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90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5/23/2021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 ĐIỆN</a:t>
            </a:r>
            <a:endParaRPr lang="vi-VN" sz="6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60095"/>
            <a:ext cx="8791575" cy="1655762"/>
          </a:xfrm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1:  KHÁI NIỆM VỀ MẠCH ĐIỆN</a:t>
            </a:r>
            <a:endParaRPr lang="vi-VN" sz="3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0307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595086"/>
            <a:ext cx="8791575" cy="1013506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TẬP CHƯƠNG 1</a:t>
            </a:r>
            <a:endParaRPr lang="vi-VN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424" y="1810198"/>
            <a:ext cx="9318683" cy="4619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620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025298" y="391658"/>
                <a:ext cx="9905999" cy="6226856"/>
              </a:xfrm>
            </p:spPr>
            <p:txBody>
              <a:bodyPr>
                <a:normAutofit lnSpcReduction="10000"/>
              </a:bodyPr>
              <a:lstStyle/>
              <a:p>
                <a:r>
                  <a:rPr lang="en-US" dirty="0" smtClean="0"/>
                  <a:t>R</a:t>
                </a:r>
                <a:r>
                  <a:rPr lang="en-US" baseline="-25000" dirty="0"/>
                  <a:t>56</a:t>
                </a:r>
                <a:r>
                  <a:rPr lang="en-US" dirty="0"/>
                  <a:t> = 2 + 1 = 3 </a:t>
                </a:r>
                <a:r>
                  <a:rPr lang="en-US" dirty="0" smtClean="0">
                    <a:sym typeface="Symbol" panose="05050102010706020507" pitchFamily="18" charset="2"/>
                  </a:rPr>
                  <a:t>			</a:t>
                </a:r>
                <a:endParaRPr lang="vi-VN" dirty="0"/>
              </a:p>
              <a:p>
                <a:r>
                  <a:rPr lang="en-US" dirty="0"/>
                  <a:t>R</a:t>
                </a:r>
                <a:r>
                  <a:rPr lang="en-US" baseline="-25000" dirty="0"/>
                  <a:t>456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vi-V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x</m:t>
                        </m:r>
                        <m:r>
                          <a:rPr lang="en-US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US" dirty="0"/>
                  <a:t> = 2</a:t>
                </a:r>
                <a:r>
                  <a:rPr lang="en-US" dirty="0" smtClean="0">
                    <a:sym typeface="Symbol" panose="05050102010706020507" pitchFamily="18" charset="2"/>
                  </a:rPr>
                  <a:t></a:t>
                </a:r>
              </a:p>
              <a:p>
                <a:r>
                  <a:rPr lang="en-US" dirty="0"/>
                  <a:t>R </a:t>
                </a:r>
                <a:r>
                  <a:rPr lang="en-US" baseline="-25000" dirty="0"/>
                  <a:t>3456</a:t>
                </a:r>
                <a:r>
                  <a:rPr lang="en-US" dirty="0"/>
                  <a:t> = 2 + 2 = 4 </a:t>
                </a:r>
                <a:r>
                  <a:rPr lang="en-US" dirty="0" smtClean="0">
                    <a:sym typeface="Symbol" panose="05050102010706020507" pitchFamily="18" charset="2"/>
                  </a:rPr>
                  <a:t></a:t>
                </a:r>
              </a:p>
              <a:p>
                <a:r>
                  <a:rPr lang="en-US" dirty="0"/>
                  <a:t>R </a:t>
                </a:r>
                <a:r>
                  <a:rPr lang="en-US" baseline="-25000" dirty="0"/>
                  <a:t>23456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vi-V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>
                            <a:latin typeface="Cambria Math" panose="02040503050406030204" pitchFamily="18" charset="0"/>
                          </a:rPr>
                          <m:t>12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x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12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dirty="0"/>
                  <a:t> = 3</a:t>
                </a:r>
                <a:r>
                  <a:rPr lang="en-US" dirty="0">
                    <a:sym typeface="Symbol" panose="05050102010706020507" pitchFamily="18" charset="2"/>
                  </a:rPr>
                  <a:t></a:t>
                </a:r>
                <a:endParaRPr lang="vi-VN" dirty="0"/>
              </a:p>
              <a:p>
                <a:r>
                  <a:rPr lang="en-US" dirty="0"/>
                  <a:t>R </a:t>
                </a:r>
                <a:r>
                  <a:rPr lang="en-US" baseline="-25000" dirty="0" err="1"/>
                  <a:t>tđ</a:t>
                </a:r>
                <a:r>
                  <a:rPr lang="en-US" dirty="0"/>
                  <a:t> = 2 + 3 = 5 </a:t>
                </a:r>
                <a:r>
                  <a:rPr lang="en-US" dirty="0">
                    <a:sym typeface="Symbol" panose="05050102010706020507" pitchFamily="18" charset="2"/>
                  </a:rPr>
                  <a:t></a:t>
                </a:r>
                <a:endParaRPr lang="vi-VN" dirty="0"/>
              </a:p>
              <a:p>
                <a:r>
                  <a:rPr lang="en-US" sz="2600" dirty="0" smtClean="0"/>
                  <a:t>I</a:t>
                </a:r>
                <a:r>
                  <a:rPr lang="en-US" sz="2600" baseline="-25000" dirty="0" smtClean="0"/>
                  <a:t>1</a:t>
                </a:r>
                <a:r>
                  <a:rPr lang="en-US" sz="2600" dirty="0" smtClean="0"/>
                  <a:t> </a:t>
                </a:r>
                <a:r>
                  <a:rPr lang="en-US" sz="2600" baseline="-25000" dirty="0" smtClean="0"/>
                  <a:t> </a:t>
                </a:r>
                <a14:m>
                  <m:oMath xmlns:m="http://schemas.openxmlformats.org/officeDocument/2006/math">
                    <m:r>
                      <a:rPr lang="en-US" sz="26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vi-VN" sz="2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600">
                            <a:latin typeface="Cambria Math" panose="02040503050406030204" pitchFamily="18" charset="0"/>
                          </a:rPr>
                          <m:t>U</m:t>
                        </m:r>
                      </m:num>
                      <m:den>
                        <m:r>
                          <a:rPr lang="en-US" sz="2600" i="1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</m:oMath>
                </a14:m>
                <a:r>
                  <a:rPr lang="vi-VN" sz="2600" dirty="0"/>
                  <a:t>  </a:t>
                </a:r>
                <a14:m>
                  <m:oMath xmlns:m="http://schemas.openxmlformats.org/officeDocument/2006/math">
                    <m:r>
                      <a:rPr lang="en-US" sz="26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vi-VN" sz="2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00" i="1">
                            <a:latin typeface="Cambria Math" panose="02040503050406030204" pitchFamily="18" charset="0"/>
                          </a:rPr>
                          <m:t>60</m:t>
                        </m:r>
                      </m:num>
                      <m:den>
                        <m:r>
                          <a:rPr lang="en-US" sz="2600" i="1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US" sz="2600" dirty="0"/>
                  <a:t> = </a:t>
                </a:r>
                <a:r>
                  <a:rPr lang="en-US" sz="2600" dirty="0" smtClean="0"/>
                  <a:t>12A</a:t>
                </a:r>
              </a:p>
              <a:p>
                <a:r>
                  <a:rPr lang="en-US" sz="2800" dirty="0"/>
                  <a:t>I</a:t>
                </a:r>
                <a:r>
                  <a:rPr lang="en-US" sz="2800" baseline="-25000" dirty="0"/>
                  <a:t>2</a:t>
                </a:r>
                <a:r>
                  <a:rPr lang="en-US" sz="2800" dirty="0"/>
                  <a:t> = I</a:t>
                </a:r>
                <a:r>
                  <a:rPr lang="en-US" sz="2800" baseline="-25000" dirty="0"/>
                  <a:t>1 </a:t>
                </a:r>
                <a:r>
                  <a:rPr lang="en-US" sz="2800" dirty="0"/>
                  <a:t>x R</a:t>
                </a:r>
                <a:r>
                  <a:rPr lang="en-US" sz="2800" baseline="-25000" dirty="0"/>
                  <a:t>3456</a:t>
                </a:r>
                <a:r>
                  <a:rPr lang="en-US" sz="2800" dirty="0"/>
                  <a:t> / (R</a:t>
                </a:r>
                <a:r>
                  <a:rPr lang="en-US" sz="2800" baseline="-25000" dirty="0"/>
                  <a:t>2</a:t>
                </a:r>
                <a:r>
                  <a:rPr lang="en-US" sz="2800" dirty="0"/>
                  <a:t> + R</a:t>
                </a:r>
                <a:r>
                  <a:rPr lang="en-US" sz="2800" baseline="-25000" dirty="0"/>
                  <a:t>3456­</a:t>
                </a:r>
                <a:r>
                  <a:rPr lang="en-US" sz="2800" dirty="0"/>
                  <a:t>)  = 12 x 4 / 12 + 4 = </a:t>
                </a:r>
                <a:r>
                  <a:rPr lang="en-US" sz="2800" dirty="0" smtClean="0"/>
                  <a:t>3A</a:t>
                </a:r>
              </a:p>
              <a:p>
                <a:r>
                  <a:rPr lang="en-US" sz="2800" dirty="0"/>
                  <a:t>I</a:t>
                </a:r>
                <a:r>
                  <a:rPr lang="en-US" sz="2800" baseline="-25000" dirty="0"/>
                  <a:t>3</a:t>
                </a:r>
                <a:r>
                  <a:rPr lang="en-US" sz="2800" dirty="0"/>
                  <a:t> = I</a:t>
                </a:r>
                <a:r>
                  <a:rPr lang="en-US" sz="2800" baseline="-25000" dirty="0"/>
                  <a:t>1</a:t>
                </a:r>
                <a:r>
                  <a:rPr lang="en-US" sz="2800" dirty="0"/>
                  <a:t> – I</a:t>
                </a:r>
                <a:r>
                  <a:rPr lang="en-US" sz="2800" baseline="-25000" dirty="0"/>
                  <a:t>2</a:t>
                </a:r>
                <a:r>
                  <a:rPr lang="en-US" sz="2800" dirty="0"/>
                  <a:t> = 12 – 3 = </a:t>
                </a:r>
                <a:r>
                  <a:rPr lang="en-US" sz="2800" dirty="0" smtClean="0"/>
                  <a:t>9A</a:t>
                </a:r>
              </a:p>
              <a:p>
                <a:r>
                  <a:rPr lang="en-US" sz="2800" dirty="0"/>
                  <a:t>I</a:t>
                </a:r>
                <a:r>
                  <a:rPr lang="en-US" sz="2800" baseline="-25000" dirty="0"/>
                  <a:t>4</a:t>
                </a:r>
                <a:r>
                  <a:rPr lang="en-US" sz="2800" dirty="0"/>
                  <a:t> = I</a:t>
                </a:r>
                <a:r>
                  <a:rPr lang="en-US" sz="2800" baseline="-25000" dirty="0"/>
                  <a:t>3 </a:t>
                </a:r>
                <a:r>
                  <a:rPr lang="en-US" sz="2800" dirty="0"/>
                  <a:t>x R</a:t>
                </a:r>
                <a:r>
                  <a:rPr lang="en-US" sz="2800" baseline="-25000" dirty="0"/>
                  <a:t>4</a:t>
                </a:r>
                <a:r>
                  <a:rPr lang="en-US" sz="2800" dirty="0"/>
                  <a:t> / (R</a:t>
                </a:r>
                <a:r>
                  <a:rPr lang="en-US" sz="2800" baseline="-25000" dirty="0"/>
                  <a:t>4</a:t>
                </a:r>
                <a:r>
                  <a:rPr lang="en-US" sz="2800" dirty="0"/>
                  <a:t> + R</a:t>
                </a:r>
                <a:r>
                  <a:rPr lang="en-US" sz="2800" baseline="-25000" dirty="0"/>
                  <a:t>56­</a:t>
                </a:r>
                <a:r>
                  <a:rPr lang="en-US" sz="2800" dirty="0"/>
                  <a:t>)  = 9 x 6 / 9 + 3 = </a:t>
                </a:r>
                <a:r>
                  <a:rPr lang="en-US" sz="2800" dirty="0" smtClean="0"/>
                  <a:t>6A</a:t>
                </a:r>
              </a:p>
              <a:p>
                <a:r>
                  <a:rPr lang="en-US" sz="2800" dirty="0"/>
                  <a:t>U = I</a:t>
                </a:r>
                <a:r>
                  <a:rPr lang="en-US" sz="2800" baseline="-25000" dirty="0"/>
                  <a:t>4</a:t>
                </a:r>
                <a:r>
                  <a:rPr lang="en-US" sz="2800" dirty="0"/>
                  <a:t> x R</a:t>
                </a:r>
                <a:r>
                  <a:rPr lang="en-US" sz="2800" baseline="-25000" dirty="0"/>
                  <a:t>6</a:t>
                </a:r>
                <a:r>
                  <a:rPr lang="en-US" sz="2800" dirty="0"/>
                  <a:t> = 1 x 6 = </a:t>
                </a:r>
                <a:r>
                  <a:rPr lang="en-US" sz="2800" dirty="0" smtClean="0"/>
                  <a:t>6V</a:t>
                </a:r>
                <a:endParaRPr lang="vi-VN" sz="2800" dirty="0"/>
              </a:p>
              <a:p>
                <a:endParaRPr lang="en-US" sz="2800" dirty="0" smtClean="0"/>
              </a:p>
              <a:p>
                <a:endParaRPr lang="vi-VN" sz="2800" dirty="0"/>
              </a:p>
              <a:p>
                <a:endParaRPr lang="vi-VN" sz="2800" dirty="0"/>
              </a:p>
              <a:p>
                <a:endParaRPr lang="vi-VN" sz="2800" dirty="0"/>
              </a:p>
              <a:p>
                <a:endParaRPr lang="vi-VN" sz="2600" dirty="0"/>
              </a:p>
              <a:p>
                <a:endParaRPr lang="vi-VN" dirty="0"/>
              </a:p>
              <a:p>
                <a:endParaRPr lang="vi-VN" dirty="0"/>
              </a:p>
              <a:p>
                <a:endParaRPr lang="vi-VN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25298" y="391658"/>
                <a:ext cx="9905999" cy="6226856"/>
              </a:xfrm>
              <a:blipFill rotWithShape="0">
                <a:blip r:embed="rId2"/>
                <a:stretch>
                  <a:fillRect l="-1600" t="-1663" b="-1174"/>
                </a:stretch>
              </a:blipFill>
            </p:spPr>
            <p:txBody>
              <a:bodyPr/>
              <a:lstStyle/>
              <a:p>
                <a:r>
                  <a:rPr lang="vi-VN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434" y="391658"/>
            <a:ext cx="7495652" cy="3715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811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3391580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2:  </a:t>
            </a:r>
            <a:br>
              <a:rPr lang="en-US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</a:t>
            </a:r>
            <a:r>
              <a:rPr lang="en-US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endParaRPr lang="vi-VN" dirty="0">
              <a:solidFill>
                <a:srgbClr val="FFFF00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5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297368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endParaRPr lang="vi-VN" sz="32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3" y="1712458"/>
            <a:ext cx="5878950" cy="5307069"/>
          </a:xfrm>
        </p:spPr>
      </p:pic>
    </p:spTree>
    <p:extLst>
      <p:ext uri="{BB962C8B-B14F-4D97-AF65-F5344CB8AC3E}">
        <p14:creationId xmlns:p14="http://schemas.microsoft.com/office/powerpoint/2010/main" val="2800325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endParaRPr lang="vi-VN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376" y="2249714"/>
            <a:ext cx="8874624" cy="3730172"/>
          </a:xfrm>
        </p:spPr>
      </p:pic>
    </p:spTree>
    <p:extLst>
      <p:ext uri="{BB962C8B-B14F-4D97-AF65-F5344CB8AC3E}">
        <p14:creationId xmlns:p14="http://schemas.microsoft.com/office/powerpoint/2010/main" val="2455154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3" y="2289602"/>
            <a:ext cx="8503470" cy="3574169"/>
          </a:xfrm>
        </p:spPr>
      </p:pic>
      <p:sp>
        <p:nvSpPr>
          <p:cNvPr id="12" name="TextBox 11"/>
          <p:cNvSpPr txBox="1"/>
          <p:nvPr/>
        </p:nvSpPr>
        <p:spPr>
          <a:xfrm>
            <a:off x="1334357" y="1074058"/>
            <a:ext cx="592278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400" dirty="0"/>
              <a:t>Điện áp giữa 2 nút  a, b được ký hiệu:</a:t>
            </a:r>
            <a:br>
              <a:rPr lang="vi-VN" sz="2400" dirty="0"/>
            </a:br>
            <a:r>
              <a:rPr lang="vi-VN" sz="2400" b="1" dirty="0"/>
              <a:t>vab = va - vb = va - 0 = va</a:t>
            </a:r>
            <a:r>
              <a:rPr lang="vi-VN" sz="2400" dirty="0"/>
              <a:t/>
            </a:r>
            <a:br>
              <a:rPr lang="vi-VN" sz="2400" dirty="0"/>
            </a:b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4089664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813" y="155889"/>
            <a:ext cx="8147730" cy="34246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547813" y="3626346"/>
            <a:ext cx="814773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/>
              <a:t>I</a:t>
            </a:r>
            <a:r>
              <a:rPr lang="vi-VN" sz="2800" baseline="-25000" dirty="0"/>
              <a:t>3 </a:t>
            </a:r>
            <a:r>
              <a:rPr lang="vi-VN" sz="2800" baseline="-25000" dirty="0" smtClean="0"/>
              <a:t>= </a:t>
            </a:r>
            <a:r>
              <a:rPr lang="vi-VN" sz="2800" dirty="0"/>
              <a:t>Va / R</a:t>
            </a:r>
            <a:r>
              <a:rPr lang="vi-VN" sz="2800" baseline="-25000" dirty="0"/>
              <a:t>3</a:t>
            </a:r>
            <a:r>
              <a:rPr lang="vi-VN" sz="2800" dirty="0"/>
              <a:t> </a:t>
            </a:r>
            <a:endParaRPr lang="vi-VN" sz="2800" dirty="0" smtClean="0"/>
          </a:p>
          <a:p>
            <a:r>
              <a:rPr lang="vi-VN" sz="2800" dirty="0" smtClean="0"/>
              <a:t>I</a:t>
            </a:r>
            <a:r>
              <a:rPr lang="vi-VN" sz="2800" baseline="-25000" dirty="0" smtClean="0"/>
              <a:t>4 =  </a:t>
            </a:r>
            <a:r>
              <a:rPr lang="vi-VN" sz="2800" dirty="0"/>
              <a:t>Va / </a:t>
            </a:r>
            <a:r>
              <a:rPr lang="vi-VN" sz="2800" dirty="0" smtClean="0"/>
              <a:t>R</a:t>
            </a:r>
            <a:r>
              <a:rPr lang="vi-VN" sz="2800" baseline="-25000" dirty="0"/>
              <a:t>4</a:t>
            </a:r>
            <a:r>
              <a:rPr lang="vi-VN" sz="2800" dirty="0" smtClean="0"/>
              <a:t> </a:t>
            </a:r>
          </a:p>
          <a:p>
            <a:r>
              <a:rPr lang="vi-VN" sz="2800" dirty="0" smtClean="0"/>
              <a:t>I</a:t>
            </a:r>
            <a:r>
              <a:rPr lang="vi-VN" sz="2800" baseline="-25000" dirty="0" smtClean="0"/>
              <a:t>1</a:t>
            </a:r>
            <a:r>
              <a:rPr lang="vi-VN" sz="2800" dirty="0" smtClean="0"/>
              <a:t> </a:t>
            </a:r>
            <a:r>
              <a:rPr lang="vi-VN" sz="2800" dirty="0"/>
              <a:t>= I</a:t>
            </a:r>
            <a:r>
              <a:rPr lang="vi-VN" sz="2800" baseline="-25000" dirty="0"/>
              <a:t>2</a:t>
            </a:r>
            <a:r>
              <a:rPr lang="vi-VN" sz="2800" dirty="0"/>
              <a:t> + I</a:t>
            </a:r>
            <a:r>
              <a:rPr lang="vi-VN" sz="2800" baseline="-25000" dirty="0"/>
              <a:t>3</a:t>
            </a:r>
            <a:r>
              <a:rPr lang="vi-VN" sz="2800" dirty="0"/>
              <a:t> + I</a:t>
            </a:r>
            <a:r>
              <a:rPr lang="vi-VN" sz="2800" baseline="-25000" dirty="0"/>
              <a:t>4</a:t>
            </a:r>
            <a:endParaRPr lang="vi-VN" sz="2800" dirty="0"/>
          </a:p>
          <a:p>
            <a:r>
              <a:rPr lang="vi-VN" sz="2800" dirty="0">
                <a:sym typeface="Wingdings" panose="05000000000000000000" pitchFamily="2" charset="2"/>
              </a:rPr>
              <a:t></a:t>
            </a:r>
            <a:r>
              <a:rPr lang="vi-VN" sz="2800" dirty="0"/>
              <a:t> I</a:t>
            </a:r>
            <a:r>
              <a:rPr lang="vi-VN" sz="2800" baseline="-25000" dirty="0"/>
              <a:t>1</a:t>
            </a:r>
            <a:r>
              <a:rPr lang="vi-VN" sz="2800" dirty="0"/>
              <a:t> - I</a:t>
            </a:r>
            <a:r>
              <a:rPr lang="vi-VN" sz="2800" baseline="-25000" dirty="0"/>
              <a:t>2</a:t>
            </a:r>
            <a:r>
              <a:rPr lang="vi-VN" sz="2800" dirty="0"/>
              <a:t> = I</a:t>
            </a:r>
            <a:r>
              <a:rPr lang="vi-VN" sz="2800" baseline="-25000" dirty="0"/>
              <a:t>3</a:t>
            </a:r>
            <a:r>
              <a:rPr lang="vi-VN" sz="2800" dirty="0"/>
              <a:t> + </a:t>
            </a:r>
            <a:r>
              <a:rPr lang="vi-VN" sz="2800" dirty="0" smtClean="0"/>
              <a:t>I</a:t>
            </a:r>
            <a:r>
              <a:rPr lang="vi-VN" sz="2800" baseline="-25000" dirty="0" smtClean="0"/>
              <a:t>4 </a:t>
            </a:r>
            <a:r>
              <a:rPr lang="vi-VN" sz="2800" dirty="0"/>
              <a:t>= </a:t>
            </a:r>
            <a:r>
              <a:rPr lang="vi-VN" sz="2800" dirty="0" smtClean="0"/>
              <a:t>V</a:t>
            </a:r>
            <a:r>
              <a:rPr lang="vi-VN" sz="2800" baseline="-25000" dirty="0" smtClean="0"/>
              <a:t>a </a:t>
            </a:r>
            <a:r>
              <a:rPr lang="vi-VN" sz="2800" dirty="0" smtClean="0"/>
              <a:t>/ R</a:t>
            </a:r>
            <a:r>
              <a:rPr lang="vi-VN" sz="2800" baseline="-25000" dirty="0" smtClean="0"/>
              <a:t>3 </a:t>
            </a:r>
            <a:r>
              <a:rPr lang="vi-VN" sz="2800" baseline="-25000" dirty="0"/>
              <a:t>+ </a:t>
            </a:r>
            <a:r>
              <a:rPr lang="vi-VN" sz="2800" dirty="0" smtClean="0"/>
              <a:t>V</a:t>
            </a:r>
            <a:r>
              <a:rPr lang="vi-VN" sz="2800" baseline="-25000" dirty="0" smtClean="0"/>
              <a:t>a </a:t>
            </a:r>
            <a:r>
              <a:rPr lang="vi-VN" sz="2800" dirty="0" smtClean="0"/>
              <a:t>/ R</a:t>
            </a:r>
            <a:r>
              <a:rPr lang="vi-VN" sz="2800" baseline="-25000" dirty="0" smtClean="0"/>
              <a:t>4</a:t>
            </a:r>
            <a:endParaRPr lang="vi-VN" sz="2800" dirty="0"/>
          </a:p>
          <a:p>
            <a:r>
              <a:rPr lang="vi-VN" sz="2800" dirty="0" smtClean="0"/>
              <a:t>Điệp áp Va tại nút a:</a:t>
            </a:r>
          </a:p>
          <a:p>
            <a:r>
              <a:rPr lang="vi-VN" sz="2800" dirty="0"/>
              <a:t>V</a:t>
            </a:r>
            <a:r>
              <a:rPr lang="vi-VN" sz="2800" baseline="-25000" dirty="0"/>
              <a:t>a</a:t>
            </a:r>
            <a:r>
              <a:rPr lang="vi-VN" sz="2800" dirty="0"/>
              <a:t> = (I</a:t>
            </a:r>
            <a:r>
              <a:rPr lang="vi-VN" sz="2800" baseline="-25000" dirty="0"/>
              <a:t>1</a:t>
            </a:r>
            <a:r>
              <a:rPr lang="vi-VN" sz="2800" dirty="0"/>
              <a:t> – I</a:t>
            </a:r>
            <a:r>
              <a:rPr lang="vi-VN" sz="2800" baseline="-25000" dirty="0"/>
              <a:t>2</a:t>
            </a:r>
            <a:r>
              <a:rPr lang="vi-VN" sz="2800" dirty="0"/>
              <a:t>) / ( 1/R</a:t>
            </a:r>
            <a:r>
              <a:rPr lang="vi-VN" sz="2800" baseline="-25000" dirty="0"/>
              <a:t>3</a:t>
            </a:r>
            <a:r>
              <a:rPr lang="vi-VN" sz="2800" dirty="0"/>
              <a:t> + 1/R</a:t>
            </a:r>
            <a:r>
              <a:rPr lang="vi-VN" sz="2800" baseline="-25000" dirty="0"/>
              <a:t>4</a:t>
            </a:r>
            <a:r>
              <a:rPr lang="vi-VN" sz="2800" dirty="0"/>
              <a:t> )</a:t>
            </a:r>
          </a:p>
          <a:p>
            <a:endParaRPr lang="vi-VN" sz="2800" dirty="0"/>
          </a:p>
          <a:p>
            <a:endParaRPr lang="vi-VN" sz="2800" dirty="0"/>
          </a:p>
          <a:p>
            <a:endParaRPr lang="vi-VN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83365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228497" y="623887"/>
            <a:ext cx="9905999" cy="1495199"/>
          </a:xfrm>
        </p:spPr>
        <p:txBody>
          <a:bodyPr>
            <a:normAutofit lnSpcReduction="10000"/>
          </a:bodyPr>
          <a:lstStyle/>
          <a:p>
            <a:r>
              <a:rPr lang="vi-VN" b="1" dirty="0" smtClean="0"/>
              <a:t>Ví dụ: Cho mạch điện như hình, tìm dòng điện qua điện trở 8 ohm</a:t>
            </a:r>
          </a:p>
          <a:p>
            <a:r>
              <a:rPr lang="vi-VN" b="1" dirty="0" smtClean="0"/>
              <a:t>Chọn b là nút gốc hay nút chuẩn</a:t>
            </a:r>
            <a:endParaRPr lang="vi-VN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185" y="2320574"/>
            <a:ext cx="5202621" cy="4122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4714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6898" y="1005729"/>
            <a:ext cx="9905999" cy="3541714"/>
          </a:xfrm>
        </p:spPr>
        <p:txBody>
          <a:bodyPr/>
          <a:lstStyle/>
          <a:p>
            <a:r>
              <a:rPr lang="vi-VN" dirty="0" smtClean="0"/>
              <a:t>Giả sử các dòng điện đi ra khỏi nút a:</a:t>
            </a:r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898" y="1615442"/>
            <a:ext cx="5273902" cy="424446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7803" y="1802008"/>
            <a:ext cx="3868454" cy="767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1008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214445"/>
            <a:ext cx="9905998" cy="1478570"/>
          </a:xfrm>
        </p:spPr>
        <p:txBody>
          <a:bodyPr/>
          <a:lstStyle/>
          <a:p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1693015"/>
            <a:ext cx="9905999" cy="3541714"/>
          </a:xfrm>
        </p:spPr>
        <p:txBody>
          <a:bodyPr/>
          <a:lstStyle/>
          <a:p>
            <a:r>
              <a:rPr lang="vi-VN" b="1" dirty="0"/>
              <a:t>2.1.2. MẠCH ĐIỆN </a:t>
            </a:r>
            <a:r>
              <a:rPr lang="vi-VN" b="1" dirty="0" smtClean="0"/>
              <a:t>CÓ </a:t>
            </a:r>
            <a:r>
              <a:rPr lang="vi-VN" b="1" dirty="0"/>
              <a:t>NHÁNH </a:t>
            </a:r>
            <a:r>
              <a:rPr lang="vi-VN" b="1" dirty="0" smtClean="0"/>
              <a:t>CHỨA </a:t>
            </a:r>
            <a:r>
              <a:rPr lang="vi-VN" b="1" dirty="0"/>
              <a:t>ĐIỆN TRỞ VÀ NGUỒN </a:t>
            </a:r>
            <a:r>
              <a:rPr lang="vi-VN" b="1" dirty="0" smtClean="0"/>
              <a:t>ÁP</a:t>
            </a:r>
          </a:p>
          <a:p>
            <a:pPr marL="0" indent="0">
              <a:buNone/>
            </a:pPr>
            <a:r>
              <a:rPr lang="vi-VN" dirty="0" smtClean="0"/>
              <a:t>+Xét </a:t>
            </a:r>
            <a:r>
              <a:rPr lang="vi-VN" dirty="0"/>
              <a:t>mạch điện trong hı̀nh 2.2 gồm: 4 nhánh, trong đó 2 nhánh chứa nguồn áp và 2 nhánh còn lại chı̉ chứa các phần tử điện trở.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963" y="3483429"/>
            <a:ext cx="6616122" cy="2964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925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b="1" dirty="0"/>
              <a:t>2.1.2. MẠCH ĐIỆN CÓ NHÁNH CHỨA ĐIỆN TRỞ VÀ NGUỒN ÁP</a:t>
            </a:r>
          </a:p>
          <a:p>
            <a:r>
              <a:rPr lang="vi-VN" dirty="0" smtClean="0">
                <a:latin typeface="+mj-lt"/>
              </a:rPr>
              <a:t>Dòng điện qua mỗi nhánh xác định như sau:</a:t>
            </a:r>
          </a:p>
          <a:p>
            <a:r>
              <a:rPr lang="vi-VN" dirty="0" smtClean="0"/>
              <a:t>I</a:t>
            </a:r>
            <a:r>
              <a:rPr lang="vi-VN" baseline="-25000" dirty="0" smtClean="0"/>
              <a:t>1</a:t>
            </a:r>
            <a:r>
              <a:rPr lang="vi-VN" dirty="0" smtClean="0"/>
              <a:t> = (V</a:t>
            </a:r>
            <a:r>
              <a:rPr lang="vi-VN" baseline="-25000" dirty="0" smtClean="0"/>
              <a:t>a</a:t>
            </a:r>
            <a:r>
              <a:rPr lang="vi-VN" dirty="0" smtClean="0"/>
              <a:t> – V</a:t>
            </a:r>
            <a:r>
              <a:rPr lang="vi-VN" baseline="-25000" dirty="0" smtClean="0"/>
              <a:t>1</a:t>
            </a:r>
            <a:r>
              <a:rPr lang="vi-VN" dirty="0" smtClean="0"/>
              <a:t>) / R</a:t>
            </a:r>
            <a:r>
              <a:rPr lang="vi-VN" baseline="-25000" dirty="0" smtClean="0"/>
              <a:t>1</a:t>
            </a:r>
          </a:p>
          <a:p>
            <a:r>
              <a:rPr lang="vi-VN" dirty="0" smtClean="0"/>
              <a:t>I</a:t>
            </a:r>
            <a:r>
              <a:rPr lang="vi-VN" baseline="-25000" dirty="0" smtClean="0"/>
              <a:t>2</a:t>
            </a:r>
            <a:r>
              <a:rPr lang="vi-VN" dirty="0" smtClean="0"/>
              <a:t> = </a:t>
            </a:r>
            <a:r>
              <a:rPr lang="vi-VN" dirty="0"/>
              <a:t>(V</a:t>
            </a:r>
            <a:r>
              <a:rPr lang="vi-VN" baseline="-25000" dirty="0"/>
              <a:t>a</a:t>
            </a:r>
            <a:r>
              <a:rPr lang="vi-VN" dirty="0"/>
              <a:t> </a:t>
            </a:r>
            <a:r>
              <a:rPr lang="vi-VN" dirty="0" smtClean="0"/>
              <a:t>+ V</a:t>
            </a:r>
            <a:r>
              <a:rPr lang="vi-VN" baseline="-25000" dirty="0"/>
              <a:t>2</a:t>
            </a:r>
            <a:r>
              <a:rPr lang="vi-VN" dirty="0" smtClean="0"/>
              <a:t>) </a:t>
            </a:r>
            <a:r>
              <a:rPr lang="vi-VN" dirty="0"/>
              <a:t>/ </a:t>
            </a:r>
            <a:r>
              <a:rPr lang="vi-VN" dirty="0" smtClean="0"/>
              <a:t>R</a:t>
            </a:r>
            <a:r>
              <a:rPr lang="vi-VN" baseline="-25000" dirty="0" smtClean="0"/>
              <a:t>2</a:t>
            </a:r>
          </a:p>
          <a:p>
            <a:r>
              <a:rPr lang="vi-VN" dirty="0" smtClean="0"/>
              <a:t>I</a:t>
            </a:r>
            <a:r>
              <a:rPr lang="vi-VN" baseline="-25000" dirty="0" smtClean="0"/>
              <a:t>3</a:t>
            </a:r>
            <a:r>
              <a:rPr lang="vi-VN" dirty="0" smtClean="0"/>
              <a:t> = V</a:t>
            </a:r>
            <a:r>
              <a:rPr lang="vi-VN" baseline="-25000" dirty="0" smtClean="0"/>
              <a:t>a</a:t>
            </a:r>
            <a:r>
              <a:rPr lang="vi-VN" dirty="0" smtClean="0"/>
              <a:t> / R</a:t>
            </a:r>
            <a:r>
              <a:rPr lang="vi-VN" baseline="-25000" dirty="0" smtClean="0"/>
              <a:t>3</a:t>
            </a:r>
            <a:endParaRPr lang="vi-VN" dirty="0" smtClean="0"/>
          </a:p>
          <a:p>
            <a:r>
              <a:rPr lang="vi-VN" dirty="0" smtClean="0"/>
              <a:t>I</a:t>
            </a:r>
            <a:r>
              <a:rPr lang="vi-VN" baseline="-25000" dirty="0" smtClean="0"/>
              <a:t>4</a:t>
            </a:r>
            <a:r>
              <a:rPr lang="vi-VN" dirty="0" smtClean="0"/>
              <a:t> = </a:t>
            </a:r>
            <a:r>
              <a:rPr lang="vi-VN" dirty="0"/>
              <a:t>V</a:t>
            </a:r>
            <a:r>
              <a:rPr lang="vi-VN" baseline="-25000" dirty="0"/>
              <a:t>a</a:t>
            </a:r>
            <a:r>
              <a:rPr lang="vi-VN" dirty="0"/>
              <a:t> / </a:t>
            </a:r>
            <a:r>
              <a:rPr lang="vi-VN" dirty="0" smtClean="0"/>
              <a:t>R</a:t>
            </a:r>
            <a:r>
              <a:rPr lang="vi-VN" baseline="-25000" dirty="0" smtClean="0"/>
              <a:t>4</a:t>
            </a:r>
            <a:endParaRPr lang="vi-VN" dirty="0"/>
          </a:p>
          <a:p>
            <a:endParaRPr lang="vi-VN" dirty="0"/>
          </a:p>
          <a:p>
            <a:endParaRPr lang="vi-VN" dirty="0">
              <a:latin typeface="+mj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105" y="3508357"/>
            <a:ext cx="6616122" cy="2964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488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endParaRPr lang="vi-VN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vi-VN" dirty="0" smtClean="0"/>
                  <a:t>2.1.2. MẠCH ĐIỆN CÓ NHÁNH CHỨA ĐIỆN TRỞ VÀ NGUỒN ÁP</a:t>
                </a:r>
              </a:p>
              <a:p>
                <a:r>
                  <a:rPr lang="vi-VN" dirty="0" smtClean="0"/>
                  <a:t>Viết PT Kirchhoff1 tại nút a: </a:t>
                </a:r>
              </a:p>
              <a:p>
                <a:r>
                  <a:rPr lang="vi-VN" dirty="0" smtClean="0"/>
                  <a:t>i</a:t>
                </a:r>
                <a:r>
                  <a:rPr lang="vi-VN" baseline="-25000" dirty="0" smtClean="0"/>
                  <a:t>1</a:t>
                </a:r>
                <a:r>
                  <a:rPr lang="vi-VN" dirty="0" smtClean="0"/>
                  <a:t> + i</a:t>
                </a:r>
                <a:r>
                  <a:rPr lang="vi-VN" baseline="-25000" dirty="0"/>
                  <a:t>2</a:t>
                </a:r>
                <a:r>
                  <a:rPr lang="vi-VN" baseline="-25000" dirty="0" smtClean="0"/>
                  <a:t> </a:t>
                </a:r>
                <a:r>
                  <a:rPr lang="vi-VN" dirty="0" smtClean="0"/>
                  <a:t>+ i</a:t>
                </a:r>
                <a:r>
                  <a:rPr lang="vi-VN" baseline="-25000" dirty="0"/>
                  <a:t>3</a:t>
                </a:r>
                <a:r>
                  <a:rPr lang="vi-VN" dirty="0" smtClean="0"/>
                  <a:t> + i</a:t>
                </a:r>
                <a:r>
                  <a:rPr lang="vi-VN" baseline="-25000" dirty="0" smtClean="0"/>
                  <a:t>4</a:t>
                </a:r>
                <a:r>
                  <a:rPr lang="vi-VN" dirty="0" smtClean="0"/>
                  <a:t> =0</a:t>
                </a:r>
              </a:p>
              <a:p>
                <a:r>
                  <a:rPr lang="vi-VN" b="0" dirty="0" smtClean="0">
                    <a:sym typeface="Wingdings" panose="05000000000000000000" pitchFamily="2" charset="2"/>
                  </a:rPr>
                  <a:t>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vi-VN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vi-VN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vi-VN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vi-VN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sub>
                        </m:sSub>
                        <m:r>
                          <a:rPr lang="vi-VN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vi-VN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vi-VN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vi-VN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vi-VN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vi-VN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vi-VN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vi-VN" b="0" i="0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vi-V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vi-VN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vi-VN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vi-VN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sub>
                        </m:sSub>
                        <m:r>
                          <a:rPr lang="vi-VN" b="0" i="1" smtClean="0">
                            <a:latin typeface="Cambria Math" panose="02040503050406030204" pitchFamily="18" charset="0"/>
                          </a:rPr>
                          <m:t> + </m:t>
                        </m:r>
                        <m:sSub>
                          <m:sSubPr>
                            <m:ctrlPr>
                              <a:rPr lang="vi-VN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vi-VN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vi-VN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vi-VN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vi-VN" i="1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vi-VN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</m:oMath>
                </a14:m>
                <a:r>
                  <a:rPr lang="vi-VN" dirty="0" smtClean="0"/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vi-VN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vi-VN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vi-VN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vi-VN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vi-VN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vi-VN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vi-VN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den>
                    </m:f>
                    <m:r>
                      <a:rPr lang="vi-VN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vi-V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vi-VN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vi-VN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vi-VN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vi-VN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vi-VN" i="1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vi-VN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den>
                    </m:f>
                  </m:oMath>
                </a14:m>
                <a:r>
                  <a:rPr lang="vi-VN" dirty="0" smtClean="0"/>
                  <a:t> = 0</a:t>
                </a:r>
              </a:p>
              <a:p>
                <a:pPr marL="0" indent="0">
                  <a:buNone/>
                </a:pPr>
                <a:r>
                  <a:rPr lang="vi-VN" dirty="0" smtClean="0"/>
                  <a:t> </a:t>
                </a:r>
                <a:endParaRPr lang="vi-VN" dirty="0"/>
              </a:p>
              <a:p>
                <a:endParaRPr lang="vi-VN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231" t="-2238"/>
                </a:stretch>
              </a:blipFill>
            </p:spPr>
            <p:txBody>
              <a:bodyPr/>
              <a:lstStyle/>
              <a:p>
                <a:r>
                  <a:rPr lang="vi-V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08663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2249486"/>
            <a:ext cx="9905999" cy="40642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vi-VN" sz="2800" dirty="0" smtClean="0"/>
              <a:t>2.1.3. </a:t>
            </a:r>
            <a:r>
              <a:rPr lang="vi-VN" sz="2800" dirty="0"/>
              <a:t>MẠCH ĐIỆN </a:t>
            </a:r>
            <a:r>
              <a:rPr lang="vi-VN" sz="2800" dirty="0" smtClean="0"/>
              <a:t>NHIỀU HƠN 2 NÚT</a:t>
            </a:r>
          </a:p>
          <a:p>
            <a:r>
              <a:rPr lang="vi-VN" u="sng" dirty="0"/>
              <a:t>Bước 1</a:t>
            </a:r>
            <a:r>
              <a:rPr lang="vi-VN" dirty="0"/>
              <a:t>: </a:t>
            </a:r>
            <a:r>
              <a:rPr lang="vi-VN" dirty="0">
                <a:solidFill>
                  <a:srgbClr val="FF0000"/>
                </a:solidFill>
              </a:rPr>
              <a:t>Xác định tổng số nút chứa trong mạch điện</a:t>
            </a:r>
            <a:r>
              <a:rPr lang="vi-VN" dirty="0"/>
              <a:t>; chọn một trong các nút hiện có làm nút chuẩn (điện thế tại nút chuẩn là 0V). </a:t>
            </a:r>
          </a:p>
          <a:p>
            <a:r>
              <a:rPr lang="vi-VN" dirty="0"/>
              <a:t> </a:t>
            </a:r>
            <a:r>
              <a:rPr lang="vi-VN" u="sng" dirty="0"/>
              <a:t>Bước 2</a:t>
            </a:r>
            <a:r>
              <a:rPr lang="vi-VN" dirty="0"/>
              <a:t>: Tại </a:t>
            </a:r>
            <a:r>
              <a:rPr lang="vi-VN" dirty="0">
                <a:solidFill>
                  <a:srgbClr val="FF0000"/>
                </a:solidFill>
              </a:rPr>
              <a:t>mỗi nút không phải là nút chuẩn cần xây dựng phương trı̀nh điện thế </a:t>
            </a:r>
            <a:r>
              <a:rPr lang="vi-VN" dirty="0" smtClean="0">
                <a:solidFill>
                  <a:srgbClr val="FF0000"/>
                </a:solidFill>
              </a:rPr>
              <a:t>nút. </a:t>
            </a:r>
            <a:r>
              <a:rPr lang="vi-VN" dirty="0"/>
              <a:t>Khi viết phương trı̀nh nút, </a:t>
            </a:r>
            <a:r>
              <a:rPr lang="vi-VN" dirty="0">
                <a:solidFill>
                  <a:srgbClr val="FF0000"/>
                </a:solidFill>
              </a:rPr>
              <a:t>giả thiết tại nút khảo sát dòng điện đổ ra từ nút trên các nhánh</a:t>
            </a:r>
            <a:r>
              <a:rPr lang="vi-VN" dirty="0"/>
              <a:t>. Với mạch điện có n nút cần xây dựng (n-1) phương trı̀nh. </a:t>
            </a:r>
          </a:p>
          <a:p>
            <a:r>
              <a:rPr lang="vi-VN" dirty="0"/>
              <a:t> </a:t>
            </a:r>
            <a:r>
              <a:rPr lang="vi-VN" u="sng" dirty="0"/>
              <a:t>Bước 3</a:t>
            </a:r>
            <a:r>
              <a:rPr lang="vi-VN" dirty="0"/>
              <a:t>: Giải hệ phương trı̀nh nhiều ẩn số để có được các nghiệm. </a:t>
            </a:r>
          </a:p>
          <a:p>
            <a:endParaRPr lang="vi-VN" dirty="0" smtClean="0"/>
          </a:p>
          <a:p>
            <a:endParaRPr lang="vi-VN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205591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154061"/>
            <a:ext cx="9905998" cy="1478570"/>
          </a:xfrm>
        </p:spPr>
        <p:txBody>
          <a:bodyPr/>
          <a:lstStyle/>
          <a:p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3" y="1465716"/>
            <a:ext cx="9905999" cy="3541714"/>
          </a:xfrm>
        </p:spPr>
        <p:txBody>
          <a:bodyPr/>
          <a:lstStyle/>
          <a:p>
            <a:r>
              <a:rPr lang="en-US" dirty="0" smtClean="0"/>
              <a:t>VÍ DỤ:</a:t>
            </a:r>
          </a:p>
          <a:p>
            <a:r>
              <a:rPr lang="vi-VN" dirty="0"/>
              <a:t>Cho </a:t>
            </a:r>
            <a:r>
              <a:rPr lang="vi-VN" dirty="0" smtClean="0"/>
              <a:t>mạch như hı̀nh. </a:t>
            </a:r>
            <a:r>
              <a:rPr lang="vi-VN" dirty="0"/>
              <a:t>Áp dụng phương trı̀nh điện thế nút xác định dòng điện qua điện trở </a:t>
            </a:r>
            <a:r>
              <a:rPr lang="vi-VN" dirty="0" smtClean="0"/>
              <a:t>2</a:t>
            </a:r>
            <a:r>
              <a:rPr lang="vi-VN" dirty="0" smtClean="0">
                <a:sym typeface="Symbol" panose="05050102010706020507" pitchFamily="18" charset="2"/>
              </a:rPr>
              <a:t></a:t>
            </a:r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409" y="3088848"/>
            <a:ext cx="3982006" cy="3057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545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13718"/>
            <a:ext cx="9905998" cy="1478570"/>
          </a:xfrm>
        </p:spPr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endParaRPr lang="vi-V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1" y="1792288"/>
            <a:ext cx="9905999" cy="3541714"/>
          </a:xfrm>
        </p:spPr>
        <p:txBody>
          <a:bodyPr/>
          <a:lstStyle/>
          <a:p>
            <a:r>
              <a:rPr lang="vi-VN" dirty="0"/>
              <a:t>Bước 1:  Mạch điện có 3 nút; chọn c làm nút chuẩn. Như vậy, chı̉ cần thực hiện hai phương trı̀nh điện thế nút tại a và b. Gọi V</a:t>
            </a:r>
            <a:r>
              <a:rPr lang="vi-VN" dirty="0" smtClean="0"/>
              <a:t>a</a:t>
            </a:r>
            <a:r>
              <a:rPr lang="vi-VN" dirty="0"/>
              <a:t>; </a:t>
            </a:r>
            <a:r>
              <a:rPr lang="vi-VN" dirty="0" smtClean="0"/>
              <a:t>Vb </a:t>
            </a:r>
            <a:r>
              <a:rPr lang="vi-VN" dirty="0"/>
              <a:t>là điện thế tại các nút a và b so với nút chuẩn. </a:t>
            </a:r>
          </a:p>
          <a:p>
            <a:r>
              <a:rPr lang="vi-VN" dirty="0"/>
              <a:t> Bước 2:  Viết các phương trı̀nh nút tại a và b.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407" y="3834054"/>
            <a:ext cx="3982006" cy="3057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333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8555" y="187786"/>
            <a:ext cx="9905999" cy="4668254"/>
          </a:xfrm>
        </p:spPr>
        <p:txBody>
          <a:bodyPr>
            <a:normAutofit/>
          </a:bodyPr>
          <a:lstStyle/>
          <a:p>
            <a:r>
              <a:rPr lang="vi-VN" u="sng" dirty="0">
                <a:solidFill>
                  <a:srgbClr val="FF0000"/>
                </a:solidFill>
              </a:rPr>
              <a:t>Áp dụng định luật Kirchhoff 1 tại nút </a:t>
            </a:r>
            <a:r>
              <a:rPr lang="vi-VN" u="sng" dirty="0" smtClean="0">
                <a:solidFill>
                  <a:srgbClr val="FF0000"/>
                </a:solidFill>
              </a:rPr>
              <a:t>a </a:t>
            </a:r>
            <a:r>
              <a:rPr lang="vi-VN" dirty="0" smtClean="0"/>
              <a:t>, ta có: </a:t>
            </a:r>
          </a:p>
          <a:p>
            <a:r>
              <a:rPr lang="vi-VN" dirty="0" smtClean="0"/>
              <a:t> i</a:t>
            </a:r>
            <a:r>
              <a:rPr lang="vi-VN" baseline="-25000" dirty="0" smtClean="0"/>
              <a:t>1</a:t>
            </a:r>
            <a:r>
              <a:rPr lang="vi-VN" dirty="0" smtClean="0"/>
              <a:t> + i</a:t>
            </a:r>
            <a:r>
              <a:rPr lang="vi-VN" baseline="-25000" dirty="0" smtClean="0"/>
              <a:t>2 </a:t>
            </a:r>
            <a:r>
              <a:rPr lang="vi-VN" dirty="0" smtClean="0"/>
              <a:t>+ i</a:t>
            </a:r>
            <a:r>
              <a:rPr lang="vi-VN" baseline="-25000" dirty="0" smtClean="0"/>
              <a:t>3</a:t>
            </a:r>
            <a:r>
              <a:rPr lang="vi-VN" dirty="0" smtClean="0"/>
              <a:t> = 1</a:t>
            </a:r>
          </a:p>
          <a:p>
            <a:r>
              <a:rPr lang="vi-VN" dirty="0"/>
              <a:t>Phương trı̀nh cân bằng áp trên </a:t>
            </a:r>
            <a:r>
              <a:rPr lang="vi-VN" dirty="0" smtClean="0"/>
              <a:t>từng </a:t>
            </a:r>
            <a:r>
              <a:rPr lang="vi-VN" dirty="0"/>
              <a:t>nhánh hội tụ về nút a: </a:t>
            </a:r>
            <a:endParaRPr lang="vi-VN" dirty="0" smtClean="0"/>
          </a:p>
          <a:p>
            <a:r>
              <a:rPr lang="vi-VN" dirty="0" smtClean="0"/>
              <a:t>V</a:t>
            </a:r>
            <a:r>
              <a:rPr lang="vi-VN" baseline="-25000" dirty="0" smtClean="0"/>
              <a:t>a</a:t>
            </a:r>
            <a:r>
              <a:rPr lang="vi-VN" dirty="0" smtClean="0"/>
              <a:t> – V</a:t>
            </a:r>
            <a:r>
              <a:rPr lang="vi-VN" baseline="-25000" dirty="0" smtClean="0"/>
              <a:t>c</a:t>
            </a:r>
            <a:r>
              <a:rPr lang="vi-VN" dirty="0" smtClean="0"/>
              <a:t> = V</a:t>
            </a:r>
            <a:r>
              <a:rPr lang="vi-VN" baseline="-25000" dirty="0" smtClean="0"/>
              <a:t>a </a:t>
            </a:r>
            <a:r>
              <a:rPr lang="vi-VN" dirty="0" smtClean="0"/>
              <a:t> - 0 = V</a:t>
            </a:r>
            <a:r>
              <a:rPr lang="vi-VN" baseline="-25000" dirty="0" smtClean="0"/>
              <a:t>a</a:t>
            </a:r>
            <a:r>
              <a:rPr lang="vi-VN" dirty="0" smtClean="0"/>
              <a:t> với V</a:t>
            </a:r>
            <a:r>
              <a:rPr lang="vi-VN" baseline="-25000" dirty="0" smtClean="0"/>
              <a:t>a</a:t>
            </a:r>
            <a:r>
              <a:rPr lang="vi-VN" dirty="0" smtClean="0"/>
              <a:t> = 4.i</a:t>
            </a:r>
            <a:r>
              <a:rPr lang="vi-VN" baseline="-25000" dirty="0" smtClean="0"/>
              <a:t>1</a:t>
            </a:r>
            <a:r>
              <a:rPr lang="vi-VN" dirty="0" smtClean="0"/>
              <a:t> + 24 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vi-VN" dirty="0" smtClean="0">
                <a:sym typeface="Wingdings" panose="05000000000000000000" pitchFamily="2" charset="2"/>
              </a:rPr>
              <a:t>i</a:t>
            </a:r>
            <a:r>
              <a:rPr lang="vi-VN" baseline="-25000" dirty="0" smtClean="0">
                <a:sym typeface="Wingdings" panose="05000000000000000000" pitchFamily="2" charset="2"/>
              </a:rPr>
              <a:t>1</a:t>
            </a:r>
            <a:r>
              <a:rPr lang="vi-VN" dirty="0" smtClean="0">
                <a:sym typeface="Wingdings" panose="05000000000000000000" pitchFamily="2" charset="2"/>
              </a:rPr>
              <a:t> = (V</a:t>
            </a:r>
            <a:r>
              <a:rPr lang="vi-VN" baseline="-25000" dirty="0" smtClean="0">
                <a:sym typeface="Wingdings" panose="05000000000000000000" pitchFamily="2" charset="2"/>
              </a:rPr>
              <a:t>a</a:t>
            </a:r>
            <a:r>
              <a:rPr lang="vi-VN" dirty="0" smtClean="0">
                <a:sym typeface="Wingdings" panose="05000000000000000000" pitchFamily="2" charset="2"/>
              </a:rPr>
              <a:t> – 24) / 4</a:t>
            </a:r>
          </a:p>
          <a:p>
            <a:pPr marL="0" indent="0">
              <a:buNone/>
            </a:pPr>
            <a:r>
              <a:rPr lang="vi-VN" dirty="0" smtClean="0"/>
              <a:t>   V</a:t>
            </a:r>
            <a:r>
              <a:rPr lang="vi-VN" baseline="-25000" dirty="0" smtClean="0"/>
              <a:t>a</a:t>
            </a:r>
            <a:r>
              <a:rPr lang="vi-VN" dirty="0" smtClean="0"/>
              <a:t> </a:t>
            </a:r>
            <a:r>
              <a:rPr lang="vi-VN" dirty="0"/>
              <a:t>= </a:t>
            </a:r>
            <a:r>
              <a:rPr lang="vi-VN" dirty="0" smtClean="0"/>
              <a:t>4.i</a:t>
            </a:r>
            <a:r>
              <a:rPr lang="vi-VN" baseline="-25000" dirty="0" smtClean="0"/>
              <a:t>2 </a:t>
            </a:r>
            <a:r>
              <a:rPr lang="vi-VN" dirty="0" smtClean="0">
                <a:sym typeface="Wingdings" panose="05000000000000000000" pitchFamily="2" charset="2"/>
              </a:rPr>
              <a:t> </a:t>
            </a:r>
            <a:r>
              <a:rPr lang="vi-VN" dirty="0" smtClean="0"/>
              <a:t>i</a:t>
            </a:r>
            <a:r>
              <a:rPr lang="vi-VN" baseline="-25000" dirty="0" smtClean="0"/>
              <a:t>2 </a:t>
            </a:r>
            <a:r>
              <a:rPr lang="vi-VN" dirty="0" smtClean="0"/>
              <a:t> = V</a:t>
            </a:r>
            <a:r>
              <a:rPr lang="vi-VN" baseline="-25000" dirty="0" smtClean="0"/>
              <a:t>a</a:t>
            </a:r>
            <a:r>
              <a:rPr lang="vi-VN" dirty="0" smtClean="0"/>
              <a:t> / 4</a:t>
            </a:r>
          </a:p>
          <a:p>
            <a:pPr marL="0" indent="0">
              <a:buNone/>
            </a:pPr>
            <a:r>
              <a:rPr lang="vi-VN" dirty="0" smtClean="0"/>
              <a:t>    V</a:t>
            </a:r>
            <a:r>
              <a:rPr lang="vi-VN" baseline="-25000" dirty="0" smtClean="0"/>
              <a:t>a</a:t>
            </a:r>
            <a:r>
              <a:rPr lang="vi-VN" dirty="0" smtClean="0"/>
              <a:t> </a:t>
            </a:r>
            <a:r>
              <a:rPr lang="vi-VN" dirty="0"/>
              <a:t>– V</a:t>
            </a:r>
            <a:r>
              <a:rPr lang="vi-VN" baseline="-25000" dirty="0"/>
              <a:t>c</a:t>
            </a:r>
            <a:r>
              <a:rPr lang="vi-VN" dirty="0"/>
              <a:t> </a:t>
            </a:r>
            <a:r>
              <a:rPr lang="vi-VN" dirty="0" smtClean="0"/>
              <a:t>= 2.i</a:t>
            </a:r>
            <a:r>
              <a:rPr lang="vi-VN" baseline="-25000" dirty="0" smtClean="0"/>
              <a:t>3</a:t>
            </a:r>
            <a:r>
              <a:rPr lang="vi-VN" dirty="0" smtClean="0"/>
              <a:t> </a:t>
            </a:r>
            <a:r>
              <a:rPr lang="vi-VN" dirty="0" smtClean="0">
                <a:sym typeface="Wingdings" panose="05000000000000000000" pitchFamily="2" charset="2"/>
              </a:rPr>
              <a:t> i</a:t>
            </a:r>
            <a:r>
              <a:rPr lang="vi-VN" baseline="-25000" dirty="0" smtClean="0">
                <a:sym typeface="Wingdings" panose="05000000000000000000" pitchFamily="2" charset="2"/>
              </a:rPr>
              <a:t>3</a:t>
            </a:r>
            <a:r>
              <a:rPr lang="vi-VN" dirty="0" smtClean="0">
                <a:sym typeface="Wingdings" panose="05000000000000000000" pitchFamily="2" charset="2"/>
              </a:rPr>
              <a:t> </a:t>
            </a:r>
            <a:r>
              <a:rPr lang="vi-VN" dirty="0">
                <a:sym typeface="Wingdings" panose="05000000000000000000" pitchFamily="2" charset="2"/>
              </a:rPr>
              <a:t>= (V</a:t>
            </a:r>
            <a:r>
              <a:rPr lang="vi-VN" baseline="-25000" dirty="0">
                <a:sym typeface="Wingdings" panose="05000000000000000000" pitchFamily="2" charset="2"/>
              </a:rPr>
              <a:t>a</a:t>
            </a:r>
            <a:r>
              <a:rPr lang="vi-VN" dirty="0">
                <a:sym typeface="Wingdings" panose="05000000000000000000" pitchFamily="2" charset="2"/>
              </a:rPr>
              <a:t> – </a:t>
            </a:r>
            <a:r>
              <a:rPr lang="vi-VN" dirty="0" smtClean="0">
                <a:sym typeface="Wingdings" panose="05000000000000000000" pitchFamily="2" charset="2"/>
              </a:rPr>
              <a:t>V</a:t>
            </a:r>
            <a:r>
              <a:rPr lang="vi-VN" baseline="-25000" dirty="0" smtClean="0">
                <a:sym typeface="Wingdings" panose="05000000000000000000" pitchFamily="2" charset="2"/>
              </a:rPr>
              <a:t>b</a:t>
            </a:r>
            <a:r>
              <a:rPr lang="vi-VN" dirty="0" smtClean="0">
                <a:sym typeface="Wingdings" panose="05000000000000000000" pitchFamily="2" charset="2"/>
              </a:rPr>
              <a:t>) </a:t>
            </a:r>
            <a:r>
              <a:rPr lang="vi-VN" dirty="0">
                <a:sym typeface="Wingdings" panose="05000000000000000000" pitchFamily="2" charset="2"/>
              </a:rPr>
              <a:t>/ </a:t>
            </a:r>
            <a:r>
              <a:rPr lang="vi-VN" dirty="0" smtClean="0">
                <a:sym typeface="Wingdings" panose="05000000000000000000" pitchFamily="2" charset="2"/>
              </a:rPr>
              <a:t>2</a:t>
            </a:r>
            <a:endParaRPr lang="vi-VN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vi-VN" dirty="0" smtClean="0"/>
          </a:p>
          <a:p>
            <a:pPr marL="0" indent="0">
              <a:buNone/>
            </a:pPr>
            <a:endParaRPr lang="vi-VN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7967" y="1740930"/>
            <a:ext cx="4658375" cy="31151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897" y="5104076"/>
            <a:ext cx="8562299" cy="1543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162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141412" y="2249486"/>
            <a:ext cx="6551159" cy="4383313"/>
          </a:xfrm>
        </p:spPr>
        <p:txBody>
          <a:bodyPr>
            <a:normAutofit/>
          </a:bodyPr>
          <a:lstStyle/>
          <a:p>
            <a:endParaRPr lang="vi-VN" dirty="0" smtClean="0"/>
          </a:p>
          <a:p>
            <a:r>
              <a:rPr lang="vi-VN" u="sng" dirty="0" smtClean="0">
                <a:solidFill>
                  <a:srgbClr val="FF0000"/>
                </a:solidFill>
              </a:rPr>
              <a:t>Phương </a:t>
            </a:r>
            <a:r>
              <a:rPr lang="vi-VN" u="sng" dirty="0">
                <a:solidFill>
                  <a:srgbClr val="FF0000"/>
                </a:solidFill>
              </a:rPr>
              <a:t>trı̀nh điện thế nút tại b</a:t>
            </a:r>
            <a:r>
              <a:rPr lang="vi-VN" dirty="0"/>
              <a:t>:  </a:t>
            </a:r>
            <a:endParaRPr lang="vi-VN" dirty="0" smtClean="0"/>
          </a:p>
          <a:p>
            <a:r>
              <a:rPr lang="vi-VN" dirty="0" smtClean="0"/>
              <a:t>Trên </a:t>
            </a:r>
            <a:r>
              <a:rPr lang="vi-VN" dirty="0"/>
              <a:t>hı̀nh </a:t>
            </a:r>
            <a:r>
              <a:rPr lang="vi-VN" dirty="0" smtClean="0"/>
              <a:t>chı̉ </a:t>
            </a:r>
            <a:r>
              <a:rPr lang="vi-VN" dirty="0"/>
              <a:t>cần quan tâm đến các dòng điện tại nút b; giả sử các dòng điện i4; i5; i6 và nguồn dòng đang từ b đổ ra trên các nhánh</a:t>
            </a:r>
            <a:r>
              <a:rPr lang="vi-VN" dirty="0" smtClean="0"/>
              <a:t>.</a:t>
            </a:r>
          </a:p>
          <a:p>
            <a:r>
              <a:rPr lang="vi-VN" dirty="0" smtClean="0"/>
              <a:t> </a:t>
            </a:r>
            <a:r>
              <a:rPr lang="vi-VN" dirty="0"/>
              <a:t>Áp dụng định luật Kirchhoff 1 tại nút b, có quan hệ</a:t>
            </a:r>
            <a:r>
              <a:rPr lang="vi-VN" dirty="0" smtClean="0"/>
              <a:t>: i</a:t>
            </a:r>
            <a:r>
              <a:rPr lang="vi-VN" baseline="-25000" dirty="0" smtClean="0"/>
              <a:t>4</a:t>
            </a:r>
            <a:r>
              <a:rPr lang="vi-VN" dirty="0" smtClean="0"/>
              <a:t> </a:t>
            </a:r>
            <a:r>
              <a:rPr lang="vi-VN" dirty="0"/>
              <a:t>+ </a:t>
            </a:r>
            <a:r>
              <a:rPr lang="vi-VN" dirty="0" smtClean="0"/>
              <a:t>i</a:t>
            </a:r>
            <a:r>
              <a:rPr lang="vi-VN" baseline="-25000" dirty="0" smtClean="0"/>
              <a:t>5 </a:t>
            </a:r>
            <a:r>
              <a:rPr lang="vi-VN" dirty="0"/>
              <a:t>+ </a:t>
            </a:r>
            <a:r>
              <a:rPr lang="vi-VN" dirty="0" smtClean="0"/>
              <a:t>i</a:t>
            </a:r>
            <a:r>
              <a:rPr lang="vi-VN" baseline="-25000" dirty="0" smtClean="0"/>
              <a:t>6</a:t>
            </a:r>
            <a:r>
              <a:rPr lang="vi-VN" dirty="0" smtClean="0"/>
              <a:t> + 1 = 0</a:t>
            </a:r>
          </a:p>
          <a:p>
            <a:endParaRPr lang="vi-VN" dirty="0" smtClean="0"/>
          </a:p>
          <a:p>
            <a:endParaRPr lang="vi-VN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398" y="198543"/>
            <a:ext cx="5696745" cy="24863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9783" y="3098532"/>
            <a:ext cx="4782217" cy="3534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171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1070" y="478744"/>
            <a:ext cx="9905999" cy="3541714"/>
          </a:xfrm>
        </p:spPr>
        <p:txBody>
          <a:bodyPr/>
          <a:lstStyle/>
          <a:p>
            <a:r>
              <a:rPr lang="vi-VN" dirty="0"/>
              <a:t>Phương trı̀nh cân bằng áp trên từng nhánh hội tụ về nút </a:t>
            </a:r>
            <a:r>
              <a:rPr lang="vi-VN" dirty="0" smtClean="0"/>
              <a:t>b: </a:t>
            </a:r>
            <a:endParaRPr lang="vi-VN" dirty="0"/>
          </a:p>
          <a:p>
            <a:r>
              <a:rPr lang="vi-VN" dirty="0" smtClean="0"/>
              <a:t>V</a:t>
            </a:r>
            <a:r>
              <a:rPr lang="vi-VN" baseline="-25000" dirty="0" smtClean="0"/>
              <a:t>b</a:t>
            </a:r>
            <a:r>
              <a:rPr lang="vi-VN" dirty="0" smtClean="0"/>
              <a:t> </a:t>
            </a:r>
            <a:r>
              <a:rPr lang="vi-VN" dirty="0"/>
              <a:t>– V</a:t>
            </a:r>
            <a:r>
              <a:rPr lang="vi-VN" baseline="-25000" dirty="0"/>
              <a:t>c</a:t>
            </a:r>
            <a:r>
              <a:rPr lang="vi-VN" dirty="0"/>
              <a:t> = </a:t>
            </a:r>
            <a:r>
              <a:rPr lang="vi-VN" dirty="0" smtClean="0"/>
              <a:t>V</a:t>
            </a:r>
            <a:r>
              <a:rPr lang="vi-VN" baseline="-25000" dirty="0" smtClean="0"/>
              <a:t>b </a:t>
            </a:r>
            <a:r>
              <a:rPr lang="vi-VN" dirty="0" smtClean="0"/>
              <a:t> </a:t>
            </a:r>
            <a:r>
              <a:rPr lang="vi-VN" dirty="0"/>
              <a:t>- 0 = </a:t>
            </a:r>
            <a:r>
              <a:rPr lang="vi-VN" dirty="0" smtClean="0"/>
              <a:t>V</a:t>
            </a:r>
            <a:r>
              <a:rPr lang="vi-VN" baseline="-25000" dirty="0" smtClean="0"/>
              <a:t>b</a:t>
            </a:r>
            <a:r>
              <a:rPr lang="vi-VN" dirty="0" smtClean="0"/>
              <a:t> </a:t>
            </a:r>
            <a:r>
              <a:rPr lang="vi-VN" dirty="0"/>
              <a:t>với </a:t>
            </a:r>
            <a:r>
              <a:rPr lang="vi-VN" dirty="0" smtClean="0"/>
              <a:t>V</a:t>
            </a:r>
            <a:r>
              <a:rPr lang="vi-VN" baseline="-25000" dirty="0" smtClean="0"/>
              <a:t>b</a:t>
            </a:r>
            <a:r>
              <a:rPr lang="vi-VN" dirty="0" smtClean="0"/>
              <a:t> </a:t>
            </a:r>
            <a:r>
              <a:rPr lang="vi-VN" dirty="0"/>
              <a:t>= </a:t>
            </a:r>
            <a:r>
              <a:rPr lang="vi-VN" dirty="0" smtClean="0"/>
              <a:t>4.i</a:t>
            </a:r>
            <a:r>
              <a:rPr lang="vi-VN" baseline="-25000" dirty="0" smtClean="0"/>
              <a:t>5</a:t>
            </a:r>
            <a:r>
              <a:rPr lang="vi-VN" dirty="0" smtClean="0"/>
              <a:t> </a:t>
            </a:r>
            <a:r>
              <a:rPr lang="vi-VN" dirty="0"/>
              <a:t>+ 8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vi-VN" dirty="0" smtClean="0">
                <a:sym typeface="Wingdings" panose="05000000000000000000" pitchFamily="2" charset="2"/>
              </a:rPr>
              <a:t>i</a:t>
            </a:r>
            <a:r>
              <a:rPr lang="vi-VN" baseline="-25000" dirty="0" smtClean="0">
                <a:sym typeface="Wingdings" panose="05000000000000000000" pitchFamily="2" charset="2"/>
              </a:rPr>
              <a:t>5</a:t>
            </a:r>
            <a:r>
              <a:rPr lang="vi-VN" dirty="0" smtClean="0">
                <a:sym typeface="Wingdings" panose="05000000000000000000" pitchFamily="2" charset="2"/>
              </a:rPr>
              <a:t> </a:t>
            </a:r>
            <a:r>
              <a:rPr lang="vi-VN" dirty="0">
                <a:sym typeface="Wingdings" panose="05000000000000000000" pitchFamily="2" charset="2"/>
              </a:rPr>
              <a:t>= (</a:t>
            </a:r>
            <a:r>
              <a:rPr lang="vi-VN" dirty="0" smtClean="0">
                <a:sym typeface="Wingdings" panose="05000000000000000000" pitchFamily="2" charset="2"/>
              </a:rPr>
              <a:t>V</a:t>
            </a:r>
            <a:r>
              <a:rPr lang="vi-VN" baseline="-25000" dirty="0" smtClean="0">
                <a:sym typeface="Wingdings" panose="05000000000000000000" pitchFamily="2" charset="2"/>
              </a:rPr>
              <a:t>b</a:t>
            </a:r>
            <a:r>
              <a:rPr lang="vi-VN" dirty="0" smtClean="0">
                <a:sym typeface="Wingdings" panose="05000000000000000000" pitchFamily="2" charset="2"/>
              </a:rPr>
              <a:t> </a:t>
            </a:r>
            <a:r>
              <a:rPr lang="vi-VN" dirty="0">
                <a:sym typeface="Wingdings" panose="05000000000000000000" pitchFamily="2" charset="2"/>
              </a:rPr>
              <a:t>– 8</a:t>
            </a:r>
            <a:r>
              <a:rPr lang="vi-VN" dirty="0" smtClean="0">
                <a:sym typeface="Wingdings" panose="05000000000000000000" pitchFamily="2" charset="2"/>
              </a:rPr>
              <a:t>) </a:t>
            </a:r>
            <a:r>
              <a:rPr lang="vi-VN" dirty="0">
                <a:sym typeface="Wingdings" panose="05000000000000000000" pitchFamily="2" charset="2"/>
              </a:rPr>
              <a:t>/ 4</a:t>
            </a:r>
          </a:p>
          <a:p>
            <a:pPr marL="0" indent="0">
              <a:buNone/>
            </a:pPr>
            <a:r>
              <a:rPr lang="vi-VN" dirty="0"/>
              <a:t>   V</a:t>
            </a:r>
            <a:r>
              <a:rPr lang="vi-VN" baseline="-25000" dirty="0"/>
              <a:t>a</a:t>
            </a:r>
            <a:r>
              <a:rPr lang="vi-VN" dirty="0"/>
              <a:t> = </a:t>
            </a:r>
            <a:r>
              <a:rPr lang="vi-VN" dirty="0" smtClean="0"/>
              <a:t>4.i</a:t>
            </a:r>
            <a:r>
              <a:rPr lang="vi-VN" baseline="-25000" dirty="0" smtClean="0"/>
              <a:t>4</a:t>
            </a:r>
            <a:r>
              <a:rPr lang="vi-VN" dirty="0" smtClean="0"/>
              <a:t> </a:t>
            </a:r>
            <a:r>
              <a:rPr lang="vi-VN" dirty="0" smtClean="0">
                <a:sym typeface="Wingdings" panose="05000000000000000000" pitchFamily="2" charset="2"/>
              </a:rPr>
              <a:t> </a:t>
            </a:r>
            <a:r>
              <a:rPr lang="vi-VN" dirty="0" smtClean="0"/>
              <a:t>i</a:t>
            </a:r>
            <a:r>
              <a:rPr lang="vi-VN" baseline="-25000" dirty="0" smtClean="0"/>
              <a:t>4 </a:t>
            </a:r>
            <a:r>
              <a:rPr lang="vi-VN" dirty="0" smtClean="0"/>
              <a:t> </a:t>
            </a:r>
            <a:r>
              <a:rPr lang="vi-VN" dirty="0"/>
              <a:t>= </a:t>
            </a:r>
            <a:r>
              <a:rPr lang="vi-VN" dirty="0" smtClean="0"/>
              <a:t>V</a:t>
            </a:r>
            <a:r>
              <a:rPr lang="vi-VN" baseline="-25000" dirty="0" smtClean="0"/>
              <a:t>b</a:t>
            </a:r>
            <a:r>
              <a:rPr lang="vi-VN" dirty="0" smtClean="0"/>
              <a:t> </a:t>
            </a:r>
            <a:r>
              <a:rPr lang="vi-VN" dirty="0"/>
              <a:t>/ 4</a:t>
            </a:r>
          </a:p>
          <a:p>
            <a:pPr marL="0" indent="0">
              <a:buNone/>
            </a:pPr>
            <a:r>
              <a:rPr lang="vi-VN" dirty="0"/>
              <a:t>    </a:t>
            </a:r>
            <a:r>
              <a:rPr lang="vi-VN" dirty="0" smtClean="0"/>
              <a:t>V</a:t>
            </a:r>
            <a:r>
              <a:rPr lang="vi-VN" baseline="-25000" dirty="0" smtClean="0"/>
              <a:t>b</a:t>
            </a:r>
            <a:r>
              <a:rPr lang="vi-VN" dirty="0" smtClean="0"/>
              <a:t> </a:t>
            </a:r>
            <a:r>
              <a:rPr lang="vi-VN" dirty="0"/>
              <a:t>– </a:t>
            </a:r>
            <a:r>
              <a:rPr lang="vi-VN" dirty="0" smtClean="0"/>
              <a:t>V</a:t>
            </a:r>
            <a:r>
              <a:rPr lang="vi-VN" baseline="-25000" dirty="0" smtClean="0"/>
              <a:t>a</a:t>
            </a:r>
            <a:r>
              <a:rPr lang="vi-VN" dirty="0" smtClean="0"/>
              <a:t> </a:t>
            </a:r>
            <a:r>
              <a:rPr lang="vi-VN" dirty="0"/>
              <a:t>= </a:t>
            </a:r>
            <a:r>
              <a:rPr lang="vi-VN" dirty="0" smtClean="0"/>
              <a:t>2.i</a:t>
            </a:r>
            <a:r>
              <a:rPr lang="vi-VN" baseline="-25000" dirty="0" smtClean="0"/>
              <a:t>6</a:t>
            </a:r>
            <a:r>
              <a:rPr lang="vi-VN" dirty="0" smtClean="0"/>
              <a:t> </a:t>
            </a:r>
            <a:r>
              <a:rPr lang="vi-VN" dirty="0">
                <a:sym typeface="Wingdings" panose="05000000000000000000" pitchFamily="2" charset="2"/>
              </a:rPr>
              <a:t> </a:t>
            </a:r>
            <a:r>
              <a:rPr lang="vi-VN" dirty="0" smtClean="0">
                <a:sym typeface="Wingdings" panose="05000000000000000000" pitchFamily="2" charset="2"/>
              </a:rPr>
              <a:t>i</a:t>
            </a:r>
            <a:r>
              <a:rPr lang="vi-VN" baseline="-25000" dirty="0" smtClean="0">
                <a:sym typeface="Wingdings" panose="05000000000000000000" pitchFamily="2" charset="2"/>
              </a:rPr>
              <a:t>6</a:t>
            </a:r>
            <a:r>
              <a:rPr lang="vi-VN" dirty="0" smtClean="0">
                <a:sym typeface="Wingdings" panose="05000000000000000000" pitchFamily="2" charset="2"/>
              </a:rPr>
              <a:t> </a:t>
            </a:r>
            <a:r>
              <a:rPr lang="vi-VN" dirty="0">
                <a:sym typeface="Wingdings" panose="05000000000000000000" pitchFamily="2" charset="2"/>
              </a:rPr>
              <a:t>= (</a:t>
            </a:r>
            <a:r>
              <a:rPr lang="vi-VN" dirty="0" smtClean="0">
                <a:sym typeface="Wingdings" panose="05000000000000000000" pitchFamily="2" charset="2"/>
              </a:rPr>
              <a:t>V</a:t>
            </a:r>
            <a:r>
              <a:rPr lang="vi-VN" baseline="-25000" dirty="0" smtClean="0">
                <a:sym typeface="Wingdings" panose="05000000000000000000" pitchFamily="2" charset="2"/>
              </a:rPr>
              <a:t>b</a:t>
            </a:r>
            <a:r>
              <a:rPr lang="vi-VN" dirty="0" smtClean="0">
                <a:sym typeface="Wingdings" panose="05000000000000000000" pitchFamily="2" charset="2"/>
              </a:rPr>
              <a:t> </a:t>
            </a:r>
            <a:r>
              <a:rPr lang="vi-VN" dirty="0">
                <a:sym typeface="Wingdings" panose="05000000000000000000" pitchFamily="2" charset="2"/>
              </a:rPr>
              <a:t>– </a:t>
            </a:r>
            <a:r>
              <a:rPr lang="vi-VN" dirty="0" smtClean="0">
                <a:sym typeface="Wingdings" panose="05000000000000000000" pitchFamily="2" charset="2"/>
              </a:rPr>
              <a:t>V</a:t>
            </a:r>
            <a:r>
              <a:rPr lang="vi-VN" baseline="-25000" dirty="0" smtClean="0">
                <a:sym typeface="Wingdings" panose="05000000000000000000" pitchFamily="2" charset="2"/>
              </a:rPr>
              <a:t>a</a:t>
            </a:r>
            <a:r>
              <a:rPr lang="vi-VN" dirty="0" smtClean="0">
                <a:sym typeface="Wingdings" panose="05000000000000000000" pitchFamily="2" charset="2"/>
              </a:rPr>
              <a:t>) </a:t>
            </a:r>
            <a:r>
              <a:rPr lang="vi-VN" dirty="0">
                <a:sym typeface="Wingdings" panose="05000000000000000000" pitchFamily="2" charset="2"/>
              </a:rPr>
              <a:t>/ 2</a:t>
            </a:r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696" y="3216918"/>
            <a:ext cx="6835391" cy="343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238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8212" y="766436"/>
            <a:ext cx="9905999" cy="3541714"/>
          </a:xfrm>
        </p:spPr>
        <p:txBody>
          <a:bodyPr/>
          <a:lstStyle/>
          <a:p>
            <a:r>
              <a:rPr lang="vi-VN" dirty="0"/>
              <a:t> </a:t>
            </a:r>
            <a:r>
              <a:rPr lang="vi-VN" dirty="0" smtClean="0"/>
              <a:t>Suy </a:t>
            </a:r>
            <a:r>
              <a:rPr lang="vi-VN" dirty="0"/>
              <a:t>ra hệ phương trı̀nh dùng xác định điện thế tại các nút a và b: </a:t>
            </a:r>
            <a:endParaRPr lang="vi-VN" dirty="0" smtClean="0"/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212" y="1424243"/>
            <a:ext cx="6049219" cy="303889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212" y="4837025"/>
            <a:ext cx="7059114" cy="134606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0092" y="1424243"/>
            <a:ext cx="3982006" cy="3057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113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2264001"/>
            <a:ext cx="9905999" cy="3541714"/>
          </a:xfrm>
        </p:spPr>
        <p:txBody>
          <a:bodyPr/>
          <a:lstStyle/>
          <a:p>
            <a:pPr marL="0" indent="0">
              <a:buNone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2.1: </a:t>
            </a:r>
          </a:p>
          <a:p>
            <a:pPr marL="0" indent="0">
              <a:buNone/>
            </a:pPr>
            <a:endParaRPr lang="vi-V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652" y="2923753"/>
            <a:ext cx="5859701" cy="3433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814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endParaRPr lang="vi-VN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9115" y="2487560"/>
            <a:ext cx="3955424" cy="3434270"/>
          </a:xfrm>
        </p:spPr>
      </p:pic>
      <p:sp>
        <p:nvSpPr>
          <p:cNvPr id="5" name="TextBox 4"/>
          <p:cNvSpPr txBox="1"/>
          <p:nvPr/>
        </p:nvSpPr>
        <p:spPr>
          <a:xfrm>
            <a:off x="1306286" y="1902784"/>
            <a:ext cx="15760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vi-VN" sz="3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046" y="2487560"/>
            <a:ext cx="5847195" cy="3434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123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6797" y="470731"/>
            <a:ext cx="3498125" cy="2083026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750" y="470731"/>
            <a:ext cx="7771820" cy="5901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226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319" y="0"/>
            <a:ext cx="9905998" cy="1478570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2.2 </a:t>
            </a:r>
            <a:r>
              <a:rPr lang="en-US" dirty="0" err="1" smtClean="0">
                <a:solidFill>
                  <a:srgbClr val="FF0000"/>
                </a:solidFill>
              </a:rPr>
              <a:t>phương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trình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dòng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mắt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lưới</a:t>
            </a:r>
            <a:r>
              <a:rPr lang="en-US" dirty="0">
                <a:solidFill>
                  <a:srgbClr val="FF0000"/>
                </a:solidFill>
              </a:rPr>
              <a:t/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>PP </a:t>
            </a:r>
            <a:r>
              <a:rPr lang="en-US" dirty="0" err="1" smtClean="0">
                <a:solidFill>
                  <a:srgbClr val="FF0000"/>
                </a:solidFill>
              </a:rPr>
              <a:t>dòng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vòng</a:t>
            </a:r>
            <a:endParaRPr lang="vi-VN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9318" y="1204967"/>
            <a:ext cx="9905999" cy="1825401"/>
          </a:xfrm>
        </p:spPr>
        <p:txBody>
          <a:bodyPr>
            <a:norm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mắt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PP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K2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PT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dọc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mắt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2.2.1 </a:t>
            </a:r>
            <a:r>
              <a:rPr lang="en-US" sz="28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mắt</a:t>
            </a:r>
            <a:r>
              <a:rPr lang="en-US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endParaRPr lang="vi-VN" sz="28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17" y="3030368"/>
            <a:ext cx="3858111" cy="217714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47374" y="5380672"/>
            <a:ext cx="50992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mắt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tùy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mắt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768" y="3061287"/>
            <a:ext cx="4495893" cy="214623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168572" y="5380672"/>
            <a:ext cx="56460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dirty="0"/>
              <a:t>Chú ý </a:t>
            </a:r>
            <a:r>
              <a:rPr lang="vi-VN" dirty="0" smtClean="0"/>
              <a:t>phần </a:t>
            </a:r>
            <a:r>
              <a:rPr lang="vi-VN" dirty="0"/>
              <a:t>tử trên </a:t>
            </a:r>
            <a:r>
              <a:rPr lang="vi-VN" dirty="0" smtClean="0"/>
              <a:t>nhánh </a:t>
            </a:r>
            <a:r>
              <a:rPr lang="vi-VN" dirty="0"/>
              <a:t>biên </a:t>
            </a:r>
            <a:r>
              <a:rPr lang="vi-VN" dirty="0" smtClean="0"/>
              <a:t>của </a:t>
            </a:r>
            <a:r>
              <a:rPr lang="vi-VN" dirty="0"/>
              <a:t>hai </a:t>
            </a:r>
            <a:r>
              <a:rPr lang="vi-VN" dirty="0" smtClean="0"/>
              <a:t>mắt lưới</a:t>
            </a:r>
            <a:r>
              <a:rPr lang="vi-VN" dirty="0"/>
              <a:t>. Chú ng ta xem như </a:t>
            </a:r>
            <a:r>
              <a:rPr lang="vi-VN" dirty="0" smtClean="0"/>
              <a:t>phần </a:t>
            </a:r>
            <a:r>
              <a:rPr lang="vi-VN" dirty="0"/>
              <a:t>tử  </a:t>
            </a:r>
            <a:r>
              <a:rPr lang="vi-VN" dirty="0" smtClean="0"/>
              <a:t>này </a:t>
            </a:r>
            <a:r>
              <a:rPr lang="vi-VN" dirty="0"/>
              <a:t>chiụ </a:t>
            </a:r>
            <a:r>
              <a:rPr lang="vi-VN" dirty="0" smtClean="0"/>
              <a:t>ảnh hưởng của các  dòng </a:t>
            </a:r>
            <a:r>
              <a:rPr lang="vi-VN" dirty="0"/>
              <a:t>điêṇ </a:t>
            </a:r>
            <a:r>
              <a:rPr lang="vi-VN" dirty="0" smtClean="0"/>
              <a:t>trong </a:t>
            </a:r>
            <a:r>
              <a:rPr lang="vi-VN" dirty="0"/>
              <a:t>mỗi </a:t>
            </a:r>
            <a:r>
              <a:rPr lang="vi-VN" dirty="0" smtClean="0"/>
              <a:t>mắt lưới</a:t>
            </a:r>
            <a:r>
              <a:rPr lang="vi-VN" dirty="0"/>
              <a:t>. Môṭ </a:t>
            </a:r>
            <a:r>
              <a:rPr lang="vi-VN" dirty="0" smtClean="0"/>
              <a:t>cách khác </a:t>
            </a:r>
            <a:r>
              <a:rPr lang="vi-VN" dirty="0"/>
              <a:t>có thể </a:t>
            </a:r>
            <a:r>
              <a:rPr lang="vi-VN" dirty="0" smtClean="0"/>
              <a:t>tách </a:t>
            </a:r>
            <a:r>
              <a:rPr lang="vi-VN" dirty="0"/>
              <a:t>mach hai </a:t>
            </a:r>
            <a:r>
              <a:rPr lang="vi-VN" dirty="0" smtClean="0"/>
              <a:t>mắt lưới thành </a:t>
            </a:r>
            <a:r>
              <a:rPr lang="vi-VN" dirty="0"/>
              <a:t>hai </a:t>
            </a:r>
            <a:r>
              <a:rPr lang="vi-VN" dirty="0" smtClean="0"/>
              <a:t>mắt lưới </a:t>
            </a:r>
            <a:r>
              <a:rPr lang="vi-VN" dirty="0"/>
              <a:t>đơn theo hı̀nh </a:t>
            </a:r>
            <a:r>
              <a:rPr lang="vi-VN" dirty="0" smtClean="0"/>
              <a:t>trên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5590813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284690"/>
            <a:ext cx="9905998" cy="147857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</a:rPr>
              <a:t>2.2 </a:t>
            </a:r>
            <a:r>
              <a:rPr lang="en-US" dirty="0" err="1">
                <a:solidFill>
                  <a:srgbClr val="FF0000"/>
                </a:solidFill>
              </a:rPr>
              <a:t>phương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trình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dòng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mắt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lưới</a:t>
            </a:r>
            <a:r>
              <a:rPr lang="en-US" dirty="0">
                <a:solidFill>
                  <a:srgbClr val="FF0000"/>
                </a:solidFill>
              </a:rPr>
              <a:t/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dirty="0">
                <a:solidFill>
                  <a:srgbClr val="FF0000"/>
                </a:solidFill>
              </a:rPr>
              <a:t>PP </a:t>
            </a:r>
            <a:r>
              <a:rPr lang="en-US" dirty="0" err="1">
                <a:solidFill>
                  <a:srgbClr val="FF0000"/>
                </a:solidFill>
              </a:rPr>
              <a:t>dòng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vòng</a:t>
            </a:r>
            <a:r>
              <a:rPr lang="en-US" dirty="0" smtClean="0">
                <a:solidFill>
                  <a:srgbClr val="FF0000"/>
                </a:solidFill>
              </a:rPr>
              <a:t/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sz="31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2.2.1 </a:t>
            </a:r>
            <a:r>
              <a:rPr lang="en-US" sz="31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1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1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31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mắt</a:t>
            </a:r>
            <a:r>
              <a:rPr lang="en-US" sz="31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sz="31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31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31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31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1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vi-VN" sz="3100" b="1" u="sng" dirty="0">
                <a:cs typeface="Times New Roman" panose="02020603050405020304" pitchFamily="18" charset="0"/>
              </a:rPr>
              <a:t/>
            </a:r>
            <a:br>
              <a:rPr lang="vi-VN" sz="3100" b="1" u="sng" dirty="0">
                <a:cs typeface="Times New Roman" panose="02020603050405020304" pitchFamily="18" charset="0"/>
              </a:rPr>
            </a:br>
            <a:endParaRPr lang="vi-VN" sz="31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alt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389176" y="4246054"/>
            <a:ext cx="10107158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vi-VN" altLang="vi-V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Goi i</a:t>
            </a:r>
            <a:r>
              <a:rPr kumimoji="0" lang="vi-VN" altLang="vi-VN" sz="24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1</a:t>
            </a:r>
            <a:r>
              <a:rPr kumimoji="0" lang="vi-VN" altLang="vi-V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và  i</a:t>
            </a:r>
            <a:r>
              <a:rPr kumimoji="0" lang="vi-VN" altLang="vi-VN" sz="24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2</a:t>
            </a:r>
            <a:r>
              <a:rPr kumimoji="0" lang="vi-VN" altLang="vi-V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là  dòng qua mỗi mắt lưới. Khi tách mach thành hai mắt lưới đôc lâp, dòng điên i</a:t>
            </a:r>
            <a:r>
              <a:rPr kumimoji="0" lang="vi-VN" altLang="vi-VN" sz="24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1</a:t>
            </a:r>
            <a:r>
              <a:rPr kumimoji="0" lang="vi-VN" altLang="vi-V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qua tất cả  các phần tử trong mắt lưới 1</a:t>
            </a:r>
            <a:endParaRPr kumimoji="0" lang="vi-VN" altLang="vi-VN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vi-VN" altLang="vi-V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và  dòng điên i</a:t>
            </a:r>
            <a:r>
              <a:rPr kumimoji="0" lang="vi-VN" altLang="vi-VN" sz="24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2</a:t>
            </a:r>
            <a:r>
              <a:rPr kumimoji="0" lang="vi-VN" altLang="vi-V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qua bất cứ  phần tử   trong mắt lưới 2. Khi kết hợp lai hai mắt lưới thành mach ban đầu, dòng điên qua phần tử  R</a:t>
            </a:r>
            <a:r>
              <a:rPr kumimoji="0" lang="vi-VN" altLang="vi-VN" sz="24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3</a:t>
            </a:r>
            <a:r>
              <a:rPr kumimoji="0" lang="vi-VN" altLang="vi-V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(phần tử chung của  hai mắt lưới) gồm hai thành phần đi qua là  i</a:t>
            </a:r>
            <a:r>
              <a:rPr kumimoji="0" lang="vi-VN" altLang="vi-VN" sz="24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1</a:t>
            </a:r>
            <a:r>
              <a:rPr kumimoji="0" lang="vi-VN" altLang="vi-V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và  i</a:t>
            </a:r>
            <a:r>
              <a:rPr kumimoji="0" lang="vi-VN" altLang="vi-VN" sz="24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2</a:t>
            </a:r>
            <a:r>
              <a:rPr kumimoji="0" lang="vi-VN" altLang="vi-V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654" y="1763260"/>
            <a:ext cx="4495893" cy="2146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1139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</a:rPr>
              <a:t>2.2 </a:t>
            </a:r>
            <a:r>
              <a:rPr lang="en-US" dirty="0" err="1">
                <a:solidFill>
                  <a:srgbClr val="FF0000"/>
                </a:solidFill>
              </a:rPr>
              <a:t>phương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trình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dòng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mắt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lưới</a:t>
            </a:r>
            <a:r>
              <a:rPr lang="en-US" dirty="0">
                <a:solidFill>
                  <a:srgbClr val="FF0000"/>
                </a:solidFill>
              </a:rPr>
              <a:t/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dirty="0">
                <a:solidFill>
                  <a:srgbClr val="FF0000"/>
                </a:solidFill>
              </a:rPr>
              <a:t>PP </a:t>
            </a:r>
            <a:r>
              <a:rPr lang="en-US" dirty="0" err="1">
                <a:solidFill>
                  <a:srgbClr val="FF0000"/>
                </a:solidFill>
              </a:rPr>
              <a:t>dòng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vòng</a:t>
            </a:r>
            <a:r>
              <a:rPr lang="en-US" dirty="0">
                <a:solidFill>
                  <a:srgbClr val="FF0000"/>
                </a:solidFill>
              </a:rPr>
              <a:t/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sz="31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2.2.1 </a:t>
            </a:r>
            <a:r>
              <a:rPr lang="en-US" sz="31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1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1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31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mắt</a:t>
            </a:r>
            <a:r>
              <a:rPr lang="en-US" sz="31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sz="31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31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31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31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1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vi-VN" sz="3100" b="1" u="sng" dirty="0">
                <a:cs typeface="Times New Roman" panose="02020603050405020304" pitchFamily="18" charset="0"/>
              </a:rPr>
              <a:t/>
            </a:r>
            <a:br>
              <a:rPr lang="vi-VN" sz="3100" b="1" u="sng" dirty="0">
                <a:cs typeface="Times New Roman" panose="02020603050405020304" pitchFamily="18" charset="0"/>
              </a:rPr>
            </a:br>
            <a:endParaRPr lang="vi-VN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5831" y="2228682"/>
            <a:ext cx="9938006" cy="4114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3764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870" y="292634"/>
            <a:ext cx="9905998" cy="147857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</a:rPr>
              <a:t>2.2 </a:t>
            </a:r>
            <a:r>
              <a:rPr lang="en-US" dirty="0" err="1">
                <a:solidFill>
                  <a:srgbClr val="FF0000"/>
                </a:solidFill>
              </a:rPr>
              <a:t>phương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trình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dòng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mắt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lưới</a:t>
            </a:r>
            <a:r>
              <a:rPr lang="en-US" dirty="0">
                <a:solidFill>
                  <a:srgbClr val="FF0000"/>
                </a:solidFill>
              </a:rPr>
              <a:t/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dirty="0">
                <a:solidFill>
                  <a:srgbClr val="FF0000"/>
                </a:solidFill>
              </a:rPr>
              <a:t>PP </a:t>
            </a:r>
            <a:r>
              <a:rPr lang="en-US" dirty="0" err="1">
                <a:solidFill>
                  <a:srgbClr val="FF0000"/>
                </a:solidFill>
              </a:rPr>
              <a:t>dòng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vòng</a:t>
            </a:r>
            <a:r>
              <a:rPr lang="en-US" dirty="0">
                <a:solidFill>
                  <a:srgbClr val="FF0000"/>
                </a:solidFill>
              </a:rPr>
              <a:t/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sz="31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2.2.1 </a:t>
            </a:r>
            <a:r>
              <a:rPr lang="en-US" sz="31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1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1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31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mắt</a:t>
            </a:r>
            <a:r>
              <a:rPr lang="en-US" sz="31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sz="31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31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31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31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1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vi-VN" sz="3100" b="1" u="sng" dirty="0">
                <a:cs typeface="Times New Roman" panose="02020603050405020304" pitchFamily="18" charset="0"/>
              </a:rPr>
              <a:t/>
            </a:r>
            <a:br>
              <a:rPr lang="vi-VN" sz="3100" b="1" u="sng" dirty="0">
                <a:cs typeface="Times New Roman" panose="02020603050405020304" pitchFamily="18" charset="0"/>
              </a:rPr>
            </a:br>
            <a:endParaRPr lang="vi-VN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870" y="1533366"/>
            <a:ext cx="8856291" cy="256199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469" y="4296024"/>
            <a:ext cx="3293074" cy="1619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05899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327" y="169023"/>
            <a:ext cx="8856291" cy="256199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327" y="2831106"/>
            <a:ext cx="8932013" cy="36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9210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327" y="169023"/>
            <a:ext cx="8856291" cy="256199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758" y="3108167"/>
            <a:ext cx="8863860" cy="3386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9619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38629"/>
            <a:ext cx="9905998" cy="861939"/>
          </a:xfrm>
        </p:spPr>
        <p:txBody>
          <a:bodyPr/>
          <a:lstStyle/>
          <a:p>
            <a:r>
              <a:rPr lang="en-US" dirty="0" err="1" smtClean="0"/>
              <a:t>Ví</a:t>
            </a:r>
            <a:r>
              <a:rPr lang="en-US" dirty="0" smtClean="0"/>
              <a:t> </a:t>
            </a:r>
            <a:r>
              <a:rPr lang="en-US" dirty="0" err="1" smtClean="0"/>
              <a:t>dụ</a:t>
            </a:r>
            <a:r>
              <a:rPr lang="en-US" dirty="0" smtClean="0"/>
              <a:t>:</a:t>
            </a:r>
            <a:endParaRPr lang="vi-VN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3" y="1813710"/>
            <a:ext cx="3984151" cy="3190012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9735" y="2400453"/>
            <a:ext cx="6487430" cy="233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495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337" y="2674659"/>
            <a:ext cx="10058400" cy="399469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9703" y="166530"/>
            <a:ext cx="2982462" cy="2387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637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041" y="2744407"/>
            <a:ext cx="10058400" cy="41135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9099" y="0"/>
            <a:ext cx="3427615" cy="2744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46165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2.2.3 </a:t>
            </a:r>
            <a:r>
              <a:rPr lang="en-US" dirty="0" err="1" smtClean="0"/>
              <a:t>Phương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dòng</a:t>
            </a:r>
            <a:r>
              <a:rPr lang="en-US" dirty="0" smtClean="0"/>
              <a:t> </a:t>
            </a:r>
            <a:r>
              <a:rPr lang="en-US" dirty="0" err="1" smtClean="0"/>
              <a:t>mắt</a:t>
            </a:r>
            <a:r>
              <a:rPr lang="en-US" dirty="0" smtClean="0"/>
              <a:t> </a:t>
            </a:r>
            <a:r>
              <a:rPr lang="en-US" dirty="0" err="1" smtClean="0"/>
              <a:t>lưới</a:t>
            </a:r>
            <a:r>
              <a:rPr lang="en-US" dirty="0" smtClean="0"/>
              <a:t> </a:t>
            </a:r>
            <a:r>
              <a:rPr lang="en-US" dirty="0" err="1" smtClean="0"/>
              <a:t>chứa</a:t>
            </a:r>
            <a:r>
              <a:rPr lang="en-US" dirty="0" smtClean="0"/>
              <a:t> </a:t>
            </a:r>
            <a:r>
              <a:rPr lang="en-US" dirty="0" err="1" smtClean="0"/>
              <a:t>nguồn</a:t>
            </a:r>
            <a:r>
              <a:rPr lang="en-US" dirty="0" smtClean="0"/>
              <a:t> </a:t>
            </a:r>
            <a:r>
              <a:rPr lang="en-US" dirty="0" err="1" smtClean="0"/>
              <a:t>dòng</a:t>
            </a:r>
            <a:r>
              <a:rPr lang="en-US" dirty="0" smtClean="0"/>
              <a:t> – </a:t>
            </a:r>
            <a:r>
              <a:rPr lang="en-US" dirty="0" err="1" smtClean="0"/>
              <a:t>siêu</a:t>
            </a:r>
            <a:r>
              <a:rPr lang="en-US" dirty="0" smtClean="0"/>
              <a:t> </a:t>
            </a:r>
            <a:r>
              <a:rPr lang="en-US" dirty="0" err="1" smtClean="0"/>
              <a:t>mắt</a:t>
            </a:r>
            <a:r>
              <a:rPr lang="en-US" dirty="0" smtClean="0"/>
              <a:t> </a:t>
            </a:r>
            <a:r>
              <a:rPr lang="en-US" dirty="0" err="1" smtClean="0"/>
              <a:t>lưới</a:t>
            </a:r>
            <a:endParaRPr lang="vi-VN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3" y="2243051"/>
            <a:ext cx="4147737" cy="3344949"/>
          </a:xfrm>
        </p:spPr>
      </p:pic>
      <p:sp>
        <p:nvSpPr>
          <p:cNvPr id="5" name="TextBox 4"/>
          <p:cNvSpPr txBox="1"/>
          <p:nvPr/>
        </p:nvSpPr>
        <p:spPr>
          <a:xfrm>
            <a:off x="5384800" y="2554514"/>
            <a:ext cx="621211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siêu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mắt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ĐL K2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PT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siêu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mắt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ẩn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mắt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8187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8842" y="160931"/>
            <a:ext cx="9905998" cy="1478570"/>
          </a:xfrm>
        </p:spPr>
        <p:txBody>
          <a:bodyPr/>
          <a:lstStyle/>
          <a:p>
            <a:r>
              <a:rPr lang="en-US" dirty="0"/>
              <a:t>2.2.3 </a:t>
            </a:r>
            <a:r>
              <a:rPr lang="en-US" dirty="0" err="1"/>
              <a:t>Phương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dòng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lưới</a:t>
            </a:r>
            <a:r>
              <a:rPr lang="en-US" dirty="0"/>
              <a:t>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nguồn</a:t>
            </a:r>
            <a:r>
              <a:rPr lang="en-US" dirty="0"/>
              <a:t> </a:t>
            </a:r>
            <a:r>
              <a:rPr lang="en-US" dirty="0" err="1"/>
              <a:t>dòng</a:t>
            </a:r>
            <a:r>
              <a:rPr lang="en-US" dirty="0"/>
              <a:t> – </a:t>
            </a:r>
            <a:r>
              <a:rPr lang="en-US" dirty="0" err="1"/>
              <a:t>siêu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lưới</a:t>
            </a:r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955" y="1501742"/>
            <a:ext cx="3270930" cy="25118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2150" y="1865752"/>
            <a:ext cx="6382641" cy="18004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955" y="4225934"/>
            <a:ext cx="8528787" cy="253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35269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2.2.3 </a:t>
            </a:r>
            <a:r>
              <a:rPr lang="en-US" dirty="0" err="1"/>
              <a:t>Phương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dòng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lưới</a:t>
            </a:r>
            <a:r>
              <a:rPr lang="en-US" dirty="0"/>
              <a:t>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nguồn</a:t>
            </a:r>
            <a:r>
              <a:rPr lang="en-US" dirty="0"/>
              <a:t> </a:t>
            </a:r>
            <a:r>
              <a:rPr lang="en-US" dirty="0" err="1"/>
              <a:t>dòng</a:t>
            </a:r>
            <a:r>
              <a:rPr lang="en-US" dirty="0"/>
              <a:t> – </a:t>
            </a:r>
            <a:r>
              <a:rPr lang="en-US" dirty="0" err="1"/>
              <a:t>siêu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lưới</a:t>
            </a:r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528" y="2263983"/>
            <a:ext cx="4697400" cy="36072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1909" y="3014966"/>
            <a:ext cx="6087325" cy="2105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36309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905482"/>
          </a:xfrm>
        </p:spPr>
        <p:txBody>
          <a:bodyPr/>
          <a:lstStyle/>
          <a:p>
            <a:r>
              <a:rPr lang="en-US" dirty="0" err="1" smtClean="0"/>
              <a:t>Ví</a:t>
            </a:r>
            <a:r>
              <a:rPr lang="en-US" dirty="0" smtClean="0"/>
              <a:t> </a:t>
            </a:r>
            <a:r>
              <a:rPr lang="en-US" dirty="0" err="1" smtClean="0"/>
              <a:t>dụ</a:t>
            </a:r>
            <a:r>
              <a:rPr lang="en-US" dirty="0" smtClean="0"/>
              <a:t>:</a:t>
            </a:r>
            <a:endParaRPr lang="vi-VN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3" y="1625600"/>
            <a:ext cx="4172532" cy="263879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3" y="4519692"/>
            <a:ext cx="10058400" cy="2024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16090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574" y="3434449"/>
            <a:ext cx="8830907" cy="3153215"/>
          </a:xfrm>
          <a:prstGeom prst="rect">
            <a:avLst/>
          </a:prstGeom>
        </p:spPr>
      </p:pic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574" y="435428"/>
            <a:ext cx="4172532" cy="2638793"/>
          </a:xfrm>
        </p:spPr>
      </p:pic>
    </p:spTree>
    <p:extLst>
      <p:ext uri="{BB962C8B-B14F-4D97-AF65-F5344CB8AC3E}">
        <p14:creationId xmlns:p14="http://schemas.microsoft.com/office/powerpoint/2010/main" val="35563719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824</TotalTime>
  <Words>1021</Words>
  <Application>Microsoft Office PowerPoint</Application>
  <PresentationFormat>Widescreen</PresentationFormat>
  <Paragraphs>100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5" baseType="lpstr">
      <vt:lpstr>Arial</vt:lpstr>
      <vt:lpstr>Cambria Math</vt:lpstr>
      <vt:lpstr>Symbol</vt:lpstr>
      <vt:lpstr>Times New Roman</vt:lpstr>
      <vt:lpstr>Tw Cen MT</vt:lpstr>
      <vt:lpstr>Trebuchet MS</vt:lpstr>
      <vt:lpstr>Wingdings</vt:lpstr>
      <vt:lpstr>Circuit</vt:lpstr>
      <vt:lpstr>MẠCH ĐIỆN</vt:lpstr>
      <vt:lpstr>BÀI TẬP CHƯƠNG 1</vt:lpstr>
      <vt:lpstr>PowerPoint Presentation</vt:lpstr>
      <vt:lpstr>CHƯƠNG 2:    phân tích MẠCH ĐIỆN một chiều</vt:lpstr>
      <vt:lpstr>CHƯƠNG 2:   phân tích MẠCH ĐIỆN một chiều</vt:lpstr>
      <vt:lpstr>CHƯƠNG 2:   phân tích MẠCH ĐIỆN một chiều</vt:lpstr>
      <vt:lpstr>PowerPoint Presentation</vt:lpstr>
      <vt:lpstr>PowerPoint Presentation</vt:lpstr>
      <vt:lpstr>PowerPoint Presentation</vt:lpstr>
      <vt:lpstr>PowerPoint Presentation</vt:lpstr>
      <vt:lpstr>CHƯƠNG 2:   phân tích MẠCH ĐIỆN một chiều</vt:lpstr>
      <vt:lpstr>CHƯƠNG 2:   phân tích MẠCH ĐIỆN một chiều</vt:lpstr>
      <vt:lpstr>CHƯƠNG 2:   phân tích MẠCH ĐIỆN một chiều</vt:lpstr>
      <vt:lpstr>CHƯƠNG 2:   phân tích MẠCH ĐIỆN một chiều</vt:lpstr>
      <vt:lpstr>CHƯƠNG 2:   phân tích MẠCH ĐIỆN một chiều</vt:lpstr>
      <vt:lpstr>CHƯƠNG 2:   phân tích MẠCH ĐIỆN một chiều</vt:lpstr>
      <vt:lpstr>PowerPoint Presentation</vt:lpstr>
      <vt:lpstr>PowerPoint Presentation</vt:lpstr>
      <vt:lpstr>PowerPoint Presentation</vt:lpstr>
      <vt:lpstr>PowerPoint Presentation</vt:lpstr>
      <vt:lpstr>CHƯƠNG 2:   phân tích MẠCH ĐIỆN một chiều</vt:lpstr>
      <vt:lpstr>CHƯƠNG 2:   phân tích MẠCH ĐIỆN một chiều</vt:lpstr>
      <vt:lpstr>PowerPoint Presentation</vt:lpstr>
      <vt:lpstr>2.2 phương trình dòng mắt lưới PP dòng vòng</vt:lpstr>
      <vt:lpstr>2.2 phương trình dòng mắt lưới PP dòng vòng 2.2.1 Mạch có 2 mắt lưới chứa nguồn áp và R </vt:lpstr>
      <vt:lpstr>2.2 phương trình dòng mắt lưới PP dòng vòng 2.2.1 Mạch có 2 mắt lưới chứa nguồn áp và R </vt:lpstr>
      <vt:lpstr>2.2 phương trình dòng mắt lưới PP dòng vòng 2.2.1 Mạch có 2 mắt lưới chứa nguồn áp và R </vt:lpstr>
      <vt:lpstr>PowerPoint Presentation</vt:lpstr>
      <vt:lpstr>PowerPoint Presentation</vt:lpstr>
      <vt:lpstr>Ví dụ:</vt:lpstr>
      <vt:lpstr>PowerPoint Presentation</vt:lpstr>
      <vt:lpstr>PowerPoint Presentation</vt:lpstr>
      <vt:lpstr>2.2.3 Phương trình dòng mắt lưới chứa nguồn dòng – siêu mắt lưới</vt:lpstr>
      <vt:lpstr>2.2.3 Phương trình dòng mắt lưới chứa nguồn dòng – siêu mắt lưới</vt:lpstr>
      <vt:lpstr>2.2.3 Phương trình dòng mắt lưới chứa nguồn dòng – siêu mắt lưới</vt:lpstr>
      <vt:lpstr>Ví dụ:</vt:lpstr>
      <vt:lpstr>PowerPoint Presentation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MẠCH ĐIỆN</dc:title>
  <dc:creator>HAINHAN</dc:creator>
  <cp:lastModifiedBy>HAINHAN</cp:lastModifiedBy>
  <cp:revision>53</cp:revision>
  <dcterms:created xsi:type="dcterms:W3CDTF">2021-05-09T13:44:33Z</dcterms:created>
  <dcterms:modified xsi:type="dcterms:W3CDTF">2021-05-23T14:28:46Z</dcterms:modified>
</cp:coreProperties>
</file>