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73" r:id="rId14"/>
    <p:sldId id="267" r:id="rId15"/>
    <p:sldId id="268" r:id="rId16"/>
    <p:sldId id="269" r:id="rId17"/>
    <p:sldId id="270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9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 TỬ CÔNG SUẤT</a:t>
            </a:r>
            <a:endParaRPr lang="vi-VN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16607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222" y="209696"/>
            <a:ext cx="8596668" cy="740229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latin typeface="VNI Helve" pitchFamily="2" charset="0"/>
              </a:rPr>
              <a:t>BAØI 2</a:t>
            </a:r>
            <a:r>
              <a:rPr lang="en-US" b="1" dirty="0">
                <a:latin typeface="VNI Helve" pitchFamily="2" charset="0"/>
              </a:rPr>
              <a:t>:    CHÆNH LÖU 3 </a:t>
            </a:r>
            <a:r>
              <a:rPr lang="en-US" b="1" dirty="0" smtClean="0">
                <a:latin typeface="VNI Helve" pitchFamily="2" charset="0"/>
              </a:rPr>
              <a:t>PHA</a:t>
            </a:r>
            <a:r>
              <a:rPr lang="vi-VN" b="1" dirty="0" smtClean="0">
                <a:latin typeface="VNI Times" pitchFamily="2" charset="0"/>
              </a:rPr>
              <a:t/>
            </a:r>
            <a:br>
              <a:rPr lang="vi-VN" b="1" dirty="0" smtClean="0">
                <a:latin typeface="VNI Times" pitchFamily="2" charset="0"/>
              </a:rPr>
            </a:b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222" y="1115561"/>
            <a:ext cx="8596668" cy="52416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b="1" dirty="0">
                <a:latin typeface="VNI Helve" pitchFamily="2" charset="0"/>
              </a:rPr>
              <a:t>II. </a:t>
            </a:r>
            <a:r>
              <a:rPr lang="en-US" sz="2800" b="1" dirty="0" err="1">
                <a:latin typeface="VNI Helve" pitchFamily="2" charset="0"/>
              </a:rPr>
              <a:t>Chænh</a:t>
            </a:r>
            <a:r>
              <a:rPr lang="en-US" sz="2800" b="1" dirty="0">
                <a:latin typeface="VNI Helve" pitchFamily="2" charset="0"/>
              </a:rPr>
              <a:t> </a:t>
            </a:r>
            <a:r>
              <a:rPr lang="en-US" sz="2800" b="1" dirty="0" err="1">
                <a:latin typeface="VNI Helve" pitchFamily="2" charset="0"/>
              </a:rPr>
              <a:t>löu</a:t>
            </a:r>
            <a:r>
              <a:rPr lang="en-US" sz="2800" b="1" dirty="0">
                <a:latin typeface="VNI Helve" pitchFamily="2" charset="0"/>
              </a:rPr>
              <a:t> </a:t>
            </a:r>
            <a:r>
              <a:rPr lang="en-US" sz="2800" b="1" dirty="0" err="1">
                <a:latin typeface="VNI Helve" pitchFamily="2" charset="0"/>
              </a:rPr>
              <a:t>caàu</a:t>
            </a:r>
            <a:r>
              <a:rPr lang="en-US" sz="2800" b="1" dirty="0">
                <a:latin typeface="VNI Helve" pitchFamily="2" charset="0"/>
              </a:rPr>
              <a:t> 3 </a:t>
            </a:r>
            <a:r>
              <a:rPr lang="en-US" sz="2800" b="1" dirty="0" err="1">
                <a:latin typeface="VNI Helve" pitchFamily="2" charset="0"/>
              </a:rPr>
              <a:t>pha</a:t>
            </a:r>
            <a:r>
              <a:rPr lang="en-US" sz="2800" b="1" dirty="0" smtClean="0">
                <a:latin typeface="VNI Helve" pitchFamily="2" charset="0"/>
              </a:rPr>
              <a:t>:</a:t>
            </a:r>
          </a:p>
          <a:p>
            <a:pPr marL="0" indent="0">
              <a:buNone/>
            </a:pPr>
            <a:r>
              <a:rPr lang="en-US" sz="2800" b="1" dirty="0" smtClean="0">
                <a:latin typeface="VNI Helve" pitchFamily="2" charset="0"/>
              </a:rPr>
              <a:t>1. </a:t>
            </a:r>
            <a:r>
              <a:rPr lang="en-US" sz="2800" b="1" dirty="0" err="1" smtClean="0">
                <a:latin typeface="VNI Helve" pitchFamily="2" charset="0"/>
              </a:rPr>
              <a:t>Sơ</a:t>
            </a:r>
            <a:r>
              <a:rPr lang="en-US" sz="2800" b="1" dirty="0" smtClean="0">
                <a:latin typeface="VNI Helve" pitchFamily="2" charset="0"/>
              </a:rPr>
              <a:t> </a:t>
            </a:r>
            <a:r>
              <a:rPr lang="en-US" sz="2800" b="1" dirty="0" err="1" smtClean="0">
                <a:latin typeface="VNI Helve" pitchFamily="2" charset="0"/>
              </a:rPr>
              <a:t>đồ</a:t>
            </a:r>
            <a:r>
              <a:rPr lang="en-US" sz="2800" b="1" dirty="0" smtClean="0">
                <a:latin typeface="VNI Helve" pitchFamily="2" charset="0"/>
              </a:rPr>
              <a:t> </a:t>
            </a:r>
            <a:r>
              <a:rPr lang="en-US" sz="2800" b="1" dirty="0" err="1" smtClean="0">
                <a:latin typeface="VNI Helve" pitchFamily="2" charset="0"/>
              </a:rPr>
              <a:t>mạch</a:t>
            </a:r>
            <a:r>
              <a:rPr lang="en-US" sz="2800" b="1" dirty="0" smtClean="0">
                <a:latin typeface="VNI Helve" pitchFamily="2" charset="0"/>
              </a:rPr>
              <a:t>: </a:t>
            </a:r>
          </a:p>
          <a:p>
            <a:pPr marL="0" indent="0">
              <a:buNone/>
            </a:pPr>
            <a:endParaRPr lang="en-US" sz="2800" b="1" dirty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 smtClean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 smtClean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>
              <a:latin typeface="VNI Helve" pitchFamily="2" charset="0"/>
            </a:endParaRPr>
          </a:p>
          <a:p>
            <a:pPr marL="0" indent="0">
              <a:buNone/>
            </a:pPr>
            <a:endParaRPr lang="en-US" sz="2400" dirty="0" smtClean="0">
              <a:latin typeface="VNI Helve" pitchFamily="2" charset="0"/>
            </a:endParaRPr>
          </a:p>
          <a:p>
            <a:pPr marL="0" indent="0">
              <a:buNone/>
            </a:pPr>
            <a:r>
              <a:rPr lang="en-US" sz="2400" dirty="0" err="1" smtClean="0">
                <a:latin typeface="VNI Helve" pitchFamily="2" charset="0"/>
              </a:rPr>
              <a:t>Chænh</a:t>
            </a:r>
            <a:r>
              <a:rPr lang="en-US" sz="2400" dirty="0" smtClean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löu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caàu</a:t>
            </a:r>
            <a:r>
              <a:rPr lang="en-US" sz="2400" dirty="0">
                <a:latin typeface="VNI Helve" pitchFamily="2" charset="0"/>
              </a:rPr>
              <a:t> 3 </a:t>
            </a:r>
            <a:r>
              <a:rPr lang="en-US" sz="2400" dirty="0" err="1">
                <a:latin typeface="VNI Helve" pitchFamily="2" charset="0"/>
              </a:rPr>
              <a:t>pha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caáu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taïo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töø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maùy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bieán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aùp</a:t>
            </a:r>
            <a:r>
              <a:rPr lang="en-US" sz="2400" dirty="0">
                <a:latin typeface="VNI Helve" pitchFamily="2" charset="0"/>
              </a:rPr>
              <a:t> 3 </a:t>
            </a:r>
            <a:r>
              <a:rPr lang="en-US" sz="2400" dirty="0" err="1">
                <a:latin typeface="VNI Helve" pitchFamily="2" charset="0"/>
              </a:rPr>
              <a:t>pha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vaø</a:t>
            </a:r>
            <a:r>
              <a:rPr lang="en-US" sz="2400" dirty="0">
                <a:latin typeface="VNI Helve" pitchFamily="2" charset="0"/>
              </a:rPr>
              <a:t> 6 diode D1→D6 </a:t>
            </a:r>
            <a:r>
              <a:rPr lang="en-US" sz="2400" dirty="0" err="1">
                <a:latin typeface="VNI Helve" pitchFamily="2" charset="0"/>
              </a:rPr>
              <a:t>vaø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ñöôïc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maéc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theo</a:t>
            </a:r>
            <a:r>
              <a:rPr lang="en-US" sz="2400" dirty="0">
                <a:latin typeface="VNI Helve" pitchFamily="2" charset="0"/>
              </a:rPr>
              <a:t> 2 </a:t>
            </a:r>
            <a:r>
              <a:rPr lang="en-US" sz="2400" dirty="0" err="1">
                <a:latin typeface="VNI Helve" pitchFamily="2" charset="0"/>
              </a:rPr>
              <a:t>nhoùm</a:t>
            </a:r>
            <a:r>
              <a:rPr lang="en-US" sz="2400" dirty="0">
                <a:latin typeface="VNI Helve" pitchFamily="2" charset="0"/>
              </a:rPr>
              <a:t>: D1, D2, D3 </a:t>
            </a:r>
            <a:r>
              <a:rPr lang="en-US" sz="2400" dirty="0" err="1">
                <a:latin typeface="VNI Helve" pitchFamily="2" charset="0"/>
              </a:rPr>
              <a:t>maéc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kathode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chung</a:t>
            </a:r>
            <a:r>
              <a:rPr lang="en-US" sz="2400" dirty="0">
                <a:latin typeface="VNI Helve" pitchFamily="2" charset="0"/>
              </a:rPr>
              <a:t>; D4, D5, D6 </a:t>
            </a:r>
            <a:r>
              <a:rPr lang="en-US" sz="2400" dirty="0" err="1">
                <a:latin typeface="VNI Helve" pitchFamily="2" charset="0"/>
              </a:rPr>
              <a:t>maéc</a:t>
            </a:r>
            <a:r>
              <a:rPr lang="en-US" sz="2400" dirty="0">
                <a:latin typeface="VNI Helve" pitchFamily="2" charset="0"/>
              </a:rPr>
              <a:t> anode </a:t>
            </a:r>
            <a:r>
              <a:rPr lang="en-US" sz="2400" dirty="0" err="1">
                <a:latin typeface="VNI Helve" pitchFamily="2" charset="0"/>
              </a:rPr>
              <a:t>chung</a:t>
            </a:r>
            <a:r>
              <a:rPr lang="en-US" sz="2400" dirty="0">
                <a:latin typeface="VNI Helve" pitchFamily="2" charset="0"/>
              </a:rPr>
              <a:t>.</a:t>
            </a:r>
            <a:endParaRPr lang="vi-VN" sz="2400" dirty="0"/>
          </a:p>
          <a:p>
            <a:pPr marL="0" indent="0">
              <a:buNone/>
            </a:pPr>
            <a:endParaRPr lang="en-US" sz="2800" b="1" dirty="0" smtClean="0">
              <a:latin typeface="VNI Helve" pitchFamily="2" charset="0"/>
            </a:endParaRPr>
          </a:p>
          <a:p>
            <a:pPr marL="0" indent="0">
              <a:buNone/>
            </a:pPr>
            <a:endParaRPr lang="vi-VN" sz="2800" dirty="0"/>
          </a:p>
          <a:p>
            <a:endParaRPr lang="vi-VN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07" y="1449390"/>
            <a:ext cx="8496248" cy="33898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86400" y="2380344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vi-VN" dirty="0"/>
          </a:p>
        </p:txBody>
      </p:sp>
      <p:sp>
        <p:nvSpPr>
          <p:cNvPr id="6" name="TextBox 5"/>
          <p:cNvSpPr txBox="1"/>
          <p:nvPr/>
        </p:nvSpPr>
        <p:spPr>
          <a:xfrm>
            <a:off x="6538685" y="2712609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  <a:endParaRPr lang="vi-VN" dirty="0"/>
          </a:p>
        </p:txBody>
      </p:sp>
      <p:sp>
        <p:nvSpPr>
          <p:cNvPr id="7" name="TextBox 6"/>
          <p:cNvSpPr txBox="1"/>
          <p:nvPr/>
        </p:nvSpPr>
        <p:spPr>
          <a:xfrm>
            <a:off x="7482114" y="3144312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216477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277" y="290286"/>
            <a:ext cx="8596668" cy="740229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br>
              <a:rPr lang="en-US" b="1" dirty="0">
                <a:latin typeface="VNI Helve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8933" y="955530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b="1" u="sng" dirty="0">
                <a:latin typeface="VNI Helve" pitchFamily="2" charset="0"/>
              </a:rPr>
              <a:t>2/ </a:t>
            </a:r>
            <a:r>
              <a:rPr lang="fr-FR" sz="2400" b="1" u="sng" dirty="0" err="1">
                <a:latin typeface="VNI Helve" pitchFamily="2" charset="0"/>
              </a:rPr>
              <a:t>Hoaït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ñoäng</a:t>
            </a:r>
            <a:r>
              <a:rPr lang="fr-FR" sz="2400" b="1" u="sng" dirty="0">
                <a:latin typeface="VNI Helve" pitchFamily="2" charset="0"/>
              </a:rPr>
              <a:t> – </a:t>
            </a:r>
            <a:r>
              <a:rPr lang="fr-FR" sz="2400" b="1" u="sng" dirty="0" err="1">
                <a:latin typeface="VNI Helve" pitchFamily="2" charset="0"/>
              </a:rPr>
              <a:t>Caùc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thoâng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soá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cuûa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maïch</a:t>
            </a:r>
            <a:r>
              <a:rPr lang="fr-FR" sz="2400" b="1" u="sng" dirty="0" smtClean="0">
                <a:latin typeface="VNI Helve" pitchFamily="2" charset="0"/>
              </a:rPr>
              <a:t>:</a:t>
            </a:r>
          </a:p>
          <a:p>
            <a:pPr marL="0" indent="0">
              <a:buNone/>
            </a:pPr>
            <a:r>
              <a:rPr lang="en-US" sz="2400" u="sng" dirty="0" smtClean="0">
                <a:latin typeface="VNI Helve" pitchFamily="2" charset="0"/>
              </a:rPr>
              <a:t>+ </a:t>
            </a:r>
            <a:r>
              <a:rPr lang="en-US" sz="2400" u="sng" dirty="0" err="1" smtClean="0">
                <a:latin typeface="VNI Helve" pitchFamily="2" charset="0"/>
              </a:rPr>
              <a:t>Hoaït</a:t>
            </a:r>
            <a:r>
              <a:rPr lang="en-US" sz="2400" u="sng" dirty="0" smtClean="0">
                <a:latin typeface="VNI Helve" pitchFamily="2" charset="0"/>
              </a:rPr>
              <a:t> </a:t>
            </a:r>
            <a:r>
              <a:rPr lang="en-US" sz="2400" u="sng" dirty="0" err="1">
                <a:latin typeface="VNI Helve" pitchFamily="2" charset="0"/>
              </a:rPr>
              <a:t>ñoäng</a:t>
            </a:r>
            <a:r>
              <a:rPr lang="en-US" sz="2400" u="sng" dirty="0" smtClean="0">
                <a:latin typeface="VNI Helve" pitchFamily="2" charset="0"/>
              </a:rPr>
              <a:t>:</a:t>
            </a:r>
          </a:p>
          <a:p>
            <a:r>
              <a:rPr lang="en-US" sz="2400" dirty="0" err="1">
                <a:latin typeface="VNI Helve" pitchFamily="2" charset="0"/>
              </a:rPr>
              <a:t>Treân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sô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ñoà</a:t>
            </a:r>
            <a:r>
              <a:rPr lang="en-US" sz="2400" dirty="0">
                <a:latin typeface="VNI Helve" pitchFamily="2" charset="0"/>
              </a:rPr>
              <a:t> ta </a:t>
            </a:r>
            <a:r>
              <a:rPr lang="en-US" sz="2400" dirty="0" err="1">
                <a:latin typeface="VNI Helve" pitchFamily="2" charset="0"/>
              </a:rPr>
              <a:t>ñaùnh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daáu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caùc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ñieåm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chuyeån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maïch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töï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nhieân</a:t>
            </a:r>
            <a:r>
              <a:rPr lang="en-US" sz="2400" dirty="0">
                <a:latin typeface="VNI Helve" pitchFamily="2" charset="0"/>
              </a:rPr>
              <a:t>, </a:t>
            </a:r>
            <a:r>
              <a:rPr lang="en-US" sz="2400" dirty="0" err="1">
                <a:latin typeface="VNI Helve" pitchFamily="2" charset="0"/>
              </a:rPr>
              <a:t>ñoù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laø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caùc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ñieåm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caùc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ñöôøng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ñieän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aùp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pha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u</a:t>
            </a:r>
            <a:r>
              <a:rPr lang="en-US" sz="2400" baseline="-25000" dirty="0" err="1">
                <a:latin typeface="VNI Helve" pitchFamily="2" charset="0"/>
              </a:rPr>
              <a:t>A</a:t>
            </a:r>
            <a:r>
              <a:rPr lang="en-US" sz="2400" dirty="0">
                <a:latin typeface="VNI Helve" pitchFamily="2" charset="0"/>
              </a:rPr>
              <a:t>, </a:t>
            </a:r>
            <a:r>
              <a:rPr lang="en-US" sz="2400" dirty="0" err="1">
                <a:latin typeface="VNI Helve" pitchFamily="2" charset="0"/>
              </a:rPr>
              <a:t>u</a:t>
            </a:r>
            <a:r>
              <a:rPr lang="en-US" sz="2400" baseline="-25000" dirty="0" err="1">
                <a:latin typeface="VNI Helve" pitchFamily="2" charset="0"/>
              </a:rPr>
              <a:t>B</a:t>
            </a:r>
            <a:r>
              <a:rPr lang="en-US" sz="2400" dirty="0">
                <a:latin typeface="VNI Helve" pitchFamily="2" charset="0"/>
              </a:rPr>
              <a:t>, </a:t>
            </a:r>
            <a:r>
              <a:rPr lang="en-US" sz="2400" dirty="0" err="1">
                <a:latin typeface="VNI Helve" pitchFamily="2" charset="0"/>
              </a:rPr>
              <a:t>u</a:t>
            </a:r>
            <a:r>
              <a:rPr lang="en-US" sz="2400" baseline="-25000" dirty="0" err="1">
                <a:latin typeface="VNI Helve" pitchFamily="2" charset="0"/>
              </a:rPr>
              <a:t>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caét</a:t>
            </a:r>
            <a:r>
              <a:rPr lang="en-US" sz="2400" dirty="0">
                <a:latin typeface="VNI Helve" pitchFamily="2" charset="0"/>
              </a:rPr>
              <a:t> nhau:θ1, θ2, θ3, θ4, θ5, θ6, </a:t>
            </a:r>
            <a:r>
              <a:rPr lang="en-US" sz="2400" dirty="0" smtClean="0">
                <a:latin typeface="VNI Helve" pitchFamily="2" charset="0"/>
              </a:rPr>
              <a:t>θ7</a:t>
            </a:r>
            <a:endParaRPr lang="vi-VN" sz="2400" dirty="0"/>
          </a:p>
          <a:p>
            <a:pPr marL="0" indent="0">
              <a:buNone/>
            </a:pPr>
            <a:endParaRPr lang="vi-VN" sz="2400" dirty="0"/>
          </a:p>
          <a:p>
            <a:endParaRPr lang="vi-VN" dirty="0"/>
          </a:p>
        </p:txBody>
      </p:sp>
      <p:pic>
        <p:nvPicPr>
          <p:cNvPr id="1026" name="Picture 2" descr="3 pha ca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33" y="3309257"/>
            <a:ext cx="7157380" cy="354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404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8377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br>
              <a:rPr lang="en-US" b="1" dirty="0">
                <a:latin typeface="VNI Helve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93371"/>
            <a:ext cx="9700380" cy="5268686"/>
          </a:xfrm>
        </p:spPr>
        <p:txBody>
          <a:bodyPr>
            <a:norm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θ1≤θ&lt;θ2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D1, D5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D1→tải→D5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θ2≤θ&lt;θ3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D1, 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D1→tải→D6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θ3≤θ&lt;θ4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D2, 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D2→tải→D6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θ4≤θ&lt;θ5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D2, D4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D2→tải→D4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θ5≤θ&lt;θ6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D3, D4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D3→tải→D4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θ6≤θ&lt;θ7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D3, D5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D3→tải→D5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CB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72334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br>
              <a:rPr lang="en-US" b="1" dirty="0">
                <a:latin typeface="VNI Helve" pitchFamily="2" charset="0"/>
              </a:rPr>
            </a:br>
            <a:endParaRPr lang="vi-V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77334" y="1492932"/>
                <a:ext cx="8596668" cy="3880773"/>
              </a:xfrm>
            </p:spPr>
            <p:txBody>
              <a:bodyPr>
                <a:normAutofit/>
              </a:bodyPr>
              <a:lstStyle/>
              <a:p>
                <a:r>
                  <a:rPr lang="en-US" sz="2400" b="1" u="sng" dirty="0" smtClean="0">
                    <a:latin typeface="VNI Helve" pitchFamily="2" charset="0"/>
                  </a:rPr>
                  <a:t>3/ </a:t>
                </a:r>
                <a:r>
                  <a:rPr lang="en-US" sz="2400" b="1" u="sng" dirty="0" err="1">
                    <a:latin typeface="VNI Helve" pitchFamily="2" charset="0"/>
                  </a:rPr>
                  <a:t>Caùc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thoâng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soá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cuûa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maïch</a:t>
                </a:r>
                <a:r>
                  <a:rPr lang="en-US" sz="2400" b="1" u="sng" dirty="0">
                    <a:latin typeface="VNI Helve" pitchFamily="2" charset="0"/>
                  </a:rPr>
                  <a:t>:</a:t>
                </a:r>
                <a:endParaRPr lang="vi-VN" sz="2400" dirty="0"/>
              </a:p>
              <a:p>
                <a:endParaRPr lang="vi-VN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vi-VN" sz="3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vi-VN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vi-VN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vi-VN" sz="32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vi-VN" sz="3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vi-VN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r>
                      <a:rPr lang="vi-VN" sz="3200" b="0" i="1" smtClean="0">
                        <a:latin typeface="Cambria Math" panose="02040503050406030204" pitchFamily="18" charset="0"/>
                      </a:rPr>
                      <m:t>  </m:t>
                    </m:r>
                    <m:sSub>
                      <m:sSubPr>
                        <m:ctrlPr>
                          <a:rPr lang="vi-VN" sz="3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vi-VN" sz="3200" dirty="0"/>
              </a:p>
              <a:p>
                <a:endParaRPr lang="vi-VN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vi-VN" sz="2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2600" i="1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𝑛𝑔</m:t>
                        </m:r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vi-VN" sz="2600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vi-VN" sz="26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e>
                    </m:rad>
                    <m:r>
                      <a:rPr lang="vi-VN" sz="2600" i="1">
                        <a:latin typeface="Cambria Math" panose="02040503050406030204" pitchFamily="18" charset="0"/>
                      </a:rPr>
                      <m:t>  </m:t>
                    </m:r>
                    <m:sSub>
                      <m:sSubPr>
                        <m:ctrlPr>
                          <a:rPr lang="vi-VN" sz="2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2600" i="1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26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vi-VN" sz="2600" dirty="0"/>
              </a:p>
              <a:p>
                <a:endParaRPr lang="vi-VN" dirty="0" smtClean="0"/>
              </a:p>
              <a:p>
                <a:endParaRPr lang="vi-VN" dirty="0"/>
              </a:p>
              <a:p>
                <a:endParaRPr lang="vi-V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1492932"/>
                <a:ext cx="8596668" cy="3880773"/>
              </a:xfrm>
              <a:blipFill rotWithShape="0">
                <a:blip r:embed="rId3"/>
                <a:stretch>
                  <a:fillRect l="-567" t="-1570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9638125"/>
              </p:ext>
            </p:extLst>
          </p:nvPr>
        </p:nvGraphicFramePr>
        <p:xfrm>
          <a:off x="1143000" y="4580460"/>
          <a:ext cx="1103086" cy="862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r:id="rId4" imgW="520248" imgH="406048" progId="Equation.3">
                  <p:embed/>
                </p:oleObj>
              </mc:Choice>
              <mc:Fallback>
                <p:oleObj r:id="rId4" imgW="520248" imgH="406048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4580460"/>
                        <a:ext cx="1103086" cy="862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457200" y="601132"/>
            <a:ext cx="692818" cy="56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en-US" altLang="vi-VN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vi-VN" altLang="vi-VN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endParaRPr kumimoji="0" lang="vi-VN" altLang="vi-V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143000" y="15621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95859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592" y="1572761"/>
            <a:ext cx="8596668" cy="4545010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</a:t>
            </a:r>
            <a:r>
              <a:rPr lang="en-US" sz="2400" dirty="0" err="1" smtClean="0"/>
              <a:t>tập</a:t>
            </a:r>
            <a:r>
              <a:rPr lang="en-US" sz="2400" dirty="0" smtClean="0"/>
              <a:t>: </a:t>
            </a:r>
          </a:p>
          <a:p>
            <a:pPr lvl="0"/>
            <a:r>
              <a:rPr lang="en-US" sz="2400" dirty="0" smtClean="0"/>
              <a:t>1/ Cho </a:t>
            </a:r>
            <a:r>
              <a:rPr lang="en-US" sz="2400" dirty="0" err="1"/>
              <a:t>sơ</a:t>
            </a:r>
            <a:r>
              <a:rPr lang="en-US" sz="2400" dirty="0"/>
              <a:t> </a:t>
            </a:r>
            <a:r>
              <a:rPr lang="en-US" sz="2400" dirty="0" err="1"/>
              <a:t>đồ</a:t>
            </a:r>
            <a:r>
              <a:rPr lang="en-US" sz="2400" dirty="0"/>
              <a:t> </a:t>
            </a:r>
            <a:r>
              <a:rPr lang="en-US" sz="2400" dirty="0" err="1"/>
              <a:t>chỉnh</a:t>
            </a:r>
            <a:r>
              <a:rPr lang="en-US" sz="2400" dirty="0"/>
              <a:t> </a:t>
            </a:r>
            <a:r>
              <a:rPr lang="en-US" sz="2400" dirty="0" err="1"/>
              <a:t>lưu</a:t>
            </a:r>
            <a:r>
              <a:rPr lang="en-US" sz="2400" dirty="0"/>
              <a:t> </a:t>
            </a:r>
            <a:r>
              <a:rPr lang="en-US" sz="2400" dirty="0" err="1"/>
              <a:t>điốt</a:t>
            </a:r>
            <a:r>
              <a:rPr lang="en-US" sz="2400" dirty="0"/>
              <a:t> 3 </a:t>
            </a:r>
            <a:r>
              <a:rPr lang="en-US" sz="2400" dirty="0" err="1"/>
              <a:t>pha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:</a:t>
            </a:r>
            <a:endParaRPr lang="vi-VN" sz="2400" dirty="0"/>
          </a:p>
          <a:p>
            <a:r>
              <a:rPr lang="en-US" sz="2400" dirty="0"/>
              <a:t>U</a:t>
            </a:r>
            <a:r>
              <a:rPr lang="en-US" sz="2400" baseline="-25000" dirty="0"/>
              <a:t>2­</a:t>
            </a:r>
            <a:r>
              <a:rPr lang="en-US" sz="2400" dirty="0"/>
              <a:t> = 220V; E= 220V; R = 6</a:t>
            </a:r>
            <a:r>
              <a:rPr lang="en-US" sz="2400" dirty="0">
                <a:sym typeface="Symbol" panose="05050102010706020507" pitchFamily="18" charset="2"/>
              </a:rPr>
              <a:t></a:t>
            </a:r>
            <a:r>
              <a:rPr lang="en-US" sz="2400" dirty="0"/>
              <a:t>; f = 50Hz;</a:t>
            </a:r>
            <a:endParaRPr lang="vi-VN" sz="2400" dirty="0"/>
          </a:p>
          <a:p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bình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áp</a:t>
            </a:r>
            <a:r>
              <a:rPr lang="en-US" sz="2400" dirty="0"/>
              <a:t> </a:t>
            </a:r>
            <a:r>
              <a:rPr lang="en-US" sz="2400" dirty="0" err="1"/>
              <a:t>tải</a:t>
            </a:r>
            <a:r>
              <a:rPr lang="en-US" sz="2400" dirty="0"/>
              <a:t>,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bình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dòng</a:t>
            </a:r>
            <a:r>
              <a:rPr lang="en-US" sz="2400" dirty="0"/>
              <a:t> </a:t>
            </a:r>
            <a:r>
              <a:rPr lang="en-US" sz="2400" dirty="0" err="1"/>
              <a:t>tải</a:t>
            </a:r>
            <a:r>
              <a:rPr lang="en-US" sz="2400" dirty="0" smtClean="0"/>
              <a:t>, </a:t>
            </a:r>
            <a:r>
              <a:rPr lang="en-US" sz="2400" dirty="0" err="1"/>
              <a:t>dòng</a:t>
            </a:r>
            <a:r>
              <a:rPr lang="en-US" sz="2400" dirty="0"/>
              <a:t> </a:t>
            </a:r>
            <a:r>
              <a:rPr lang="en-US" sz="2400" dirty="0" err="1"/>
              <a:t>chảy</a:t>
            </a:r>
            <a:r>
              <a:rPr lang="en-US" sz="2400" dirty="0"/>
              <a:t> qua </a:t>
            </a:r>
            <a:r>
              <a:rPr lang="en-US" sz="2400" dirty="0" err="1" smtClean="0"/>
              <a:t>điốt</a:t>
            </a:r>
            <a:endParaRPr lang="en-US" sz="2400" dirty="0" smtClean="0"/>
          </a:p>
          <a:p>
            <a:r>
              <a:rPr lang="en-US" sz="2400" dirty="0" err="1" smtClean="0"/>
              <a:t>Giải</a:t>
            </a:r>
            <a:r>
              <a:rPr lang="en-US" sz="2400" dirty="0" smtClean="0"/>
              <a:t>: </a:t>
            </a:r>
            <a:endParaRPr lang="vi-VN" sz="24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61258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 lưu điốt 3 pha cầu.</a:t>
            </a:r>
            <a:endParaRPr kumimoji="0" lang="vi-VN" altLang="vi-VN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alt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999" y="4238171"/>
            <a:ext cx="4325257" cy="236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7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98286"/>
          </a:xfrm>
        </p:spPr>
        <p:txBody>
          <a:bodyPr/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39674"/>
            <a:ext cx="8596668" cy="3880773"/>
          </a:xfrm>
        </p:spPr>
        <p:txBody>
          <a:bodyPr/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nuôi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380V,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0,7V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60A.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300V.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85003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7245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 smtClean="0">
                <a:latin typeface="VNI Helve" pitchFamily="2" charset="0"/>
              </a:rPr>
              <a:t>:</a:t>
            </a:r>
            <a:br>
              <a:rPr lang="en-US" b="1" dirty="0" smtClean="0">
                <a:latin typeface="VNI Helve" pitchFamily="2" charset="0"/>
              </a:rPr>
            </a:br>
            <a:endParaRPr lang="vi-VN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51" y="1709090"/>
            <a:ext cx="5547748" cy="481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625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>
                <a:latin typeface="VNI Times" pitchFamily="2" charset="0"/>
                <a:cs typeface="Times New Roman" panose="02020603050405020304" pitchFamily="18" charset="0"/>
              </a:rPr>
              <a:t>CHÖÔNG III</a:t>
            </a:r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:   MAÏCH CHÆNH LÖU COÙ ÑIEÀU KHIEÅN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vi-V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1109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</a:p>
          <a:p>
            <a:r>
              <a:rPr lang="en-US" sz="2800" b="1" u="sng" dirty="0" smtClean="0">
                <a:latin typeface="VNI Times" pitchFamily="2" charset="0"/>
              </a:rPr>
              <a:t>I. </a:t>
            </a:r>
            <a:r>
              <a:rPr lang="en-US" sz="2800" b="1" u="sng" dirty="0" err="1" smtClean="0">
                <a:latin typeface="VNI Times" pitchFamily="2" charset="0"/>
              </a:rPr>
              <a:t>Chænh</a:t>
            </a:r>
            <a:r>
              <a:rPr lang="en-US" sz="2800" b="1" u="sng" dirty="0" smtClean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löu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caàu</a:t>
            </a:r>
            <a:r>
              <a:rPr lang="en-US" sz="2800" b="1" u="sng" dirty="0">
                <a:latin typeface="VNI Times" pitchFamily="2" charset="0"/>
              </a:rPr>
              <a:t> 1 </a:t>
            </a:r>
            <a:r>
              <a:rPr lang="en-US" sz="2800" b="1" u="sng" dirty="0" err="1">
                <a:latin typeface="VNI Times" pitchFamily="2" charset="0"/>
              </a:rPr>
              <a:t>pha</a:t>
            </a:r>
            <a:r>
              <a:rPr lang="en-US" sz="2800" b="1" u="sng" dirty="0" smtClean="0">
                <a:latin typeface="VNI Times" pitchFamily="2" charset="0"/>
              </a:rPr>
              <a:t>:</a:t>
            </a:r>
          </a:p>
          <a:p>
            <a:r>
              <a:rPr lang="en-US" sz="2400" b="1" dirty="0" smtClean="0">
                <a:latin typeface="VNI Times" pitchFamily="2" charset="0"/>
              </a:rPr>
              <a:t>1. </a:t>
            </a:r>
            <a:r>
              <a:rPr lang="en-US" sz="2400" b="1" dirty="0" err="1" smtClean="0">
                <a:latin typeface="VNI Times" pitchFamily="2" charset="0"/>
              </a:rPr>
              <a:t>Sơ</a:t>
            </a:r>
            <a:r>
              <a:rPr lang="en-US" sz="2400" b="1" dirty="0" smtClean="0">
                <a:latin typeface="VNI Times" pitchFamily="2" charset="0"/>
              </a:rPr>
              <a:t> </a:t>
            </a:r>
            <a:r>
              <a:rPr lang="en-US" sz="2400" b="1" dirty="0" err="1" smtClean="0">
                <a:latin typeface="VNI Times" pitchFamily="2" charset="0"/>
              </a:rPr>
              <a:t>đồ</a:t>
            </a:r>
            <a:r>
              <a:rPr lang="en-US" sz="2400" b="1" dirty="0" smtClean="0">
                <a:latin typeface="VNI Times" pitchFamily="2" charset="0"/>
              </a:rPr>
              <a:t> </a:t>
            </a:r>
            <a:r>
              <a:rPr lang="en-US" sz="2400" b="1" dirty="0" err="1" smtClean="0">
                <a:latin typeface="VNI Times" pitchFamily="2" charset="0"/>
              </a:rPr>
              <a:t>mạch</a:t>
            </a:r>
            <a:r>
              <a:rPr lang="en-US" sz="2400" b="1" dirty="0" smtClean="0">
                <a:latin typeface="VNI Times" pitchFamily="2" charset="0"/>
              </a:rPr>
              <a:t>:</a:t>
            </a:r>
          </a:p>
          <a:p>
            <a:endParaRPr lang="vi-VN" sz="2800" dirty="0"/>
          </a:p>
          <a:p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93143"/>
            <a:ext cx="7071006" cy="393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23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>
                <a:latin typeface="VNI Times" pitchFamily="2" charset="0"/>
                <a:cs typeface="Times New Roman" panose="02020603050405020304" pitchFamily="18" charset="0"/>
              </a:rPr>
              <a:t>CHÖÔNG III</a:t>
            </a:r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:   MAÏCH CHÆNH LÖU COÙ ÑIEÀU KHIEÅN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err="1" smtClean="0">
                <a:latin typeface="VNI Times" pitchFamily="2" charset="0"/>
              </a:rPr>
              <a:t>Khi</a:t>
            </a:r>
            <a:r>
              <a:rPr lang="en-US" sz="2800" dirty="0" smtClean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duøng</a:t>
            </a:r>
            <a:r>
              <a:rPr lang="en-US" sz="2800" dirty="0">
                <a:latin typeface="VNI Times" pitchFamily="2" charset="0"/>
              </a:rPr>
              <a:t> SCR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ngoaøi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ñieàu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khieån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ñeå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U</a:t>
            </a:r>
            <a:r>
              <a:rPr lang="en-US" sz="2800" baseline="-25000" dirty="0">
                <a:latin typeface="VNI Times" pitchFamily="2" charset="0"/>
              </a:rPr>
              <a:t>AK </a:t>
            </a:r>
            <a:r>
              <a:rPr lang="en-US" sz="2800" dirty="0">
                <a:latin typeface="VNI Times" pitchFamily="2" charset="0"/>
              </a:rPr>
              <a:t>&gt; 0V </a:t>
            </a:r>
            <a:r>
              <a:rPr lang="en-US" sz="2800" dirty="0" err="1">
                <a:latin typeface="VNI Times" pitchFamily="2" charset="0"/>
              </a:rPr>
              <a:t>ñeå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phaân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cöïc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thuaän</a:t>
            </a:r>
            <a:r>
              <a:rPr lang="en-US" sz="2800" dirty="0">
                <a:latin typeface="VNI Times" pitchFamily="2" charset="0"/>
              </a:rPr>
              <a:t> SCR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caàn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phaûi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theâm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ñieàu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kieän</a:t>
            </a:r>
            <a:r>
              <a:rPr lang="en-US" sz="2800" dirty="0">
                <a:latin typeface="VNI Times" pitchFamily="2" charset="0"/>
              </a:rPr>
              <a:t> I</a:t>
            </a:r>
            <a:r>
              <a:rPr lang="en-US" sz="2800" baseline="-25000" dirty="0">
                <a:latin typeface="VNI Times" pitchFamily="2" charset="0"/>
              </a:rPr>
              <a:t>G</a:t>
            </a:r>
            <a:r>
              <a:rPr lang="en-US" sz="2800" dirty="0">
                <a:latin typeface="VNI Times" pitchFamily="2" charset="0"/>
              </a:rPr>
              <a:t> &gt; 0. </a:t>
            </a:r>
            <a:r>
              <a:rPr lang="en-US" sz="2800" dirty="0" err="1">
                <a:latin typeface="VNI Times" pitchFamily="2" charset="0"/>
              </a:rPr>
              <a:t>nhö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vaäy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khi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nguoàn</a:t>
            </a:r>
            <a:r>
              <a:rPr lang="en-US" sz="2800" dirty="0">
                <a:latin typeface="VNI Times" pitchFamily="2" charset="0"/>
              </a:rPr>
              <a:t> U</a:t>
            </a:r>
            <a:r>
              <a:rPr lang="en-US" sz="2800" baseline="-25000" dirty="0">
                <a:latin typeface="VNI Times" pitchFamily="2" charset="0"/>
              </a:rPr>
              <a:t>AC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baùn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kì</a:t>
            </a:r>
            <a:r>
              <a:rPr lang="en-US" sz="2800" dirty="0">
                <a:latin typeface="VNI Times" pitchFamily="2" charset="0"/>
              </a:rPr>
              <a:t> (+) </a:t>
            </a:r>
            <a:r>
              <a:rPr lang="en-US" sz="2800" dirty="0" err="1">
                <a:latin typeface="VNI Times" pitchFamily="2" charset="0"/>
              </a:rPr>
              <a:t>nhöng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neáu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khoâng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kích</a:t>
            </a:r>
            <a:r>
              <a:rPr lang="en-US" sz="2800" dirty="0">
                <a:latin typeface="VNI Times" pitchFamily="2" charset="0"/>
              </a:rPr>
              <a:t> 1 </a:t>
            </a:r>
            <a:r>
              <a:rPr lang="en-US" sz="2800" dirty="0" err="1">
                <a:latin typeface="VNI Times" pitchFamily="2" charset="0"/>
              </a:rPr>
              <a:t>xung</a:t>
            </a:r>
            <a:r>
              <a:rPr lang="en-US" sz="2800" dirty="0">
                <a:latin typeface="VNI Times" pitchFamily="2" charset="0"/>
              </a:rPr>
              <a:t> (+) </a:t>
            </a:r>
            <a:r>
              <a:rPr lang="en-US" sz="2800" dirty="0" err="1">
                <a:latin typeface="VNI Times" pitchFamily="2" charset="0"/>
              </a:rPr>
              <a:t>vaøo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cöïc</a:t>
            </a:r>
            <a:r>
              <a:rPr lang="en-US" sz="2800" dirty="0">
                <a:latin typeface="VNI Times" pitchFamily="2" charset="0"/>
              </a:rPr>
              <a:t> G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SCR </a:t>
            </a:r>
            <a:r>
              <a:rPr lang="en-US" sz="2800" dirty="0" err="1">
                <a:latin typeface="VNI Times" pitchFamily="2" charset="0"/>
              </a:rPr>
              <a:t>khoâng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daãn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ñieän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luùc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ñieän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aùp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ra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treân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taûi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vaãn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0V </a:t>
            </a:r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78693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4267200"/>
          </a:xfrm>
        </p:spPr>
        <p:txBody>
          <a:bodyPr>
            <a:normAutofit lnSpcReduction="10000"/>
          </a:bodyPr>
          <a:lstStyle/>
          <a:p>
            <a:r>
              <a:rPr lang="en-US" sz="2400" b="1" u="sng" dirty="0" smtClean="0">
                <a:latin typeface="VNI Times" pitchFamily="2" charset="0"/>
              </a:rPr>
              <a:t>2.Nguyeân </a:t>
            </a:r>
            <a:r>
              <a:rPr lang="en-US" sz="2400" b="1" u="sng" dirty="0" err="1" smtClean="0">
                <a:latin typeface="VNI Times" pitchFamily="2" charset="0"/>
              </a:rPr>
              <a:t>lyù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 smtClean="0">
                <a:latin typeface="VNI Times" pitchFamily="2" charset="0"/>
              </a:rPr>
              <a:t>hoaït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 smtClean="0">
                <a:latin typeface="VNI Times" pitchFamily="2" charset="0"/>
              </a:rPr>
              <a:t>ñoäng</a:t>
            </a:r>
            <a:r>
              <a:rPr lang="en-US" sz="2400" b="1" u="sng" dirty="0" smtClean="0">
                <a:latin typeface="VNI Times" pitchFamily="2" charset="0"/>
              </a:rPr>
              <a:t>:</a:t>
            </a:r>
          </a:p>
          <a:p>
            <a:r>
              <a:rPr lang="en-US" sz="2400" dirty="0" smtClean="0">
                <a:latin typeface="VNI Times" pitchFamily="2" charset="0"/>
              </a:rPr>
              <a:t>+ 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(+):ø T1 D2 </a:t>
            </a:r>
            <a:r>
              <a:rPr lang="en-US" sz="2400" dirty="0" err="1" smtClean="0">
                <a:latin typeface="VNI Times" pitchFamily="2" charset="0"/>
              </a:rPr>
              <a:t>phaân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thuaän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vaø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neáu</a:t>
            </a:r>
            <a:r>
              <a:rPr lang="en-US" sz="2400" dirty="0" smtClean="0">
                <a:latin typeface="VNI Times" pitchFamily="2" charset="0"/>
              </a:rPr>
              <a:t> T1 </a:t>
            </a:r>
            <a:r>
              <a:rPr lang="en-US" sz="2400" dirty="0" err="1" smtClean="0">
                <a:latin typeface="VNI Times" pitchFamily="2" charset="0"/>
              </a:rPr>
              <a:t>ñöôïc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xung</a:t>
            </a:r>
            <a:r>
              <a:rPr lang="en-US" sz="2400" dirty="0" smtClean="0">
                <a:latin typeface="VNI Times" pitchFamily="2" charset="0"/>
              </a:rPr>
              <a:t> (+) </a:t>
            </a:r>
            <a:r>
              <a:rPr lang="en-US" sz="2400" dirty="0" err="1" smtClean="0">
                <a:latin typeface="VNI Times" pitchFamily="2" charset="0"/>
              </a:rPr>
              <a:t>ôû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G </a:t>
            </a:r>
            <a:r>
              <a:rPr lang="en-US" sz="2400" dirty="0" err="1" smtClean="0">
                <a:latin typeface="VNI Times" pitchFamily="2" charset="0"/>
              </a:rPr>
              <a:t>với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90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T1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 , </a:t>
            </a:r>
            <a:r>
              <a:rPr lang="en-US" sz="2400" dirty="0" err="1" smtClean="0">
                <a:latin typeface="VNI Times" pitchFamily="2" charset="0"/>
              </a:rPr>
              <a:t>doøng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töø</a:t>
            </a:r>
            <a:r>
              <a:rPr lang="en-US" sz="2400" dirty="0" smtClean="0">
                <a:latin typeface="VNI Times" pitchFamily="2" charset="0"/>
              </a:rPr>
              <a:t> A qua T1→ </a:t>
            </a:r>
            <a:r>
              <a:rPr lang="en-US" sz="2400" dirty="0" err="1" smtClean="0">
                <a:latin typeface="VNI Times" pitchFamily="2" charset="0"/>
              </a:rPr>
              <a:t>R</a:t>
            </a:r>
            <a:r>
              <a:rPr lang="en-US" sz="2400" baseline="-25000" dirty="0" err="1" smtClean="0">
                <a:latin typeface="VNI Times" pitchFamily="2" charset="0"/>
              </a:rPr>
              <a:t>t</a:t>
            </a:r>
            <a:r>
              <a:rPr lang="en-US" sz="2400" dirty="0" smtClean="0">
                <a:latin typeface="VNI Times" pitchFamily="2" charset="0"/>
              </a:rPr>
              <a:t>→ D2→ B</a:t>
            </a:r>
            <a:endParaRPr lang="vi-VN" sz="2400" dirty="0" smtClean="0"/>
          </a:p>
          <a:p>
            <a:r>
              <a:rPr lang="en-US" sz="2400" dirty="0" smtClean="0">
                <a:latin typeface="VNI Times" pitchFamily="2" charset="0"/>
              </a:rPr>
              <a:t>+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 (-) : T2 D1 </a:t>
            </a:r>
            <a:r>
              <a:rPr lang="en-US" sz="2400" dirty="0" err="1" smtClean="0">
                <a:latin typeface="VNI Times" pitchFamily="2" charset="0"/>
              </a:rPr>
              <a:t>phaân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thuaän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vaø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neáu</a:t>
            </a:r>
            <a:r>
              <a:rPr lang="en-US" sz="2400" dirty="0" smtClean="0">
                <a:latin typeface="VNI Times" pitchFamily="2" charset="0"/>
              </a:rPr>
              <a:t> T2 </a:t>
            </a:r>
            <a:r>
              <a:rPr lang="en-US" sz="2400" dirty="0" err="1" smtClean="0">
                <a:latin typeface="VNI Times" pitchFamily="2" charset="0"/>
              </a:rPr>
              <a:t>ñöôïc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xung</a:t>
            </a:r>
            <a:r>
              <a:rPr lang="en-US" sz="2400" dirty="0" smtClean="0">
                <a:latin typeface="VNI Times" pitchFamily="2" charset="0"/>
              </a:rPr>
              <a:t> (+) </a:t>
            </a:r>
            <a:r>
              <a:rPr lang="en-US" sz="2400" dirty="0" err="1" smtClean="0">
                <a:latin typeface="VNI Times" pitchFamily="2" charset="0"/>
              </a:rPr>
              <a:t>ôû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G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90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T2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, </a:t>
            </a:r>
            <a:r>
              <a:rPr lang="en-US" sz="2400" dirty="0" err="1" smtClean="0">
                <a:latin typeface="VNI Times" pitchFamily="2" charset="0"/>
              </a:rPr>
              <a:t>doøng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töø</a:t>
            </a:r>
            <a:r>
              <a:rPr lang="en-US" sz="2400" dirty="0" smtClean="0">
                <a:latin typeface="VNI Times" pitchFamily="2" charset="0"/>
              </a:rPr>
              <a:t> B → T2→ </a:t>
            </a:r>
            <a:r>
              <a:rPr lang="en-US" sz="2400" dirty="0" err="1" smtClean="0">
                <a:latin typeface="VNI Times" pitchFamily="2" charset="0"/>
              </a:rPr>
              <a:t>R</a:t>
            </a:r>
            <a:r>
              <a:rPr lang="en-US" sz="2400" baseline="-25000" dirty="0" err="1" smtClean="0">
                <a:latin typeface="VNI Times" pitchFamily="2" charset="0"/>
              </a:rPr>
              <a:t>t</a:t>
            </a:r>
            <a:r>
              <a:rPr lang="en-US" sz="2400" dirty="0" smtClean="0">
                <a:latin typeface="VNI Times" pitchFamily="2" charset="0"/>
              </a:rPr>
              <a:t>→ D1→A. </a:t>
            </a:r>
            <a:r>
              <a:rPr lang="en-US" sz="2400" dirty="0" err="1" smtClean="0">
                <a:latin typeface="VNI Times" pitchFamily="2" charset="0"/>
              </a:rPr>
              <a:t>luùc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naøy</a:t>
            </a:r>
            <a:r>
              <a:rPr lang="en-US" sz="2400" dirty="0" smtClean="0">
                <a:latin typeface="VNI Times" pitchFamily="2" charset="0"/>
              </a:rPr>
              <a:t> T1 D2 </a:t>
            </a:r>
            <a:r>
              <a:rPr lang="en-US" sz="2400" dirty="0" err="1" smtClean="0">
                <a:latin typeface="VNI Times" pitchFamily="2" charset="0"/>
              </a:rPr>
              <a:t>bò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phaân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ngöôïc</a:t>
            </a:r>
            <a:endParaRPr lang="vi-VN" sz="2400" dirty="0" smtClean="0"/>
          </a:p>
          <a:p>
            <a:r>
              <a:rPr lang="en-US" sz="2400" dirty="0" err="1" smtClean="0">
                <a:latin typeface="VNI Times" pitchFamily="2" charset="0"/>
              </a:rPr>
              <a:t>Trong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maïch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naøy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sau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khi</a:t>
            </a:r>
            <a:r>
              <a:rPr lang="en-US" sz="2400" dirty="0" smtClean="0">
                <a:latin typeface="VNI Times" pitchFamily="2" charset="0"/>
              </a:rPr>
              <a:t> SCR </a:t>
            </a:r>
            <a:r>
              <a:rPr lang="en-US" sz="2400" dirty="0" err="1" smtClean="0">
                <a:latin typeface="VNI Times" pitchFamily="2" charset="0"/>
              </a:rPr>
              <a:t>ñöôïc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, SCR </a:t>
            </a:r>
            <a:r>
              <a:rPr lang="en-US" sz="2400" dirty="0" err="1" smtClean="0">
                <a:latin typeface="VNI Times" pitchFamily="2" charset="0"/>
              </a:rPr>
              <a:t>seõ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duy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trì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traïng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thaùi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cho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heát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 (+), (-)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SCR </a:t>
            </a:r>
            <a:r>
              <a:rPr lang="en-US" sz="2400" dirty="0" err="1" smtClean="0">
                <a:latin typeface="VNI Times" pitchFamily="2" charset="0"/>
              </a:rPr>
              <a:t>seõ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taét</a:t>
            </a:r>
            <a:r>
              <a:rPr lang="en-US" sz="2400" dirty="0" smtClean="0">
                <a:latin typeface="VNI Times" pitchFamily="2" charset="0"/>
              </a:rPr>
              <a:t>.. </a:t>
            </a:r>
            <a:r>
              <a:rPr lang="en-US" sz="2400" dirty="0" err="1" smtClean="0">
                <a:latin typeface="VNI Times" pitchFamily="2" charset="0"/>
              </a:rPr>
              <a:t>Ôû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nhöõng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 (+)(-) </a:t>
            </a:r>
            <a:r>
              <a:rPr lang="en-US" sz="2400" dirty="0" err="1" smtClean="0">
                <a:latin typeface="VNI Times" pitchFamily="2" charset="0"/>
              </a:rPr>
              <a:t>tieáp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theo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phaûi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coù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xung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tieáp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caáp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cho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G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SCR </a:t>
            </a:r>
            <a:r>
              <a:rPr lang="en-US" sz="2400" dirty="0" err="1" smtClean="0">
                <a:latin typeface="VNI Times" pitchFamily="2" charset="0"/>
              </a:rPr>
              <a:t>môùi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.</a:t>
            </a:r>
            <a:endParaRPr lang="vi-VN" sz="2400" dirty="0" smtClean="0"/>
          </a:p>
          <a:p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0649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203200"/>
            <a:ext cx="8596668" cy="856343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SCR: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30" y="808206"/>
            <a:ext cx="8357617" cy="6049794"/>
          </a:xfrm>
        </p:spPr>
      </p:pic>
    </p:spTree>
    <p:extLst>
      <p:ext uri="{BB962C8B-B14F-4D97-AF65-F5344CB8AC3E}">
        <p14:creationId xmlns:p14="http://schemas.microsoft.com/office/powerpoint/2010/main" val="18665491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01487"/>
            <a:ext cx="8596668" cy="5039876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>
                <a:latin typeface="VNI-Times" pitchFamily="2" charset="0"/>
                <a:sym typeface="Wingdings" panose="05000000000000000000" pitchFamily="2" charset="2"/>
              </a:rPr>
              <a:t></a:t>
            </a:r>
            <a:r>
              <a:rPr lang="en-US" sz="2800" u="sng" dirty="0" err="1">
                <a:latin typeface="VNI-Times" pitchFamily="2" charset="0"/>
              </a:rPr>
              <a:t>Khaùi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nieäm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veà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goùc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môû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töï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nhieân</a:t>
            </a:r>
            <a:r>
              <a:rPr lang="en-US" sz="2800" dirty="0">
                <a:latin typeface="VNI-Times" pitchFamily="2" charset="0"/>
              </a:rPr>
              <a:t>:</a:t>
            </a:r>
            <a:endParaRPr lang="vi-VN" sz="2800" dirty="0"/>
          </a:p>
          <a:p>
            <a:pPr marL="0" indent="0">
              <a:buNone/>
            </a:pPr>
            <a:r>
              <a:rPr lang="en-US" sz="2800" dirty="0">
                <a:latin typeface="VNI-Times" pitchFamily="2" charset="0"/>
              </a:rPr>
              <a:t>	</a:t>
            </a:r>
            <a:r>
              <a:rPr lang="en-US" sz="2800" dirty="0" err="1" smtClean="0">
                <a:latin typeface="VNI-Times" pitchFamily="2" charset="0"/>
              </a:rPr>
              <a:t>Trong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sô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ñoà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löu</a:t>
            </a:r>
            <a:r>
              <a:rPr lang="en-US" sz="2800" dirty="0">
                <a:latin typeface="VNI-Times" pitchFamily="2" charset="0"/>
              </a:rPr>
              <a:t> 3 </a:t>
            </a:r>
            <a:r>
              <a:rPr lang="en-US" sz="2800" dirty="0" err="1">
                <a:latin typeface="VNI-Times" pitchFamily="2" charset="0"/>
              </a:rPr>
              <a:t>pha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goùc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môû</a:t>
            </a:r>
            <a:r>
              <a:rPr lang="en-US" sz="2800" dirty="0">
                <a:latin typeface="VNI-Times" pitchFamily="2" charset="0"/>
              </a:rPr>
              <a:t> SCR </a:t>
            </a:r>
            <a:r>
              <a:rPr lang="en-US" sz="2800" dirty="0" err="1">
                <a:latin typeface="VNI-Times" pitchFamily="2" charset="0"/>
              </a:rPr>
              <a:t>phaûi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ñieåm</a:t>
            </a:r>
            <a:r>
              <a:rPr lang="en-US" sz="2800" dirty="0">
                <a:latin typeface="VNI-Times" pitchFamily="2" charset="0"/>
              </a:rPr>
              <a:t> 2 </a:t>
            </a:r>
            <a:r>
              <a:rPr lang="en-US" sz="2800" dirty="0" err="1">
                <a:latin typeface="VNI-Times" pitchFamily="2" charset="0"/>
              </a:rPr>
              <a:t>ñöôøng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aùp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</a:t>
            </a:r>
            <a:r>
              <a:rPr lang="en-US" sz="2800" dirty="0">
                <a:latin typeface="VNI-Times" pitchFamily="2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Neáu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phaùt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tröôùc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ñieåm</a:t>
            </a:r>
            <a:r>
              <a:rPr lang="en-US" sz="2800" dirty="0">
                <a:latin typeface="VNI-Times" pitchFamily="2" charset="0"/>
              </a:rPr>
              <a:t> 2 </a:t>
            </a:r>
            <a:r>
              <a:rPr lang="en-US" sz="2800" dirty="0" err="1">
                <a:latin typeface="VNI-Times" pitchFamily="2" charset="0"/>
              </a:rPr>
              <a:t>ñöôøng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aùp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SCR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seõ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khoâng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neáu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nhö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tröôùc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SCR </a:t>
            </a:r>
            <a:r>
              <a:rPr lang="en-US" sz="2800" dirty="0" err="1">
                <a:latin typeface="VNI-Times" pitchFamily="2" charset="0"/>
              </a:rPr>
              <a:t>pha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daãn</a:t>
            </a:r>
            <a:r>
              <a:rPr lang="en-US" sz="2800" dirty="0">
                <a:latin typeface="VNI-Times" pitchFamily="2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Neáu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ñôn</a:t>
            </a:r>
            <a:r>
              <a:rPr lang="en-US" sz="2800" dirty="0">
                <a:latin typeface="VNI-Times" pitchFamily="2" charset="0"/>
              </a:rPr>
              <a:t> (</a:t>
            </a:r>
            <a:r>
              <a:rPr lang="en-US" sz="2800" dirty="0" err="1">
                <a:latin typeface="VNI-Times" pitchFamily="2" charset="0"/>
              </a:rPr>
              <a:t>thöôøng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thöôøng</a:t>
            </a:r>
            <a:r>
              <a:rPr lang="en-US" sz="2800" dirty="0">
                <a:latin typeface="VNI-Times" pitchFamily="2" charset="0"/>
              </a:rPr>
              <a:t> hay </a:t>
            </a:r>
            <a:r>
              <a:rPr lang="en-US" sz="2800" dirty="0" err="1">
                <a:latin typeface="VNI-Times" pitchFamily="2" charset="0"/>
              </a:rPr>
              <a:t>phaùt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ñôn</a:t>
            </a:r>
            <a:r>
              <a:rPr lang="en-US" sz="2800" dirty="0">
                <a:latin typeface="VNI-Times" pitchFamily="2" charset="0"/>
              </a:rPr>
              <a:t>)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ñieåm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aùp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keát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thuùc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SCR </a:t>
            </a:r>
            <a:r>
              <a:rPr lang="en-US" sz="2800" dirty="0" err="1">
                <a:latin typeface="VNI-Times" pitchFamily="2" charset="0"/>
              </a:rPr>
              <a:t>seõ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khoùa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luoân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kyø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naøy</a:t>
            </a:r>
            <a:r>
              <a:rPr lang="en-US" sz="2800" dirty="0">
                <a:latin typeface="VNI-Times" pitchFamily="2" charset="0"/>
              </a:rPr>
              <a:t>.</a:t>
            </a:r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394075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609600"/>
          </a:xfrm>
        </p:spPr>
        <p:txBody>
          <a:bodyPr/>
          <a:lstStyle/>
          <a:p>
            <a:r>
              <a:rPr lang="en-US" sz="2400" b="1" u="sng" dirty="0" smtClean="0">
                <a:latin typeface="VNI Times" pitchFamily="2" charset="0"/>
              </a:rPr>
              <a:t>3. </a:t>
            </a:r>
            <a:r>
              <a:rPr lang="en-US" sz="2400" b="1" u="sng" dirty="0" err="1" smtClean="0">
                <a:latin typeface="VNI Times" pitchFamily="2" charset="0"/>
              </a:rPr>
              <a:t>Daïng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soùng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ngoõ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vaøo</a:t>
            </a:r>
            <a:r>
              <a:rPr lang="en-US" sz="2400" b="1" u="sng" dirty="0">
                <a:latin typeface="VNI Times" pitchFamily="2" charset="0"/>
              </a:rPr>
              <a:t>/</a:t>
            </a:r>
            <a:r>
              <a:rPr lang="en-US" sz="2400" b="1" u="sng" dirty="0" err="1">
                <a:latin typeface="VNI Times" pitchFamily="2" charset="0"/>
              </a:rPr>
              <a:t>ra</a:t>
            </a:r>
            <a:r>
              <a:rPr lang="en-US" sz="2400" b="1" dirty="0" smtClean="0">
                <a:latin typeface="VNI Times" pitchFamily="2" charset="0"/>
              </a:rPr>
              <a:t>:</a:t>
            </a:r>
          </a:p>
          <a:p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94" y="2540001"/>
            <a:ext cx="7426029" cy="389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19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:r>
                  <a:rPr lang="en-US" sz="2400" b="1" u="sng" dirty="0" smtClean="0">
                    <a:latin typeface="VNI Times" pitchFamily="2" charset="0"/>
                  </a:rPr>
                  <a:t>4. </a:t>
                </a:r>
                <a:r>
                  <a:rPr lang="en-US" sz="2400" b="1" u="sng" dirty="0" err="1" smtClean="0">
                    <a:latin typeface="VNI Times" pitchFamily="2" charset="0"/>
                  </a:rPr>
                  <a:t>Thoâng</a:t>
                </a:r>
                <a:r>
                  <a:rPr lang="en-US" sz="2400" b="1" u="sng" dirty="0" smtClean="0">
                    <a:latin typeface="VNI Times" pitchFamily="2" charset="0"/>
                  </a:rPr>
                  <a:t> </a:t>
                </a:r>
                <a:r>
                  <a:rPr lang="en-US" sz="2400" b="1" u="sng" dirty="0" err="1">
                    <a:latin typeface="VNI Times" pitchFamily="2" charset="0"/>
                  </a:rPr>
                  <a:t>soá</a:t>
                </a:r>
                <a:r>
                  <a:rPr lang="en-US" sz="2400" b="1" u="sng" dirty="0">
                    <a:latin typeface="VNI Times" pitchFamily="2" charset="0"/>
                  </a:rPr>
                  <a:t> </a:t>
                </a:r>
                <a:r>
                  <a:rPr lang="en-US" sz="2400" b="1" u="sng" dirty="0" err="1">
                    <a:latin typeface="VNI Times" pitchFamily="2" charset="0"/>
                  </a:rPr>
                  <a:t>cuûa</a:t>
                </a:r>
                <a:r>
                  <a:rPr lang="en-US" sz="2400" b="1" u="sng" dirty="0">
                    <a:latin typeface="VNI Times" pitchFamily="2" charset="0"/>
                  </a:rPr>
                  <a:t> </a:t>
                </a:r>
                <a:r>
                  <a:rPr lang="en-US" sz="2400" b="1" u="sng" dirty="0" err="1">
                    <a:latin typeface="VNI Times" pitchFamily="2" charset="0"/>
                  </a:rPr>
                  <a:t>maïch</a:t>
                </a:r>
                <a:r>
                  <a:rPr lang="en-US" sz="2400" b="1" u="sng" dirty="0">
                    <a:latin typeface="VNI Times" pitchFamily="2" charset="0"/>
                  </a:rPr>
                  <a:t>:</a:t>
                </a:r>
                <a:endParaRPr lang="vi-VN" sz="2400" dirty="0"/>
              </a:p>
              <a:p>
                <a:r>
                  <a:rPr lang="en-US" sz="2400" dirty="0" err="1">
                    <a:latin typeface="VNI Times" pitchFamily="2" charset="0"/>
                  </a:rPr>
                  <a:t>Trò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trung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bình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cuûa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ñieän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aùp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chænh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löu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 smtClean="0">
                    <a:latin typeface="VNI Times" pitchFamily="2" charset="0"/>
                  </a:rPr>
                  <a:t>tren</a:t>
                </a:r>
                <a:r>
                  <a:rPr lang="en-US" sz="2400" dirty="0" smtClean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tải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baèng</a:t>
                </a:r>
                <a:r>
                  <a:rPr lang="en-US" sz="2400" dirty="0" smtClean="0">
                    <a:latin typeface="VNI Times" pitchFamily="2" charset="0"/>
                  </a:rPr>
                  <a:t>:</a:t>
                </a:r>
              </a:p>
              <a:p>
                <a:endParaRPr lang="vi-VN" sz="2400" dirty="0"/>
              </a:p>
              <a:p>
                <a:pPr lvl="7"/>
                <a:r>
                  <a:rPr lang="en-US" sz="2000" dirty="0"/>
                  <a:t>V</a:t>
                </a:r>
                <a:r>
                  <a:rPr lang="vi-VN" sz="2000" dirty="0"/>
                  <a:t>ới: </a:t>
                </a:r>
                <a:r>
                  <a:rPr lang="en-US" sz="2000" dirty="0"/>
                  <a:t> U</a:t>
                </a:r>
                <a:r>
                  <a:rPr lang="en-US" sz="2000" baseline="-25000" dirty="0"/>
                  <a:t>m</a:t>
                </a:r>
                <a:r>
                  <a:rPr lang="en-US" sz="2000" dirty="0"/>
                  <a:t>  </a:t>
                </a:r>
                <a:r>
                  <a:rPr lang="en-US" sz="2000" dirty="0" err="1"/>
                  <a:t>là</a:t>
                </a:r>
                <a:r>
                  <a:rPr lang="en-US" sz="2000" dirty="0"/>
                  <a:t> </a:t>
                </a:r>
                <a:r>
                  <a:rPr lang="en-US" sz="2000" dirty="0" err="1"/>
                  <a:t>biên</a:t>
                </a:r>
                <a:r>
                  <a:rPr lang="en-US" sz="2000" dirty="0"/>
                  <a:t> </a:t>
                </a:r>
                <a:r>
                  <a:rPr lang="en-US" sz="2000" dirty="0" err="1"/>
                  <a:t>độ</a:t>
                </a:r>
                <a:r>
                  <a:rPr lang="en-US" sz="2000" dirty="0"/>
                  <a:t> </a:t>
                </a:r>
                <a:r>
                  <a:rPr lang="en-US" sz="2000" dirty="0" err="1"/>
                  <a:t>điện</a:t>
                </a:r>
                <a:r>
                  <a:rPr lang="en-US" sz="2000" dirty="0"/>
                  <a:t> </a:t>
                </a:r>
                <a:r>
                  <a:rPr lang="en-US" sz="2000" dirty="0" err="1"/>
                  <a:t>áp</a:t>
                </a:r>
                <a:r>
                  <a:rPr lang="en-US" sz="2000" dirty="0"/>
                  <a:t> </a:t>
                </a:r>
                <a:r>
                  <a:rPr lang="en-US" sz="2000" dirty="0" err="1"/>
                  <a:t>pha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thứ</a:t>
                </a:r>
                <a:r>
                  <a:rPr lang="en-US" sz="2000" dirty="0"/>
                  <a:t> </a:t>
                </a:r>
                <a:r>
                  <a:rPr lang="en-US" sz="2000" dirty="0" err="1" smtClean="0"/>
                  <a:t>cấp</a:t>
                </a:r>
                <a:endParaRPr lang="en-US" sz="2000" dirty="0" smtClean="0"/>
              </a:p>
              <a:p>
                <a:pPr lvl="7"/>
                <a:endParaRPr lang="vi-VN" sz="2000" dirty="0"/>
              </a:p>
              <a:p>
                <a:r>
                  <a:rPr lang="en-US" sz="2400" dirty="0" err="1" smtClean="0"/>
                  <a:t>Trị</a:t>
                </a:r>
                <a:r>
                  <a:rPr lang="en-US" sz="2400" dirty="0" smtClean="0"/>
                  <a:t> TB </a:t>
                </a:r>
                <a:r>
                  <a:rPr lang="en-US" sz="2400" dirty="0" err="1" smtClean="0"/>
                  <a:t>của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dòng</a:t>
                </a:r>
                <a:r>
                  <a:rPr lang="en-US" sz="2400" dirty="0" smtClean="0"/>
                  <a:t> qua SCR: </a:t>
                </a:r>
                <a:r>
                  <a:rPr lang="en-US" sz="2400" dirty="0"/>
                  <a:t>I</a:t>
                </a:r>
                <a:r>
                  <a:rPr lang="en-US" sz="2400" baseline="-25000" dirty="0"/>
                  <a:t>SCR</a:t>
                </a:r>
                <a:r>
                  <a:rPr lang="en-US" sz="24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𝐼𝑡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( − </m:t>
                        </m:r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α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</m:t>
                        </m:r>
                      </m:den>
                    </m:f>
                  </m:oMath>
                </a14:m>
                <a:r>
                  <a:rPr lang="en-US" sz="2400" baseline="-25000" dirty="0"/>
                  <a:t> </a:t>
                </a:r>
                <a:endParaRPr lang="en-US" sz="2400" baseline="-25000" dirty="0" smtClean="0"/>
              </a:p>
              <a:p>
                <a:r>
                  <a:rPr lang="en-US" sz="2400" dirty="0" err="1"/>
                  <a:t>Trị</a:t>
                </a:r>
                <a:r>
                  <a:rPr lang="en-US" sz="2400" dirty="0"/>
                  <a:t> TB </a:t>
                </a:r>
                <a:r>
                  <a:rPr lang="en-US" sz="2400" dirty="0" err="1"/>
                  <a:t>của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qua </a:t>
                </a:r>
                <a:r>
                  <a:rPr lang="en-US" sz="2400" dirty="0" smtClean="0"/>
                  <a:t>Diode: </a:t>
                </a:r>
                <a:r>
                  <a:rPr lang="en-US" sz="2400" dirty="0" err="1" smtClean="0"/>
                  <a:t>I</a:t>
                </a:r>
                <a:r>
                  <a:rPr lang="en-US" sz="2400" baseline="-25000" dirty="0" err="1" smtClean="0"/>
                  <a:t>Diode</a:t>
                </a:r>
                <a:r>
                  <a:rPr lang="en-US" sz="2400" dirty="0" smtClean="0"/>
                  <a:t> </a:t>
                </a:r>
                <a:r>
                  <a:rPr lang="en-US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𝐼𝑡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(− </m:t>
                        </m:r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α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</m:t>
                        </m:r>
                      </m:den>
                    </m:f>
                  </m:oMath>
                </a14:m>
                <a:r>
                  <a:rPr lang="en-US" sz="2400" baseline="-25000" dirty="0"/>
                  <a:t> </a:t>
                </a:r>
              </a:p>
              <a:p>
                <a:endParaRPr lang="vi-VN" sz="2400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vi-VN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567" t="-1413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8201164"/>
              </p:ext>
            </p:extLst>
          </p:nvPr>
        </p:nvGraphicFramePr>
        <p:xfrm>
          <a:off x="1582057" y="3425371"/>
          <a:ext cx="2091070" cy="8563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0" r:id="rId4" imgW="1002865" imgH="406224" progId="Equation.3">
                  <p:embed/>
                </p:oleObj>
              </mc:Choice>
              <mc:Fallback>
                <p:oleObj r:id="rId4" imgW="1002865" imgH="4062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2057" y="3425371"/>
                        <a:ext cx="2091070" cy="8563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409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2571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8230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>
                  <a:buNone/>
                </a:pPr>
                <a:r>
                  <a:rPr lang="en-US" sz="2400" dirty="0" smtClean="0"/>
                  <a:t>Cho </a:t>
                </a:r>
                <a:r>
                  <a:rPr lang="en-US" sz="2400" dirty="0" err="1"/>
                  <a:t>sơ</a:t>
                </a:r>
                <a:r>
                  <a:rPr lang="en-US" sz="2400" dirty="0"/>
                  <a:t> </a:t>
                </a:r>
                <a:r>
                  <a:rPr lang="en-US" sz="2400" dirty="0" err="1"/>
                  <a:t>đồ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chỉnh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lưu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tiristo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cầu</a:t>
                </a:r>
                <a:r>
                  <a:rPr lang="en-US" sz="2400" dirty="0"/>
                  <a:t> 1 </a:t>
                </a:r>
                <a:r>
                  <a:rPr lang="en-US" sz="2400" dirty="0" err="1"/>
                  <a:t>pha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không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đối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xứng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với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các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thông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số</a:t>
                </a:r>
                <a:r>
                  <a:rPr lang="en-US" sz="2400" dirty="0"/>
                  <a:t>:</a:t>
                </a:r>
                <a:endParaRPr lang="vi-VN" sz="2400" dirty="0"/>
              </a:p>
              <a:p>
                <a:r>
                  <a:rPr lang="en-US" sz="2400" dirty="0"/>
                  <a:t>U</a:t>
                </a:r>
                <a:r>
                  <a:rPr lang="en-US" sz="2400" baseline="-25000" dirty="0"/>
                  <a:t>2</a:t>
                </a:r>
                <a:r>
                  <a:rPr lang="en-US" sz="2400" dirty="0"/>
                  <a:t> = 100V; R = 1</a:t>
                </a:r>
                <a:r>
                  <a:rPr lang="en-US" sz="2400" dirty="0">
                    <a:sym typeface="Symbol" panose="05050102010706020507" pitchFamily="18" charset="2"/>
                  </a:rPr>
                  <a:t></a:t>
                </a:r>
                <a:r>
                  <a:rPr lang="en-US" sz="2400" dirty="0"/>
                  <a:t>; L = ∞; </a:t>
                </a:r>
                <a:r>
                  <a:rPr lang="en-US" sz="2400" dirty="0">
                    <a:sym typeface="Symbol" panose="05050102010706020507" pitchFamily="18" charset="2"/>
                  </a:rPr>
                  <a:t></a:t>
                </a:r>
                <a:r>
                  <a:rPr lang="en-US" sz="2400" dirty="0"/>
                  <a:t> = 60</a:t>
                </a:r>
                <a:r>
                  <a:rPr lang="en-US" sz="2400" baseline="30000" dirty="0"/>
                  <a:t>0</a:t>
                </a:r>
                <a:r>
                  <a:rPr lang="en-US" sz="2400" dirty="0"/>
                  <a:t>. </a:t>
                </a:r>
                <a:endParaRPr lang="vi-VN" sz="2400" dirty="0"/>
              </a:p>
              <a:p>
                <a:r>
                  <a:rPr lang="en-US" sz="2400" dirty="0" err="1"/>
                  <a:t>Tính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trị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trung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bình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của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điện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áp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tải</a:t>
                </a:r>
                <a:r>
                  <a:rPr lang="en-US" sz="2400" dirty="0"/>
                  <a:t>,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tải</a:t>
                </a:r>
                <a:r>
                  <a:rPr lang="en-US" sz="2400" dirty="0"/>
                  <a:t> ,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chảy</a:t>
                </a:r>
                <a:r>
                  <a:rPr lang="en-US" sz="2400" dirty="0"/>
                  <a:t> qua </a:t>
                </a:r>
                <a:r>
                  <a:rPr lang="en-US" sz="2400" dirty="0" err="1"/>
                  <a:t>tiristo</a:t>
                </a:r>
                <a:r>
                  <a:rPr lang="en-US" sz="2400" dirty="0"/>
                  <a:t>,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chảy</a:t>
                </a:r>
                <a:r>
                  <a:rPr lang="en-US" sz="2400" dirty="0"/>
                  <a:t> qua </a:t>
                </a:r>
                <a:r>
                  <a:rPr lang="en-US" sz="2400" dirty="0" err="1"/>
                  <a:t>điốt</a:t>
                </a:r>
                <a:r>
                  <a:rPr lang="en-US" sz="2400" dirty="0" smtClean="0"/>
                  <a:t>.</a:t>
                </a:r>
              </a:p>
              <a:p>
                <a:r>
                  <a:rPr lang="en-US" sz="2800" dirty="0" smtClean="0"/>
                  <a:t>I</a:t>
                </a:r>
                <a:r>
                  <a:rPr lang="en-US" sz="2800" baseline="-25000" dirty="0" smtClean="0"/>
                  <a:t>SCR</a:t>
                </a:r>
                <a:r>
                  <a:rPr lang="en-US" sz="2800" dirty="0"/>
                  <a:t> </a:t>
                </a:r>
                <a:r>
                  <a:rPr lang="en-US" sz="28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𝐼𝑡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( − </m:t>
                        </m:r>
                        <m:r>
                          <m:rPr>
                            <m:sty m:val="p"/>
                          </m:rPr>
                          <a:rPr lang="el-GR" sz="28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α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)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</m:t>
                        </m:r>
                      </m:den>
                    </m:f>
                  </m:oMath>
                </a14:m>
                <a:r>
                  <a:rPr lang="en-US" sz="2400" baseline="-25000" dirty="0" smtClean="0"/>
                  <a:t> </a:t>
                </a:r>
                <a:r>
                  <a:rPr lang="en-US" sz="2400" baseline="-25000" dirty="0" smtClean="0"/>
                  <a:t> </a:t>
                </a:r>
                <a:r>
                  <a:rPr lang="en-US" sz="2400" dirty="0" smtClean="0"/>
                  <a:t>					</a:t>
                </a:r>
                <a:r>
                  <a:rPr lang="en-US" sz="2800" dirty="0"/>
                  <a:t>I</a:t>
                </a:r>
                <a:r>
                  <a:rPr lang="en-US" sz="2800" baseline="-25000" dirty="0"/>
                  <a:t>SCR</a:t>
                </a:r>
                <a:r>
                  <a:rPr lang="en-US" sz="2800" dirty="0"/>
                  <a:t> </a:t>
                </a:r>
                <a:r>
                  <a:rPr lang="en-US" sz="28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𝐼𝑡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 (+ </m:t>
                        </m:r>
                        <m:r>
                          <m:rPr>
                            <m:sty m:val="p"/>
                          </m:rPr>
                          <a:rPr lang="el-GR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α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)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</m:t>
                        </m:r>
                      </m:den>
                    </m:f>
                  </m:oMath>
                </a14:m>
                <a:r>
                  <a:rPr lang="en-US" sz="2000" baseline="-25000" dirty="0"/>
                  <a:t> </a:t>
                </a:r>
                <a:endParaRPr lang="vi-VN" sz="2000" dirty="0"/>
              </a:p>
              <a:p>
                <a:endParaRPr lang="vi-VN" sz="2400" dirty="0"/>
              </a:p>
              <a:p>
                <a:endParaRPr lang="vi-VN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064" t="-1570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382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Giải</a:t>
            </a:r>
            <a:r>
              <a:rPr lang="en-US" dirty="0" smtClean="0"/>
              <a:t>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609" y="2471667"/>
            <a:ext cx="5702819" cy="4404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42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-Times" pitchFamily="2" charset="0"/>
                <a:cs typeface="Times New Roman" panose="02020603050405020304" pitchFamily="18" charset="0"/>
              </a:rPr>
              <a:t>BAØI 2: CHÆNH LÖU BA PHA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vi-V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23561"/>
            <a:ext cx="8596668" cy="3880773"/>
          </a:xfrm>
        </p:spPr>
        <p:txBody>
          <a:bodyPr/>
          <a:lstStyle/>
          <a:p>
            <a:pPr lvl="0"/>
            <a:r>
              <a:rPr lang="en-US" sz="2400" b="1" u="sng" dirty="0" smtClean="0">
                <a:latin typeface="VNI-Times" pitchFamily="2" charset="0"/>
              </a:rPr>
              <a:t>I. </a:t>
            </a:r>
            <a:r>
              <a:rPr lang="en-US" sz="2400" b="1" u="sng" dirty="0" err="1" smtClean="0">
                <a:latin typeface="VNI-Times" pitchFamily="2" charset="0"/>
              </a:rPr>
              <a:t>Chænh</a:t>
            </a:r>
            <a:r>
              <a:rPr lang="en-US" sz="2400" b="1" u="sng" dirty="0" smtClean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löu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hình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tia</a:t>
            </a:r>
            <a:r>
              <a:rPr lang="en-US" sz="2400" b="1" u="sng" dirty="0">
                <a:latin typeface="VNI-Times" pitchFamily="2" charset="0"/>
              </a:rPr>
              <a:t> 3 </a:t>
            </a:r>
            <a:r>
              <a:rPr lang="en-US" sz="2400" b="1" u="sng" dirty="0" err="1">
                <a:latin typeface="VNI-Times" pitchFamily="2" charset="0"/>
              </a:rPr>
              <a:t>pha</a:t>
            </a:r>
            <a:endParaRPr lang="vi-VN" sz="2400" dirty="0"/>
          </a:p>
          <a:p>
            <a:pPr lvl="0"/>
            <a:r>
              <a:rPr lang="en-US" sz="2400" u="sng" dirty="0" smtClean="0">
                <a:latin typeface="VNI-Times" pitchFamily="2" charset="0"/>
              </a:rPr>
              <a:t>1. S</a:t>
            </a:r>
            <a:r>
              <a:rPr lang="vi-VN" sz="2400" u="sng" dirty="0"/>
              <a:t>ơ đồ mạch</a:t>
            </a:r>
            <a:r>
              <a:rPr lang="vi-VN" sz="2400" dirty="0" smtClean="0"/>
              <a:t>:</a:t>
            </a:r>
          </a:p>
          <a:p>
            <a:pPr lvl="0"/>
            <a:endParaRPr lang="vi-VN" sz="2400" dirty="0"/>
          </a:p>
          <a:p>
            <a:endParaRPr lang="vi-VN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92" y="2944361"/>
            <a:ext cx="6648936" cy="265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25243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537029"/>
            <a:ext cx="8931123" cy="5820228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VNI-Times" pitchFamily="2" charset="0"/>
              </a:rPr>
              <a:t>- </a:t>
            </a:r>
            <a:r>
              <a:rPr lang="en-US" sz="2400" dirty="0" err="1">
                <a:latin typeface="VNI-Times" pitchFamily="2" charset="0"/>
              </a:rPr>
              <a:t>Sô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chænh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löu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hình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tia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gioáng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sô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hình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tia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khoâng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Sô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bao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goàm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moät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maùy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bieán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noái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sao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tính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vaø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SCR </a:t>
            </a:r>
            <a:r>
              <a:rPr lang="en-US" sz="2400" dirty="0" err="1">
                <a:latin typeface="VNI-Times" pitchFamily="2" charset="0"/>
              </a:rPr>
              <a:t>noái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vôùi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.</a:t>
            </a:r>
            <a:endParaRPr lang="vi-VN" sz="2400" dirty="0"/>
          </a:p>
          <a:p>
            <a:r>
              <a:rPr lang="en-US" sz="2400" dirty="0">
                <a:latin typeface="VNI-Times" pitchFamily="2" charset="0"/>
              </a:rPr>
              <a:t>	- </a:t>
            </a:r>
            <a:r>
              <a:rPr lang="en-US" sz="2400" dirty="0" err="1">
                <a:latin typeface="VNI-Times" pitchFamily="2" charset="0"/>
              </a:rPr>
              <a:t>Nguyeân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lyù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hoaït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ñoäng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cheá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ñoä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trong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sô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chænh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löu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noùi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chænh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löu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hình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tia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noùi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rieâng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vôùi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sô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chænh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löu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moät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Vì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: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a</a:t>
            </a:r>
            <a:r>
              <a:rPr lang="en-US" sz="2400" dirty="0">
                <a:latin typeface="VNI-Times" pitchFamily="2" charset="0"/>
              </a:rPr>
              <a:t> , </a:t>
            </a:r>
            <a:r>
              <a:rPr lang="en-US" sz="2400" baseline="-250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b</a:t>
            </a:r>
            <a:r>
              <a:rPr lang="en-US" sz="2400" dirty="0">
                <a:latin typeface="VNI-Times" pitchFamily="2" charset="0"/>
              </a:rPr>
              <a:t> , 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leäch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120</a:t>
            </a:r>
            <a:r>
              <a:rPr lang="en-US" sz="2400" baseline="30000" dirty="0">
                <a:latin typeface="VNI-Times" pitchFamily="2" charset="0"/>
              </a:rPr>
              <a:t>0</a:t>
            </a:r>
            <a:r>
              <a:rPr lang="en-US" sz="2400" dirty="0">
                <a:latin typeface="VNI-Times" pitchFamily="2" charset="0"/>
              </a:rPr>
              <a:t>, do </a:t>
            </a:r>
            <a:r>
              <a:rPr lang="en-US" sz="2400" dirty="0" err="1">
                <a:latin typeface="VNI-Times" pitchFamily="2" charset="0"/>
              </a:rPr>
              <a:t>ñoù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taïi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moãi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(+) </a:t>
            </a:r>
            <a:r>
              <a:rPr lang="en-US" sz="2400" dirty="0" err="1">
                <a:latin typeface="VNI-Times" pitchFamily="2" charset="0"/>
              </a:rPr>
              <a:t>hôn</a:t>
            </a:r>
            <a:r>
              <a:rPr lang="en-US" sz="2400" dirty="0">
                <a:latin typeface="VNI-Times" pitchFamily="2" charset="0"/>
              </a:rPr>
              <a:t> 2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kia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trong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khoaûng</a:t>
            </a:r>
            <a:r>
              <a:rPr lang="en-US" sz="2400" dirty="0">
                <a:latin typeface="VNI-Times" pitchFamily="2" charset="0"/>
              </a:rPr>
              <a:t> 120</a:t>
            </a:r>
            <a:r>
              <a:rPr lang="en-US" sz="2400" baseline="30000" dirty="0">
                <a:latin typeface="VNI-Times" pitchFamily="2" charset="0"/>
              </a:rPr>
              <a:t>0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Vieäc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chænh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löu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thoûa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maõn</a:t>
            </a:r>
            <a:r>
              <a:rPr lang="en-US" sz="2400" dirty="0">
                <a:latin typeface="VNI-Times" pitchFamily="2" charset="0"/>
              </a:rPr>
              <a:t> 2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kieän</a:t>
            </a:r>
            <a:r>
              <a:rPr lang="en-US" sz="2400" dirty="0">
                <a:latin typeface="VNI-Times" pitchFamily="2" charset="0"/>
              </a:rPr>
              <a:t> :</a:t>
            </a:r>
            <a:endParaRPr lang="vi-VN" sz="2400" dirty="0"/>
          </a:p>
          <a:p>
            <a:r>
              <a:rPr lang="en-US" sz="2400" dirty="0">
                <a:latin typeface="VNI-Times" pitchFamily="2" charset="0"/>
              </a:rPr>
              <a:t>		+ </a:t>
            </a:r>
            <a:r>
              <a:rPr lang="en-US" sz="2400" dirty="0" err="1">
                <a:latin typeface="VNI-Times" pitchFamily="2" charset="0"/>
              </a:rPr>
              <a:t>Taïi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töông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öùng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döông</a:t>
            </a:r>
            <a:r>
              <a:rPr lang="en-US" sz="2400" dirty="0">
                <a:latin typeface="VNI-Times" pitchFamily="2" charset="0"/>
              </a:rPr>
              <a:t> so </a:t>
            </a:r>
            <a:r>
              <a:rPr lang="en-US" sz="2400" dirty="0" err="1">
                <a:latin typeface="VNI-Times" pitchFamily="2" charset="0"/>
              </a:rPr>
              <a:t>vôùi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tính</a:t>
            </a:r>
            <a:r>
              <a:rPr lang="en-US" sz="2400" dirty="0">
                <a:latin typeface="VNI-Times" pitchFamily="2" charset="0"/>
              </a:rPr>
              <a:t>.</a:t>
            </a:r>
            <a:endParaRPr lang="vi-VN" sz="2400" dirty="0"/>
          </a:p>
          <a:p>
            <a:r>
              <a:rPr lang="en-US" sz="2400" dirty="0">
                <a:latin typeface="VNI-Times" pitchFamily="2" charset="0"/>
              </a:rPr>
              <a:t>		+ </a:t>
            </a:r>
            <a:r>
              <a:rPr lang="en-US" sz="2400" dirty="0" err="1">
                <a:latin typeface="VNI-Times" pitchFamily="2" charset="0"/>
              </a:rPr>
              <a:t>Neáu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SCR </a:t>
            </a:r>
            <a:r>
              <a:rPr lang="en-US" sz="2400" dirty="0" err="1">
                <a:latin typeface="VNI-Times" pitchFamily="2" charset="0"/>
              </a:rPr>
              <a:t>naøo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ñang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daãn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thì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töông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öùng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döông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hôn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kia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vì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theá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cần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xeùt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tôùi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ñaàu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tieân</a:t>
            </a:r>
            <a:r>
              <a:rPr lang="en-US" sz="2400" dirty="0">
                <a:latin typeface="VNI-Times" pitchFamily="2" charset="0"/>
              </a:rPr>
              <a:t>.</a:t>
            </a:r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714324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763" y="462416"/>
            <a:ext cx="8596668" cy="6141584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sz="2400" dirty="0" err="1" smtClean="0">
                <a:latin typeface="VNI-Times" pitchFamily="2" charset="0"/>
              </a:rPr>
              <a:t>Ñeå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thyristor</a:t>
            </a:r>
            <a:r>
              <a:rPr lang="en-US" sz="2400" dirty="0">
                <a:latin typeface="VNI-Times" pitchFamily="2" charset="0"/>
              </a:rPr>
              <a:t> T1, T2, T3, </a:t>
            </a:r>
            <a:r>
              <a:rPr lang="en-US" sz="2400" dirty="0" err="1">
                <a:latin typeface="VNI-Times" pitchFamily="2" charset="0"/>
              </a:rPr>
              <a:t>ngöôøi</a:t>
            </a:r>
            <a:r>
              <a:rPr lang="en-US" sz="2400" dirty="0">
                <a:latin typeface="VNI-Times" pitchFamily="2" charset="0"/>
              </a:rPr>
              <a:t> ta </a:t>
            </a:r>
            <a:r>
              <a:rPr lang="en-US" sz="2400" dirty="0" err="1">
                <a:latin typeface="VNI-Times" pitchFamily="2" charset="0"/>
              </a:rPr>
              <a:t>duøng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doøng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i</a:t>
            </a:r>
            <a:r>
              <a:rPr lang="en-US" sz="2400" baseline="-25000" dirty="0">
                <a:latin typeface="VNI-Times" pitchFamily="2" charset="0"/>
              </a:rPr>
              <a:t>G1</a:t>
            </a:r>
            <a:r>
              <a:rPr lang="en-US" sz="2400" dirty="0">
                <a:latin typeface="VNI-Times" pitchFamily="2" charset="0"/>
              </a:rPr>
              <a:t>, i</a:t>
            </a:r>
            <a:r>
              <a:rPr lang="en-US" sz="2400" baseline="-25000" dirty="0">
                <a:latin typeface="VNI-Times" pitchFamily="2" charset="0"/>
              </a:rPr>
              <a:t>G2</a:t>
            </a:r>
            <a:r>
              <a:rPr lang="en-US" sz="2400" dirty="0">
                <a:latin typeface="VNI-Times" pitchFamily="2" charset="0"/>
              </a:rPr>
              <a:t>, i</a:t>
            </a:r>
            <a:r>
              <a:rPr lang="en-US" sz="2400" baseline="-25000" dirty="0">
                <a:latin typeface="VNI-Times" pitchFamily="2" charset="0"/>
              </a:rPr>
              <a:t>G3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naøy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kyø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vôùi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A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B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maùy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bieán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Thöù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phaùt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laø</a:t>
            </a:r>
            <a:r>
              <a:rPr lang="en-US" sz="2400" dirty="0">
                <a:latin typeface="VNI-Times" pitchFamily="2" charset="0"/>
              </a:rPr>
              <a:t> i</a:t>
            </a:r>
            <a:r>
              <a:rPr lang="en-US" sz="2400" baseline="-25000" dirty="0">
                <a:latin typeface="VNI-Times" pitchFamily="2" charset="0"/>
              </a:rPr>
              <a:t>G1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ñeán</a:t>
            </a:r>
            <a:r>
              <a:rPr lang="en-US" sz="2400" dirty="0">
                <a:latin typeface="VNI-Times" pitchFamily="2" charset="0"/>
              </a:rPr>
              <a:t> i</a:t>
            </a:r>
            <a:r>
              <a:rPr lang="en-US" sz="2400" baseline="-25000" dirty="0">
                <a:latin typeface="VNI-Times" pitchFamily="2" charset="0"/>
              </a:rPr>
              <a:t>G2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ñeán</a:t>
            </a:r>
            <a:r>
              <a:rPr lang="en-US" sz="2400" dirty="0">
                <a:latin typeface="VNI-Times" pitchFamily="2" charset="0"/>
              </a:rPr>
              <a:t> i</a:t>
            </a:r>
            <a:r>
              <a:rPr lang="en-US" sz="2400" baseline="-25000" dirty="0">
                <a:latin typeface="VNI-Times" pitchFamily="2" charset="0"/>
              </a:rPr>
              <a:t>G3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nhau</a:t>
            </a:r>
            <a:r>
              <a:rPr lang="en-US" sz="2400" dirty="0">
                <a:latin typeface="VNI-Times" pitchFamily="2" charset="0"/>
              </a:rPr>
              <a:t> 1 </a:t>
            </a:r>
            <a:r>
              <a:rPr lang="en-US" sz="2400" dirty="0" err="1">
                <a:latin typeface="VNI-Times" pitchFamily="2" charset="0"/>
              </a:rPr>
              <a:t>goùc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2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</a:t>
            </a:r>
            <a:r>
              <a:rPr lang="en-US" sz="2400" dirty="0">
                <a:latin typeface="VNI-Times" pitchFamily="2" charset="0"/>
              </a:rPr>
              <a:t>/3</a:t>
            </a:r>
            <a:endParaRPr lang="vi-VN" sz="2400" dirty="0"/>
          </a:p>
          <a:p>
            <a:r>
              <a:rPr lang="en-US" sz="2400" dirty="0" err="1">
                <a:latin typeface="VNI-Times" pitchFamily="2" charset="0"/>
              </a:rPr>
              <a:t>Trong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khoaûng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gian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 smtClean="0">
                <a:latin typeface="VNI-Times" pitchFamily="2" charset="0"/>
              </a:rPr>
              <a:t>1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  <a:sym typeface="Symbol" panose="05050102010706020507" pitchFamily="18" charset="2"/>
              </a:rPr>
              <a:t></a:t>
            </a:r>
            <a:r>
              <a:rPr lang="en-US" sz="2400" dirty="0" smtClean="0">
                <a:latin typeface="VNI-Times" pitchFamily="2" charset="0"/>
              </a:rPr>
              <a:t>t </a:t>
            </a:r>
            <a:r>
              <a:rPr lang="en-US" sz="2400" dirty="0" smtClean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 smtClean="0">
                <a:latin typeface="VNI-Times" pitchFamily="2" charset="0"/>
              </a:rPr>
              <a:t>2</a:t>
            </a:r>
            <a:r>
              <a:rPr lang="en-US" sz="2400" dirty="0" smtClean="0">
                <a:latin typeface="VNI-Times" pitchFamily="2" charset="0"/>
              </a:rPr>
              <a:t> , </a:t>
            </a:r>
            <a:r>
              <a:rPr lang="en-US" sz="2400" dirty="0" err="1" smtClean="0">
                <a:latin typeface="VNI-Times" pitchFamily="2" charset="0"/>
              </a:rPr>
              <a:t>pha</a:t>
            </a:r>
            <a:r>
              <a:rPr lang="en-US" sz="2400" dirty="0" smtClean="0">
                <a:latin typeface="VNI-Times" pitchFamily="2" charset="0"/>
              </a:rPr>
              <a:t> A (+) </a:t>
            </a:r>
            <a:r>
              <a:rPr lang="en-US" sz="2400" dirty="0" err="1" smtClean="0">
                <a:latin typeface="VNI-Times" pitchFamily="2" charset="0"/>
              </a:rPr>
              <a:t>nhất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latin typeface="VNI-Times" pitchFamily="2" charset="0"/>
              </a:rPr>
              <a:t>T1 </a:t>
            </a:r>
            <a:r>
              <a:rPr lang="en-US" sz="2400" dirty="0" err="1" smtClean="0">
                <a:latin typeface="VNI-Times" pitchFamily="2" charset="0"/>
              </a:rPr>
              <a:t>ph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ân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cực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thuận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30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doøng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ñi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 qua T1 qua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veà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tính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treân</a:t>
            </a:r>
            <a:r>
              <a:rPr lang="en-US" sz="2400" dirty="0">
                <a:latin typeface="VNI-Times" pitchFamily="2" charset="0"/>
              </a:rPr>
              <a:t> 2 </a:t>
            </a:r>
            <a:r>
              <a:rPr lang="en-US" sz="2400" dirty="0" err="1">
                <a:latin typeface="VNI-Times" pitchFamily="2" charset="0"/>
              </a:rPr>
              <a:t>ñaàu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luùc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naøy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laø</a:t>
            </a:r>
            <a:r>
              <a:rPr lang="en-US" sz="2400" dirty="0">
                <a:latin typeface="VNI-Times" pitchFamily="2" charset="0"/>
              </a:rPr>
              <a:t>: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t</a:t>
            </a:r>
            <a:r>
              <a:rPr lang="en-US" sz="2400" dirty="0">
                <a:latin typeface="VNI-Times" pitchFamily="2" charset="0"/>
              </a:rPr>
              <a:t> =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A</a:t>
            </a:r>
            <a:r>
              <a:rPr lang="en-US" sz="2400" dirty="0">
                <a:latin typeface="VNI-Times" pitchFamily="2" charset="0"/>
              </a:rPr>
              <a:t> . </a:t>
            </a:r>
            <a:endParaRPr lang="vi-VN" sz="2400" dirty="0"/>
          </a:p>
          <a:p>
            <a:r>
              <a:rPr lang="en-US" sz="2400" dirty="0" err="1">
                <a:latin typeface="VNI-Times" pitchFamily="2" charset="0"/>
              </a:rPr>
              <a:t>Trong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khoaûng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gian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>
                <a:latin typeface="VNI-Times" pitchFamily="2" charset="0"/>
              </a:rPr>
              <a:t>2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</a:t>
            </a:r>
            <a:r>
              <a:rPr lang="en-US" sz="2400" dirty="0">
                <a:latin typeface="VNI-Times" pitchFamily="2" charset="0"/>
              </a:rPr>
              <a:t>t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>
                <a:latin typeface="VNI-Times" pitchFamily="2" charset="0"/>
              </a:rPr>
              <a:t>3</a:t>
            </a:r>
            <a:r>
              <a:rPr lang="en-US" sz="2400" dirty="0">
                <a:latin typeface="VNI-Times" pitchFamily="2" charset="0"/>
              </a:rPr>
              <a:t> ,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</a:rPr>
              <a:t>B </a:t>
            </a:r>
            <a:r>
              <a:rPr lang="en-US" sz="2400" dirty="0">
                <a:latin typeface="VNI-Times" pitchFamily="2" charset="0"/>
              </a:rPr>
              <a:t>(+) </a:t>
            </a:r>
            <a:r>
              <a:rPr lang="en-US" sz="2400" dirty="0" err="1">
                <a:latin typeface="VNI-Times" pitchFamily="2" charset="0"/>
              </a:rPr>
              <a:t>nhất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Wingdings" panose="05000000000000000000" pitchFamily="2" charset="2"/>
              </a:rPr>
              <a:t> </a:t>
            </a:r>
            <a:r>
              <a:rPr lang="en-US" sz="2400" dirty="0" smtClean="0">
                <a:latin typeface="VNI-Times" pitchFamily="2" charset="0"/>
              </a:rPr>
              <a:t>T2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30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VNI-Times" pitchFamily="2" charset="0"/>
              </a:rPr>
              <a:t>û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doøng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 qua T2 qua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veà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tính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treân</a:t>
            </a:r>
            <a:r>
              <a:rPr lang="en-US" sz="2400" dirty="0">
                <a:latin typeface="VNI-Times" pitchFamily="2" charset="0"/>
              </a:rPr>
              <a:t> 2 </a:t>
            </a:r>
            <a:r>
              <a:rPr lang="en-US" sz="2400" dirty="0" err="1">
                <a:latin typeface="VNI-Times" pitchFamily="2" charset="0"/>
              </a:rPr>
              <a:t>ñaàu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luùc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naøy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laø</a:t>
            </a:r>
            <a:r>
              <a:rPr lang="en-US" sz="2400" dirty="0">
                <a:latin typeface="VNI-Times" pitchFamily="2" charset="0"/>
              </a:rPr>
              <a:t>: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t</a:t>
            </a:r>
            <a:r>
              <a:rPr lang="en-US" sz="2400" dirty="0">
                <a:latin typeface="VNI-Times" pitchFamily="2" charset="0"/>
              </a:rPr>
              <a:t> =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B</a:t>
            </a:r>
            <a:r>
              <a:rPr lang="en-US" sz="2400" dirty="0">
                <a:latin typeface="VNI-Times" pitchFamily="2" charset="0"/>
              </a:rPr>
              <a:t> . </a:t>
            </a:r>
            <a:endParaRPr lang="vi-VN" sz="2400" dirty="0"/>
          </a:p>
          <a:p>
            <a:r>
              <a:rPr lang="en-US" sz="2400" dirty="0" err="1">
                <a:latin typeface="VNI-Times" pitchFamily="2" charset="0"/>
              </a:rPr>
              <a:t>Trong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khoaûng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gian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>
                <a:latin typeface="VNI-Times" pitchFamily="2" charset="0"/>
              </a:rPr>
              <a:t>3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</a:t>
            </a:r>
            <a:r>
              <a:rPr lang="en-US" sz="2400" dirty="0">
                <a:latin typeface="VNI-Times" pitchFamily="2" charset="0"/>
              </a:rPr>
              <a:t>t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>
                <a:latin typeface="VNI-Times" pitchFamily="2" charset="0"/>
              </a:rPr>
              <a:t>4</a:t>
            </a:r>
            <a:r>
              <a:rPr lang="en-US" sz="2400" dirty="0">
                <a:latin typeface="VNI-Times" pitchFamily="2" charset="0"/>
              </a:rPr>
              <a:t> ,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</a:rPr>
              <a:t>C </a:t>
            </a:r>
            <a:r>
              <a:rPr lang="en-US" sz="2400" dirty="0">
                <a:latin typeface="VNI-Times" pitchFamily="2" charset="0"/>
              </a:rPr>
              <a:t>(+) </a:t>
            </a:r>
            <a:r>
              <a:rPr lang="en-US" sz="2400" dirty="0" err="1">
                <a:latin typeface="VNI-Times" pitchFamily="2" charset="0"/>
              </a:rPr>
              <a:t>nhất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Wingdings" panose="05000000000000000000" pitchFamily="2" charset="2"/>
              </a:rPr>
              <a:t> </a:t>
            </a:r>
            <a:r>
              <a:rPr lang="en-US" sz="2400" dirty="0" smtClean="0">
                <a:latin typeface="VNI-Times" pitchFamily="2" charset="0"/>
              </a:rPr>
              <a:t>T3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30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doøng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 qua T3 qua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veà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tính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treân</a:t>
            </a:r>
            <a:r>
              <a:rPr lang="en-US" sz="2400" dirty="0">
                <a:latin typeface="VNI-Times" pitchFamily="2" charset="0"/>
              </a:rPr>
              <a:t> 2 </a:t>
            </a:r>
            <a:r>
              <a:rPr lang="en-US" sz="2400" dirty="0" err="1">
                <a:latin typeface="VNI-Times" pitchFamily="2" charset="0"/>
              </a:rPr>
              <a:t>ñaàu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luùc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naøy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laø</a:t>
            </a:r>
            <a:r>
              <a:rPr lang="en-US" sz="2400" dirty="0">
                <a:latin typeface="VNI-Times" pitchFamily="2" charset="0"/>
              </a:rPr>
              <a:t>: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t</a:t>
            </a:r>
            <a:r>
              <a:rPr lang="en-US" sz="2400" dirty="0">
                <a:latin typeface="VNI-Times" pitchFamily="2" charset="0"/>
              </a:rPr>
              <a:t> = </a:t>
            </a:r>
            <a:r>
              <a:rPr lang="en-US" sz="2400" dirty="0" err="1" smtClean="0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C</a:t>
            </a:r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5721387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4795" y="291665"/>
            <a:ext cx="8596668" cy="3880773"/>
          </a:xfrm>
        </p:spPr>
        <p:txBody>
          <a:bodyPr/>
          <a:lstStyle/>
          <a:p>
            <a:r>
              <a:rPr lang="en-US" sz="2400" b="1" u="sng" dirty="0" smtClean="0">
                <a:latin typeface="VNI-Times" pitchFamily="2" charset="0"/>
              </a:rPr>
              <a:t>3. </a:t>
            </a:r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sóng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95" y="3756749"/>
            <a:ext cx="5377948" cy="3007405"/>
          </a:xfrm>
          <a:prstGeom prst="rect">
            <a:avLst/>
          </a:prstGeom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275" y="873152"/>
            <a:ext cx="5146835" cy="2058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1543275" y="2772818"/>
            <a:ext cx="3886200" cy="1143000"/>
            <a:chOff x="1980" y="4680"/>
            <a:chExt cx="6120" cy="1800"/>
          </a:xfrm>
        </p:grpSpPr>
        <p:sp>
          <p:nvSpPr>
            <p:cNvPr id="6" name="Line 5"/>
            <p:cNvSpPr>
              <a:spLocks noChangeShapeType="1"/>
            </p:cNvSpPr>
            <p:nvPr/>
          </p:nvSpPr>
          <p:spPr bwMode="auto">
            <a:xfrm flipV="1">
              <a:off x="2340" y="4680"/>
              <a:ext cx="0" cy="180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980" y="6036"/>
              <a:ext cx="612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2880" y="5490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3060" y="5490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</p:grpSp>
      <p:cxnSp>
        <p:nvCxnSpPr>
          <p:cNvPr id="11" name="Straight Connector 10"/>
          <p:cNvCxnSpPr/>
          <p:nvPr/>
        </p:nvCxnSpPr>
        <p:spPr>
          <a:xfrm>
            <a:off x="2119086" y="1306288"/>
            <a:ext cx="0" cy="23198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29992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9886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latin typeface="VNI-Times" pitchFamily="2" charset="0"/>
              </a:rPr>
              <a:t>I. </a:t>
            </a:r>
            <a:r>
              <a:rPr lang="en-US" b="1" u="sng" dirty="0" err="1">
                <a:latin typeface="VNI-Times" pitchFamily="2" charset="0"/>
              </a:rPr>
              <a:t>Chænh</a:t>
            </a:r>
            <a:r>
              <a:rPr lang="en-US" b="1" u="sng" dirty="0">
                <a:latin typeface="VNI-Times" pitchFamily="2" charset="0"/>
              </a:rPr>
              <a:t> </a:t>
            </a:r>
            <a:r>
              <a:rPr lang="en-US" b="1" u="sng" dirty="0" err="1">
                <a:latin typeface="VNI-Times" pitchFamily="2" charset="0"/>
              </a:rPr>
              <a:t>löu</a:t>
            </a:r>
            <a:r>
              <a:rPr lang="en-US" b="1" u="sng" dirty="0">
                <a:latin typeface="VNI-Times" pitchFamily="2" charset="0"/>
              </a:rPr>
              <a:t> </a:t>
            </a:r>
            <a:r>
              <a:rPr lang="en-US" b="1" u="sng" dirty="0" err="1">
                <a:latin typeface="VNI-Times" pitchFamily="2" charset="0"/>
              </a:rPr>
              <a:t>hình</a:t>
            </a:r>
            <a:r>
              <a:rPr lang="en-US" b="1" u="sng" dirty="0">
                <a:latin typeface="VNI-Times" pitchFamily="2" charset="0"/>
              </a:rPr>
              <a:t> </a:t>
            </a:r>
            <a:r>
              <a:rPr lang="en-US" b="1" u="sng" dirty="0" err="1">
                <a:latin typeface="VNI-Times" pitchFamily="2" charset="0"/>
              </a:rPr>
              <a:t>tia</a:t>
            </a:r>
            <a:r>
              <a:rPr lang="en-US" b="1" u="sng" dirty="0">
                <a:latin typeface="VNI-Times" pitchFamily="2" charset="0"/>
              </a:rPr>
              <a:t> 3 </a:t>
            </a:r>
            <a:r>
              <a:rPr lang="en-US" b="1" u="sng" dirty="0" err="1">
                <a:latin typeface="VNI-Times" pitchFamily="2" charset="0"/>
              </a:rPr>
              <a:t>pha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6131"/>
            <a:ext cx="8596668" cy="4574040"/>
          </a:xfrm>
        </p:spPr>
        <p:txBody>
          <a:bodyPr>
            <a:normAutofit/>
          </a:bodyPr>
          <a:lstStyle/>
          <a:p>
            <a:pPr lvl="0"/>
            <a:r>
              <a:rPr lang="en-US" sz="2400" b="1" u="sng" dirty="0" err="1">
                <a:latin typeface="VNI-Times" pitchFamily="2" charset="0"/>
              </a:rPr>
              <a:t>Caùc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thoâng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soá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cuûa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maïch</a:t>
            </a:r>
            <a:endParaRPr lang="vi-VN" sz="2400" dirty="0"/>
          </a:p>
          <a:p>
            <a:pPr lvl="1"/>
            <a:r>
              <a:rPr lang="en-US" sz="2200" dirty="0" err="1">
                <a:latin typeface="VNI-Times" pitchFamily="2" charset="0"/>
              </a:rPr>
              <a:t>Giaù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trò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trung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bình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cuûa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ñieän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aùp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chænh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löu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treân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taûi</a:t>
            </a:r>
            <a:r>
              <a:rPr lang="en-US" sz="2200" dirty="0">
                <a:latin typeface="VNI-Times" pitchFamily="2" charset="0"/>
              </a:rPr>
              <a:t>:</a:t>
            </a:r>
            <a:endParaRPr lang="vi-VN" sz="2200" dirty="0"/>
          </a:p>
          <a:p>
            <a:pPr lvl="1"/>
            <a:r>
              <a:rPr lang="en-US" sz="2200" dirty="0" err="1">
                <a:latin typeface="VNI-Times" pitchFamily="2" charset="0"/>
              </a:rPr>
              <a:t>u</a:t>
            </a:r>
            <a:r>
              <a:rPr lang="en-US" sz="2200" baseline="-25000" dirty="0" err="1">
                <a:latin typeface="VNI-Times" pitchFamily="2" charset="0"/>
              </a:rPr>
              <a:t>t</a:t>
            </a:r>
            <a:r>
              <a:rPr lang="en-US" sz="2200" dirty="0">
                <a:latin typeface="VNI-Times" pitchFamily="2" charset="0"/>
              </a:rPr>
              <a:t> = (3</a:t>
            </a:r>
            <a:r>
              <a:rPr lang="en-US" sz="2200" dirty="0">
                <a:latin typeface="VNI-Times" pitchFamily="2" charset="0"/>
                <a:sym typeface="Symbol" panose="05050102010706020507" pitchFamily="18" charset="2"/>
              </a:rPr>
              <a:t></a:t>
            </a:r>
            <a:r>
              <a:rPr lang="en-US" sz="2200" dirty="0">
                <a:latin typeface="VNI-Times" pitchFamily="2" charset="0"/>
              </a:rPr>
              <a:t>3 / 2</a:t>
            </a:r>
            <a:r>
              <a:rPr lang="en-US" sz="2200" dirty="0">
                <a:latin typeface="VNI-Times" pitchFamily="2" charset="0"/>
                <a:sym typeface="Symbol" panose="05050102010706020507" pitchFamily="18" charset="2"/>
              </a:rPr>
              <a:t></a:t>
            </a:r>
            <a:r>
              <a:rPr lang="en-US" sz="2200" dirty="0">
                <a:latin typeface="VNI-Times" pitchFamily="2" charset="0"/>
              </a:rPr>
              <a:t>) U</a:t>
            </a:r>
            <a:r>
              <a:rPr lang="en-US" sz="2200" baseline="-25000" dirty="0">
                <a:latin typeface="VNI-Times" pitchFamily="2" charset="0"/>
              </a:rPr>
              <a:t>m</a:t>
            </a:r>
            <a:r>
              <a:rPr lang="en-US" sz="2200" dirty="0">
                <a:latin typeface="VNI-Times" pitchFamily="2" charset="0"/>
              </a:rPr>
              <a:t> cos</a:t>
            </a:r>
            <a:r>
              <a:rPr lang="en-US" sz="2200" dirty="0">
                <a:latin typeface="VNI-Times" pitchFamily="2" charset="0"/>
                <a:sym typeface="Symbol" panose="05050102010706020507" pitchFamily="18" charset="2"/>
              </a:rPr>
              <a:t></a:t>
            </a:r>
            <a:r>
              <a:rPr lang="en-US" sz="2200" dirty="0">
                <a:latin typeface="VNI-Times" pitchFamily="2" charset="0"/>
              </a:rPr>
              <a:t> = 1,17 U</a:t>
            </a:r>
            <a:r>
              <a:rPr lang="en-US" sz="2200" baseline="-25000" dirty="0">
                <a:latin typeface="VNI-Times" pitchFamily="2" charset="0"/>
              </a:rPr>
              <a:t>m</a:t>
            </a:r>
            <a:r>
              <a:rPr lang="en-US" sz="2200" dirty="0">
                <a:latin typeface="VNI-Times" pitchFamily="2" charset="0"/>
              </a:rPr>
              <a:t> cos</a:t>
            </a:r>
            <a:r>
              <a:rPr lang="en-US" sz="2200" dirty="0">
                <a:latin typeface="VNI-Times" pitchFamily="2" charset="0"/>
                <a:sym typeface="Symbol" panose="05050102010706020507" pitchFamily="18" charset="2"/>
              </a:rPr>
              <a:t></a:t>
            </a:r>
            <a:endParaRPr lang="vi-VN" sz="2200" dirty="0"/>
          </a:p>
          <a:p>
            <a:pPr lvl="1"/>
            <a:r>
              <a:rPr lang="en-US" sz="2200" dirty="0" err="1">
                <a:latin typeface="VNI-Times" pitchFamily="2" charset="0"/>
              </a:rPr>
              <a:t>Vôùi</a:t>
            </a:r>
            <a:r>
              <a:rPr lang="en-US" sz="2200" dirty="0">
                <a:latin typeface="VNI-Times" pitchFamily="2" charset="0"/>
              </a:rPr>
              <a:t> U</a:t>
            </a:r>
            <a:r>
              <a:rPr lang="en-US" sz="2200" baseline="-25000" dirty="0">
                <a:latin typeface="VNI-Times" pitchFamily="2" charset="0"/>
              </a:rPr>
              <a:t>m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laø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ñieän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aùp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thöù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caáp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moät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 smtClean="0">
                <a:latin typeface="VNI-Times" pitchFamily="2" charset="0"/>
              </a:rPr>
              <a:t>pha</a:t>
            </a:r>
            <a:endParaRPr lang="en-US" sz="2200" dirty="0" smtClean="0">
              <a:latin typeface="VNI-Times" pitchFamily="2" charset="0"/>
            </a:endParaRPr>
          </a:p>
          <a:p>
            <a:pPr lvl="1"/>
            <a:endParaRPr lang="vi-VN" sz="2200" dirty="0"/>
          </a:p>
          <a:p>
            <a:pPr lvl="0"/>
            <a:r>
              <a:rPr lang="en-US" sz="2400" b="1" u="sng" dirty="0" err="1">
                <a:latin typeface="VNI-Times" pitchFamily="2" charset="0"/>
              </a:rPr>
              <a:t>ÖÙng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duïng</a:t>
            </a:r>
            <a:r>
              <a:rPr lang="en-US" sz="2400" b="1" u="sng" dirty="0">
                <a:latin typeface="VNI-Times" pitchFamily="2" charset="0"/>
              </a:rPr>
              <a:t>:</a:t>
            </a:r>
            <a:endParaRPr lang="vi-VN" sz="2400" dirty="0"/>
          </a:p>
          <a:p>
            <a:pPr lvl="1"/>
            <a:r>
              <a:rPr lang="en-US" sz="2200" dirty="0" err="1">
                <a:latin typeface="VNI-Times" pitchFamily="2" charset="0"/>
              </a:rPr>
              <a:t>Chænh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löu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hình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tia</a:t>
            </a:r>
            <a:r>
              <a:rPr lang="en-US" sz="2200" dirty="0">
                <a:latin typeface="VNI-Times" pitchFamily="2" charset="0"/>
              </a:rPr>
              <a:t> 3 </a:t>
            </a:r>
            <a:r>
              <a:rPr lang="en-US" sz="2200" dirty="0" err="1">
                <a:latin typeface="VNI-Times" pitchFamily="2" charset="0"/>
              </a:rPr>
              <a:t>pha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thích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hôïp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cho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caùc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chænh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löu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yeâu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caàu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coâng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suaát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nhoû</a:t>
            </a:r>
            <a:endParaRPr lang="vi-VN" sz="2200" dirty="0"/>
          </a:p>
          <a:p>
            <a:r>
              <a:rPr lang="en-US" dirty="0"/>
              <a:t/>
            </a:r>
            <a:br>
              <a:rPr lang="en-US" dirty="0"/>
            </a:b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4771939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:</a:t>
            </a:r>
            <a:endParaRPr lang="vi-VN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77334" y="1702605"/>
            <a:ext cx="8596668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571500" algn="l"/>
              </a:tabLst>
            </a:pP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1/ Cho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tiristo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= 150V; f= 50Hz,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en-US" altLang="vi-VN" sz="2800" b="0" i="0" u="none" strike="noStrike" cap="none" normalizeH="0" baseline="-25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0,07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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tiristo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U­</a:t>
            </a:r>
            <a:r>
              <a:rPr kumimoji="0" lang="en-US" altLang="vi-VN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= 1,5 V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và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trị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trung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bình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của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dòng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điện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tải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là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 I</a:t>
            </a:r>
            <a:r>
              <a:rPr kumimoji="0" lang="en-US" altLang="vi-VN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d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= 30A.</a:t>
            </a:r>
            <a:endParaRPr kumimoji="0" lang="vi-VN" altLang="vi-V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sym typeface="Symbol" panose="05050102010706020507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Hãy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tính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trị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trung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bình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của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điện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áp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tải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khi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các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góc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mở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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</a:t>
            </a:r>
            <a:r>
              <a:rPr kumimoji="0" lang="en-US" altLang="vi-VN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; 30</a:t>
            </a:r>
            <a:r>
              <a:rPr kumimoji="0" lang="en-US" altLang="vi-VN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;45</a:t>
            </a:r>
            <a:r>
              <a:rPr kumimoji="0" lang="en-US" altLang="vi-VN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;60</a:t>
            </a:r>
            <a:r>
              <a:rPr kumimoji="0" lang="en-US" altLang="vi-VN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68838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Giải</a:t>
            </a:r>
            <a:r>
              <a:rPr lang="en-US" dirty="0" smtClean="0"/>
              <a:t>: </a:t>
            </a:r>
          </a:p>
          <a:p>
            <a:r>
              <a:rPr lang="fr-FR" dirty="0" err="1"/>
              <a:t>Điện</a:t>
            </a:r>
            <a:r>
              <a:rPr lang="fr-FR" dirty="0"/>
              <a:t> </a:t>
            </a:r>
            <a:r>
              <a:rPr lang="fr-FR" dirty="0" err="1"/>
              <a:t>áp</a:t>
            </a:r>
            <a:r>
              <a:rPr lang="fr-FR" dirty="0"/>
              <a:t> </a:t>
            </a:r>
            <a:r>
              <a:rPr lang="fr-FR" dirty="0" err="1"/>
              <a:t>rơi</a:t>
            </a:r>
            <a:r>
              <a:rPr lang="fr-FR" dirty="0"/>
              <a:t> </a:t>
            </a:r>
            <a:r>
              <a:rPr lang="fr-FR" dirty="0" err="1"/>
              <a:t>trên</a:t>
            </a:r>
            <a:r>
              <a:rPr lang="fr-FR" dirty="0"/>
              <a:t> </a:t>
            </a:r>
            <a:r>
              <a:rPr lang="fr-FR" dirty="0" err="1"/>
              <a:t>tiristo</a:t>
            </a:r>
            <a:r>
              <a:rPr lang="fr-FR" dirty="0"/>
              <a:t> là 1,5(V)</a:t>
            </a:r>
            <a:endParaRPr lang="vi-VN" dirty="0"/>
          </a:p>
          <a:p>
            <a:r>
              <a:rPr lang="fr-FR" dirty="0" err="1"/>
              <a:t>Điện</a:t>
            </a:r>
            <a:r>
              <a:rPr lang="fr-FR" dirty="0"/>
              <a:t> </a:t>
            </a:r>
            <a:r>
              <a:rPr lang="fr-FR" dirty="0" err="1"/>
              <a:t>áp</a:t>
            </a:r>
            <a:r>
              <a:rPr lang="fr-FR" dirty="0"/>
              <a:t> </a:t>
            </a:r>
            <a:r>
              <a:rPr lang="fr-FR" dirty="0" err="1"/>
              <a:t>rơi</a:t>
            </a:r>
            <a:r>
              <a:rPr lang="fr-FR" dirty="0"/>
              <a:t> </a:t>
            </a:r>
            <a:r>
              <a:rPr lang="fr-FR" dirty="0" err="1"/>
              <a:t>trên</a:t>
            </a:r>
            <a:r>
              <a:rPr lang="fr-FR" dirty="0"/>
              <a:t> </a:t>
            </a:r>
            <a:r>
              <a:rPr lang="fr-FR" dirty="0" err="1"/>
              <a:t>điện</a:t>
            </a:r>
            <a:r>
              <a:rPr lang="fr-FR" dirty="0"/>
              <a:t> </a:t>
            </a:r>
            <a:r>
              <a:rPr lang="fr-FR" dirty="0" err="1"/>
              <a:t>trở</a:t>
            </a:r>
            <a:r>
              <a:rPr lang="fr-FR" dirty="0"/>
              <a:t> </a:t>
            </a:r>
            <a:r>
              <a:rPr lang="fr-FR" dirty="0" err="1"/>
              <a:t>nguồn</a:t>
            </a:r>
            <a:r>
              <a:rPr lang="fr-FR" dirty="0"/>
              <a:t> </a:t>
            </a:r>
            <a:r>
              <a:rPr lang="fr-FR" dirty="0" err="1"/>
              <a:t>xoay</a:t>
            </a:r>
            <a:r>
              <a:rPr lang="fr-FR" dirty="0"/>
              <a:t> </a:t>
            </a:r>
            <a:r>
              <a:rPr lang="fr-FR" dirty="0" err="1"/>
              <a:t>chiều</a:t>
            </a:r>
            <a:r>
              <a:rPr lang="fr-FR" dirty="0"/>
              <a:t>: 0,07.30=2,1(V)</a:t>
            </a:r>
            <a:endParaRPr lang="vi-VN" dirty="0"/>
          </a:p>
          <a:p>
            <a:endParaRPr lang="vi-VN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 thức của điện áp tải:</a:t>
            </a:r>
            <a:endParaRPr kumimoji="0" lang="vi-VN" altLang="vi-VN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alt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5798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15’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31257"/>
            <a:ext cx="8596668" cy="4633476"/>
          </a:xfrm>
        </p:spPr>
        <p:txBody>
          <a:bodyPr>
            <a:normAutofit/>
          </a:bodyPr>
          <a:lstStyle/>
          <a:p>
            <a:pPr lvl="0"/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chỉnh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</a:t>
            </a:r>
            <a:r>
              <a:rPr lang="en-US" sz="2800" dirty="0" err="1"/>
              <a:t>điốt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3 </a:t>
            </a:r>
            <a:r>
              <a:rPr lang="en-US" sz="2800" dirty="0" err="1"/>
              <a:t>pha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nuôi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xoay</a:t>
            </a:r>
            <a:r>
              <a:rPr lang="en-US" sz="2800" dirty="0"/>
              <a:t> </a:t>
            </a:r>
            <a:r>
              <a:rPr lang="en-US" sz="2800" dirty="0" err="1"/>
              <a:t>chiều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380V. </a:t>
            </a:r>
            <a:r>
              <a:rPr lang="en-US" sz="2800" dirty="0" err="1"/>
              <a:t>Giả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rơi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điốt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0,5V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coi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nắn</a:t>
            </a:r>
            <a:r>
              <a:rPr lang="en-US" sz="2800" dirty="0"/>
              <a:t> </a:t>
            </a:r>
            <a:r>
              <a:rPr lang="en-US" sz="2800" dirty="0" err="1"/>
              <a:t>thẳng</a:t>
            </a:r>
            <a:r>
              <a:rPr lang="en-US" sz="2800" dirty="0"/>
              <a:t> I</a:t>
            </a:r>
            <a:r>
              <a:rPr lang="en-US" sz="2800" baseline="-25000" dirty="0"/>
              <a:t>d</a:t>
            </a:r>
            <a:r>
              <a:rPr lang="en-US" sz="2800" dirty="0"/>
              <a:t> = 40A.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280V.</a:t>
            </a:r>
            <a:endParaRPr lang="vi-VN" sz="2800" dirty="0"/>
          </a:p>
          <a:p>
            <a:r>
              <a:rPr lang="en-US" sz="2800" dirty="0" smtClean="0"/>
              <a:t>a/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/>
              <a:t>trị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chảy</a:t>
            </a:r>
            <a:r>
              <a:rPr lang="en-US" sz="2800" dirty="0"/>
              <a:t> qua </a:t>
            </a:r>
            <a:r>
              <a:rPr lang="en-US" sz="2800" dirty="0" err="1"/>
              <a:t>điốt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cực</a:t>
            </a:r>
            <a:r>
              <a:rPr lang="en-US" sz="2800" dirty="0"/>
              <a:t> </a:t>
            </a:r>
            <a:r>
              <a:rPr lang="en-US" sz="2800" dirty="0" err="1"/>
              <a:t>đại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điốt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b/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sóng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/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vừ</a:t>
            </a:r>
            <a:r>
              <a:rPr lang="en-US" sz="2800" dirty="0" smtClean="0"/>
              <a:t> </a:t>
            </a:r>
            <a:r>
              <a:rPr lang="en-US" sz="2800" dirty="0" err="1" smtClean="0"/>
              <a:t>tìm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endParaRPr lang="vi-VN" sz="2800" dirty="0"/>
          </a:p>
          <a:p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8352822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GIẢI:</a:t>
            </a:r>
            <a:endParaRPr lang="vi-VN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00" y="1557656"/>
            <a:ext cx="6037491" cy="4727029"/>
          </a:xfrm>
        </p:spPr>
      </p:pic>
    </p:spTree>
    <p:extLst>
      <p:ext uri="{BB962C8B-B14F-4D97-AF65-F5344CB8AC3E}">
        <p14:creationId xmlns:p14="http://schemas.microsoft.com/office/powerpoint/2010/main" val="316597307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239</TotalTime>
  <Words>1585</Words>
  <Application>Microsoft Office PowerPoint</Application>
  <PresentationFormat>Widescreen</PresentationFormat>
  <Paragraphs>114</Paragraphs>
  <Slides>26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9" baseType="lpstr">
      <vt:lpstr>Arial</vt:lpstr>
      <vt:lpstr>Cambria Math</vt:lpstr>
      <vt:lpstr>Symbol</vt:lpstr>
      <vt:lpstr>Tahoma</vt:lpstr>
      <vt:lpstr>Times New Roman</vt:lpstr>
      <vt:lpstr>Trebuchet MS</vt:lpstr>
      <vt:lpstr>VNI Helve</vt:lpstr>
      <vt:lpstr>VNI Times</vt:lpstr>
      <vt:lpstr>VNI-Times</vt:lpstr>
      <vt:lpstr>Wingdings</vt:lpstr>
      <vt:lpstr>Wingdings 3</vt:lpstr>
      <vt:lpstr>Facet</vt:lpstr>
      <vt:lpstr>Equation.3</vt:lpstr>
      <vt:lpstr>ĐIỆN TỬ CÔNG SUẤT</vt:lpstr>
      <vt:lpstr>BAØI 2:    CHÆNH LÖU 3 PHA  </vt:lpstr>
      <vt:lpstr>II. Chænh löu caàu 3 pha: </vt:lpstr>
      <vt:lpstr>II. Chænh löu caàu 3 pha: </vt:lpstr>
      <vt:lpstr>II. Chænh löu caàu 3 pha: </vt:lpstr>
      <vt:lpstr>II. Chænh löu caàu 3 pha:</vt:lpstr>
      <vt:lpstr>II. Chænh löu caàu 3 pha:</vt:lpstr>
      <vt:lpstr>II. Chænh löu caàu 3 pha: </vt:lpstr>
      <vt:lpstr>CHÖÔNG III:   MAÏCH CHÆNH LÖU COÙ ÑIEÀU KHIEÅN </vt:lpstr>
      <vt:lpstr>CHÖÔNG III:   MAÏCH CHÆNH LÖU COÙ ÑIEÀU KHIEÅN </vt:lpstr>
      <vt:lpstr>BAØI 1: CHÆNH LÖU MOÄT PHA I. Chænh löu caàu 1 pha: </vt:lpstr>
      <vt:lpstr>Góc điều khiển α của SCR: </vt:lpstr>
      <vt:lpstr>PowerPoint Presentation</vt:lpstr>
      <vt:lpstr>BAØI 1: CHÆNH LÖU MOÄT PHA I. Chænh löu caàu 1 pha: </vt:lpstr>
      <vt:lpstr>BAØI 1: CHÆNH LÖU MOÄT PHA I. Chænh löu caàu 1 pha: </vt:lpstr>
      <vt:lpstr>BAØI 1: CHÆNH LÖU MOÄT PHA I. Chænh löu caàu 1 pha: </vt:lpstr>
      <vt:lpstr>PowerPoint Presentation</vt:lpstr>
      <vt:lpstr>BAØI 2: CHÆNH LÖU BA PHA </vt:lpstr>
      <vt:lpstr>PowerPoint Presentation</vt:lpstr>
      <vt:lpstr>PowerPoint Presentation</vt:lpstr>
      <vt:lpstr>PowerPoint Presentation</vt:lpstr>
      <vt:lpstr>I. Chænh löu hình tia 3 pha </vt:lpstr>
      <vt:lpstr>Bài tập:</vt:lpstr>
      <vt:lpstr>PowerPoint Presentation</vt:lpstr>
      <vt:lpstr>KIỂM TRA 15’</vt:lpstr>
      <vt:lpstr>GIẢI: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HAINHAN</dc:creator>
  <cp:lastModifiedBy>HAINHAN</cp:lastModifiedBy>
  <cp:revision>25</cp:revision>
  <dcterms:created xsi:type="dcterms:W3CDTF">2021-05-18T14:27:56Z</dcterms:created>
  <dcterms:modified xsi:type="dcterms:W3CDTF">2021-05-19T16:31:48Z</dcterms:modified>
</cp:coreProperties>
</file>