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21"/>
  </p:notesMasterIdLst>
  <p:sldIdLst>
    <p:sldId id="256" r:id="rId2"/>
    <p:sldId id="394" r:id="rId3"/>
    <p:sldId id="409" r:id="rId4"/>
    <p:sldId id="259" r:id="rId5"/>
    <p:sldId id="258" r:id="rId6"/>
    <p:sldId id="408" r:id="rId7"/>
    <p:sldId id="289" r:id="rId8"/>
    <p:sldId id="410" r:id="rId9"/>
    <p:sldId id="260" r:id="rId10"/>
    <p:sldId id="405" r:id="rId11"/>
    <p:sldId id="404" r:id="rId12"/>
    <p:sldId id="297" r:id="rId13"/>
    <p:sldId id="298" r:id="rId14"/>
    <p:sldId id="299" r:id="rId15"/>
    <p:sldId id="399" r:id="rId16"/>
    <p:sldId id="300" r:id="rId17"/>
    <p:sldId id="401" r:id="rId18"/>
    <p:sldId id="402" r:id="rId19"/>
    <p:sldId id="403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0099CC"/>
    <a:srgbClr val="33CCFF"/>
    <a:srgbClr val="66CCFF"/>
    <a:srgbClr val="0033CC"/>
    <a:srgbClr val="996633"/>
    <a:srgbClr val="B8C4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06" autoAdjust="0"/>
    <p:restoredTop sz="94660" autoAdjust="0"/>
  </p:normalViewPr>
  <p:slideViewPr>
    <p:cSldViewPr>
      <p:cViewPr varScale="1">
        <p:scale>
          <a:sx n="42" d="100"/>
          <a:sy n="42" d="100"/>
        </p:scale>
        <p:origin x="27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9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1AD2138-FF92-4440-B601-6BC3D8731F62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0B5D0-50C7-4B42-9881-BD6048BA67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904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248131FC-E8D3-4AB9-A6F8-1A6AA5944C2A}" type="slidenum">
              <a:rPr lang="en-US" sz="1200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sz="120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606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248131FC-E8D3-4AB9-A6F8-1A6AA5944C2A}" type="slidenum">
              <a:rPr lang="en-US" sz="1200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sz="120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319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04C7F-C867-4E10-A996-398E3AC8F891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D60D3-0755-4C6D-908A-BFAEB6523D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615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39E63-9239-422B-BB49-8546030A5A3E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F1C9F-F934-400D-93C0-85AC58493B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244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C10A2-F95B-4507-9E74-2FC3CB67B847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AF655-95F4-49AD-9D44-B021724A4F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3569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D1838-A3C6-4BCD-8FB5-E4E883C1ACB8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46B97-8C9A-463A-9117-429BAC0D6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13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F5019-7EA1-4930-A038-F9E833DF931F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44FF3-D383-41F5-B513-2BDC702D4E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707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F3F12-672A-4FD6-9D57-93C4E7DADCF4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961A2-AD11-4445-8D7A-DFC2CA3A3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01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0E172-974E-4DD0-91C1-AAE99AE19600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70EEE-608C-4BB5-A06C-229BA24918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74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98FE6-9212-463D-894E-F99FC6759B4D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99195-E880-4F4E-9C6C-77F38C99D5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915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50C9B-5D1F-492E-BD63-B97E4F6A73C4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3D5CC-97D2-428E-93A2-1024A1AC6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038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D07F3-21EE-4FC6-8A1B-88790A7A630D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A1F4A-27DA-41D4-95EB-EEDEF9F3C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424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F2D9A-A657-4BE6-9B29-BCAB414C0BDF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14DB0-E0C8-494B-9E1E-AD2330174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636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D3B57-FE20-4965-A629-5357852D0AAE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59049-32BB-45F7-8361-DB58313F9B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880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35163"/>
            <a:ext cx="4038600" cy="2117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205288"/>
            <a:ext cx="4038600" cy="2119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2AFE5-E8B9-4BB3-AA15-255BE149FC0F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7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8C9A8-B208-4F6D-95F0-84E8B5968A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20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35163"/>
            <a:ext cx="4038600" cy="2117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205288"/>
            <a:ext cx="4038600" cy="2119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38B99-D657-42AE-947E-87110F4A7FDA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7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C2CFD-0E3F-4DAA-87C5-9860655A9F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528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781FAF-3740-4026-AAB7-681986F9E8E0}" type="datetimeFigureOut">
              <a:rPr lang="en-US"/>
              <a:pPr>
                <a:defRPr/>
              </a:pPr>
              <a:t>5/29/2021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9B9597-EFDE-4976-A3FC-AEFF966307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3" r:id="rId2"/>
    <p:sldLayoutId id="2147483735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36" r:id="rId9"/>
    <p:sldLayoutId id="2147483729" r:id="rId10"/>
    <p:sldLayoutId id="2147483730" r:id="rId11"/>
    <p:sldLayoutId id="2147483731" r:id="rId12"/>
    <p:sldLayoutId id="2147483732" r:id="rId13"/>
    <p:sldLayoutId id="2147483733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6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.wmf"/><Relationship Id="rId4" Type="http://schemas.openxmlformats.org/officeDocument/2006/relationships/image" Target="../media/image7.jpeg"/><Relationship Id="rId9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ubtitle 2"/>
          <p:cNvSpPr>
            <a:spLocks noGrp="1"/>
          </p:cNvSpPr>
          <p:nvPr>
            <p:ph type="subTitle" idx="1"/>
          </p:nvPr>
        </p:nvSpPr>
        <p:spPr>
          <a:xfrm>
            <a:off x="533400" y="762000"/>
            <a:ext cx="8077200" cy="3581400"/>
          </a:xfrm>
        </p:spPr>
        <p:txBody>
          <a:bodyPr/>
          <a:lstStyle/>
          <a:p>
            <a:pPr marR="0" eaLnBrk="1" hangingPunct="1"/>
            <a:endParaRPr lang="en-US" sz="6600" b="1" smtClean="0">
              <a:solidFill>
                <a:srgbClr val="FF9900"/>
              </a:solidFill>
              <a:latin typeface="Arial" charset="0"/>
              <a:cs typeface="Arial" charset="0"/>
            </a:endParaRPr>
          </a:p>
          <a:p>
            <a:pPr marR="0" eaLnBrk="1" hangingPunct="1"/>
            <a:r>
              <a:rPr lang="en-US" sz="6600" b="1" smtClean="0">
                <a:solidFill>
                  <a:srgbClr val="FF9900"/>
                </a:solidFill>
                <a:latin typeface="Arial" charset="0"/>
                <a:cs typeface="Arial" charset="0"/>
              </a:rPr>
              <a:t>SỨC BỀN VẬT LIỆU</a:t>
            </a:r>
            <a:endParaRPr lang="en-US" sz="5400" b="1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60E0A-83C3-42F2-838A-E0E6DF6ED466}" type="slidenum">
              <a:rPr lang="en-US" altLang="en-US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1638"/>
            <a:ext cx="8229600" cy="650875"/>
          </a:xfrm>
        </p:spPr>
        <p:txBody>
          <a:bodyPr/>
          <a:lstStyle/>
          <a:p>
            <a:pPr algn="ctr" eaLnBrk="1" hangingPunct="1"/>
            <a:r>
              <a:rPr lang="en-US" sz="3700" b="1" smtClean="0">
                <a:latin typeface="Arial" charset="0"/>
              </a:rPr>
              <a:t>MỞ ĐẦU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04764"/>
            <a:ext cx="9144000" cy="5176802"/>
          </a:xfrm>
        </p:spPr>
        <p:txBody>
          <a:bodyPr>
            <a:spAutoFit/>
          </a:bodyPr>
          <a:lstStyle/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 b="1">
                <a:solidFill>
                  <a:srgbClr val="0000FF"/>
                </a:solidFill>
              </a:rPr>
              <a:t>- Vị trí:</a:t>
            </a:r>
          </a:p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 b="1">
                <a:solidFill>
                  <a:srgbClr val="0000FF"/>
                </a:solidFill>
              </a:rPr>
              <a:t>	</a:t>
            </a:r>
            <a:r>
              <a:rPr lang="vi-VN" sz="2800"/>
              <a:t>+ Sức bền vật liệu là môn học kỹ thuật cơ sở được bố trí sau khi </a:t>
            </a:r>
            <a:r>
              <a:rPr lang="vi-VN" sz="2800" smtClean="0"/>
              <a:t>học </a:t>
            </a:r>
            <a:r>
              <a:rPr lang="vi-VN" sz="2800"/>
              <a:t>Cơ lý thuyết và Vật liệu kim loại.</a:t>
            </a:r>
          </a:p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 b="1"/>
              <a:t>	</a:t>
            </a:r>
            <a:r>
              <a:rPr lang="vi-VN" sz="2800"/>
              <a:t>+ Sức bền vật liệu cung cấp kiến thức cho các môn cơ sở chi tiết máy và kỹ thuật chuyên môn của ngành.</a:t>
            </a:r>
          </a:p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 b="1">
                <a:solidFill>
                  <a:srgbClr val="0000FF"/>
                </a:solidFill>
              </a:rPr>
              <a:t>- Tính chất:</a:t>
            </a:r>
          </a:p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 b="1">
                <a:solidFill>
                  <a:srgbClr val="0000FF"/>
                </a:solidFill>
              </a:rPr>
              <a:t>	</a:t>
            </a:r>
            <a:r>
              <a:rPr lang="vi-VN" sz="2800"/>
              <a:t>+ Sức bền vật liệu là môn khoa học kết hợp chặt chẽ giữa lý thuyết và thực nghiệm.</a:t>
            </a:r>
          </a:p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vi-VN" sz="2800"/>
              <a:t>	+ Là môn học </a:t>
            </a:r>
            <a:r>
              <a:rPr lang="vi-VN" sz="2800" smtClean="0"/>
              <a:t>kỹ </a:t>
            </a:r>
            <a:r>
              <a:rPr lang="vi-VN" sz="2800"/>
              <a:t>thuật cơ sở bắt </a:t>
            </a:r>
            <a:r>
              <a:rPr lang="vi-VN" sz="2800" smtClean="0"/>
              <a:t>buộc</a:t>
            </a:r>
            <a:endParaRPr lang="vi-VN" sz="2800"/>
          </a:p>
        </p:txBody>
      </p:sp>
      <p:pic>
        <p:nvPicPr>
          <p:cNvPr id="139269" name="Picture 5" descr="gear0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365125"/>
            <a:ext cx="1889125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7196101"/>
      </p:ext>
    </p:extLst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8300" y="2459504"/>
            <a:ext cx="5867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/>
              <a:t>Bài </a:t>
            </a:r>
            <a:r>
              <a:rPr lang="en-US" sz="4000" b="1" smtClean="0"/>
              <a:t>1</a:t>
            </a:r>
          </a:p>
          <a:p>
            <a:pPr algn="ctr"/>
            <a:r>
              <a:rPr lang="en-US" sz="4000" b="1" smtClean="0"/>
              <a:t>Các </a:t>
            </a:r>
            <a:r>
              <a:rPr lang="en-US" sz="4000" b="1"/>
              <a:t>khái niệm cơ bản về sức bền vật liệu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98122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86800" cy="3687163"/>
          </a:xfrm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marL="0" indent="0"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1. Nhiệm vụ:</a:t>
            </a:r>
            <a:r>
              <a:rPr lang="en-US" sz="2800" b="1" smtClean="0">
                <a:latin typeface="Arial" charset="0"/>
                <a:cs typeface="Arial" charset="0"/>
              </a:rPr>
              <a:t> </a:t>
            </a:r>
            <a:r>
              <a:rPr lang="en-US" sz="2800" smtClean="0">
                <a:latin typeface="Arial" charset="0"/>
                <a:cs typeface="Arial" charset="0"/>
              </a:rPr>
              <a:t>nghiên cứu các phương pháp tính toán các cơ cấu, chi tiết máy, công trình trên </a:t>
            </a:r>
            <a:r>
              <a:rPr lang="en-US" sz="2800" b="1" smtClean="0">
                <a:latin typeface="Arial" charset="0"/>
                <a:cs typeface="Arial" charset="0"/>
              </a:rPr>
              <a:t>3 khía cạnh</a:t>
            </a:r>
            <a:r>
              <a:rPr lang="en-US" sz="2800" smtClean="0">
                <a:latin typeface="Arial" charset="0"/>
                <a:cs typeface="Arial" charset="0"/>
              </a:rPr>
              <a:t>: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400" b="1" smtClean="0">
                <a:solidFill>
                  <a:srgbClr val="0000CC"/>
                </a:solidFill>
                <a:latin typeface="Arial" charset="0"/>
                <a:cs typeface="Arial" charset="0"/>
              </a:rPr>
              <a:t>a) Tính toán độ bền:</a:t>
            </a:r>
            <a:r>
              <a:rPr lang="en-US" sz="2400" b="1" smtClean="0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smtClean="0">
                <a:latin typeface="Arial" charset="0"/>
                <a:cs typeface="Arial" charset="0"/>
              </a:rPr>
              <a:t>Bền → không bị phá hủy → LV lâu dài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400" b="1" smtClean="0">
                <a:solidFill>
                  <a:srgbClr val="0000CC"/>
                </a:solidFill>
                <a:latin typeface="Arial" charset="0"/>
                <a:cs typeface="Arial" charset="0"/>
              </a:rPr>
              <a:t>b) Tính toán độ cứng:</a:t>
            </a:r>
            <a:r>
              <a:rPr lang="en-US" sz="2400" b="1" smtClean="0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smtClean="0">
                <a:latin typeface="Arial" charset="0"/>
                <a:cs typeface="Arial" charset="0"/>
              </a:rPr>
              <a:t>Biến dạng &lt; giá trị cho phép</a:t>
            </a:r>
            <a:r>
              <a:rPr lang="en-US" sz="2400" b="1" smtClean="0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400" b="1" smtClean="0">
                <a:solidFill>
                  <a:srgbClr val="0000CC"/>
                </a:solidFill>
                <a:latin typeface="Arial" charset="0"/>
                <a:cs typeface="Arial" charset="0"/>
              </a:rPr>
              <a:t>c) Tính toán về ổn định:</a:t>
            </a:r>
            <a:r>
              <a:rPr lang="en-US" sz="2400" b="1" smtClean="0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smtClean="0">
                <a:latin typeface="Arial" charset="0"/>
                <a:cs typeface="Arial" charset="0"/>
              </a:rPr>
              <a:t>Đảm bảo hình dáng ban đầu</a:t>
            </a:r>
            <a:r>
              <a:rPr lang="en-US" sz="2400" smtClean="0">
                <a:latin typeface="Arial" charset="0"/>
                <a:cs typeface="Arial" charset="0"/>
              </a:rPr>
              <a:t> 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endParaRPr lang="en-US" sz="2400" smtClean="0">
              <a:latin typeface="Arial" charset="0"/>
              <a:cs typeface="Arial" charset="0"/>
            </a:endParaRP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400" smtClean="0">
                <a:latin typeface="Arial" charset="0"/>
                <a:cs typeface="Arial" charset="0"/>
              </a:rPr>
              <a:t>Nhằm đạt </a:t>
            </a:r>
            <a:r>
              <a:rPr lang="en-US" sz="2400" b="1" smtClean="0">
                <a:latin typeface="Arial" charset="0"/>
                <a:cs typeface="Arial" charset="0"/>
              </a:rPr>
              <a:t>2 điều kiện</a:t>
            </a:r>
            <a:r>
              <a:rPr lang="en-US" sz="2400" smtClean="0">
                <a:latin typeface="Arial" charset="0"/>
                <a:cs typeface="Arial" charset="0"/>
              </a:rPr>
              <a:t>: </a:t>
            </a:r>
            <a:endParaRPr lang="en-US" sz="2400" b="1" baseline="-25000" smtClean="0">
              <a:solidFill>
                <a:srgbClr val="FF0066"/>
              </a:solidFill>
              <a:latin typeface="Arial" charset="0"/>
              <a:cs typeface="Arial" charset="0"/>
            </a:endParaRPr>
          </a:p>
          <a:p>
            <a:pPr marL="495300" indent="-495300" algn="just" eaLnBrk="1" hangingPunct="1">
              <a:buFont typeface="Wingdings 2" pitchFamily="18" charset="2"/>
              <a:buNone/>
            </a:pPr>
            <a:endParaRPr lang="en-US" sz="2800" b="1" smtClean="0">
              <a:latin typeface="Arial" charset="0"/>
              <a:cs typeface="Arial" charset="0"/>
            </a:endParaRPr>
          </a:p>
        </p:txBody>
      </p:sp>
      <p:sp>
        <p:nvSpPr>
          <p:cNvPr id="10243" name="Text Box 187"/>
          <p:cNvSpPr txBox="1">
            <a:spLocks noChangeArrowheads="1"/>
          </p:cNvSpPr>
          <p:nvPr/>
        </p:nvSpPr>
        <p:spPr bwMode="auto">
          <a:xfrm>
            <a:off x="0" y="609600"/>
            <a:ext cx="914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sz="3200" b="1" smtClean="0">
                <a:solidFill>
                  <a:srgbClr val="0000CC"/>
                </a:solidFill>
              </a:rPr>
              <a:t>I. </a:t>
            </a:r>
            <a:r>
              <a:rPr lang="vi-VN" sz="3200" b="1" smtClean="0">
                <a:solidFill>
                  <a:srgbClr val="0000CC"/>
                </a:solidFill>
              </a:rPr>
              <a:t>Nhiệm vụ</a:t>
            </a:r>
            <a:r>
              <a:rPr lang="en-US" sz="3200" b="1" smtClean="0">
                <a:solidFill>
                  <a:srgbClr val="0000CC"/>
                </a:solidFill>
              </a:rPr>
              <a:t> -</a:t>
            </a:r>
            <a:r>
              <a:rPr lang="vi-VN" sz="3200" b="1" smtClean="0">
                <a:solidFill>
                  <a:srgbClr val="0000CC"/>
                </a:solidFill>
              </a:rPr>
              <a:t> </a:t>
            </a:r>
            <a:r>
              <a:rPr lang="vi-VN" sz="3200" b="1">
                <a:solidFill>
                  <a:srgbClr val="0000CC"/>
                </a:solidFill>
              </a:rPr>
              <a:t>đối tượng nghiên </a:t>
            </a:r>
            <a:r>
              <a:rPr lang="vi-VN" sz="3200" b="1" smtClean="0">
                <a:solidFill>
                  <a:srgbClr val="0000CC"/>
                </a:solidFill>
              </a:rPr>
              <a:t>cứu</a:t>
            </a:r>
            <a:endParaRPr lang="en-US" sz="3200" b="1">
              <a:solidFill>
                <a:srgbClr val="0000CC"/>
              </a:solidFill>
            </a:endParaRPr>
          </a:p>
        </p:txBody>
      </p:sp>
      <p:sp>
        <p:nvSpPr>
          <p:cNvPr id="10244" name="AutoShape 188"/>
          <p:cNvSpPr>
            <a:spLocks noChangeArrowheads="1"/>
          </p:cNvSpPr>
          <p:nvPr/>
        </p:nvSpPr>
        <p:spPr bwMode="auto">
          <a:xfrm rot="1364229">
            <a:off x="3716225" y="4447377"/>
            <a:ext cx="976313" cy="333375"/>
          </a:xfrm>
          <a:prstGeom prst="rightArrow">
            <a:avLst>
              <a:gd name="adj1" fmla="val 50000"/>
              <a:gd name="adj2" fmla="val 7321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5" name="AutoShape 189"/>
          <p:cNvSpPr>
            <a:spLocks noChangeArrowheads="1"/>
          </p:cNvSpPr>
          <p:nvPr/>
        </p:nvSpPr>
        <p:spPr bwMode="auto">
          <a:xfrm rot="19806152">
            <a:off x="3668600" y="3880640"/>
            <a:ext cx="976313" cy="304800"/>
          </a:xfrm>
          <a:prstGeom prst="rightArrow">
            <a:avLst>
              <a:gd name="adj1" fmla="val 50000"/>
              <a:gd name="adj2" fmla="val 8007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Text Box 190"/>
          <p:cNvSpPr txBox="1">
            <a:spLocks noChangeArrowheads="1"/>
          </p:cNvSpPr>
          <p:nvPr/>
        </p:nvSpPr>
        <p:spPr bwMode="auto">
          <a:xfrm>
            <a:off x="4724400" y="3661073"/>
            <a:ext cx="2667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rgbClr val="0000CC"/>
                </a:solidFill>
              </a:rPr>
              <a:t>Kinh </a:t>
            </a:r>
            <a:r>
              <a:rPr lang="en-US" sz="2400" b="1" smtClean="0">
                <a:solidFill>
                  <a:srgbClr val="0000CC"/>
                </a:solidFill>
              </a:rPr>
              <a:t>tế: tiết kiệm</a:t>
            </a:r>
            <a:endParaRPr lang="en-US" sz="2400" b="1">
              <a:solidFill>
                <a:srgbClr val="0000CC"/>
              </a:solidFill>
            </a:endParaRPr>
          </a:p>
        </p:txBody>
      </p:sp>
      <p:sp>
        <p:nvSpPr>
          <p:cNvPr id="10247" name="Text Box 191"/>
          <p:cNvSpPr txBox="1">
            <a:spLocks noChangeArrowheads="1"/>
          </p:cNvSpPr>
          <p:nvPr/>
        </p:nvSpPr>
        <p:spPr bwMode="auto">
          <a:xfrm>
            <a:off x="4724400" y="4499273"/>
            <a:ext cx="304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rgbClr val="0000CC"/>
                </a:solidFill>
              </a:rPr>
              <a:t>Kỹ </a:t>
            </a:r>
            <a:r>
              <a:rPr lang="en-US" sz="2400" b="1" smtClean="0">
                <a:solidFill>
                  <a:srgbClr val="0000CC"/>
                </a:solidFill>
              </a:rPr>
              <a:t>thuật: an toàn</a:t>
            </a:r>
            <a:endParaRPr lang="en-US" sz="24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uiExpand="1" build="p"/>
      <p:bldP spid="10244" grpId="0" animBg="1"/>
      <p:bldP spid="10245" grpId="0" animBg="1"/>
      <p:bldP spid="10246" grpId="0"/>
      <p:bldP spid="102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625402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n-US" b="1" smtClean="0">
                <a:latin typeface="Arial" charset="0"/>
                <a:cs typeface="Arial" charset="0"/>
              </a:rPr>
              <a:t>2. Đối tượng nghiên cứu: 2 loại</a:t>
            </a:r>
            <a:r>
              <a:rPr lang="en-US" smtClean="0">
                <a:latin typeface="Arial" charset="0"/>
                <a:cs typeface="Arial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66"/>
                </a:solidFill>
                <a:latin typeface="Arial" charset="0"/>
                <a:cs typeface="Arial" charset="0"/>
              </a:rPr>
              <a:t>a) Về vật liệu:</a:t>
            </a:r>
            <a:r>
              <a:rPr lang="en-US" b="1" smtClean="0">
                <a:solidFill>
                  <a:srgbClr val="FF9900"/>
                </a:solidFill>
                <a:latin typeface="Arial" charset="0"/>
                <a:cs typeface="Arial" charset="0"/>
              </a:rPr>
              <a:t> 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+ 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</a:rPr>
              <a:t>CLT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: Vật rắn tuyệt đối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                        + 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</a:rPr>
              <a:t>SBVL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: VL thực→ Vật rắn biến dạng </a:t>
            </a:r>
            <a:r>
              <a:rPr lang="en-US" b="1" smtClean="0">
                <a:solidFill>
                  <a:srgbClr val="FF0066"/>
                </a:solidFill>
                <a:latin typeface="Arial" charset="0"/>
                <a:cs typeface="Arial" charset="0"/>
              </a:rPr>
              <a:t>VLđh</a:t>
            </a:r>
            <a:r>
              <a:rPr lang="en-US" smtClean="0">
                <a:solidFill>
                  <a:schemeClr val="accent2"/>
                </a:solidFill>
                <a:latin typeface="Arial" charset="0"/>
                <a:cs typeface="Arial" charset="0"/>
              </a:rPr>
              <a:t>  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mtClean="0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66"/>
                </a:solidFill>
                <a:latin typeface="Arial" charset="0"/>
                <a:cs typeface="Arial" charset="0"/>
              </a:rPr>
              <a:t>b) Về vật thể:</a:t>
            </a:r>
            <a:r>
              <a:rPr lang="en-US" smtClean="0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  <a:r>
              <a:rPr lang="en-US" smtClean="0">
                <a:solidFill>
                  <a:srgbClr val="FF0066"/>
                </a:solidFill>
                <a:latin typeface="Arial" charset="0"/>
                <a:cs typeface="Arial" charset="0"/>
              </a:rPr>
              <a:t>Dạng thanh: kích thước 1 phương &gt;&gt;&gt;</a:t>
            </a:r>
            <a:endParaRPr lang="en-US">
              <a:solidFill>
                <a:schemeClr val="accent2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Gồm: 	+ mặt cắt (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  <a:sym typeface="Symbol"/>
              </a:rPr>
              <a:t> trục thanh)</a:t>
            </a:r>
            <a:endParaRPr lang="en-US" smtClean="0">
              <a:solidFill>
                <a:srgbClr val="59AAF2"/>
              </a:solidFill>
              <a:latin typeface="Arial" charset="0"/>
              <a:cs typeface="Arial" charset="0"/>
            </a:endParaRPr>
          </a:p>
          <a:p>
            <a:pPr eaLnBrk="1" hangingPunct="1">
              <a:buNone/>
            </a:pP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		+ </a:t>
            </a:r>
            <a:r>
              <a:rPr lang="en-US">
                <a:solidFill>
                  <a:srgbClr val="0000CC"/>
                </a:solidFill>
                <a:latin typeface="Arial" charset="0"/>
                <a:cs typeface="Arial" charset="0"/>
              </a:rPr>
              <a:t>trục 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thanh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33400" y="2314575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2294" name="Rectangle 34" descr="Granite"/>
          <p:cNvSpPr>
            <a:spLocks noChangeArrowheads="1"/>
          </p:cNvSpPr>
          <p:nvPr/>
        </p:nvSpPr>
        <p:spPr bwMode="auto">
          <a:xfrm>
            <a:off x="1981200" y="2257425"/>
            <a:ext cx="1905000" cy="3048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5" name="Line 35"/>
          <p:cNvSpPr>
            <a:spLocks noChangeShapeType="1"/>
          </p:cNvSpPr>
          <p:nvPr/>
        </p:nvSpPr>
        <p:spPr bwMode="auto">
          <a:xfrm>
            <a:off x="1524000" y="2400300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6" name="Line 36"/>
          <p:cNvSpPr>
            <a:spLocks noChangeShapeType="1"/>
          </p:cNvSpPr>
          <p:nvPr/>
        </p:nvSpPr>
        <p:spPr bwMode="auto">
          <a:xfrm rot="10800000">
            <a:off x="3886200" y="2419350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7" name="Text Box 37"/>
          <p:cNvSpPr txBox="1">
            <a:spLocks noChangeArrowheads="1"/>
          </p:cNvSpPr>
          <p:nvPr/>
        </p:nvSpPr>
        <p:spPr bwMode="auto">
          <a:xfrm>
            <a:off x="4914900" y="2057400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P</a:t>
            </a:r>
          </a:p>
        </p:txBody>
      </p:sp>
      <p:sp>
        <p:nvSpPr>
          <p:cNvPr id="12298" name="Text Box 38"/>
          <p:cNvSpPr txBox="1">
            <a:spLocks noChangeArrowheads="1"/>
          </p:cNvSpPr>
          <p:nvPr/>
        </p:nvSpPr>
        <p:spPr bwMode="auto">
          <a:xfrm>
            <a:off x="1447800" y="206692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P</a:t>
            </a:r>
          </a:p>
        </p:txBody>
      </p:sp>
      <p:sp>
        <p:nvSpPr>
          <p:cNvPr id="12299" name="Text Box 39"/>
          <p:cNvSpPr txBox="1">
            <a:spLocks noChangeArrowheads="1"/>
          </p:cNvSpPr>
          <p:nvPr/>
        </p:nvSpPr>
        <p:spPr bwMode="auto">
          <a:xfrm>
            <a:off x="4029075" y="2095500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P</a:t>
            </a:r>
          </a:p>
        </p:txBody>
      </p:sp>
      <p:sp>
        <p:nvSpPr>
          <p:cNvPr id="12300" name="Rectangle 40" descr="Granite"/>
          <p:cNvSpPr>
            <a:spLocks noChangeArrowheads="1"/>
          </p:cNvSpPr>
          <p:nvPr/>
        </p:nvSpPr>
        <p:spPr bwMode="auto">
          <a:xfrm>
            <a:off x="5410200" y="2238375"/>
            <a:ext cx="1905000" cy="3048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Line 41"/>
          <p:cNvSpPr>
            <a:spLocks noChangeShapeType="1"/>
          </p:cNvSpPr>
          <p:nvPr/>
        </p:nvSpPr>
        <p:spPr bwMode="auto">
          <a:xfrm>
            <a:off x="7315200" y="2390775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2" name="Line 42"/>
          <p:cNvSpPr>
            <a:spLocks noChangeShapeType="1"/>
          </p:cNvSpPr>
          <p:nvPr/>
        </p:nvSpPr>
        <p:spPr bwMode="auto">
          <a:xfrm rot="10800000">
            <a:off x="4953000" y="2390775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3" name="Text Box 43"/>
          <p:cNvSpPr txBox="1">
            <a:spLocks noChangeArrowheads="1"/>
          </p:cNvSpPr>
          <p:nvPr/>
        </p:nvSpPr>
        <p:spPr bwMode="auto">
          <a:xfrm>
            <a:off x="7448550" y="208597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P</a:t>
            </a:r>
          </a:p>
        </p:txBody>
      </p:sp>
      <p:sp>
        <p:nvSpPr>
          <p:cNvPr id="2" name="Right Arrow 4"/>
          <p:cNvSpPr/>
          <p:nvPr/>
        </p:nvSpPr>
        <p:spPr>
          <a:xfrm>
            <a:off x="457200" y="3838575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2305" name="Rectangle 45" descr="White marble"/>
          <p:cNvSpPr>
            <a:spLocks noChangeArrowheads="1"/>
          </p:cNvSpPr>
          <p:nvPr/>
        </p:nvSpPr>
        <p:spPr bwMode="auto">
          <a:xfrm>
            <a:off x="1981200" y="3152775"/>
            <a:ext cx="228600" cy="18288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6" name="Rectangle 46" descr="White marble"/>
          <p:cNvSpPr>
            <a:spLocks noChangeArrowheads="1"/>
          </p:cNvSpPr>
          <p:nvPr/>
        </p:nvSpPr>
        <p:spPr bwMode="auto">
          <a:xfrm>
            <a:off x="3409950" y="3590925"/>
            <a:ext cx="228600" cy="13716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7" name="Rectangle 47" descr="White marble"/>
          <p:cNvSpPr>
            <a:spLocks noChangeArrowheads="1"/>
          </p:cNvSpPr>
          <p:nvPr/>
        </p:nvSpPr>
        <p:spPr bwMode="auto">
          <a:xfrm>
            <a:off x="4819650" y="3409950"/>
            <a:ext cx="228600" cy="15541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8" name="Line 49"/>
          <p:cNvSpPr>
            <a:spLocks noChangeShapeType="1"/>
          </p:cNvSpPr>
          <p:nvPr/>
        </p:nvSpPr>
        <p:spPr bwMode="auto">
          <a:xfrm>
            <a:off x="1752600" y="4972050"/>
            <a:ext cx="6096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9" name="Rectangle 50" descr="Light downward diagonal"/>
          <p:cNvSpPr>
            <a:spLocks noChangeArrowheads="1"/>
          </p:cNvSpPr>
          <p:nvPr/>
        </p:nvSpPr>
        <p:spPr bwMode="auto">
          <a:xfrm>
            <a:off x="1752600" y="4981575"/>
            <a:ext cx="609600" cy="152400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0" name="Rectangle 51" descr="Light downward diagonal"/>
          <p:cNvSpPr>
            <a:spLocks noChangeArrowheads="1"/>
          </p:cNvSpPr>
          <p:nvPr/>
        </p:nvSpPr>
        <p:spPr bwMode="auto">
          <a:xfrm>
            <a:off x="3200400" y="4981575"/>
            <a:ext cx="609600" cy="152400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1" name="Rectangle 52" descr="Light downward diagonal"/>
          <p:cNvSpPr>
            <a:spLocks noChangeArrowheads="1"/>
          </p:cNvSpPr>
          <p:nvPr/>
        </p:nvSpPr>
        <p:spPr bwMode="auto">
          <a:xfrm>
            <a:off x="4648200" y="4981575"/>
            <a:ext cx="609600" cy="152400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2" name="Line 55"/>
          <p:cNvSpPr>
            <a:spLocks noChangeShapeType="1"/>
          </p:cNvSpPr>
          <p:nvPr/>
        </p:nvSpPr>
        <p:spPr bwMode="auto">
          <a:xfrm>
            <a:off x="3200400" y="4972050"/>
            <a:ext cx="6096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3" name="Rectangle 56" descr="Light downward diagonal"/>
          <p:cNvSpPr>
            <a:spLocks noChangeArrowheads="1"/>
          </p:cNvSpPr>
          <p:nvPr/>
        </p:nvSpPr>
        <p:spPr bwMode="auto">
          <a:xfrm>
            <a:off x="3200400" y="4981575"/>
            <a:ext cx="609600" cy="152400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4" name="Line 57"/>
          <p:cNvSpPr>
            <a:spLocks noChangeShapeType="1"/>
          </p:cNvSpPr>
          <p:nvPr/>
        </p:nvSpPr>
        <p:spPr bwMode="auto">
          <a:xfrm>
            <a:off x="4648200" y="4972050"/>
            <a:ext cx="6096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5" name="Rectangle 58" descr="Light downward diagonal"/>
          <p:cNvSpPr>
            <a:spLocks noChangeArrowheads="1"/>
          </p:cNvSpPr>
          <p:nvPr/>
        </p:nvSpPr>
        <p:spPr bwMode="auto">
          <a:xfrm>
            <a:off x="4648200" y="4981575"/>
            <a:ext cx="609600" cy="152400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6" name="Line 59"/>
          <p:cNvSpPr>
            <a:spLocks noChangeShapeType="1"/>
          </p:cNvSpPr>
          <p:nvPr/>
        </p:nvSpPr>
        <p:spPr bwMode="auto">
          <a:xfrm>
            <a:off x="2209800" y="3152775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7" name="Line 62"/>
          <p:cNvSpPr>
            <a:spLocks noChangeShapeType="1"/>
          </p:cNvSpPr>
          <p:nvPr/>
        </p:nvSpPr>
        <p:spPr bwMode="auto">
          <a:xfrm rot="5400000">
            <a:off x="3295650" y="3333750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8" name="Text Box 64"/>
          <p:cNvSpPr txBox="1">
            <a:spLocks noChangeArrowheads="1"/>
          </p:cNvSpPr>
          <p:nvPr/>
        </p:nvSpPr>
        <p:spPr bwMode="auto">
          <a:xfrm>
            <a:off x="3238500" y="307657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P</a:t>
            </a:r>
          </a:p>
        </p:txBody>
      </p:sp>
      <p:sp>
        <p:nvSpPr>
          <p:cNvPr id="12319" name="Line 65"/>
          <p:cNvSpPr>
            <a:spLocks noChangeShapeType="1"/>
          </p:cNvSpPr>
          <p:nvPr/>
        </p:nvSpPr>
        <p:spPr bwMode="auto">
          <a:xfrm flipH="1">
            <a:off x="2743200" y="359092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0" name="Line 66"/>
          <p:cNvSpPr>
            <a:spLocks noChangeShapeType="1"/>
          </p:cNvSpPr>
          <p:nvPr/>
        </p:nvSpPr>
        <p:spPr bwMode="auto">
          <a:xfrm>
            <a:off x="2971800" y="315277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1" name="Line 67"/>
          <p:cNvSpPr>
            <a:spLocks noChangeShapeType="1"/>
          </p:cNvSpPr>
          <p:nvPr/>
        </p:nvSpPr>
        <p:spPr bwMode="auto">
          <a:xfrm rot="10800000">
            <a:off x="4257675" y="3381375"/>
            <a:ext cx="0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2" name="Line 68"/>
          <p:cNvSpPr>
            <a:spLocks noChangeShapeType="1"/>
          </p:cNvSpPr>
          <p:nvPr/>
        </p:nvSpPr>
        <p:spPr bwMode="auto">
          <a:xfrm rot="10800000">
            <a:off x="2971800" y="3152775"/>
            <a:ext cx="0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3" name="Line 69"/>
          <p:cNvSpPr>
            <a:spLocks noChangeShapeType="1"/>
          </p:cNvSpPr>
          <p:nvPr/>
        </p:nvSpPr>
        <p:spPr bwMode="auto">
          <a:xfrm flipH="1">
            <a:off x="4267200" y="338137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4" name="Line 70"/>
          <p:cNvSpPr>
            <a:spLocks noChangeShapeType="1"/>
          </p:cNvSpPr>
          <p:nvPr/>
        </p:nvSpPr>
        <p:spPr bwMode="auto">
          <a:xfrm flipH="1">
            <a:off x="3886200" y="360997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5" name="Line 71"/>
          <p:cNvSpPr>
            <a:spLocks noChangeShapeType="1"/>
          </p:cNvSpPr>
          <p:nvPr/>
        </p:nvSpPr>
        <p:spPr bwMode="auto">
          <a:xfrm flipH="1">
            <a:off x="3886200" y="338137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6" name="Line 72"/>
          <p:cNvSpPr>
            <a:spLocks noChangeShapeType="1"/>
          </p:cNvSpPr>
          <p:nvPr/>
        </p:nvSpPr>
        <p:spPr bwMode="auto">
          <a:xfrm>
            <a:off x="4267200" y="3181350"/>
            <a:ext cx="0" cy="182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7" name="Line 73"/>
          <p:cNvSpPr>
            <a:spLocks noChangeShapeType="1"/>
          </p:cNvSpPr>
          <p:nvPr/>
        </p:nvSpPr>
        <p:spPr bwMode="auto">
          <a:xfrm rot="10800000">
            <a:off x="4267200" y="3143250"/>
            <a:ext cx="0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8" name="Line 74"/>
          <p:cNvSpPr>
            <a:spLocks noChangeShapeType="1"/>
          </p:cNvSpPr>
          <p:nvPr/>
        </p:nvSpPr>
        <p:spPr bwMode="auto">
          <a:xfrm>
            <a:off x="4257675" y="3419475"/>
            <a:ext cx="0" cy="182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23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3142200"/>
              </p:ext>
            </p:extLst>
          </p:nvPr>
        </p:nvGraphicFramePr>
        <p:xfrm>
          <a:off x="3835400" y="3055938"/>
          <a:ext cx="355600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0" name="Equation" r:id="rId5" imgW="203112" imgH="228501" progId="Equation.DSMT4">
                  <p:embed/>
                </p:oleObj>
              </mc:Choice>
              <mc:Fallback>
                <p:oleObj name="Equation" r:id="rId5" imgW="203112" imgH="228501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3055938"/>
                        <a:ext cx="355600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35054"/>
              </p:ext>
            </p:extLst>
          </p:nvPr>
        </p:nvGraphicFramePr>
        <p:xfrm>
          <a:off x="2724150" y="3200400"/>
          <a:ext cx="244475" cy="29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" name="Equation" r:id="rId7" imgW="139579" imgH="164957" progId="Equation.DSMT4">
                  <p:embed/>
                </p:oleObj>
              </mc:Choice>
              <mc:Fallback>
                <p:oleObj name="Equation" r:id="rId7" imgW="139579" imgH="164957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4150" y="3200400"/>
                        <a:ext cx="244475" cy="290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44361"/>
              </p:ext>
            </p:extLst>
          </p:nvPr>
        </p:nvGraphicFramePr>
        <p:xfrm>
          <a:off x="4343400" y="3324225"/>
          <a:ext cx="422275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" name="Equation" r:id="rId9" imgW="241300" imgH="228600" progId="Equation.DSMT4">
                  <p:embed/>
                </p:oleObj>
              </mc:Choice>
              <mc:Fallback>
                <p:oleObj name="Equation" r:id="rId9" imgW="24130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324225"/>
                        <a:ext cx="422275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33" name="Text Box 80"/>
          <p:cNvSpPr txBox="1">
            <a:spLocks noChangeArrowheads="1"/>
          </p:cNvSpPr>
          <p:nvPr/>
        </p:nvSpPr>
        <p:spPr bwMode="auto">
          <a:xfrm>
            <a:off x="5334000" y="3305175"/>
            <a:ext cx="360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2400" b="1" smtClean="0">
                <a:latin typeface="Arial" charset="0"/>
              </a:rPr>
              <a:t>Δ</a:t>
            </a:r>
            <a:r>
              <a:rPr lang="en-US" sz="2400" b="1" baseline="-25000" smtClean="0">
                <a:latin typeface="Arial" charset="0"/>
              </a:rPr>
              <a:t>đh</a:t>
            </a:r>
            <a:r>
              <a:rPr lang="en-US" sz="2400" b="1" smtClean="0">
                <a:latin typeface="Arial" charset="0"/>
              </a:rPr>
              <a:t> &gt;&gt; </a:t>
            </a:r>
            <a:r>
              <a:rPr lang="el-GR" sz="2400" b="1" smtClean="0">
                <a:latin typeface="Arial" charset="0"/>
              </a:rPr>
              <a:t>Δ</a:t>
            </a:r>
            <a:r>
              <a:rPr lang="en-US" sz="2400" b="1" baseline="-25000" smtClean="0">
                <a:latin typeface="Arial" charset="0"/>
              </a:rPr>
              <a:t>d</a:t>
            </a:r>
            <a:r>
              <a:rPr lang="en-US" sz="2400" smtClean="0">
                <a:latin typeface="Arial" charset="0"/>
              </a:rPr>
              <a:t> → VL </a:t>
            </a:r>
            <a:r>
              <a:rPr lang="en-US" sz="2400">
                <a:latin typeface="Arial" charset="0"/>
              </a:rPr>
              <a:t>đàn hồi </a:t>
            </a:r>
          </a:p>
        </p:txBody>
      </p:sp>
      <p:sp>
        <p:nvSpPr>
          <p:cNvPr id="12336" name="Text Box 83"/>
          <p:cNvSpPr txBox="1">
            <a:spLocks noChangeArrowheads="1"/>
          </p:cNvSpPr>
          <p:nvPr/>
        </p:nvSpPr>
        <p:spPr bwMode="auto">
          <a:xfrm>
            <a:off x="2667000" y="269557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a)</a:t>
            </a:r>
          </a:p>
        </p:txBody>
      </p:sp>
      <p:sp>
        <p:nvSpPr>
          <p:cNvPr id="12337" name="Text Box 84"/>
          <p:cNvSpPr txBox="1">
            <a:spLocks noChangeArrowheads="1"/>
          </p:cNvSpPr>
          <p:nvPr/>
        </p:nvSpPr>
        <p:spPr bwMode="auto">
          <a:xfrm>
            <a:off x="6096000" y="269557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b)</a:t>
            </a:r>
          </a:p>
        </p:txBody>
      </p:sp>
      <p:sp>
        <p:nvSpPr>
          <p:cNvPr id="50" name="Text Box 80"/>
          <p:cNvSpPr txBox="1">
            <a:spLocks noChangeArrowheads="1"/>
          </p:cNvSpPr>
          <p:nvPr/>
        </p:nvSpPr>
        <p:spPr bwMode="auto">
          <a:xfrm>
            <a:off x="5334000" y="3965046"/>
            <a:ext cx="360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2400" b="1" smtClean="0">
                <a:latin typeface="Arial" charset="0"/>
              </a:rPr>
              <a:t>Δ</a:t>
            </a:r>
            <a:r>
              <a:rPr lang="en-US" sz="2400" b="1" baseline="-25000" smtClean="0">
                <a:latin typeface="Arial" charset="0"/>
              </a:rPr>
              <a:t>d</a:t>
            </a:r>
            <a:r>
              <a:rPr lang="en-US" sz="2400" b="1" smtClean="0">
                <a:latin typeface="Arial" charset="0"/>
              </a:rPr>
              <a:t> &gt; </a:t>
            </a:r>
            <a:r>
              <a:rPr lang="el-GR" sz="2400" b="1" smtClean="0">
                <a:latin typeface="Arial" charset="0"/>
              </a:rPr>
              <a:t>Δ</a:t>
            </a:r>
            <a:r>
              <a:rPr lang="en-US" sz="2400" b="1" baseline="-25000" smtClean="0">
                <a:latin typeface="Arial" charset="0"/>
              </a:rPr>
              <a:t>đh</a:t>
            </a:r>
            <a:r>
              <a:rPr lang="en-US" sz="2400" smtClean="0">
                <a:latin typeface="Arial" charset="0"/>
              </a:rPr>
              <a:t> → VL dẻo </a:t>
            </a:r>
            <a:endParaRPr lang="en-US" sz="2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2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22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750"/>
                            </p:stCondLst>
                            <p:childTnLst>
                              <p:par>
                                <p:cTn id="1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1229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500"/>
                            </p:stCondLst>
                            <p:childTnLst>
                              <p:par>
                                <p:cTn id="1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1229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uiExpand="1" build="p"/>
      <p:bldP spid="5" grpId="0" animBg="1"/>
      <p:bldP spid="12294" grpId="0" animBg="1"/>
      <p:bldP spid="12295" grpId="0" animBg="1"/>
      <p:bldP spid="12296" grpId="0" animBg="1"/>
      <p:bldP spid="12297" grpId="0"/>
      <p:bldP spid="12298" grpId="0"/>
      <p:bldP spid="12299" grpId="0"/>
      <p:bldP spid="12300" grpId="0" animBg="1"/>
      <p:bldP spid="12301" grpId="0" animBg="1"/>
      <p:bldP spid="12302" grpId="0" animBg="1"/>
      <p:bldP spid="12303" grpId="0"/>
      <p:bldP spid="2" grpId="0" animBg="1"/>
      <p:bldP spid="12305" grpId="0" animBg="1"/>
      <p:bldP spid="12306" grpId="0" animBg="1"/>
      <p:bldP spid="12307" grpId="0" animBg="1"/>
      <p:bldP spid="12308" grpId="0" animBg="1"/>
      <p:bldP spid="12309" grpId="0" animBg="1"/>
      <p:bldP spid="12310" grpId="0" animBg="1"/>
      <p:bldP spid="12311" grpId="0" animBg="1"/>
      <p:bldP spid="12312" grpId="0" animBg="1"/>
      <p:bldP spid="12313" grpId="0" animBg="1"/>
      <p:bldP spid="12314" grpId="0" animBg="1"/>
      <p:bldP spid="12315" grpId="0" animBg="1"/>
      <p:bldP spid="12316" grpId="0" animBg="1"/>
      <p:bldP spid="12317" grpId="0" animBg="1"/>
      <p:bldP spid="12318" grpId="0"/>
      <p:bldP spid="12319" grpId="0" animBg="1"/>
      <p:bldP spid="12320" grpId="0" animBg="1"/>
      <p:bldP spid="12321" grpId="0" animBg="1"/>
      <p:bldP spid="12322" grpId="0" animBg="1"/>
      <p:bldP spid="12323" grpId="0" animBg="1"/>
      <p:bldP spid="12324" grpId="0" animBg="1"/>
      <p:bldP spid="12325" grpId="0" animBg="1"/>
      <p:bldP spid="12326" grpId="0" animBg="1"/>
      <p:bldP spid="12327" grpId="0" animBg="1"/>
      <p:bldP spid="12328" grpId="0" animBg="1"/>
      <p:bldP spid="12333" grpId="0"/>
      <p:bldP spid="12336" grpId="0"/>
      <p:bldP spid="12337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3213187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n-US" b="1" smtClean="0">
                <a:latin typeface="Arial" charset="0"/>
                <a:cs typeface="Arial" charset="0"/>
              </a:rPr>
              <a:t>2. Đối tượng nghiên cứu:</a:t>
            </a:r>
            <a:endParaRPr lang="en-US" smtClean="0">
              <a:latin typeface="Arial" charset="0"/>
              <a:cs typeface="Arial" charset="0"/>
            </a:endParaRPr>
          </a:p>
          <a:p>
            <a:pPr marL="0" indent="0" algn="just" eaLnBrk="1" hangingPunct="1">
              <a:buNone/>
            </a:pPr>
            <a:r>
              <a:rPr lang="en-US" b="1">
                <a:solidFill>
                  <a:srgbClr val="FF0066"/>
                </a:solidFill>
                <a:latin typeface="Arial" charset="0"/>
                <a:cs typeface="Arial" charset="0"/>
              </a:rPr>
              <a:t>b) Về vật thể:</a:t>
            </a:r>
            <a:endParaRPr lang="en-US" b="1" smtClean="0">
              <a:solidFill>
                <a:srgbClr val="0000CC"/>
              </a:solidFill>
              <a:latin typeface="Arial" charset="0"/>
              <a:cs typeface="Arial" charset="0"/>
            </a:endParaRPr>
          </a:p>
          <a:p>
            <a:pPr marL="0" indent="0" algn="just" eaLnBrk="1" hangingPunct="1">
              <a:buNone/>
            </a:pP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Thanh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là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được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tạo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thành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</a:rPr>
              <a:t>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bởi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một hình phẳng F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d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</a:rPr>
              <a:t>i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chuyển dọc theo 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</a:rPr>
              <a:t>trục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S sao cho trọng tâm của F luôn nằm trên S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và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F luôn 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  <a:sym typeface="Symbol"/>
              </a:rPr>
              <a:t></a:t>
            </a:r>
            <a:r>
              <a:rPr lang="en-US" b="1" smtClean="0">
                <a:solidFill>
                  <a:srgbClr val="0000CC"/>
                </a:solidFill>
                <a:latin typeface="Arial" charset="0"/>
                <a:cs typeface="Arial" charset="0"/>
                <a:sym typeface="Symbol"/>
              </a:rPr>
              <a:t> với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 </a:t>
            </a:r>
            <a:r>
              <a:rPr lang="vi-VN" b="1">
                <a:solidFill>
                  <a:srgbClr val="0000CC"/>
                </a:solidFill>
                <a:latin typeface="Arial" charset="0"/>
                <a:cs typeface="Arial" charset="0"/>
              </a:rPr>
              <a:t>S</a:t>
            </a:r>
            <a:r>
              <a:rPr lang="vi-VN" b="1" smtClean="0">
                <a:solidFill>
                  <a:srgbClr val="0000CC"/>
                </a:solidFill>
                <a:latin typeface="Arial" charset="0"/>
                <a:cs typeface="Arial" charset="0"/>
              </a:rPr>
              <a:t>.</a:t>
            </a:r>
            <a:endParaRPr lang="en-US" b="1" smtClean="0">
              <a:solidFill>
                <a:srgbClr val="0000CC"/>
              </a:solidFill>
              <a:latin typeface="Arial" charset="0"/>
              <a:cs typeface="Arial" charset="0"/>
            </a:endParaRPr>
          </a:p>
          <a:p>
            <a:pPr marL="0" indent="0" algn="just" eaLnBrk="1" hangingPunct="1">
              <a:buNone/>
            </a:pPr>
            <a:r>
              <a:rPr lang="vi-VN">
                <a:solidFill>
                  <a:srgbClr val="0000CC"/>
                </a:solidFill>
                <a:latin typeface="Arial" charset="0"/>
                <a:cs typeface="Arial" charset="0"/>
              </a:rPr>
              <a:t>S được gọi là trục </a:t>
            </a:r>
            <a:r>
              <a:rPr lang="vi-VN" smtClean="0">
                <a:solidFill>
                  <a:srgbClr val="0000CC"/>
                </a:solidFill>
                <a:latin typeface="Arial" charset="0"/>
                <a:cs typeface="Arial" charset="0"/>
              </a:rPr>
              <a:t>thanh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: thẳng, cong, không gian.</a:t>
            </a:r>
          </a:p>
          <a:p>
            <a:pPr marL="0" indent="0" algn="just" eaLnBrk="1" hangingPunct="1">
              <a:buNone/>
            </a:pPr>
            <a:r>
              <a:rPr lang="vi-VN" smtClean="0">
                <a:solidFill>
                  <a:srgbClr val="0000CC"/>
                </a:solidFill>
                <a:latin typeface="Arial" charset="0"/>
                <a:cs typeface="Arial" charset="0"/>
              </a:rPr>
              <a:t>F </a:t>
            </a:r>
            <a:r>
              <a:rPr lang="vi-VN">
                <a:solidFill>
                  <a:srgbClr val="0000CC"/>
                </a:solidFill>
                <a:latin typeface="Arial" charset="0"/>
                <a:cs typeface="Arial" charset="0"/>
              </a:rPr>
              <a:t>là mặt cắt </a:t>
            </a:r>
            <a:r>
              <a:rPr lang="vi-VN" smtClean="0">
                <a:solidFill>
                  <a:srgbClr val="0000CC"/>
                </a:solidFill>
                <a:latin typeface="Arial" charset="0"/>
                <a:cs typeface="Arial" charset="0"/>
              </a:rPr>
              <a:t>ngang</a:t>
            </a:r>
            <a:r>
              <a:rPr lang="en-US" smtClean="0">
                <a:solidFill>
                  <a:srgbClr val="0000CC"/>
                </a:solidFill>
                <a:latin typeface="Arial" charset="0"/>
                <a:cs typeface="Arial" charset="0"/>
              </a:rPr>
              <a:t>: </a:t>
            </a:r>
            <a:r>
              <a:rPr lang="en-US" smtClean="0">
                <a:solidFill>
                  <a:srgbClr val="0000CC"/>
                </a:solidFill>
                <a:latin typeface="Lucida Sans"/>
                <a:cs typeface="Lucida Sans"/>
              </a:rPr>
              <a:t>■</a:t>
            </a:r>
            <a:r>
              <a:rPr lang="en-US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mtClean="0">
                <a:solidFill>
                  <a:srgbClr val="0000CC"/>
                </a:solidFill>
                <a:latin typeface="Lucida Sans"/>
                <a:cs typeface="Lucida Sans"/>
              </a:rPr>
              <a:t>●</a:t>
            </a:r>
            <a:r>
              <a:rPr lang="en-US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mtClean="0">
                <a:solidFill>
                  <a:srgbClr val="0000CC"/>
                </a:solidFill>
                <a:latin typeface="Lucida Sans"/>
                <a:cs typeface="Lucida Sans"/>
              </a:rPr>
              <a:t>⊔</a:t>
            </a:r>
            <a:r>
              <a:rPr lang="en-US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mtClean="0">
                <a:solidFill>
                  <a:srgbClr val="0000CC"/>
                </a:solidFill>
                <a:latin typeface="Lucida Sans"/>
                <a:cs typeface="Lucida Sans"/>
              </a:rPr>
              <a:t>⋁</a:t>
            </a:r>
            <a:r>
              <a:rPr lang="en-US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,…; không đổi, thay đổi.</a:t>
            </a:r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grpSp>
        <p:nvGrpSpPr>
          <p:cNvPr id="48" name="Group 32"/>
          <p:cNvGrpSpPr>
            <a:grpSpLocks/>
          </p:cNvGrpSpPr>
          <p:nvPr/>
        </p:nvGrpSpPr>
        <p:grpSpPr bwMode="auto">
          <a:xfrm>
            <a:off x="6375400" y="4100513"/>
            <a:ext cx="2463800" cy="390525"/>
            <a:chOff x="2525" y="12780"/>
            <a:chExt cx="2682" cy="375"/>
          </a:xfrm>
        </p:grpSpPr>
        <p:sp>
          <p:nvSpPr>
            <p:cNvPr id="49" name="Rectangle 33"/>
            <p:cNvSpPr>
              <a:spLocks noChangeArrowheads="1"/>
            </p:cNvSpPr>
            <p:nvPr/>
          </p:nvSpPr>
          <p:spPr bwMode="auto">
            <a:xfrm>
              <a:off x="2525" y="12960"/>
              <a:ext cx="2379" cy="193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34"/>
            <p:cNvSpPr>
              <a:spLocks noChangeShapeType="1"/>
            </p:cNvSpPr>
            <p:nvPr/>
          </p:nvSpPr>
          <p:spPr bwMode="auto">
            <a:xfrm flipV="1">
              <a:off x="2525" y="12780"/>
              <a:ext cx="297" cy="1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5"/>
            <p:cNvSpPr>
              <a:spLocks noChangeShapeType="1"/>
            </p:cNvSpPr>
            <p:nvPr/>
          </p:nvSpPr>
          <p:spPr bwMode="auto">
            <a:xfrm flipV="1">
              <a:off x="4904" y="12780"/>
              <a:ext cx="297" cy="1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Line 36"/>
            <p:cNvSpPr>
              <a:spLocks noChangeShapeType="1"/>
            </p:cNvSpPr>
            <p:nvPr/>
          </p:nvSpPr>
          <p:spPr bwMode="auto">
            <a:xfrm rot="21441117" flipV="1">
              <a:off x="4910" y="12975"/>
              <a:ext cx="297" cy="1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37"/>
            <p:cNvSpPr>
              <a:spLocks noChangeShapeType="1"/>
            </p:cNvSpPr>
            <p:nvPr/>
          </p:nvSpPr>
          <p:spPr bwMode="auto">
            <a:xfrm>
              <a:off x="2822" y="12780"/>
              <a:ext cx="2379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38"/>
            <p:cNvSpPr>
              <a:spLocks noChangeShapeType="1"/>
            </p:cNvSpPr>
            <p:nvPr/>
          </p:nvSpPr>
          <p:spPr bwMode="auto">
            <a:xfrm>
              <a:off x="5201" y="12780"/>
              <a:ext cx="0" cy="19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39"/>
          <p:cNvGrpSpPr>
            <a:grpSpLocks/>
          </p:cNvGrpSpPr>
          <p:nvPr/>
        </p:nvGrpSpPr>
        <p:grpSpPr bwMode="auto">
          <a:xfrm>
            <a:off x="6565900" y="4866775"/>
            <a:ext cx="2273300" cy="1909762"/>
            <a:chOff x="8120" y="10245"/>
            <a:chExt cx="2502" cy="2535"/>
          </a:xfrm>
        </p:grpSpPr>
        <p:sp>
          <p:nvSpPr>
            <p:cNvPr id="57" name="Arc 40"/>
            <p:cNvSpPr>
              <a:spLocks/>
            </p:cNvSpPr>
            <p:nvPr/>
          </p:nvSpPr>
          <p:spPr bwMode="auto">
            <a:xfrm>
              <a:off x="8210" y="10262"/>
              <a:ext cx="2135" cy="2291"/>
            </a:xfrm>
            <a:custGeom>
              <a:avLst/>
              <a:gdLst>
                <a:gd name="G0" fmla="+- 16586 0 0"/>
                <a:gd name="G1" fmla="+- 21600 0 0"/>
                <a:gd name="G2" fmla="+- 21600 0 0"/>
                <a:gd name="T0" fmla="*/ 0 w 20138"/>
                <a:gd name="T1" fmla="*/ 7763 h 21600"/>
                <a:gd name="T2" fmla="*/ 20138 w 20138"/>
                <a:gd name="T3" fmla="*/ 294 h 21600"/>
                <a:gd name="T4" fmla="*/ 16586 w 2013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138" h="21600" fill="none" extrusionOk="0">
                  <a:moveTo>
                    <a:pt x="-1" y="7762"/>
                  </a:moveTo>
                  <a:cubicBezTo>
                    <a:pt x="4103" y="2843"/>
                    <a:pt x="10179" y="-1"/>
                    <a:pt x="16586" y="0"/>
                  </a:cubicBezTo>
                  <a:cubicBezTo>
                    <a:pt x="17776" y="0"/>
                    <a:pt x="18964" y="98"/>
                    <a:pt x="20137" y="294"/>
                  </a:cubicBezTo>
                </a:path>
                <a:path w="20138" h="21600" stroke="0" extrusionOk="0">
                  <a:moveTo>
                    <a:pt x="-1" y="7762"/>
                  </a:moveTo>
                  <a:cubicBezTo>
                    <a:pt x="4103" y="2843"/>
                    <a:pt x="10179" y="-1"/>
                    <a:pt x="16586" y="0"/>
                  </a:cubicBezTo>
                  <a:cubicBezTo>
                    <a:pt x="17776" y="0"/>
                    <a:pt x="18964" y="98"/>
                    <a:pt x="20137" y="294"/>
                  </a:cubicBezTo>
                  <a:lnTo>
                    <a:pt x="16586" y="2160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Arc 41"/>
            <p:cNvSpPr>
              <a:spLocks/>
            </p:cNvSpPr>
            <p:nvPr/>
          </p:nvSpPr>
          <p:spPr bwMode="auto">
            <a:xfrm>
              <a:off x="8335" y="10489"/>
              <a:ext cx="2052" cy="2291"/>
            </a:xfrm>
            <a:custGeom>
              <a:avLst/>
              <a:gdLst>
                <a:gd name="G0" fmla="+- 16256 0 0"/>
                <a:gd name="G1" fmla="+- 21600 0 0"/>
                <a:gd name="G2" fmla="+- 21600 0 0"/>
                <a:gd name="T0" fmla="*/ 0 w 19354"/>
                <a:gd name="T1" fmla="*/ 7376 h 21600"/>
                <a:gd name="T2" fmla="*/ 19354 w 19354"/>
                <a:gd name="T3" fmla="*/ 223 h 21600"/>
                <a:gd name="T4" fmla="*/ 16256 w 1935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354" h="21600" fill="none" extrusionOk="0">
                  <a:moveTo>
                    <a:pt x="0" y="7376"/>
                  </a:moveTo>
                  <a:cubicBezTo>
                    <a:pt x="4101" y="2688"/>
                    <a:pt x="10027" y="-1"/>
                    <a:pt x="16256" y="0"/>
                  </a:cubicBezTo>
                  <a:cubicBezTo>
                    <a:pt x="17292" y="0"/>
                    <a:pt x="18327" y="74"/>
                    <a:pt x="19353" y="223"/>
                  </a:cubicBezTo>
                </a:path>
                <a:path w="19354" h="21600" stroke="0" extrusionOk="0">
                  <a:moveTo>
                    <a:pt x="0" y="7376"/>
                  </a:moveTo>
                  <a:cubicBezTo>
                    <a:pt x="4101" y="2688"/>
                    <a:pt x="10027" y="-1"/>
                    <a:pt x="16256" y="0"/>
                  </a:cubicBezTo>
                  <a:cubicBezTo>
                    <a:pt x="17292" y="0"/>
                    <a:pt x="18327" y="74"/>
                    <a:pt x="19353" y="223"/>
                  </a:cubicBezTo>
                  <a:lnTo>
                    <a:pt x="16256" y="2160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9" name="Group 42"/>
            <p:cNvGrpSpPr>
              <a:grpSpLocks/>
            </p:cNvGrpSpPr>
            <p:nvPr/>
          </p:nvGrpSpPr>
          <p:grpSpPr bwMode="auto">
            <a:xfrm>
              <a:off x="8192" y="10290"/>
              <a:ext cx="2258" cy="994"/>
              <a:chOff x="8192" y="10290"/>
              <a:chExt cx="2258" cy="994"/>
            </a:xfrm>
          </p:grpSpPr>
          <p:sp>
            <p:nvSpPr>
              <p:cNvPr id="61" name="AutoShape 43"/>
              <p:cNvSpPr>
                <a:spLocks noChangeArrowheads="1"/>
              </p:cNvSpPr>
              <p:nvPr/>
            </p:nvSpPr>
            <p:spPr bwMode="auto">
              <a:xfrm rot="-1117254">
                <a:off x="8192" y="11057"/>
                <a:ext cx="170" cy="227"/>
              </a:xfrm>
              <a:prstGeom prst="flowChartConnector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Arc 44"/>
              <p:cNvSpPr>
                <a:spLocks/>
              </p:cNvSpPr>
              <p:nvPr/>
            </p:nvSpPr>
            <p:spPr bwMode="auto">
              <a:xfrm>
                <a:off x="10280" y="10290"/>
                <a:ext cx="170" cy="190"/>
              </a:xfrm>
              <a:custGeom>
                <a:avLst/>
                <a:gdLst>
                  <a:gd name="G0" fmla="+- 2552 0 0"/>
                  <a:gd name="G1" fmla="+- 21600 0 0"/>
                  <a:gd name="G2" fmla="+- 21600 0 0"/>
                  <a:gd name="T0" fmla="*/ 0 w 24152"/>
                  <a:gd name="T1" fmla="*/ 151 h 35361"/>
                  <a:gd name="T2" fmla="*/ 19201 w 24152"/>
                  <a:gd name="T3" fmla="*/ 35361 h 35361"/>
                  <a:gd name="T4" fmla="*/ 2552 w 24152"/>
                  <a:gd name="T5" fmla="*/ 21600 h 35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152" h="35361" fill="none" extrusionOk="0">
                    <a:moveTo>
                      <a:pt x="0" y="151"/>
                    </a:moveTo>
                    <a:cubicBezTo>
                      <a:pt x="846" y="50"/>
                      <a:pt x="1699" y="-1"/>
                      <a:pt x="2552" y="0"/>
                    </a:cubicBezTo>
                    <a:cubicBezTo>
                      <a:pt x="14481" y="0"/>
                      <a:pt x="24152" y="9670"/>
                      <a:pt x="24152" y="21600"/>
                    </a:cubicBezTo>
                    <a:cubicBezTo>
                      <a:pt x="24152" y="26623"/>
                      <a:pt x="22401" y="31489"/>
                      <a:pt x="19201" y="35361"/>
                    </a:cubicBezTo>
                  </a:path>
                  <a:path w="24152" h="35361" stroke="0" extrusionOk="0">
                    <a:moveTo>
                      <a:pt x="0" y="151"/>
                    </a:moveTo>
                    <a:cubicBezTo>
                      <a:pt x="846" y="50"/>
                      <a:pt x="1699" y="-1"/>
                      <a:pt x="2552" y="0"/>
                    </a:cubicBezTo>
                    <a:cubicBezTo>
                      <a:pt x="14481" y="0"/>
                      <a:pt x="24152" y="9670"/>
                      <a:pt x="24152" y="21600"/>
                    </a:cubicBezTo>
                    <a:cubicBezTo>
                      <a:pt x="24152" y="26623"/>
                      <a:pt x="22401" y="31489"/>
                      <a:pt x="19201" y="35361"/>
                    </a:cubicBezTo>
                    <a:lnTo>
                      <a:pt x="2552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0" name="Arc 45"/>
            <p:cNvSpPr>
              <a:spLocks/>
            </p:cNvSpPr>
            <p:nvPr/>
          </p:nvSpPr>
          <p:spPr bwMode="auto">
            <a:xfrm rot="580638">
              <a:off x="8120" y="10245"/>
              <a:ext cx="2502" cy="2291"/>
            </a:xfrm>
            <a:custGeom>
              <a:avLst/>
              <a:gdLst>
                <a:gd name="G0" fmla="+- 19756 0 0"/>
                <a:gd name="G1" fmla="+- 21600 0 0"/>
                <a:gd name="G2" fmla="+- 21600 0 0"/>
                <a:gd name="T0" fmla="*/ 0 w 23593"/>
                <a:gd name="T1" fmla="*/ 12868 h 21600"/>
                <a:gd name="T2" fmla="*/ 23593 w 23593"/>
                <a:gd name="T3" fmla="*/ 344 h 21600"/>
                <a:gd name="T4" fmla="*/ 19756 w 2359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593" h="21600" fill="none" extrusionOk="0">
                  <a:moveTo>
                    <a:pt x="-1" y="12867"/>
                  </a:moveTo>
                  <a:cubicBezTo>
                    <a:pt x="3457" y="5045"/>
                    <a:pt x="11203" y="-1"/>
                    <a:pt x="19756" y="0"/>
                  </a:cubicBezTo>
                  <a:cubicBezTo>
                    <a:pt x="21042" y="0"/>
                    <a:pt x="22326" y="114"/>
                    <a:pt x="23593" y="343"/>
                  </a:cubicBezTo>
                </a:path>
                <a:path w="23593" h="21600" stroke="0" extrusionOk="0">
                  <a:moveTo>
                    <a:pt x="-1" y="12867"/>
                  </a:moveTo>
                  <a:cubicBezTo>
                    <a:pt x="3457" y="5045"/>
                    <a:pt x="11203" y="-1"/>
                    <a:pt x="19756" y="0"/>
                  </a:cubicBezTo>
                  <a:cubicBezTo>
                    <a:pt x="21042" y="0"/>
                    <a:pt x="22326" y="114"/>
                    <a:pt x="23593" y="343"/>
                  </a:cubicBezTo>
                  <a:lnTo>
                    <a:pt x="19756" y="2160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3" name="Group 46"/>
          <p:cNvGrpSpPr>
            <a:grpSpLocks/>
          </p:cNvGrpSpPr>
          <p:nvPr/>
        </p:nvGrpSpPr>
        <p:grpSpPr bwMode="auto">
          <a:xfrm>
            <a:off x="7086600" y="5562600"/>
            <a:ext cx="1752600" cy="1219200"/>
            <a:chOff x="7974" y="3864"/>
            <a:chExt cx="1590" cy="1533"/>
          </a:xfrm>
        </p:grpSpPr>
        <p:sp>
          <p:nvSpPr>
            <p:cNvPr id="64" name="Line 47"/>
            <p:cNvSpPr>
              <a:spLocks noChangeShapeType="1"/>
            </p:cNvSpPr>
            <p:nvPr/>
          </p:nvSpPr>
          <p:spPr bwMode="auto">
            <a:xfrm flipH="1">
              <a:off x="7974" y="3864"/>
              <a:ext cx="1013" cy="8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Line 48"/>
            <p:cNvSpPr>
              <a:spLocks noChangeShapeType="1"/>
            </p:cNvSpPr>
            <p:nvPr/>
          </p:nvSpPr>
          <p:spPr bwMode="auto">
            <a:xfrm>
              <a:off x="8987" y="3864"/>
              <a:ext cx="20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Line 49"/>
            <p:cNvSpPr>
              <a:spLocks noChangeShapeType="1"/>
            </p:cNvSpPr>
            <p:nvPr/>
          </p:nvSpPr>
          <p:spPr bwMode="auto">
            <a:xfrm rot="21447492" flipH="1">
              <a:off x="8378" y="3899"/>
              <a:ext cx="810" cy="65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50"/>
            <p:cNvSpPr>
              <a:spLocks noChangeShapeType="1"/>
            </p:cNvSpPr>
            <p:nvPr/>
          </p:nvSpPr>
          <p:spPr bwMode="auto">
            <a:xfrm>
              <a:off x="8409" y="4576"/>
              <a:ext cx="115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Line 51"/>
            <p:cNvSpPr>
              <a:spLocks noChangeShapeType="1"/>
            </p:cNvSpPr>
            <p:nvPr/>
          </p:nvSpPr>
          <p:spPr bwMode="auto">
            <a:xfrm>
              <a:off x="7974" y="4740"/>
              <a:ext cx="141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Line 52"/>
            <p:cNvSpPr>
              <a:spLocks noChangeShapeType="1"/>
            </p:cNvSpPr>
            <p:nvPr/>
          </p:nvSpPr>
          <p:spPr bwMode="auto">
            <a:xfrm>
              <a:off x="7974" y="4740"/>
              <a:ext cx="0" cy="21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Line 53"/>
            <p:cNvSpPr>
              <a:spLocks noChangeShapeType="1"/>
            </p:cNvSpPr>
            <p:nvPr/>
          </p:nvSpPr>
          <p:spPr bwMode="auto">
            <a:xfrm>
              <a:off x="9189" y="3864"/>
              <a:ext cx="0" cy="21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Line 54"/>
            <p:cNvSpPr>
              <a:spLocks noChangeShapeType="1"/>
            </p:cNvSpPr>
            <p:nvPr/>
          </p:nvSpPr>
          <p:spPr bwMode="auto">
            <a:xfrm rot="527845" flipH="1">
              <a:off x="8701" y="4042"/>
              <a:ext cx="453" cy="56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Line 55"/>
            <p:cNvSpPr>
              <a:spLocks noChangeShapeType="1"/>
            </p:cNvSpPr>
            <p:nvPr/>
          </p:nvSpPr>
          <p:spPr bwMode="auto">
            <a:xfrm flipH="1">
              <a:off x="9408" y="4594"/>
              <a:ext cx="141" cy="15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Line 56"/>
            <p:cNvSpPr>
              <a:spLocks noChangeShapeType="1"/>
            </p:cNvSpPr>
            <p:nvPr/>
          </p:nvSpPr>
          <p:spPr bwMode="auto">
            <a:xfrm>
              <a:off x="9392" y="4740"/>
              <a:ext cx="0" cy="65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Line 57"/>
            <p:cNvSpPr>
              <a:spLocks noChangeShapeType="1"/>
            </p:cNvSpPr>
            <p:nvPr/>
          </p:nvSpPr>
          <p:spPr bwMode="auto">
            <a:xfrm>
              <a:off x="9547" y="4564"/>
              <a:ext cx="17" cy="7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58"/>
            <p:cNvSpPr>
              <a:spLocks noChangeShapeType="1"/>
            </p:cNvSpPr>
            <p:nvPr/>
          </p:nvSpPr>
          <p:spPr bwMode="auto">
            <a:xfrm flipH="1">
              <a:off x="9408" y="5236"/>
              <a:ext cx="141" cy="15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Line 59"/>
            <p:cNvSpPr>
              <a:spLocks noChangeShapeType="1"/>
            </p:cNvSpPr>
            <p:nvPr/>
          </p:nvSpPr>
          <p:spPr bwMode="auto">
            <a:xfrm>
              <a:off x="7974" y="4959"/>
              <a:ext cx="121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60"/>
            <p:cNvSpPr>
              <a:spLocks noChangeShapeType="1"/>
            </p:cNvSpPr>
            <p:nvPr/>
          </p:nvSpPr>
          <p:spPr bwMode="auto">
            <a:xfrm>
              <a:off x="9189" y="4959"/>
              <a:ext cx="0" cy="43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Line 61"/>
            <p:cNvSpPr>
              <a:spLocks noChangeShapeType="1"/>
            </p:cNvSpPr>
            <p:nvPr/>
          </p:nvSpPr>
          <p:spPr bwMode="auto">
            <a:xfrm>
              <a:off x="9189" y="5397"/>
              <a:ext cx="20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9" name="Text Box 65"/>
          <p:cNvSpPr txBox="1">
            <a:spLocks noChangeArrowheads="1"/>
          </p:cNvSpPr>
          <p:nvPr/>
        </p:nvSpPr>
        <p:spPr bwMode="auto">
          <a:xfrm>
            <a:off x="4138242" y="4100513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800" smtClean="0"/>
              <a:t>Thanh </a:t>
            </a:r>
            <a:r>
              <a:rPr lang="en-US" sz="2800"/>
              <a:t>thẳng</a:t>
            </a:r>
          </a:p>
        </p:txBody>
      </p:sp>
      <p:sp>
        <p:nvSpPr>
          <p:cNvPr id="80" name="Text Box 66"/>
          <p:cNvSpPr txBox="1">
            <a:spLocks noChangeArrowheads="1"/>
          </p:cNvSpPr>
          <p:nvPr/>
        </p:nvSpPr>
        <p:spPr bwMode="auto">
          <a:xfrm>
            <a:off x="4138242" y="4945856"/>
            <a:ext cx="18886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800" smtClean="0"/>
              <a:t>Thanh </a:t>
            </a:r>
            <a:r>
              <a:rPr lang="en-US" sz="2800"/>
              <a:t>cong</a:t>
            </a:r>
          </a:p>
        </p:txBody>
      </p:sp>
      <p:sp>
        <p:nvSpPr>
          <p:cNvPr id="81" name="Text Box 67"/>
          <p:cNvSpPr txBox="1">
            <a:spLocks noChangeArrowheads="1"/>
          </p:cNvSpPr>
          <p:nvPr/>
        </p:nvSpPr>
        <p:spPr bwMode="auto">
          <a:xfrm>
            <a:off x="4138242" y="5791200"/>
            <a:ext cx="27959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800" smtClean="0"/>
              <a:t>Thanh </a:t>
            </a:r>
            <a:r>
              <a:rPr lang="en-US" sz="2800"/>
              <a:t>không gian</a:t>
            </a:r>
          </a:p>
        </p:txBody>
      </p:sp>
      <p:grpSp>
        <p:nvGrpSpPr>
          <p:cNvPr id="82" name="Group 241"/>
          <p:cNvGrpSpPr>
            <a:grpSpLocks/>
          </p:cNvGrpSpPr>
          <p:nvPr/>
        </p:nvGrpSpPr>
        <p:grpSpPr bwMode="auto">
          <a:xfrm>
            <a:off x="319255" y="4124593"/>
            <a:ext cx="3434157" cy="1865313"/>
            <a:chOff x="3111" y="1427"/>
            <a:chExt cx="1894" cy="1113"/>
          </a:xfrm>
        </p:grpSpPr>
        <p:sp>
          <p:nvSpPr>
            <p:cNvPr id="83" name="Arc 242"/>
            <p:cNvSpPr>
              <a:spLocks/>
            </p:cNvSpPr>
            <p:nvPr/>
          </p:nvSpPr>
          <p:spPr bwMode="auto">
            <a:xfrm flipH="1" flipV="1">
              <a:off x="4067" y="1746"/>
              <a:ext cx="904" cy="367"/>
            </a:xfrm>
            <a:custGeom>
              <a:avLst/>
              <a:gdLst>
                <a:gd name="G0" fmla="+- 18692 0 0"/>
                <a:gd name="G1" fmla="+- 21597 0 0"/>
                <a:gd name="G2" fmla="+- 21600 0 0"/>
                <a:gd name="T0" fmla="*/ 0 w 18692"/>
                <a:gd name="T1" fmla="*/ 10772 h 21597"/>
                <a:gd name="T2" fmla="*/ 18323 w 18692"/>
                <a:gd name="T3" fmla="*/ 0 h 21597"/>
                <a:gd name="T4" fmla="*/ 18692 w 18692"/>
                <a:gd name="T5" fmla="*/ 21597 h 21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692" h="21597" fill="none" extrusionOk="0">
                  <a:moveTo>
                    <a:pt x="0" y="10772"/>
                  </a:moveTo>
                  <a:cubicBezTo>
                    <a:pt x="3796" y="4217"/>
                    <a:pt x="10749" y="129"/>
                    <a:pt x="18323" y="0"/>
                  </a:cubicBezTo>
                </a:path>
                <a:path w="18692" h="21597" stroke="0" extrusionOk="0">
                  <a:moveTo>
                    <a:pt x="0" y="10772"/>
                  </a:moveTo>
                  <a:cubicBezTo>
                    <a:pt x="3796" y="4217"/>
                    <a:pt x="10749" y="129"/>
                    <a:pt x="18323" y="0"/>
                  </a:cubicBezTo>
                  <a:lnTo>
                    <a:pt x="18692" y="21597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Arc 243"/>
            <p:cNvSpPr>
              <a:spLocks/>
            </p:cNvSpPr>
            <p:nvPr/>
          </p:nvSpPr>
          <p:spPr bwMode="auto">
            <a:xfrm flipH="1" flipV="1">
              <a:off x="4078" y="1434"/>
              <a:ext cx="793" cy="367"/>
            </a:xfrm>
            <a:custGeom>
              <a:avLst/>
              <a:gdLst>
                <a:gd name="G0" fmla="+- 16375 0 0"/>
                <a:gd name="G1" fmla="+- 21596 0 0"/>
                <a:gd name="G2" fmla="+- 21600 0 0"/>
                <a:gd name="T0" fmla="*/ 0 w 16375"/>
                <a:gd name="T1" fmla="*/ 7510 h 21596"/>
                <a:gd name="T2" fmla="*/ 15967 w 16375"/>
                <a:gd name="T3" fmla="*/ 0 h 21596"/>
                <a:gd name="T4" fmla="*/ 16375 w 16375"/>
                <a:gd name="T5" fmla="*/ 21596 h 21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375" h="21596" fill="none" extrusionOk="0">
                  <a:moveTo>
                    <a:pt x="-1" y="7509"/>
                  </a:moveTo>
                  <a:cubicBezTo>
                    <a:pt x="4010" y="2847"/>
                    <a:pt x="9818" y="116"/>
                    <a:pt x="15966" y="-1"/>
                  </a:cubicBezTo>
                </a:path>
                <a:path w="16375" h="21596" stroke="0" extrusionOk="0">
                  <a:moveTo>
                    <a:pt x="-1" y="7509"/>
                  </a:moveTo>
                  <a:cubicBezTo>
                    <a:pt x="4010" y="2847"/>
                    <a:pt x="9818" y="116"/>
                    <a:pt x="15966" y="-1"/>
                  </a:cubicBezTo>
                  <a:lnTo>
                    <a:pt x="16375" y="21596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5" name="Arc 244"/>
            <p:cNvSpPr>
              <a:spLocks/>
            </p:cNvSpPr>
            <p:nvPr/>
          </p:nvSpPr>
          <p:spPr bwMode="auto">
            <a:xfrm flipH="1" flipV="1">
              <a:off x="4042" y="1594"/>
              <a:ext cx="963" cy="367"/>
            </a:xfrm>
            <a:custGeom>
              <a:avLst/>
              <a:gdLst>
                <a:gd name="G0" fmla="+- 19908 0 0"/>
                <a:gd name="G1" fmla="+- 21596 0 0"/>
                <a:gd name="G2" fmla="+- 21600 0 0"/>
                <a:gd name="T0" fmla="*/ 0 w 19908"/>
                <a:gd name="T1" fmla="*/ 13215 h 21596"/>
                <a:gd name="T2" fmla="*/ 19512 w 19908"/>
                <a:gd name="T3" fmla="*/ 0 h 21596"/>
                <a:gd name="T4" fmla="*/ 19908 w 19908"/>
                <a:gd name="T5" fmla="*/ 21596 h 21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908" h="21596" fill="none" extrusionOk="0">
                  <a:moveTo>
                    <a:pt x="0" y="13215"/>
                  </a:moveTo>
                  <a:cubicBezTo>
                    <a:pt x="3316" y="5337"/>
                    <a:pt x="10966" y="156"/>
                    <a:pt x="19511" y="-1"/>
                  </a:cubicBezTo>
                </a:path>
                <a:path w="19908" h="21596" stroke="0" extrusionOk="0">
                  <a:moveTo>
                    <a:pt x="0" y="13215"/>
                  </a:moveTo>
                  <a:cubicBezTo>
                    <a:pt x="3316" y="5337"/>
                    <a:pt x="10966" y="156"/>
                    <a:pt x="19511" y="-1"/>
                  </a:cubicBezTo>
                  <a:lnTo>
                    <a:pt x="19908" y="21596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prstDash val="lg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" name="Oval 245"/>
            <p:cNvSpPr>
              <a:spLocks noChangeArrowheads="1"/>
            </p:cNvSpPr>
            <p:nvPr/>
          </p:nvSpPr>
          <p:spPr bwMode="auto">
            <a:xfrm rot="20460000">
              <a:off x="4625" y="1744"/>
              <a:ext cx="138" cy="2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" name="Line 246"/>
            <p:cNvSpPr>
              <a:spLocks noChangeShapeType="1"/>
            </p:cNvSpPr>
            <p:nvPr/>
          </p:nvSpPr>
          <p:spPr bwMode="auto">
            <a:xfrm>
              <a:off x="3582" y="2032"/>
              <a:ext cx="363" cy="3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Text Box 247"/>
            <p:cNvSpPr txBox="1">
              <a:spLocks noChangeArrowheads="1"/>
            </p:cNvSpPr>
            <p:nvPr/>
          </p:nvSpPr>
          <p:spPr bwMode="auto">
            <a:xfrm>
              <a:off x="3924" y="2230"/>
              <a:ext cx="317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2800"/>
                <a:t>S</a:t>
              </a:r>
            </a:p>
          </p:txBody>
        </p:sp>
        <p:sp>
          <p:nvSpPr>
            <p:cNvPr id="89" name="Text Box 248"/>
            <p:cNvSpPr txBox="1">
              <a:spLocks noChangeArrowheads="1"/>
            </p:cNvSpPr>
            <p:nvPr/>
          </p:nvSpPr>
          <p:spPr bwMode="auto">
            <a:xfrm>
              <a:off x="4154" y="1427"/>
              <a:ext cx="272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2800"/>
                <a:t>F</a:t>
              </a:r>
            </a:p>
          </p:txBody>
        </p:sp>
        <p:sp>
          <p:nvSpPr>
            <p:cNvPr id="90" name="Oval 249"/>
            <p:cNvSpPr>
              <a:spLocks noChangeArrowheads="1"/>
            </p:cNvSpPr>
            <p:nvPr/>
          </p:nvSpPr>
          <p:spPr bwMode="auto">
            <a:xfrm rot="20040000">
              <a:off x="4838" y="1666"/>
              <a:ext cx="138" cy="2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" name="Line 250"/>
            <p:cNvSpPr>
              <a:spLocks noChangeShapeType="1"/>
            </p:cNvSpPr>
            <p:nvPr/>
          </p:nvSpPr>
          <p:spPr bwMode="auto">
            <a:xfrm flipH="1">
              <a:off x="4620" y="1755"/>
              <a:ext cx="58" cy="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251"/>
            <p:cNvSpPr>
              <a:spLocks noChangeShapeType="1"/>
            </p:cNvSpPr>
            <p:nvPr/>
          </p:nvSpPr>
          <p:spPr bwMode="auto">
            <a:xfrm flipH="1">
              <a:off x="4636" y="1792"/>
              <a:ext cx="9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252"/>
            <p:cNvSpPr>
              <a:spLocks noChangeShapeType="1"/>
            </p:cNvSpPr>
            <p:nvPr/>
          </p:nvSpPr>
          <p:spPr bwMode="auto">
            <a:xfrm flipH="1">
              <a:off x="4665" y="1837"/>
              <a:ext cx="91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Line 253"/>
            <p:cNvSpPr>
              <a:spLocks noChangeShapeType="1"/>
            </p:cNvSpPr>
            <p:nvPr/>
          </p:nvSpPr>
          <p:spPr bwMode="auto">
            <a:xfrm rot="480000" flipH="1">
              <a:off x="4712" y="1897"/>
              <a:ext cx="63" cy="1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Arc 254"/>
            <p:cNvSpPr>
              <a:spLocks/>
            </p:cNvSpPr>
            <p:nvPr/>
          </p:nvSpPr>
          <p:spPr bwMode="auto">
            <a:xfrm rot="21232362">
              <a:off x="3111" y="2015"/>
              <a:ext cx="1037" cy="271"/>
            </a:xfrm>
            <a:custGeom>
              <a:avLst/>
              <a:gdLst>
                <a:gd name="G0" fmla="+- 20370 0 0"/>
                <a:gd name="G1" fmla="+- 21600 0 0"/>
                <a:gd name="G2" fmla="+- 21600 0 0"/>
                <a:gd name="T0" fmla="*/ 0 w 24504"/>
                <a:gd name="T1" fmla="*/ 14416 h 21600"/>
                <a:gd name="T2" fmla="*/ 24504 w 24504"/>
                <a:gd name="T3" fmla="*/ 399 h 21600"/>
                <a:gd name="T4" fmla="*/ 20370 w 2450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04" h="21600" fill="none" extrusionOk="0">
                  <a:moveTo>
                    <a:pt x="-1" y="14415"/>
                  </a:moveTo>
                  <a:cubicBezTo>
                    <a:pt x="3046" y="5777"/>
                    <a:pt x="11210" y="-1"/>
                    <a:pt x="20370" y="0"/>
                  </a:cubicBezTo>
                  <a:cubicBezTo>
                    <a:pt x="21757" y="0"/>
                    <a:pt x="23141" y="133"/>
                    <a:pt x="24503" y="399"/>
                  </a:cubicBezTo>
                </a:path>
                <a:path w="24504" h="21600" stroke="0" extrusionOk="0">
                  <a:moveTo>
                    <a:pt x="-1" y="14415"/>
                  </a:moveTo>
                  <a:cubicBezTo>
                    <a:pt x="3046" y="5777"/>
                    <a:pt x="11210" y="-1"/>
                    <a:pt x="20370" y="0"/>
                  </a:cubicBezTo>
                  <a:cubicBezTo>
                    <a:pt x="21757" y="0"/>
                    <a:pt x="23141" y="133"/>
                    <a:pt x="24503" y="399"/>
                  </a:cubicBezTo>
                  <a:lnTo>
                    <a:pt x="2037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prstDash val="lg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" name="Arc 255"/>
            <p:cNvSpPr>
              <a:spLocks/>
            </p:cNvSpPr>
            <p:nvPr/>
          </p:nvSpPr>
          <p:spPr bwMode="auto">
            <a:xfrm rot="21300000">
              <a:off x="3204" y="1840"/>
              <a:ext cx="1013" cy="230"/>
            </a:xfrm>
            <a:custGeom>
              <a:avLst/>
              <a:gdLst>
                <a:gd name="G0" fmla="+- 20685 0 0"/>
                <a:gd name="G1" fmla="+- 21600 0 0"/>
                <a:gd name="G2" fmla="+- 21600 0 0"/>
                <a:gd name="T0" fmla="*/ 0 w 24819"/>
                <a:gd name="T1" fmla="*/ 15378 h 21600"/>
                <a:gd name="T2" fmla="*/ 24819 w 24819"/>
                <a:gd name="T3" fmla="*/ 399 h 21600"/>
                <a:gd name="T4" fmla="*/ 20685 w 2481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19" h="21600" fill="none" extrusionOk="0">
                  <a:moveTo>
                    <a:pt x="0" y="15378"/>
                  </a:moveTo>
                  <a:cubicBezTo>
                    <a:pt x="2746" y="6249"/>
                    <a:pt x="11152" y="-1"/>
                    <a:pt x="20685" y="0"/>
                  </a:cubicBezTo>
                  <a:cubicBezTo>
                    <a:pt x="22072" y="0"/>
                    <a:pt x="23456" y="133"/>
                    <a:pt x="24818" y="399"/>
                  </a:cubicBezTo>
                </a:path>
                <a:path w="24819" h="21600" stroke="0" extrusionOk="0">
                  <a:moveTo>
                    <a:pt x="0" y="15378"/>
                  </a:moveTo>
                  <a:cubicBezTo>
                    <a:pt x="2746" y="6249"/>
                    <a:pt x="11152" y="-1"/>
                    <a:pt x="20685" y="0"/>
                  </a:cubicBezTo>
                  <a:cubicBezTo>
                    <a:pt x="22072" y="0"/>
                    <a:pt x="23456" y="133"/>
                    <a:pt x="24818" y="399"/>
                  </a:cubicBezTo>
                  <a:lnTo>
                    <a:pt x="20685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7" name="Arc 256"/>
            <p:cNvSpPr>
              <a:spLocks/>
            </p:cNvSpPr>
            <p:nvPr/>
          </p:nvSpPr>
          <p:spPr bwMode="auto">
            <a:xfrm rot="21300000">
              <a:off x="3332" y="2146"/>
              <a:ext cx="830" cy="230"/>
            </a:xfrm>
            <a:custGeom>
              <a:avLst/>
              <a:gdLst>
                <a:gd name="G0" fmla="+- 18419 0 0"/>
                <a:gd name="G1" fmla="+- 21600 0 0"/>
                <a:gd name="G2" fmla="+- 21600 0 0"/>
                <a:gd name="T0" fmla="*/ 0 w 22553"/>
                <a:gd name="T1" fmla="*/ 10317 h 21600"/>
                <a:gd name="T2" fmla="*/ 22553 w 22553"/>
                <a:gd name="T3" fmla="*/ 399 h 21600"/>
                <a:gd name="T4" fmla="*/ 18419 w 2255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553" h="21600" fill="none" extrusionOk="0">
                  <a:moveTo>
                    <a:pt x="0" y="10317"/>
                  </a:moveTo>
                  <a:cubicBezTo>
                    <a:pt x="3926" y="3907"/>
                    <a:pt x="10902" y="-1"/>
                    <a:pt x="18419" y="0"/>
                  </a:cubicBezTo>
                  <a:cubicBezTo>
                    <a:pt x="19806" y="0"/>
                    <a:pt x="21190" y="133"/>
                    <a:pt x="22552" y="399"/>
                  </a:cubicBezTo>
                </a:path>
                <a:path w="22553" h="21600" stroke="0" extrusionOk="0">
                  <a:moveTo>
                    <a:pt x="0" y="10317"/>
                  </a:moveTo>
                  <a:cubicBezTo>
                    <a:pt x="3926" y="3907"/>
                    <a:pt x="10902" y="-1"/>
                    <a:pt x="18419" y="0"/>
                  </a:cubicBezTo>
                  <a:cubicBezTo>
                    <a:pt x="19806" y="0"/>
                    <a:pt x="21190" y="133"/>
                    <a:pt x="22552" y="399"/>
                  </a:cubicBezTo>
                  <a:lnTo>
                    <a:pt x="18419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" name="Arc 257"/>
            <p:cNvSpPr>
              <a:spLocks/>
            </p:cNvSpPr>
            <p:nvPr/>
          </p:nvSpPr>
          <p:spPr bwMode="auto">
            <a:xfrm rot="20640000" flipH="1">
              <a:off x="3207" y="2027"/>
              <a:ext cx="101" cy="288"/>
            </a:xfrm>
            <a:custGeom>
              <a:avLst/>
              <a:gdLst>
                <a:gd name="G0" fmla="+- 0 0 0"/>
                <a:gd name="G1" fmla="+- 19297 0 0"/>
                <a:gd name="G2" fmla="+- 21600 0 0"/>
                <a:gd name="T0" fmla="*/ 9705 w 21600"/>
                <a:gd name="T1" fmla="*/ 0 h 40677"/>
                <a:gd name="T2" fmla="*/ 3074 w 21600"/>
                <a:gd name="T3" fmla="*/ 40677 h 40677"/>
                <a:gd name="T4" fmla="*/ 0 w 21600"/>
                <a:gd name="T5" fmla="*/ 19297 h 40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0677" fill="none" extrusionOk="0">
                  <a:moveTo>
                    <a:pt x="9704" y="0"/>
                  </a:moveTo>
                  <a:cubicBezTo>
                    <a:pt x="16997" y="3667"/>
                    <a:pt x="21600" y="11133"/>
                    <a:pt x="21600" y="19297"/>
                  </a:cubicBezTo>
                  <a:cubicBezTo>
                    <a:pt x="21600" y="30038"/>
                    <a:pt x="13706" y="39148"/>
                    <a:pt x="3074" y="40677"/>
                  </a:cubicBezTo>
                </a:path>
                <a:path w="21600" h="40677" stroke="0" extrusionOk="0">
                  <a:moveTo>
                    <a:pt x="9704" y="0"/>
                  </a:moveTo>
                  <a:cubicBezTo>
                    <a:pt x="16997" y="3667"/>
                    <a:pt x="21600" y="11133"/>
                    <a:pt x="21600" y="19297"/>
                  </a:cubicBezTo>
                  <a:cubicBezTo>
                    <a:pt x="21600" y="30038"/>
                    <a:pt x="13706" y="39148"/>
                    <a:pt x="3074" y="40677"/>
                  </a:cubicBezTo>
                  <a:lnTo>
                    <a:pt x="0" y="19297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" name="Line 258"/>
            <p:cNvSpPr>
              <a:spLocks noChangeShapeType="1"/>
            </p:cNvSpPr>
            <p:nvPr/>
          </p:nvSpPr>
          <p:spPr bwMode="auto">
            <a:xfrm>
              <a:off x="4332" y="1616"/>
              <a:ext cx="362" cy="2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1132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5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45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5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45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45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45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uiExpand="1" build="p"/>
      <p:bldP spid="79" grpId="0" autoUpdateAnimBg="0"/>
      <p:bldP spid="80" grpId="0" autoUpdateAnimBg="0"/>
      <p:bldP spid="8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Arial" charset="0"/>
                <a:cs typeface="Arial" charset="0"/>
              </a:rPr>
              <a:t>II. </a:t>
            </a:r>
            <a:r>
              <a:rPr lang="vi-VN" sz="4000" smtClean="0">
                <a:latin typeface="Arial" charset="0"/>
                <a:cs typeface="Arial" charset="0"/>
              </a:rPr>
              <a:t>Các </a:t>
            </a:r>
            <a:r>
              <a:rPr lang="vi-VN" sz="4000">
                <a:latin typeface="Arial" charset="0"/>
                <a:cs typeface="Arial" charset="0"/>
              </a:rPr>
              <a:t>giả thuyết cơ bản về vật liệu</a:t>
            </a:r>
            <a:r>
              <a:rPr lang="en-US" sz="400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5299912"/>
          </a:xfrm>
        </p:spPr>
        <p:txBody>
          <a:bodyPr wrap="square">
            <a:spAutoFit/>
          </a:bodyPr>
          <a:lstStyle/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  <a:cs typeface="Arial" charset="0"/>
              </a:rPr>
              <a:t>1. Các giả thiết:</a:t>
            </a:r>
          </a:p>
          <a:p>
            <a:pPr marL="0" indent="0" algn="just" eaLnBrk="1" hangingPunct="1">
              <a:buNone/>
            </a:pPr>
            <a:r>
              <a:rPr lang="en-US" sz="2800" b="1" smtClean="0">
                <a:cs typeface="Arial" charset="0"/>
              </a:rPr>
              <a:t>GT1</a:t>
            </a:r>
            <a:r>
              <a:rPr lang="en-US" sz="2800" smtClean="0">
                <a:cs typeface="Arial" charset="0"/>
              </a:rPr>
              <a:t>: VL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liên tục</a:t>
            </a:r>
            <a:r>
              <a:rPr lang="en-US" sz="2800" smtClean="0">
                <a:cs typeface="Arial" charset="0"/>
              </a:rPr>
              <a:t>,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đồng tính </a:t>
            </a:r>
            <a:r>
              <a:rPr lang="en-US" sz="2800" smtClean="0">
                <a:cs typeface="Arial" charset="0"/>
              </a:rPr>
              <a:t>và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đẳng hướng</a:t>
            </a:r>
          </a:p>
          <a:p>
            <a:pPr marL="0" indent="0" algn="just" eaLnBrk="1" hangingPunct="1">
              <a:buNone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Liên tục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đồng đều, không có khe hở → 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không đổi</a:t>
            </a:r>
          </a:p>
          <a:p>
            <a:pPr marL="0" indent="0" algn="just" eaLnBrk="1" hangingPunct="1">
              <a:buNone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Đồng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tính chất cơ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lý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  <a:sym typeface="Symbol"/>
              </a:rPr>
              <a:t>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nơi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như nhau</a:t>
            </a:r>
          </a:p>
          <a:p>
            <a:pPr marL="0" indent="0" algn="just" eaLnBrk="1" hangingPunct="1">
              <a:buNone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Đẳng hướng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: tính chất cơ lý tại 1 điểm theo </a:t>
            </a:r>
            <a:r>
              <a:rPr lang="en-US" sz="2400">
                <a:latin typeface="Times New Roman" pitchFamily="18" charset="0"/>
                <a:cs typeface="Times New Roman" pitchFamily="18" charset="0"/>
                <a:sym typeface="Symbol"/>
              </a:rPr>
              <a:t>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phương như nhau.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None/>
            </a:pPr>
            <a:r>
              <a:rPr lang="en-US" sz="2800" b="1" smtClean="0">
                <a:cs typeface="Arial" charset="0"/>
              </a:rPr>
              <a:t>GT2</a:t>
            </a:r>
            <a:r>
              <a:rPr lang="en-US" sz="2800" smtClean="0">
                <a:cs typeface="Arial" charset="0"/>
              </a:rPr>
              <a:t>: VL làm việc trong giai đoạn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đàn hồi</a:t>
            </a:r>
            <a:r>
              <a:rPr lang="en-US" sz="2800" smtClean="0">
                <a:cs typeface="Arial" charset="0"/>
              </a:rPr>
              <a:t> </a:t>
            </a:r>
          </a:p>
          <a:p>
            <a:pPr marL="0" indent="0" algn="just" eaLnBrk="1" hangingPunct="1">
              <a:buNone/>
            </a:pPr>
            <a:r>
              <a:rPr lang="en-US" sz="2800" smtClean="0">
                <a:cs typeface="Arial" charset="0"/>
              </a:rPr>
              <a:t>Biến dạng do N/lực gây ra &lt;&lt;&lt; so với kích thước </a:t>
            </a:r>
            <a:r>
              <a:rPr lang="en-US" sz="2800">
                <a:cs typeface="Arial" charset="0"/>
              </a:rPr>
              <a:t>vật → bỏ</a:t>
            </a:r>
          </a:p>
          <a:p>
            <a:pPr marL="0" indent="0" algn="just" eaLnBrk="1" hangingPunct="1">
              <a:buNone/>
            </a:pPr>
            <a:r>
              <a:rPr lang="en-US" sz="2800" b="1" smtClean="0">
                <a:cs typeface="Arial" charset="0"/>
              </a:rPr>
              <a:t>GT3</a:t>
            </a:r>
            <a:r>
              <a:rPr lang="en-US" sz="2800" smtClean="0">
                <a:cs typeface="Arial" charset="0"/>
              </a:rPr>
              <a:t>: BD tuân theo định luật Hooke: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biến dạng tỉ lệ bậc nhất với lực tác dụng </a:t>
            </a:r>
            <a:r>
              <a:rPr lang="en-US" sz="2800" b="1" smtClean="0">
                <a:solidFill>
                  <a:srgbClr val="0000CC"/>
                </a:solidFill>
                <a:latin typeface="Arial"/>
                <a:cs typeface="Arial"/>
              </a:rPr>
              <a:t>→ P = C.</a:t>
            </a:r>
            <a:r>
              <a:rPr lang="el-GR" sz="2800" b="1" smtClean="0">
                <a:solidFill>
                  <a:srgbClr val="0000CC"/>
                </a:solidFill>
                <a:latin typeface="Arial"/>
                <a:cs typeface="Arial"/>
              </a:rPr>
              <a:t>Δ</a:t>
            </a:r>
            <a:r>
              <a:rPr lang="en-US" sz="2800" b="1" smtClean="0">
                <a:solidFill>
                  <a:srgbClr val="0000CC"/>
                </a:solidFill>
                <a:latin typeface="Arial"/>
                <a:cs typeface="Arial"/>
              </a:rPr>
              <a:t>l </a:t>
            </a:r>
            <a:r>
              <a:rPr lang="en-US" sz="2800" smtClean="0">
                <a:solidFill>
                  <a:srgbClr val="0000CC"/>
                </a:solidFill>
                <a:latin typeface="Arial"/>
                <a:cs typeface="Arial"/>
              </a:rPr>
              <a:t>(C: hệ số biến dạng)</a:t>
            </a:r>
            <a:endParaRPr lang="en-US" sz="2800" b="1" smtClean="0">
              <a:solidFill>
                <a:srgbClr val="0000CC"/>
              </a:solidFill>
              <a:cs typeface="Arial" charset="0"/>
            </a:endParaRPr>
          </a:p>
          <a:p>
            <a:pPr marL="0" indent="0" algn="just" eaLnBrk="1" hangingPunct="1">
              <a:buNone/>
            </a:pP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Vật </a:t>
            </a:r>
            <a:r>
              <a:rPr lang="vi-VN" sz="2800" b="1">
                <a:solidFill>
                  <a:srgbClr val="0000CC"/>
                </a:solidFill>
                <a:cs typeface="Arial" charset="0"/>
              </a:rPr>
              <a:t>liệu được coi là 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li</a:t>
            </a:r>
            <a:r>
              <a:rPr lang="en-US" sz="2800" b="1">
                <a:solidFill>
                  <a:srgbClr val="0000CC"/>
                </a:solidFill>
                <a:cs typeface="Arial" charset="0"/>
              </a:rPr>
              <a:t>ê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 t</a:t>
            </a:r>
            <a:r>
              <a:rPr lang="en-US" sz="2800" b="1">
                <a:solidFill>
                  <a:srgbClr val="0000CC"/>
                </a:solidFill>
                <a:cs typeface="Arial" charset="0"/>
              </a:rPr>
              <a:t>ụ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c</a:t>
            </a:r>
            <a:r>
              <a:rPr lang="vi-VN" sz="2800" b="1">
                <a:solidFill>
                  <a:srgbClr val="0000CC"/>
                </a:solidFill>
                <a:cs typeface="Arial" charset="0"/>
              </a:rPr>
              <a:t>,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đồ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ng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tính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,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đẳ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ng h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ướ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ng v</a:t>
            </a:r>
            <a:r>
              <a:rPr lang="en-US" sz="2800" b="1">
                <a:solidFill>
                  <a:srgbClr val="0000CC"/>
                </a:solidFill>
                <a:cs typeface="Arial" charset="0"/>
              </a:rPr>
              <a:t>à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 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đà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 h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ồ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i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 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tuy</a:t>
            </a:r>
            <a:r>
              <a:rPr lang="en-US" sz="2800" b="1" smtClean="0">
                <a:solidFill>
                  <a:srgbClr val="0000CC"/>
                </a:solidFill>
                <a:cs typeface="Arial" charset="0"/>
              </a:rPr>
              <a:t>ế</a:t>
            </a:r>
            <a:r>
              <a:rPr lang="vi-VN" sz="2800" b="1" smtClean="0">
                <a:solidFill>
                  <a:srgbClr val="0000CC"/>
                </a:solidFill>
                <a:cs typeface="Arial" charset="0"/>
              </a:rPr>
              <a:t>n </a:t>
            </a:r>
            <a:r>
              <a:rPr lang="vi-VN" sz="2800" b="1">
                <a:solidFill>
                  <a:srgbClr val="0000CC"/>
                </a:solidFill>
                <a:cs typeface="Arial" charset="0"/>
              </a:rPr>
              <a:t>tính.</a:t>
            </a:r>
            <a:endParaRPr lang="en-US" sz="2800" b="1" smtClean="0">
              <a:solidFill>
                <a:srgbClr val="0000CC"/>
              </a:solidFill>
              <a:cs typeface="Arial" charset="0"/>
            </a:endParaRPr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2767281"/>
            <a:ext cx="7162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/>
              <a:t>Bài </a:t>
            </a:r>
            <a:r>
              <a:rPr lang="en-US" sz="4000" b="1" smtClean="0"/>
              <a:t>2</a:t>
            </a:r>
          </a:p>
          <a:p>
            <a:pPr algn="ctr"/>
            <a:r>
              <a:rPr lang="en-US" sz="4000" b="1"/>
              <a:t>Ngoại lực - Nội lực - Ứng suất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75191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382000" cy="4918269"/>
          </a:xfrm>
        </p:spPr>
        <p:txBody>
          <a:bodyPr>
            <a:spAutoFit/>
          </a:bodyPr>
          <a:lstStyle/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1. Ngoại lực: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       </a:t>
            </a:r>
            <a:r>
              <a:rPr lang="en-US" sz="2800" b="1" smtClean="0">
                <a:latin typeface="Arial" charset="0"/>
                <a:cs typeface="Arial" charset="0"/>
              </a:rPr>
              <a:t>Định nghĩa</a:t>
            </a:r>
            <a:r>
              <a:rPr lang="en-US" sz="2800" smtClean="0">
                <a:latin typeface="Arial" charset="0"/>
                <a:cs typeface="Arial" charset="0"/>
              </a:rPr>
              <a:t>: Lực từ ngoài TD vào Vật thể</a:t>
            </a:r>
          </a:p>
          <a:p>
            <a:pPr marL="495300" indent="-495300" algn="just" eaLnBrk="1" hangingPunct="1">
              <a:buNone/>
            </a:pPr>
            <a:r>
              <a:rPr lang="vi-VN" sz="2800">
                <a:latin typeface="Arial" charset="0"/>
                <a:cs typeface="Arial" charset="0"/>
              </a:rPr>
              <a:t>Ngoại lực bao gồm tải trọng, phản lực liên kết. </a:t>
            </a:r>
          </a:p>
          <a:p>
            <a:pPr marL="495300" indent="-495300" algn="just" eaLnBrk="1" hangingPunct="1">
              <a:buNone/>
            </a:pPr>
            <a:r>
              <a:rPr lang="vi-VN" sz="2800">
                <a:latin typeface="Arial" charset="0"/>
                <a:cs typeface="Arial" charset="0"/>
              </a:rPr>
              <a:t>Tải trọng là lực chủ động.</a:t>
            </a:r>
            <a:endParaRPr lang="en-US" sz="2800" smtClean="0">
              <a:latin typeface="Arial" charset="0"/>
              <a:cs typeface="Arial" charset="0"/>
            </a:endParaRP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       </a:t>
            </a:r>
            <a:r>
              <a:rPr lang="en-US" sz="2800" b="1" smtClean="0">
                <a:latin typeface="Arial" charset="0"/>
                <a:cs typeface="Arial" charset="0"/>
              </a:rPr>
              <a:t>Phân loại</a:t>
            </a:r>
            <a:r>
              <a:rPr lang="en-US" sz="2800" smtClean="0">
                <a:latin typeface="Arial" charset="0"/>
                <a:cs typeface="Arial" charset="0"/>
              </a:rPr>
              <a:t>: 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</a:t>
            </a:r>
            <a:r>
              <a:rPr lang="en-US" sz="2800" smtClean="0">
                <a:solidFill>
                  <a:srgbClr val="0000CC"/>
                </a:solidFill>
                <a:latin typeface="Arial" charset="0"/>
                <a:cs typeface="Arial" charset="0"/>
              </a:rPr>
              <a:t>1) </a:t>
            </a:r>
            <a:r>
              <a:rPr lang="en-US" sz="2800" b="1" i="1" smtClean="0">
                <a:solidFill>
                  <a:srgbClr val="0000CC"/>
                </a:solidFill>
                <a:latin typeface="Arial" charset="0"/>
                <a:cs typeface="Arial" charset="0"/>
              </a:rPr>
              <a:t>Theo tính chất TD</a:t>
            </a:r>
            <a:r>
              <a:rPr lang="en-US" sz="2800" smtClean="0">
                <a:latin typeface="Arial" charset="0"/>
                <a:cs typeface="Arial" charset="0"/>
              </a:rPr>
              <a:t>: </a:t>
            </a: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Lực tĩnh</a:t>
            </a:r>
            <a:r>
              <a:rPr lang="en-US" sz="2800" smtClean="0">
                <a:latin typeface="Arial" charset="0"/>
                <a:cs typeface="Arial" charset="0"/>
              </a:rPr>
              <a:t>, </a:t>
            </a: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Lực động</a:t>
            </a:r>
          </a:p>
          <a:p>
            <a:pPr marL="495300" indent="-495300" algn="just" eaLnBrk="1" hangingPunct="1"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</a:t>
            </a:r>
            <a:r>
              <a:rPr lang="en-US" sz="2800" smtClean="0">
                <a:solidFill>
                  <a:srgbClr val="0000CC"/>
                </a:solidFill>
                <a:latin typeface="Arial" charset="0"/>
                <a:cs typeface="Arial" charset="0"/>
              </a:rPr>
              <a:t>2) </a:t>
            </a:r>
            <a:r>
              <a:rPr lang="en-US" sz="2800" b="1" i="1" smtClean="0">
                <a:solidFill>
                  <a:srgbClr val="0000CC"/>
                </a:solidFill>
                <a:latin typeface="Arial" charset="0"/>
                <a:cs typeface="Arial" charset="0"/>
              </a:rPr>
              <a:t>Theo PP truyền lực</a:t>
            </a:r>
            <a:r>
              <a:rPr lang="en-US" sz="2800" smtClean="0">
                <a:solidFill>
                  <a:srgbClr val="0000CC"/>
                </a:solidFill>
                <a:latin typeface="Arial" charset="0"/>
                <a:cs typeface="Arial" charset="0"/>
              </a:rPr>
              <a:t>:</a:t>
            </a:r>
            <a:r>
              <a:rPr lang="en-US" sz="2800" smtClean="0">
                <a:latin typeface="Arial" charset="0"/>
                <a:cs typeface="Arial" charset="0"/>
              </a:rPr>
              <a:t> </a:t>
            </a:r>
            <a:r>
              <a:rPr lang="en-US" sz="28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Lực phân bố</a:t>
            </a:r>
            <a:r>
              <a:rPr lang="en-US" sz="2800" smtClean="0">
                <a:latin typeface="Arial" charset="0"/>
                <a:cs typeface="Arial" charset="0"/>
              </a:rPr>
              <a:t>: Truyền qua diện tích tiếp xúc (PB thể tích, PB mặt, PB đường) – cường độ q và </a:t>
            </a: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Lực tập trung</a:t>
            </a:r>
            <a:r>
              <a:rPr lang="en-US" sz="2800" smtClean="0">
                <a:latin typeface="Arial" charset="0"/>
                <a:cs typeface="Arial" charset="0"/>
              </a:rPr>
              <a:t>: Truyền qua một điểm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6389" name="Rectangle 7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6390" name="Rectangle 7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78" name="Right Arrow 77"/>
          <p:cNvSpPr/>
          <p:nvPr/>
        </p:nvSpPr>
        <p:spPr>
          <a:xfrm>
            <a:off x="609600" y="16002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Right Arrow 77"/>
          <p:cNvSpPr/>
          <p:nvPr/>
        </p:nvSpPr>
        <p:spPr>
          <a:xfrm>
            <a:off x="609600" y="30480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uiExpand="1" build="p"/>
      <p:bldP spid="78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304800" y="4316611"/>
            <a:ext cx="87840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800">
                <a:solidFill>
                  <a:srgbClr val="000000"/>
                </a:solidFill>
              </a:rPr>
              <a:t>Đơn vị </a:t>
            </a:r>
            <a:r>
              <a:rPr lang="en-US" sz="2800" smtClean="0">
                <a:solidFill>
                  <a:srgbClr val="000000"/>
                </a:solidFill>
              </a:rPr>
              <a:t>đo </a:t>
            </a:r>
            <a:r>
              <a:rPr lang="en-US" sz="2800" b="1" smtClean="0">
                <a:solidFill>
                  <a:srgbClr val="FF0000"/>
                </a:solidFill>
              </a:rPr>
              <a:t>lực </a:t>
            </a:r>
            <a:r>
              <a:rPr lang="en-US" sz="2800" b="1">
                <a:solidFill>
                  <a:srgbClr val="FF0000"/>
                </a:solidFill>
              </a:rPr>
              <a:t>tập trung</a:t>
            </a:r>
            <a:r>
              <a:rPr lang="en-US" sz="2800">
                <a:solidFill>
                  <a:srgbClr val="000000"/>
                </a:solidFill>
              </a:rPr>
              <a:t> là </a:t>
            </a:r>
            <a:r>
              <a:rPr lang="en-US" sz="2800">
                <a:solidFill>
                  <a:srgbClr val="003399"/>
                </a:solidFill>
              </a:rPr>
              <a:t>N, kN...,</a:t>
            </a:r>
            <a:r>
              <a:rPr lang="en-US" sz="2800">
                <a:solidFill>
                  <a:srgbClr val="000000"/>
                </a:solidFill>
              </a:rPr>
              <a:t> đơn vị </a:t>
            </a:r>
            <a:r>
              <a:rPr lang="en-US" sz="2800" smtClean="0">
                <a:solidFill>
                  <a:srgbClr val="000000"/>
                </a:solidFill>
              </a:rPr>
              <a:t>đo </a:t>
            </a:r>
            <a:r>
              <a:rPr lang="en-US" sz="2800" b="1" smtClean="0">
                <a:solidFill>
                  <a:srgbClr val="800000"/>
                </a:solidFill>
              </a:rPr>
              <a:t>lực </a:t>
            </a:r>
            <a:r>
              <a:rPr lang="en-US" sz="2800" b="1">
                <a:solidFill>
                  <a:srgbClr val="800000"/>
                </a:solidFill>
              </a:rPr>
              <a:t>phân bố</a:t>
            </a:r>
            <a:r>
              <a:rPr lang="en-US" sz="2800">
                <a:solidFill>
                  <a:srgbClr val="000000"/>
                </a:solidFill>
              </a:rPr>
              <a:t> theo chiều dài là </a:t>
            </a:r>
            <a:r>
              <a:rPr lang="en-US" sz="2800">
                <a:solidFill>
                  <a:srgbClr val="003399"/>
                </a:solidFill>
              </a:rPr>
              <a:t>N/m, kN/m...,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 smtClean="0">
                <a:solidFill>
                  <a:srgbClr val="000000"/>
                </a:solidFill>
              </a:rPr>
              <a:t>đo </a:t>
            </a:r>
            <a:r>
              <a:rPr lang="en-US" sz="2800" b="1" smtClean="0">
                <a:solidFill>
                  <a:srgbClr val="800000"/>
                </a:solidFill>
              </a:rPr>
              <a:t>lực </a:t>
            </a:r>
            <a:r>
              <a:rPr lang="en-US" sz="2800" b="1">
                <a:solidFill>
                  <a:srgbClr val="800000"/>
                </a:solidFill>
              </a:rPr>
              <a:t>phân bố</a:t>
            </a:r>
            <a:r>
              <a:rPr lang="en-US" sz="2800">
                <a:solidFill>
                  <a:srgbClr val="000000"/>
                </a:solidFill>
              </a:rPr>
              <a:t> theo bề mặt là </a:t>
            </a:r>
            <a:r>
              <a:rPr lang="en-US" sz="2800">
                <a:solidFill>
                  <a:srgbClr val="003399"/>
                </a:solidFill>
              </a:rPr>
              <a:t>N/m</a:t>
            </a:r>
            <a:r>
              <a:rPr lang="en-US" sz="2800" baseline="30000">
                <a:solidFill>
                  <a:srgbClr val="003399"/>
                </a:solidFill>
              </a:rPr>
              <a:t>2</a:t>
            </a:r>
            <a:r>
              <a:rPr lang="en-US" sz="2800">
                <a:solidFill>
                  <a:srgbClr val="003399"/>
                </a:solidFill>
              </a:rPr>
              <a:t>, kN/m</a:t>
            </a:r>
            <a:r>
              <a:rPr lang="en-US" sz="2800" baseline="30000">
                <a:solidFill>
                  <a:srgbClr val="003399"/>
                </a:solidFill>
              </a:rPr>
              <a:t>2</a:t>
            </a:r>
            <a:r>
              <a:rPr lang="en-US" sz="2800" smtClean="0">
                <a:solidFill>
                  <a:srgbClr val="003399"/>
                </a:solidFill>
              </a:rPr>
              <a:t>..., </a:t>
            </a:r>
            <a:r>
              <a:rPr lang="en-US" sz="2800" smtClean="0">
                <a:solidFill>
                  <a:srgbClr val="000000"/>
                </a:solidFill>
              </a:rPr>
              <a:t>đo </a:t>
            </a:r>
            <a:r>
              <a:rPr lang="en-US" sz="2800" b="1" smtClean="0">
                <a:solidFill>
                  <a:srgbClr val="800000"/>
                </a:solidFill>
              </a:rPr>
              <a:t>lực </a:t>
            </a:r>
            <a:r>
              <a:rPr lang="en-US" sz="2800" b="1">
                <a:solidFill>
                  <a:srgbClr val="800000"/>
                </a:solidFill>
              </a:rPr>
              <a:t>phân bố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 smtClean="0">
                <a:solidFill>
                  <a:srgbClr val="000000"/>
                </a:solidFill>
              </a:rPr>
              <a:t>theo </a:t>
            </a:r>
            <a:r>
              <a:rPr lang="en-US" sz="2800">
                <a:solidFill>
                  <a:srgbClr val="000000"/>
                </a:solidFill>
              </a:rPr>
              <a:t>thể tích là </a:t>
            </a:r>
            <a:r>
              <a:rPr lang="en-US" sz="2800">
                <a:solidFill>
                  <a:srgbClr val="003399"/>
                </a:solidFill>
              </a:rPr>
              <a:t>N/m</a:t>
            </a:r>
            <a:r>
              <a:rPr lang="en-US" sz="2800" baseline="30000">
                <a:solidFill>
                  <a:srgbClr val="003399"/>
                </a:solidFill>
              </a:rPr>
              <a:t>3</a:t>
            </a:r>
            <a:r>
              <a:rPr lang="en-US" sz="2800">
                <a:solidFill>
                  <a:srgbClr val="003399"/>
                </a:solidFill>
              </a:rPr>
              <a:t>,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>
                <a:solidFill>
                  <a:srgbClr val="003399"/>
                </a:solidFill>
              </a:rPr>
              <a:t>kN/m</a:t>
            </a:r>
            <a:r>
              <a:rPr lang="en-US" sz="2800" baseline="30000">
                <a:solidFill>
                  <a:srgbClr val="003399"/>
                </a:solidFill>
              </a:rPr>
              <a:t>3</a:t>
            </a:r>
            <a:r>
              <a:rPr lang="en-US" sz="2800" smtClean="0">
                <a:solidFill>
                  <a:srgbClr val="000000"/>
                </a:solidFill>
              </a:rPr>
              <a:t>, </a:t>
            </a:r>
            <a:r>
              <a:rPr lang="en-US" sz="2800" smtClean="0"/>
              <a:t>đo </a:t>
            </a:r>
            <a:r>
              <a:rPr lang="en-US" sz="2800" b="1">
                <a:solidFill>
                  <a:srgbClr val="003399"/>
                </a:solidFill>
              </a:rPr>
              <a:t>momen</a:t>
            </a:r>
            <a:r>
              <a:rPr lang="en-US" sz="2800"/>
              <a:t> là Nm,kNm</a:t>
            </a:r>
            <a:r>
              <a:rPr lang="en-US" sz="2800" smtClean="0"/>
              <a:t>…</a:t>
            </a: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78948" name="Text Box 100"/>
          <p:cNvSpPr txBox="1">
            <a:spLocks noChangeArrowheads="1"/>
          </p:cNvSpPr>
          <p:nvPr/>
        </p:nvSpPr>
        <p:spPr bwMode="auto">
          <a:xfrm>
            <a:off x="3573311" y="3203774"/>
            <a:ext cx="481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/>
              <a:t>d/</a:t>
            </a:r>
          </a:p>
        </p:txBody>
      </p:sp>
      <p:grpSp>
        <p:nvGrpSpPr>
          <p:cNvPr id="78950" name="Group 102"/>
          <p:cNvGrpSpPr>
            <a:grpSpLocks/>
          </p:cNvGrpSpPr>
          <p:nvPr/>
        </p:nvGrpSpPr>
        <p:grpSpPr bwMode="auto">
          <a:xfrm>
            <a:off x="3949699" y="2682280"/>
            <a:ext cx="1930400" cy="1562100"/>
            <a:chOff x="688" y="3303"/>
            <a:chExt cx="1216" cy="984"/>
          </a:xfrm>
        </p:grpSpPr>
        <p:sp>
          <p:nvSpPr>
            <p:cNvPr id="78951" name="AutoShape 103"/>
            <p:cNvSpPr>
              <a:spLocks noChangeArrowheads="1"/>
            </p:cNvSpPr>
            <p:nvPr/>
          </p:nvSpPr>
          <p:spPr bwMode="auto">
            <a:xfrm>
              <a:off x="1656" y="3673"/>
              <a:ext cx="246" cy="614"/>
            </a:xfrm>
            <a:prstGeom prst="parallelogram">
              <a:avLst>
                <a:gd name="adj" fmla="val 43636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2" name="Line 104"/>
            <p:cNvSpPr>
              <a:spLocks noChangeShapeType="1"/>
            </p:cNvSpPr>
            <p:nvPr/>
          </p:nvSpPr>
          <p:spPr bwMode="auto">
            <a:xfrm>
              <a:off x="1230" y="4056"/>
              <a:ext cx="0" cy="12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3" name="Line 105"/>
            <p:cNvSpPr>
              <a:spLocks noChangeShapeType="1"/>
            </p:cNvSpPr>
            <p:nvPr/>
          </p:nvSpPr>
          <p:spPr bwMode="auto">
            <a:xfrm>
              <a:off x="1735" y="4056"/>
              <a:ext cx="0" cy="11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4" name="Line 106"/>
            <p:cNvSpPr>
              <a:spLocks noChangeShapeType="1"/>
            </p:cNvSpPr>
            <p:nvPr/>
          </p:nvSpPr>
          <p:spPr bwMode="auto">
            <a:xfrm>
              <a:off x="1899" y="3680"/>
              <a:ext cx="0" cy="12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5" name="Line 107"/>
            <p:cNvSpPr>
              <a:spLocks noChangeShapeType="1"/>
            </p:cNvSpPr>
            <p:nvPr/>
          </p:nvSpPr>
          <p:spPr bwMode="auto">
            <a:xfrm>
              <a:off x="1581" y="3367"/>
              <a:ext cx="0" cy="51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6" name="Line 108"/>
            <p:cNvSpPr>
              <a:spLocks noChangeShapeType="1"/>
            </p:cNvSpPr>
            <p:nvPr/>
          </p:nvSpPr>
          <p:spPr bwMode="auto">
            <a:xfrm rot="489052" flipH="1">
              <a:off x="1138" y="3339"/>
              <a:ext cx="435" cy="25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7" name="Line 109"/>
            <p:cNvSpPr>
              <a:spLocks noChangeShapeType="1"/>
            </p:cNvSpPr>
            <p:nvPr/>
          </p:nvSpPr>
          <p:spPr bwMode="auto">
            <a:xfrm>
              <a:off x="1121" y="3303"/>
              <a:ext cx="0" cy="5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8" name="Line 110"/>
            <p:cNvSpPr>
              <a:spLocks noChangeShapeType="1"/>
            </p:cNvSpPr>
            <p:nvPr/>
          </p:nvSpPr>
          <p:spPr bwMode="auto">
            <a:xfrm>
              <a:off x="1121" y="3303"/>
              <a:ext cx="246" cy="129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59" name="Line 111"/>
            <p:cNvSpPr>
              <a:spLocks noChangeShapeType="1"/>
            </p:cNvSpPr>
            <p:nvPr/>
          </p:nvSpPr>
          <p:spPr bwMode="auto">
            <a:xfrm rot="-11111754">
              <a:off x="867" y="3689"/>
              <a:ext cx="246" cy="128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0" name="Text Box 112"/>
            <p:cNvSpPr txBox="1">
              <a:spLocks noChangeArrowheads="1"/>
            </p:cNvSpPr>
            <p:nvPr/>
          </p:nvSpPr>
          <p:spPr bwMode="auto">
            <a:xfrm>
              <a:off x="688" y="3753"/>
              <a:ext cx="43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sz="1200">
                  <a:solidFill>
                    <a:srgbClr val="003399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800">
                  <a:solidFill>
                    <a:srgbClr val="003399"/>
                  </a:solidFill>
                </a:rPr>
                <a:t>M</a:t>
              </a:r>
            </a:p>
          </p:txBody>
        </p:sp>
        <p:sp>
          <p:nvSpPr>
            <p:cNvPr id="78961" name="Line 113"/>
            <p:cNvSpPr>
              <a:spLocks noChangeShapeType="1"/>
            </p:cNvSpPr>
            <p:nvPr/>
          </p:nvSpPr>
          <p:spPr bwMode="auto">
            <a:xfrm>
              <a:off x="1236" y="4176"/>
              <a:ext cx="4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2" name="Line 114"/>
            <p:cNvSpPr>
              <a:spLocks noChangeShapeType="1"/>
            </p:cNvSpPr>
            <p:nvPr/>
          </p:nvSpPr>
          <p:spPr bwMode="auto">
            <a:xfrm flipH="1">
              <a:off x="1737" y="3792"/>
              <a:ext cx="167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</p:grpSp>
      <p:grpSp>
        <p:nvGrpSpPr>
          <p:cNvPr id="78963" name="Group 115"/>
          <p:cNvGrpSpPr>
            <a:grpSpLocks/>
          </p:cNvGrpSpPr>
          <p:nvPr/>
        </p:nvGrpSpPr>
        <p:grpSpPr bwMode="auto">
          <a:xfrm>
            <a:off x="7043738" y="2655293"/>
            <a:ext cx="1643062" cy="1616075"/>
            <a:chOff x="2162" y="3390"/>
            <a:chExt cx="1035" cy="1018"/>
          </a:xfrm>
        </p:grpSpPr>
        <p:sp>
          <p:nvSpPr>
            <p:cNvPr id="78964" name="AutoShape 116"/>
            <p:cNvSpPr>
              <a:spLocks noChangeArrowheads="1"/>
            </p:cNvSpPr>
            <p:nvPr/>
          </p:nvSpPr>
          <p:spPr bwMode="auto">
            <a:xfrm>
              <a:off x="2910" y="3701"/>
              <a:ext cx="283" cy="707"/>
            </a:xfrm>
            <a:prstGeom prst="parallelogram">
              <a:avLst>
                <a:gd name="adj" fmla="val 50948"/>
              </a:avLst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5" name="Line 117"/>
            <p:cNvSpPr>
              <a:spLocks noChangeShapeType="1"/>
            </p:cNvSpPr>
            <p:nvPr/>
          </p:nvSpPr>
          <p:spPr bwMode="auto">
            <a:xfrm>
              <a:off x="2494" y="4044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6" name="Line 118"/>
            <p:cNvSpPr>
              <a:spLocks noChangeShapeType="1"/>
            </p:cNvSpPr>
            <p:nvPr/>
          </p:nvSpPr>
          <p:spPr bwMode="auto">
            <a:xfrm>
              <a:off x="3009" y="4044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7" name="Line 119"/>
            <p:cNvSpPr>
              <a:spLocks noChangeShapeType="1"/>
            </p:cNvSpPr>
            <p:nvPr/>
          </p:nvSpPr>
          <p:spPr bwMode="auto">
            <a:xfrm>
              <a:off x="3189" y="3701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8" name="Line 120"/>
            <p:cNvSpPr>
              <a:spLocks noChangeShapeType="1"/>
            </p:cNvSpPr>
            <p:nvPr/>
          </p:nvSpPr>
          <p:spPr bwMode="auto">
            <a:xfrm>
              <a:off x="2858" y="3415"/>
              <a:ext cx="0" cy="45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69" name="Line 121"/>
            <p:cNvSpPr>
              <a:spLocks noChangeShapeType="1"/>
            </p:cNvSpPr>
            <p:nvPr/>
          </p:nvSpPr>
          <p:spPr bwMode="auto">
            <a:xfrm rot="489052" flipH="1">
              <a:off x="2399" y="3390"/>
              <a:ext cx="453" cy="22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70" name="Arc 122"/>
            <p:cNvSpPr>
              <a:spLocks/>
            </p:cNvSpPr>
            <p:nvPr/>
          </p:nvSpPr>
          <p:spPr bwMode="auto">
            <a:xfrm>
              <a:off x="2451" y="3415"/>
              <a:ext cx="116" cy="291"/>
            </a:xfrm>
            <a:custGeom>
              <a:avLst/>
              <a:gdLst>
                <a:gd name="G0" fmla="+- 2274 0 0"/>
                <a:gd name="G1" fmla="+- 21600 0 0"/>
                <a:gd name="G2" fmla="+- 21600 0 0"/>
                <a:gd name="T0" fmla="*/ 0 w 23874"/>
                <a:gd name="T1" fmla="*/ 120 h 43200"/>
                <a:gd name="T2" fmla="*/ 1693 w 23874"/>
                <a:gd name="T3" fmla="*/ 43192 h 43200"/>
                <a:gd name="T4" fmla="*/ 2274 w 23874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874" h="43200" fill="none" extrusionOk="0">
                  <a:moveTo>
                    <a:pt x="0" y="120"/>
                  </a:moveTo>
                  <a:cubicBezTo>
                    <a:pt x="755" y="40"/>
                    <a:pt x="1514" y="-1"/>
                    <a:pt x="2274" y="0"/>
                  </a:cubicBezTo>
                  <a:cubicBezTo>
                    <a:pt x="14203" y="0"/>
                    <a:pt x="23874" y="9670"/>
                    <a:pt x="23874" y="21600"/>
                  </a:cubicBezTo>
                  <a:cubicBezTo>
                    <a:pt x="23874" y="33529"/>
                    <a:pt x="14203" y="43200"/>
                    <a:pt x="2274" y="43200"/>
                  </a:cubicBezTo>
                  <a:cubicBezTo>
                    <a:pt x="2080" y="43200"/>
                    <a:pt x="1886" y="43197"/>
                    <a:pt x="1692" y="43192"/>
                  </a:cubicBezTo>
                </a:path>
                <a:path w="23874" h="43200" stroke="0" extrusionOk="0">
                  <a:moveTo>
                    <a:pt x="0" y="120"/>
                  </a:moveTo>
                  <a:cubicBezTo>
                    <a:pt x="755" y="40"/>
                    <a:pt x="1514" y="-1"/>
                    <a:pt x="2274" y="0"/>
                  </a:cubicBezTo>
                  <a:cubicBezTo>
                    <a:pt x="14203" y="0"/>
                    <a:pt x="23874" y="9670"/>
                    <a:pt x="23874" y="21600"/>
                  </a:cubicBezTo>
                  <a:cubicBezTo>
                    <a:pt x="23874" y="33529"/>
                    <a:pt x="14203" y="43200"/>
                    <a:pt x="2274" y="43200"/>
                  </a:cubicBezTo>
                  <a:cubicBezTo>
                    <a:pt x="2080" y="43200"/>
                    <a:pt x="1886" y="43197"/>
                    <a:pt x="1692" y="43192"/>
                  </a:cubicBezTo>
                  <a:lnTo>
                    <a:pt x="2274" y="21600"/>
                  </a:lnTo>
                  <a:close/>
                </a:path>
              </a:pathLst>
            </a:custGeom>
            <a:noFill/>
            <a:ln w="28575">
              <a:solidFill>
                <a:srgbClr val="003399"/>
              </a:solidFill>
              <a:round/>
              <a:headEnd type="none" w="sm" len="med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71" name="Text Box 123"/>
            <p:cNvSpPr txBox="1">
              <a:spLocks noChangeArrowheads="1"/>
            </p:cNvSpPr>
            <p:nvPr/>
          </p:nvSpPr>
          <p:spPr bwMode="auto">
            <a:xfrm>
              <a:off x="2162" y="3629"/>
              <a:ext cx="422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sz="2800">
                  <a:solidFill>
                    <a:srgbClr val="003399"/>
                  </a:solidFill>
                </a:rPr>
                <a:t> </a:t>
              </a:r>
              <a:r>
                <a:rPr lang="en-US" sz="2800" smtClean="0">
                  <a:solidFill>
                    <a:srgbClr val="003399"/>
                  </a:solidFill>
                </a:rPr>
                <a:t>M</a:t>
              </a:r>
              <a:endParaRPr lang="en-US" sz="2800">
                <a:solidFill>
                  <a:srgbClr val="003399"/>
                </a:solidFill>
              </a:endParaRPr>
            </a:p>
          </p:txBody>
        </p:sp>
        <p:sp>
          <p:nvSpPr>
            <p:cNvPr id="78972" name="Line 124"/>
            <p:cNvSpPr>
              <a:spLocks noChangeShapeType="1"/>
            </p:cNvSpPr>
            <p:nvPr/>
          </p:nvSpPr>
          <p:spPr bwMode="auto">
            <a:xfrm>
              <a:off x="2484" y="4153"/>
              <a:ext cx="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73" name="Line 125"/>
            <p:cNvSpPr>
              <a:spLocks noChangeShapeType="1"/>
            </p:cNvSpPr>
            <p:nvPr/>
          </p:nvSpPr>
          <p:spPr bwMode="auto">
            <a:xfrm flipH="1">
              <a:off x="3017" y="3795"/>
              <a:ext cx="180" cy="3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</p:grpSp>
      <p:grpSp>
        <p:nvGrpSpPr>
          <p:cNvPr id="78979" name="Group 131"/>
          <p:cNvGrpSpPr>
            <a:grpSpLocks/>
          </p:cNvGrpSpPr>
          <p:nvPr/>
        </p:nvGrpSpPr>
        <p:grpSpPr bwMode="auto">
          <a:xfrm>
            <a:off x="200025" y="1363643"/>
            <a:ext cx="4664074" cy="1263650"/>
            <a:chOff x="126" y="857"/>
            <a:chExt cx="2938" cy="796"/>
          </a:xfrm>
        </p:grpSpPr>
        <p:sp>
          <p:nvSpPr>
            <p:cNvPr id="78879" name="Line 31"/>
            <p:cNvSpPr>
              <a:spLocks noChangeShapeType="1"/>
            </p:cNvSpPr>
            <p:nvPr/>
          </p:nvSpPr>
          <p:spPr bwMode="auto">
            <a:xfrm>
              <a:off x="1112" y="1086"/>
              <a:ext cx="181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0" name="Line 32"/>
            <p:cNvSpPr>
              <a:spLocks noChangeShapeType="1"/>
            </p:cNvSpPr>
            <p:nvPr/>
          </p:nvSpPr>
          <p:spPr bwMode="auto">
            <a:xfrm rot="21101383" flipH="1">
              <a:off x="911" y="1095"/>
              <a:ext cx="215" cy="7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1" name="Line 33"/>
            <p:cNvSpPr>
              <a:spLocks noChangeShapeType="1"/>
            </p:cNvSpPr>
            <p:nvPr/>
          </p:nvSpPr>
          <p:spPr bwMode="auto">
            <a:xfrm rot="21101383" flipH="1">
              <a:off x="2733" y="1333"/>
              <a:ext cx="203" cy="7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2" name="Line 34"/>
            <p:cNvSpPr>
              <a:spLocks noChangeShapeType="1"/>
            </p:cNvSpPr>
            <p:nvPr/>
          </p:nvSpPr>
          <p:spPr bwMode="auto">
            <a:xfrm rot="21101383" flipH="1">
              <a:off x="2725" y="1098"/>
              <a:ext cx="202" cy="7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3" name="Line 35"/>
            <p:cNvSpPr>
              <a:spLocks noChangeShapeType="1"/>
            </p:cNvSpPr>
            <p:nvPr/>
          </p:nvSpPr>
          <p:spPr bwMode="auto">
            <a:xfrm>
              <a:off x="2930" y="1086"/>
              <a:ext cx="0" cy="23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4" name="Line 36"/>
            <p:cNvSpPr>
              <a:spLocks noChangeShapeType="1"/>
            </p:cNvSpPr>
            <p:nvPr/>
          </p:nvSpPr>
          <p:spPr bwMode="auto">
            <a:xfrm>
              <a:off x="1563" y="1112"/>
              <a:ext cx="751" cy="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5" name="Line 37"/>
            <p:cNvSpPr>
              <a:spLocks noChangeShapeType="1"/>
            </p:cNvSpPr>
            <p:nvPr/>
          </p:nvSpPr>
          <p:spPr bwMode="auto">
            <a:xfrm>
              <a:off x="1751" y="1008"/>
              <a:ext cx="750" cy="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6" name="Line 38"/>
            <p:cNvSpPr>
              <a:spLocks noChangeShapeType="1"/>
            </p:cNvSpPr>
            <p:nvPr/>
          </p:nvSpPr>
          <p:spPr bwMode="auto">
            <a:xfrm rot="21101383" flipH="1">
              <a:off x="2314" y="1092"/>
              <a:ext cx="202" cy="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7" name="Line 39"/>
            <p:cNvSpPr>
              <a:spLocks noChangeShapeType="1"/>
            </p:cNvSpPr>
            <p:nvPr/>
          </p:nvSpPr>
          <p:spPr bwMode="auto">
            <a:xfrm rot="21101383" flipH="1">
              <a:off x="2314" y="1021"/>
              <a:ext cx="202" cy="78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8" name="Line 40"/>
            <p:cNvSpPr>
              <a:spLocks noChangeShapeType="1"/>
            </p:cNvSpPr>
            <p:nvPr/>
          </p:nvSpPr>
          <p:spPr bwMode="auto">
            <a:xfrm rot="21101383" flipH="1">
              <a:off x="1554" y="1021"/>
              <a:ext cx="203" cy="78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89" name="Line 41"/>
            <p:cNvSpPr>
              <a:spLocks noChangeShapeType="1"/>
            </p:cNvSpPr>
            <p:nvPr/>
          </p:nvSpPr>
          <p:spPr bwMode="auto">
            <a:xfrm>
              <a:off x="1563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0" name="Line 42"/>
            <p:cNvSpPr>
              <a:spLocks noChangeShapeType="1"/>
            </p:cNvSpPr>
            <p:nvPr/>
          </p:nvSpPr>
          <p:spPr bwMode="auto">
            <a:xfrm>
              <a:off x="1715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1" name="Line 43"/>
            <p:cNvSpPr>
              <a:spLocks noChangeShapeType="1"/>
            </p:cNvSpPr>
            <p:nvPr/>
          </p:nvSpPr>
          <p:spPr bwMode="auto">
            <a:xfrm>
              <a:off x="1787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2" name="Line 44"/>
            <p:cNvSpPr>
              <a:spLocks noChangeShapeType="1"/>
            </p:cNvSpPr>
            <p:nvPr/>
          </p:nvSpPr>
          <p:spPr bwMode="auto">
            <a:xfrm>
              <a:off x="1635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3" name="Line 45"/>
            <p:cNvSpPr>
              <a:spLocks noChangeShapeType="1"/>
            </p:cNvSpPr>
            <p:nvPr/>
          </p:nvSpPr>
          <p:spPr bwMode="auto">
            <a:xfrm>
              <a:off x="1947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4" name="Line 46"/>
            <p:cNvSpPr>
              <a:spLocks noChangeShapeType="1"/>
            </p:cNvSpPr>
            <p:nvPr/>
          </p:nvSpPr>
          <p:spPr bwMode="auto">
            <a:xfrm>
              <a:off x="2028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5" name="Line 47"/>
            <p:cNvSpPr>
              <a:spLocks noChangeShapeType="1"/>
            </p:cNvSpPr>
            <p:nvPr/>
          </p:nvSpPr>
          <p:spPr bwMode="auto">
            <a:xfrm>
              <a:off x="2108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6" name="Line 48"/>
            <p:cNvSpPr>
              <a:spLocks noChangeShapeType="1"/>
            </p:cNvSpPr>
            <p:nvPr/>
          </p:nvSpPr>
          <p:spPr bwMode="auto">
            <a:xfrm>
              <a:off x="2180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7" name="Line 49"/>
            <p:cNvSpPr>
              <a:spLocks noChangeShapeType="1"/>
            </p:cNvSpPr>
            <p:nvPr/>
          </p:nvSpPr>
          <p:spPr bwMode="auto">
            <a:xfrm>
              <a:off x="1867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8" name="Line 50"/>
            <p:cNvSpPr>
              <a:spLocks noChangeShapeType="1"/>
            </p:cNvSpPr>
            <p:nvPr/>
          </p:nvSpPr>
          <p:spPr bwMode="auto">
            <a:xfrm>
              <a:off x="2332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899" name="Line 51"/>
            <p:cNvSpPr>
              <a:spLocks noChangeShapeType="1"/>
            </p:cNvSpPr>
            <p:nvPr/>
          </p:nvSpPr>
          <p:spPr bwMode="auto">
            <a:xfrm>
              <a:off x="2394" y="1073"/>
              <a:ext cx="0" cy="69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0" name="Line 52"/>
            <p:cNvSpPr>
              <a:spLocks noChangeShapeType="1"/>
            </p:cNvSpPr>
            <p:nvPr/>
          </p:nvSpPr>
          <p:spPr bwMode="auto">
            <a:xfrm>
              <a:off x="2446" y="1047"/>
              <a:ext cx="0" cy="69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1" name="Line 53"/>
            <p:cNvSpPr>
              <a:spLocks noChangeShapeType="1"/>
            </p:cNvSpPr>
            <p:nvPr/>
          </p:nvSpPr>
          <p:spPr bwMode="auto">
            <a:xfrm>
              <a:off x="2510" y="1014"/>
              <a:ext cx="0" cy="70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2" name="Line 54"/>
            <p:cNvSpPr>
              <a:spLocks noChangeShapeType="1"/>
            </p:cNvSpPr>
            <p:nvPr/>
          </p:nvSpPr>
          <p:spPr bwMode="auto">
            <a:xfrm>
              <a:off x="2251" y="1119"/>
              <a:ext cx="0" cy="62"/>
            </a:xfrm>
            <a:prstGeom prst="line">
              <a:avLst/>
            </a:prstGeom>
            <a:noFill/>
            <a:ln w="9525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3" name="Line 55"/>
            <p:cNvSpPr>
              <a:spLocks noChangeShapeType="1"/>
            </p:cNvSpPr>
            <p:nvPr/>
          </p:nvSpPr>
          <p:spPr bwMode="auto">
            <a:xfrm>
              <a:off x="1117" y="1086"/>
              <a:ext cx="0" cy="2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4" name="Line 56"/>
            <p:cNvSpPr>
              <a:spLocks noChangeShapeType="1"/>
            </p:cNvSpPr>
            <p:nvPr/>
          </p:nvSpPr>
          <p:spPr bwMode="auto">
            <a:xfrm rot="21101383" flipH="1">
              <a:off x="920" y="1327"/>
              <a:ext cx="203" cy="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5" name="Line 57"/>
            <p:cNvSpPr>
              <a:spLocks noChangeShapeType="1"/>
            </p:cNvSpPr>
            <p:nvPr/>
          </p:nvSpPr>
          <p:spPr bwMode="auto">
            <a:xfrm>
              <a:off x="1117" y="1321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6" name="Line 58"/>
            <p:cNvSpPr>
              <a:spLocks noChangeShapeType="1"/>
            </p:cNvSpPr>
            <p:nvPr/>
          </p:nvSpPr>
          <p:spPr bwMode="auto">
            <a:xfrm rot="21303882" flipH="1">
              <a:off x="910" y="1099"/>
              <a:ext cx="214" cy="3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7" name="Line 59"/>
            <p:cNvSpPr>
              <a:spLocks noChangeShapeType="1"/>
            </p:cNvSpPr>
            <p:nvPr/>
          </p:nvSpPr>
          <p:spPr bwMode="auto">
            <a:xfrm>
              <a:off x="920" y="1184"/>
              <a:ext cx="183" cy="1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8" name="Line 60"/>
            <p:cNvSpPr>
              <a:spLocks noChangeShapeType="1"/>
            </p:cNvSpPr>
            <p:nvPr/>
          </p:nvSpPr>
          <p:spPr bwMode="auto">
            <a:xfrm>
              <a:off x="1027" y="1256"/>
              <a:ext cx="203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09" name="Line 61"/>
            <p:cNvSpPr>
              <a:spLocks noChangeShapeType="1"/>
            </p:cNvSpPr>
            <p:nvPr/>
          </p:nvSpPr>
          <p:spPr bwMode="auto">
            <a:xfrm rot="136022" flipH="1">
              <a:off x="698" y="862"/>
              <a:ext cx="536" cy="31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0" name="Line 62"/>
            <p:cNvSpPr>
              <a:spLocks noChangeShapeType="1"/>
            </p:cNvSpPr>
            <p:nvPr/>
          </p:nvSpPr>
          <p:spPr bwMode="auto">
            <a:xfrm>
              <a:off x="1242" y="871"/>
              <a:ext cx="0" cy="21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1" name="Line 63"/>
            <p:cNvSpPr>
              <a:spLocks noChangeShapeType="1"/>
            </p:cNvSpPr>
            <p:nvPr/>
          </p:nvSpPr>
          <p:spPr bwMode="auto">
            <a:xfrm>
              <a:off x="688" y="1172"/>
              <a:ext cx="0" cy="46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2" name="Line 64"/>
            <p:cNvSpPr>
              <a:spLocks noChangeShapeType="1"/>
            </p:cNvSpPr>
            <p:nvPr/>
          </p:nvSpPr>
          <p:spPr bwMode="auto">
            <a:xfrm flipV="1">
              <a:off x="688" y="1419"/>
              <a:ext cx="321" cy="23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3" name="Line 65"/>
            <p:cNvSpPr>
              <a:spLocks noChangeShapeType="1"/>
            </p:cNvSpPr>
            <p:nvPr/>
          </p:nvSpPr>
          <p:spPr bwMode="auto">
            <a:xfrm>
              <a:off x="1027" y="871"/>
              <a:ext cx="21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4" name="Line 66"/>
            <p:cNvSpPr>
              <a:spLocks noChangeShapeType="1"/>
            </p:cNvSpPr>
            <p:nvPr/>
          </p:nvSpPr>
          <p:spPr bwMode="auto">
            <a:xfrm>
              <a:off x="474" y="1171"/>
              <a:ext cx="2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5" name="Line 67"/>
            <p:cNvSpPr>
              <a:spLocks noChangeShapeType="1"/>
            </p:cNvSpPr>
            <p:nvPr/>
          </p:nvSpPr>
          <p:spPr bwMode="auto">
            <a:xfrm>
              <a:off x="474" y="1653"/>
              <a:ext cx="2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7" name="Line 69"/>
            <p:cNvSpPr>
              <a:spLocks noChangeShapeType="1"/>
            </p:cNvSpPr>
            <p:nvPr/>
          </p:nvSpPr>
          <p:spPr bwMode="auto">
            <a:xfrm>
              <a:off x="974" y="910"/>
              <a:ext cx="1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8" name="Line 70"/>
            <p:cNvSpPr>
              <a:spLocks noChangeShapeType="1"/>
            </p:cNvSpPr>
            <p:nvPr/>
          </p:nvSpPr>
          <p:spPr bwMode="auto">
            <a:xfrm>
              <a:off x="875" y="955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19" name="Line 71"/>
            <p:cNvSpPr>
              <a:spLocks noChangeShapeType="1"/>
            </p:cNvSpPr>
            <p:nvPr/>
          </p:nvSpPr>
          <p:spPr bwMode="auto">
            <a:xfrm>
              <a:off x="786" y="1001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0" name="Line 72"/>
            <p:cNvSpPr>
              <a:spLocks noChangeShapeType="1"/>
            </p:cNvSpPr>
            <p:nvPr/>
          </p:nvSpPr>
          <p:spPr bwMode="auto">
            <a:xfrm>
              <a:off x="688" y="1047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1" name="Line 73"/>
            <p:cNvSpPr>
              <a:spLocks noChangeShapeType="1"/>
            </p:cNvSpPr>
            <p:nvPr/>
          </p:nvSpPr>
          <p:spPr bwMode="auto">
            <a:xfrm>
              <a:off x="607" y="1092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2" name="Line 74"/>
            <p:cNvSpPr>
              <a:spLocks noChangeShapeType="1"/>
            </p:cNvSpPr>
            <p:nvPr/>
          </p:nvSpPr>
          <p:spPr bwMode="auto">
            <a:xfrm>
              <a:off x="536" y="1132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3" name="Line 75"/>
            <p:cNvSpPr>
              <a:spLocks noChangeShapeType="1"/>
            </p:cNvSpPr>
            <p:nvPr/>
          </p:nvSpPr>
          <p:spPr bwMode="auto">
            <a:xfrm>
              <a:off x="491" y="1236"/>
              <a:ext cx="19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4" name="Line 76"/>
            <p:cNvSpPr>
              <a:spLocks noChangeShapeType="1"/>
            </p:cNvSpPr>
            <p:nvPr/>
          </p:nvSpPr>
          <p:spPr bwMode="auto">
            <a:xfrm>
              <a:off x="500" y="1300"/>
              <a:ext cx="18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5" name="Line 77"/>
            <p:cNvSpPr>
              <a:spLocks noChangeShapeType="1"/>
            </p:cNvSpPr>
            <p:nvPr/>
          </p:nvSpPr>
          <p:spPr bwMode="auto">
            <a:xfrm>
              <a:off x="474" y="1366"/>
              <a:ext cx="19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6" name="Line 78"/>
            <p:cNvSpPr>
              <a:spLocks noChangeShapeType="1"/>
            </p:cNvSpPr>
            <p:nvPr/>
          </p:nvSpPr>
          <p:spPr bwMode="auto">
            <a:xfrm>
              <a:off x="465" y="1432"/>
              <a:ext cx="21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7" name="Line 79"/>
            <p:cNvSpPr>
              <a:spLocks noChangeShapeType="1"/>
            </p:cNvSpPr>
            <p:nvPr/>
          </p:nvSpPr>
          <p:spPr bwMode="auto">
            <a:xfrm>
              <a:off x="429" y="1502"/>
              <a:ext cx="24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28" name="Line 80"/>
            <p:cNvSpPr>
              <a:spLocks noChangeShapeType="1"/>
            </p:cNvSpPr>
            <p:nvPr/>
          </p:nvSpPr>
          <p:spPr bwMode="auto">
            <a:xfrm>
              <a:off x="465" y="1582"/>
              <a:ext cx="20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6" name="Text Box 98"/>
            <p:cNvSpPr txBox="1">
              <a:spLocks noChangeArrowheads="1"/>
            </p:cNvSpPr>
            <p:nvPr/>
          </p:nvSpPr>
          <p:spPr bwMode="auto">
            <a:xfrm>
              <a:off x="126" y="1119"/>
              <a:ext cx="30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800"/>
                <a:t>a/</a:t>
              </a:r>
            </a:p>
          </p:txBody>
        </p:sp>
        <p:sp>
          <p:nvSpPr>
            <p:cNvPr id="78974" name="Line 126"/>
            <p:cNvSpPr>
              <a:spLocks noChangeShapeType="1"/>
            </p:cNvSpPr>
            <p:nvPr/>
          </p:nvSpPr>
          <p:spPr bwMode="auto">
            <a:xfrm>
              <a:off x="2808" y="857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131" name="Line 31"/>
            <p:cNvSpPr>
              <a:spLocks noChangeShapeType="1"/>
            </p:cNvSpPr>
            <p:nvPr/>
          </p:nvSpPr>
          <p:spPr bwMode="auto">
            <a:xfrm>
              <a:off x="928" y="1190"/>
              <a:ext cx="181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132" name="Line 31"/>
            <p:cNvSpPr>
              <a:spLocks noChangeShapeType="1"/>
            </p:cNvSpPr>
            <p:nvPr/>
          </p:nvSpPr>
          <p:spPr bwMode="auto">
            <a:xfrm>
              <a:off x="927" y="1414"/>
              <a:ext cx="181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133" name="Line 35"/>
            <p:cNvSpPr>
              <a:spLocks noChangeShapeType="1"/>
            </p:cNvSpPr>
            <p:nvPr/>
          </p:nvSpPr>
          <p:spPr bwMode="auto">
            <a:xfrm>
              <a:off x="927" y="1186"/>
              <a:ext cx="0" cy="23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134" name="Line 35"/>
            <p:cNvSpPr>
              <a:spLocks noChangeShapeType="1"/>
            </p:cNvSpPr>
            <p:nvPr/>
          </p:nvSpPr>
          <p:spPr bwMode="auto">
            <a:xfrm>
              <a:off x="2742" y="1186"/>
              <a:ext cx="0" cy="23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</p:grpSp>
      <p:sp>
        <p:nvSpPr>
          <p:cNvPr id="78949" name="Text Box 101"/>
          <p:cNvSpPr txBox="1">
            <a:spLocks noChangeArrowheads="1"/>
          </p:cNvSpPr>
          <p:nvPr/>
        </p:nvSpPr>
        <p:spPr bwMode="auto">
          <a:xfrm>
            <a:off x="6473826" y="3203774"/>
            <a:ext cx="4810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/>
              <a:t>e/</a:t>
            </a:r>
          </a:p>
        </p:txBody>
      </p:sp>
      <p:grpSp>
        <p:nvGrpSpPr>
          <p:cNvPr id="78982" name="Group 134"/>
          <p:cNvGrpSpPr>
            <a:grpSpLocks/>
          </p:cNvGrpSpPr>
          <p:nvPr/>
        </p:nvGrpSpPr>
        <p:grpSpPr bwMode="auto">
          <a:xfrm>
            <a:off x="5029200" y="1631137"/>
            <a:ext cx="3681413" cy="728663"/>
            <a:chOff x="3168" y="1004"/>
            <a:chExt cx="2319" cy="459"/>
          </a:xfrm>
        </p:grpSpPr>
        <p:sp>
          <p:nvSpPr>
            <p:cNvPr id="78930" name="Line 82"/>
            <p:cNvSpPr>
              <a:spLocks noChangeShapeType="1"/>
            </p:cNvSpPr>
            <p:nvPr/>
          </p:nvSpPr>
          <p:spPr bwMode="auto">
            <a:xfrm>
              <a:off x="3575" y="1105"/>
              <a:ext cx="0" cy="35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1" name="Line 83"/>
            <p:cNvSpPr>
              <a:spLocks noChangeShapeType="1"/>
            </p:cNvSpPr>
            <p:nvPr/>
          </p:nvSpPr>
          <p:spPr bwMode="auto">
            <a:xfrm>
              <a:off x="3575" y="1291"/>
              <a:ext cx="191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2" name="Line 84"/>
            <p:cNvSpPr>
              <a:spLocks noChangeShapeType="1"/>
            </p:cNvSpPr>
            <p:nvPr/>
          </p:nvSpPr>
          <p:spPr bwMode="auto">
            <a:xfrm>
              <a:off x="4138" y="1154"/>
              <a:ext cx="787" cy="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3" name="Line 85"/>
            <p:cNvSpPr>
              <a:spLocks noChangeShapeType="1"/>
            </p:cNvSpPr>
            <p:nvPr/>
          </p:nvSpPr>
          <p:spPr bwMode="auto">
            <a:xfrm>
              <a:off x="4138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4" name="Line 86"/>
            <p:cNvSpPr>
              <a:spLocks noChangeShapeType="1"/>
            </p:cNvSpPr>
            <p:nvPr/>
          </p:nvSpPr>
          <p:spPr bwMode="auto">
            <a:xfrm>
              <a:off x="4231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5" name="Line 87"/>
            <p:cNvSpPr>
              <a:spLocks noChangeShapeType="1"/>
            </p:cNvSpPr>
            <p:nvPr/>
          </p:nvSpPr>
          <p:spPr bwMode="auto">
            <a:xfrm>
              <a:off x="4344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6" name="Line 88"/>
            <p:cNvSpPr>
              <a:spLocks noChangeShapeType="1"/>
            </p:cNvSpPr>
            <p:nvPr/>
          </p:nvSpPr>
          <p:spPr bwMode="auto">
            <a:xfrm>
              <a:off x="4925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7" name="Line 89"/>
            <p:cNvSpPr>
              <a:spLocks noChangeShapeType="1"/>
            </p:cNvSpPr>
            <p:nvPr/>
          </p:nvSpPr>
          <p:spPr bwMode="auto">
            <a:xfrm>
              <a:off x="4456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8" name="Line 90"/>
            <p:cNvSpPr>
              <a:spLocks noChangeShapeType="1"/>
            </p:cNvSpPr>
            <p:nvPr/>
          </p:nvSpPr>
          <p:spPr bwMode="auto">
            <a:xfrm>
              <a:off x="4569" y="116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39" name="Line 91"/>
            <p:cNvSpPr>
              <a:spLocks noChangeShapeType="1"/>
            </p:cNvSpPr>
            <p:nvPr/>
          </p:nvSpPr>
          <p:spPr bwMode="auto">
            <a:xfrm>
              <a:off x="4681" y="115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0" name="Line 92"/>
            <p:cNvSpPr>
              <a:spLocks noChangeShapeType="1"/>
            </p:cNvSpPr>
            <p:nvPr/>
          </p:nvSpPr>
          <p:spPr bwMode="auto">
            <a:xfrm>
              <a:off x="4803" y="1154"/>
              <a:ext cx="0" cy="117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1" name="Line 93"/>
            <p:cNvSpPr>
              <a:spLocks noChangeShapeType="1"/>
            </p:cNvSpPr>
            <p:nvPr/>
          </p:nvSpPr>
          <p:spPr bwMode="auto">
            <a:xfrm flipH="1">
              <a:off x="3463" y="1105"/>
              <a:ext cx="112" cy="11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2" name="Line 94"/>
            <p:cNvSpPr>
              <a:spLocks noChangeShapeType="1"/>
            </p:cNvSpPr>
            <p:nvPr/>
          </p:nvSpPr>
          <p:spPr bwMode="auto">
            <a:xfrm flipH="1">
              <a:off x="3463" y="1183"/>
              <a:ext cx="112" cy="11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3" name="Line 95"/>
            <p:cNvSpPr>
              <a:spLocks noChangeShapeType="1"/>
            </p:cNvSpPr>
            <p:nvPr/>
          </p:nvSpPr>
          <p:spPr bwMode="auto">
            <a:xfrm flipH="1">
              <a:off x="3463" y="1271"/>
              <a:ext cx="112" cy="11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4" name="Line 96"/>
            <p:cNvSpPr>
              <a:spLocks noChangeShapeType="1"/>
            </p:cNvSpPr>
            <p:nvPr/>
          </p:nvSpPr>
          <p:spPr bwMode="auto">
            <a:xfrm flipH="1">
              <a:off x="3463" y="1351"/>
              <a:ext cx="106" cy="11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78947" name="Text Box 99"/>
            <p:cNvSpPr txBox="1">
              <a:spLocks noChangeArrowheads="1"/>
            </p:cNvSpPr>
            <p:nvPr/>
          </p:nvSpPr>
          <p:spPr bwMode="auto">
            <a:xfrm>
              <a:off x="3168" y="1017"/>
              <a:ext cx="30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800"/>
                <a:t>b/</a:t>
              </a:r>
            </a:p>
          </p:txBody>
        </p:sp>
        <p:sp>
          <p:nvSpPr>
            <p:cNvPr id="78975" name="Line 127"/>
            <p:cNvSpPr>
              <a:spLocks noChangeShapeType="1"/>
            </p:cNvSpPr>
            <p:nvPr/>
          </p:nvSpPr>
          <p:spPr bwMode="auto">
            <a:xfrm>
              <a:off x="5479" y="1004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</p:grpSp>
      <p:grpSp>
        <p:nvGrpSpPr>
          <p:cNvPr id="78984" name="Group 136"/>
          <p:cNvGrpSpPr>
            <a:grpSpLocks/>
          </p:cNvGrpSpPr>
          <p:nvPr/>
        </p:nvGrpSpPr>
        <p:grpSpPr bwMode="auto">
          <a:xfrm>
            <a:off x="533400" y="2751336"/>
            <a:ext cx="2430463" cy="1423988"/>
            <a:chOff x="184" y="1869"/>
            <a:chExt cx="1531" cy="897"/>
          </a:xfrm>
        </p:grpSpPr>
        <p:grpSp>
          <p:nvGrpSpPr>
            <p:cNvPr id="78855" name="Group 7"/>
            <p:cNvGrpSpPr>
              <a:grpSpLocks/>
            </p:cNvGrpSpPr>
            <p:nvPr/>
          </p:nvGrpSpPr>
          <p:grpSpPr bwMode="auto">
            <a:xfrm>
              <a:off x="501" y="1869"/>
              <a:ext cx="1214" cy="897"/>
              <a:chOff x="1552" y="2616"/>
              <a:chExt cx="792" cy="698"/>
            </a:xfrm>
          </p:grpSpPr>
          <p:sp>
            <p:nvSpPr>
              <p:cNvPr id="78856" name="Line 8"/>
              <p:cNvSpPr>
                <a:spLocks noChangeShapeType="1"/>
              </p:cNvSpPr>
              <p:nvPr/>
            </p:nvSpPr>
            <p:spPr bwMode="auto">
              <a:xfrm>
                <a:off x="1696" y="3264"/>
                <a:ext cx="6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57" name="Line 9"/>
              <p:cNvSpPr>
                <a:spLocks noChangeShapeType="1"/>
              </p:cNvSpPr>
              <p:nvPr/>
            </p:nvSpPr>
            <p:spPr bwMode="auto">
              <a:xfrm flipH="1">
                <a:off x="1696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58" name="Line 10"/>
              <p:cNvSpPr>
                <a:spLocks noChangeShapeType="1"/>
              </p:cNvSpPr>
              <p:nvPr/>
            </p:nvSpPr>
            <p:spPr bwMode="auto">
              <a:xfrm flipH="1">
                <a:off x="1767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59" name="Line 11"/>
              <p:cNvSpPr>
                <a:spLocks noChangeShapeType="1"/>
              </p:cNvSpPr>
              <p:nvPr/>
            </p:nvSpPr>
            <p:spPr bwMode="auto">
              <a:xfrm flipH="1">
                <a:off x="1840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0" name="Line 12"/>
              <p:cNvSpPr>
                <a:spLocks noChangeShapeType="1"/>
              </p:cNvSpPr>
              <p:nvPr/>
            </p:nvSpPr>
            <p:spPr bwMode="auto">
              <a:xfrm flipH="1">
                <a:off x="1912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1" name="Line 13"/>
              <p:cNvSpPr>
                <a:spLocks noChangeShapeType="1"/>
              </p:cNvSpPr>
              <p:nvPr/>
            </p:nvSpPr>
            <p:spPr bwMode="auto">
              <a:xfrm flipH="1">
                <a:off x="1984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2" name="Line 14"/>
              <p:cNvSpPr>
                <a:spLocks noChangeShapeType="1"/>
              </p:cNvSpPr>
              <p:nvPr/>
            </p:nvSpPr>
            <p:spPr bwMode="auto">
              <a:xfrm flipH="1">
                <a:off x="2056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3" name="Line 15"/>
              <p:cNvSpPr>
                <a:spLocks noChangeShapeType="1"/>
              </p:cNvSpPr>
              <p:nvPr/>
            </p:nvSpPr>
            <p:spPr bwMode="auto">
              <a:xfrm flipH="1">
                <a:off x="2128" y="3264"/>
                <a:ext cx="50" cy="5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4" name="Line 16"/>
              <p:cNvSpPr>
                <a:spLocks noChangeShapeType="1"/>
              </p:cNvSpPr>
              <p:nvPr/>
            </p:nvSpPr>
            <p:spPr bwMode="auto">
              <a:xfrm flipH="1">
                <a:off x="2200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5" name="Line 17"/>
              <p:cNvSpPr>
                <a:spLocks noChangeShapeType="1"/>
              </p:cNvSpPr>
              <p:nvPr/>
            </p:nvSpPr>
            <p:spPr bwMode="auto">
              <a:xfrm flipH="1">
                <a:off x="2272" y="3264"/>
                <a:ext cx="50" cy="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6" name="Line 18"/>
              <p:cNvSpPr>
                <a:spLocks noChangeShapeType="1"/>
              </p:cNvSpPr>
              <p:nvPr/>
            </p:nvSpPr>
            <p:spPr bwMode="auto">
              <a:xfrm>
                <a:off x="1840" y="2616"/>
                <a:ext cx="0" cy="6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7" name="Line 19"/>
              <p:cNvSpPr>
                <a:spLocks noChangeShapeType="1"/>
              </p:cNvSpPr>
              <p:nvPr/>
            </p:nvSpPr>
            <p:spPr bwMode="auto">
              <a:xfrm>
                <a:off x="1840" y="2616"/>
                <a:ext cx="216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8" name="Line 20"/>
              <p:cNvSpPr>
                <a:spLocks noChangeShapeType="1"/>
              </p:cNvSpPr>
              <p:nvPr/>
            </p:nvSpPr>
            <p:spPr bwMode="auto">
              <a:xfrm>
                <a:off x="2056" y="2616"/>
                <a:ext cx="216" cy="6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69" name="Line 21"/>
              <p:cNvSpPr>
                <a:spLocks noChangeShapeType="1"/>
              </p:cNvSpPr>
              <p:nvPr/>
            </p:nvSpPr>
            <p:spPr bwMode="auto">
              <a:xfrm flipH="1">
                <a:off x="1552" y="2820"/>
                <a:ext cx="288" cy="432"/>
              </a:xfrm>
              <a:prstGeom prst="line">
                <a:avLst/>
              </a:prstGeom>
              <a:noFill/>
              <a:ln w="28575">
                <a:solidFill>
                  <a:srgbClr val="8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0" name="Line 22"/>
              <p:cNvSpPr>
                <a:spLocks noChangeShapeType="1"/>
              </p:cNvSpPr>
              <p:nvPr/>
            </p:nvSpPr>
            <p:spPr bwMode="auto">
              <a:xfrm>
                <a:off x="1552" y="3258"/>
                <a:ext cx="288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1" name="Line 23"/>
              <p:cNvSpPr>
                <a:spLocks noChangeShapeType="1"/>
              </p:cNvSpPr>
              <p:nvPr/>
            </p:nvSpPr>
            <p:spPr bwMode="auto">
              <a:xfrm>
                <a:off x="1582" y="3204"/>
                <a:ext cx="254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2" name="Line 24"/>
              <p:cNvSpPr>
                <a:spLocks noChangeShapeType="1"/>
              </p:cNvSpPr>
              <p:nvPr/>
            </p:nvSpPr>
            <p:spPr bwMode="auto">
              <a:xfrm>
                <a:off x="1624" y="3144"/>
                <a:ext cx="216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3" name="Line 25"/>
              <p:cNvSpPr>
                <a:spLocks noChangeShapeType="1"/>
              </p:cNvSpPr>
              <p:nvPr/>
            </p:nvSpPr>
            <p:spPr bwMode="auto">
              <a:xfrm>
                <a:off x="1660" y="3090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4" name="Line 26"/>
              <p:cNvSpPr>
                <a:spLocks noChangeShapeType="1"/>
              </p:cNvSpPr>
              <p:nvPr/>
            </p:nvSpPr>
            <p:spPr bwMode="auto">
              <a:xfrm>
                <a:off x="1696" y="3036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5" name="Line 27"/>
              <p:cNvSpPr>
                <a:spLocks noChangeShapeType="1"/>
              </p:cNvSpPr>
              <p:nvPr/>
            </p:nvSpPr>
            <p:spPr bwMode="auto">
              <a:xfrm>
                <a:off x="1731" y="2982"/>
                <a:ext cx="109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8876" name="Line 28"/>
              <p:cNvSpPr>
                <a:spLocks noChangeShapeType="1"/>
              </p:cNvSpPr>
              <p:nvPr/>
            </p:nvSpPr>
            <p:spPr bwMode="auto">
              <a:xfrm>
                <a:off x="1767" y="2922"/>
                <a:ext cx="72" cy="0"/>
              </a:xfrm>
              <a:prstGeom prst="line">
                <a:avLst/>
              </a:prstGeom>
              <a:noFill/>
              <a:ln w="9525">
                <a:solidFill>
                  <a:srgbClr val="8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78945" name="Text Box 97"/>
            <p:cNvSpPr txBox="1">
              <a:spLocks noChangeArrowheads="1"/>
            </p:cNvSpPr>
            <p:nvPr/>
          </p:nvSpPr>
          <p:spPr bwMode="auto">
            <a:xfrm>
              <a:off x="184" y="2145"/>
              <a:ext cx="29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800"/>
                <a:t>c/</a:t>
              </a:r>
            </a:p>
          </p:txBody>
        </p:sp>
        <p:sp>
          <p:nvSpPr>
            <p:cNvPr id="78983" name="Line 135"/>
            <p:cNvSpPr>
              <a:spLocks noChangeShapeType="1"/>
            </p:cNvSpPr>
            <p:nvPr/>
          </p:nvSpPr>
          <p:spPr bwMode="auto">
            <a:xfrm>
              <a:off x="657" y="2133"/>
              <a:ext cx="240" cy="0"/>
            </a:xfrm>
            <a:prstGeom prst="line">
              <a:avLst/>
            </a:prstGeom>
            <a:noFill/>
            <a:ln w="28575">
              <a:solidFill>
                <a:srgbClr val="3366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3423239" y="838200"/>
            <a:ext cx="20810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lực tập trung</a:t>
            </a: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102320" y="1345038"/>
            <a:ext cx="19431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800000"/>
                </a:solidFill>
              </a:rPr>
              <a:t>lực phân bố</a:t>
            </a: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492884" y="2514581"/>
            <a:ext cx="1279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99"/>
                </a:solidFill>
              </a:rPr>
              <a:t>momen</a:t>
            </a:r>
            <a:endParaRPr lang="en-US"/>
          </a:p>
        </p:txBody>
      </p:sp>
      <p:sp>
        <p:nvSpPr>
          <p:cNvPr id="135" name="Rectangle 134"/>
          <p:cNvSpPr/>
          <p:nvPr/>
        </p:nvSpPr>
        <p:spPr>
          <a:xfrm>
            <a:off x="1912877" y="1190110"/>
            <a:ext cx="19431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800000"/>
                </a:solidFill>
              </a:rPr>
              <a:t>lực phân bố</a:t>
            </a:r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7062982" y="959277"/>
            <a:ext cx="20810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lực tập trung</a:t>
            </a:r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1747838" y="2971800"/>
            <a:ext cx="9715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800000"/>
                </a:solidFill>
              </a:rPr>
              <a:t>lực phân bố</a:t>
            </a:r>
            <a:endParaRPr lang="en-US"/>
          </a:p>
        </p:txBody>
      </p:sp>
      <p:sp>
        <p:nvSpPr>
          <p:cNvPr id="138" name="Rectangle 137"/>
          <p:cNvSpPr/>
          <p:nvPr/>
        </p:nvSpPr>
        <p:spPr>
          <a:xfrm>
            <a:off x="3597284" y="2616041"/>
            <a:ext cx="1279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99"/>
                </a:solidFill>
              </a:rPr>
              <a:t>momen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23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7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78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78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78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7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78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/>
      <p:bldP spid="78948" grpId="0"/>
      <p:bldP spid="78949" grpId="0"/>
      <p:bldP spid="2" grpId="0"/>
      <p:bldP spid="3" grpId="0"/>
      <p:bldP spid="4" grpId="0"/>
      <p:bldP spid="135" grpId="0"/>
      <p:bldP spid="136" grpId="0"/>
      <p:bldP spid="137" grpId="0"/>
      <p:bldP spid="1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80999" y="1447800"/>
            <a:ext cx="4038601" cy="3847207"/>
          </a:xfrm>
        </p:spPr>
        <p:txBody>
          <a:bodyPr wrap="square">
            <a:spAutoFit/>
          </a:bodyPr>
          <a:lstStyle/>
          <a:p>
            <a:pPr marL="495300" indent="-495300" algn="just" eaLnBrk="1" hangingPunct="1">
              <a:spcBef>
                <a:spcPts val="600"/>
              </a:spcBef>
              <a:spcAft>
                <a:spcPts val="600"/>
              </a:spcAft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2. Nội lực:</a:t>
            </a:r>
          </a:p>
          <a:p>
            <a:pPr marL="495300" indent="-495300" algn="just" eaLnBrk="1" hangingPunct="1">
              <a:spcBef>
                <a:spcPts val="600"/>
              </a:spcBef>
              <a:spcAft>
                <a:spcPts val="600"/>
              </a:spcAft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</a:t>
            </a:r>
            <a:r>
              <a:rPr lang="en-US" sz="2800" smtClean="0">
                <a:solidFill>
                  <a:srgbClr val="0000CC"/>
                </a:solidFill>
                <a:latin typeface="Arial" charset="0"/>
                <a:cs typeface="Arial" charset="0"/>
              </a:rPr>
              <a:t>1) </a:t>
            </a:r>
            <a:r>
              <a:rPr lang="en-US" sz="2800" b="1" i="1" smtClean="0">
                <a:solidFill>
                  <a:srgbClr val="0000CC"/>
                </a:solidFill>
                <a:latin typeface="Arial" charset="0"/>
                <a:cs typeface="Arial" charset="0"/>
              </a:rPr>
              <a:t>Định nghĩa</a:t>
            </a:r>
            <a:r>
              <a:rPr lang="en-US" sz="2800" smtClean="0">
                <a:latin typeface="Arial" charset="0"/>
                <a:cs typeface="Arial" charset="0"/>
              </a:rPr>
              <a:t>: Độ tăng của lực phân tử dưới tác dụng của ngoại lực</a:t>
            </a:r>
          </a:p>
          <a:p>
            <a:pPr marL="495300" indent="-495300" algn="just" eaLnBrk="1" hangingPunct="1">
              <a:spcBef>
                <a:spcPts val="600"/>
              </a:spcBef>
              <a:spcAft>
                <a:spcPts val="600"/>
              </a:spcAft>
              <a:buFont typeface="Wingdings 2" pitchFamily="18" charset="2"/>
              <a:buNone/>
            </a:pPr>
            <a:r>
              <a:rPr lang="en-US" sz="2800" smtClean="0">
                <a:latin typeface="Arial" charset="0"/>
                <a:cs typeface="Arial" charset="0"/>
              </a:rPr>
              <a:t>  </a:t>
            </a:r>
            <a:r>
              <a:rPr lang="en-US" sz="2800" smtClean="0">
                <a:solidFill>
                  <a:srgbClr val="0000CC"/>
                </a:solidFill>
                <a:latin typeface="Arial" charset="0"/>
                <a:cs typeface="Arial" charset="0"/>
              </a:rPr>
              <a:t>2) </a:t>
            </a:r>
            <a:r>
              <a:rPr lang="en-US" sz="2800" b="1" i="1" smtClean="0">
                <a:solidFill>
                  <a:srgbClr val="0000CC"/>
                </a:solidFill>
                <a:latin typeface="Arial" charset="0"/>
                <a:cs typeface="Arial" charset="0"/>
              </a:rPr>
              <a:t>Cách xác định</a:t>
            </a:r>
            <a:r>
              <a:rPr lang="en-US" sz="2800" smtClean="0">
                <a:latin typeface="Arial" charset="0"/>
                <a:cs typeface="Arial" charset="0"/>
              </a:rPr>
              <a:t>: phương pháp mặt cắt  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6389" name="Rectangle 7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sp>
        <p:nvSpPr>
          <p:cNvPr id="16390" name="Rectangle 7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800">
              <a:latin typeface="Constantia" pitchFamily="18" charset="0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4419598" y="1831180"/>
            <a:ext cx="4634841" cy="3655239"/>
            <a:chOff x="5567362" y="3744912"/>
            <a:chExt cx="3462345" cy="2924192"/>
          </a:xfrm>
        </p:grpSpPr>
        <p:grpSp>
          <p:nvGrpSpPr>
            <p:cNvPr id="10" name="Group 155"/>
            <p:cNvGrpSpPr>
              <a:grpSpLocks/>
            </p:cNvGrpSpPr>
            <p:nvPr/>
          </p:nvGrpSpPr>
          <p:grpSpPr bwMode="auto">
            <a:xfrm>
              <a:off x="7242181" y="4475170"/>
              <a:ext cx="374650" cy="2133603"/>
              <a:chOff x="4361" y="3692"/>
              <a:chExt cx="236" cy="1344"/>
            </a:xfrm>
          </p:grpSpPr>
          <p:sp>
            <p:nvSpPr>
              <p:cNvPr id="63" name="Text Box 4"/>
              <p:cNvSpPr txBox="1">
                <a:spLocks noChangeArrowheads="1"/>
              </p:cNvSpPr>
              <p:nvPr/>
            </p:nvSpPr>
            <p:spPr bwMode="auto">
              <a:xfrm>
                <a:off x="4361" y="4803"/>
                <a:ext cx="236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/>
                  <a:t> y</a:t>
                </a:r>
              </a:p>
            </p:txBody>
          </p:sp>
          <p:sp>
            <p:nvSpPr>
              <p:cNvPr id="64" name="Line 61"/>
              <p:cNvSpPr>
                <a:spLocks noChangeShapeType="1"/>
              </p:cNvSpPr>
              <p:nvPr/>
            </p:nvSpPr>
            <p:spPr bwMode="auto">
              <a:xfrm flipV="1">
                <a:off x="4386" y="3692"/>
                <a:ext cx="0" cy="12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stealth" w="med" len="lg"/>
                <a:tailEnd type="none" w="sm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</p:grpSp>
        <p:grpSp>
          <p:nvGrpSpPr>
            <p:cNvPr id="11" name="Group 153"/>
            <p:cNvGrpSpPr>
              <a:grpSpLocks/>
            </p:cNvGrpSpPr>
            <p:nvPr/>
          </p:nvGrpSpPr>
          <p:grpSpPr bwMode="auto">
            <a:xfrm>
              <a:off x="7335837" y="5286377"/>
              <a:ext cx="1606550" cy="731838"/>
              <a:chOff x="5518" y="2781"/>
              <a:chExt cx="1012" cy="461"/>
            </a:xfrm>
          </p:grpSpPr>
          <p:sp>
            <p:nvSpPr>
              <p:cNvPr id="61" name="Line 63"/>
              <p:cNvSpPr>
                <a:spLocks noChangeShapeType="1"/>
              </p:cNvSpPr>
              <p:nvPr/>
            </p:nvSpPr>
            <p:spPr bwMode="auto">
              <a:xfrm rot="-430956">
                <a:off x="5518" y="2781"/>
                <a:ext cx="818" cy="46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62" name="Text Box 94"/>
              <p:cNvSpPr txBox="1">
                <a:spLocks noChangeArrowheads="1"/>
              </p:cNvSpPr>
              <p:nvPr/>
            </p:nvSpPr>
            <p:spPr bwMode="auto">
              <a:xfrm>
                <a:off x="6269" y="2922"/>
                <a:ext cx="261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smtClean="0"/>
                  <a:t>z</a:t>
                </a:r>
                <a:endParaRPr lang="en-US" sz="2400"/>
              </a:p>
            </p:txBody>
          </p:sp>
        </p:grpSp>
        <p:grpSp>
          <p:nvGrpSpPr>
            <p:cNvPr id="12" name="Group 156"/>
            <p:cNvGrpSpPr>
              <a:grpSpLocks/>
            </p:cNvGrpSpPr>
            <p:nvPr/>
          </p:nvGrpSpPr>
          <p:grpSpPr bwMode="auto">
            <a:xfrm>
              <a:off x="7007234" y="3817939"/>
              <a:ext cx="1998664" cy="2181226"/>
              <a:chOff x="5662" y="2045"/>
              <a:chExt cx="1259" cy="1374"/>
            </a:xfrm>
          </p:grpSpPr>
          <p:sp>
            <p:nvSpPr>
              <p:cNvPr id="59" name="Line 62"/>
              <p:cNvSpPr>
                <a:spLocks noChangeShapeType="1"/>
              </p:cNvSpPr>
              <p:nvPr/>
            </p:nvSpPr>
            <p:spPr bwMode="auto">
              <a:xfrm rot="739527" flipV="1">
                <a:off x="5662" y="2125"/>
                <a:ext cx="904" cy="129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60" name="Text Box 97"/>
              <p:cNvSpPr txBox="1">
                <a:spLocks noChangeArrowheads="1"/>
              </p:cNvSpPr>
              <p:nvPr/>
            </p:nvSpPr>
            <p:spPr bwMode="auto">
              <a:xfrm>
                <a:off x="6595" y="2045"/>
                <a:ext cx="326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/>
                  <a:t> </a:t>
                </a:r>
                <a:r>
                  <a:rPr lang="en-US" sz="2400" smtClean="0"/>
                  <a:t>x</a:t>
                </a:r>
                <a:endParaRPr lang="en-US" sz="2400"/>
              </a:p>
            </p:txBody>
          </p:sp>
        </p:grpSp>
        <p:grpSp>
          <p:nvGrpSpPr>
            <p:cNvPr id="13" name="Group 150"/>
            <p:cNvGrpSpPr>
              <a:grpSpLocks/>
            </p:cNvGrpSpPr>
            <p:nvPr/>
          </p:nvGrpSpPr>
          <p:grpSpPr bwMode="auto">
            <a:xfrm>
              <a:off x="7266006" y="5262566"/>
              <a:ext cx="919165" cy="398463"/>
              <a:chOff x="4367" y="3711"/>
              <a:chExt cx="579" cy="251"/>
            </a:xfrm>
          </p:grpSpPr>
          <p:sp>
            <p:nvSpPr>
              <p:cNvPr id="57" name="Line 77"/>
              <p:cNvSpPr>
                <a:spLocks noChangeShapeType="1"/>
              </p:cNvSpPr>
              <p:nvPr/>
            </p:nvSpPr>
            <p:spPr bwMode="auto">
              <a:xfrm rot="395911">
                <a:off x="4367" y="3804"/>
                <a:ext cx="548" cy="158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8" name="Text Box 103"/>
              <p:cNvSpPr txBox="1">
                <a:spLocks noChangeArrowheads="1"/>
              </p:cNvSpPr>
              <p:nvPr/>
            </p:nvSpPr>
            <p:spPr bwMode="auto">
              <a:xfrm>
                <a:off x="4653" y="3711"/>
                <a:ext cx="293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 smtClean="0">
                    <a:solidFill>
                      <a:srgbClr val="0000CC"/>
                    </a:solidFill>
                  </a:rPr>
                  <a:t>N</a:t>
                </a:r>
                <a:r>
                  <a:rPr lang="en-US" sz="2400" b="1" baseline="-25000" smtClean="0">
                    <a:solidFill>
                      <a:srgbClr val="0000CC"/>
                    </a:solidFill>
                  </a:rPr>
                  <a:t>z</a:t>
                </a:r>
                <a:endParaRPr lang="en-US" sz="2400" b="1">
                  <a:solidFill>
                    <a:srgbClr val="0000CC"/>
                  </a:solidFill>
                </a:endParaRPr>
              </a:p>
            </p:txBody>
          </p:sp>
        </p:grpSp>
        <p:grpSp>
          <p:nvGrpSpPr>
            <p:cNvPr id="14" name="Group 151"/>
            <p:cNvGrpSpPr>
              <a:grpSpLocks/>
            </p:cNvGrpSpPr>
            <p:nvPr/>
          </p:nvGrpSpPr>
          <p:grpSpPr bwMode="auto">
            <a:xfrm>
              <a:off x="7278692" y="5365752"/>
              <a:ext cx="508000" cy="758825"/>
              <a:chOff x="3117" y="2831"/>
              <a:chExt cx="320" cy="478"/>
            </a:xfrm>
          </p:grpSpPr>
          <p:sp>
            <p:nvSpPr>
              <p:cNvPr id="55" name="Line 79"/>
              <p:cNvSpPr>
                <a:spLocks noChangeShapeType="1"/>
              </p:cNvSpPr>
              <p:nvPr/>
            </p:nvSpPr>
            <p:spPr bwMode="auto">
              <a:xfrm>
                <a:off x="3120" y="2831"/>
                <a:ext cx="0" cy="478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6" name="Text Box 104"/>
              <p:cNvSpPr txBox="1">
                <a:spLocks noChangeArrowheads="1"/>
              </p:cNvSpPr>
              <p:nvPr/>
            </p:nvSpPr>
            <p:spPr bwMode="auto">
              <a:xfrm>
                <a:off x="3117" y="2997"/>
                <a:ext cx="320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>
                    <a:solidFill>
                      <a:srgbClr val="0000CC"/>
                    </a:solidFill>
                  </a:rPr>
                  <a:t>Q</a:t>
                </a:r>
                <a:r>
                  <a:rPr lang="en-US" sz="2400" b="1" baseline="-25000">
                    <a:solidFill>
                      <a:srgbClr val="0000CC"/>
                    </a:solidFill>
                  </a:rPr>
                  <a:t>y</a:t>
                </a:r>
                <a:endParaRPr lang="en-US" sz="2400" b="1">
                  <a:solidFill>
                    <a:srgbClr val="0000CC"/>
                  </a:solidFill>
                </a:endParaRPr>
              </a:p>
            </p:txBody>
          </p:sp>
        </p:grpSp>
        <p:grpSp>
          <p:nvGrpSpPr>
            <p:cNvPr id="15" name="Group 149"/>
            <p:cNvGrpSpPr>
              <a:grpSpLocks/>
            </p:cNvGrpSpPr>
            <p:nvPr/>
          </p:nvGrpSpPr>
          <p:grpSpPr bwMode="auto">
            <a:xfrm>
              <a:off x="7300920" y="4535498"/>
              <a:ext cx="595313" cy="841377"/>
              <a:chOff x="5964" y="2308"/>
              <a:chExt cx="375" cy="530"/>
            </a:xfrm>
          </p:grpSpPr>
          <p:sp>
            <p:nvSpPr>
              <p:cNvPr id="53" name="Line 78"/>
              <p:cNvSpPr>
                <a:spLocks noChangeShapeType="1"/>
              </p:cNvSpPr>
              <p:nvPr/>
            </p:nvSpPr>
            <p:spPr bwMode="auto">
              <a:xfrm flipV="1">
                <a:off x="5964" y="2487"/>
                <a:ext cx="372" cy="351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4" name="Text Box 105"/>
              <p:cNvSpPr txBox="1">
                <a:spLocks noChangeArrowheads="1"/>
              </p:cNvSpPr>
              <p:nvPr/>
            </p:nvSpPr>
            <p:spPr bwMode="auto">
              <a:xfrm>
                <a:off x="6052" y="2308"/>
                <a:ext cx="287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 smtClean="0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Q</a:t>
                </a:r>
                <a:r>
                  <a:rPr lang="en-US" sz="2400" b="1" baseline="-25000" smtClean="0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endParaRPr lang="en-US" sz="2400" b="1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6" name="Group 154"/>
            <p:cNvGrpSpPr>
              <a:grpSpLocks/>
            </p:cNvGrpSpPr>
            <p:nvPr/>
          </p:nvGrpSpPr>
          <p:grpSpPr bwMode="auto">
            <a:xfrm>
              <a:off x="7905756" y="5024436"/>
              <a:ext cx="1123951" cy="1538288"/>
              <a:chOff x="4779" y="2604"/>
              <a:chExt cx="708" cy="969"/>
            </a:xfrm>
          </p:grpSpPr>
          <p:sp>
            <p:nvSpPr>
              <p:cNvPr id="49" name="Line 81"/>
              <p:cNvSpPr>
                <a:spLocks noChangeShapeType="1"/>
              </p:cNvSpPr>
              <p:nvPr/>
            </p:nvSpPr>
            <p:spPr bwMode="auto">
              <a:xfrm flipV="1">
                <a:off x="5048" y="2604"/>
                <a:ext cx="288" cy="277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0" name="Line 82"/>
              <p:cNvSpPr>
                <a:spLocks noChangeShapeType="1"/>
              </p:cNvSpPr>
              <p:nvPr/>
            </p:nvSpPr>
            <p:spPr bwMode="auto">
              <a:xfrm rot="21351461" flipH="1">
                <a:off x="4779" y="3296"/>
                <a:ext cx="288" cy="277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1" name="Line 80"/>
              <p:cNvSpPr>
                <a:spLocks noChangeShapeType="1"/>
              </p:cNvSpPr>
              <p:nvPr/>
            </p:nvSpPr>
            <p:spPr bwMode="auto">
              <a:xfrm>
                <a:off x="5048" y="2880"/>
                <a:ext cx="0" cy="4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52" name="Text Box 106"/>
              <p:cNvSpPr txBox="1">
                <a:spLocks noChangeArrowheads="1"/>
              </p:cNvSpPr>
              <p:nvPr/>
            </p:nvSpPr>
            <p:spPr bwMode="auto">
              <a:xfrm>
                <a:off x="5183" y="2675"/>
                <a:ext cx="304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 smtClean="0">
                    <a:solidFill>
                      <a:srgbClr val="0000CC"/>
                    </a:solidFill>
                  </a:rPr>
                  <a:t>M</a:t>
                </a:r>
                <a:r>
                  <a:rPr lang="en-US" sz="2400" b="1" baseline="-25000" smtClean="0">
                    <a:solidFill>
                      <a:srgbClr val="0000CC"/>
                    </a:solidFill>
                  </a:rPr>
                  <a:t>z</a:t>
                </a:r>
                <a:endParaRPr lang="en-US" sz="2400" b="1">
                  <a:solidFill>
                    <a:srgbClr val="0000CC"/>
                  </a:solidFill>
                </a:endParaRPr>
              </a:p>
            </p:txBody>
          </p:sp>
        </p:grpSp>
        <p:grpSp>
          <p:nvGrpSpPr>
            <p:cNvPr id="17" name="Group 157"/>
            <p:cNvGrpSpPr>
              <a:grpSpLocks/>
            </p:cNvGrpSpPr>
            <p:nvPr/>
          </p:nvGrpSpPr>
          <p:grpSpPr bwMode="auto">
            <a:xfrm>
              <a:off x="7840664" y="3983040"/>
              <a:ext cx="971550" cy="865188"/>
              <a:chOff x="4714" y="1960"/>
              <a:chExt cx="612" cy="545"/>
            </a:xfrm>
          </p:grpSpPr>
          <p:sp>
            <p:nvSpPr>
              <p:cNvPr id="45" name="Line 83"/>
              <p:cNvSpPr>
                <a:spLocks noChangeShapeType="1"/>
              </p:cNvSpPr>
              <p:nvPr/>
            </p:nvSpPr>
            <p:spPr bwMode="auto">
              <a:xfrm>
                <a:off x="5002" y="1994"/>
                <a:ext cx="0" cy="5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6" name="Line 84"/>
              <p:cNvSpPr>
                <a:spLocks noChangeShapeType="1"/>
              </p:cNvSpPr>
              <p:nvPr/>
            </p:nvSpPr>
            <p:spPr bwMode="auto">
              <a:xfrm rot="20408992">
                <a:off x="5025" y="1960"/>
                <a:ext cx="236" cy="227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7" name="Line 85"/>
              <p:cNvSpPr>
                <a:spLocks noChangeShapeType="1"/>
              </p:cNvSpPr>
              <p:nvPr/>
            </p:nvSpPr>
            <p:spPr bwMode="auto">
              <a:xfrm flipH="1" flipV="1">
                <a:off x="4714" y="2367"/>
                <a:ext cx="287" cy="137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8" name="Text Box 107"/>
              <p:cNvSpPr txBox="1">
                <a:spLocks noChangeArrowheads="1"/>
              </p:cNvSpPr>
              <p:nvPr/>
            </p:nvSpPr>
            <p:spPr bwMode="auto">
              <a:xfrm>
                <a:off x="4978" y="2208"/>
                <a:ext cx="348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 smtClean="0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="1" baseline="-25000" smtClean="0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endParaRPr lang="en-US" sz="2400" b="1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8" name="Group 158"/>
            <p:cNvGrpSpPr>
              <a:grpSpLocks/>
            </p:cNvGrpSpPr>
            <p:nvPr/>
          </p:nvGrpSpPr>
          <p:grpSpPr bwMode="auto">
            <a:xfrm>
              <a:off x="6415087" y="6046803"/>
              <a:ext cx="1522413" cy="622301"/>
              <a:chOff x="3840" y="3260"/>
              <a:chExt cx="959" cy="392"/>
            </a:xfrm>
          </p:grpSpPr>
          <p:sp>
            <p:nvSpPr>
              <p:cNvPr id="41" name="Line 86"/>
              <p:cNvSpPr>
                <a:spLocks noChangeShapeType="1"/>
              </p:cNvSpPr>
              <p:nvPr/>
            </p:nvSpPr>
            <p:spPr bwMode="auto">
              <a:xfrm flipV="1">
                <a:off x="4236" y="3260"/>
                <a:ext cx="287" cy="27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2" name="Line 87"/>
              <p:cNvSpPr>
                <a:spLocks noChangeShapeType="1"/>
              </p:cNvSpPr>
              <p:nvPr/>
            </p:nvSpPr>
            <p:spPr bwMode="auto">
              <a:xfrm>
                <a:off x="4512" y="3269"/>
                <a:ext cx="287" cy="138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3" name="Line 88"/>
              <p:cNvSpPr>
                <a:spLocks noChangeShapeType="1"/>
              </p:cNvSpPr>
              <p:nvPr/>
            </p:nvSpPr>
            <p:spPr bwMode="auto">
              <a:xfrm flipH="1" flipV="1">
                <a:off x="3959" y="3399"/>
                <a:ext cx="289" cy="138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4" name="Text Box 108"/>
              <p:cNvSpPr txBox="1">
                <a:spLocks noChangeArrowheads="1"/>
              </p:cNvSpPr>
              <p:nvPr/>
            </p:nvSpPr>
            <p:spPr bwMode="auto">
              <a:xfrm>
                <a:off x="3840" y="3419"/>
                <a:ext cx="291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 b="1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="1" baseline="-25000">
                    <a:solidFill>
                      <a:srgbClr val="0000CC"/>
                    </a:solidFill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en-US" sz="2400" b="1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9" name="Group 159"/>
            <p:cNvGrpSpPr>
              <a:grpSpLocks/>
            </p:cNvGrpSpPr>
            <p:nvPr/>
          </p:nvGrpSpPr>
          <p:grpSpPr bwMode="auto">
            <a:xfrm>
              <a:off x="5567362" y="3744912"/>
              <a:ext cx="1931988" cy="2351088"/>
              <a:chOff x="3306" y="1792"/>
              <a:chExt cx="1217" cy="1481"/>
            </a:xfrm>
          </p:grpSpPr>
          <p:sp>
            <p:nvSpPr>
              <p:cNvPr id="20" name="Line 49"/>
              <p:cNvSpPr>
                <a:spLocks noChangeShapeType="1"/>
              </p:cNvSpPr>
              <p:nvPr/>
            </p:nvSpPr>
            <p:spPr bwMode="auto">
              <a:xfrm flipH="1">
                <a:off x="3659" y="2111"/>
                <a:ext cx="288" cy="27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1" name="Line 50"/>
              <p:cNvSpPr>
                <a:spLocks noChangeShapeType="1"/>
              </p:cNvSpPr>
              <p:nvPr/>
            </p:nvSpPr>
            <p:spPr bwMode="auto">
              <a:xfrm flipH="1">
                <a:off x="3659" y="2664"/>
                <a:ext cx="288" cy="27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2" name="Line 51"/>
              <p:cNvSpPr>
                <a:spLocks noChangeShapeType="1"/>
              </p:cNvSpPr>
              <p:nvPr/>
            </p:nvSpPr>
            <p:spPr bwMode="auto">
              <a:xfrm>
                <a:off x="3947" y="2111"/>
                <a:ext cx="0" cy="55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3" name="Line 52"/>
              <p:cNvSpPr>
                <a:spLocks noChangeShapeType="1"/>
              </p:cNvSpPr>
              <p:nvPr/>
            </p:nvSpPr>
            <p:spPr bwMode="auto">
              <a:xfrm>
                <a:off x="3672" y="2399"/>
                <a:ext cx="0" cy="55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4" name="Line 53"/>
              <p:cNvSpPr>
                <a:spLocks noChangeShapeType="1"/>
              </p:cNvSpPr>
              <p:nvPr/>
            </p:nvSpPr>
            <p:spPr bwMode="auto">
              <a:xfrm flipH="1">
                <a:off x="4236" y="2399"/>
                <a:ext cx="287" cy="27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5" name="Line 54"/>
              <p:cNvSpPr>
                <a:spLocks noChangeShapeType="1"/>
              </p:cNvSpPr>
              <p:nvPr/>
            </p:nvSpPr>
            <p:spPr bwMode="auto">
              <a:xfrm flipH="1">
                <a:off x="4236" y="2953"/>
                <a:ext cx="287" cy="27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6" name="Line 55"/>
              <p:cNvSpPr>
                <a:spLocks noChangeShapeType="1"/>
              </p:cNvSpPr>
              <p:nvPr/>
            </p:nvSpPr>
            <p:spPr bwMode="auto">
              <a:xfrm>
                <a:off x="4523" y="2399"/>
                <a:ext cx="0" cy="55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7" name="Line 56"/>
              <p:cNvSpPr>
                <a:spLocks noChangeShapeType="1"/>
              </p:cNvSpPr>
              <p:nvPr/>
            </p:nvSpPr>
            <p:spPr bwMode="auto">
              <a:xfrm>
                <a:off x="4236" y="2677"/>
                <a:ext cx="0" cy="55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8" name="Line 57"/>
              <p:cNvSpPr>
                <a:spLocks noChangeShapeType="1"/>
              </p:cNvSpPr>
              <p:nvPr/>
            </p:nvSpPr>
            <p:spPr bwMode="auto">
              <a:xfrm rot="-567497">
                <a:off x="3965" y="2066"/>
                <a:ext cx="528" cy="36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29" name="Line 58"/>
              <p:cNvSpPr>
                <a:spLocks noChangeShapeType="1"/>
              </p:cNvSpPr>
              <p:nvPr/>
            </p:nvSpPr>
            <p:spPr bwMode="auto">
              <a:xfrm rot="-567497">
                <a:off x="3689" y="2347"/>
                <a:ext cx="521" cy="36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0" name="Line 59"/>
              <p:cNvSpPr>
                <a:spLocks noChangeShapeType="1"/>
              </p:cNvSpPr>
              <p:nvPr/>
            </p:nvSpPr>
            <p:spPr bwMode="auto">
              <a:xfrm rot="-567497">
                <a:off x="3683" y="2908"/>
                <a:ext cx="522" cy="36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1" name="Line 60"/>
              <p:cNvSpPr>
                <a:spLocks noChangeShapeType="1"/>
              </p:cNvSpPr>
              <p:nvPr/>
            </p:nvSpPr>
            <p:spPr bwMode="auto">
              <a:xfrm rot="-567497">
                <a:off x="3972" y="2630"/>
                <a:ext cx="521" cy="36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2" name="Line 64"/>
              <p:cNvSpPr>
                <a:spLocks noChangeShapeType="1"/>
              </p:cNvSpPr>
              <p:nvPr/>
            </p:nvSpPr>
            <p:spPr bwMode="auto">
              <a:xfrm flipH="1">
                <a:off x="4236" y="2549"/>
                <a:ext cx="143" cy="27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3" name="Line 65"/>
              <p:cNvSpPr>
                <a:spLocks noChangeShapeType="1"/>
              </p:cNvSpPr>
              <p:nvPr/>
            </p:nvSpPr>
            <p:spPr bwMode="auto">
              <a:xfrm rot="279476" flipH="1">
                <a:off x="4256" y="2388"/>
                <a:ext cx="236" cy="59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4" name="Line 66"/>
              <p:cNvSpPr>
                <a:spLocks noChangeShapeType="1"/>
              </p:cNvSpPr>
              <p:nvPr/>
            </p:nvSpPr>
            <p:spPr bwMode="auto">
              <a:xfrm flipH="1">
                <a:off x="4236" y="2549"/>
                <a:ext cx="287" cy="55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5" name="Line 67"/>
              <p:cNvSpPr>
                <a:spLocks noChangeShapeType="1"/>
              </p:cNvSpPr>
              <p:nvPr/>
            </p:nvSpPr>
            <p:spPr bwMode="auto">
              <a:xfrm flipH="1">
                <a:off x="4236" y="2677"/>
                <a:ext cx="287" cy="55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6" name="Line 68"/>
              <p:cNvSpPr>
                <a:spLocks noChangeShapeType="1"/>
              </p:cNvSpPr>
              <p:nvPr/>
            </p:nvSpPr>
            <p:spPr bwMode="auto">
              <a:xfrm flipH="1">
                <a:off x="4379" y="2802"/>
                <a:ext cx="144" cy="27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7" name="Line 109"/>
              <p:cNvSpPr>
                <a:spLocks noChangeShapeType="1"/>
              </p:cNvSpPr>
              <p:nvPr/>
            </p:nvSpPr>
            <p:spPr bwMode="auto">
              <a:xfrm rot="415647">
                <a:off x="3657" y="1792"/>
                <a:ext cx="289" cy="416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38" name="Text Box 110"/>
              <p:cNvSpPr txBox="1">
                <a:spLocks noChangeArrowheads="1"/>
              </p:cNvSpPr>
              <p:nvPr/>
            </p:nvSpPr>
            <p:spPr bwMode="auto">
              <a:xfrm>
                <a:off x="3517" y="1815"/>
                <a:ext cx="284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>
                    <a:solidFill>
                      <a:srgbClr val="CC3300"/>
                    </a:solidFill>
                  </a:rPr>
                  <a:t>P</a:t>
                </a:r>
                <a:r>
                  <a:rPr lang="en-US" sz="2400" baseline="-25000">
                    <a:solidFill>
                      <a:srgbClr val="CC3300"/>
                    </a:solidFill>
                  </a:rPr>
                  <a:t>1</a:t>
                </a:r>
                <a:endParaRPr lang="en-US" sz="2400">
                  <a:solidFill>
                    <a:srgbClr val="CC3300"/>
                  </a:solidFill>
                </a:endParaRPr>
              </a:p>
            </p:txBody>
          </p:sp>
          <p:sp>
            <p:nvSpPr>
              <p:cNvPr id="39" name="Line 111"/>
              <p:cNvSpPr>
                <a:spLocks noChangeShapeType="1"/>
              </p:cNvSpPr>
              <p:nvPr/>
            </p:nvSpPr>
            <p:spPr bwMode="auto">
              <a:xfrm flipV="1">
                <a:off x="3420" y="2726"/>
                <a:ext cx="432" cy="276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square">
                <a:spAutoFit/>
              </a:bodyPr>
              <a:lstStyle/>
              <a:p>
                <a:endParaRPr lang="en-US" sz="2400"/>
              </a:p>
            </p:txBody>
          </p:sp>
          <p:sp>
            <p:nvSpPr>
              <p:cNvPr id="40" name="Text Box 112"/>
              <p:cNvSpPr txBox="1">
                <a:spLocks noChangeArrowheads="1"/>
              </p:cNvSpPr>
              <p:nvPr/>
            </p:nvSpPr>
            <p:spPr bwMode="auto">
              <a:xfrm>
                <a:off x="3306" y="2550"/>
                <a:ext cx="576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sz="2400">
                    <a:solidFill>
                      <a:srgbClr val="CC3300"/>
                    </a:solidFill>
                  </a:rPr>
                  <a:t>P</a:t>
                </a:r>
                <a:r>
                  <a:rPr lang="en-US" sz="2400" baseline="-25000">
                    <a:solidFill>
                      <a:srgbClr val="CC3300"/>
                    </a:solidFill>
                  </a:rPr>
                  <a:t>2</a:t>
                </a:r>
                <a:endParaRPr lang="en-US" sz="2400">
                  <a:solidFill>
                    <a:srgbClr val="CC330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4831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7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410" name="Rectangle 3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457200" y="457200"/>
                <a:ext cx="8229600" cy="3994876"/>
              </a:xfrm>
            </p:spPr>
            <p:txBody>
              <a:bodyPr>
                <a:spAutoFit/>
              </a:bodyPr>
              <a:lstStyle/>
              <a:p>
                <a:pPr marL="0" indent="0" algn="just" eaLnBrk="1" hangingPunct="1">
                  <a:buFont typeface="Wingdings 2" pitchFamily="18" charset="2"/>
                  <a:buNone/>
                </a:pPr>
                <a:r>
                  <a:rPr lang="en-US" sz="2800" b="1" smtClean="0">
                    <a:solidFill>
                      <a:srgbClr val="FF0066"/>
                    </a:solidFill>
                  </a:rPr>
                  <a:t>3. Nội dung của phương pháp mặt cắt :</a:t>
                </a:r>
              </a:p>
              <a:p>
                <a:pPr marL="0" indent="0" algn="just" eaLnBrk="1" hangingPunct="1">
                  <a:buFont typeface="Wingdings 2" pitchFamily="18" charset="2"/>
                  <a:buNone/>
                </a:pPr>
                <a:r>
                  <a:rPr lang="en-US" sz="2800" smtClean="0"/>
                  <a:t>+ Vật thể cân bằng - mặt cắt </a:t>
                </a:r>
                <a:r>
                  <a:rPr lang="en-US" sz="2800" smtClean="0">
                    <a:sym typeface="Wingdings" pitchFamily="2" charset="2"/>
                  </a:rPr>
                  <a:t> 2phần</a:t>
                </a:r>
              </a:p>
              <a:p>
                <a:pPr marL="0" indent="0" algn="just" eaLnBrk="1" hangingPunct="1">
                  <a:buFont typeface="Wingdings 2" pitchFamily="18" charset="2"/>
                  <a:buNone/>
                </a:pPr>
                <a:r>
                  <a:rPr lang="en-US" sz="2800" smtClean="0">
                    <a:sym typeface="Wingdings" pitchFamily="2" charset="2"/>
                  </a:rPr>
                  <a:t>+ Bỏ 1 phần, giữ 1 phần để xét. Tại mặt cắt thêm lực để cân bằng - </a:t>
                </a:r>
                <a:r>
                  <a:rPr lang="en-US" sz="2800" b="1" smtClean="0">
                    <a:solidFill>
                      <a:srgbClr val="0000CC"/>
                    </a:solidFill>
                    <a:sym typeface="Wingdings" pitchFamily="2" charset="2"/>
                  </a:rPr>
                  <a:t>nội lực</a:t>
                </a:r>
                <a:r>
                  <a:rPr lang="en-US" sz="2800" smtClean="0">
                    <a:sym typeface="Wingdings" pitchFamily="2" charset="2"/>
                  </a:rPr>
                  <a:t> – nội lực là lực phân bố.</a:t>
                </a:r>
              </a:p>
              <a:p>
                <a:pPr marL="0" indent="0" algn="just" eaLnBrk="1" hangingPunct="1">
                  <a:buFont typeface="Wingdings 2" pitchFamily="18" charset="2"/>
                  <a:buNone/>
                </a:pPr>
                <a:r>
                  <a:rPr lang="en-US" sz="2800" b="1" smtClean="0">
                    <a:solidFill>
                      <a:srgbClr val="0000CC"/>
                    </a:solidFill>
                    <a:sym typeface="Wingdings" pitchFamily="2" charset="2"/>
                  </a:rPr>
                  <a:t>Ứng suất = nội lực trên một đơn vị diện tích mặt cắt.</a:t>
                </a:r>
              </a:p>
              <a:p>
                <a:pPr marL="0" indent="0" algn="just" eaLnBrk="1" hangingPunct="1">
                  <a:buFont typeface="Wingdings 2" pitchFamily="18" charset="2"/>
                  <a:buNone/>
                </a:pPr>
                <a:r>
                  <a:rPr lang="en-US" sz="2800" smtClean="0">
                    <a:sym typeface="Wingdings" pitchFamily="2" charset="2"/>
                  </a:rPr>
                  <a:t>Hợp nội lực = véc tơ chính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/>
                            <a:sym typeface="Wingdings" pitchFamily="2" charset="2"/>
                          </a:rPr>
                          <m:t>𝑅</m:t>
                        </m:r>
                      </m:e>
                    </m:acc>
                  </m:oMath>
                </a14:m>
                <a:r>
                  <a:rPr lang="en-US" sz="2800" smtClean="0">
                    <a:sym typeface="Wingdings" pitchFamily="2" charset="2"/>
                  </a:rPr>
                  <a:t> + mô men chính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/>
                            <a:sym typeface="Wingdings" pitchFamily="2" charset="2"/>
                          </a:rPr>
                          <m:t>𝑀</m:t>
                        </m:r>
                      </m:e>
                    </m:acc>
                  </m:oMath>
                </a14:m>
                <a:r>
                  <a:rPr lang="en-US" sz="2800" smtClean="0">
                    <a:sym typeface="Wingdings" pitchFamily="2" charset="2"/>
                  </a:rPr>
                  <a:t>  </a:t>
                </a:r>
                <a:r>
                  <a:rPr lang="en-US" sz="2800" b="1" smtClean="0">
                    <a:solidFill>
                      <a:srgbClr val="0000CC"/>
                    </a:solidFill>
                    <a:sym typeface="Wingdings" pitchFamily="2" charset="2"/>
                  </a:rPr>
                  <a:t>N,Q,M</a:t>
                </a:r>
              </a:p>
            </p:txBody>
          </p:sp>
        </mc:Choice>
        <mc:Fallback xmlns="">
          <p:sp>
            <p:nvSpPr>
              <p:cNvPr id="17410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57200" y="457200"/>
                <a:ext cx="8229600" cy="3994876"/>
              </a:xfrm>
              <a:blipFill rotWithShape="1">
                <a:blip r:embed="rId2"/>
                <a:stretch>
                  <a:fillRect l="-1481" t="-1374" r="-1481" b="-2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411" name="Group 4"/>
          <p:cNvGrpSpPr>
            <a:grpSpLocks/>
          </p:cNvGrpSpPr>
          <p:nvPr/>
        </p:nvGrpSpPr>
        <p:grpSpPr bwMode="auto">
          <a:xfrm>
            <a:off x="4191000" y="3762375"/>
            <a:ext cx="3048000" cy="2819400"/>
            <a:chOff x="6423" y="2087"/>
            <a:chExt cx="2574" cy="3150"/>
          </a:xfrm>
        </p:grpSpPr>
        <p:sp>
          <p:nvSpPr>
            <p:cNvPr id="17436" name="Freeform 5"/>
            <p:cNvSpPr>
              <a:spLocks/>
            </p:cNvSpPr>
            <p:nvPr/>
          </p:nvSpPr>
          <p:spPr bwMode="auto">
            <a:xfrm>
              <a:off x="6543" y="2717"/>
              <a:ext cx="1272" cy="1100"/>
            </a:xfrm>
            <a:custGeom>
              <a:avLst/>
              <a:gdLst>
                <a:gd name="T0" fmla="*/ 1188 w 1362"/>
                <a:gd name="T1" fmla="*/ 0 h 1100"/>
                <a:gd name="T2" fmla="*/ 466 w 1362"/>
                <a:gd name="T3" fmla="*/ 108 h 1100"/>
                <a:gd name="T4" fmla="*/ 36 w 1362"/>
                <a:gd name="T5" fmla="*/ 498 h 1100"/>
                <a:gd name="T6" fmla="*/ 246 w 1362"/>
                <a:gd name="T7" fmla="*/ 930 h 1100"/>
                <a:gd name="T8" fmla="*/ 701 w 1362"/>
                <a:gd name="T9" fmla="*/ 1080 h 1100"/>
                <a:gd name="T10" fmla="*/ 1136 w 1362"/>
                <a:gd name="T11" fmla="*/ 1050 h 1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2" h="1100">
                  <a:moveTo>
                    <a:pt x="1362" y="0"/>
                  </a:moveTo>
                  <a:cubicBezTo>
                    <a:pt x="1058" y="12"/>
                    <a:pt x="754" y="25"/>
                    <a:pt x="534" y="108"/>
                  </a:cubicBezTo>
                  <a:cubicBezTo>
                    <a:pt x="314" y="191"/>
                    <a:pt x="84" y="361"/>
                    <a:pt x="42" y="498"/>
                  </a:cubicBezTo>
                  <a:cubicBezTo>
                    <a:pt x="0" y="635"/>
                    <a:pt x="155" y="833"/>
                    <a:pt x="282" y="930"/>
                  </a:cubicBezTo>
                  <a:cubicBezTo>
                    <a:pt x="409" y="1027"/>
                    <a:pt x="634" y="1060"/>
                    <a:pt x="804" y="1080"/>
                  </a:cubicBezTo>
                  <a:cubicBezTo>
                    <a:pt x="974" y="1100"/>
                    <a:pt x="1138" y="1075"/>
                    <a:pt x="1302" y="1050"/>
                  </a:cubicBezTo>
                </a:path>
              </a:pathLst>
            </a:custGeom>
            <a:solidFill>
              <a:srgbClr val="FFFFFF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37" name="Freeform 6"/>
            <p:cNvSpPr>
              <a:spLocks/>
            </p:cNvSpPr>
            <p:nvPr/>
          </p:nvSpPr>
          <p:spPr bwMode="auto">
            <a:xfrm>
              <a:off x="7461" y="2705"/>
              <a:ext cx="712" cy="1084"/>
            </a:xfrm>
            <a:custGeom>
              <a:avLst/>
              <a:gdLst>
                <a:gd name="T0" fmla="*/ 275 w 712"/>
                <a:gd name="T1" fmla="*/ 33 h 1084"/>
                <a:gd name="T2" fmla="*/ 65 w 712"/>
                <a:gd name="T3" fmla="*/ 291 h 1084"/>
                <a:gd name="T4" fmla="*/ 7 w 712"/>
                <a:gd name="T5" fmla="*/ 635 h 1084"/>
                <a:gd name="T6" fmla="*/ 107 w 712"/>
                <a:gd name="T7" fmla="*/ 981 h 1084"/>
                <a:gd name="T8" fmla="*/ 317 w 712"/>
                <a:gd name="T9" fmla="*/ 1071 h 1084"/>
                <a:gd name="T10" fmla="*/ 577 w 712"/>
                <a:gd name="T11" fmla="*/ 905 h 1084"/>
                <a:gd name="T12" fmla="*/ 697 w 712"/>
                <a:gd name="T13" fmla="*/ 590 h 1084"/>
                <a:gd name="T14" fmla="*/ 667 w 712"/>
                <a:gd name="T15" fmla="*/ 245 h 1084"/>
                <a:gd name="T16" fmla="*/ 487 w 712"/>
                <a:gd name="T17" fmla="*/ 35 h 1084"/>
                <a:gd name="T18" fmla="*/ 275 w 712"/>
                <a:gd name="T19" fmla="*/ 33 h 108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2" h="1084">
                  <a:moveTo>
                    <a:pt x="275" y="33"/>
                  </a:moveTo>
                  <a:cubicBezTo>
                    <a:pt x="208" y="73"/>
                    <a:pt x="110" y="191"/>
                    <a:pt x="65" y="291"/>
                  </a:cubicBezTo>
                  <a:cubicBezTo>
                    <a:pt x="20" y="391"/>
                    <a:pt x="0" y="520"/>
                    <a:pt x="7" y="635"/>
                  </a:cubicBezTo>
                  <a:cubicBezTo>
                    <a:pt x="14" y="750"/>
                    <a:pt x="55" y="908"/>
                    <a:pt x="107" y="981"/>
                  </a:cubicBezTo>
                  <a:cubicBezTo>
                    <a:pt x="159" y="1054"/>
                    <a:pt x="239" y="1084"/>
                    <a:pt x="317" y="1071"/>
                  </a:cubicBezTo>
                  <a:cubicBezTo>
                    <a:pt x="395" y="1058"/>
                    <a:pt x="514" y="985"/>
                    <a:pt x="577" y="905"/>
                  </a:cubicBezTo>
                  <a:cubicBezTo>
                    <a:pt x="640" y="825"/>
                    <a:pt x="682" y="700"/>
                    <a:pt x="697" y="590"/>
                  </a:cubicBezTo>
                  <a:cubicBezTo>
                    <a:pt x="712" y="480"/>
                    <a:pt x="702" y="337"/>
                    <a:pt x="667" y="245"/>
                  </a:cubicBezTo>
                  <a:cubicBezTo>
                    <a:pt x="632" y="153"/>
                    <a:pt x="552" y="70"/>
                    <a:pt x="487" y="35"/>
                  </a:cubicBezTo>
                  <a:cubicBezTo>
                    <a:pt x="422" y="0"/>
                    <a:pt x="319" y="33"/>
                    <a:pt x="275" y="33"/>
                  </a:cubicBezTo>
                  <a:close/>
                </a:path>
              </a:pathLst>
            </a:custGeom>
            <a:solidFill>
              <a:srgbClr val="FFFFFF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38" name="Line 7"/>
            <p:cNvSpPr>
              <a:spLocks noChangeShapeType="1"/>
            </p:cNvSpPr>
            <p:nvPr/>
          </p:nvSpPr>
          <p:spPr bwMode="auto">
            <a:xfrm flipH="1" flipV="1">
              <a:off x="6615" y="2627"/>
              <a:ext cx="312" cy="37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39" name="Line 8"/>
            <p:cNvSpPr>
              <a:spLocks noChangeShapeType="1"/>
            </p:cNvSpPr>
            <p:nvPr/>
          </p:nvSpPr>
          <p:spPr bwMode="auto">
            <a:xfrm flipH="1">
              <a:off x="6723" y="3677"/>
              <a:ext cx="147" cy="3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40" name="Text Box 9"/>
            <p:cNvSpPr txBox="1">
              <a:spLocks noChangeArrowheads="1"/>
            </p:cNvSpPr>
            <p:nvPr/>
          </p:nvSpPr>
          <p:spPr bwMode="auto">
            <a:xfrm>
              <a:off x="6423" y="2363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1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41" name="Text Box 10"/>
            <p:cNvSpPr txBox="1">
              <a:spLocks noChangeArrowheads="1"/>
            </p:cNvSpPr>
            <p:nvPr/>
          </p:nvSpPr>
          <p:spPr bwMode="auto">
            <a:xfrm>
              <a:off x="6501" y="3977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2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42" name="Line 11"/>
            <p:cNvSpPr>
              <a:spLocks noChangeShapeType="1"/>
            </p:cNvSpPr>
            <p:nvPr/>
          </p:nvSpPr>
          <p:spPr bwMode="auto">
            <a:xfrm flipV="1">
              <a:off x="6903" y="3485"/>
              <a:ext cx="72" cy="1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43" name="Text Box 12"/>
            <p:cNvSpPr txBox="1">
              <a:spLocks noChangeArrowheads="1"/>
            </p:cNvSpPr>
            <p:nvPr/>
          </p:nvSpPr>
          <p:spPr bwMode="auto">
            <a:xfrm>
              <a:off x="7005" y="3089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A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44" name="Line 13"/>
            <p:cNvSpPr>
              <a:spLocks noChangeShapeType="1"/>
            </p:cNvSpPr>
            <p:nvPr/>
          </p:nvSpPr>
          <p:spPr bwMode="auto">
            <a:xfrm>
              <a:off x="7845" y="3263"/>
              <a:ext cx="468" cy="25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45" name="Text Box 14"/>
            <p:cNvSpPr txBox="1">
              <a:spLocks noChangeArrowheads="1"/>
            </p:cNvSpPr>
            <p:nvPr/>
          </p:nvSpPr>
          <p:spPr bwMode="auto">
            <a:xfrm>
              <a:off x="7083" y="4907"/>
              <a:ext cx="134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100" b="1" i="1">
                  <a:latin typeface="Arial" charset="0"/>
                </a:rPr>
                <a:t>Hình 1-7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46" name="Text Box 15"/>
            <p:cNvSpPr txBox="1">
              <a:spLocks noChangeArrowheads="1"/>
            </p:cNvSpPr>
            <p:nvPr/>
          </p:nvSpPr>
          <p:spPr bwMode="auto">
            <a:xfrm>
              <a:off x="8781" y="2339"/>
              <a:ext cx="210" cy="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x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47" name="Line 16"/>
            <p:cNvSpPr>
              <a:spLocks noChangeShapeType="1"/>
            </p:cNvSpPr>
            <p:nvPr/>
          </p:nvSpPr>
          <p:spPr bwMode="auto">
            <a:xfrm>
              <a:off x="7827" y="2375"/>
              <a:ext cx="0" cy="2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48" name="Line 17"/>
            <p:cNvSpPr>
              <a:spLocks noChangeShapeType="1"/>
            </p:cNvSpPr>
            <p:nvPr/>
          </p:nvSpPr>
          <p:spPr bwMode="auto">
            <a:xfrm flipV="1">
              <a:off x="7539" y="2327"/>
              <a:ext cx="1314" cy="119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49" name="Line 18"/>
            <p:cNvSpPr>
              <a:spLocks noChangeShapeType="1"/>
            </p:cNvSpPr>
            <p:nvPr/>
          </p:nvSpPr>
          <p:spPr bwMode="auto">
            <a:xfrm>
              <a:off x="7833" y="3263"/>
              <a:ext cx="978" cy="5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0" name="Text Box 19"/>
            <p:cNvSpPr txBox="1">
              <a:spLocks noChangeArrowheads="1"/>
            </p:cNvSpPr>
            <p:nvPr/>
          </p:nvSpPr>
          <p:spPr bwMode="auto">
            <a:xfrm>
              <a:off x="7617" y="4451"/>
              <a:ext cx="21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y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51" name="Text Box 20"/>
            <p:cNvSpPr txBox="1">
              <a:spLocks noChangeArrowheads="1"/>
            </p:cNvSpPr>
            <p:nvPr/>
          </p:nvSpPr>
          <p:spPr bwMode="auto">
            <a:xfrm>
              <a:off x="8787" y="3701"/>
              <a:ext cx="21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z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52" name="Line 21"/>
            <p:cNvSpPr>
              <a:spLocks noChangeShapeType="1"/>
            </p:cNvSpPr>
            <p:nvPr/>
          </p:nvSpPr>
          <p:spPr bwMode="auto">
            <a:xfrm flipH="1">
              <a:off x="7821" y="3257"/>
              <a:ext cx="0" cy="69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3" name="Line 22"/>
            <p:cNvSpPr>
              <a:spLocks noChangeShapeType="1"/>
            </p:cNvSpPr>
            <p:nvPr/>
          </p:nvSpPr>
          <p:spPr bwMode="auto">
            <a:xfrm flipV="1">
              <a:off x="7821" y="2871"/>
              <a:ext cx="444" cy="3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4" name="Freeform 23"/>
            <p:cNvSpPr>
              <a:spLocks/>
            </p:cNvSpPr>
            <p:nvPr/>
          </p:nvSpPr>
          <p:spPr bwMode="auto">
            <a:xfrm>
              <a:off x="7671" y="3394"/>
              <a:ext cx="359" cy="100"/>
            </a:xfrm>
            <a:custGeom>
              <a:avLst/>
              <a:gdLst>
                <a:gd name="T0" fmla="*/ 359 w 359"/>
                <a:gd name="T1" fmla="*/ 0 h 100"/>
                <a:gd name="T2" fmla="*/ 209 w 359"/>
                <a:gd name="T3" fmla="*/ 90 h 100"/>
                <a:gd name="T4" fmla="*/ 0 w 359"/>
                <a:gd name="T5" fmla="*/ 63 h 1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59" h="100">
                  <a:moveTo>
                    <a:pt x="359" y="0"/>
                  </a:moveTo>
                  <a:cubicBezTo>
                    <a:pt x="334" y="15"/>
                    <a:pt x="269" y="80"/>
                    <a:pt x="209" y="90"/>
                  </a:cubicBezTo>
                  <a:cubicBezTo>
                    <a:pt x="149" y="100"/>
                    <a:pt x="44" y="69"/>
                    <a:pt x="0" y="6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5" name="Freeform 24"/>
            <p:cNvSpPr>
              <a:spLocks/>
            </p:cNvSpPr>
            <p:nvPr/>
          </p:nvSpPr>
          <p:spPr bwMode="auto">
            <a:xfrm>
              <a:off x="7857" y="2945"/>
              <a:ext cx="216" cy="396"/>
            </a:xfrm>
            <a:custGeom>
              <a:avLst/>
              <a:gdLst>
                <a:gd name="T0" fmla="*/ 0 w 240"/>
                <a:gd name="T1" fmla="*/ 0 h 438"/>
                <a:gd name="T2" fmla="*/ 117 w 240"/>
                <a:gd name="T3" fmla="*/ 83 h 438"/>
                <a:gd name="T4" fmla="*/ 175 w 240"/>
                <a:gd name="T5" fmla="*/ 226 h 438"/>
                <a:gd name="T6" fmla="*/ 194 w 240"/>
                <a:gd name="T7" fmla="*/ 358 h 4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0" h="438">
                  <a:moveTo>
                    <a:pt x="0" y="0"/>
                  </a:moveTo>
                  <a:cubicBezTo>
                    <a:pt x="54" y="28"/>
                    <a:pt x="108" y="56"/>
                    <a:pt x="144" y="102"/>
                  </a:cubicBezTo>
                  <a:cubicBezTo>
                    <a:pt x="180" y="148"/>
                    <a:pt x="200" y="220"/>
                    <a:pt x="216" y="276"/>
                  </a:cubicBezTo>
                  <a:cubicBezTo>
                    <a:pt x="232" y="332"/>
                    <a:pt x="236" y="385"/>
                    <a:pt x="240" y="43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6" name="Freeform 25"/>
            <p:cNvSpPr>
              <a:spLocks/>
            </p:cNvSpPr>
            <p:nvPr/>
          </p:nvSpPr>
          <p:spPr bwMode="auto">
            <a:xfrm>
              <a:off x="7629" y="2903"/>
              <a:ext cx="180" cy="510"/>
            </a:xfrm>
            <a:custGeom>
              <a:avLst/>
              <a:gdLst>
                <a:gd name="T0" fmla="*/ 227 w 143"/>
                <a:gd name="T1" fmla="*/ 0 h 414"/>
                <a:gd name="T2" fmla="*/ 55 w 143"/>
                <a:gd name="T3" fmla="*/ 182 h 414"/>
                <a:gd name="T4" fmla="*/ 8 w 143"/>
                <a:gd name="T5" fmla="*/ 446 h 414"/>
                <a:gd name="T6" fmla="*/ 8 w 143"/>
                <a:gd name="T7" fmla="*/ 628 h 4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3" h="414">
                  <a:moveTo>
                    <a:pt x="143" y="0"/>
                  </a:moveTo>
                  <a:cubicBezTo>
                    <a:pt x="100" y="35"/>
                    <a:pt x="58" y="71"/>
                    <a:pt x="35" y="120"/>
                  </a:cubicBezTo>
                  <a:cubicBezTo>
                    <a:pt x="12" y="169"/>
                    <a:pt x="10" y="245"/>
                    <a:pt x="5" y="294"/>
                  </a:cubicBezTo>
                  <a:cubicBezTo>
                    <a:pt x="0" y="343"/>
                    <a:pt x="2" y="378"/>
                    <a:pt x="5" y="41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7" name="AutoShape 26"/>
            <p:cNvSpPr>
              <a:spLocks noChangeArrowheads="1"/>
            </p:cNvSpPr>
            <p:nvPr/>
          </p:nvSpPr>
          <p:spPr bwMode="auto">
            <a:xfrm rot="10800000">
              <a:off x="7596" y="3269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58" name="AutoShape 27"/>
            <p:cNvSpPr>
              <a:spLocks noChangeArrowheads="1"/>
            </p:cNvSpPr>
            <p:nvPr/>
          </p:nvSpPr>
          <p:spPr bwMode="auto">
            <a:xfrm rot="-4200000">
              <a:off x="7679" y="3417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59" name="AutoShape 28"/>
            <p:cNvSpPr>
              <a:spLocks noChangeArrowheads="1"/>
            </p:cNvSpPr>
            <p:nvPr/>
          </p:nvSpPr>
          <p:spPr bwMode="auto">
            <a:xfrm rot="-3600000">
              <a:off x="7859" y="2922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60" name="Line 29"/>
            <p:cNvSpPr>
              <a:spLocks noChangeShapeType="1"/>
            </p:cNvSpPr>
            <p:nvPr/>
          </p:nvSpPr>
          <p:spPr bwMode="auto">
            <a:xfrm>
              <a:off x="7779" y="2933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1" name="Line 30"/>
            <p:cNvSpPr>
              <a:spLocks noChangeShapeType="1"/>
            </p:cNvSpPr>
            <p:nvPr/>
          </p:nvSpPr>
          <p:spPr bwMode="auto">
            <a:xfrm>
              <a:off x="7737" y="2975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2" name="Line 31"/>
            <p:cNvSpPr>
              <a:spLocks noChangeShapeType="1"/>
            </p:cNvSpPr>
            <p:nvPr/>
          </p:nvSpPr>
          <p:spPr bwMode="auto">
            <a:xfrm>
              <a:off x="7695" y="3011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3" name="Line 32"/>
            <p:cNvSpPr>
              <a:spLocks noChangeShapeType="1"/>
            </p:cNvSpPr>
            <p:nvPr/>
          </p:nvSpPr>
          <p:spPr bwMode="auto">
            <a:xfrm>
              <a:off x="7653" y="3077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4" name="Line 33"/>
            <p:cNvSpPr>
              <a:spLocks noChangeShapeType="1"/>
            </p:cNvSpPr>
            <p:nvPr/>
          </p:nvSpPr>
          <p:spPr bwMode="auto">
            <a:xfrm>
              <a:off x="7875" y="2963"/>
              <a:ext cx="0" cy="3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5" name="Line 34"/>
            <p:cNvSpPr>
              <a:spLocks noChangeShapeType="1"/>
            </p:cNvSpPr>
            <p:nvPr/>
          </p:nvSpPr>
          <p:spPr bwMode="auto">
            <a:xfrm>
              <a:off x="7923" y="2993"/>
              <a:ext cx="0" cy="32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6" name="Line 35"/>
            <p:cNvSpPr>
              <a:spLocks noChangeShapeType="1"/>
            </p:cNvSpPr>
            <p:nvPr/>
          </p:nvSpPr>
          <p:spPr bwMode="auto">
            <a:xfrm>
              <a:off x="7971" y="3035"/>
              <a:ext cx="0" cy="28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7" name="Line 36"/>
            <p:cNvSpPr>
              <a:spLocks noChangeShapeType="1"/>
            </p:cNvSpPr>
            <p:nvPr/>
          </p:nvSpPr>
          <p:spPr bwMode="auto">
            <a:xfrm>
              <a:off x="8019" y="3143"/>
              <a:ext cx="0" cy="21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8" name="Line 37"/>
            <p:cNvSpPr>
              <a:spLocks noChangeShapeType="1"/>
            </p:cNvSpPr>
            <p:nvPr/>
          </p:nvSpPr>
          <p:spPr bwMode="auto">
            <a:xfrm flipH="1">
              <a:off x="7701" y="3299"/>
              <a:ext cx="150" cy="15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9" name="Line 38"/>
            <p:cNvSpPr>
              <a:spLocks noChangeShapeType="1"/>
            </p:cNvSpPr>
            <p:nvPr/>
          </p:nvSpPr>
          <p:spPr bwMode="auto">
            <a:xfrm flipH="1">
              <a:off x="7749" y="3329"/>
              <a:ext cx="150" cy="15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0" name="Line 39"/>
            <p:cNvSpPr>
              <a:spLocks noChangeShapeType="1"/>
            </p:cNvSpPr>
            <p:nvPr/>
          </p:nvSpPr>
          <p:spPr bwMode="auto">
            <a:xfrm flipH="1">
              <a:off x="7845" y="3353"/>
              <a:ext cx="114" cy="11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1" name="Freeform 40"/>
            <p:cNvSpPr>
              <a:spLocks/>
            </p:cNvSpPr>
            <p:nvPr/>
          </p:nvSpPr>
          <p:spPr bwMode="auto">
            <a:xfrm>
              <a:off x="7245" y="2087"/>
              <a:ext cx="1188" cy="2346"/>
            </a:xfrm>
            <a:custGeom>
              <a:avLst/>
              <a:gdLst>
                <a:gd name="T0" fmla="*/ 0 w 1188"/>
                <a:gd name="T1" fmla="*/ 700 h 1842"/>
                <a:gd name="T2" fmla="*/ 0 w 1188"/>
                <a:gd name="T3" fmla="*/ 2988 h 1842"/>
                <a:gd name="T4" fmla="*/ 1188 w 1188"/>
                <a:gd name="T5" fmla="*/ 2141 h 1842"/>
                <a:gd name="T6" fmla="*/ 1188 w 1188"/>
                <a:gd name="T7" fmla="*/ 0 h 1842"/>
                <a:gd name="T8" fmla="*/ 0 w 1188"/>
                <a:gd name="T9" fmla="*/ 700 h 18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88" h="1842">
                  <a:moveTo>
                    <a:pt x="0" y="432"/>
                  </a:moveTo>
                  <a:lnTo>
                    <a:pt x="0" y="1842"/>
                  </a:lnTo>
                  <a:lnTo>
                    <a:pt x="1188" y="1320"/>
                  </a:lnTo>
                  <a:lnTo>
                    <a:pt x="1188" y="0"/>
                  </a:lnTo>
                  <a:lnTo>
                    <a:pt x="0" y="432"/>
                  </a:lnTo>
                  <a:close/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2" name="Text Box 41"/>
            <p:cNvSpPr txBox="1">
              <a:spLocks noChangeArrowheads="1"/>
            </p:cNvSpPr>
            <p:nvPr/>
          </p:nvSpPr>
          <p:spPr bwMode="auto">
            <a:xfrm>
              <a:off x="8081" y="316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N</a:t>
              </a:r>
              <a:r>
                <a:rPr lang="en-US" sz="1400" b="1" baseline="-25000">
                  <a:latin typeface="Arial" charset="0"/>
                </a:rPr>
                <a:t>z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3" name="Text Box 42"/>
            <p:cNvSpPr txBox="1">
              <a:spLocks noChangeArrowheads="1"/>
            </p:cNvSpPr>
            <p:nvPr/>
          </p:nvSpPr>
          <p:spPr bwMode="auto">
            <a:xfrm>
              <a:off x="8101" y="2899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Q</a:t>
              </a:r>
              <a:r>
                <a:rPr lang="en-US" sz="1400" b="1" baseline="-25000">
                  <a:latin typeface="Arial" charset="0"/>
                </a:rPr>
                <a:t>x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4" name="Text Box 43"/>
            <p:cNvSpPr txBox="1">
              <a:spLocks noChangeArrowheads="1"/>
            </p:cNvSpPr>
            <p:nvPr/>
          </p:nvSpPr>
          <p:spPr bwMode="auto">
            <a:xfrm>
              <a:off x="7811" y="366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Q</a:t>
              </a:r>
              <a:r>
                <a:rPr lang="en-US" sz="1400" b="1" baseline="-25000">
                  <a:latin typeface="Arial" charset="0"/>
                </a:rPr>
                <a:t>y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5" name="Text Box 44"/>
            <p:cNvSpPr txBox="1">
              <a:spLocks noChangeArrowheads="1"/>
            </p:cNvSpPr>
            <p:nvPr/>
          </p:nvSpPr>
          <p:spPr bwMode="auto">
            <a:xfrm>
              <a:off x="7471" y="347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y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6" name="Text Box 45"/>
            <p:cNvSpPr txBox="1">
              <a:spLocks noChangeArrowheads="1"/>
            </p:cNvSpPr>
            <p:nvPr/>
          </p:nvSpPr>
          <p:spPr bwMode="auto">
            <a:xfrm>
              <a:off x="7191" y="274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z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7" name="Text Box 46"/>
            <p:cNvSpPr txBox="1">
              <a:spLocks noChangeArrowheads="1"/>
            </p:cNvSpPr>
            <p:nvPr/>
          </p:nvSpPr>
          <p:spPr bwMode="auto">
            <a:xfrm>
              <a:off x="7791" y="238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x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17478" name="Line 47"/>
            <p:cNvSpPr>
              <a:spLocks noChangeShapeType="1"/>
            </p:cNvSpPr>
            <p:nvPr/>
          </p:nvSpPr>
          <p:spPr bwMode="auto">
            <a:xfrm flipV="1">
              <a:off x="7961" y="2655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12" name="Group 48"/>
          <p:cNvGrpSpPr>
            <a:grpSpLocks/>
          </p:cNvGrpSpPr>
          <p:nvPr/>
        </p:nvGrpSpPr>
        <p:grpSpPr bwMode="auto">
          <a:xfrm>
            <a:off x="1447800" y="3962400"/>
            <a:ext cx="2057400" cy="2667000"/>
            <a:chOff x="2061" y="2125"/>
            <a:chExt cx="2454" cy="3030"/>
          </a:xfrm>
        </p:grpSpPr>
        <p:sp>
          <p:nvSpPr>
            <p:cNvPr id="17413" name="Text Box 49"/>
            <p:cNvSpPr txBox="1">
              <a:spLocks noChangeArrowheads="1"/>
            </p:cNvSpPr>
            <p:nvPr/>
          </p:nvSpPr>
          <p:spPr bwMode="auto">
            <a:xfrm>
              <a:off x="2781" y="4825"/>
              <a:ext cx="134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100" b="1" i="1">
                  <a:latin typeface="Arial" charset="0"/>
                </a:rPr>
                <a:t>Hình 1-6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14" name="Text Box 50"/>
            <p:cNvSpPr txBox="1">
              <a:spLocks noChangeArrowheads="1"/>
            </p:cNvSpPr>
            <p:nvPr/>
          </p:nvSpPr>
          <p:spPr bwMode="auto">
            <a:xfrm>
              <a:off x="3375" y="4537"/>
              <a:ext cx="41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sz="1800">
                <a:latin typeface="Arial" charset="0"/>
              </a:endParaRPr>
            </a:p>
          </p:txBody>
        </p:sp>
        <p:sp>
          <p:nvSpPr>
            <p:cNvPr id="17415" name="Freeform 51"/>
            <p:cNvSpPr>
              <a:spLocks/>
            </p:cNvSpPr>
            <p:nvPr/>
          </p:nvSpPr>
          <p:spPr bwMode="auto">
            <a:xfrm>
              <a:off x="2185" y="2745"/>
              <a:ext cx="2290" cy="1304"/>
            </a:xfrm>
            <a:custGeom>
              <a:avLst/>
              <a:gdLst>
                <a:gd name="T0" fmla="*/ 455 w 2290"/>
                <a:gd name="T1" fmla="*/ 277 h 1304"/>
                <a:gd name="T2" fmla="*/ 995 w 2290"/>
                <a:gd name="T3" fmla="*/ 187 h 1304"/>
                <a:gd name="T4" fmla="*/ 1490 w 2290"/>
                <a:gd name="T5" fmla="*/ 7 h 1304"/>
                <a:gd name="T6" fmla="*/ 1997 w 2290"/>
                <a:gd name="T7" fmla="*/ 142 h 1304"/>
                <a:gd name="T8" fmla="*/ 2285 w 2290"/>
                <a:gd name="T9" fmla="*/ 667 h 1304"/>
                <a:gd name="T10" fmla="*/ 2027 w 2290"/>
                <a:gd name="T11" fmla="*/ 1174 h 1304"/>
                <a:gd name="T12" fmla="*/ 1505 w 2290"/>
                <a:gd name="T13" fmla="*/ 1297 h 1304"/>
                <a:gd name="T14" fmla="*/ 965 w 2290"/>
                <a:gd name="T15" fmla="*/ 1132 h 1304"/>
                <a:gd name="T16" fmla="*/ 605 w 2290"/>
                <a:gd name="T17" fmla="*/ 982 h 1304"/>
                <a:gd name="T18" fmla="*/ 245 w 2290"/>
                <a:gd name="T19" fmla="*/ 922 h 1304"/>
                <a:gd name="T20" fmla="*/ 20 w 2290"/>
                <a:gd name="T21" fmla="*/ 682 h 1304"/>
                <a:gd name="T22" fmla="*/ 125 w 2290"/>
                <a:gd name="T23" fmla="*/ 397 h 1304"/>
                <a:gd name="T24" fmla="*/ 455 w 2290"/>
                <a:gd name="T25" fmla="*/ 277 h 130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290" h="1304">
                  <a:moveTo>
                    <a:pt x="455" y="277"/>
                  </a:moveTo>
                  <a:cubicBezTo>
                    <a:pt x="600" y="242"/>
                    <a:pt x="823" y="232"/>
                    <a:pt x="995" y="187"/>
                  </a:cubicBezTo>
                  <a:cubicBezTo>
                    <a:pt x="1167" y="142"/>
                    <a:pt x="1323" y="14"/>
                    <a:pt x="1490" y="7"/>
                  </a:cubicBezTo>
                  <a:cubicBezTo>
                    <a:pt x="1657" y="0"/>
                    <a:pt x="1864" y="32"/>
                    <a:pt x="1997" y="142"/>
                  </a:cubicBezTo>
                  <a:cubicBezTo>
                    <a:pt x="2130" y="252"/>
                    <a:pt x="2280" y="495"/>
                    <a:pt x="2285" y="667"/>
                  </a:cubicBezTo>
                  <a:cubicBezTo>
                    <a:pt x="2290" y="839"/>
                    <a:pt x="2157" y="1069"/>
                    <a:pt x="2027" y="1174"/>
                  </a:cubicBezTo>
                  <a:cubicBezTo>
                    <a:pt x="1897" y="1279"/>
                    <a:pt x="1682" y="1304"/>
                    <a:pt x="1505" y="1297"/>
                  </a:cubicBezTo>
                  <a:cubicBezTo>
                    <a:pt x="1328" y="1290"/>
                    <a:pt x="1115" y="1184"/>
                    <a:pt x="965" y="1132"/>
                  </a:cubicBezTo>
                  <a:cubicBezTo>
                    <a:pt x="815" y="1080"/>
                    <a:pt x="725" y="1017"/>
                    <a:pt x="605" y="982"/>
                  </a:cubicBezTo>
                  <a:cubicBezTo>
                    <a:pt x="485" y="947"/>
                    <a:pt x="342" y="972"/>
                    <a:pt x="245" y="922"/>
                  </a:cubicBezTo>
                  <a:cubicBezTo>
                    <a:pt x="148" y="872"/>
                    <a:pt x="40" y="769"/>
                    <a:pt x="20" y="682"/>
                  </a:cubicBezTo>
                  <a:cubicBezTo>
                    <a:pt x="0" y="595"/>
                    <a:pt x="52" y="465"/>
                    <a:pt x="125" y="397"/>
                  </a:cubicBezTo>
                  <a:cubicBezTo>
                    <a:pt x="198" y="329"/>
                    <a:pt x="310" y="312"/>
                    <a:pt x="455" y="277"/>
                  </a:cubicBezTo>
                  <a:close/>
                </a:path>
              </a:pathLst>
            </a:custGeom>
            <a:solidFill>
              <a:srgbClr val="FFFFFF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16" name="Freeform 52"/>
            <p:cNvSpPr>
              <a:spLocks/>
            </p:cNvSpPr>
            <p:nvPr/>
          </p:nvSpPr>
          <p:spPr bwMode="auto">
            <a:xfrm>
              <a:off x="3045" y="2125"/>
              <a:ext cx="573" cy="2490"/>
            </a:xfrm>
            <a:custGeom>
              <a:avLst/>
              <a:gdLst>
                <a:gd name="T0" fmla="*/ 573 w 573"/>
                <a:gd name="T1" fmla="*/ 633 h 2490"/>
                <a:gd name="T2" fmla="*/ 570 w 573"/>
                <a:gd name="T3" fmla="*/ 0 h 2490"/>
                <a:gd name="T4" fmla="*/ 0 w 573"/>
                <a:gd name="T5" fmla="*/ 524 h 2490"/>
                <a:gd name="T6" fmla="*/ 0 w 573"/>
                <a:gd name="T7" fmla="*/ 2490 h 2490"/>
                <a:gd name="T8" fmla="*/ 570 w 573"/>
                <a:gd name="T9" fmla="*/ 2024 h 2490"/>
                <a:gd name="T10" fmla="*/ 570 w 573"/>
                <a:gd name="T11" fmla="*/ 1896 h 24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3" h="2490">
                  <a:moveTo>
                    <a:pt x="573" y="633"/>
                  </a:moveTo>
                  <a:lnTo>
                    <a:pt x="570" y="0"/>
                  </a:lnTo>
                  <a:lnTo>
                    <a:pt x="0" y="524"/>
                  </a:lnTo>
                  <a:lnTo>
                    <a:pt x="0" y="2490"/>
                  </a:lnTo>
                  <a:lnTo>
                    <a:pt x="570" y="2024"/>
                  </a:lnTo>
                  <a:lnTo>
                    <a:pt x="570" y="1896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17" name="Freeform 53"/>
            <p:cNvSpPr>
              <a:spLocks/>
            </p:cNvSpPr>
            <p:nvPr/>
          </p:nvSpPr>
          <p:spPr bwMode="auto">
            <a:xfrm>
              <a:off x="3130" y="2887"/>
              <a:ext cx="185" cy="1062"/>
            </a:xfrm>
            <a:custGeom>
              <a:avLst/>
              <a:gdLst>
                <a:gd name="T0" fmla="*/ 185 w 185"/>
                <a:gd name="T1" fmla="*/ 0 h 1062"/>
                <a:gd name="T2" fmla="*/ 35 w 185"/>
                <a:gd name="T3" fmla="*/ 252 h 1062"/>
                <a:gd name="T4" fmla="*/ 5 w 185"/>
                <a:gd name="T5" fmla="*/ 600 h 1062"/>
                <a:gd name="T6" fmla="*/ 65 w 185"/>
                <a:gd name="T7" fmla="*/ 882 h 1062"/>
                <a:gd name="T8" fmla="*/ 185 w 185"/>
                <a:gd name="T9" fmla="*/ 1062 h 10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" h="1062">
                  <a:moveTo>
                    <a:pt x="185" y="0"/>
                  </a:moveTo>
                  <a:cubicBezTo>
                    <a:pt x="125" y="76"/>
                    <a:pt x="65" y="152"/>
                    <a:pt x="35" y="252"/>
                  </a:cubicBezTo>
                  <a:cubicBezTo>
                    <a:pt x="5" y="352"/>
                    <a:pt x="0" y="495"/>
                    <a:pt x="5" y="600"/>
                  </a:cubicBezTo>
                  <a:cubicBezTo>
                    <a:pt x="10" y="705"/>
                    <a:pt x="35" y="805"/>
                    <a:pt x="65" y="882"/>
                  </a:cubicBezTo>
                  <a:cubicBezTo>
                    <a:pt x="95" y="959"/>
                    <a:pt x="140" y="1010"/>
                    <a:pt x="185" y="1062"/>
                  </a:cubicBez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18" name="Freeform 54"/>
            <p:cNvSpPr>
              <a:spLocks/>
            </p:cNvSpPr>
            <p:nvPr/>
          </p:nvSpPr>
          <p:spPr bwMode="auto">
            <a:xfrm>
              <a:off x="3318" y="2899"/>
              <a:ext cx="262" cy="1053"/>
            </a:xfrm>
            <a:custGeom>
              <a:avLst/>
              <a:gdLst>
                <a:gd name="T0" fmla="*/ 0 w 262"/>
                <a:gd name="T1" fmla="*/ 1053 h 1053"/>
                <a:gd name="T2" fmla="*/ 150 w 262"/>
                <a:gd name="T3" fmla="*/ 963 h 1053"/>
                <a:gd name="T4" fmla="*/ 255 w 262"/>
                <a:gd name="T5" fmla="*/ 513 h 1053"/>
                <a:gd name="T6" fmla="*/ 195 w 262"/>
                <a:gd name="T7" fmla="*/ 153 h 1053"/>
                <a:gd name="T8" fmla="*/ 30 w 262"/>
                <a:gd name="T9" fmla="*/ 0 h 10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" h="1053">
                  <a:moveTo>
                    <a:pt x="0" y="1053"/>
                  </a:moveTo>
                  <a:cubicBezTo>
                    <a:pt x="25" y="1038"/>
                    <a:pt x="108" y="1053"/>
                    <a:pt x="150" y="963"/>
                  </a:cubicBezTo>
                  <a:cubicBezTo>
                    <a:pt x="192" y="873"/>
                    <a:pt x="248" y="648"/>
                    <a:pt x="255" y="513"/>
                  </a:cubicBezTo>
                  <a:cubicBezTo>
                    <a:pt x="262" y="378"/>
                    <a:pt x="232" y="238"/>
                    <a:pt x="195" y="153"/>
                  </a:cubicBezTo>
                  <a:cubicBezTo>
                    <a:pt x="158" y="68"/>
                    <a:pt x="64" y="32"/>
                    <a:pt x="3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19" name="Line 55"/>
            <p:cNvSpPr>
              <a:spLocks noChangeShapeType="1"/>
            </p:cNvSpPr>
            <p:nvPr/>
          </p:nvSpPr>
          <p:spPr bwMode="auto">
            <a:xfrm>
              <a:off x="3609" y="2737"/>
              <a:ext cx="0" cy="13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0" name="Freeform 56"/>
            <p:cNvSpPr>
              <a:spLocks/>
            </p:cNvSpPr>
            <p:nvPr/>
          </p:nvSpPr>
          <p:spPr bwMode="auto">
            <a:xfrm>
              <a:off x="3375" y="2341"/>
              <a:ext cx="210" cy="180"/>
            </a:xfrm>
            <a:custGeom>
              <a:avLst/>
              <a:gdLst>
                <a:gd name="T0" fmla="*/ 0 w 450"/>
                <a:gd name="T1" fmla="*/ 0 h 220"/>
                <a:gd name="T2" fmla="*/ 30 w 450"/>
                <a:gd name="T3" fmla="*/ 101 h 220"/>
                <a:gd name="T4" fmla="*/ 59 w 450"/>
                <a:gd name="T5" fmla="*/ 141 h 220"/>
                <a:gd name="T6" fmla="*/ 98 w 450"/>
                <a:gd name="T7" fmla="*/ 141 h 2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50" h="220">
                  <a:moveTo>
                    <a:pt x="0" y="0"/>
                  </a:moveTo>
                  <a:cubicBezTo>
                    <a:pt x="46" y="57"/>
                    <a:pt x="93" y="115"/>
                    <a:pt x="138" y="150"/>
                  </a:cubicBezTo>
                  <a:cubicBezTo>
                    <a:pt x="183" y="185"/>
                    <a:pt x="218" y="200"/>
                    <a:pt x="270" y="210"/>
                  </a:cubicBezTo>
                  <a:cubicBezTo>
                    <a:pt x="322" y="220"/>
                    <a:pt x="386" y="215"/>
                    <a:pt x="450" y="21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1" name="Text Box 57"/>
            <p:cNvSpPr txBox="1">
              <a:spLocks noChangeArrowheads="1"/>
            </p:cNvSpPr>
            <p:nvPr/>
          </p:nvSpPr>
          <p:spPr bwMode="auto">
            <a:xfrm>
              <a:off x="3411" y="2263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S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22" name="Line 58"/>
            <p:cNvSpPr>
              <a:spLocks noChangeShapeType="1"/>
            </p:cNvSpPr>
            <p:nvPr/>
          </p:nvSpPr>
          <p:spPr bwMode="auto">
            <a:xfrm flipH="1" flipV="1">
              <a:off x="2253" y="2779"/>
              <a:ext cx="312" cy="37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3" name="Line 59"/>
            <p:cNvSpPr>
              <a:spLocks noChangeShapeType="1"/>
            </p:cNvSpPr>
            <p:nvPr/>
          </p:nvSpPr>
          <p:spPr bwMode="auto">
            <a:xfrm flipH="1">
              <a:off x="2403" y="3697"/>
              <a:ext cx="153" cy="33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4" name="Line 60"/>
            <p:cNvSpPr>
              <a:spLocks noChangeShapeType="1"/>
            </p:cNvSpPr>
            <p:nvPr/>
          </p:nvSpPr>
          <p:spPr bwMode="auto">
            <a:xfrm>
              <a:off x="4053" y="3757"/>
              <a:ext cx="396" cy="42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5" name="Line 61"/>
            <p:cNvSpPr>
              <a:spLocks noChangeShapeType="1"/>
            </p:cNvSpPr>
            <p:nvPr/>
          </p:nvSpPr>
          <p:spPr bwMode="auto">
            <a:xfrm flipV="1">
              <a:off x="4221" y="2623"/>
              <a:ext cx="258" cy="25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6" name="Text Box 62"/>
            <p:cNvSpPr txBox="1">
              <a:spLocks noChangeArrowheads="1"/>
            </p:cNvSpPr>
            <p:nvPr/>
          </p:nvSpPr>
          <p:spPr bwMode="auto">
            <a:xfrm>
              <a:off x="2061" y="251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1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27" name="Text Box 63"/>
            <p:cNvSpPr txBox="1">
              <a:spLocks noChangeArrowheads="1"/>
            </p:cNvSpPr>
            <p:nvPr/>
          </p:nvSpPr>
          <p:spPr bwMode="auto">
            <a:xfrm>
              <a:off x="2151" y="3979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2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28" name="Text Box 64"/>
            <p:cNvSpPr txBox="1">
              <a:spLocks noChangeArrowheads="1"/>
            </p:cNvSpPr>
            <p:nvPr/>
          </p:nvSpPr>
          <p:spPr bwMode="auto">
            <a:xfrm>
              <a:off x="4101" y="4207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3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29" name="Text Box 65"/>
            <p:cNvSpPr txBox="1">
              <a:spLocks noChangeArrowheads="1"/>
            </p:cNvSpPr>
            <p:nvPr/>
          </p:nvSpPr>
          <p:spPr bwMode="auto">
            <a:xfrm>
              <a:off x="4059" y="2377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n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30" name="Text Box 66"/>
            <p:cNvSpPr txBox="1">
              <a:spLocks noChangeArrowheads="1"/>
            </p:cNvSpPr>
            <p:nvPr/>
          </p:nvSpPr>
          <p:spPr bwMode="auto">
            <a:xfrm>
              <a:off x="2673" y="3211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A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31" name="Text Box 67"/>
            <p:cNvSpPr txBox="1">
              <a:spLocks noChangeArrowheads="1"/>
            </p:cNvSpPr>
            <p:nvPr/>
          </p:nvSpPr>
          <p:spPr bwMode="auto">
            <a:xfrm>
              <a:off x="3741" y="3253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B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17432" name="Line 68"/>
            <p:cNvSpPr>
              <a:spLocks noChangeShapeType="1"/>
            </p:cNvSpPr>
            <p:nvPr/>
          </p:nvSpPr>
          <p:spPr bwMode="auto">
            <a:xfrm flipV="1">
              <a:off x="2559" y="3529"/>
              <a:ext cx="72" cy="1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33" name="Line 69"/>
            <p:cNvSpPr>
              <a:spLocks noChangeShapeType="1"/>
            </p:cNvSpPr>
            <p:nvPr/>
          </p:nvSpPr>
          <p:spPr bwMode="auto">
            <a:xfrm flipV="1">
              <a:off x="4041" y="2917"/>
              <a:ext cx="132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34" name="Oval 70"/>
            <p:cNvSpPr>
              <a:spLocks noChangeArrowheads="1"/>
            </p:cNvSpPr>
            <p:nvPr/>
          </p:nvSpPr>
          <p:spPr bwMode="auto">
            <a:xfrm>
              <a:off x="3321" y="3555"/>
              <a:ext cx="11" cy="11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35" name="Text Box 71"/>
            <p:cNvSpPr txBox="1">
              <a:spLocks noChangeArrowheads="1"/>
            </p:cNvSpPr>
            <p:nvPr/>
          </p:nvSpPr>
          <p:spPr bwMode="auto">
            <a:xfrm>
              <a:off x="3221" y="3245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200">
                  <a:latin typeface="Arial" charset="0"/>
                </a:rPr>
                <a:t>K</a:t>
              </a:r>
              <a:endParaRPr lang="en-US" sz="1800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434" name="Rectangle 3"/>
              <p:cNvSpPr>
                <a:spLocks noGrp="1"/>
              </p:cNvSpPr>
              <p:nvPr>
                <p:ph type="body" sz="half" idx="1"/>
              </p:nvPr>
            </p:nvSpPr>
            <p:spPr>
              <a:xfrm>
                <a:off x="76200" y="304800"/>
                <a:ext cx="8153400" cy="6511013"/>
              </a:xfrm>
            </p:spPr>
            <p:txBody>
              <a:bodyPr>
                <a:spAutoFit/>
              </a:bodyPr>
              <a:lstStyle/>
              <a:p>
                <a:pPr eaLnBrk="1" hangingPunct="1">
                  <a:buFont typeface="Wingdings 2" pitchFamily="18" charset="2"/>
                  <a:buNone/>
                </a:pPr>
                <a:r>
                  <a:rPr lang="en-US" sz="2400" b="1" smtClean="0">
                    <a:solidFill>
                      <a:srgbClr val="FF0066"/>
                    </a:solidFill>
                  </a:rPr>
                  <a:t>4. Mối liên hệ giữa nội lực và ngoại lực: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𝒁</m:t>
                          </m:r>
                        </m:e>
                      </m:nary>
                      <m:r>
                        <a:rPr lang="en-US" sz="2400" b="1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𝑵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𝒛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𝒁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>
                  <a:solidFill>
                    <a:srgbClr val="0000CC"/>
                  </a:solidFill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</m:nary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𝑸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𝒙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𝑿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>
                  <a:solidFill>
                    <a:srgbClr val="0000CC"/>
                  </a:solidFill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𝒀</m:t>
                          </m:r>
                        </m:e>
                      </m:nary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𝑸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𝒚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𝒀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>
                  <a:solidFill>
                    <a:srgbClr val="0000CC"/>
                  </a:solidFill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sub>
                          </m:sSub>
                        </m:e>
                      </m:nary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𝑴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𝒙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>
                  <a:solidFill>
                    <a:srgbClr val="0000CC"/>
                  </a:solidFill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𝒚</m:t>
                              </m:r>
                            </m:sub>
                          </m:sSub>
                        </m:e>
                      </m:nary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𝑴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𝒚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𝒚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>
                  <a:solidFill>
                    <a:srgbClr val="0000CC"/>
                  </a:solidFill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𝒛</m:t>
                              </m:r>
                            </m:sub>
                          </m:sSub>
                        </m:e>
                      </m:nary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</a:rPr>
                        <m:t> ⟹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𝑴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𝒛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𝒊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𝒛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400" b="1" smtClean="0"/>
              </a:p>
            </p:txBody>
          </p:sp>
        </mc:Choice>
        <mc:Fallback xmlns="">
          <p:sp>
            <p:nvSpPr>
              <p:cNvPr id="18434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76200" y="304800"/>
                <a:ext cx="8153400" cy="6511013"/>
              </a:xfrm>
              <a:blipFill rotWithShape="1">
                <a:blip r:embed="rId2"/>
                <a:stretch>
                  <a:fillRect l="-1197" t="-7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442" name="Rectangle 42"/>
          <p:cNvSpPr>
            <a:spLocks noChangeArrowheads="1"/>
          </p:cNvSpPr>
          <p:nvPr/>
        </p:nvSpPr>
        <p:spPr bwMode="auto">
          <a:xfrm>
            <a:off x="4114800" y="2514600"/>
            <a:ext cx="12971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smtClean="0">
                <a:latin typeface="Arial" charset="0"/>
              </a:rPr>
              <a:t>Lực cắt</a:t>
            </a:r>
            <a:endParaRPr lang="en-US" sz="2400" b="1">
              <a:latin typeface="Arial" charset="0"/>
            </a:endParaRPr>
          </a:p>
        </p:txBody>
      </p:sp>
      <p:sp>
        <p:nvSpPr>
          <p:cNvPr id="18443" name="Rectangle 43"/>
          <p:cNvSpPr>
            <a:spLocks noChangeArrowheads="1"/>
          </p:cNvSpPr>
          <p:nvPr/>
        </p:nvSpPr>
        <p:spPr bwMode="auto">
          <a:xfrm>
            <a:off x="4558743" y="4567535"/>
            <a:ext cx="19944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latin typeface="Arial" charset="0"/>
              </a:rPr>
              <a:t>Mô men uốn</a:t>
            </a:r>
          </a:p>
        </p:txBody>
      </p:sp>
      <p:sp>
        <p:nvSpPr>
          <p:cNvPr id="18444" name="Rectangle 44"/>
          <p:cNvSpPr>
            <a:spLocks noChangeArrowheads="1"/>
          </p:cNvSpPr>
          <p:nvPr/>
        </p:nvSpPr>
        <p:spPr bwMode="auto">
          <a:xfrm>
            <a:off x="4479452" y="6015335"/>
            <a:ext cx="21499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latin typeface="Arial" charset="0"/>
              </a:rPr>
              <a:t>Mô men xoắn</a:t>
            </a:r>
          </a:p>
        </p:txBody>
      </p:sp>
      <p:sp>
        <p:nvSpPr>
          <p:cNvPr id="18445" name="Line 45"/>
          <p:cNvSpPr>
            <a:spLocks noChangeShapeType="1"/>
          </p:cNvSpPr>
          <p:nvPr/>
        </p:nvSpPr>
        <p:spPr bwMode="auto">
          <a:xfrm>
            <a:off x="4114800" y="2286000"/>
            <a:ext cx="0" cy="99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6" name="Line 46"/>
          <p:cNvSpPr>
            <a:spLocks noChangeShapeType="1"/>
          </p:cNvSpPr>
          <p:nvPr/>
        </p:nvSpPr>
        <p:spPr bwMode="auto">
          <a:xfrm>
            <a:off x="4558743" y="4267200"/>
            <a:ext cx="0" cy="99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114800" y="990600"/>
            <a:ext cx="124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mtClean="0"/>
              <a:t>Lực dọc</a:t>
            </a:r>
            <a:endParaRPr lang="en-US" sz="2400"/>
          </a:p>
        </p:txBody>
      </p:sp>
      <p:grpSp>
        <p:nvGrpSpPr>
          <p:cNvPr id="39" name="Group 4"/>
          <p:cNvGrpSpPr>
            <a:grpSpLocks/>
          </p:cNvGrpSpPr>
          <p:nvPr/>
        </p:nvGrpSpPr>
        <p:grpSpPr bwMode="auto">
          <a:xfrm>
            <a:off x="5334000" y="1142999"/>
            <a:ext cx="3707028" cy="3429001"/>
            <a:chOff x="6423" y="2087"/>
            <a:chExt cx="2574" cy="3150"/>
          </a:xfrm>
        </p:grpSpPr>
        <p:sp>
          <p:nvSpPr>
            <p:cNvPr id="40" name="Freeform 5"/>
            <p:cNvSpPr>
              <a:spLocks/>
            </p:cNvSpPr>
            <p:nvPr/>
          </p:nvSpPr>
          <p:spPr bwMode="auto">
            <a:xfrm>
              <a:off x="6543" y="2717"/>
              <a:ext cx="1272" cy="1100"/>
            </a:xfrm>
            <a:custGeom>
              <a:avLst/>
              <a:gdLst>
                <a:gd name="T0" fmla="*/ 1188 w 1362"/>
                <a:gd name="T1" fmla="*/ 0 h 1100"/>
                <a:gd name="T2" fmla="*/ 466 w 1362"/>
                <a:gd name="T3" fmla="*/ 108 h 1100"/>
                <a:gd name="T4" fmla="*/ 36 w 1362"/>
                <a:gd name="T5" fmla="*/ 498 h 1100"/>
                <a:gd name="T6" fmla="*/ 246 w 1362"/>
                <a:gd name="T7" fmla="*/ 930 h 1100"/>
                <a:gd name="T8" fmla="*/ 701 w 1362"/>
                <a:gd name="T9" fmla="*/ 1080 h 1100"/>
                <a:gd name="T10" fmla="*/ 1136 w 1362"/>
                <a:gd name="T11" fmla="*/ 1050 h 1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2" h="1100">
                  <a:moveTo>
                    <a:pt x="1362" y="0"/>
                  </a:moveTo>
                  <a:cubicBezTo>
                    <a:pt x="1058" y="12"/>
                    <a:pt x="754" y="25"/>
                    <a:pt x="534" y="108"/>
                  </a:cubicBezTo>
                  <a:cubicBezTo>
                    <a:pt x="314" y="191"/>
                    <a:pt x="84" y="361"/>
                    <a:pt x="42" y="498"/>
                  </a:cubicBezTo>
                  <a:cubicBezTo>
                    <a:pt x="0" y="635"/>
                    <a:pt x="155" y="833"/>
                    <a:pt x="282" y="930"/>
                  </a:cubicBezTo>
                  <a:cubicBezTo>
                    <a:pt x="409" y="1027"/>
                    <a:pt x="634" y="1060"/>
                    <a:pt x="804" y="1080"/>
                  </a:cubicBezTo>
                  <a:cubicBezTo>
                    <a:pt x="974" y="1100"/>
                    <a:pt x="1138" y="1075"/>
                    <a:pt x="1302" y="1050"/>
                  </a:cubicBezTo>
                </a:path>
              </a:pathLst>
            </a:custGeom>
            <a:solidFill>
              <a:srgbClr val="FFFFFF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7461" y="2705"/>
              <a:ext cx="712" cy="1084"/>
            </a:xfrm>
            <a:custGeom>
              <a:avLst/>
              <a:gdLst>
                <a:gd name="T0" fmla="*/ 275 w 712"/>
                <a:gd name="T1" fmla="*/ 33 h 1084"/>
                <a:gd name="T2" fmla="*/ 65 w 712"/>
                <a:gd name="T3" fmla="*/ 291 h 1084"/>
                <a:gd name="T4" fmla="*/ 7 w 712"/>
                <a:gd name="T5" fmla="*/ 635 h 1084"/>
                <a:gd name="T6" fmla="*/ 107 w 712"/>
                <a:gd name="T7" fmla="*/ 981 h 1084"/>
                <a:gd name="T8" fmla="*/ 317 w 712"/>
                <a:gd name="T9" fmla="*/ 1071 h 1084"/>
                <a:gd name="T10" fmla="*/ 577 w 712"/>
                <a:gd name="T11" fmla="*/ 905 h 1084"/>
                <a:gd name="T12" fmla="*/ 697 w 712"/>
                <a:gd name="T13" fmla="*/ 590 h 1084"/>
                <a:gd name="T14" fmla="*/ 667 w 712"/>
                <a:gd name="T15" fmla="*/ 245 h 1084"/>
                <a:gd name="T16" fmla="*/ 487 w 712"/>
                <a:gd name="T17" fmla="*/ 35 h 1084"/>
                <a:gd name="T18" fmla="*/ 275 w 712"/>
                <a:gd name="T19" fmla="*/ 33 h 108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12" h="1084">
                  <a:moveTo>
                    <a:pt x="275" y="33"/>
                  </a:moveTo>
                  <a:cubicBezTo>
                    <a:pt x="208" y="73"/>
                    <a:pt x="110" y="191"/>
                    <a:pt x="65" y="291"/>
                  </a:cubicBezTo>
                  <a:cubicBezTo>
                    <a:pt x="20" y="391"/>
                    <a:pt x="0" y="520"/>
                    <a:pt x="7" y="635"/>
                  </a:cubicBezTo>
                  <a:cubicBezTo>
                    <a:pt x="14" y="750"/>
                    <a:pt x="55" y="908"/>
                    <a:pt x="107" y="981"/>
                  </a:cubicBezTo>
                  <a:cubicBezTo>
                    <a:pt x="159" y="1054"/>
                    <a:pt x="239" y="1084"/>
                    <a:pt x="317" y="1071"/>
                  </a:cubicBezTo>
                  <a:cubicBezTo>
                    <a:pt x="395" y="1058"/>
                    <a:pt x="514" y="985"/>
                    <a:pt x="577" y="905"/>
                  </a:cubicBezTo>
                  <a:cubicBezTo>
                    <a:pt x="640" y="825"/>
                    <a:pt x="682" y="700"/>
                    <a:pt x="697" y="590"/>
                  </a:cubicBezTo>
                  <a:cubicBezTo>
                    <a:pt x="712" y="480"/>
                    <a:pt x="702" y="337"/>
                    <a:pt x="667" y="245"/>
                  </a:cubicBezTo>
                  <a:cubicBezTo>
                    <a:pt x="632" y="153"/>
                    <a:pt x="552" y="70"/>
                    <a:pt x="487" y="35"/>
                  </a:cubicBezTo>
                  <a:cubicBezTo>
                    <a:pt x="422" y="0"/>
                    <a:pt x="319" y="33"/>
                    <a:pt x="275" y="33"/>
                  </a:cubicBezTo>
                  <a:close/>
                </a:path>
              </a:pathLst>
            </a:custGeom>
            <a:solidFill>
              <a:srgbClr val="FFFFFF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7"/>
            <p:cNvSpPr>
              <a:spLocks noChangeShapeType="1"/>
            </p:cNvSpPr>
            <p:nvPr/>
          </p:nvSpPr>
          <p:spPr bwMode="auto">
            <a:xfrm flipH="1" flipV="1">
              <a:off x="6615" y="2627"/>
              <a:ext cx="312" cy="37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Line 8"/>
            <p:cNvSpPr>
              <a:spLocks noChangeShapeType="1"/>
            </p:cNvSpPr>
            <p:nvPr/>
          </p:nvSpPr>
          <p:spPr bwMode="auto">
            <a:xfrm flipH="1">
              <a:off x="6723" y="3677"/>
              <a:ext cx="147" cy="3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 Box 9"/>
            <p:cNvSpPr txBox="1">
              <a:spLocks noChangeArrowheads="1"/>
            </p:cNvSpPr>
            <p:nvPr/>
          </p:nvSpPr>
          <p:spPr bwMode="auto">
            <a:xfrm>
              <a:off x="6423" y="2363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1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auto">
            <a:xfrm>
              <a:off x="6501" y="3977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P</a:t>
              </a:r>
              <a:r>
                <a:rPr lang="en-US" sz="1100" baseline="-25000">
                  <a:latin typeface="Arial" charset="0"/>
                </a:rPr>
                <a:t>2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46" name="Line 11"/>
            <p:cNvSpPr>
              <a:spLocks noChangeShapeType="1"/>
            </p:cNvSpPr>
            <p:nvPr/>
          </p:nvSpPr>
          <p:spPr bwMode="auto">
            <a:xfrm flipV="1">
              <a:off x="6903" y="3485"/>
              <a:ext cx="72" cy="1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Text Box 12"/>
            <p:cNvSpPr txBox="1">
              <a:spLocks noChangeArrowheads="1"/>
            </p:cNvSpPr>
            <p:nvPr/>
          </p:nvSpPr>
          <p:spPr bwMode="auto">
            <a:xfrm>
              <a:off x="7005" y="3089"/>
              <a:ext cx="2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A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48" name="Line 13"/>
            <p:cNvSpPr>
              <a:spLocks noChangeShapeType="1"/>
            </p:cNvSpPr>
            <p:nvPr/>
          </p:nvSpPr>
          <p:spPr bwMode="auto">
            <a:xfrm>
              <a:off x="7845" y="3263"/>
              <a:ext cx="468" cy="25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Text Box 14"/>
            <p:cNvSpPr txBox="1">
              <a:spLocks noChangeArrowheads="1"/>
            </p:cNvSpPr>
            <p:nvPr/>
          </p:nvSpPr>
          <p:spPr bwMode="auto">
            <a:xfrm>
              <a:off x="7083" y="4907"/>
              <a:ext cx="134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100" b="1" i="1">
                  <a:latin typeface="Arial" charset="0"/>
                </a:rPr>
                <a:t>Hình 1-7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50" name="Text Box 15"/>
            <p:cNvSpPr txBox="1">
              <a:spLocks noChangeArrowheads="1"/>
            </p:cNvSpPr>
            <p:nvPr/>
          </p:nvSpPr>
          <p:spPr bwMode="auto">
            <a:xfrm>
              <a:off x="8781" y="2339"/>
              <a:ext cx="210" cy="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x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51" name="Line 16"/>
            <p:cNvSpPr>
              <a:spLocks noChangeShapeType="1"/>
            </p:cNvSpPr>
            <p:nvPr/>
          </p:nvSpPr>
          <p:spPr bwMode="auto">
            <a:xfrm>
              <a:off x="7827" y="2375"/>
              <a:ext cx="0" cy="2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17"/>
            <p:cNvSpPr>
              <a:spLocks noChangeShapeType="1"/>
            </p:cNvSpPr>
            <p:nvPr/>
          </p:nvSpPr>
          <p:spPr bwMode="auto">
            <a:xfrm flipV="1">
              <a:off x="7539" y="2327"/>
              <a:ext cx="1314" cy="119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Line 18"/>
            <p:cNvSpPr>
              <a:spLocks noChangeShapeType="1"/>
            </p:cNvSpPr>
            <p:nvPr/>
          </p:nvSpPr>
          <p:spPr bwMode="auto">
            <a:xfrm>
              <a:off x="7833" y="3263"/>
              <a:ext cx="978" cy="5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Text Box 19"/>
            <p:cNvSpPr txBox="1">
              <a:spLocks noChangeArrowheads="1"/>
            </p:cNvSpPr>
            <p:nvPr/>
          </p:nvSpPr>
          <p:spPr bwMode="auto">
            <a:xfrm>
              <a:off x="7617" y="4451"/>
              <a:ext cx="21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y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55" name="Text Box 20"/>
            <p:cNvSpPr txBox="1">
              <a:spLocks noChangeArrowheads="1"/>
            </p:cNvSpPr>
            <p:nvPr/>
          </p:nvSpPr>
          <p:spPr bwMode="auto">
            <a:xfrm>
              <a:off x="8787" y="3701"/>
              <a:ext cx="21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100">
                  <a:latin typeface="Arial" charset="0"/>
                </a:rPr>
                <a:t>z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56" name="Line 21"/>
            <p:cNvSpPr>
              <a:spLocks noChangeShapeType="1"/>
            </p:cNvSpPr>
            <p:nvPr/>
          </p:nvSpPr>
          <p:spPr bwMode="auto">
            <a:xfrm flipH="1">
              <a:off x="7821" y="3257"/>
              <a:ext cx="0" cy="69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Line 22"/>
            <p:cNvSpPr>
              <a:spLocks noChangeShapeType="1"/>
            </p:cNvSpPr>
            <p:nvPr/>
          </p:nvSpPr>
          <p:spPr bwMode="auto">
            <a:xfrm flipV="1">
              <a:off x="7821" y="2871"/>
              <a:ext cx="444" cy="3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auto">
            <a:xfrm>
              <a:off x="7671" y="3394"/>
              <a:ext cx="359" cy="100"/>
            </a:xfrm>
            <a:custGeom>
              <a:avLst/>
              <a:gdLst>
                <a:gd name="T0" fmla="*/ 359 w 359"/>
                <a:gd name="T1" fmla="*/ 0 h 100"/>
                <a:gd name="T2" fmla="*/ 209 w 359"/>
                <a:gd name="T3" fmla="*/ 90 h 100"/>
                <a:gd name="T4" fmla="*/ 0 w 359"/>
                <a:gd name="T5" fmla="*/ 63 h 1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59" h="100">
                  <a:moveTo>
                    <a:pt x="359" y="0"/>
                  </a:moveTo>
                  <a:cubicBezTo>
                    <a:pt x="334" y="15"/>
                    <a:pt x="269" y="80"/>
                    <a:pt x="209" y="90"/>
                  </a:cubicBezTo>
                  <a:cubicBezTo>
                    <a:pt x="149" y="100"/>
                    <a:pt x="44" y="69"/>
                    <a:pt x="0" y="6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24"/>
            <p:cNvSpPr>
              <a:spLocks/>
            </p:cNvSpPr>
            <p:nvPr/>
          </p:nvSpPr>
          <p:spPr bwMode="auto">
            <a:xfrm>
              <a:off x="7857" y="2945"/>
              <a:ext cx="216" cy="396"/>
            </a:xfrm>
            <a:custGeom>
              <a:avLst/>
              <a:gdLst>
                <a:gd name="T0" fmla="*/ 0 w 240"/>
                <a:gd name="T1" fmla="*/ 0 h 438"/>
                <a:gd name="T2" fmla="*/ 117 w 240"/>
                <a:gd name="T3" fmla="*/ 83 h 438"/>
                <a:gd name="T4" fmla="*/ 175 w 240"/>
                <a:gd name="T5" fmla="*/ 226 h 438"/>
                <a:gd name="T6" fmla="*/ 194 w 240"/>
                <a:gd name="T7" fmla="*/ 358 h 4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0" h="438">
                  <a:moveTo>
                    <a:pt x="0" y="0"/>
                  </a:moveTo>
                  <a:cubicBezTo>
                    <a:pt x="54" y="28"/>
                    <a:pt x="108" y="56"/>
                    <a:pt x="144" y="102"/>
                  </a:cubicBezTo>
                  <a:cubicBezTo>
                    <a:pt x="180" y="148"/>
                    <a:pt x="200" y="220"/>
                    <a:pt x="216" y="276"/>
                  </a:cubicBezTo>
                  <a:cubicBezTo>
                    <a:pt x="232" y="332"/>
                    <a:pt x="236" y="385"/>
                    <a:pt x="240" y="43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25"/>
            <p:cNvSpPr>
              <a:spLocks/>
            </p:cNvSpPr>
            <p:nvPr/>
          </p:nvSpPr>
          <p:spPr bwMode="auto">
            <a:xfrm>
              <a:off x="7629" y="2903"/>
              <a:ext cx="180" cy="510"/>
            </a:xfrm>
            <a:custGeom>
              <a:avLst/>
              <a:gdLst>
                <a:gd name="T0" fmla="*/ 227 w 143"/>
                <a:gd name="T1" fmla="*/ 0 h 414"/>
                <a:gd name="T2" fmla="*/ 55 w 143"/>
                <a:gd name="T3" fmla="*/ 182 h 414"/>
                <a:gd name="T4" fmla="*/ 8 w 143"/>
                <a:gd name="T5" fmla="*/ 446 h 414"/>
                <a:gd name="T6" fmla="*/ 8 w 143"/>
                <a:gd name="T7" fmla="*/ 628 h 4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3" h="414">
                  <a:moveTo>
                    <a:pt x="143" y="0"/>
                  </a:moveTo>
                  <a:cubicBezTo>
                    <a:pt x="100" y="35"/>
                    <a:pt x="58" y="71"/>
                    <a:pt x="35" y="120"/>
                  </a:cubicBezTo>
                  <a:cubicBezTo>
                    <a:pt x="12" y="169"/>
                    <a:pt x="10" y="245"/>
                    <a:pt x="5" y="294"/>
                  </a:cubicBezTo>
                  <a:cubicBezTo>
                    <a:pt x="0" y="343"/>
                    <a:pt x="2" y="378"/>
                    <a:pt x="5" y="41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AutoShape 26"/>
            <p:cNvSpPr>
              <a:spLocks noChangeArrowheads="1"/>
            </p:cNvSpPr>
            <p:nvPr/>
          </p:nvSpPr>
          <p:spPr bwMode="auto">
            <a:xfrm rot="10800000">
              <a:off x="7596" y="3269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AutoShape 27"/>
            <p:cNvSpPr>
              <a:spLocks noChangeArrowheads="1"/>
            </p:cNvSpPr>
            <p:nvPr/>
          </p:nvSpPr>
          <p:spPr bwMode="auto">
            <a:xfrm rot="-4200000">
              <a:off x="7679" y="3417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AutoShape 28"/>
            <p:cNvSpPr>
              <a:spLocks noChangeArrowheads="1"/>
            </p:cNvSpPr>
            <p:nvPr/>
          </p:nvSpPr>
          <p:spPr bwMode="auto">
            <a:xfrm rot="-3600000">
              <a:off x="7859" y="2922"/>
              <a:ext cx="57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Line 29"/>
            <p:cNvSpPr>
              <a:spLocks noChangeShapeType="1"/>
            </p:cNvSpPr>
            <p:nvPr/>
          </p:nvSpPr>
          <p:spPr bwMode="auto">
            <a:xfrm>
              <a:off x="7779" y="2933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Line 30"/>
            <p:cNvSpPr>
              <a:spLocks noChangeShapeType="1"/>
            </p:cNvSpPr>
            <p:nvPr/>
          </p:nvSpPr>
          <p:spPr bwMode="auto">
            <a:xfrm>
              <a:off x="7737" y="2975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Line 31"/>
            <p:cNvSpPr>
              <a:spLocks noChangeShapeType="1"/>
            </p:cNvSpPr>
            <p:nvPr/>
          </p:nvSpPr>
          <p:spPr bwMode="auto">
            <a:xfrm>
              <a:off x="7695" y="3011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32"/>
            <p:cNvSpPr>
              <a:spLocks noChangeShapeType="1"/>
            </p:cNvSpPr>
            <p:nvPr/>
          </p:nvSpPr>
          <p:spPr bwMode="auto">
            <a:xfrm>
              <a:off x="7653" y="3077"/>
              <a:ext cx="0" cy="35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Line 33"/>
            <p:cNvSpPr>
              <a:spLocks noChangeShapeType="1"/>
            </p:cNvSpPr>
            <p:nvPr/>
          </p:nvSpPr>
          <p:spPr bwMode="auto">
            <a:xfrm>
              <a:off x="7875" y="2963"/>
              <a:ext cx="0" cy="3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Line 34"/>
            <p:cNvSpPr>
              <a:spLocks noChangeShapeType="1"/>
            </p:cNvSpPr>
            <p:nvPr/>
          </p:nvSpPr>
          <p:spPr bwMode="auto">
            <a:xfrm>
              <a:off x="7923" y="2993"/>
              <a:ext cx="0" cy="32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Line 35"/>
            <p:cNvSpPr>
              <a:spLocks noChangeShapeType="1"/>
            </p:cNvSpPr>
            <p:nvPr/>
          </p:nvSpPr>
          <p:spPr bwMode="auto">
            <a:xfrm>
              <a:off x="7971" y="3035"/>
              <a:ext cx="0" cy="288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Line 36"/>
            <p:cNvSpPr>
              <a:spLocks noChangeShapeType="1"/>
            </p:cNvSpPr>
            <p:nvPr/>
          </p:nvSpPr>
          <p:spPr bwMode="auto">
            <a:xfrm>
              <a:off x="8019" y="3143"/>
              <a:ext cx="0" cy="21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Line 37"/>
            <p:cNvSpPr>
              <a:spLocks noChangeShapeType="1"/>
            </p:cNvSpPr>
            <p:nvPr/>
          </p:nvSpPr>
          <p:spPr bwMode="auto">
            <a:xfrm flipH="1">
              <a:off x="7701" y="3299"/>
              <a:ext cx="150" cy="15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Line 38"/>
            <p:cNvSpPr>
              <a:spLocks noChangeShapeType="1"/>
            </p:cNvSpPr>
            <p:nvPr/>
          </p:nvSpPr>
          <p:spPr bwMode="auto">
            <a:xfrm flipH="1">
              <a:off x="7749" y="3329"/>
              <a:ext cx="150" cy="15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Line 39"/>
            <p:cNvSpPr>
              <a:spLocks noChangeShapeType="1"/>
            </p:cNvSpPr>
            <p:nvPr/>
          </p:nvSpPr>
          <p:spPr bwMode="auto">
            <a:xfrm flipH="1">
              <a:off x="7845" y="3353"/>
              <a:ext cx="114" cy="11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40"/>
            <p:cNvSpPr>
              <a:spLocks/>
            </p:cNvSpPr>
            <p:nvPr/>
          </p:nvSpPr>
          <p:spPr bwMode="auto">
            <a:xfrm>
              <a:off x="7245" y="2087"/>
              <a:ext cx="1188" cy="2346"/>
            </a:xfrm>
            <a:custGeom>
              <a:avLst/>
              <a:gdLst>
                <a:gd name="T0" fmla="*/ 0 w 1188"/>
                <a:gd name="T1" fmla="*/ 700 h 1842"/>
                <a:gd name="T2" fmla="*/ 0 w 1188"/>
                <a:gd name="T3" fmla="*/ 2988 h 1842"/>
                <a:gd name="T4" fmla="*/ 1188 w 1188"/>
                <a:gd name="T5" fmla="*/ 2141 h 1842"/>
                <a:gd name="T6" fmla="*/ 1188 w 1188"/>
                <a:gd name="T7" fmla="*/ 0 h 1842"/>
                <a:gd name="T8" fmla="*/ 0 w 1188"/>
                <a:gd name="T9" fmla="*/ 700 h 18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88" h="1842">
                  <a:moveTo>
                    <a:pt x="0" y="432"/>
                  </a:moveTo>
                  <a:lnTo>
                    <a:pt x="0" y="1842"/>
                  </a:lnTo>
                  <a:lnTo>
                    <a:pt x="1188" y="1320"/>
                  </a:lnTo>
                  <a:lnTo>
                    <a:pt x="1188" y="0"/>
                  </a:lnTo>
                  <a:lnTo>
                    <a:pt x="0" y="432"/>
                  </a:lnTo>
                  <a:close/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Text Box 41"/>
            <p:cNvSpPr txBox="1">
              <a:spLocks noChangeArrowheads="1"/>
            </p:cNvSpPr>
            <p:nvPr/>
          </p:nvSpPr>
          <p:spPr bwMode="auto">
            <a:xfrm>
              <a:off x="8081" y="316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N</a:t>
              </a:r>
              <a:r>
                <a:rPr lang="en-US" sz="1400" b="1" baseline="-25000">
                  <a:latin typeface="Arial" charset="0"/>
                </a:rPr>
                <a:t>z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77" name="Text Box 42"/>
            <p:cNvSpPr txBox="1">
              <a:spLocks noChangeArrowheads="1"/>
            </p:cNvSpPr>
            <p:nvPr/>
          </p:nvSpPr>
          <p:spPr bwMode="auto">
            <a:xfrm>
              <a:off x="8101" y="2899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Q</a:t>
              </a:r>
              <a:r>
                <a:rPr lang="en-US" sz="1400" b="1" baseline="-25000">
                  <a:latin typeface="Arial" charset="0"/>
                </a:rPr>
                <a:t>x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78" name="Text Box 43"/>
            <p:cNvSpPr txBox="1">
              <a:spLocks noChangeArrowheads="1"/>
            </p:cNvSpPr>
            <p:nvPr/>
          </p:nvSpPr>
          <p:spPr bwMode="auto">
            <a:xfrm>
              <a:off x="7811" y="366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Q</a:t>
              </a:r>
              <a:r>
                <a:rPr lang="en-US" sz="1400" b="1" baseline="-25000">
                  <a:latin typeface="Arial" charset="0"/>
                </a:rPr>
                <a:t>y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79" name="Text Box 44"/>
            <p:cNvSpPr txBox="1">
              <a:spLocks noChangeArrowheads="1"/>
            </p:cNvSpPr>
            <p:nvPr/>
          </p:nvSpPr>
          <p:spPr bwMode="auto">
            <a:xfrm>
              <a:off x="7471" y="347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y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80" name="Text Box 45"/>
            <p:cNvSpPr txBox="1">
              <a:spLocks noChangeArrowheads="1"/>
            </p:cNvSpPr>
            <p:nvPr/>
          </p:nvSpPr>
          <p:spPr bwMode="auto">
            <a:xfrm>
              <a:off x="7191" y="274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z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81" name="Text Box 46"/>
            <p:cNvSpPr txBox="1">
              <a:spLocks noChangeArrowheads="1"/>
            </p:cNvSpPr>
            <p:nvPr/>
          </p:nvSpPr>
          <p:spPr bwMode="auto">
            <a:xfrm>
              <a:off x="7791" y="2385"/>
              <a:ext cx="414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0" rIns="18000" bIns="0"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en-US" sz="1400" b="1">
                  <a:latin typeface="Arial" charset="0"/>
                </a:rPr>
                <a:t>M</a:t>
              </a:r>
              <a:r>
                <a:rPr lang="en-US" sz="1400" b="1" baseline="-25000">
                  <a:latin typeface="Arial" charset="0"/>
                </a:rPr>
                <a:t>x</a:t>
              </a:r>
              <a:endParaRPr lang="en-US" sz="1400" b="1">
                <a:latin typeface="Arial" charset="0"/>
              </a:endParaRPr>
            </a:p>
          </p:txBody>
        </p:sp>
        <p:sp>
          <p:nvSpPr>
            <p:cNvPr id="82" name="Line 47"/>
            <p:cNvSpPr>
              <a:spLocks noChangeShapeType="1"/>
            </p:cNvSpPr>
            <p:nvPr/>
          </p:nvSpPr>
          <p:spPr bwMode="auto">
            <a:xfrm flipV="1">
              <a:off x="7961" y="2655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3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8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uiExpand="1" build="p"/>
      <p:bldP spid="18442" grpId="0"/>
      <p:bldP spid="18443" grpId="0"/>
      <p:bldP spid="18444" grpId="0"/>
      <p:bldP spid="18445" grpId="0" animBg="1"/>
      <p:bldP spid="18446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/>
          </p:cNvSpPr>
          <p:nvPr>
            <p:ph type="body" sz="half" idx="1"/>
          </p:nvPr>
        </p:nvSpPr>
        <p:spPr>
          <a:xfrm>
            <a:off x="0" y="0"/>
            <a:ext cx="6705600" cy="1883593"/>
          </a:xfrm>
        </p:spPr>
        <p:txBody>
          <a:bodyPr wrap="square">
            <a:spAutoFit/>
          </a:bodyPr>
          <a:lstStyle/>
          <a:p>
            <a:pPr marL="0" indent="0"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</a:rPr>
              <a:t>5. Mối liên hệ giữa nội lực và ứng suất</a:t>
            </a:r>
          </a:p>
          <a:p>
            <a:pPr marL="0" indent="0" algn="just" eaLnBrk="1" hangingPunct="1">
              <a:buNone/>
            </a:pPr>
            <a:r>
              <a:rPr lang="en-US" b="1" smtClean="0">
                <a:solidFill>
                  <a:srgbClr val="0000CC"/>
                </a:solidFill>
              </a:rPr>
              <a:t>Ứng suất pháp</a:t>
            </a:r>
            <a:r>
              <a:rPr lang="en-US" smtClean="0">
                <a:solidFill>
                  <a:srgbClr val="0000CC"/>
                </a:solidFill>
              </a:rPr>
              <a:t>, </a:t>
            </a:r>
            <a:r>
              <a:rPr lang="en-US" b="1">
                <a:solidFill>
                  <a:srgbClr val="0000CC"/>
                </a:solidFill>
              </a:rPr>
              <a:t>vuông góc với mặt </a:t>
            </a:r>
            <a:r>
              <a:rPr lang="en-US" b="1" smtClean="0">
                <a:solidFill>
                  <a:srgbClr val="0000CC"/>
                </a:solidFill>
              </a:rPr>
              <a:t>cắt,</a:t>
            </a:r>
            <a:r>
              <a:rPr lang="en-US" smtClean="0">
                <a:solidFill>
                  <a:srgbClr val="0000CC"/>
                </a:solidFill>
              </a:rPr>
              <a:t> ký hiệu </a:t>
            </a:r>
            <a:r>
              <a:rPr lang="el-GR" b="1" smtClean="0">
                <a:solidFill>
                  <a:srgbClr val="0000CC"/>
                </a:solidFill>
              </a:rPr>
              <a:t>σ</a:t>
            </a:r>
            <a:r>
              <a:rPr lang="en-US" smtClean="0">
                <a:solidFill>
                  <a:srgbClr val="0000CC"/>
                </a:solidFill>
              </a:rPr>
              <a:t>.</a:t>
            </a:r>
          </a:p>
          <a:p>
            <a:pPr marL="0" indent="0" algn="just" eaLnBrk="1" hangingPunct="1">
              <a:buNone/>
            </a:pPr>
            <a:r>
              <a:rPr lang="en-US" b="1" smtClean="0">
                <a:solidFill>
                  <a:srgbClr val="0000CC"/>
                </a:solidFill>
              </a:rPr>
              <a:t>Ứng suất tiếp</a:t>
            </a:r>
            <a:r>
              <a:rPr lang="en-US" smtClean="0">
                <a:solidFill>
                  <a:srgbClr val="0000CC"/>
                </a:solidFill>
              </a:rPr>
              <a:t>, </a:t>
            </a:r>
            <a:r>
              <a:rPr lang="en-US" b="1">
                <a:solidFill>
                  <a:srgbClr val="0000CC"/>
                </a:solidFill>
              </a:rPr>
              <a:t>nằm trên mặt </a:t>
            </a:r>
            <a:r>
              <a:rPr lang="en-US" b="1" smtClean="0">
                <a:solidFill>
                  <a:srgbClr val="0000CC"/>
                </a:solidFill>
              </a:rPr>
              <a:t>cắt,</a:t>
            </a:r>
            <a:r>
              <a:rPr lang="en-US" smtClean="0">
                <a:solidFill>
                  <a:srgbClr val="0000CC"/>
                </a:solidFill>
              </a:rPr>
              <a:t> </a:t>
            </a:r>
            <a:r>
              <a:rPr lang="en-US">
                <a:solidFill>
                  <a:srgbClr val="0000CC"/>
                </a:solidFill>
              </a:rPr>
              <a:t>ký hiệu </a:t>
            </a:r>
            <a:r>
              <a:rPr lang="el-GR" b="1" smtClean="0">
                <a:solidFill>
                  <a:srgbClr val="0000CC"/>
                </a:solidFill>
                <a:sym typeface="Symbol"/>
              </a:rPr>
              <a:t></a:t>
            </a:r>
            <a:r>
              <a:rPr lang="en-US" smtClean="0">
                <a:solidFill>
                  <a:srgbClr val="0000CC"/>
                </a:solidFill>
                <a:sym typeface="Symbol"/>
              </a:rPr>
              <a:t>.</a:t>
            </a:r>
            <a:endParaRPr lang="en-US" smtClean="0">
              <a:solidFill>
                <a:srgbClr val="0000CC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3321" name="Group 73"/>
              <p:cNvGraphicFramePr>
                <a:graphicFrameLocks noGrp="1"/>
              </p:cNvGraphicFramePr>
              <p:nvPr>
                <p:ph sz="quarter" idx="3"/>
                <p:extLst>
                  <p:ext uri="{D42A27DB-BD31-4B8C-83A1-F6EECF244321}">
                    <p14:modId xmlns:p14="http://schemas.microsoft.com/office/powerpoint/2010/main" val="3565366118"/>
                  </p:ext>
                </p:extLst>
              </p:nvPr>
            </p:nvGraphicFramePr>
            <p:xfrm>
              <a:off x="0" y="1981200"/>
              <a:ext cx="6993255" cy="4560827"/>
            </p:xfrm>
            <a:graphic>
              <a:graphicData uri="http://schemas.openxmlformats.org/drawingml/2006/table">
                <a:tbl>
                  <a:tblPr/>
                  <a:tblGrid>
                    <a:gridCol w="3290943"/>
                    <a:gridCol w="3702312"/>
                  </a:tblGrid>
                  <a:tr h="58737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onstantia" pitchFamily="18" charset="0"/>
                            </a:rPr>
                            <a:t>Trên phân tố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onstantia" pitchFamily="18" charset="0"/>
                            </a:rPr>
                            <a:t>Trên toàn mặt cắt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87375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𝑵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𝑵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𝝈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87375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𝑸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𝒙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</a:rPr>
                                    <m:t>𝝉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𝒛𝒙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𝑸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𝒙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𝝉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𝒛𝒙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9055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𝑸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𝒚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</a:rPr>
                                    <m:t>𝝉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𝒛𝒚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𝑸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𝒚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𝝉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𝒛𝒚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87375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𝒙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𝒚𝒅𝑭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𝒙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𝝈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𝒚𝒅𝑭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87375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𝒚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𝒙𝒅𝑭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𝒚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𝝈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𝒙𝒅𝑭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87375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</m:t>
                              </m:r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𝝉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𝒛𝒙</m:t>
                                      </m:r>
                                    </m:sub>
                                  </m:s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</a:rPr>
                                        <m:t>𝝉</m:t>
                                      </m:r>
                                    </m:e>
                                    <m: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𝒛𝒚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𝒅𝑭</m:t>
                              </m:r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𝒛</m:t>
                                  </m:r>
                                </m:sub>
                              </m:sSub>
                              <m:r>
                                <a:rPr kumimoji="0" lang="en-US" sz="2600" b="1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=</m:t>
                              </m:r>
                              <m:nary>
                                <m:naryPr>
                                  <m:ctrl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𝑭</m:t>
                                  </m:r>
                                </m:sub>
                                <m:sup/>
                                <m:e>
                                  <m:d>
                                    <m:dPr>
                                      <m:ctrlP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/>
                                              <a:ea typeface="Cambria Math"/>
                                            </a:rPr>
                                            <m:t>𝝉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/>
                                            </a:rPr>
                                            <m:t>𝒛𝒙</m:t>
                                          </m:r>
                                        </m:sub>
                                      </m:sSub>
                                      <m:r>
                                        <a:rPr kumimoji="0" lang="en-US" sz="2600" b="1" i="1" u="none" strike="noStrike" cap="none" normalizeH="0" baseline="0" smtClean="0">
                                          <a:ln>
                                            <a:noFill/>
                                          </a:ln>
                                          <a:solidFill>
                                            <a:srgbClr val="0000CC"/>
                                          </a:solidFill>
                                          <a:effectLst/>
                                          <a:latin typeface="Cambria Math"/>
                                        </a:rPr>
                                        <m:t>+</m:t>
                                      </m:r>
                                      <m:sSub>
                                        <m:sSubPr>
                                          <m:ctrlP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/>
                                              <a:ea typeface="Cambria Math"/>
                                            </a:rPr>
                                            <m:t>𝝉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2600" b="1" i="1" u="none" strike="noStrike" cap="none" normalizeH="0" baseline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srgbClr val="0000CC"/>
                                              </a:solidFill>
                                              <a:effectLst/>
                                              <a:latin typeface="Cambria Math"/>
                                            </a:rPr>
                                            <m:t>𝒛𝒚</m:t>
                                          </m:r>
                                        </m:sub>
                                      </m:sSub>
                                    </m:e>
                                  </m:d>
                                  <m:r>
                                    <a:rPr kumimoji="0" lang="en-US" sz="2600" b="1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𝒅𝑭</m:t>
                                  </m:r>
                                </m:e>
                              </m:nary>
                            </m:oMath>
                          </a14:m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0000CC"/>
                              </a:solidFill>
                              <a:effectLst/>
                              <a:latin typeface="Constantia" pitchFamily="18" charset="0"/>
                            </a:rPr>
                            <a:t>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3321" name="Group 73"/>
              <p:cNvGraphicFramePr>
                <a:graphicFrameLocks noGrp="1"/>
              </p:cNvGraphicFramePr>
              <p:nvPr>
                <p:ph sz="quarter" idx="3"/>
                <p:extLst>
                  <p:ext uri="{D42A27DB-BD31-4B8C-83A1-F6EECF244321}">
                    <p14:modId xmlns:p14="http://schemas.microsoft.com/office/powerpoint/2010/main" val="3565366118"/>
                  </p:ext>
                </p:extLst>
              </p:nvPr>
            </p:nvGraphicFramePr>
            <p:xfrm>
              <a:off x="0" y="1981200"/>
              <a:ext cx="6993255" cy="4560827"/>
            </p:xfrm>
            <a:graphic>
              <a:graphicData uri="http://schemas.openxmlformats.org/drawingml/2006/table">
                <a:tbl>
                  <a:tblPr/>
                  <a:tblGrid>
                    <a:gridCol w="3290943"/>
                    <a:gridCol w="3702312"/>
                  </a:tblGrid>
                  <a:tr h="58737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onstantia" pitchFamily="18" charset="0"/>
                            </a:rPr>
                            <a:t>Trên phân tố</a:t>
                          </a:r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0BD0D9"/>
                            </a:buClr>
                            <a:buSzPct val="95000"/>
                            <a:buFont typeface="Wingdings 2" pitchFamily="18" charset="2"/>
                            <a:buNone/>
                            <a:tabLst/>
                          </a:pPr>
                          <a:r>
                            <a:rPr kumimoji="0" lang="en-US" sz="26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onstantia" pitchFamily="18" charset="0"/>
                            </a:rPr>
                            <a:t>Trên toàn mặt cắt </a:t>
                          </a:r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88073" r="-112593" b="-4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88073" r="-165" b="-499083"/>
                          </a:stretch>
                        </a:blipFill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188073" r="-112593" b="-3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188073" r="-165" b="-399083"/>
                          </a:stretch>
                        </a:blipFill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290741" r="-112593" b="-30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290741" r="-165" b="-302778"/>
                          </a:stretch>
                        </a:blipFill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387156" r="-112593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387156" r="-165" b="-200000"/>
                          </a:stretch>
                        </a:blipFill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491667" r="-112593" b="-1018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491667" r="-165" b="-101852"/>
                          </a:stretch>
                        </a:blipFill>
                      </a:tcPr>
                    </a:tc>
                  </a:tr>
                  <a:tr h="6622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t="-586239" r="-112593" b="-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1">
                          <a:blip r:embed="rId2"/>
                          <a:stretch>
                            <a:fillRect l="-88962" t="-586239" r="-165" b="-91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grpSp>
        <p:nvGrpSpPr>
          <p:cNvPr id="19501" name="Group 138"/>
          <p:cNvGrpSpPr>
            <a:grpSpLocks noChangeAspect="1"/>
          </p:cNvGrpSpPr>
          <p:nvPr/>
        </p:nvGrpSpPr>
        <p:grpSpPr bwMode="auto">
          <a:xfrm>
            <a:off x="6611817" y="0"/>
            <a:ext cx="2532183" cy="2743200"/>
            <a:chOff x="4368" y="960"/>
            <a:chExt cx="960" cy="864"/>
          </a:xfrm>
        </p:grpSpPr>
        <p:grpSp>
          <p:nvGrpSpPr>
            <p:cNvPr id="19502" name="Group 137"/>
            <p:cNvGrpSpPr>
              <a:grpSpLocks/>
            </p:cNvGrpSpPr>
            <p:nvPr/>
          </p:nvGrpSpPr>
          <p:grpSpPr bwMode="auto">
            <a:xfrm>
              <a:off x="4368" y="960"/>
              <a:ext cx="914" cy="758"/>
              <a:chOff x="4092" y="3552"/>
              <a:chExt cx="914" cy="758"/>
            </a:xfrm>
          </p:grpSpPr>
          <p:grpSp>
            <p:nvGrpSpPr>
              <p:cNvPr id="19510" name="Group 75"/>
              <p:cNvGrpSpPr>
                <a:grpSpLocks/>
              </p:cNvGrpSpPr>
              <p:nvPr/>
            </p:nvGrpSpPr>
            <p:grpSpPr bwMode="auto">
              <a:xfrm>
                <a:off x="4695" y="3862"/>
                <a:ext cx="72" cy="172"/>
                <a:chOff x="5613" y="8889"/>
                <a:chExt cx="180" cy="432"/>
              </a:xfrm>
            </p:grpSpPr>
            <p:sp>
              <p:nvSpPr>
                <p:cNvPr id="19531" name="Freeform 76"/>
                <p:cNvSpPr>
                  <a:spLocks/>
                </p:cNvSpPr>
                <p:nvPr/>
              </p:nvSpPr>
              <p:spPr bwMode="auto">
                <a:xfrm>
                  <a:off x="5613" y="8889"/>
                  <a:ext cx="180" cy="432"/>
                </a:xfrm>
                <a:custGeom>
                  <a:avLst/>
                  <a:gdLst>
                    <a:gd name="T0" fmla="*/ 0 w 180"/>
                    <a:gd name="T1" fmla="*/ 180 h 432"/>
                    <a:gd name="T2" fmla="*/ 0 w 180"/>
                    <a:gd name="T3" fmla="*/ 432 h 432"/>
                    <a:gd name="T4" fmla="*/ 180 w 180"/>
                    <a:gd name="T5" fmla="*/ 240 h 432"/>
                    <a:gd name="T6" fmla="*/ 180 w 180"/>
                    <a:gd name="T7" fmla="*/ 0 h 432"/>
                    <a:gd name="T8" fmla="*/ 0 w 180"/>
                    <a:gd name="T9" fmla="*/ 180 h 4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0" h="432">
                      <a:moveTo>
                        <a:pt x="0" y="180"/>
                      </a:moveTo>
                      <a:lnTo>
                        <a:pt x="0" y="432"/>
                      </a:lnTo>
                      <a:lnTo>
                        <a:pt x="180" y="240"/>
                      </a:lnTo>
                      <a:lnTo>
                        <a:pt x="180" y="0"/>
                      </a:lnTo>
                      <a:lnTo>
                        <a:pt x="0" y="1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2" name="Line 77"/>
                <p:cNvSpPr>
                  <a:spLocks noChangeShapeType="1"/>
                </p:cNvSpPr>
                <p:nvPr/>
              </p:nvSpPr>
              <p:spPr bwMode="auto">
                <a:xfrm flipH="1">
                  <a:off x="5613" y="9006"/>
                  <a:ext cx="60" cy="15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3" name="Line 78"/>
                <p:cNvSpPr>
                  <a:spLocks noChangeShapeType="1"/>
                </p:cNvSpPr>
                <p:nvPr/>
              </p:nvSpPr>
              <p:spPr bwMode="auto">
                <a:xfrm flipH="1">
                  <a:off x="5618" y="8970"/>
                  <a:ext cx="106" cy="264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4" name="Line 79"/>
                <p:cNvSpPr>
                  <a:spLocks noChangeShapeType="1"/>
                </p:cNvSpPr>
                <p:nvPr/>
              </p:nvSpPr>
              <p:spPr bwMode="auto">
                <a:xfrm flipH="1">
                  <a:off x="5622" y="8916"/>
                  <a:ext cx="156" cy="39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5" name="Line 80"/>
                <p:cNvSpPr>
                  <a:spLocks noChangeShapeType="1"/>
                </p:cNvSpPr>
                <p:nvPr/>
              </p:nvSpPr>
              <p:spPr bwMode="auto">
                <a:xfrm flipH="1">
                  <a:off x="5679" y="8970"/>
                  <a:ext cx="111" cy="276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6" name="Line 81"/>
                <p:cNvSpPr>
                  <a:spLocks noChangeShapeType="1"/>
                </p:cNvSpPr>
                <p:nvPr/>
              </p:nvSpPr>
              <p:spPr bwMode="auto">
                <a:xfrm flipH="1">
                  <a:off x="5730" y="9054"/>
                  <a:ext cx="60" cy="15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9511" name="Freeform 101"/>
              <p:cNvSpPr>
                <a:spLocks/>
              </p:cNvSpPr>
              <p:nvPr/>
            </p:nvSpPr>
            <p:spPr bwMode="auto">
              <a:xfrm>
                <a:off x="4140" y="3694"/>
                <a:ext cx="508" cy="439"/>
              </a:xfrm>
              <a:custGeom>
                <a:avLst/>
                <a:gdLst>
                  <a:gd name="T0" fmla="*/ 189 w 1362"/>
                  <a:gd name="T1" fmla="*/ 0 h 1100"/>
                  <a:gd name="T2" fmla="*/ 74 w 1362"/>
                  <a:gd name="T3" fmla="*/ 17 h 1100"/>
                  <a:gd name="T4" fmla="*/ 6 w 1362"/>
                  <a:gd name="T5" fmla="*/ 79 h 1100"/>
                  <a:gd name="T6" fmla="*/ 39 w 1362"/>
                  <a:gd name="T7" fmla="*/ 148 h 1100"/>
                  <a:gd name="T8" fmla="*/ 112 w 1362"/>
                  <a:gd name="T9" fmla="*/ 172 h 1100"/>
                  <a:gd name="T10" fmla="*/ 181 w 1362"/>
                  <a:gd name="T11" fmla="*/ 167 h 11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62" h="1100">
                    <a:moveTo>
                      <a:pt x="1362" y="0"/>
                    </a:moveTo>
                    <a:cubicBezTo>
                      <a:pt x="1058" y="12"/>
                      <a:pt x="754" y="25"/>
                      <a:pt x="534" y="108"/>
                    </a:cubicBezTo>
                    <a:cubicBezTo>
                      <a:pt x="314" y="191"/>
                      <a:pt x="84" y="361"/>
                      <a:pt x="42" y="498"/>
                    </a:cubicBezTo>
                    <a:cubicBezTo>
                      <a:pt x="0" y="635"/>
                      <a:pt x="155" y="833"/>
                      <a:pt x="282" y="930"/>
                    </a:cubicBezTo>
                    <a:cubicBezTo>
                      <a:pt x="409" y="1027"/>
                      <a:pt x="634" y="1060"/>
                      <a:pt x="804" y="1080"/>
                    </a:cubicBezTo>
                    <a:cubicBezTo>
                      <a:pt x="974" y="1100"/>
                      <a:pt x="1138" y="1075"/>
                      <a:pt x="1302" y="1050"/>
                    </a:cubicBezTo>
                  </a:path>
                </a:pathLst>
              </a:custGeom>
              <a:solidFill>
                <a:srgbClr val="FFFFFF"/>
              </a:solidFill>
              <a:ln w="158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2" name="Freeform 102"/>
              <p:cNvSpPr>
                <a:spLocks/>
              </p:cNvSpPr>
              <p:nvPr/>
            </p:nvSpPr>
            <p:spPr bwMode="auto">
              <a:xfrm>
                <a:off x="4508" y="3688"/>
                <a:ext cx="285" cy="433"/>
              </a:xfrm>
              <a:custGeom>
                <a:avLst/>
                <a:gdLst>
                  <a:gd name="T0" fmla="*/ 44 w 712"/>
                  <a:gd name="T1" fmla="*/ 5 h 1084"/>
                  <a:gd name="T2" fmla="*/ 10 w 712"/>
                  <a:gd name="T3" fmla="*/ 46 h 1084"/>
                  <a:gd name="T4" fmla="*/ 1 w 712"/>
                  <a:gd name="T5" fmla="*/ 101 h 1084"/>
                  <a:gd name="T6" fmla="*/ 17 w 712"/>
                  <a:gd name="T7" fmla="*/ 157 h 1084"/>
                  <a:gd name="T8" fmla="*/ 51 w 712"/>
                  <a:gd name="T9" fmla="*/ 171 h 1084"/>
                  <a:gd name="T10" fmla="*/ 92 w 712"/>
                  <a:gd name="T11" fmla="*/ 144 h 1084"/>
                  <a:gd name="T12" fmla="*/ 112 w 712"/>
                  <a:gd name="T13" fmla="*/ 94 h 1084"/>
                  <a:gd name="T14" fmla="*/ 107 w 712"/>
                  <a:gd name="T15" fmla="*/ 39 h 1084"/>
                  <a:gd name="T16" fmla="*/ 78 w 712"/>
                  <a:gd name="T17" fmla="*/ 6 h 1084"/>
                  <a:gd name="T18" fmla="*/ 44 w 712"/>
                  <a:gd name="T19" fmla="*/ 5 h 108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12" h="1084">
                    <a:moveTo>
                      <a:pt x="275" y="33"/>
                    </a:moveTo>
                    <a:cubicBezTo>
                      <a:pt x="208" y="73"/>
                      <a:pt x="110" y="191"/>
                      <a:pt x="65" y="291"/>
                    </a:cubicBezTo>
                    <a:cubicBezTo>
                      <a:pt x="20" y="391"/>
                      <a:pt x="0" y="520"/>
                      <a:pt x="7" y="635"/>
                    </a:cubicBezTo>
                    <a:cubicBezTo>
                      <a:pt x="14" y="750"/>
                      <a:pt x="55" y="908"/>
                      <a:pt x="107" y="981"/>
                    </a:cubicBezTo>
                    <a:cubicBezTo>
                      <a:pt x="159" y="1054"/>
                      <a:pt x="239" y="1084"/>
                      <a:pt x="317" y="1071"/>
                    </a:cubicBezTo>
                    <a:cubicBezTo>
                      <a:pt x="395" y="1058"/>
                      <a:pt x="514" y="985"/>
                      <a:pt x="577" y="905"/>
                    </a:cubicBezTo>
                    <a:cubicBezTo>
                      <a:pt x="640" y="825"/>
                      <a:pt x="682" y="700"/>
                      <a:pt x="697" y="590"/>
                    </a:cubicBezTo>
                    <a:cubicBezTo>
                      <a:pt x="712" y="480"/>
                      <a:pt x="702" y="337"/>
                      <a:pt x="667" y="245"/>
                    </a:cubicBezTo>
                    <a:cubicBezTo>
                      <a:pt x="632" y="153"/>
                      <a:pt x="552" y="70"/>
                      <a:pt x="487" y="35"/>
                    </a:cubicBezTo>
                    <a:cubicBezTo>
                      <a:pt x="422" y="0"/>
                      <a:pt x="319" y="33"/>
                      <a:pt x="275" y="33"/>
                    </a:cubicBezTo>
                    <a:close/>
                  </a:path>
                </a:pathLst>
              </a:cu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3" name="Line 103"/>
              <p:cNvSpPr>
                <a:spLocks noChangeShapeType="1"/>
              </p:cNvSpPr>
              <p:nvPr/>
            </p:nvSpPr>
            <p:spPr bwMode="auto">
              <a:xfrm flipH="1" flipV="1">
                <a:off x="4168" y="3658"/>
                <a:ext cx="125" cy="15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4" name="Line 104"/>
              <p:cNvSpPr>
                <a:spLocks noChangeShapeType="1"/>
              </p:cNvSpPr>
              <p:nvPr/>
            </p:nvSpPr>
            <p:spPr bwMode="auto">
              <a:xfrm flipH="1">
                <a:off x="4212" y="4077"/>
                <a:ext cx="58" cy="12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5" name="Text Box 105"/>
              <p:cNvSpPr txBox="1">
                <a:spLocks noChangeArrowheads="1"/>
              </p:cNvSpPr>
              <p:nvPr/>
            </p:nvSpPr>
            <p:spPr bwMode="auto">
              <a:xfrm>
                <a:off x="4092" y="3552"/>
                <a:ext cx="165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P</a:t>
                </a:r>
                <a:r>
                  <a:rPr lang="en-US" sz="1100" baseline="-25000">
                    <a:latin typeface="Arial" charset="0"/>
                  </a:rPr>
                  <a:t>1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16" name="Text Box 106"/>
              <p:cNvSpPr txBox="1">
                <a:spLocks noChangeArrowheads="1"/>
              </p:cNvSpPr>
              <p:nvPr/>
            </p:nvSpPr>
            <p:spPr bwMode="auto">
              <a:xfrm>
                <a:off x="4123" y="4197"/>
                <a:ext cx="165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P</a:t>
                </a:r>
                <a:r>
                  <a:rPr lang="en-US" sz="1100" baseline="-25000">
                    <a:latin typeface="Arial" charset="0"/>
                  </a:rPr>
                  <a:t>2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17" name="Line 107"/>
              <p:cNvSpPr>
                <a:spLocks noChangeShapeType="1"/>
              </p:cNvSpPr>
              <p:nvPr/>
            </p:nvSpPr>
            <p:spPr bwMode="auto">
              <a:xfrm flipV="1">
                <a:off x="4284" y="4000"/>
                <a:ext cx="28" cy="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8" name="Text Box 108"/>
              <p:cNvSpPr txBox="1">
                <a:spLocks noChangeArrowheads="1"/>
              </p:cNvSpPr>
              <p:nvPr/>
            </p:nvSpPr>
            <p:spPr bwMode="auto">
              <a:xfrm>
                <a:off x="4360" y="3842"/>
                <a:ext cx="106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A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19" name="Line 116"/>
              <p:cNvSpPr>
                <a:spLocks noChangeShapeType="1"/>
              </p:cNvSpPr>
              <p:nvPr/>
            </p:nvSpPr>
            <p:spPr bwMode="auto">
              <a:xfrm flipV="1">
                <a:off x="4735" y="3840"/>
                <a:ext cx="110" cy="1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20" name="Line 117"/>
              <p:cNvSpPr>
                <a:spLocks noChangeShapeType="1"/>
              </p:cNvSpPr>
              <p:nvPr/>
            </p:nvSpPr>
            <p:spPr bwMode="auto">
              <a:xfrm>
                <a:off x="4735" y="3938"/>
                <a:ext cx="134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21" name="Line 118"/>
              <p:cNvSpPr>
                <a:spLocks noChangeShapeType="1"/>
              </p:cNvSpPr>
              <p:nvPr/>
            </p:nvSpPr>
            <p:spPr bwMode="auto">
              <a:xfrm>
                <a:off x="4735" y="3941"/>
                <a:ext cx="0" cy="19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22" name="Text Box 119"/>
              <p:cNvSpPr txBox="1">
                <a:spLocks noChangeArrowheads="1"/>
              </p:cNvSpPr>
              <p:nvPr/>
            </p:nvSpPr>
            <p:spPr bwMode="auto">
              <a:xfrm>
                <a:off x="4871" y="3943"/>
                <a:ext cx="135" cy="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  <a:sym typeface="Symbol" pitchFamily="18" charset="2"/>
                  </a:rPr>
                  <a:t></a:t>
                </a:r>
                <a:r>
                  <a:rPr lang="en-US" sz="1100" baseline="-25000">
                    <a:latin typeface="Arial" charset="0"/>
                  </a:rPr>
                  <a:t>z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23" name="Text Box 120"/>
              <p:cNvSpPr txBox="1">
                <a:spLocks noChangeArrowheads="1"/>
              </p:cNvSpPr>
              <p:nvPr/>
            </p:nvSpPr>
            <p:spPr bwMode="auto">
              <a:xfrm>
                <a:off x="4833" y="3753"/>
                <a:ext cx="134" cy="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  <a:sym typeface="Symbol" pitchFamily="18" charset="2"/>
                  </a:rPr>
                  <a:t></a:t>
                </a:r>
                <a:r>
                  <a:rPr lang="en-US" sz="1100" baseline="-25000">
                    <a:latin typeface="Arial" charset="0"/>
                  </a:rPr>
                  <a:t>zx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24" name="Text Box 121"/>
              <p:cNvSpPr txBox="1">
                <a:spLocks noChangeArrowheads="1"/>
              </p:cNvSpPr>
              <p:nvPr/>
            </p:nvSpPr>
            <p:spPr bwMode="auto">
              <a:xfrm>
                <a:off x="4696" y="4113"/>
                <a:ext cx="135" cy="1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  <a:sym typeface="Symbol" pitchFamily="18" charset="2"/>
                  </a:rPr>
                  <a:t></a:t>
                </a:r>
                <a:r>
                  <a:rPr lang="en-US" sz="1100" baseline="-25000">
                    <a:latin typeface="Arial" charset="0"/>
                  </a:rPr>
                  <a:t>zy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25" name="Line 122"/>
              <p:cNvSpPr>
                <a:spLocks noChangeShapeType="1"/>
              </p:cNvSpPr>
              <p:nvPr/>
            </p:nvSpPr>
            <p:spPr bwMode="auto">
              <a:xfrm flipH="1">
                <a:off x="4653" y="3938"/>
                <a:ext cx="82" cy="74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26" name="Line 123"/>
              <p:cNvSpPr>
                <a:spLocks noChangeShapeType="1"/>
              </p:cNvSpPr>
              <p:nvPr/>
            </p:nvSpPr>
            <p:spPr bwMode="auto">
              <a:xfrm flipV="1">
                <a:off x="4732" y="3857"/>
                <a:ext cx="0" cy="8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27" name="Text Box 124"/>
              <p:cNvSpPr txBox="1">
                <a:spLocks noChangeArrowheads="1"/>
              </p:cNvSpPr>
              <p:nvPr/>
            </p:nvSpPr>
            <p:spPr bwMode="auto">
              <a:xfrm>
                <a:off x="4667" y="3777"/>
                <a:ext cx="106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sz="1800">
                  <a:latin typeface="Arial" charset="0"/>
                </a:endParaRPr>
              </a:p>
            </p:txBody>
          </p:sp>
          <p:sp>
            <p:nvSpPr>
              <p:cNvPr id="19528" name="Text Box 125"/>
              <p:cNvSpPr txBox="1">
                <a:spLocks noChangeArrowheads="1"/>
              </p:cNvSpPr>
              <p:nvPr/>
            </p:nvSpPr>
            <p:spPr bwMode="auto">
              <a:xfrm>
                <a:off x="4572" y="3962"/>
                <a:ext cx="105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sz="1800">
                  <a:latin typeface="Arial" charset="0"/>
                </a:endParaRPr>
              </a:p>
            </p:txBody>
          </p:sp>
          <p:sp>
            <p:nvSpPr>
              <p:cNvPr id="19529" name="Text Box 126"/>
              <p:cNvSpPr txBox="1">
                <a:spLocks noChangeArrowheads="1"/>
              </p:cNvSpPr>
              <p:nvPr/>
            </p:nvSpPr>
            <p:spPr bwMode="auto">
              <a:xfrm>
                <a:off x="4859" y="4152"/>
                <a:ext cx="128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dF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30" name="Freeform 127"/>
              <p:cNvSpPr>
                <a:spLocks/>
              </p:cNvSpPr>
              <p:nvPr/>
            </p:nvSpPr>
            <p:spPr bwMode="auto">
              <a:xfrm>
                <a:off x="4739" y="3955"/>
                <a:ext cx="152" cy="209"/>
              </a:xfrm>
              <a:custGeom>
                <a:avLst/>
                <a:gdLst>
                  <a:gd name="T0" fmla="*/ 0 w 378"/>
                  <a:gd name="T1" fmla="*/ 0 h 522"/>
                  <a:gd name="T2" fmla="*/ 21 w 378"/>
                  <a:gd name="T3" fmla="*/ 16 h 522"/>
                  <a:gd name="T4" fmla="*/ 31 w 378"/>
                  <a:gd name="T5" fmla="*/ 47 h 522"/>
                  <a:gd name="T6" fmla="*/ 39 w 378"/>
                  <a:gd name="T7" fmla="*/ 76 h 522"/>
                  <a:gd name="T8" fmla="*/ 61 w 378"/>
                  <a:gd name="T9" fmla="*/ 84 h 5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8" h="522">
                    <a:moveTo>
                      <a:pt x="0" y="0"/>
                    </a:moveTo>
                    <a:cubicBezTo>
                      <a:pt x="50" y="26"/>
                      <a:pt x="100" y="53"/>
                      <a:pt x="132" y="102"/>
                    </a:cubicBezTo>
                    <a:cubicBezTo>
                      <a:pt x="164" y="151"/>
                      <a:pt x="174" y="232"/>
                      <a:pt x="192" y="294"/>
                    </a:cubicBezTo>
                    <a:cubicBezTo>
                      <a:pt x="210" y="356"/>
                      <a:pt x="209" y="436"/>
                      <a:pt x="240" y="474"/>
                    </a:cubicBezTo>
                    <a:cubicBezTo>
                      <a:pt x="271" y="512"/>
                      <a:pt x="324" y="517"/>
                      <a:pt x="378" y="522"/>
                    </a:cubicBezTo>
                  </a:path>
                </a:pathLst>
              </a:custGeom>
              <a:noFill/>
              <a:ln w="6350" cmpd="sng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503" name="Group 109"/>
            <p:cNvGrpSpPr>
              <a:grpSpLocks/>
            </p:cNvGrpSpPr>
            <p:nvPr/>
          </p:nvGrpSpPr>
          <p:grpSpPr bwMode="auto">
            <a:xfrm>
              <a:off x="4800" y="1014"/>
              <a:ext cx="528" cy="810"/>
              <a:chOff x="6477" y="5994"/>
              <a:chExt cx="1380" cy="2022"/>
            </a:xfrm>
          </p:grpSpPr>
          <p:sp>
            <p:nvSpPr>
              <p:cNvPr id="19504" name="Text Box 110"/>
              <p:cNvSpPr txBox="1">
                <a:spLocks noChangeArrowheads="1"/>
              </p:cNvSpPr>
              <p:nvPr/>
            </p:nvSpPr>
            <p:spPr bwMode="auto">
              <a:xfrm>
                <a:off x="7089" y="5994"/>
                <a:ext cx="210" cy="2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x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05" name="Line 111"/>
              <p:cNvSpPr>
                <a:spLocks noChangeShapeType="1"/>
              </p:cNvSpPr>
              <p:nvPr/>
            </p:nvSpPr>
            <p:spPr bwMode="auto">
              <a:xfrm>
                <a:off x="6687" y="6768"/>
                <a:ext cx="0" cy="12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06" name="Line 112"/>
              <p:cNvSpPr>
                <a:spLocks noChangeShapeType="1"/>
              </p:cNvSpPr>
              <p:nvPr/>
            </p:nvSpPr>
            <p:spPr bwMode="auto">
              <a:xfrm flipV="1">
                <a:off x="6687" y="6186"/>
                <a:ext cx="636" cy="57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07" name="Line 113"/>
              <p:cNvSpPr>
                <a:spLocks noChangeShapeType="1"/>
              </p:cNvSpPr>
              <p:nvPr/>
            </p:nvSpPr>
            <p:spPr bwMode="auto">
              <a:xfrm>
                <a:off x="6699" y="6774"/>
                <a:ext cx="978" cy="52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08" name="Text Box 114"/>
              <p:cNvSpPr txBox="1">
                <a:spLocks noChangeArrowheads="1"/>
              </p:cNvSpPr>
              <p:nvPr/>
            </p:nvSpPr>
            <p:spPr bwMode="auto">
              <a:xfrm>
                <a:off x="6477" y="7716"/>
                <a:ext cx="210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y</a:t>
                </a:r>
                <a:endParaRPr lang="en-US" sz="1800">
                  <a:latin typeface="Arial" charset="0"/>
                </a:endParaRPr>
              </a:p>
            </p:txBody>
          </p:sp>
          <p:sp>
            <p:nvSpPr>
              <p:cNvPr id="19509" name="Text Box 115"/>
              <p:cNvSpPr txBox="1">
                <a:spLocks noChangeArrowheads="1"/>
              </p:cNvSpPr>
              <p:nvPr/>
            </p:nvSpPr>
            <p:spPr bwMode="auto">
              <a:xfrm>
                <a:off x="7647" y="7206"/>
                <a:ext cx="210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0" rIns="18000" bIns="0"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/>
                <a:r>
                  <a:rPr lang="en-US" sz="1100">
                    <a:latin typeface="Arial" charset="0"/>
                  </a:rPr>
                  <a:t>z</a:t>
                </a:r>
                <a:endParaRPr lang="en-US" sz="1800">
                  <a:latin typeface="Arial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97" name="Group 133"/>
          <p:cNvGrpSpPr>
            <a:grpSpLocks/>
          </p:cNvGrpSpPr>
          <p:nvPr/>
        </p:nvGrpSpPr>
        <p:grpSpPr bwMode="auto">
          <a:xfrm>
            <a:off x="3689350" y="3624262"/>
            <a:ext cx="420688" cy="696913"/>
            <a:chOff x="1908" y="2537"/>
            <a:chExt cx="265" cy="439"/>
          </a:xfrm>
        </p:grpSpPr>
        <p:sp>
          <p:nvSpPr>
            <p:cNvPr id="11395" name="Line 131"/>
            <p:cNvSpPr>
              <a:spLocks noChangeShapeType="1"/>
            </p:cNvSpPr>
            <p:nvPr/>
          </p:nvSpPr>
          <p:spPr bwMode="auto">
            <a:xfrm>
              <a:off x="1920" y="2592"/>
              <a:ext cx="0" cy="38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6" name="Text Box 132"/>
            <p:cNvSpPr txBox="1">
              <a:spLocks noChangeArrowheads="1"/>
            </p:cNvSpPr>
            <p:nvPr/>
          </p:nvSpPr>
          <p:spPr bwMode="auto">
            <a:xfrm>
              <a:off x="1908" y="2537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FF0000"/>
                  </a:solidFill>
                </a:rPr>
                <a:t>P</a:t>
              </a:r>
            </a:p>
          </p:txBody>
        </p:sp>
      </p:grpSp>
      <p:grpSp>
        <p:nvGrpSpPr>
          <p:cNvPr id="11402" name="Group 138"/>
          <p:cNvGrpSpPr>
            <a:grpSpLocks/>
          </p:cNvGrpSpPr>
          <p:nvPr/>
        </p:nvGrpSpPr>
        <p:grpSpPr bwMode="auto">
          <a:xfrm>
            <a:off x="6370638" y="3278187"/>
            <a:ext cx="792162" cy="1638300"/>
            <a:chOff x="3597" y="2319"/>
            <a:chExt cx="499" cy="1032"/>
          </a:xfrm>
        </p:grpSpPr>
        <p:sp>
          <p:nvSpPr>
            <p:cNvPr id="11398" name="Line 134"/>
            <p:cNvSpPr>
              <a:spLocks noChangeShapeType="1"/>
            </p:cNvSpPr>
            <p:nvPr/>
          </p:nvSpPr>
          <p:spPr bwMode="auto">
            <a:xfrm>
              <a:off x="3837" y="2748"/>
              <a:ext cx="0" cy="43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9" name="Line 135"/>
            <p:cNvSpPr>
              <a:spLocks noChangeShapeType="1"/>
            </p:cNvSpPr>
            <p:nvPr/>
          </p:nvSpPr>
          <p:spPr bwMode="auto">
            <a:xfrm flipH="1">
              <a:off x="3597" y="3159"/>
              <a:ext cx="24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0" name="Line 136"/>
            <p:cNvSpPr>
              <a:spLocks noChangeShapeType="1"/>
            </p:cNvSpPr>
            <p:nvPr/>
          </p:nvSpPr>
          <p:spPr bwMode="auto">
            <a:xfrm flipH="1">
              <a:off x="3840" y="2565"/>
              <a:ext cx="24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stealth" w="med" len="lg"/>
              <a:tailEnd type="non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1" name="Text Box 137"/>
            <p:cNvSpPr txBox="1">
              <a:spLocks noChangeArrowheads="1"/>
            </p:cNvSpPr>
            <p:nvPr/>
          </p:nvSpPr>
          <p:spPr bwMode="auto">
            <a:xfrm>
              <a:off x="3793" y="2319"/>
              <a:ext cx="30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FF0000"/>
                  </a:solidFill>
                </a:rPr>
                <a:t>M</a:t>
              </a:r>
            </a:p>
          </p:txBody>
        </p:sp>
      </p:grpSp>
      <p:grpSp>
        <p:nvGrpSpPr>
          <p:cNvPr id="11407" name="Group 143"/>
          <p:cNvGrpSpPr>
            <a:grpSpLocks/>
          </p:cNvGrpSpPr>
          <p:nvPr/>
        </p:nvGrpSpPr>
        <p:grpSpPr bwMode="auto">
          <a:xfrm>
            <a:off x="1833563" y="3925889"/>
            <a:ext cx="1092200" cy="1165226"/>
            <a:chOff x="739" y="2748"/>
            <a:chExt cx="688" cy="734"/>
          </a:xfrm>
        </p:grpSpPr>
        <p:sp>
          <p:nvSpPr>
            <p:cNvPr id="11403" name="Line 139"/>
            <p:cNvSpPr>
              <a:spLocks noChangeShapeType="1"/>
            </p:cNvSpPr>
            <p:nvPr/>
          </p:nvSpPr>
          <p:spPr bwMode="auto">
            <a:xfrm>
              <a:off x="960" y="2748"/>
              <a:ext cx="0" cy="432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 type="stealth" w="med" len="lg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4" name="Arc 140"/>
            <p:cNvSpPr>
              <a:spLocks/>
            </p:cNvSpPr>
            <p:nvPr/>
          </p:nvSpPr>
          <p:spPr bwMode="auto">
            <a:xfrm>
              <a:off x="960" y="2753"/>
              <a:ext cx="240" cy="433"/>
            </a:xfrm>
            <a:custGeom>
              <a:avLst/>
              <a:gdLst>
                <a:gd name="G0" fmla="+- 0 0 0"/>
                <a:gd name="G1" fmla="+- 21201 0 0"/>
                <a:gd name="G2" fmla="+- 21600 0 0"/>
                <a:gd name="T0" fmla="*/ 4130 w 21600"/>
                <a:gd name="T1" fmla="*/ 0 h 38889"/>
                <a:gd name="T2" fmla="*/ 12397 w 21600"/>
                <a:gd name="T3" fmla="*/ 38889 h 38889"/>
                <a:gd name="T4" fmla="*/ 0 w 21600"/>
                <a:gd name="T5" fmla="*/ 21201 h 38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8889" fill="none" extrusionOk="0">
                  <a:moveTo>
                    <a:pt x="4130" y="-1"/>
                  </a:moveTo>
                  <a:cubicBezTo>
                    <a:pt x="14276" y="1976"/>
                    <a:pt x="21600" y="10864"/>
                    <a:pt x="21600" y="21201"/>
                  </a:cubicBezTo>
                  <a:cubicBezTo>
                    <a:pt x="21600" y="28244"/>
                    <a:pt x="18165" y="34846"/>
                    <a:pt x="12397" y="38889"/>
                  </a:cubicBezTo>
                </a:path>
                <a:path w="21600" h="38889" stroke="0" extrusionOk="0">
                  <a:moveTo>
                    <a:pt x="4130" y="-1"/>
                  </a:moveTo>
                  <a:cubicBezTo>
                    <a:pt x="14276" y="1976"/>
                    <a:pt x="21600" y="10864"/>
                    <a:pt x="21600" y="21201"/>
                  </a:cubicBezTo>
                  <a:cubicBezTo>
                    <a:pt x="21600" y="28244"/>
                    <a:pt x="18165" y="34846"/>
                    <a:pt x="12397" y="38889"/>
                  </a:cubicBezTo>
                  <a:lnTo>
                    <a:pt x="0" y="21201"/>
                  </a:lnTo>
                  <a:close/>
                </a:path>
              </a:pathLst>
            </a:custGeom>
            <a:noFill/>
            <a:ln w="28575">
              <a:solidFill>
                <a:srgbClr val="003399"/>
              </a:solidFill>
              <a:round/>
              <a:headEnd type="stealth" w="med" len="lg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5" name="Text Box 141"/>
            <p:cNvSpPr txBox="1">
              <a:spLocks noChangeArrowheads="1"/>
            </p:cNvSpPr>
            <p:nvPr/>
          </p:nvSpPr>
          <p:spPr bwMode="auto">
            <a:xfrm>
              <a:off x="739" y="3119"/>
              <a:ext cx="36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CC"/>
                  </a:solidFill>
                </a:rPr>
                <a:t>V</a:t>
              </a:r>
              <a:r>
                <a:rPr lang="en-US" sz="2800" baseline="-25000">
                  <a:solidFill>
                    <a:srgbClr val="0000CC"/>
                  </a:solidFill>
                </a:rPr>
                <a:t>A</a:t>
              </a:r>
            </a:p>
          </p:txBody>
        </p:sp>
        <p:sp>
          <p:nvSpPr>
            <p:cNvPr id="11406" name="Text Box 142"/>
            <p:cNvSpPr txBox="1">
              <a:spLocks noChangeArrowheads="1"/>
            </p:cNvSpPr>
            <p:nvPr/>
          </p:nvSpPr>
          <p:spPr bwMode="auto">
            <a:xfrm>
              <a:off x="1001" y="3152"/>
              <a:ext cx="42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CC"/>
                  </a:solidFill>
                </a:rPr>
                <a:t>M</a:t>
              </a:r>
              <a:r>
                <a:rPr lang="en-US" sz="2800" baseline="-25000">
                  <a:solidFill>
                    <a:srgbClr val="0000CC"/>
                  </a:solidFill>
                </a:rPr>
                <a:t>A</a:t>
              </a:r>
            </a:p>
          </p:txBody>
        </p:sp>
      </p:grpSp>
      <p:grpSp>
        <p:nvGrpSpPr>
          <p:cNvPr id="11412" name="Group 148"/>
          <p:cNvGrpSpPr>
            <a:grpSpLocks/>
          </p:cNvGrpSpPr>
          <p:nvPr/>
        </p:nvGrpSpPr>
        <p:grpSpPr bwMode="auto">
          <a:xfrm>
            <a:off x="1681163" y="4016375"/>
            <a:ext cx="5418137" cy="752475"/>
            <a:chOff x="1059" y="3081"/>
            <a:chExt cx="3413" cy="474"/>
          </a:xfrm>
        </p:grpSpPr>
        <p:grpSp>
          <p:nvGrpSpPr>
            <p:cNvPr id="11394" name="Group 130"/>
            <p:cNvGrpSpPr>
              <a:grpSpLocks/>
            </p:cNvGrpSpPr>
            <p:nvPr/>
          </p:nvGrpSpPr>
          <p:grpSpPr bwMode="auto">
            <a:xfrm>
              <a:off x="1232" y="3081"/>
              <a:ext cx="3024" cy="384"/>
              <a:chOff x="816" y="2784"/>
              <a:chExt cx="3024" cy="384"/>
            </a:xfrm>
          </p:grpSpPr>
          <p:sp>
            <p:nvSpPr>
              <p:cNvPr id="11387" name="Line 123"/>
              <p:cNvSpPr>
                <a:spLocks noChangeShapeType="1"/>
              </p:cNvSpPr>
              <p:nvPr/>
            </p:nvSpPr>
            <p:spPr bwMode="auto">
              <a:xfrm>
                <a:off x="912" y="2976"/>
                <a:ext cx="292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88" name="Line 124"/>
              <p:cNvSpPr>
                <a:spLocks noChangeShapeType="1"/>
              </p:cNvSpPr>
              <p:nvPr/>
            </p:nvSpPr>
            <p:spPr bwMode="auto">
              <a:xfrm>
                <a:off x="912" y="2784"/>
                <a:ext cx="0" cy="3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89" name="Line 125"/>
              <p:cNvSpPr>
                <a:spLocks noChangeShapeType="1"/>
              </p:cNvSpPr>
              <p:nvPr/>
            </p:nvSpPr>
            <p:spPr bwMode="auto">
              <a:xfrm flipH="1">
                <a:off x="816" y="2880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90" name="Line 126"/>
              <p:cNvSpPr>
                <a:spLocks noChangeShapeType="1"/>
              </p:cNvSpPr>
              <p:nvPr/>
            </p:nvSpPr>
            <p:spPr bwMode="auto">
              <a:xfrm flipH="1">
                <a:off x="816" y="2880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91" name="Line 127"/>
              <p:cNvSpPr>
                <a:spLocks noChangeShapeType="1"/>
              </p:cNvSpPr>
              <p:nvPr/>
            </p:nvSpPr>
            <p:spPr bwMode="auto">
              <a:xfrm flipH="1">
                <a:off x="816" y="2784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92" name="Line 128"/>
              <p:cNvSpPr>
                <a:spLocks noChangeShapeType="1"/>
              </p:cNvSpPr>
              <p:nvPr/>
            </p:nvSpPr>
            <p:spPr bwMode="auto">
              <a:xfrm flipH="1">
                <a:off x="816" y="2976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93" name="Line 129"/>
              <p:cNvSpPr>
                <a:spLocks noChangeShapeType="1"/>
              </p:cNvSpPr>
              <p:nvPr/>
            </p:nvSpPr>
            <p:spPr bwMode="auto">
              <a:xfrm flipH="1">
                <a:off x="816" y="3069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408" name="Text Box 144"/>
            <p:cNvSpPr txBox="1">
              <a:spLocks noChangeArrowheads="1"/>
            </p:cNvSpPr>
            <p:nvPr/>
          </p:nvSpPr>
          <p:spPr bwMode="auto">
            <a:xfrm>
              <a:off x="1059" y="3212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/>
                <a:t>A</a:t>
              </a:r>
            </a:p>
          </p:txBody>
        </p:sp>
        <p:sp>
          <p:nvSpPr>
            <p:cNvPr id="11409" name="Text Box 145"/>
            <p:cNvSpPr txBox="1">
              <a:spLocks noChangeArrowheads="1"/>
            </p:cNvSpPr>
            <p:nvPr/>
          </p:nvSpPr>
          <p:spPr bwMode="auto">
            <a:xfrm>
              <a:off x="2219" y="3228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/>
                <a:t>C</a:t>
              </a:r>
            </a:p>
          </p:txBody>
        </p:sp>
        <p:sp>
          <p:nvSpPr>
            <p:cNvPr id="11410" name="Text Box 146"/>
            <p:cNvSpPr txBox="1">
              <a:spLocks noChangeArrowheads="1"/>
            </p:cNvSpPr>
            <p:nvPr/>
          </p:nvSpPr>
          <p:spPr bwMode="auto">
            <a:xfrm>
              <a:off x="4207" y="3183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/>
                <a:t>B</a:t>
              </a:r>
            </a:p>
          </p:txBody>
        </p:sp>
      </p:grpSp>
      <p:sp>
        <p:nvSpPr>
          <p:cNvPr id="34" name="Rectangle 3"/>
          <p:cNvSpPr txBox="1">
            <a:spLocks/>
          </p:cNvSpPr>
          <p:nvPr/>
        </p:nvSpPr>
        <p:spPr bwMode="auto">
          <a:xfrm>
            <a:off x="457200" y="662428"/>
            <a:ext cx="8229600" cy="190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</a:rPr>
              <a:t>6. Các loại liên kết và phản lực liên kết</a:t>
            </a:r>
            <a:r>
              <a:rPr lang="en-US" sz="2800" smtClean="0">
                <a:solidFill>
                  <a:srgbClr val="FF0066"/>
                </a:solidFill>
              </a:rPr>
              <a:t> </a:t>
            </a:r>
          </a:p>
          <a:p>
            <a:pPr marL="0" indent="0" algn="just" eaLnBrk="1" hangingPunct="1">
              <a:buNone/>
            </a:pPr>
            <a:r>
              <a:rPr lang="en-US" sz="2800" smtClean="0"/>
              <a:t> </a:t>
            </a:r>
            <a:r>
              <a:rPr lang="en-US" sz="2800" b="1">
                <a:solidFill>
                  <a:srgbClr val="660066"/>
                </a:solidFill>
              </a:rPr>
              <a:t>Phản lực liên kết</a:t>
            </a:r>
            <a:r>
              <a:rPr lang="en-US" sz="2800">
                <a:solidFill>
                  <a:srgbClr val="000000"/>
                </a:solidFill>
              </a:rPr>
              <a:t> là những lực ở những vị trí liên kết giữa vật thể đang được xét với những vật thể xung quanh </a:t>
            </a:r>
            <a:r>
              <a:rPr lang="en-US" sz="2800" b="1">
                <a:solidFill>
                  <a:srgbClr val="000000"/>
                </a:solidFill>
              </a:rPr>
              <a:t>khi có tác dụng của tải </a:t>
            </a:r>
            <a:r>
              <a:rPr lang="en-US" sz="2800" b="1" smtClean="0">
                <a:solidFill>
                  <a:srgbClr val="000000"/>
                </a:solidFill>
              </a:rPr>
              <a:t>trọng</a:t>
            </a:r>
            <a:endParaRPr lang="en-US" sz="2800" b="1" smtClean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81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1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1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1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4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662428"/>
            <a:ext cx="8229600" cy="1471172"/>
          </a:xfrm>
        </p:spPr>
        <p:txBody>
          <a:bodyPr>
            <a:spAutoFit/>
          </a:bodyPr>
          <a:lstStyle/>
          <a:p>
            <a:pPr algn="just" eaLnBrk="1" hangingPunct="1">
              <a:buFont typeface="Wingdings 2" pitchFamily="18" charset="2"/>
              <a:buNone/>
            </a:pPr>
            <a:r>
              <a:rPr lang="en-US" sz="2800" b="1" smtClean="0">
                <a:solidFill>
                  <a:srgbClr val="FF0066"/>
                </a:solidFill>
              </a:rPr>
              <a:t>6. Các loại liên kết và phản lực liên kết</a:t>
            </a:r>
            <a:r>
              <a:rPr lang="en-US" sz="2800" smtClean="0">
                <a:solidFill>
                  <a:srgbClr val="FF0066"/>
                </a:solidFill>
              </a:rPr>
              <a:t> 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n-US" sz="2800" smtClean="0"/>
              <a:t>   4 loại liên kết thường gặp: </a:t>
            </a:r>
            <a:r>
              <a:rPr lang="en-US" sz="2800" b="1" smtClean="0">
                <a:solidFill>
                  <a:srgbClr val="0000CC"/>
                </a:solidFill>
              </a:rPr>
              <a:t>Gối cố định</a:t>
            </a:r>
            <a:r>
              <a:rPr lang="en-US" sz="2800" smtClean="0"/>
              <a:t>, </a:t>
            </a:r>
            <a:r>
              <a:rPr lang="en-US" sz="2800" b="1" smtClean="0">
                <a:solidFill>
                  <a:srgbClr val="0000CC"/>
                </a:solidFill>
              </a:rPr>
              <a:t>gối di động</a:t>
            </a:r>
            <a:r>
              <a:rPr lang="en-US" sz="2800" smtClean="0"/>
              <a:t>, </a:t>
            </a:r>
            <a:r>
              <a:rPr lang="en-US" sz="2800" b="1" smtClean="0">
                <a:solidFill>
                  <a:srgbClr val="0000CC"/>
                </a:solidFill>
              </a:rPr>
              <a:t>ngàm</a:t>
            </a:r>
            <a:r>
              <a:rPr lang="en-US" sz="2800" smtClean="0"/>
              <a:t> và </a:t>
            </a:r>
            <a:r>
              <a:rPr lang="en-US" sz="2800" b="1" smtClean="0">
                <a:solidFill>
                  <a:srgbClr val="0000CC"/>
                </a:solidFill>
              </a:rPr>
              <a:t>ngàm trượt</a:t>
            </a:r>
          </a:p>
        </p:txBody>
      </p:sp>
      <p:sp>
        <p:nvSpPr>
          <p:cNvPr id="20484" name="Text Box 206"/>
          <p:cNvSpPr txBox="1">
            <a:spLocks noChangeArrowheads="1"/>
          </p:cNvSpPr>
          <p:nvPr/>
        </p:nvSpPr>
        <p:spPr bwMode="auto">
          <a:xfrm>
            <a:off x="1943100" y="6005513"/>
            <a:ext cx="441325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charset="0"/>
              </a:rPr>
              <a:t>c)</a:t>
            </a:r>
          </a:p>
        </p:txBody>
      </p:sp>
      <p:sp>
        <p:nvSpPr>
          <p:cNvPr id="20485" name="Text Box 207"/>
          <p:cNvSpPr txBox="1">
            <a:spLocks noChangeArrowheads="1"/>
          </p:cNvSpPr>
          <p:nvPr/>
        </p:nvSpPr>
        <p:spPr bwMode="auto">
          <a:xfrm>
            <a:off x="5424488" y="6005513"/>
            <a:ext cx="441325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charset="0"/>
              </a:rPr>
              <a:t>d)</a:t>
            </a:r>
          </a:p>
        </p:txBody>
      </p:sp>
      <p:grpSp>
        <p:nvGrpSpPr>
          <p:cNvPr id="20486" name="Group 250"/>
          <p:cNvGrpSpPr>
            <a:grpSpLocks/>
          </p:cNvGrpSpPr>
          <p:nvPr/>
        </p:nvGrpSpPr>
        <p:grpSpPr bwMode="auto">
          <a:xfrm>
            <a:off x="1165225" y="2209800"/>
            <a:ext cx="6378575" cy="4057650"/>
            <a:chOff x="734" y="1392"/>
            <a:chExt cx="4018" cy="2556"/>
          </a:xfrm>
        </p:grpSpPr>
        <p:grpSp>
          <p:nvGrpSpPr>
            <p:cNvPr id="20487" name="Group 6"/>
            <p:cNvGrpSpPr>
              <a:grpSpLocks/>
            </p:cNvGrpSpPr>
            <p:nvPr/>
          </p:nvGrpSpPr>
          <p:grpSpPr bwMode="auto">
            <a:xfrm>
              <a:off x="4032" y="1734"/>
              <a:ext cx="248" cy="242"/>
              <a:chOff x="5457" y="6340"/>
              <a:chExt cx="528" cy="415"/>
            </a:xfrm>
          </p:grpSpPr>
          <p:sp>
            <p:nvSpPr>
              <p:cNvPr id="20707" name="Oval 7"/>
              <p:cNvSpPr>
                <a:spLocks noChangeArrowheads="1"/>
              </p:cNvSpPr>
              <p:nvPr/>
            </p:nvSpPr>
            <p:spPr bwMode="auto">
              <a:xfrm>
                <a:off x="5667" y="6340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grpSp>
            <p:nvGrpSpPr>
              <p:cNvPr id="20708" name="Group 8"/>
              <p:cNvGrpSpPr>
                <a:grpSpLocks/>
              </p:cNvGrpSpPr>
              <p:nvPr/>
            </p:nvGrpSpPr>
            <p:grpSpPr bwMode="auto">
              <a:xfrm>
                <a:off x="5457" y="6665"/>
                <a:ext cx="528" cy="90"/>
                <a:chOff x="4857" y="6767"/>
                <a:chExt cx="528" cy="90"/>
              </a:xfrm>
            </p:grpSpPr>
            <p:sp>
              <p:nvSpPr>
                <p:cNvPr id="20711" name="Line 9"/>
                <p:cNvSpPr>
                  <a:spLocks noChangeShapeType="1"/>
                </p:cNvSpPr>
                <p:nvPr/>
              </p:nvSpPr>
              <p:spPr bwMode="auto">
                <a:xfrm>
                  <a:off x="4857" y="6767"/>
                  <a:ext cx="528" cy="0"/>
                </a:xfrm>
                <a:prstGeom prst="line">
                  <a:avLst/>
                </a:prstGeom>
                <a:noFill/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2" name="Line 10"/>
                <p:cNvSpPr>
                  <a:spLocks noChangeShapeType="1"/>
                </p:cNvSpPr>
                <p:nvPr/>
              </p:nvSpPr>
              <p:spPr bwMode="auto">
                <a:xfrm flipH="1">
                  <a:off x="4857" y="6767"/>
                  <a:ext cx="42" cy="5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3" name="Line 11"/>
                <p:cNvSpPr>
                  <a:spLocks noChangeShapeType="1"/>
                </p:cNvSpPr>
                <p:nvPr/>
              </p:nvSpPr>
              <p:spPr bwMode="auto">
                <a:xfrm flipH="1">
                  <a:off x="488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4" name="Line 12"/>
                <p:cNvSpPr>
                  <a:spLocks noChangeShapeType="1"/>
                </p:cNvSpPr>
                <p:nvPr/>
              </p:nvSpPr>
              <p:spPr bwMode="auto">
                <a:xfrm flipH="1">
                  <a:off x="493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5" name="Line 13"/>
                <p:cNvSpPr>
                  <a:spLocks noChangeShapeType="1"/>
                </p:cNvSpPr>
                <p:nvPr/>
              </p:nvSpPr>
              <p:spPr bwMode="auto">
                <a:xfrm flipH="1">
                  <a:off x="4991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6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504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7" name="Line 15"/>
                <p:cNvSpPr>
                  <a:spLocks noChangeShapeType="1"/>
                </p:cNvSpPr>
                <p:nvPr/>
              </p:nvSpPr>
              <p:spPr bwMode="auto">
                <a:xfrm flipH="1">
                  <a:off x="509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8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514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19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519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20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524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21" name="Line 19"/>
                <p:cNvSpPr>
                  <a:spLocks noChangeShapeType="1"/>
                </p:cNvSpPr>
                <p:nvPr/>
              </p:nvSpPr>
              <p:spPr bwMode="auto">
                <a:xfrm flipH="1">
                  <a:off x="529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22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5349" y="6815"/>
                  <a:ext cx="33" cy="4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709" name="Oval 21"/>
              <p:cNvSpPr>
                <a:spLocks noChangeArrowheads="1"/>
              </p:cNvSpPr>
              <p:nvPr/>
            </p:nvSpPr>
            <p:spPr bwMode="auto">
              <a:xfrm>
                <a:off x="5667" y="6617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710" name="Line 22"/>
              <p:cNvSpPr>
                <a:spLocks noChangeShapeType="1"/>
              </p:cNvSpPr>
              <p:nvPr/>
            </p:nvSpPr>
            <p:spPr bwMode="auto">
              <a:xfrm flipV="1">
                <a:off x="5709" y="6431"/>
                <a:ext cx="0" cy="18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grpSp>
          <p:nvGrpSpPr>
            <p:cNvPr id="20488" name="Group 23"/>
            <p:cNvGrpSpPr>
              <a:grpSpLocks/>
            </p:cNvGrpSpPr>
            <p:nvPr/>
          </p:nvGrpSpPr>
          <p:grpSpPr bwMode="auto">
            <a:xfrm rot="10800000">
              <a:off x="4142" y="1982"/>
              <a:ext cx="26" cy="239"/>
              <a:chOff x="6525" y="3383"/>
              <a:chExt cx="57" cy="409"/>
            </a:xfrm>
          </p:grpSpPr>
          <p:sp>
            <p:nvSpPr>
              <p:cNvPr id="20705" name="AutoShape 24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3810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706" name="Line 25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489" name="Line 26"/>
            <p:cNvSpPr>
              <a:spLocks noChangeShapeType="1"/>
            </p:cNvSpPr>
            <p:nvPr/>
          </p:nvSpPr>
          <p:spPr bwMode="auto">
            <a:xfrm>
              <a:off x="4125" y="1724"/>
              <a:ext cx="24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490" name="Freeform 27"/>
            <p:cNvSpPr>
              <a:spLocks/>
            </p:cNvSpPr>
            <p:nvPr/>
          </p:nvSpPr>
          <p:spPr bwMode="auto">
            <a:xfrm>
              <a:off x="4367" y="1656"/>
              <a:ext cx="13" cy="138"/>
            </a:xfrm>
            <a:custGeom>
              <a:avLst/>
              <a:gdLst>
                <a:gd name="T0" fmla="*/ 2 w 29"/>
                <a:gd name="T1" fmla="*/ 0 h 237"/>
                <a:gd name="T2" fmla="*/ 0 w 29"/>
                <a:gd name="T3" fmla="*/ 34 h 237"/>
                <a:gd name="T4" fmla="*/ 0 w 29"/>
                <a:gd name="T5" fmla="*/ 60 h 237"/>
                <a:gd name="T6" fmla="*/ 3 w 29"/>
                <a:gd name="T7" fmla="*/ 80 h 2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" h="237">
                  <a:moveTo>
                    <a:pt x="9" y="0"/>
                  </a:moveTo>
                  <a:cubicBezTo>
                    <a:pt x="29" y="30"/>
                    <a:pt x="8" y="68"/>
                    <a:pt x="0" y="99"/>
                  </a:cubicBezTo>
                  <a:cubicBezTo>
                    <a:pt x="1" y="125"/>
                    <a:pt x="1" y="151"/>
                    <a:pt x="3" y="177"/>
                  </a:cubicBezTo>
                  <a:cubicBezTo>
                    <a:pt x="5" y="196"/>
                    <a:pt x="15" y="218"/>
                    <a:pt x="15" y="237"/>
                  </a:cubicBez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491" name="Text Box 28"/>
            <p:cNvSpPr txBox="1">
              <a:spLocks noChangeArrowheads="1"/>
            </p:cNvSpPr>
            <p:nvPr/>
          </p:nvSpPr>
          <p:spPr bwMode="auto">
            <a:xfrm>
              <a:off x="4323" y="1615"/>
              <a:ext cx="429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Dầm</a:t>
              </a:r>
            </a:p>
          </p:txBody>
        </p:sp>
        <p:sp>
          <p:nvSpPr>
            <p:cNvPr id="20492" name="Text Box 29"/>
            <p:cNvSpPr txBox="1">
              <a:spLocks noChangeArrowheads="1"/>
            </p:cNvSpPr>
            <p:nvPr/>
          </p:nvSpPr>
          <p:spPr bwMode="auto">
            <a:xfrm>
              <a:off x="4046" y="1535"/>
              <a:ext cx="24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B</a:t>
              </a:r>
            </a:p>
          </p:txBody>
        </p:sp>
        <p:sp>
          <p:nvSpPr>
            <p:cNvPr id="20493" name="Text Box 30"/>
            <p:cNvSpPr txBox="1">
              <a:spLocks noChangeArrowheads="1"/>
            </p:cNvSpPr>
            <p:nvPr/>
          </p:nvSpPr>
          <p:spPr bwMode="auto">
            <a:xfrm>
              <a:off x="4134" y="2112"/>
              <a:ext cx="33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V</a:t>
              </a:r>
            </a:p>
          </p:txBody>
        </p:sp>
        <p:grpSp>
          <p:nvGrpSpPr>
            <p:cNvPr id="20494" name="Group 31"/>
            <p:cNvGrpSpPr>
              <a:grpSpLocks/>
            </p:cNvGrpSpPr>
            <p:nvPr/>
          </p:nvGrpSpPr>
          <p:grpSpPr bwMode="auto">
            <a:xfrm>
              <a:off x="864" y="1430"/>
              <a:ext cx="928" cy="892"/>
              <a:chOff x="2199" y="9034"/>
              <a:chExt cx="1980" cy="1530"/>
            </a:xfrm>
          </p:grpSpPr>
          <p:grpSp>
            <p:nvGrpSpPr>
              <p:cNvPr id="20651" name="Group 32"/>
              <p:cNvGrpSpPr>
                <a:grpSpLocks/>
              </p:cNvGrpSpPr>
              <p:nvPr/>
            </p:nvGrpSpPr>
            <p:grpSpPr bwMode="auto">
              <a:xfrm>
                <a:off x="2199" y="10366"/>
                <a:ext cx="1934" cy="198"/>
                <a:chOff x="2745" y="7829"/>
                <a:chExt cx="1934" cy="198"/>
              </a:xfrm>
            </p:grpSpPr>
            <p:sp>
              <p:nvSpPr>
                <p:cNvPr id="20683" name="Rectangle 33"/>
                <p:cNvSpPr>
                  <a:spLocks noChangeArrowheads="1"/>
                </p:cNvSpPr>
                <p:nvPr/>
              </p:nvSpPr>
              <p:spPr bwMode="auto">
                <a:xfrm>
                  <a:off x="2745" y="7829"/>
                  <a:ext cx="1932" cy="198"/>
                </a:xfrm>
                <a:prstGeom prst="rect">
                  <a:avLst/>
                </a:prstGeom>
                <a:solidFill>
                  <a:srgbClr val="FFFFFF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4" name="Line 34"/>
                <p:cNvSpPr>
                  <a:spLocks noChangeShapeType="1"/>
                </p:cNvSpPr>
                <p:nvPr/>
              </p:nvSpPr>
              <p:spPr bwMode="auto">
                <a:xfrm flipH="1">
                  <a:off x="2751" y="7835"/>
                  <a:ext cx="102" cy="14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5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280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6" name="Line 36"/>
                <p:cNvSpPr>
                  <a:spLocks noChangeShapeType="1"/>
                </p:cNvSpPr>
                <p:nvPr/>
              </p:nvSpPr>
              <p:spPr bwMode="auto">
                <a:xfrm flipH="1">
                  <a:off x="290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7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299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8" name="Line 38"/>
                <p:cNvSpPr>
                  <a:spLocks noChangeShapeType="1"/>
                </p:cNvSpPr>
                <p:nvPr/>
              </p:nvSpPr>
              <p:spPr bwMode="auto">
                <a:xfrm flipH="1">
                  <a:off x="308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9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318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0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3279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1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337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2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346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3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355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4" name="Line 44"/>
                <p:cNvSpPr>
                  <a:spLocks noChangeShapeType="1"/>
                </p:cNvSpPr>
                <p:nvPr/>
              </p:nvSpPr>
              <p:spPr bwMode="auto">
                <a:xfrm flipH="1">
                  <a:off x="365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5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374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6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383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7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393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8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4029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99" name="Line 49"/>
                <p:cNvSpPr>
                  <a:spLocks noChangeShapeType="1"/>
                </p:cNvSpPr>
                <p:nvPr/>
              </p:nvSpPr>
              <p:spPr bwMode="auto">
                <a:xfrm flipH="1">
                  <a:off x="412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00" name="Line 50"/>
                <p:cNvSpPr>
                  <a:spLocks noChangeShapeType="1"/>
                </p:cNvSpPr>
                <p:nvPr/>
              </p:nvSpPr>
              <p:spPr bwMode="auto">
                <a:xfrm flipH="1">
                  <a:off x="421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01" name="Line 51"/>
                <p:cNvSpPr>
                  <a:spLocks noChangeShapeType="1"/>
                </p:cNvSpPr>
                <p:nvPr/>
              </p:nvSpPr>
              <p:spPr bwMode="auto">
                <a:xfrm flipH="1">
                  <a:off x="431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02" name="Line 52"/>
                <p:cNvSpPr>
                  <a:spLocks noChangeShapeType="1"/>
                </p:cNvSpPr>
                <p:nvPr/>
              </p:nvSpPr>
              <p:spPr bwMode="auto">
                <a:xfrm flipH="1">
                  <a:off x="440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03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449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704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4598" y="7907"/>
                  <a:ext cx="81" cy="11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grpSp>
            <p:nvGrpSpPr>
              <p:cNvPr id="20652" name="Group 55"/>
              <p:cNvGrpSpPr>
                <a:grpSpLocks/>
              </p:cNvGrpSpPr>
              <p:nvPr/>
            </p:nvGrpSpPr>
            <p:grpSpPr bwMode="auto">
              <a:xfrm>
                <a:off x="2559" y="9952"/>
                <a:ext cx="1164" cy="468"/>
                <a:chOff x="3105" y="7415"/>
                <a:chExt cx="1164" cy="468"/>
              </a:xfrm>
            </p:grpSpPr>
            <p:sp>
              <p:nvSpPr>
                <p:cNvPr id="20670" name="Freeform 56"/>
                <p:cNvSpPr>
                  <a:spLocks/>
                </p:cNvSpPr>
                <p:nvPr/>
              </p:nvSpPr>
              <p:spPr bwMode="auto">
                <a:xfrm>
                  <a:off x="3105" y="7415"/>
                  <a:ext cx="1164" cy="468"/>
                </a:xfrm>
                <a:custGeom>
                  <a:avLst/>
                  <a:gdLst>
                    <a:gd name="T0" fmla="*/ 0 w 1164"/>
                    <a:gd name="T1" fmla="*/ 348 h 630"/>
                    <a:gd name="T2" fmla="*/ 0 w 1164"/>
                    <a:gd name="T3" fmla="*/ 271 h 630"/>
                    <a:gd name="T4" fmla="*/ 168 w 1164"/>
                    <a:gd name="T5" fmla="*/ 271 h 630"/>
                    <a:gd name="T6" fmla="*/ 420 w 1164"/>
                    <a:gd name="T7" fmla="*/ 0 h 630"/>
                    <a:gd name="T8" fmla="*/ 726 w 1164"/>
                    <a:gd name="T9" fmla="*/ 0 h 630"/>
                    <a:gd name="T10" fmla="*/ 996 w 1164"/>
                    <a:gd name="T11" fmla="*/ 278 h 630"/>
                    <a:gd name="T12" fmla="*/ 1164 w 1164"/>
                    <a:gd name="T13" fmla="*/ 278 h 630"/>
                    <a:gd name="T14" fmla="*/ 1164 w 1164"/>
                    <a:gd name="T15" fmla="*/ 348 h 630"/>
                    <a:gd name="T16" fmla="*/ 0 w 1164"/>
                    <a:gd name="T17" fmla="*/ 348 h 6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164" h="630">
                      <a:moveTo>
                        <a:pt x="0" y="630"/>
                      </a:moveTo>
                      <a:lnTo>
                        <a:pt x="0" y="492"/>
                      </a:lnTo>
                      <a:lnTo>
                        <a:pt x="168" y="492"/>
                      </a:lnTo>
                      <a:lnTo>
                        <a:pt x="420" y="0"/>
                      </a:lnTo>
                      <a:lnTo>
                        <a:pt x="726" y="0"/>
                      </a:lnTo>
                      <a:lnTo>
                        <a:pt x="996" y="504"/>
                      </a:lnTo>
                      <a:lnTo>
                        <a:pt x="1164" y="504"/>
                      </a:lnTo>
                      <a:lnTo>
                        <a:pt x="1164" y="630"/>
                      </a:lnTo>
                      <a:lnTo>
                        <a:pt x="0" y="63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1" name="Line 57"/>
                <p:cNvSpPr>
                  <a:spLocks noChangeShapeType="1"/>
                </p:cNvSpPr>
                <p:nvPr/>
              </p:nvSpPr>
              <p:spPr bwMode="auto">
                <a:xfrm>
                  <a:off x="3159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2" name="Rectangle 58"/>
                <p:cNvSpPr>
                  <a:spLocks noChangeArrowheads="1"/>
                </p:cNvSpPr>
                <p:nvPr/>
              </p:nvSpPr>
              <p:spPr bwMode="auto">
                <a:xfrm>
                  <a:off x="3123" y="7715"/>
                  <a:ext cx="126" cy="60"/>
                </a:xfrm>
                <a:prstGeom prst="rect">
                  <a:avLst/>
                </a:prstGeom>
                <a:gradFill rotWithShape="0">
                  <a:gsLst>
                    <a:gs pos="0">
                      <a:srgbClr val="767676"/>
                    </a:gs>
                    <a:gs pos="50000">
                      <a:srgbClr val="FFFFFF"/>
                    </a:gs>
                    <a:gs pos="100000">
                      <a:srgbClr val="767676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3" name="Rectangle 59"/>
                <p:cNvSpPr>
                  <a:spLocks noChangeArrowheads="1"/>
                </p:cNvSpPr>
                <p:nvPr/>
              </p:nvSpPr>
              <p:spPr bwMode="auto">
                <a:xfrm>
                  <a:off x="4125" y="7721"/>
                  <a:ext cx="126" cy="60"/>
                </a:xfrm>
                <a:prstGeom prst="rect">
                  <a:avLst/>
                </a:prstGeom>
                <a:gradFill rotWithShape="0">
                  <a:gsLst>
                    <a:gs pos="0">
                      <a:srgbClr val="767676"/>
                    </a:gs>
                    <a:gs pos="50000">
                      <a:srgbClr val="FFFFFF"/>
                    </a:gs>
                    <a:gs pos="100000">
                      <a:srgbClr val="767676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4" name="Line 60"/>
                <p:cNvSpPr>
                  <a:spLocks noChangeShapeType="1"/>
                </p:cNvSpPr>
                <p:nvPr/>
              </p:nvSpPr>
              <p:spPr bwMode="auto">
                <a:xfrm>
                  <a:off x="3159" y="7715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5" name="Line 61"/>
                <p:cNvSpPr>
                  <a:spLocks noChangeShapeType="1"/>
                </p:cNvSpPr>
                <p:nvPr/>
              </p:nvSpPr>
              <p:spPr bwMode="auto">
                <a:xfrm>
                  <a:off x="3213" y="7715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6" name="Line 62"/>
                <p:cNvSpPr>
                  <a:spLocks noChangeShapeType="1"/>
                </p:cNvSpPr>
                <p:nvPr/>
              </p:nvSpPr>
              <p:spPr bwMode="auto">
                <a:xfrm>
                  <a:off x="4161" y="7721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7" name="Line 63"/>
                <p:cNvSpPr>
                  <a:spLocks noChangeShapeType="1"/>
                </p:cNvSpPr>
                <p:nvPr/>
              </p:nvSpPr>
              <p:spPr bwMode="auto">
                <a:xfrm>
                  <a:off x="4215" y="7721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8" name="Line 64"/>
                <p:cNvSpPr>
                  <a:spLocks noChangeShapeType="1"/>
                </p:cNvSpPr>
                <p:nvPr/>
              </p:nvSpPr>
              <p:spPr bwMode="auto">
                <a:xfrm>
                  <a:off x="3213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79" name="Line 65"/>
                <p:cNvSpPr>
                  <a:spLocks noChangeShapeType="1"/>
                </p:cNvSpPr>
                <p:nvPr/>
              </p:nvSpPr>
              <p:spPr bwMode="auto">
                <a:xfrm>
                  <a:off x="4161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0" name="Line 66"/>
                <p:cNvSpPr>
                  <a:spLocks noChangeShapeType="1"/>
                </p:cNvSpPr>
                <p:nvPr/>
              </p:nvSpPr>
              <p:spPr bwMode="auto">
                <a:xfrm>
                  <a:off x="4215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1" name="Line 67"/>
                <p:cNvSpPr>
                  <a:spLocks noChangeShapeType="1"/>
                </p:cNvSpPr>
                <p:nvPr/>
              </p:nvSpPr>
              <p:spPr bwMode="auto">
                <a:xfrm>
                  <a:off x="3183" y="7673"/>
                  <a:ext cx="0" cy="21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lgDash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82" name="Line 68"/>
                <p:cNvSpPr>
                  <a:spLocks noChangeShapeType="1"/>
                </p:cNvSpPr>
                <p:nvPr/>
              </p:nvSpPr>
              <p:spPr bwMode="auto">
                <a:xfrm>
                  <a:off x="4185" y="7673"/>
                  <a:ext cx="0" cy="21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lgDash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653" name="Freeform 69"/>
              <p:cNvSpPr>
                <a:spLocks/>
              </p:cNvSpPr>
              <p:nvPr/>
            </p:nvSpPr>
            <p:spPr bwMode="auto">
              <a:xfrm>
                <a:off x="2277" y="9071"/>
                <a:ext cx="1902" cy="342"/>
              </a:xfrm>
              <a:custGeom>
                <a:avLst/>
                <a:gdLst>
                  <a:gd name="T0" fmla="*/ 0 w 1902"/>
                  <a:gd name="T1" fmla="*/ 90 h 342"/>
                  <a:gd name="T2" fmla="*/ 0 w 1902"/>
                  <a:gd name="T3" fmla="*/ 342 h 342"/>
                  <a:gd name="T4" fmla="*/ 1812 w 1902"/>
                  <a:gd name="T5" fmla="*/ 342 h 342"/>
                  <a:gd name="T6" fmla="*/ 1800 w 1902"/>
                  <a:gd name="T7" fmla="*/ 222 h 342"/>
                  <a:gd name="T8" fmla="*/ 1902 w 1902"/>
                  <a:gd name="T9" fmla="*/ 192 h 342"/>
                  <a:gd name="T10" fmla="*/ 1722 w 1902"/>
                  <a:gd name="T11" fmla="*/ 192 h 342"/>
                  <a:gd name="T12" fmla="*/ 1830 w 1902"/>
                  <a:gd name="T13" fmla="*/ 132 h 342"/>
                  <a:gd name="T14" fmla="*/ 1812 w 1902"/>
                  <a:gd name="T15" fmla="*/ 0 h 342"/>
                  <a:gd name="T16" fmla="*/ 0 w 1902"/>
                  <a:gd name="T17" fmla="*/ 0 h 342"/>
                  <a:gd name="T18" fmla="*/ 0 w 1902"/>
                  <a:gd name="T19" fmla="*/ 90 h 3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902" h="342">
                    <a:moveTo>
                      <a:pt x="0" y="90"/>
                    </a:moveTo>
                    <a:lnTo>
                      <a:pt x="0" y="342"/>
                    </a:lnTo>
                    <a:lnTo>
                      <a:pt x="1812" y="342"/>
                    </a:lnTo>
                    <a:lnTo>
                      <a:pt x="1800" y="222"/>
                    </a:lnTo>
                    <a:lnTo>
                      <a:pt x="1902" y="192"/>
                    </a:lnTo>
                    <a:lnTo>
                      <a:pt x="1722" y="192"/>
                    </a:lnTo>
                    <a:lnTo>
                      <a:pt x="1830" y="132"/>
                    </a:lnTo>
                    <a:lnTo>
                      <a:pt x="1812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767676"/>
                        </a:gs>
                      </a:gsLst>
                      <a:lin ang="5400000" scaled="1"/>
                    </a:gradFill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grpSp>
            <p:nvGrpSpPr>
              <p:cNvPr id="20654" name="Group 70"/>
              <p:cNvGrpSpPr>
                <a:grpSpLocks/>
              </p:cNvGrpSpPr>
              <p:nvPr/>
            </p:nvGrpSpPr>
            <p:grpSpPr bwMode="auto">
              <a:xfrm rot="10800000">
                <a:off x="2547" y="9418"/>
                <a:ext cx="1164" cy="468"/>
                <a:chOff x="3105" y="7415"/>
                <a:chExt cx="1164" cy="468"/>
              </a:xfrm>
            </p:grpSpPr>
            <p:sp>
              <p:nvSpPr>
                <p:cNvPr id="20657" name="Freeform 71"/>
                <p:cNvSpPr>
                  <a:spLocks/>
                </p:cNvSpPr>
                <p:nvPr/>
              </p:nvSpPr>
              <p:spPr bwMode="auto">
                <a:xfrm>
                  <a:off x="3105" y="7415"/>
                  <a:ext cx="1164" cy="468"/>
                </a:xfrm>
                <a:custGeom>
                  <a:avLst/>
                  <a:gdLst>
                    <a:gd name="T0" fmla="*/ 0 w 1164"/>
                    <a:gd name="T1" fmla="*/ 348 h 630"/>
                    <a:gd name="T2" fmla="*/ 0 w 1164"/>
                    <a:gd name="T3" fmla="*/ 271 h 630"/>
                    <a:gd name="T4" fmla="*/ 168 w 1164"/>
                    <a:gd name="T5" fmla="*/ 271 h 630"/>
                    <a:gd name="T6" fmla="*/ 420 w 1164"/>
                    <a:gd name="T7" fmla="*/ 0 h 630"/>
                    <a:gd name="T8" fmla="*/ 726 w 1164"/>
                    <a:gd name="T9" fmla="*/ 0 h 630"/>
                    <a:gd name="T10" fmla="*/ 996 w 1164"/>
                    <a:gd name="T11" fmla="*/ 278 h 630"/>
                    <a:gd name="T12" fmla="*/ 1164 w 1164"/>
                    <a:gd name="T13" fmla="*/ 278 h 630"/>
                    <a:gd name="T14" fmla="*/ 1164 w 1164"/>
                    <a:gd name="T15" fmla="*/ 348 h 630"/>
                    <a:gd name="T16" fmla="*/ 0 w 1164"/>
                    <a:gd name="T17" fmla="*/ 348 h 6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164" h="630">
                      <a:moveTo>
                        <a:pt x="0" y="630"/>
                      </a:moveTo>
                      <a:lnTo>
                        <a:pt x="0" y="492"/>
                      </a:lnTo>
                      <a:lnTo>
                        <a:pt x="168" y="492"/>
                      </a:lnTo>
                      <a:lnTo>
                        <a:pt x="420" y="0"/>
                      </a:lnTo>
                      <a:lnTo>
                        <a:pt x="726" y="0"/>
                      </a:lnTo>
                      <a:lnTo>
                        <a:pt x="996" y="504"/>
                      </a:lnTo>
                      <a:lnTo>
                        <a:pt x="1164" y="504"/>
                      </a:lnTo>
                      <a:lnTo>
                        <a:pt x="1164" y="630"/>
                      </a:lnTo>
                      <a:lnTo>
                        <a:pt x="0" y="63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58" name="Line 72"/>
                <p:cNvSpPr>
                  <a:spLocks noChangeShapeType="1"/>
                </p:cNvSpPr>
                <p:nvPr/>
              </p:nvSpPr>
              <p:spPr bwMode="auto">
                <a:xfrm>
                  <a:off x="3159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59" name="Rectangle 73"/>
                <p:cNvSpPr>
                  <a:spLocks noChangeArrowheads="1"/>
                </p:cNvSpPr>
                <p:nvPr/>
              </p:nvSpPr>
              <p:spPr bwMode="auto">
                <a:xfrm>
                  <a:off x="3123" y="7715"/>
                  <a:ext cx="126" cy="60"/>
                </a:xfrm>
                <a:prstGeom prst="rect">
                  <a:avLst/>
                </a:prstGeom>
                <a:gradFill rotWithShape="0">
                  <a:gsLst>
                    <a:gs pos="0">
                      <a:srgbClr val="767676"/>
                    </a:gs>
                    <a:gs pos="50000">
                      <a:srgbClr val="FFFFFF"/>
                    </a:gs>
                    <a:gs pos="100000">
                      <a:srgbClr val="767676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0" name="Rectangle 74"/>
                <p:cNvSpPr>
                  <a:spLocks noChangeArrowheads="1"/>
                </p:cNvSpPr>
                <p:nvPr/>
              </p:nvSpPr>
              <p:spPr bwMode="auto">
                <a:xfrm>
                  <a:off x="4125" y="7721"/>
                  <a:ext cx="126" cy="60"/>
                </a:xfrm>
                <a:prstGeom prst="rect">
                  <a:avLst/>
                </a:prstGeom>
                <a:gradFill rotWithShape="0">
                  <a:gsLst>
                    <a:gs pos="0">
                      <a:srgbClr val="767676"/>
                    </a:gs>
                    <a:gs pos="50000">
                      <a:srgbClr val="FFFFFF"/>
                    </a:gs>
                    <a:gs pos="100000">
                      <a:srgbClr val="767676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1" name="Line 75"/>
                <p:cNvSpPr>
                  <a:spLocks noChangeShapeType="1"/>
                </p:cNvSpPr>
                <p:nvPr/>
              </p:nvSpPr>
              <p:spPr bwMode="auto">
                <a:xfrm>
                  <a:off x="3159" y="7715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2" name="Line 76"/>
                <p:cNvSpPr>
                  <a:spLocks noChangeShapeType="1"/>
                </p:cNvSpPr>
                <p:nvPr/>
              </p:nvSpPr>
              <p:spPr bwMode="auto">
                <a:xfrm>
                  <a:off x="3213" y="7715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3" name="Line 77"/>
                <p:cNvSpPr>
                  <a:spLocks noChangeShapeType="1"/>
                </p:cNvSpPr>
                <p:nvPr/>
              </p:nvSpPr>
              <p:spPr bwMode="auto">
                <a:xfrm>
                  <a:off x="4161" y="7721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4" name="Line 78"/>
                <p:cNvSpPr>
                  <a:spLocks noChangeShapeType="1"/>
                </p:cNvSpPr>
                <p:nvPr/>
              </p:nvSpPr>
              <p:spPr bwMode="auto">
                <a:xfrm>
                  <a:off x="4215" y="7721"/>
                  <a:ext cx="0" cy="6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5" name="Line 79"/>
                <p:cNvSpPr>
                  <a:spLocks noChangeShapeType="1"/>
                </p:cNvSpPr>
                <p:nvPr/>
              </p:nvSpPr>
              <p:spPr bwMode="auto">
                <a:xfrm>
                  <a:off x="3213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6" name="Line 80"/>
                <p:cNvSpPr>
                  <a:spLocks noChangeShapeType="1"/>
                </p:cNvSpPr>
                <p:nvPr/>
              </p:nvSpPr>
              <p:spPr bwMode="auto">
                <a:xfrm>
                  <a:off x="4161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7" name="Line 81"/>
                <p:cNvSpPr>
                  <a:spLocks noChangeShapeType="1"/>
                </p:cNvSpPr>
                <p:nvPr/>
              </p:nvSpPr>
              <p:spPr bwMode="auto">
                <a:xfrm>
                  <a:off x="4215" y="7787"/>
                  <a:ext cx="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8" name="Line 82"/>
                <p:cNvSpPr>
                  <a:spLocks noChangeShapeType="1"/>
                </p:cNvSpPr>
                <p:nvPr/>
              </p:nvSpPr>
              <p:spPr bwMode="auto">
                <a:xfrm>
                  <a:off x="3183" y="7673"/>
                  <a:ext cx="0" cy="21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lgDash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69" name="Line 83"/>
                <p:cNvSpPr>
                  <a:spLocks noChangeShapeType="1"/>
                </p:cNvSpPr>
                <p:nvPr/>
              </p:nvSpPr>
              <p:spPr bwMode="auto">
                <a:xfrm>
                  <a:off x="4185" y="7673"/>
                  <a:ext cx="0" cy="21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prstDash val="lgDash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655" name="Oval 84"/>
              <p:cNvSpPr>
                <a:spLocks noChangeArrowheads="1"/>
              </p:cNvSpPr>
              <p:nvPr/>
            </p:nvSpPr>
            <p:spPr bwMode="auto">
              <a:xfrm>
                <a:off x="3039" y="9826"/>
                <a:ext cx="198" cy="198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56" name="Text Box 85"/>
              <p:cNvSpPr txBox="1">
                <a:spLocks noChangeArrowheads="1"/>
              </p:cNvSpPr>
              <p:nvPr/>
            </p:nvSpPr>
            <p:spPr bwMode="auto">
              <a:xfrm>
                <a:off x="2823" y="9034"/>
                <a:ext cx="900" cy="3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r>
                  <a:rPr lang="en-US" sz="1800">
                    <a:latin typeface="Arial" charset="0"/>
                  </a:rPr>
                  <a:t>Dầm</a:t>
                </a:r>
              </a:p>
            </p:txBody>
          </p:sp>
        </p:grpSp>
        <p:grpSp>
          <p:nvGrpSpPr>
            <p:cNvPr id="20495" name="Group 86"/>
            <p:cNvGrpSpPr>
              <a:grpSpLocks/>
            </p:cNvGrpSpPr>
            <p:nvPr/>
          </p:nvGrpSpPr>
          <p:grpSpPr bwMode="auto">
            <a:xfrm>
              <a:off x="3012" y="1392"/>
              <a:ext cx="914" cy="951"/>
              <a:chOff x="6783" y="8968"/>
              <a:chExt cx="1952" cy="1632"/>
            </a:xfrm>
          </p:grpSpPr>
          <p:sp>
            <p:nvSpPr>
              <p:cNvPr id="20613" name="Freeform 87"/>
              <p:cNvSpPr>
                <a:spLocks/>
              </p:cNvSpPr>
              <p:nvPr/>
            </p:nvSpPr>
            <p:spPr bwMode="auto">
              <a:xfrm>
                <a:off x="7125" y="9802"/>
                <a:ext cx="1164" cy="390"/>
              </a:xfrm>
              <a:custGeom>
                <a:avLst/>
                <a:gdLst>
                  <a:gd name="T0" fmla="*/ 0 w 1164"/>
                  <a:gd name="T1" fmla="*/ 241 h 630"/>
                  <a:gd name="T2" fmla="*/ 0 w 1164"/>
                  <a:gd name="T3" fmla="*/ 189 h 630"/>
                  <a:gd name="T4" fmla="*/ 168 w 1164"/>
                  <a:gd name="T5" fmla="*/ 189 h 630"/>
                  <a:gd name="T6" fmla="*/ 420 w 1164"/>
                  <a:gd name="T7" fmla="*/ 0 h 630"/>
                  <a:gd name="T8" fmla="*/ 726 w 1164"/>
                  <a:gd name="T9" fmla="*/ 0 h 630"/>
                  <a:gd name="T10" fmla="*/ 996 w 1164"/>
                  <a:gd name="T11" fmla="*/ 193 h 630"/>
                  <a:gd name="T12" fmla="*/ 1164 w 1164"/>
                  <a:gd name="T13" fmla="*/ 193 h 630"/>
                  <a:gd name="T14" fmla="*/ 1164 w 1164"/>
                  <a:gd name="T15" fmla="*/ 241 h 630"/>
                  <a:gd name="T16" fmla="*/ 0 w 1164"/>
                  <a:gd name="T17" fmla="*/ 241 h 6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64" h="630">
                    <a:moveTo>
                      <a:pt x="0" y="630"/>
                    </a:moveTo>
                    <a:lnTo>
                      <a:pt x="0" y="492"/>
                    </a:lnTo>
                    <a:lnTo>
                      <a:pt x="168" y="492"/>
                    </a:lnTo>
                    <a:lnTo>
                      <a:pt x="420" y="0"/>
                    </a:lnTo>
                    <a:lnTo>
                      <a:pt x="726" y="0"/>
                    </a:lnTo>
                    <a:lnTo>
                      <a:pt x="996" y="504"/>
                    </a:lnTo>
                    <a:lnTo>
                      <a:pt x="1164" y="504"/>
                    </a:lnTo>
                    <a:lnTo>
                      <a:pt x="1164" y="630"/>
                    </a:lnTo>
                    <a:lnTo>
                      <a:pt x="0" y="630"/>
                    </a:lnTo>
                    <a:close/>
                  </a:path>
                </a:pathLst>
              </a:custGeom>
              <a:solidFill>
                <a:srgbClr val="FFFF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grpSp>
            <p:nvGrpSpPr>
              <p:cNvPr id="20614" name="Group 88"/>
              <p:cNvGrpSpPr>
                <a:grpSpLocks/>
              </p:cNvGrpSpPr>
              <p:nvPr/>
            </p:nvGrpSpPr>
            <p:grpSpPr bwMode="auto">
              <a:xfrm>
                <a:off x="6801" y="10402"/>
                <a:ext cx="1934" cy="198"/>
                <a:chOff x="5775" y="7829"/>
                <a:chExt cx="1934" cy="198"/>
              </a:xfrm>
            </p:grpSpPr>
            <p:sp>
              <p:nvSpPr>
                <p:cNvPr id="20629" name="Rectangle 89"/>
                <p:cNvSpPr>
                  <a:spLocks noChangeArrowheads="1"/>
                </p:cNvSpPr>
                <p:nvPr/>
              </p:nvSpPr>
              <p:spPr bwMode="auto">
                <a:xfrm>
                  <a:off x="5775" y="7829"/>
                  <a:ext cx="1932" cy="198"/>
                </a:xfrm>
                <a:prstGeom prst="rect">
                  <a:avLst/>
                </a:prstGeom>
                <a:solidFill>
                  <a:srgbClr val="FFFFFF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0" name="Line 90"/>
                <p:cNvSpPr>
                  <a:spLocks noChangeShapeType="1"/>
                </p:cNvSpPr>
                <p:nvPr/>
              </p:nvSpPr>
              <p:spPr bwMode="auto">
                <a:xfrm flipH="1">
                  <a:off x="5781" y="7835"/>
                  <a:ext cx="102" cy="14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1" name="Line 91"/>
                <p:cNvSpPr>
                  <a:spLocks noChangeShapeType="1"/>
                </p:cNvSpPr>
                <p:nvPr/>
              </p:nvSpPr>
              <p:spPr bwMode="auto">
                <a:xfrm flipH="1">
                  <a:off x="583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2" name="Line 92"/>
                <p:cNvSpPr>
                  <a:spLocks noChangeShapeType="1"/>
                </p:cNvSpPr>
                <p:nvPr/>
              </p:nvSpPr>
              <p:spPr bwMode="auto">
                <a:xfrm flipH="1">
                  <a:off x="593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3" name="Line 93"/>
                <p:cNvSpPr>
                  <a:spLocks noChangeShapeType="1"/>
                </p:cNvSpPr>
                <p:nvPr/>
              </p:nvSpPr>
              <p:spPr bwMode="auto">
                <a:xfrm flipH="1">
                  <a:off x="602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4" name="Line 94"/>
                <p:cNvSpPr>
                  <a:spLocks noChangeShapeType="1"/>
                </p:cNvSpPr>
                <p:nvPr/>
              </p:nvSpPr>
              <p:spPr bwMode="auto">
                <a:xfrm flipH="1">
                  <a:off x="611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5" name="Line 95"/>
                <p:cNvSpPr>
                  <a:spLocks noChangeShapeType="1"/>
                </p:cNvSpPr>
                <p:nvPr/>
              </p:nvSpPr>
              <p:spPr bwMode="auto">
                <a:xfrm flipH="1">
                  <a:off x="621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6" name="Line 96"/>
                <p:cNvSpPr>
                  <a:spLocks noChangeShapeType="1"/>
                </p:cNvSpPr>
                <p:nvPr/>
              </p:nvSpPr>
              <p:spPr bwMode="auto">
                <a:xfrm flipH="1">
                  <a:off x="6309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7" name="Line 97"/>
                <p:cNvSpPr>
                  <a:spLocks noChangeShapeType="1"/>
                </p:cNvSpPr>
                <p:nvPr/>
              </p:nvSpPr>
              <p:spPr bwMode="auto">
                <a:xfrm flipH="1">
                  <a:off x="640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8" name="Line 98"/>
                <p:cNvSpPr>
                  <a:spLocks noChangeShapeType="1"/>
                </p:cNvSpPr>
                <p:nvPr/>
              </p:nvSpPr>
              <p:spPr bwMode="auto">
                <a:xfrm flipH="1">
                  <a:off x="649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39" name="Line 99"/>
                <p:cNvSpPr>
                  <a:spLocks noChangeShapeType="1"/>
                </p:cNvSpPr>
                <p:nvPr/>
              </p:nvSpPr>
              <p:spPr bwMode="auto">
                <a:xfrm flipH="1">
                  <a:off x="658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0" name="Line 100"/>
                <p:cNvSpPr>
                  <a:spLocks noChangeShapeType="1"/>
                </p:cNvSpPr>
                <p:nvPr/>
              </p:nvSpPr>
              <p:spPr bwMode="auto">
                <a:xfrm flipH="1">
                  <a:off x="668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1" name="Line 101"/>
                <p:cNvSpPr>
                  <a:spLocks noChangeShapeType="1"/>
                </p:cNvSpPr>
                <p:nvPr/>
              </p:nvSpPr>
              <p:spPr bwMode="auto">
                <a:xfrm flipH="1">
                  <a:off x="677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2" name="Line 102"/>
                <p:cNvSpPr>
                  <a:spLocks noChangeShapeType="1"/>
                </p:cNvSpPr>
                <p:nvPr/>
              </p:nvSpPr>
              <p:spPr bwMode="auto">
                <a:xfrm flipH="1">
                  <a:off x="686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3" name="Line 103"/>
                <p:cNvSpPr>
                  <a:spLocks noChangeShapeType="1"/>
                </p:cNvSpPr>
                <p:nvPr/>
              </p:nvSpPr>
              <p:spPr bwMode="auto">
                <a:xfrm flipH="1">
                  <a:off x="696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4" name="Line 104"/>
                <p:cNvSpPr>
                  <a:spLocks noChangeShapeType="1"/>
                </p:cNvSpPr>
                <p:nvPr/>
              </p:nvSpPr>
              <p:spPr bwMode="auto">
                <a:xfrm flipH="1">
                  <a:off x="7059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5" name="Line 105"/>
                <p:cNvSpPr>
                  <a:spLocks noChangeShapeType="1"/>
                </p:cNvSpPr>
                <p:nvPr/>
              </p:nvSpPr>
              <p:spPr bwMode="auto">
                <a:xfrm flipH="1">
                  <a:off x="715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6" name="Line 106"/>
                <p:cNvSpPr>
                  <a:spLocks noChangeShapeType="1"/>
                </p:cNvSpPr>
                <p:nvPr/>
              </p:nvSpPr>
              <p:spPr bwMode="auto">
                <a:xfrm flipH="1">
                  <a:off x="7245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7" name="Line 107"/>
                <p:cNvSpPr>
                  <a:spLocks noChangeShapeType="1"/>
                </p:cNvSpPr>
                <p:nvPr/>
              </p:nvSpPr>
              <p:spPr bwMode="auto">
                <a:xfrm flipH="1">
                  <a:off x="7341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8" name="Line 108"/>
                <p:cNvSpPr>
                  <a:spLocks noChangeShapeType="1"/>
                </p:cNvSpPr>
                <p:nvPr/>
              </p:nvSpPr>
              <p:spPr bwMode="auto">
                <a:xfrm flipH="1">
                  <a:off x="7433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49" name="Line 109"/>
                <p:cNvSpPr>
                  <a:spLocks noChangeShapeType="1"/>
                </p:cNvSpPr>
                <p:nvPr/>
              </p:nvSpPr>
              <p:spPr bwMode="auto">
                <a:xfrm flipH="1">
                  <a:off x="7527" y="7835"/>
                  <a:ext cx="136" cy="19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50" name="Line 110"/>
                <p:cNvSpPr>
                  <a:spLocks noChangeShapeType="1"/>
                </p:cNvSpPr>
                <p:nvPr/>
              </p:nvSpPr>
              <p:spPr bwMode="auto">
                <a:xfrm flipH="1">
                  <a:off x="7628" y="7907"/>
                  <a:ext cx="81" cy="11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615" name="Rectangle 111"/>
              <p:cNvSpPr>
                <a:spLocks noChangeArrowheads="1"/>
              </p:cNvSpPr>
              <p:nvPr/>
            </p:nvSpPr>
            <p:spPr bwMode="auto">
              <a:xfrm>
                <a:off x="7125" y="10354"/>
                <a:ext cx="1170" cy="102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16" name="Oval 112"/>
              <p:cNvSpPr>
                <a:spLocks noChangeArrowheads="1"/>
              </p:cNvSpPr>
              <p:nvPr/>
            </p:nvSpPr>
            <p:spPr bwMode="auto">
              <a:xfrm>
                <a:off x="7239" y="10210"/>
                <a:ext cx="144" cy="142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B9B9B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17" name="Oval 113"/>
              <p:cNvSpPr>
                <a:spLocks noChangeArrowheads="1"/>
              </p:cNvSpPr>
              <p:nvPr/>
            </p:nvSpPr>
            <p:spPr bwMode="auto">
              <a:xfrm>
                <a:off x="7509" y="10210"/>
                <a:ext cx="144" cy="142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B9B9B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18" name="Oval 114"/>
              <p:cNvSpPr>
                <a:spLocks noChangeArrowheads="1"/>
              </p:cNvSpPr>
              <p:nvPr/>
            </p:nvSpPr>
            <p:spPr bwMode="auto">
              <a:xfrm>
                <a:off x="7773" y="10210"/>
                <a:ext cx="144" cy="142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B9B9B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19" name="Oval 115"/>
              <p:cNvSpPr>
                <a:spLocks noChangeArrowheads="1"/>
              </p:cNvSpPr>
              <p:nvPr/>
            </p:nvSpPr>
            <p:spPr bwMode="auto">
              <a:xfrm>
                <a:off x="8043" y="10210"/>
                <a:ext cx="144" cy="142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B9B9B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0" name="Rectangle 116"/>
              <p:cNvSpPr>
                <a:spLocks noChangeArrowheads="1"/>
              </p:cNvSpPr>
              <p:nvPr/>
            </p:nvSpPr>
            <p:spPr bwMode="auto">
              <a:xfrm>
                <a:off x="7287" y="10270"/>
                <a:ext cx="864" cy="3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1" name="Oval 117"/>
              <p:cNvSpPr>
                <a:spLocks noChangeArrowheads="1"/>
              </p:cNvSpPr>
              <p:nvPr/>
            </p:nvSpPr>
            <p:spPr bwMode="auto">
              <a:xfrm>
                <a:off x="7311" y="10282"/>
                <a:ext cx="6" cy="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2" name="Oval 118"/>
              <p:cNvSpPr>
                <a:spLocks noChangeArrowheads="1"/>
              </p:cNvSpPr>
              <p:nvPr/>
            </p:nvSpPr>
            <p:spPr bwMode="auto">
              <a:xfrm>
                <a:off x="7581" y="10282"/>
                <a:ext cx="6" cy="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3" name="Oval 119"/>
              <p:cNvSpPr>
                <a:spLocks noChangeArrowheads="1"/>
              </p:cNvSpPr>
              <p:nvPr/>
            </p:nvSpPr>
            <p:spPr bwMode="auto">
              <a:xfrm>
                <a:off x="7845" y="10282"/>
                <a:ext cx="6" cy="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4" name="Oval 120"/>
              <p:cNvSpPr>
                <a:spLocks noChangeArrowheads="1"/>
              </p:cNvSpPr>
              <p:nvPr/>
            </p:nvSpPr>
            <p:spPr bwMode="auto">
              <a:xfrm>
                <a:off x="8115" y="10282"/>
                <a:ext cx="6" cy="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5" name="Freeform 121"/>
              <p:cNvSpPr>
                <a:spLocks/>
              </p:cNvSpPr>
              <p:nvPr/>
            </p:nvSpPr>
            <p:spPr bwMode="auto">
              <a:xfrm rot="10800000">
                <a:off x="7107" y="9346"/>
                <a:ext cx="1164" cy="396"/>
              </a:xfrm>
              <a:custGeom>
                <a:avLst/>
                <a:gdLst>
                  <a:gd name="T0" fmla="*/ 0 w 1164"/>
                  <a:gd name="T1" fmla="*/ 249 h 630"/>
                  <a:gd name="T2" fmla="*/ 0 w 1164"/>
                  <a:gd name="T3" fmla="*/ 194 h 630"/>
                  <a:gd name="T4" fmla="*/ 168 w 1164"/>
                  <a:gd name="T5" fmla="*/ 194 h 630"/>
                  <a:gd name="T6" fmla="*/ 420 w 1164"/>
                  <a:gd name="T7" fmla="*/ 0 h 630"/>
                  <a:gd name="T8" fmla="*/ 726 w 1164"/>
                  <a:gd name="T9" fmla="*/ 0 h 630"/>
                  <a:gd name="T10" fmla="*/ 996 w 1164"/>
                  <a:gd name="T11" fmla="*/ 199 h 630"/>
                  <a:gd name="T12" fmla="*/ 1164 w 1164"/>
                  <a:gd name="T13" fmla="*/ 199 h 630"/>
                  <a:gd name="T14" fmla="*/ 1164 w 1164"/>
                  <a:gd name="T15" fmla="*/ 249 h 630"/>
                  <a:gd name="T16" fmla="*/ 0 w 1164"/>
                  <a:gd name="T17" fmla="*/ 249 h 6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64" h="630">
                    <a:moveTo>
                      <a:pt x="0" y="630"/>
                    </a:moveTo>
                    <a:lnTo>
                      <a:pt x="0" y="492"/>
                    </a:lnTo>
                    <a:lnTo>
                      <a:pt x="168" y="492"/>
                    </a:lnTo>
                    <a:lnTo>
                      <a:pt x="420" y="0"/>
                    </a:lnTo>
                    <a:lnTo>
                      <a:pt x="726" y="0"/>
                    </a:lnTo>
                    <a:lnTo>
                      <a:pt x="996" y="504"/>
                    </a:lnTo>
                    <a:lnTo>
                      <a:pt x="1164" y="504"/>
                    </a:lnTo>
                    <a:lnTo>
                      <a:pt x="1164" y="630"/>
                    </a:lnTo>
                    <a:lnTo>
                      <a:pt x="0" y="630"/>
                    </a:lnTo>
                    <a:close/>
                  </a:path>
                </a:pathLst>
              </a:custGeom>
              <a:solidFill>
                <a:srgbClr val="FFFF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6" name="Oval 122"/>
              <p:cNvSpPr>
                <a:spLocks noChangeArrowheads="1"/>
              </p:cNvSpPr>
              <p:nvPr/>
            </p:nvSpPr>
            <p:spPr bwMode="auto">
              <a:xfrm>
                <a:off x="7599" y="9688"/>
                <a:ext cx="198" cy="198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7" name="Freeform 123"/>
              <p:cNvSpPr>
                <a:spLocks/>
              </p:cNvSpPr>
              <p:nvPr/>
            </p:nvSpPr>
            <p:spPr bwMode="auto">
              <a:xfrm>
                <a:off x="6783" y="9004"/>
                <a:ext cx="1902" cy="342"/>
              </a:xfrm>
              <a:custGeom>
                <a:avLst/>
                <a:gdLst>
                  <a:gd name="T0" fmla="*/ 0 w 1902"/>
                  <a:gd name="T1" fmla="*/ 90 h 342"/>
                  <a:gd name="T2" fmla="*/ 0 w 1902"/>
                  <a:gd name="T3" fmla="*/ 342 h 342"/>
                  <a:gd name="T4" fmla="*/ 1812 w 1902"/>
                  <a:gd name="T5" fmla="*/ 342 h 342"/>
                  <a:gd name="T6" fmla="*/ 1800 w 1902"/>
                  <a:gd name="T7" fmla="*/ 222 h 342"/>
                  <a:gd name="T8" fmla="*/ 1902 w 1902"/>
                  <a:gd name="T9" fmla="*/ 192 h 342"/>
                  <a:gd name="T10" fmla="*/ 1722 w 1902"/>
                  <a:gd name="T11" fmla="*/ 192 h 342"/>
                  <a:gd name="T12" fmla="*/ 1830 w 1902"/>
                  <a:gd name="T13" fmla="*/ 132 h 342"/>
                  <a:gd name="T14" fmla="*/ 1812 w 1902"/>
                  <a:gd name="T15" fmla="*/ 0 h 342"/>
                  <a:gd name="T16" fmla="*/ 0 w 1902"/>
                  <a:gd name="T17" fmla="*/ 0 h 342"/>
                  <a:gd name="T18" fmla="*/ 0 w 1902"/>
                  <a:gd name="T19" fmla="*/ 90 h 3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902" h="342">
                    <a:moveTo>
                      <a:pt x="0" y="90"/>
                    </a:moveTo>
                    <a:lnTo>
                      <a:pt x="0" y="342"/>
                    </a:lnTo>
                    <a:lnTo>
                      <a:pt x="1812" y="342"/>
                    </a:lnTo>
                    <a:lnTo>
                      <a:pt x="1800" y="222"/>
                    </a:lnTo>
                    <a:lnTo>
                      <a:pt x="1902" y="192"/>
                    </a:lnTo>
                    <a:lnTo>
                      <a:pt x="1722" y="192"/>
                    </a:lnTo>
                    <a:lnTo>
                      <a:pt x="1830" y="132"/>
                    </a:lnTo>
                    <a:lnTo>
                      <a:pt x="1812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767676"/>
                        </a:gs>
                      </a:gsLst>
                      <a:lin ang="5400000" scaled="1"/>
                    </a:gradFill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28" name="Text Box 124"/>
              <p:cNvSpPr txBox="1">
                <a:spLocks noChangeArrowheads="1"/>
              </p:cNvSpPr>
              <p:nvPr/>
            </p:nvSpPr>
            <p:spPr bwMode="auto">
              <a:xfrm>
                <a:off x="7335" y="8968"/>
                <a:ext cx="910" cy="3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r>
                  <a:rPr lang="en-US" sz="1800">
                    <a:latin typeface="Arial" charset="0"/>
                  </a:rPr>
                  <a:t>Dầm</a:t>
                </a:r>
              </a:p>
            </p:txBody>
          </p:sp>
        </p:grpSp>
        <p:grpSp>
          <p:nvGrpSpPr>
            <p:cNvPr id="20496" name="Group 126"/>
            <p:cNvGrpSpPr>
              <a:grpSpLocks/>
            </p:cNvGrpSpPr>
            <p:nvPr/>
          </p:nvGrpSpPr>
          <p:grpSpPr bwMode="auto">
            <a:xfrm>
              <a:off x="2025" y="1822"/>
              <a:ext cx="247" cy="241"/>
              <a:chOff x="4797" y="6299"/>
              <a:chExt cx="528" cy="414"/>
            </a:xfrm>
          </p:grpSpPr>
          <p:sp>
            <p:nvSpPr>
              <p:cNvPr id="20595" name="Oval 127"/>
              <p:cNvSpPr>
                <a:spLocks noChangeArrowheads="1"/>
              </p:cNvSpPr>
              <p:nvPr/>
            </p:nvSpPr>
            <p:spPr bwMode="auto">
              <a:xfrm>
                <a:off x="5007" y="6299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grpSp>
            <p:nvGrpSpPr>
              <p:cNvPr id="20596" name="Group 128"/>
              <p:cNvGrpSpPr>
                <a:grpSpLocks/>
              </p:cNvGrpSpPr>
              <p:nvPr/>
            </p:nvGrpSpPr>
            <p:grpSpPr bwMode="auto">
              <a:xfrm>
                <a:off x="4797" y="6623"/>
                <a:ext cx="528" cy="90"/>
                <a:chOff x="4857" y="6767"/>
                <a:chExt cx="528" cy="90"/>
              </a:xfrm>
            </p:grpSpPr>
            <p:sp>
              <p:nvSpPr>
                <p:cNvPr id="20601" name="Line 129"/>
                <p:cNvSpPr>
                  <a:spLocks noChangeShapeType="1"/>
                </p:cNvSpPr>
                <p:nvPr/>
              </p:nvSpPr>
              <p:spPr bwMode="auto">
                <a:xfrm>
                  <a:off x="4857" y="6767"/>
                  <a:ext cx="528" cy="0"/>
                </a:xfrm>
                <a:prstGeom prst="line">
                  <a:avLst/>
                </a:prstGeom>
                <a:noFill/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2" name="Line 130"/>
                <p:cNvSpPr>
                  <a:spLocks noChangeShapeType="1"/>
                </p:cNvSpPr>
                <p:nvPr/>
              </p:nvSpPr>
              <p:spPr bwMode="auto">
                <a:xfrm flipH="1">
                  <a:off x="4857" y="6767"/>
                  <a:ext cx="42" cy="5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3" name="Line 131"/>
                <p:cNvSpPr>
                  <a:spLocks noChangeShapeType="1"/>
                </p:cNvSpPr>
                <p:nvPr/>
              </p:nvSpPr>
              <p:spPr bwMode="auto">
                <a:xfrm flipH="1">
                  <a:off x="488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4" name="Line 132"/>
                <p:cNvSpPr>
                  <a:spLocks noChangeShapeType="1"/>
                </p:cNvSpPr>
                <p:nvPr/>
              </p:nvSpPr>
              <p:spPr bwMode="auto">
                <a:xfrm flipH="1">
                  <a:off x="493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5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4991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6" name="Line 134"/>
                <p:cNvSpPr>
                  <a:spLocks noChangeShapeType="1"/>
                </p:cNvSpPr>
                <p:nvPr/>
              </p:nvSpPr>
              <p:spPr bwMode="auto">
                <a:xfrm flipH="1">
                  <a:off x="504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7" name="Line 135"/>
                <p:cNvSpPr>
                  <a:spLocks noChangeShapeType="1"/>
                </p:cNvSpPr>
                <p:nvPr/>
              </p:nvSpPr>
              <p:spPr bwMode="auto">
                <a:xfrm flipH="1">
                  <a:off x="509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8" name="Line 136"/>
                <p:cNvSpPr>
                  <a:spLocks noChangeShapeType="1"/>
                </p:cNvSpPr>
                <p:nvPr/>
              </p:nvSpPr>
              <p:spPr bwMode="auto">
                <a:xfrm flipH="1">
                  <a:off x="514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09" name="Line 137"/>
                <p:cNvSpPr>
                  <a:spLocks noChangeShapeType="1"/>
                </p:cNvSpPr>
                <p:nvPr/>
              </p:nvSpPr>
              <p:spPr bwMode="auto">
                <a:xfrm flipH="1">
                  <a:off x="519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10" name="Line 138"/>
                <p:cNvSpPr>
                  <a:spLocks noChangeShapeType="1"/>
                </p:cNvSpPr>
                <p:nvPr/>
              </p:nvSpPr>
              <p:spPr bwMode="auto">
                <a:xfrm flipH="1">
                  <a:off x="524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11" name="Line 139"/>
                <p:cNvSpPr>
                  <a:spLocks noChangeShapeType="1"/>
                </p:cNvSpPr>
                <p:nvPr/>
              </p:nvSpPr>
              <p:spPr bwMode="auto">
                <a:xfrm flipH="1">
                  <a:off x="529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612" name="Line 140"/>
                <p:cNvSpPr>
                  <a:spLocks noChangeShapeType="1"/>
                </p:cNvSpPr>
                <p:nvPr/>
              </p:nvSpPr>
              <p:spPr bwMode="auto">
                <a:xfrm flipH="1">
                  <a:off x="5349" y="6815"/>
                  <a:ext cx="33" cy="4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597" name="Line 141"/>
              <p:cNvSpPr>
                <a:spLocks noChangeShapeType="1"/>
              </p:cNvSpPr>
              <p:nvPr/>
            </p:nvSpPr>
            <p:spPr bwMode="auto">
              <a:xfrm flipH="1">
                <a:off x="4929" y="6389"/>
                <a:ext cx="102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98" name="Line 142"/>
              <p:cNvSpPr>
                <a:spLocks noChangeShapeType="1"/>
              </p:cNvSpPr>
              <p:nvPr/>
            </p:nvSpPr>
            <p:spPr bwMode="auto">
              <a:xfrm>
                <a:off x="5067" y="6383"/>
                <a:ext cx="120" cy="18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99" name="Oval 143"/>
              <p:cNvSpPr>
                <a:spLocks noChangeArrowheads="1"/>
              </p:cNvSpPr>
              <p:nvPr/>
            </p:nvSpPr>
            <p:spPr bwMode="auto">
              <a:xfrm>
                <a:off x="4875" y="6569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600" name="Oval 144"/>
              <p:cNvSpPr>
                <a:spLocks noChangeArrowheads="1"/>
              </p:cNvSpPr>
              <p:nvPr/>
            </p:nvSpPr>
            <p:spPr bwMode="auto">
              <a:xfrm>
                <a:off x="5145" y="6569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497" name="Line 145"/>
            <p:cNvSpPr>
              <a:spLocks noChangeShapeType="1"/>
            </p:cNvSpPr>
            <p:nvPr/>
          </p:nvSpPr>
          <p:spPr bwMode="auto">
            <a:xfrm>
              <a:off x="2119" y="1811"/>
              <a:ext cx="24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498" name="Freeform 146"/>
            <p:cNvSpPr>
              <a:spLocks/>
            </p:cNvSpPr>
            <p:nvPr/>
          </p:nvSpPr>
          <p:spPr bwMode="auto">
            <a:xfrm>
              <a:off x="2361" y="1744"/>
              <a:ext cx="14" cy="138"/>
            </a:xfrm>
            <a:custGeom>
              <a:avLst/>
              <a:gdLst>
                <a:gd name="T0" fmla="*/ 2 w 29"/>
                <a:gd name="T1" fmla="*/ 0 h 237"/>
                <a:gd name="T2" fmla="*/ 0 w 29"/>
                <a:gd name="T3" fmla="*/ 34 h 237"/>
                <a:gd name="T4" fmla="*/ 0 w 29"/>
                <a:gd name="T5" fmla="*/ 60 h 237"/>
                <a:gd name="T6" fmla="*/ 3 w 29"/>
                <a:gd name="T7" fmla="*/ 80 h 2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" h="237">
                  <a:moveTo>
                    <a:pt x="9" y="0"/>
                  </a:moveTo>
                  <a:cubicBezTo>
                    <a:pt x="29" y="30"/>
                    <a:pt x="8" y="68"/>
                    <a:pt x="0" y="99"/>
                  </a:cubicBezTo>
                  <a:cubicBezTo>
                    <a:pt x="1" y="125"/>
                    <a:pt x="1" y="151"/>
                    <a:pt x="3" y="177"/>
                  </a:cubicBezTo>
                  <a:cubicBezTo>
                    <a:pt x="5" y="196"/>
                    <a:pt x="15" y="218"/>
                    <a:pt x="15" y="237"/>
                  </a:cubicBez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499" name="Text Box 147"/>
            <p:cNvSpPr txBox="1">
              <a:spLocks noChangeArrowheads="1"/>
            </p:cNvSpPr>
            <p:nvPr/>
          </p:nvSpPr>
          <p:spPr bwMode="auto">
            <a:xfrm>
              <a:off x="2317" y="1703"/>
              <a:ext cx="40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Dầm</a:t>
              </a:r>
            </a:p>
          </p:txBody>
        </p:sp>
        <p:grpSp>
          <p:nvGrpSpPr>
            <p:cNvPr id="20500" name="Group 148"/>
            <p:cNvGrpSpPr>
              <a:grpSpLocks/>
            </p:cNvGrpSpPr>
            <p:nvPr/>
          </p:nvGrpSpPr>
          <p:grpSpPr bwMode="auto">
            <a:xfrm rot="10800000">
              <a:off x="2133" y="2070"/>
              <a:ext cx="27" cy="238"/>
              <a:chOff x="6525" y="3383"/>
              <a:chExt cx="57" cy="409"/>
            </a:xfrm>
          </p:grpSpPr>
          <p:sp>
            <p:nvSpPr>
              <p:cNvPr id="20593" name="AutoShape 149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3810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94" name="Line 150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175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grpSp>
          <p:nvGrpSpPr>
            <p:cNvPr id="20501" name="Group 151"/>
            <p:cNvGrpSpPr>
              <a:grpSpLocks/>
            </p:cNvGrpSpPr>
            <p:nvPr/>
          </p:nvGrpSpPr>
          <p:grpSpPr bwMode="auto">
            <a:xfrm rot="-5400000">
              <a:off x="1911" y="1662"/>
              <a:ext cx="47" cy="317"/>
              <a:chOff x="6525" y="3383"/>
              <a:chExt cx="57" cy="409"/>
            </a:xfrm>
          </p:grpSpPr>
          <p:sp>
            <p:nvSpPr>
              <p:cNvPr id="20591" name="AutoShape 152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92" name="Line 153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02" name="Text Box 154"/>
            <p:cNvSpPr txBox="1">
              <a:spLocks noChangeArrowheads="1"/>
            </p:cNvSpPr>
            <p:nvPr/>
          </p:nvSpPr>
          <p:spPr bwMode="auto">
            <a:xfrm>
              <a:off x="1837" y="1612"/>
              <a:ext cx="31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H</a:t>
              </a:r>
              <a:r>
                <a:rPr lang="en-US" sz="1800" baseline="-25000">
                  <a:latin typeface="Arial" charset="0"/>
                </a:rPr>
                <a:t>A</a:t>
              </a:r>
            </a:p>
          </p:txBody>
        </p:sp>
        <p:sp>
          <p:nvSpPr>
            <p:cNvPr id="20503" name="Text Box 155"/>
            <p:cNvSpPr txBox="1">
              <a:spLocks noChangeArrowheads="1"/>
            </p:cNvSpPr>
            <p:nvPr/>
          </p:nvSpPr>
          <p:spPr bwMode="auto">
            <a:xfrm>
              <a:off x="2128" y="2154"/>
              <a:ext cx="244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V</a:t>
              </a:r>
              <a:r>
                <a:rPr lang="en-US" sz="1800" baseline="-25000">
                  <a:latin typeface="Arial" charset="0"/>
                </a:rPr>
                <a:t>A</a:t>
              </a:r>
              <a:endParaRPr lang="en-US" sz="1800">
                <a:latin typeface="Arial" charset="0"/>
              </a:endParaRPr>
            </a:p>
          </p:txBody>
        </p:sp>
        <p:sp>
          <p:nvSpPr>
            <p:cNvPr id="20504" name="Text Box 156"/>
            <p:cNvSpPr txBox="1">
              <a:spLocks noChangeArrowheads="1"/>
            </p:cNvSpPr>
            <p:nvPr/>
          </p:nvSpPr>
          <p:spPr bwMode="auto">
            <a:xfrm>
              <a:off x="2042" y="1615"/>
              <a:ext cx="245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 A</a:t>
              </a:r>
            </a:p>
          </p:txBody>
        </p:sp>
        <p:sp>
          <p:nvSpPr>
            <p:cNvPr id="20505" name="Text Box 157"/>
            <p:cNvSpPr txBox="1">
              <a:spLocks noChangeArrowheads="1"/>
            </p:cNvSpPr>
            <p:nvPr/>
          </p:nvSpPr>
          <p:spPr bwMode="auto">
            <a:xfrm>
              <a:off x="1200" y="2352"/>
              <a:ext cx="278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a)</a:t>
              </a:r>
            </a:p>
          </p:txBody>
        </p:sp>
        <p:grpSp>
          <p:nvGrpSpPr>
            <p:cNvPr id="20506" name="Group 158"/>
            <p:cNvGrpSpPr>
              <a:grpSpLocks/>
            </p:cNvGrpSpPr>
            <p:nvPr/>
          </p:nvGrpSpPr>
          <p:grpSpPr bwMode="auto">
            <a:xfrm rot="5400000">
              <a:off x="2092" y="3154"/>
              <a:ext cx="308" cy="42"/>
              <a:chOff x="4857" y="6767"/>
              <a:chExt cx="528" cy="90"/>
            </a:xfrm>
          </p:grpSpPr>
          <p:sp>
            <p:nvSpPr>
              <p:cNvPr id="20579" name="Line 159"/>
              <p:cNvSpPr>
                <a:spLocks noChangeShapeType="1"/>
              </p:cNvSpPr>
              <p:nvPr/>
            </p:nvSpPr>
            <p:spPr bwMode="auto">
              <a:xfrm>
                <a:off x="4857" y="6767"/>
                <a:ext cx="528" cy="0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0" name="Line 160"/>
              <p:cNvSpPr>
                <a:spLocks noChangeShapeType="1"/>
              </p:cNvSpPr>
              <p:nvPr/>
            </p:nvSpPr>
            <p:spPr bwMode="auto">
              <a:xfrm flipH="1">
                <a:off x="4857" y="6767"/>
                <a:ext cx="42" cy="54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1" name="Line 161"/>
              <p:cNvSpPr>
                <a:spLocks noChangeShapeType="1"/>
              </p:cNvSpPr>
              <p:nvPr/>
            </p:nvSpPr>
            <p:spPr bwMode="auto">
              <a:xfrm flipH="1">
                <a:off x="4883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2" name="Line 162"/>
              <p:cNvSpPr>
                <a:spLocks noChangeShapeType="1"/>
              </p:cNvSpPr>
              <p:nvPr/>
            </p:nvSpPr>
            <p:spPr bwMode="auto">
              <a:xfrm flipH="1">
                <a:off x="4935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3" name="Line 163"/>
              <p:cNvSpPr>
                <a:spLocks noChangeShapeType="1"/>
              </p:cNvSpPr>
              <p:nvPr/>
            </p:nvSpPr>
            <p:spPr bwMode="auto">
              <a:xfrm flipH="1">
                <a:off x="4991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4" name="Line 164"/>
              <p:cNvSpPr>
                <a:spLocks noChangeShapeType="1"/>
              </p:cNvSpPr>
              <p:nvPr/>
            </p:nvSpPr>
            <p:spPr bwMode="auto">
              <a:xfrm flipH="1">
                <a:off x="5043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5" name="Line 165"/>
              <p:cNvSpPr>
                <a:spLocks noChangeShapeType="1"/>
              </p:cNvSpPr>
              <p:nvPr/>
            </p:nvSpPr>
            <p:spPr bwMode="auto">
              <a:xfrm flipH="1">
                <a:off x="5093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6" name="Line 166"/>
              <p:cNvSpPr>
                <a:spLocks noChangeShapeType="1"/>
              </p:cNvSpPr>
              <p:nvPr/>
            </p:nvSpPr>
            <p:spPr bwMode="auto">
              <a:xfrm flipH="1">
                <a:off x="5145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7" name="Line 167"/>
              <p:cNvSpPr>
                <a:spLocks noChangeShapeType="1"/>
              </p:cNvSpPr>
              <p:nvPr/>
            </p:nvSpPr>
            <p:spPr bwMode="auto">
              <a:xfrm flipH="1">
                <a:off x="5195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8" name="Line 168"/>
              <p:cNvSpPr>
                <a:spLocks noChangeShapeType="1"/>
              </p:cNvSpPr>
              <p:nvPr/>
            </p:nvSpPr>
            <p:spPr bwMode="auto">
              <a:xfrm flipH="1">
                <a:off x="5247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89" name="Line 169"/>
              <p:cNvSpPr>
                <a:spLocks noChangeShapeType="1"/>
              </p:cNvSpPr>
              <p:nvPr/>
            </p:nvSpPr>
            <p:spPr bwMode="auto">
              <a:xfrm flipH="1">
                <a:off x="5297" y="6767"/>
                <a:ext cx="70" cy="9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90" name="Line 170"/>
              <p:cNvSpPr>
                <a:spLocks noChangeShapeType="1"/>
              </p:cNvSpPr>
              <p:nvPr/>
            </p:nvSpPr>
            <p:spPr bwMode="auto">
              <a:xfrm flipH="1">
                <a:off x="5349" y="6815"/>
                <a:ext cx="33" cy="42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07" name="Line 171"/>
            <p:cNvSpPr>
              <a:spLocks noChangeShapeType="1"/>
            </p:cNvSpPr>
            <p:nvPr/>
          </p:nvSpPr>
          <p:spPr bwMode="auto">
            <a:xfrm>
              <a:off x="2267" y="3175"/>
              <a:ext cx="323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08" name="Text Box 172"/>
            <p:cNvSpPr txBox="1">
              <a:spLocks noChangeArrowheads="1"/>
            </p:cNvSpPr>
            <p:nvPr/>
          </p:nvSpPr>
          <p:spPr bwMode="auto">
            <a:xfrm>
              <a:off x="2558" y="3058"/>
              <a:ext cx="427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Dầm</a:t>
              </a:r>
            </a:p>
          </p:txBody>
        </p:sp>
        <p:sp>
          <p:nvSpPr>
            <p:cNvPr id="20509" name="Freeform 173"/>
            <p:cNvSpPr>
              <a:spLocks/>
            </p:cNvSpPr>
            <p:nvPr/>
          </p:nvSpPr>
          <p:spPr bwMode="auto">
            <a:xfrm>
              <a:off x="2590" y="3119"/>
              <a:ext cx="14" cy="138"/>
            </a:xfrm>
            <a:custGeom>
              <a:avLst/>
              <a:gdLst>
                <a:gd name="T0" fmla="*/ 2 w 29"/>
                <a:gd name="T1" fmla="*/ 0 h 237"/>
                <a:gd name="T2" fmla="*/ 0 w 29"/>
                <a:gd name="T3" fmla="*/ 34 h 237"/>
                <a:gd name="T4" fmla="*/ 0 w 29"/>
                <a:gd name="T5" fmla="*/ 60 h 237"/>
                <a:gd name="T6" fmla="*/ 3 w 29"/>
                <a:gd name="T7" fmla="*/ 80 h 2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" h="237">
                  <a:moveTo>
                    <a:pt x="9" y="0"/>
                  </a:moveTo>
                  <a:cubicBezTo>
                    <a:pt x="29" y="30"/>
                    <a:pt x="8" y="68"/>
                    <a:pt x="0" y="99"/>
                  </a:cubicBezTo>
                  <a:cubicBezTo>
                    <a:pt x="1" y="125"/>
                    <a:pt x="1" y="151"/>
                    <a:pt x="3" y="177"/>
                  </a:cubicBezTo>
                  <a:cubicBezTo>
                    <a:pt x="5" y="196"/>
                    <a:pt x="15" y="218"/>
                    <a:pt x="15" y="237"/>
                  </a:cubicBez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10" name="Text Box 174"/>
            <p:cNvSpPr txBox="1">
              <a:spLocks noChangeArrowheads="1"/>
            </p:cNvSpPr>
            <p:nvPr/>
          </p:nvSpPr>
          <p:spPr bwMode="auto">
            <a:xfrm>
              <a:off x="2211" y="2965"/>
              <a:ext cx="272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A</a:t>
              </a:r>
            </a:p>
          </p:txBody>
        </p:sp>
        <p:sp>
          <p:nvSpPr>
            <p:cNvPr id="20511" name="Arc 175"/>
            <p:cNvSpPr>
              <a:spLocks/>
            </p:cNvSpPr>
            <p:nvPr/>
          </p:nvSpPr>
          <p:spPr bwMode="auto">
            <a:xfrm flipH="1" flipV="1">
              <a:off x="2146" y="3066"/>
              <a:ext cx="112" cy="203"/>
            </a:xfrm>
            <a:custGeom>
              <a:avLst/>
              <a:gdLst>
                <a:gd name="T0" fmla="*/ 0 w 21600"/>
                <a:gd name="T1" fmla="*/ 0 h 40676"/>
                <a:gd name="T2" fmla="*/ 0 w 21600"/>
                <a:gd name="T3" fmla="*/ 1 h 40676"/>
                <a:gd name="T4" fmla="*/ 0 w 21600"/>
                <a:gd name="T5" fmla="*/ 0 h 4067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40676" fill="none" extrusionOk="0">
                  <a:moveTo>
                    <a:pt x="8298" y="-1"/>
                  </a:moveTo>
                  <a:cubicBezTo>
                    <a:pt x="16352" y="3350"/>
                    <a:pt x="21600" y="11218"/>
                    <a:pt x="21600" y="19942"/>
                  </a:cubicBezTo>
                  <a:cubicBezTo>
                    <a:pt x="21600" y="29539"/>
                    <a:pt x="15267" y="37985"/>
                    <a:pt x="6054" y="40675"/>
                  </a:cubicBezTo>
                </a:path>
                <a:path w="21600" h="40676" stroke="0" extrusionOk="0">
                  <a:moveTo>
                    <a:pt x="8298" y="-1"/>
                  </a:moveTo>
                  <a:cubicBezTo>
                    <a:pt x="16352" y="3350"/>
                    <a:pt x="21600" y="11218"/>
                    <a:pt x="21600" y="19942"/>
                  </a:cubicBezTo>
                  <a:cubicBezTo>
                    <a:pt x="21600" y="29539"/>
                    <a:pt x="15267" y="37985"/>
                    <a:pt x="6054" y="40675"/>
                  </a:cubicBezTo>
                  <a:lnTo>
                    <a:pt x="0" y="19942"/>
                  </a:lnTo>
                  <a:lnTo>
                    <a:pt x="8298" y="-1"/>
                  </a:lnTo>
                  <a:close/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12" name="Text Box 176"/>
            <p:cNvSpPr txBox="1">
              <a:spLocks noChangeArrowheads="1"/>
            </p:cNvSpPr>
            <p:nvPr/>
          </p:nvSpPr>
          <p:spPr bwMode="auto">
            <a:xfrm>
              <a:off x="2014" y="2832"/>
              <a:ext cx="273" cy="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M</a:t>
              </a:r>
              <a:r>
                <a:rPr lang="en-US" sz="1800" baseline="-25000">
                  <a:latin typeface="Arial" charset="0"/>
                </a:rPr>
                <a:t>A</a:t>
              </a:r>
              <a:endParaRPr lang="en-US" sz="1800">
                <a:latin typeface="Arial" charset="0"/>
              </a:endParaRPr>
            </a:p>
          </p:txBody>
        </p:sp>
        <p:grpSp>
          <p:nvGrpSpPr>
            <p:cNvPr id="20513" name="Group 177"/>
            <p:cNvGrpSpPr>
              <a:grpSpLocks/>
            </p:cNvGrpSpPr>
            <p:nvPr/>
          </p:nvGrpSpPr>
          <p:grpSpPr bwMode="auto">
            <a:xfrm rot="10800000">
              <a:off x="2251" y="3357"/>
              <a:ext cx="27" cy="238"/>
              <a:chOff x="6525" y="3383"/>
              <a:chExt cx="57" cy="409"/>
            </a:xfrm>
          </p:grpSpPr>
          <p:sp>
            <p:nvSpPr>
              <p:cNvPr id="20577" name="AutoShape 178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8" name="Line 179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14" name="Text Box 180"/>
            <p:cNvSpPr txBox="1">
              <a:spLocks noChangeArrowheads="1"/>
            </p:cNvSpPr>
            <p:nvPr/>
          </p:nvSpPr>
          <p:spPr bwMode="auto">
            <a:xfrm>
              <a:off x="2241" y="3409"/>
              <a:ext cx="272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V</a:t>
              </a:r>
            </a:p>
          </p:txBody>
        </p:sp>
        <p:grpSp>
          <p:nvGrpSpPr>
            <p:cNvPr id="20515" name="Group 181"/>
            <p:cNvGrpSpPr>
              <a:grpSpLocks/>
            </p:cNvGrpSpPr>
            <p:nvPr/>
          </p:nvGrpSpPr>
          <p:grpSpPr bwMode="auto">
            <a:xfrm rot="-5400000">
              <a:off x="2112" y="3082"/>
              <a:ext cx="33" cy="192"/>
              <a:chOff x="6525" y="3383"/>
              <a:chExt cx="57" cy="409"/>
            </a:xfrm>
          </p:grpSpPr>
          <p:sp>
            <p:nvSpPr>
              <p:cNvPr id="20575" name="AutoShape 182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6" name="Line 183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16" name="Text Box 184"/>
            <p:cNvSpPr txBox="1">
              <a:spLocks noChangeArrowheads="1"/>
            </p:cNvSpPr>
            <p:nvPr/>
          </p:nvSpPr>
          <p:spPr bwMode="auto">
            <a:xfrm>
              <a:off x="1901" y="2979"/>
              <a:ext cx="273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H</a:t>
              </a:r>
            </a:p>
          </p:txBody>
        </p:sp>
        <p:grpSp>
          <p:nvGrpSpPr>
            <p:cNvPr id="20517" name="Group 185"/>
            <p:cNvGrpSpPr>
              <a:grpSpLocks/>
            </p:cNvGrpSpPr>
            <p:nvPr/>
          </p:nvGrpSpPr>
          <p:grpSpPr bwMode="auto">
            <a:xfrm>
              <a:off x="878" y="2937"/>
              <a:ext cx="1035" cy="794"/>
              <a:chOff x="2517" y="8567"/>
              <a:chExt cx="2208" cy="1362"/>
            </a:xfrm>
          </p:grpSpPr>
          <p:sp>
            <p:nvSpPr>
              <p:cNvPr id="20556" name="Freeform 186"/>
              <p:cNvSpPr>
                <a:spLocks/>
              </p:cNvSpPr>
              <p:nvPr/>
            </p:nvSpPr>
            <p:spPr bwMode="auto">
              <a:xfrm>
                <a:off x="2517" y="8567"/>
                <a:ext cx="930" cy="1362"/>
              </a:xfrm>
              <a:custGeom>
                <a:avLst/>
                <a:gdLst>
                  <a:gd name="T0" fmla="*/ 120 w 930"/>
                  <a:gd name="T1" fmla="*/ 672 h 1362"/>
                  <a:gd name="T2" fmla="*/ 120 w 930"/>
                  <a:gd name="T3" fmla="*/ 102 h 1362"/>
                  <a:gd name="T4" fmla="*/ 480 w 930"/>
                  <a:gd name="T5" fmla="*/ 102 h 1362"/>
                  <a:gd name="T6" fmla="*/ 528 w 930"/>
                  <a:gd name="T7" fmla="*/ 0 h 1362"/>
                  <a:gd name="T8" fmla="*/ 528 w 930"/>
                  <a:gd name="T9" fmla="*/ 192 h 1362"/>
                  <a:gd name="T10" fmla="*/ 570 w 930"/>
                  <a:gd name="T11" fmla="*/ 102 h 1362"/>
                  <a:gd name="T12" fmla="*/ 930 w 930"/>
                  <a:gd name="T13" fmla="*/ 102 h 1362"/>
                  <a:gd name="T14" fmla="*/ 930 w 930"/>
                  <a:gd name="T15" fmla="*/ 1260 h 1362"/>
                  <a:gd name="T16" fmla="*/ 630 w 930"/>
                  <a:gd name="T17" fmla="*/ 1260 h 1362"/>
                  <a:gd name="T18" fmla="*/ 600 w 930"/>
                  <a:gd name="T19" fmla="*/ 1362 h 1362"/>
                  <a:gd name="T20" fmla="*/ 600 w 930"/>
                  <a:gd name="T21" fmla="*/ 1140 h 1362"/>
                  <a:gd name="T22" fmla="*/ 540 w 930"/>
                  <a:gd name="T23" fmla="*/ 1260 h 1362"/>
                  <a:gd name="T24" fmla="*/ 120 w 930"/>
                  <a:gd name="T25" fmla="*/ 1260 h 1362"/>
                  <a:gd name="T26" fmla="*/ 120 w 930"/>
                  <a:gd name="T27" fmla="*/ 882 h 1362"/>
                  <a:gd name="T28" fmla="*/ 198 w 930"/>
                  <a:gd name="T29" fmla="*/ 792 h 1362"/>
                  <a:gd name="T30" fmla="*/ 0 w 930"/>
                  <a:gd name="T31" fmla="*/ 792 h 1362"/>
                  <a:gd name="T32" fmla="*/ 120 w 930"/>
                  <a:gd name="T33" fmla="*/ 672 h 13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30" h="1362">
                    <a:moveTo>
                      <a:pt x="120" y="672"/>
                    </a:moveTo>
                    <a:lnTo>
                      <a:pt x="120" y="102"/>
                    </a:lnTo>
                    <a:lnTo>
                      <a:pt x="480" y="102"/>
                    </a:lnTo>
                    <a:lnTo>
                      <a:pt x="528" y="0"/>
                    </a:lnTo>
                    <a:lnTo>
                      <a:pt x="528" y="192"/>
                    </a:lnTo>
                    <a:lnTo>
                      <a:pt x="570" y="102"/>
                    </a:lnTo>
                    <a:lnTo>
                      <a:pt x="930" y="102"/>
                    </a:lnTo>
                    <a:lnTo>
                      <a:pt x="930" y="1260"/>
                    </a:lnTo>
                    <a:lnTo>
                      <a:pt x="630" y="1260"/>
                    </a:lnTo>
                    <a:lnTo>
                      <a:pt x="600" y="1362"/>
                    </a:lnTo>
                    <a:lnTo>
                      <a:pt x="600" y="1140"/>
                    </a:lnTo>
                    <a:lnTo>
                      <a:pt x="540" y="1260"/>
                    </a:lnTo>
                    <a:lnTo>
                      <a:pt x="120" y="1260"/>
                    </a:lnTo>
                    <a:lnTo>
                      <a:pt x="120" y="882"/>
                    </a:lnTo>
                    <a:lnTo>
                      <a:pt x="198" y="792"/>
                    </a:lnTo>
                    <a:lnTo>
                      <a:pt x="0" y="792"/>
                    </a:lnTo>
                    <a:lnTo>
                      <a:pt x="120" y="6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57" name="Line 187"/>
              <p:cNvSpPr>
                <a:spLocks noChangeShapeType="1"/>
              </p:cNvSpPr>
              <p:nvPr/>
            </p:nvSpPr>
            <p:spPr bwMode="auto">
              <a:xfrm flipH="1">
                <a:off x="2637" y="8675"/>
                <a:ext cx="108" cy="186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58" name="Line 188"/>
              <p:cNvSpPr>
                <a:spLocks noChangeShapeType="1"/>
              </p:cNvSpPr>
              <p:nvPr/>
            </p:nvSpPr>
            <p:spPr bwMode="auto">
              <a:xfrm flipH="1">
                <a:off x="2645" y="8675"/>
                <a:ext cx="202" cy="348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59" name="Line 189"/>
              <p:cNvSpPr>
                <a:spLocks noChangeShapeType="1"/>
              </p:cNvSpPr>
              <p:nvPr/>
            </p:nvSpPr>
            <p:spPr bwMode="auto">
              <a:xfrm flipH="1">
                <a:off x="2649" y="8675"/>
                <a:ext cx="310" cy="534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0" name="Line 190"/>
              <p:cNvSpPr>
                <a:spLocks noChangeShapeType="1"/>
              </p:cNvSpPr>
              <p:nvPr/>
            </p:nvSpPr>
            <p:spPr bwMode="auto">
              <a:xfrm flipH="1">
                <a:off x="2695" y="8759"/>
                <a:ext cx="341" cy="588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1" name="Line 191"/>
              <p:cNvSpPr>
                <a:spLocks noChangeShapeType="1"/>
              </p:cNvSpPr>
              <p:nvPr/>
            </p:nvSpPr>
            <p:spPr bwMode="auto">
              <a:xfrm flipH="1">
                <a:off x="2643" y="8669"/>
                <a:ext cx="567" cy="978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2" name="Line 192"/>
              <p:cNvSpPr>
                <a:spLocks noChangeShapeType="1"/>
              </p:cNvSpPr>
              <p:nvPr/>
            </p:nvSpPr>
            <p:spPr bwMode="auto">
              <a:xfrm flipH="1">
                <a:off x="2665" y="8669"/>
                <a:ext cx="671" cy="1158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3" name="Line 193"/>
              <p:cNvSpPr>
                <a:spLocks noChangeShapeType="1"/>
              </p:cNvSpPr>
              <p:nvPr/>
            </p:nvSpPr>
            <p:spPr bwMode="auto">
              <a:xfrm flipH="1">
                <a:off x="2794" y="8699"/>
                <a:ext cx="651" cy="1122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4" name="Line 194"/>
              <p:cNvSpPr>
                <a:spLocks noChangeShapeType="1"/>
              </p:cNvSpPr>
              <p:nvPr/>
            </p:nvSpPr>
            <p:spPr bwMode="auto">
              <a:xfrm flipH="1">
                <a:off x="2916" y="8903"/>
                <a:ext cx="529" cy="912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5" name="Line 195"/>
              <p:cNvSpPr>
                <a:spLocks noChangeShapeType="1"/>
              </p:cNvSpPr>
              <p:nvPr/>
            </p:nvSpPr>
            <p:spPr bwMode="auto">
              <a:xfrm flipH="1">
                <a:off x="3027" y="9113"/>
                <a:ext cx="418" cy="72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6" name="Line 196"/>
              <p:cNvSpPr>
                <a:spLocks noChangeShapeType="1"/>
              </p:cNvSpPr>
              <p:nvPr/>
            </p:nvSpPr>
            <p:spPr bwMode="auto">
              <a:xfrm flipH="1">
                <a:off x="3156" y="9311"/>
                <a:ext cx="289" cy="498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7" name="Line 197"/>
              <p:cNvSpPr>
                <a:spLocks noChangeShapeType="1"/>
              </p:cNvSpPr>
              <p:nvPr/>
            </p:nvSpPr>
            <p:spPr bwMode="auto">
              <a:xfrm flipH="1">
                <a:off x="3257" y="9497"/>
                <a:ext cx="188" cy="324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8" name="Line 198"/>
              <p:cNvSpPr>
                <a:spLocks noChangeShapeType="1"/>
              </p:cNvSpPr>
              <p:nvPr/>
            </p:nvSpPr>
            <p:spPr bwMode="auto">
              <a:xfrm flipH="1">
                <a:off x="3361" y="9683"/>
                <a:ext cx="84" cy="144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69" name="Line 199"/>
              <p:cNvSpPr>
                <a:spLocks noChangeShapeType="1"/>
              </p:cNvSpPr>
              <p:nvPr/>
            </p:nvSpPr>
            <p:spPr bwMode="auto">
              <a:xfrm>
                <a:off x="3444" y="8669"/>
                <a:ext cx="0" cy="115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0" name="Rectangle 200"/>
              <p:cNvSpPr>
                <a:spLocks noChangeArrowheads="1"/>
              </p:cNvSpPr>
              <p:nvPr/>
            </p:nvSpPr>
            <p:spPr bwMode="auto">
              <a:xfrm>
                <a:off x="3240" y="9101"/>
                <a:ext cx="1248" cy="258"/>
              </a:xfrm>
              <a:prstGeom prst="rect">
                <a:avLst/>
              </a:prstGeom>
              <a:solidFill>
                <a:srgbClr val="FFFFFF"/>
              </a:solidFill>
              <a:ln w="158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1" name="Line 201"/>
              <p:cNvSpPr>
                <a:spLocks noChangeShapeType="1"/>
              </p:cNvSpPr>
              <p:nvPr/>
            </p:nvSpPr>
            <p:spPr bwMode="auto">
              <a:xfrm>
                <a:off x="3237" y="9227"/>
                <a:ext cx="1488" cy="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prstDash val="lgDash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2" name="Line 202"/>
              <p:cNvSpPr>
                <a:spLocks noChangeShapeType="1"/>
              </p:cNvSpPr>
              <p:nvPr/>
            </p:nvSpPr>
            <p:spPr bwMode="auto">
              <a:xfrm>
                <a:off x="4485" y="9191"/>
                <a:ext cx="138" cy="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3" name="Line 203"/>
              <p:cNvSpPr>
                <a:spLocks noChangeShapeType="1"/>
              </p:cNvSpPr>
              <p:nvPr/>
            </p:nvSpPr>
            <p:spPr bwMode="auto">
              <a:xfrm flipH="1">
                <a:off x="4323" y="9227"/>
                <a:ext cx="30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74" name="Line 204"/>
              <p:cNvSpPr>
                <a:spLocks noChangeShapeType="1"/>
              </p:cNvSpPr>
              <p:nvPr/>
            </p:nvSpPr>
            <p:spPr bwMode="auto">
              <a:xfrm>
                <a:off x="4329" y="9227"/>
                <a:ext cx="162" cy="3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18" name="Text Box 205"/>
            <p:cNvSpPr txBox="1">
              <a:spLocks noChangeArrowheads="1"/>
            </p:cNvSpPr>
            <p:nvPr/>
          </p:nvSpPr>
          <p:spPr bwMode="auto">
            <a:xfrm>
              <a:off x="3356" y="2352"/>
              <a:ext cx="278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b)</a:t>
              </a:r>
            </a:p>
          </p:txBody>
        </p:sp>
        <p:grpSp>
          <p:nvGrpSpPr>
            <p:cNvPr id="20519" name="Group 209"/>
            <p:cNvGrpSpPr>
              <a:grpSpLocks/>
            </p:cNvGrpSpPr>
            <p:nvPr/>
          </p:nvGrpSpPr>
          <p:grpSpPr bwMode="auto">
            <a:xfrm rot="10800000">
              <a:off x="3473" y="3355"/>
              <a:ext cx="27" cy="238"/>
              <a:chOff x="6525" y="3383"/>
              <a:chExt cx="57" cy="409"/>
            </a:xfrm>
          </p:grpSpPr>
          <p:sp>
            <p:nvSpPr>
              <p:cNvPr id="20554" name="AutoShape 210"/>
              <p:cNvSpPr>
                <a:spLocks noChangeArrowheads="1"/>
              </p:cNvSpPr>
              <p:nvPr/>
            </p:nvSpPr>
            <p:spPr bwMode="auto">
              <a:xfrm rot="10800000">
                <a:off x="6525" y="3707"/>
                <a:ext cx="57" cy="85"/>
              </a:xfrm>
              <a:prstGeom prst="triangle">
                <a:avLst>
                  <a:gd name="adj" fmla="val 50000"/>
                </a:avLst>
              </a:prstGeom>
              <a:solidFill>
                <a:srgbClr val="000000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55" name="Line 211"/>
              <p:cNvSpPr>
                <a:spLocks noChangeShapeType="1"/>
              </p:cNvSpPr>
              <p:nvPr/>
            </p:nvSpPr>
            <p:spPr bwMode="auto">
              <a:xfrm flipV="1">
                <a:off x="6555" y="3383"/>
                <a:ext cx="0" cy="33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20" name="Line 212"/>
            <p:cNvSpPr>
              <a:spLocks noChangeShapeType="1"/>
            </p:cNvSpPr>
            <p:nvPr/>
          </p:nvSpPr>
          <p:spPr bwMode="auto">
            <a:xfrm>
              <a:off x="3417" y="3097"/>
              <a:ext cx="24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21" name="Freeform 213"/>
            <p:cNvSpPr>
              <a:spLocks/>
            </p:cNvSpPr>
            <p:nvPr/>
          </p:nvSpPr>
          <p:spPr bwMode="auto">
            <a:xfrm>
              <a:off x="3659" y="3029"/>
              <a:ext cx="13" cy="138"/>
            </a:xfrm>
            <a:custGeom>
              <a:avLst/>
              <a:gdLst>
                <a:gd name="T0" fmla="*/ 2 w 29"/>
                <a:gd name="T1" fmla="*/ 0 h 237"/>
                <a:gd name="T2" fmla="*/ 0 w 29"/>
                <a:gd name="T3" fmla="*/ 34 h 237"/>
                <a:gd name="T4" fmla="*/ 0 w 29"/>
                <a:gd name="T5" fmla="*/ 60 h 237"/>
                <a:gd name="T6" fmla="*/ 3 w 29"/>
                <a:gd name="T7" fmla="*/ 80 h 2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" h="237">
                  <a:moveTo>
                    <a:pt x="9" y="0"/>
                  </a:moveTo>
                  <a:cubicBezTo>
                    <a:pt x="29" y="30"/>
                    <a:pt x="8" y="68"/>
                    <a:pt x="0" y="99"/>
                  </a:cubicBezTo>
                  <a:cubicBezTo>
                    <a:pt x="1" y="125"/>
                    <a:pt x="1" y="151"/>
                    <a:pt x="3" y="177"/>
                  </a:cubicBezTo>
                  <a:cubicBezTo>
                    <a:pt x="5" y="196"/>
                    <a:pt x="15" y="218"/>
                    <a:pt x="15" y="237"/>
                  </a:cubicBez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22" name="Text Box 214"/>
            <p:cNvSpPr txBox="1">
              <a:spLocks noChangeArrowheads="1"/>
            </p:cNvSpPr>
            <p:nvPr/>
          </p:nvSpPr>
          <p:spPr bwMode="auto">
            <a:xfrm>
              <a:off x="3615" y="2988"/>
              <a:ext cx="42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Dầm</a:t>
              </a:r>
            </a:p>
          </p:txBody>
        </p:sp>
        <p:sp>
          <p:nvSpPr>
            <p:cNvPr id="20523" name="Text Box 215"/>
            <p:cNvSpPr txBox="1">
              <a:spLocks noChangeArrowheads="1"/>
            </p:cNvSpPr>
            <p:nvPr/>
          </p:nvSpPr>
          <p:spPr bwMode="auto">
            <a:xfrm>
              <a:off x="3468" y="3456"/>
              <a:ext cx="281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V</a:t>
              </a:r>
            </a:p>
          </p:txBody>
        </p:sp>
        <p:grpSp>
          <p:nvGrpSpPr>
            <p:cNvPr id="20524" name="Group 216"/>
            <p:cNvGrpSpPr>
              <a:grpSpLocks/>
            </p:cNvGrpSpPr>
            <p:nvPr/>
          </p:nvGrpSpPr>
          <p:grpSpPr bwMode="auto">
            <a:xfrm>
              <a:off x="3358" y="3107"/>
              <a:ext cx="247" cy="241"/>
              <a:chOff x="7815" y="11403"/>
              <a:chExt cx="528" cy="415"/>
            </a:xfrm>
          </p:grpSpPr>
          <p:sp>
            <p:nvSpPr>
              <p:cNvPr id="20535" name="Oval 217"/>
              <p:cNvSpPr>
                <a:spLocks noChangeArrowheads="1"/>
              </p:cNvSpPr>
              <p:nvPr/>
            </p:nvSpPr>
            <p:spPr bwMode="auto">
              <a:xfrm>
                <a:off x="7953" y="11403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grpSp>
            <p:nvGrpSpPr>
              <p:cNvPr id="20536" name="Group 218"/>
              <p:cNvGrpSpPr>
                <a:grpSpLocks/>
              </p:cNvGrpSpPr>
              <p:nvPr/>
            </p:nvGrpSpPr>
            <p:grpSpPr bwMode="auto">
              <a:xfrm>
                <a:off x="7815" y="11728"/>
                <a:ext cx="528" cy="90"/>
                <a:chOff x="4857" y="6767"/>
                <a:chExt cx="528" cy="90"/>
              </a:xfrm>
            </p:grpSpPr>
            <p:sp>
              <p:nvSpPr>
                <p:cNvPr id="20542" name="Line 219"/>
                <p:cNvSpPr>
                  <a:spLocks noChangeShapeType="1"/>
                </p:cNvSpPr>
                <p:nvPr/>
              </p:nvSpPr>
              <p:spPr bwMode="auto">
                <a:xfrm>
                  <a:off x="4857" y="6767"/>
                  <a:ext cx="528" cy="0"/>
                </a:xfrm>
                <a:prstGeom prst="line">
                  <a:avLst/>
                </a:prstGeom>
                <a:noFill/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3" name="Line 220"/>
                <p:cNvSpPr>
                  <a:spLocks noChangeShapeType="1"/>
                </p:cNvSpPr>
                <p:nvPr/>
              </p:nvSpPr>
              <p:spPr bwMode="auto">
                <a:xfrm flipH="1">
                  <a:off x="4857" y="6767"/>
                  <a:ext cx="42" cy="54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4" name="Line 221"/>
                <p:cNvSpPr>
                  <a:spLocks noChangeShapeType="1"/>
                </p:cNvSpPr>
                <p:nvPr/>
              </p:nvSpPr>
              <p:spPr bwMode="auto">
                <a:xfrm flipH="1">
                  <a:off x="488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5" name="Line 222"/>
                <p:cNvSpPr>
                  <a:spLocks noChangeShapeType="1"/>
                </p:cNvSpPr>
                <p:nvPr/>
              </p:nvSpPr>
              <p:spPr bwMode="auto">
                <a:xfrm flipH="1">
                  <a:off x="493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6" name="Line 223"/>
                <p:cNvSpPr>
                  <a:spLocks noChangeShapeType="1"/>
                </p:cNvSpPr>
                <p:nvPr/>
              </p:nvSpPr>
              <p:spPr bwMode="auto">
                <a:xfrm flipH="1">
                  <a:off x="4991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7" name="Line 224"/>
                <p:cNvSpPr>
                  <a:spLocks noChangeShapeType="1"/>
                </p:cNvSpPr>
                <p:nvPr/>
              </p:nvSpPr>
              <p:spPr bwMode="auto">
                <a:xfrm flipH="1">
                  <a:off x="504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8" name="Line 225"/>
                <p:cNvSpPr>
                  <a:spLocks noChangeShapeType="1"/>
                </p:cNvSpPr>
                <p:nvPr/>
              </p:nvSpPr>
              <p:spPr bwMode="auto">
                <a:xfrm flipH="1">
                  <a:off x="5093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49" name="Line 226"/>
                <p:cNvSpPr>
                  <a:spLocks noChangeShapeType="1"/>
                </p:cNvSpPr>
                <p:nvPr/>
              </p:nvSpPr>
              <p:spPr bwMode="auto">
                <a:xfrm flipH="1">
                  <a:off x="514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50" name="Line 227"/>
                <p:cNvSpPr>
                  <a:spLocks noChangeShapeType="1"/>
                </p:cNvSpPr>
                <p:nvPr/>
              </p:nvSpPr>
              <p:spPr bwMode="auto">
                <a:xfrm flipH="1">
                  <a:off x="5195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51" name="Line 228"/>
                <p:cNvSpPr>
                  <a:spLocks noChangeShapeType="1"/>
                </p:cNvSpPr>
                <p:nvPr/>
              </p:nvSpPr>
              <p:spPr bwMode="auto">
                <a:xfrm flipH="1">
                  <a:off x="524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52" name="Line 229"/>
                <p:cNvSpPr>
                  <a:spLocks noChangeShapeType="1"/>
                </p:cNvSpPr>
                <p:nvPr/>
              </p:nvSpPr>
              <p:spPr bwMode="auto">
                <a:xfrm flipH="1">
                  <a:off x="5297" y="6767"/>
                  <a:ext cx="70" cy="90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  <p:sp>
              <p:nvSpPr>
                <p:cNvPr id="20553" name="Line 230"/>
                <p:cNvSpPr>
                  <a:spLocks noChangeShapeType="1"/>
                </p:cNvSpPr>
                <p:nvPr/>
              </p:nvSpPr>
              <p:spPr bwMode="auto">
                <a:xfrm flipH="1">
                  <a:off x="5349" y="6815"/>
                  <a:ext cx="33" cy="42"/>
                </a:xfrm>
                <a:prstGeom prst="line">
                  <a:avLst/>
                </a:pr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800"/>
                </a:p>
              </p:txBody>
            </p:sp>
          </p:grpSp>
          <p:sp>
            <p:nvSpPr>
              <p:cNvPr id="20537" name="Line 231"/>
              <p:cNvSpPr>
                <a:spLocks noChangeShapeType="1"/>
              </p:cNvSpPr>
              <p:nvPr/>
            </p:nvSpPr>
            <p:spPr bwMode="auto">
              <a:xfrm flipV="1">
                <a:off x="7995" y="11494"/>
                <a:ext cx="0" cy="18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38" name="Oval 232"/>
              <p:cNvSpPr>
                <a:spLocks noChangeArrowheads="1"/>
              </p:cNvSpPr>
              <p:nvPr/>
            </p:nvSpPr>
            <p:spPr bwMode="auto">
              <a:xfrm>
                <a:off x="7953" y="11680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39" name="Oval 233"/>
              <p:cNvSpPr>
                <a:spLocks noChangeArrowheads="1"/>
              </p:cNvSpPr>
              <p:nvPr/>
            </p:nvSpPr>
            <p:spPr bwMode="auto">
              <a:xfrm>
                <a:off x="8145" y="11403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40" name="Line 234"/>
              <p:cNvSpPr>
                <a:spLocks noChangeShapeType="1"/>
              </p:cNvSpPr>
              <p:nvPr/>
            </p:nvSpPr>
            <p:spPr bwMode="auto">
              <a:xfrm flipV="1">
                <a:off x="8187" y="11494"/>
                <a:ext cx="0" cy="18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20541" name="Oval 235"/>
              <p:cNvSpPr>
                <a:spLocks noChangeArrowheads="1"/>
              </p:cNvSpPr>
              <p:nvPr/>
            </p:nvSpPr>
            <p:spPr bwMode="auto">
              <a:xfrm>
                <a:off x="8145" y="11680"/>
                <a:ext cx="85" cy="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800"/>
              </a:p>
            </p:txBody>
          </p:sp>
        </p:grpSp>
        <p:sp>
          <p:nvSpPr>
            <p:cNvPr id="20525" name="Arc 236"/>
            <p:cNvSpPr>
              <a:spLocks/>
            </p:cNvSpPr>
            <p:nvPr/>
          </p:nvSpPr>
          <p:spPr bwMode="auto">
            <a:xfrm flipV="1">
              <a:off x="3396" y="3362"/>
              <a:ext cx="161" cy="101"/>
            </a:xfrm>
            <a:custGeom>
              <a:avLst/>
              <a:gdLst>
                <a:gd name="T0" fmla="*/ 0 w 43199"/>
                <a:gd name="T1" fmla="*/ 0 h 21600"/>
                <a:gd name="T2" fmla="*/ 1 w 43199"/>
                <a:gd name="T3" fmla="*/ 0 h 21600"/>
                <a:gd name="T4" fmla="*/ 0 w 43199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199" h="21600" fill="none" extrusionOk="0">
                  <a:moveTo>
                    <a:pt x="0" y="21361"/>
                  </a:moveTo>
                  <a:cubicBezTo>
                    <a:pt x="131" y="9525"/>
                    <a:pt x="9762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</a:path>
                <a:path w="43199" h="21600" stroke="0" extrusionOk="0">
                  <a:moveTo>
                    <a:pt x="0" y="21361"/>
                  </a:moveTo>
                  <a:cubicBezTo>
                    <a:pt x="131" y="9525"/>
                    <a:pt x="9762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  <a:lnTo>
                    <a:pt x="21599" y="21600"/>
                  </a:lnTo>
                  <a:lnTo>
                    <a:pt x="0" y="21361"/>
                  </a:lnTo>
                  <a:close/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 type="triangl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526" name="Text Box 237"/>
            <p:cNvSpPr txBox="1">
              <a:spLocks noChangeArrowheads="1"/>
            </p:cNvSpPr>
            <p:nvPr/>
          </p:nvSpPr>
          <p:spPr bwMode="auto">
            <a:xfrm>
              <a:off x="3216" y="3312"/>
              <a:ext cx="287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M</a:t>
              </a:r>
            </a:p>
          </p:txBody>
        </p:sp>
        <p:sp>
          <p:nvSpPr>
            <p:cNvPr id="20527" name="Text Box 238"/>
            <p:cNvSpPr txBox="1">
              <a:spLocks noChangeArrowheads="1"/>
            </p:cNvSpPr>
            <p:nvPr/>
          </p:nvSpPr>
          <p:spPr bwMode="auto">
            <a:xfrm>
              <a:off x="3392" y="2887"/>
              <a:ext cx="244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B</a:t>
              </a:r>
            </a:p>
          </p:txBody>
        </p:sp>
        <p:sp>
          <p:nvSpPr>
            <p:cNvPr id="20528" name="Text Box 239"/>
            <p:cNvSpPr txBox="1">
              <a:spLocks noChangeArrowheads="1"/>
            </p:cNvSpPr>
            <p:nvPr/>
          </p:nvSpPr>
          <p:spPr bwMode="auto">
            <a:xfrm>
              <a:off x="1391" y="3207"/>
              <a:ext cx="427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charset="0"/>
                </a:rPr>
                <a:t>Dầm</a:t>
              </a:r>
            </a:p>
          </p:txBody>
        </p:sp>
        <p:sp>
          <p:nvSpPr>
            <p:cNvPr id="20529" name="Text Box 240"/>
            <p:cNvSpPr txBox="1">
              <a:spLocks noChangeArrowheads="1"/>
            </p:cNvSpPr>
            <p:nvPr/>
          </p:nvSpPr>
          <p:spPr bwMode="auto">
            <a:xfrm>
              <a:off x="734" y="2539"/>
              <a:ext cx="193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Arial" charset="0"/>
                </a:rPr>
                <a:t>Khớp cố </a:t>
              </a:r>
              <a:r>
                <a:rPr lang="en-US" sz="2000" smtClean="0">
                  <a:latin typeface="Arial" charset="0"/>
                </a:rPr>
                <a:t>định (</a:t>
              </a:r>
              <a:r>
                <a:rPr lang="en-US" sz="2000">
                  <a:latin typeface="Arial" charset="0"/>
                </a:rPr>
                <a:t>khớp đôi)</a:t>
              </a:r>
            </a:p>
          </p:txBody>
        </p:sp>
        <p:sp>
          <p:nvSpPr>
            <p:cNvPr id="20530" name="Text Box 241"/>
            <p:cNvSpPr txBox="1">
              <a:spLocks noChangeArrowheads="1"/>
            </p:cNvSpPr>
            <p:nvPr/>
          </p:nvSpPr>
          <p:spPr bwMode="auto">
            <a:xfrm>
              <a:off x="2784" y="2562"/>
              <a:ext cx="196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Arial" charset="0"/>
                </a:rPr>
                <a:t>Khớp di </a:t>
              </a:r>
              <a:r>
                <a:rPr lang="en-US" sz="2000" smtClean="0">
                  <a:latin typeface="Arial" charset="0"/>
                </a:rPr>
                <a:t>động (</a:t>
              </a:r>
              <a:r>
                <a:rPr lang="en-US" sz="2000">
                  <a:latin typeface="Arial" charset="0"/>
                </a:rPr>
                <a:t>khớp đơn)</a:t>
              </a:r>
            </a:p>
          </p:txBody>
        </p:sp>
        <p:sp>
          <p:nvSpPr>
            <p:cNvPr id="20531" name="Text Box 242"/>
            <p:cNvSpPr txBox="1">
              <a:spLocks noChangeArrowheads="1"/>
            </p:cNvSpPr>
            <p:nvPr/>
          </p:nvSpPr>
          <p:spPr bwMode="auto">
            <a:xfrm>
              <a:off x="1440" y="3696"/>
              <a:ext cx="57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Arial" charset="0"/>
                </a:rPr>
                <a:t>Ngàm</a:t>
              </a:r>
            </a:p>
          </p:txBody>
        </p:sp>
        <p:sp>
          <p:nvSpPr>
            <p:cNvPr id="20532" name="Text Box 243"/>
            <p:cNvSpPr txBox="1">
              <a:spLocks noChangeArrowheads="1"/>
            </p:cNvSpPr>
            <p:nvPr/>
          </p:nvSpPr>
          <p:spPr bwMode="auto">
            <a:xfrm>
              <a:off x="3600" y="3504"/>
              <a:ext cx="96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Arial" charset="0"/>
                </a:rPr>
                <a:t>Ngàm trượt</a:t>
              </a:r>
            </a:p>
          </p:txBody>
        </p:sp>
        <p:sp>
          <p:nvSpPr>
            <p:cNvPr id="20533" name="Line 244"/>
            <p:cNvSpPr>
              <a:spLocks noChangeShapeType="1"/>
            </p:cNvSpPr>
            <p:nvPr/>
          </p:nvSpPr>
          <p:spPr bwMode="auto">
            <a:xfrm flipV="1">
              <a:off x="1920" y="1680"/>
              <a:ext cx="432" cy="3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940977" y="2154148"/>
                <a:ext cx="1865499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/>
                            </a:rPr>
                            <m:t>𝑹</m:t>
                          </m:r>
                        </m:e>
                      </m:acc>
                      <m:r>
                        <a:rPr lang="en-US" sz="1800" b="1" i="1" smtClean="0">
                          <a:solidFill>
                            <a:srgbClr val="FF0066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1800" b="1" i="1" smtClean="0">
                                  <a:solidFill>
                                    <a:srgbClr val="FF006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b="1" i="1" smtClean="0">
                                  <a:solidFill>
                                    <a:srgbClr val="FF0066"/>
                                  </a:solidFill>
                                  <a:latin typeface="Cambria Math"/>
                                </a:rPr>
                                <m:t>𝑯</m:t>
                              </m:r>
                            </m:e>
                          </m:acc>
                        </m:e>
                        <m:sub>
                          <m: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/>
                            </a:rPr>
                            <m:t>𝑨</m:t>
                          </m:r>
                        </m:sub>
                      </m:sSub>
                      <m:r>
                        <a:rPr lang="en-US" sz="1800" b="1" i="1" smtClean="0">
                          <a:solidFill>
                            <a:srgbClr val="FF0066"/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1800" b="1" i="1" smtClean="0">
                                  <a:solidFill>
                                    <a:srgbClr val="FF006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b="1" i="1" smtClean="0">
                                  <a:solidFill>
                                    <a:srgbClr val="FF0066"/>
                                  </a:solidFill>
                                  <a:latin typeface="Cambria Math"/>
                                </a:rPr>
                                <m:t>𝑽</m:t>
                              </m:r>
                            </m:e>
                          </m:acc>
                        </m:e>
                        <m:sub>
                          <m:r>
                            <a:rPr lang="en-US" sz="1800" b="1" i="1" smtClean="0">
                              <a:solidFill>
                                <a:srgbClr val="FF0066"/>
                              </a:solidFill>
                              <a:latin typeface="Cambria Math"/>
                            </a:rPr>
                            <m:t>𝑨</m:t>
                          </m:r>
                        </m:sub>
                      </m:sSub>
                    </m:oMath>
                  </m:oMathPara>
                </a14:m>
                <a:endParaRPr lang="en-US" sz="1800" b="1">
                  <a:solidFill>
                    <a:srgbClr val="FF0066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0977" y="2154148"/>
                <a:ext cx="1865499" cy="402931"/>
              </a:xfrm>
              <a:prstGeom prst="rect">
                <a:avLst/>
              </a:prstGeom>
              <a:blipFill rotWithShape="1">
                <a:blip r:embed="rId2"/>
                <a:stretch>
                  <a:fillRect b="-15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uiExpand="1" build="p"/>
      <p:bldP spid="20484" grpId="0"/>
      <p:bldP spid="204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119" name="Group 135"/>
          <p:cNvGrpSpPr>
            <a:grpSpLocks/>
          </p:cNvGrpSpPr>
          <p:nvPr/>
        </p:nvGrpSpPr>
        <p:grpSpPr bwMode="auto">
          <a:xfrm>
            <a:off x="4148138" y="1676399"/>
            <a:ext cx="1162050" cy="482600"/>
            <a:chOff x="2922" y="672"/>
            <a:chExt cx="732" cy="304"/>
          </a:xfrm>
        </p:grpSpPr>
        <p:grpSp>
          <p:nvGrpSpPr>
            <p:cNvPr id="42120" name="Group 136"/>
            <p:cNvGrpSpPr>
              <a:grpSpLocks/>
            </p:cNvGrpSpPr>
            <p:nvPr/>
          </p:nvGrpSpPr>
          <p:grpSpPr bwMode="auto">
            <a:xfrm>
              <a:off x="3006" y="672"/>
              <a:ext cx="148" cy="267"/>
              <a:chOff x="3785" y="3420"/>
              <a:chExt cx="369" cy="667"/>
            </a:xfrm>
          </p:grpSpPr>
          <p:sp>
            <p:nvSpPr>
              <p:cNvPr id="42121" name="Rectangle 137"/>
              <p:cNvSpPr>
                <a:spLocks noChangeArrowheads="1"/>
              </p:cNvSpPr>
              <p:nvPr/>
            </p:nvSpPr>
            <p:spPr bwMode="auto">
              <a:xfrm>
                <a:off x="3786" y="3420"/>
                <a:ext cx="368" cy="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2" name="Rectangle 138"/>
              <p:cNvSpPr>
                <a:spLocks noChangeArrowheads="1"/>
              </p:cNvSpPr>
              <p:nvPr/>
            </p:nvSpPr>
            <p:spPr bwMode="auto">
              <a:xfrm>
                <a:off x="3785" y="3864"/>
                <a:ext cx="368" cy="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3" name="AutoShape 139"/>
              <p:cNvSpPr>
                <a:spLocks noChangeArrowheads="1"/>
              </p:cNvSpPr>
              <p:nvPr/>
            </p:nvSpPr>
            <p:spPr bwMode="auto">
              <a:xfrm>
                <a:off x="3903" y="3620"/>
                <a:ext cx="127" cy="127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4" name="Line 140"/>
              <p:cNvSpPr>
                <a:spLocks noChangeShapeType="1"/>
              </p:cNvSpPr>
              <p:nvPr/>
            </p:nvSpPr>
            <p:spPr bwMode="auto">
              <a:xfrm rot="439315">
                <a:off x="3845" y="3514"/>
                <a:ext cx="104" cy="10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5" name="Line 141"/>
              <p:cNvSpPr>
                <a:spLocks noChangeShapeType="1"/>
              </p:cNvSpPr>
              <p:nvPr/>
            </p:nvSpPr>
            <p:spPr bwMode="auto">
              <a:xfrm rot="20998504" flipH="1">
                <a:off x="3984" y="3513"/>
                <a:ext cx="105" cy="10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6" name="Line 142"/>
              <p:cNvSpPr>
                <a:spLocks noChangeShapeType="1"/>
              </p:cNvSpPr>
              <p:nvPr/>
            </p:nvSpPr>
            <p:spPr bwMode="auto">
              <a:xfrm rot="21004990" flipH="1">
                <a:off x="3847" y="3750"/>
                <a:ext cx="106" cy="10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7" name="Line 143"/>
              <p:cNvSpPr>
                <a:spLocks noChangeShapeType="1"/>
              </p:cNvSpPr>
              <p:nvPr/>
            </p:nvSpPr>
            <p:spPr bwMode="auto">
              <a:xfrm rot="719003">
                <a:off x="3982" y="3752"/>
                <a:ext cx="106" cy="10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8" name="AutoShape 144"/>
              <p:cNvSpPr>
                <a:spLocks noChangeArrowheads="1"/>
              </p:cNvSpPr>
              <p:nvPr/>
            </p:nvSpPr>
            <p:spPr bwMode="auto">
              <a:xfrm>
                <a:off x="4010" y="3960"/>
                <a:ext cx="127" cy="127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29" name="AutoShape 145"/>
              <p:cNvSpPr>
                <a:spLocks noChangeArrowheads="1"/>
              </p:cNvSpPr>
              <p:nvPr/>
            </p:nvSpPr>
            <p:spPr bwMode="auto">
              <a:xfrm>
                <a:off x="3800" y="3960"/>
                <a:ext cx="127" cy="127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2130" name="Group 146"/>
            <p:cNvGrpSpPr>
              <a:grpSpLocks/>
            </p:cNvGrpSpPr>
            <p:nvPr/>
          </p:nvGrpSpPr>
          <p:grpSpPr bwMode="auto">
            <a:xfrm>
              <a:off x="2922" y="936"/>
              <a:ext cx="300" cy="40"/>
              <a:chOff x="3575" y="4080"/>
              <a:chExt cx="750" cy="100"/>
            </a:xfrm>
          </p:grpSpPr>
          <p:sp>
            <p:nvSpPr>
              <p:cNvPr id="42131" name="Line 147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2" name="Line 148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3" name="Line 149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4" name="Line 150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5" name="Line 151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6" name="Line 152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37" name="Line 153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138" name="Line 154"/>
            <p:cNvSpPr>
              <a:spLocks noChangeShapeType="1"/>
            </p:cNvSpPr>
            <p:nvPr/>
          </p:nvSpPr>
          <p:spPr bwMode="auto">
            <a:xfrm>
              <a:off x="2934" y="672"/>
              <a:ext cx="72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139" name="Group 155"/>
          <p:cNvGrpSpPr>
            <a:grpSpLocks/>
          </p:cNvGrpSpPr>
          <p:nvPr/>
        </p:nvGrpSpPr>
        <p:grpSpPr bwMode="auto">
          <a:xfrm>
            <a:off x="4148138" y="3499644"/>
            <a:ext cx="1143000" cy="425450"/>
            <a:chOff x="2922" y="1296"/>
            <a:chExt cx="720" cy="268"/>
          </a:xfrm>
        </p:grpSpPr>
        <p:sp>
          <p:nvSpPr>
            <p:cNvPr id="42140" name="Rectangle 156"/>
            <p:cNvSpPr>
              <a:spLocks noChangeArrowheads="1"/>
            </p:cNvSpPr>
            <p:nvPr/>
          </p:nvSpPr>
          <p:spPr bwMode="auto">
            <a:xfrm>
              <a:off x="3006" y="1296"/>
              <a:ext cx="148" cy="36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141" name="Rectangle 157"/>
            <p:cNvSpPr>
              <a:spLocks noChangeArrowheads="1"/>
            </p:cNvSpPr>
            <p:nvPr/>
          </p:nvSpPr>
          <p:spPr bwMode="auto">
            <a:xfrm>
              <a:off x="3006" y="1486"/>
              <a:ext cx="147" cy="35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142" name="AutoShape 158"/>
            <p:cNvSpPr>
              <a:spLocks noChangeArrowheads="1"/>
            </p:cNvSpPr>
            <p:nvPr/>
          </p:nvSpPr>
          <p:spPr bwMode="auto">
            <a:xfrm>
              <a:off x="3053" y="1388"/>
              <a:ext cx="51" cy="51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143" name="Line 159"/>
            <p:cNvSpPr>
              <a:spLocks noChangeShapeType="1"/>
            </p:cNvSpPr>
            <p:nvPr/>
          </p:nvSpPr>
          <p:spPr bwMode="auto">
            <a:xfrm rot="439315">
              <a:off x="3030" y="1346"/>
              <a:ext cx="42" cy="4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44" name="Line 160"/>
            <p:cNvSpPr>
              <a:spLocks noChangeShapeType="1"/>
            </p:cNvSpPr>
            <p:nvPr/>
          </p:nvSpPr>
          <p:spPr bwMode="auto">
            <a:xfrm rot="20998504" flipH="1">
              <a:off x="3086" y="1345"/>
              <a:ext cx="42" cy="4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45" name="Line 161"/>
            <p:cNvSpPr>
              <a:spLocks noChangeShapeType="1"/>
            </p:cNvSpPr>
            <p:nvPr/>
          </p:nvSpPr>
          <p:spPr bwMode="auto">
            <a:xfrm rot="21004990" flipH="1">
              <a:off x="3031" y="1440"/>
              <a:ext cx="42" cy="4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46" name="Line 162"/>
            <p:cNvSpPr>
              <a:spLocks noChangeShapeType="1"/>
            </p:cNvSpPr>
            <p:nvPr/>
          </p:nvSpPr>
          <p:spPr bwMode="auto">
            <a:xfrm rot="719003">
              <a:off x="3085" y="1441"/>
              <a:ext cx="42" cy="4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147" name="Group 163"/>
            <p:cNvGrpSpPr>
              <a:grpSpLocks/>
            </p:cNvGrpSpPr>
            <p:nvPr/>
          </p:nvGrpSpPr>
          <p:grpSpPr bwMode="auto">
            <a:xfrm>
              <a:off x="2934" y="1524"/>
              <a:ext cx="300" cy="40"/>
              <a:chOff x="3575" y="4080"/>
              <a:chExt cx="750" cy="100"/>
            </a:xfrm>
          </p:grpSpPr>
          <p:sp>
            <p:nvSpPr>
              <p:cNvPr id="42148" name="Line 164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49" name="Line 165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50" name="Line 166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51" name="Line 167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52" name="Line 168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53" name="Line 169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54" name="Line 170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155" name="Line 171"/>
            <p:cNvSpPr>
              <a:spLocks noChangeShapeType="1"/>
            </p:cNvSpPr>
            <p:nvPr/>
          </p:nvSpPr>
          <p:spPr bwMode="auto">
            <a:xfrm>
              <a:off x="2922" y="1302"/>
              <a:ext cx="72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156" name="Group 172"/>
          <p:cNvGrpSpPr>
            <a:grpSpLocks/>
          </p:cNvGrpSpPr>
          <p:nvPr/>
        </p:nvGrpSpPr>
        <p:grpSpPr bwMode="auto">
          <a:xfrm>
            <a:off x="4176713" y="5059143"/>
            <a:ext cx="1179512" cy="457200"/>
            <a:chOff x="2940" y="1896"/>
            <a:chExt cx="743" cy="288"/>
          </a:xfrm>
        </p:grpSpPr>
        <p:sp>
          <p:nvSpPr>
            <p:cNvPr id="42157" name="Line 173"/>
            <p:cNvSpPr>
              <a:spLocks noChangeShapeType="1"/>
            </p:cNvSpPr>
            <p:nvPr/>
          </p:nvSpPr>
          <p:spPr bwMode="auto">
            <a:xfrm>
              <a:off x="2982" y="2040"/>
              <a:ext cx="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158" name="Group 174"/>
            <p:cNvGrpSpPr>
              <a:grpSpLocks/>
            </p:cNvGrpSpPr>
            <p:nvPr/>
          </p:nvGrpSpPr>
          <p:grpSpPr bwMode="auto">
            <a:xfrm>
              <a:off x="2940" y="1896"/>
              <a:ext cx="54" cy="288"/>
              <a:chOff x="3620" y="6480"/>
              <a:chExt cx="135" cy="720"/>
            </a:xfrm>
          </p:grpSpPr>
          <p:sp>
            <p:nvSpPr>
              <p:cNvPr id="42159" name="Line 175"/>
              <p:cNvSpPr>
                <a:spLocks noChangeShapeType="1"/>
              </p:cNvSpPr>
              <p:nvPr/>
            </p:nvSpPr>
            <p:spPr bwMode="auto">
              <a:xfrm>
                <a:off x="3755" y="6480"/>
                <a:ext cx="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60" name="Line 176"/>
              <p:cNvSpPr>
                <a:spLocks noChangeShapeType="1"/>
              </p:cNvSpPr>
              <p:nvPr/>
            </p:nvSpPr>
            <p:spPr bwMode="auto">
              <a:xfrm flipH="1">
                <a:off x="3635" y="661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61" name="Line 177"/>
              <p:cNvSpPr>
                <a:spLocks noChangeShapeType="1"/>
              </p:cNvSpPr>
              <p:nvPr/>
            </p:nvSpPr>
            <p:spPr bwMode="auto">
              <a:xfrm flipH="1">
                <a:off x="3635" y="675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62" name="Line 178"/>
              <p:cNvSpPr>
                <a:spLocks noChangeShapeType="1"/>
              </p:cNvSpPr>
              <p:nvPr/>
            </p:nvSpPr>
            <p:spPr bwMode="auto">
              <a:xfrm flipH="1">
                <a:off x="3635" y="688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63" name="Line 179"/>
              <p:cNvSpPr>
                <a:spLocks noChangeShapeType="1"/>
              </p:cNvSpPr>
              <p:nvPr/>
            </p:nvSpPr>
            <p:spPr bwMode="auto">
              <a:xfrm flipH="1">
                <a:off x="3635" y="702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64" name="Line 180"/>
              <p:cNvSpPr>
                <a:spLocks noChangeShapeType="1"/>
              </p:cNvSpPr>
              <p:nvPr/>
            </p:nvSpPr>
            <p:spPr bwMode="auto">
              <a:xfrm flipH="1">
                <a:off x="3620" y="649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42165" name="Group 181"/>
          <p:cNvGrpSpPr>
            <a:grpSpLocks/>
          </p:cNvGrpSpPr>
          <p:nvPr/>
        </p:nvGrpSpPr>
        <p:grpSpPr bwMode="auto">
          <a:xfrm>
            <a:off x="7824788" y="1628774"/>
            <a:ext cx="828675" cy="904875"/>
            <a:chOff x="5094" y="678"/>
            <a:chExt cx="522" cy="570"/>
          </a:xfrm>
        </p:grpSpPr>
        <p:sp>
          <p:nvSpPr>
            <p:cNvPr id="42166" name="AutoShape 182"/>
            <p:cNvSpPr>
              <a:spLocks noChangeArrowheads="1"/>
            </p:cNvSpPr>
            <p:nvPr/>
          </p:nvSpPr>
          <p:spPr bwMode="auto">
            <a:xfrm>
              <a:off x="5208" y="87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167" name="AutoShape 183"/>
            <p:cNvSpPr>
              <a:spLocks noChangeArrowheads="1"/>
            </p:cNvSpPr>
            <p:nvPr/>
          </p:nvSpPr>
          <p:spPr bwMode="auto">
            <a:xfrm>
              <a:off x="5202" y="678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168" name="Group 184"/>
            <p:cNvGrpSpPr>
              <a:grpSpLocks/>
            </p:cNvGrpSpPr>
            <p:nvPr/>
          </p:nvGrpSpPr>
          <p:grpSpPr bwMode="auto">
            <a:xfrm>
              <a:off x="5094" y="936"/>
              <a:ext cx="300" cy="40"/>
              <a:chOff x="3575" y="4080"/>
              <a:chExt cx="750" cy="100"/>
            </a:xfrm>
          </p:grpSpPr>
          <p:sp>
            <p:nvSpPr>
              <p:cNvPr id="42169" name="Line 185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0" name="Line 186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1" name="Line 187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2" name="Line 188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3" name="Line 189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4" name="Line 190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75" name="Line 191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176" name="Line 192"/>
            <p:cNvSpPr>
              <a:spLocks noChangeShapeType="1"/>
            </p:cNvSpPr>
            <p:nvPr/>
          </p:nvSpPr>
          <p:spPr bwMode="auto">
            <a:xfrm>
              <a:off x="5136" y="870"/>
              <a:ext cx="21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77" name="Line 193"/>
            <p:cNvSpPr>
              <a:spLocks noChangeShapeType="1"/>
            </p:cNvSpPr>
            <p:nvPr/>
          </p:nvSpPr>
          <p:spPr bwMode="auto">
            <a:xfrm flipH="1">
              <a:off x="5160" y="726"/>
              <a:ext cx="72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78" name="Line 194"/>
            <p:cNvSpPr>
              <a:spLocks noChangeShapeType="1"/>
            </p:cNvSpPr>
            <p:nvPr/>
          </p:nvSpPr>
          <p:spPr bwMode="auto">
            <a:xfrm>
              <a:off x="5244" y="726"/>
              <a:ext cx="72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79" name="Line 195"/>
            <p:cNvSpPr>
              <a:spLocks noChangeShapeType="1"/>
            </p:cNvSpPr>
            <p:nvPr/>
          </p:nvSpPr>
          <p:spPr bwMode="auto">
            <a:xfrm>
              <a:off x="5256" y="702"/>
              <a:ext cx="36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80" name="Line 196"/>
            <p:cNvSpPr>
              <a:spLocks noChangeShapeType="1"/>
            </p:cNvSpPr>
            <p:nvPr/>
          </p:nvSpPr>
          <p:spPr bwMode="auto">
            <a:xfrm flipV="1">
              <a:off x="5229" y="933"/>
              <a:ext cx="0" cy="24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81" name="Text Box 197"/>
            <p:cNvSpPr txBox="1">
              <a:spLocks noChangeArrowheads="1"/>
            </p:cNvSpPr>
            <p:nvPr/>
          </p:nvSpPr>
          <p:spPr bwMode="auto">
            <a:xfrm>
              <a:off x="5265" y="909"/>
              <a:ext cx="351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</p:grpSp>
      <p:grpSp>
        <p:nvGrpSpPr>
          <p:cNvPr id="42182" name="Group 198"/>
          <p:cNvGrpSpPr>
            <a:grpSpLocks/>
          </p:cNvGrpSpPr>
          <p:nvPr/>
        </p:nvGrpSpPr>
        <p:grpSpPr bwMode="auto">
          <a:xfrm>
            <a:off x="5881688" y="1628774"/>
            <a:ext cx="1057275" cy="962025"/>
            <a:chOff x="4014" y="336"/>
            <a:chExt cx="666" cy="606"/>
          </a:xfrm>
        </p:grpSpPr>
        <p:sp>
          <p:nvSpPr>
            <p:cNvPr id="42183" name="AutoShape 199"/>
            <p:cNvSpPr>
              <a:spLocks noChangeArrowheads="1"/>
            </p:cNvSpPr>
            <p:nvPr/>
          </p:nvSpPr>
          <p:spPr bwMode="auto">
            <a:xfrm>
              <a:off x="4116" y="33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184" name="Group 200"/>
            <p:cNvGrpSpPr>
              <a:grpSpLocks/>
            </p:cNvGrpSpPr>
            <p:nvPr/>
          </p:nvGrpSpPr>
          <p:grpSpPr bwMode="auto">
            <a:xfrm>
              <a:off x="4014" y="533"/>
              <a:ext cx="262" cy="80"/>
              <a:chOff x="6305" y="3957"/>
              <a:chExt cx="654" cy="200"/>
            </a:xfrm>
          </p:grpSpPr>
          <p:sp>
            <p:nvSpPr>
              <p:cNvPr id="42185" name="AutoShape 201"/>
              <p:cNvSpPr>
                <a:spLocks noChangeArrowheads="1"/>
              </p:cNvSpPr>
              <p:nvPr/>
            </p:nvSpPr>
            <p:spPr bwMode="auto">
              <a:xfrm>
                <a:off x="6560" y="3957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86" name="Line 202"/>
              <p:cNvSpPr>
                <a:spLocks noChangeShapeType="1"/>
              </p:cNvSpPr>
              <p:nvPr/>
            </p:nvSpPr>
            <p:spPr bwMode="auto">
              <a:xfrm>
                <a:off x="6320" y="403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87" name="Line 203"/>
              <p:cNvSpPr>
                <a:spLocks noChangeShapeType="1"/>
              </p:cNvSpPr>
              <p:nvPr/>
            </p:nvSpPr>
            <p:spPr bwMode="auto">
              <a:xfrm>
                <a:off x="6710" y="403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88" name="Line 204"/>
              <p:cNvSpPr>
                <a:spLocks noChangeShapeType="1"/>
              </p:cNvSpPr>
              <p:nvPr/>
            </p:nvSpPr>
            <p:spPr bwMode="auto">
              <a:xfrm flipH="1">
                <a:off x="630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89" name="Line 205"/>
              <p:cNvSpPr>
                <a:spLocks noChangeShapeType="1"/>
              </p:cNvSpPr>
              <p:nvPr/>
            </p:nvSpPr>
            <p:spPr bwMode="auto">
              <a:xfrm flipH="1">
                <a:off x="6527" y="409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90" name="Line 206"/>
              <p:cNvSpPr>
                <a:spLocks noChangeShapeType="1"/>
              </p:cNvSpPr>
              <p:nvPr/>
            </p:nvSpPr>
            <p:spPr bwMode="auto">
              <a:xfrm flipH="1">
                <a:off x="6410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91" name="Line 207"/>
              <p:cNvSpPr>
                <a:spLocks noChangeShapeType="1"/>
              </p:cNvSpPr>
              <p:nvPr/>
            </p:nvSpPr>
            <p:spPr bwMode="auto">
              <a:xfrm flipH="1">
                <a:off x="6725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92" name="Line 208"/>
              <p:cNvSpPr>
                <a:spLocks noChangeShapeType="1"/>
              </p:cNvSpPr>
              <p:nvPr/>
            </p:nvSpPr>
            <p:spPr bwMode="auto">
              <a:xfrm flipH="1">
                <a:off x="6635" y="408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93" name="Line 209"/>
              <p:cNvSpPr>
                <a:spLocks noChangeShapeType="1"/>
              </p:cNvSpPr>
              <p:nvPr/>
            </p:nvSpPr>
            <p:spPr bwMode="auto">
              <a:xfrm flipH="1">
                <a:off x="684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194" name="Line 210"/>
            <p:cNvSpPr>
              <a:spLocks noChangeShapeType="1"/>
            </p:cNvSpPr>
            <p:nvPr/>
          </p:nvSpPr>
          <p:spPr bwMode="auto">
            <a:xfrm>
              <a:off x="4146" y="390"/>
              <a:ext cx="0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95" name="Line 211"/>
            <p:cNvSpPr>
              <a:spLocks noChangeShapeType="1"/>
            </p:cNvSpPr>
            <p:nvPr/>
          </p:nvSpPr>
          <p:spPr bwMode="auto">
            <a:xfrm>
              <a:off x="4176" y="360"/>
              <a:ext cx="50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96" name="Line 212"/>
            <p:cNvSpPr>
              <a:spLocks noChangeShapeType="1"/>
            </p:cNvSpPr>
            <p:nvPr/>
          </p:nvSpPr>
          <p:spPr bwMode="auto">
            <a:xfrm flipV="1">
              <a:off x="4146" y="582"/>
              <a:ext cx="0" cy="24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197" name="Text Box 213"/>
            <p:cNvSpPr txBox="1">
              <a:spLocks noChangeArrowheads="1"/>
            </p:cNvSpPr>
            <p:nvPr/>
          </p:nvSpPr>
          <p:spPr bwMode="auto">
            <a:xfrm>
              <a:off x="4152" y="651"/>
              <a:ext cx="40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R</a:t>
              </a:r>
            </a:p>
          </p:txBody>
        </p:sp>
      </p:grpSp>
      <p:grpSp>
        <p:nvGrpSpPr>
          <p:cNvPr id="42198" name="Group 214"/>
          <p:cNvGrpSpPr>
            <a:grpSpLocks/>
          </p:cNvGrpSpPr>
          <p:nvPr/>
        </p:nvGrpSpPr>
        <p:grpSpPr bwMode="auto">
          <a:xfrm>
            <a:off x="7153275" y="5067300"/>
            <a:ext cx="1838325" cy="952500"/>
            <a:chOff x="4575" y="2157"/>
            <a:chExt cx="1158" cy="600"/>
          </a:xfrm>
        </p:grpSpPr>
        <p:sp>
          <p:nvSpPr>
            <p:cNvPr id="42199" name="AutoShape 215"/>
            <p:cNvSpPr>
              <a:spLocks noChangeArrowheads="1"/>
            </p:cNvSpPr>
            <p:nvPr/>
          </p:nvSpPr>
          <p:spPr bwMode="auto">
            <a:xfrm>
              <a:off x="5100" y="225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200" name="AutoShape 216"/>
            <p:cNvSpPr>
              <a:spLocks noChangeArrowheads="1"/>
            </p:cNvSpPr>
            <p:nvPr/>
          </p:nvSpPr>
          <p:spPr bwMode="auto">
            <a:xfrm>
              <a:off x="5286" y="228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201" name="Group 217"/>
            <p:cNvGrpSpPr>
              <a:grpSpLocks/>
            </p:cNvGrpSpPr>
            <p:nvPr/>
          </p:nvGrpSpPr>
          <p:grpSpPr bwMode="auto">
            <a:xfrm>
              <a:off x="4998" y="2418"/>
              <a:ext cx="433" cy="79"/>
              <a:chOff x="8870" y="5580"/>
              <a:chExt cx="1082" cy="197"/>
            </a:xfrm>
          </p:grpSpPr>
          <p:sp>
            <p:nvSpPr>
              <p:cNvPr id="42202" name="AutoShape 218"/>
              <p:cNvSpPr>
                <a:spLocks noChangeArrowheads="1"/>
              </p:cNvSpPr>
              <p:nvPr/>
            </p:nvSpPr>
            <p:spPr bwMode="auto">
              <a:xfrm>
                <a:off x="911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3" name="AutoShape 219"/>
              <p:cNvSpPr>
                <a:spLocks noChangeArrowheads="1"/>
              </p:cNvSpPr>
              <p:nvPr/>
            </p:nvSpPr>
            <p:spPr bwMode="auto">
              <a:xfrm>
                <a:off x="959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4" name="Line 220"/>
              <p:cNvSpPr>
                <a:spLocks noChangeShapeType="1"/>
              </p:cNvSpPr>
              <p:nvPr/>
            </p:nvSpPr>
            <p:spPr bwMode="auto">
              <a:xfrm>
                <a:off x="9260" y="5655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5" name="Line 221"/>
              <p:cNvSpPr>
                <a:spLocks noChangeShapeType="1"/>
              </p:cNvSpPr>
              <p:nvPr/>
            </p:nvSpPr>
            <p:spPr bwMode="auto">
              <a:xfrm>
                <a:off x="8915" y="5655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6" name="Line 222"/>
              <p:cNvSpPr>
                <a:spLocks noChangeShapeType="1"/>
              </p:cNvSpPr>
              <p:nvPr/>
            </p:nvSpPr>
            <p:spPr bwMode="auto">
              <a:xfrm>
                <a:off x="9755" y="5640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7" name="Line 223"/>
              <p:cNvSpPr>
                <a:spLocks noChangeShapeType="1"/>
              </p:cNvSpPr>
              <p:nvPr/>
            </p:nvSpPr>
            <p:spPr bwMode="auto">
              <a:xfrm>
                <a:off x="8885" y="565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8" name="Line 224"/>
              <p:cNvSpPr>
                <a:spLocks noChangeShapeType="1"/>
              </p:cNvSpPr>
              <p:nvPr/>
            </p:nvSpPr>
            <p:spPr bwMode="auto">
              <a:xfrm>
                <a:off x="9275" y="565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09" name="Line 225"/>
              <p:cNvSpPr>
                <a:spLocks noChangeShapeType="1"/>
              </p:cNvSpPr>
              <p:nvPr/>
            </p:nvSpPr>
            <p:spPr bwMode="auto">
              <a:xfrm flipH="1">
                <a:off x="887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0" name="Line 226"/>
              <p:cNvSpPr>
                <a:spLocks noChangeShapeType="1"/>
              </p:cNvSpPr>
              <p:nvPr/>
            </p:nvSpPr>
            <p:spPr bwMode="auto">
              <a:xfrm flipH="1">
                <a:off x="9092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1" name="Line 227"/>
              <p:cNvSpPr>
                <a:spLocks noChangeShapeType="1"/>
              </p:cNvSpPr>
              <p:nvPr/>
            </p:nvSpPr>
            <p:spPr bwMode="auto">
              <a:xfrm flipH="1">
                <a:off x="8975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2" name="Line 228"/>
              <p:cNvSpPr>
                <a:spLocks noChangeShapeType="1"/>
              </p:cNvSpPr>
              <p:nvPr/>
            </p:nvSpPr>
            <p:spPr bwMode="auto">
              <a:xfrm flipH="1">
                <a:off x="9290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3" name="Line 229"/>
              <p:cNvSpPr>
                <a:spLocks noChangeShapeType="1"/>
              </p:cNvSpPr>
              <p:nvPr/>
            </p:nvSpPr>
            <p:spPr bwMode="auto">
              <a:xfrm flipH="1">
                <a:off x="9200" y="570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4" name="Line 230"/>
              <p:cNvSpPr>
                <a:spLocks noChangeShapeType="1"/>
              </p:cNvSpPr>
              <p:nvPr/>
            </p:nvSpPr>
            <p:spPr bwMode="auto">
              <a:xfrm flipH="1">
                <a:off x="941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5" name="Line 231"/>
              <p:cNvSpPr>
                <a:spLocks noChangeShapeType="1"/>
              </p:cNvSpPr>
              <p:nvPr/>
            </p:nvSpPr>
            <p:spPr bwMode="auto">
              <a:xfrm flipH="1">
                <a:off x="950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6" name="Line 232"/>
              <p:cNvSpPr>
                <a:spLocks noChangeShapeType="1"/>
              </p:cNvSpPr>
              <p:nvPr/>
            </p:nvSpPr>
            <p:spPr bwMode="auto">
              <a:xfrm flipH="1">
                <a:off x="968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7" name="Line 233"/>
              <p:cNvSpPr>
                <a:spLocks noChangeShapeType="1"/>
              </p:cNvSpPr>
              <p:nvPr/>
            </p:nvSpPr>
            <p:spPr bwMode="auto">
              <a:xfrm flipH="1">
                <a:off x="9575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8" name="Line 234"/>
              <p:cNvSpPr>
                <a:spLocks noChangeShapeType="1"/>
              </p:cNvSpPr>
              <p:nvPr/>
            </p:nvSpPr>
            <p:spPr bwMode="auto">
              <a:xfrm flipH="1">
                <a:off x="9785" y="562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19" name="Line 235"/>
              <p:cNvSpPr>
                <a:spLocks noChangeShapeType="1"/>
              </p:cNvSpPr>
              <p:nvPr/>
            </p:nvSpPr>
            <p:spPr bwMode="auto">
              <a:xfrm flipH="1">
                <a:off x="9890" y="568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2220" name="Group 236"/>
            <p:cNvGrpSpPr>
              <a:grpSpLocks/>
            </p:cNvGrpSpPr>
            <p:nvPr/>
          </p:nvGrpSpPr>
          <p:grpSpPr bwMode="auto">
            <a:xfrm rot="5310927">
              <a:off x="4823" y="2248"/>
              <a:ext cx="262" cy="80"/>
              <a:chOff x="6305" y="3957"/>
              <a:chExt cx="654" cy="200"/>
            </a:xfrm>
          </p:grpSpPr>
          <p:sp>
            <p:nvSpPr>
              <p:cNvPr id="42221" name="AutoShape 237"/>
              <p:cNvSpPr>
                <a:spLocks noChangeArrowheads="1"/>
              </p:cNvSpPr>
              <p:nvPr/>
            </p:nvSpPr>
            <p:spPr bwMode="auto">
              <a:xfrm>
                <a:off x="6560" y="3957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2" name="Line 238"/>
              <p:cNvSpPr>
                <a:spLocks noChangeShapeType="1"/>
              </p:cNvSpPr>
              <p:nvPr/>
            </p:nvSpPr>
            <p:spPr bwMode="auto">
              <a:xfrm>
                <a:off x="6320" y="403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3" name="Line 239"/>
              <p:cNvSpPr>
                <a:spLocks noChangeShapeType="1"/>
              </p:cNvSpPr>
              <p:nvPr/>
            </p:nvSpPr>
            <p:spPr bwMode="auto">
              <a:xfrm>
                <a:off x="6710" y="403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4" name="Line 240"/>
              <p:cNvSpPr>
                <a:spLocks noChangeShapeType="1"/>
              </p:cNvSpPr>
              <p:nvPr/>
            </p:nvSpPr>
            <p:spPr bwMode="auto">
              <a:xfrm flipH="1">
                <a:off x="630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5" name="Line 241"/>
              <p:cNvSpPr>
                <a:spLocks noChangeShapeType="1"/>
              </p:cNvSpPr>
              <p:nvPr/>
            </p:nvSpPr>
            <p:spPr bwMode="auto">
              <a:xfrm flipH="1">
                <a:off x="6527" y="409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6" name="Line 242"/>
              <p:cNvSpPr>
                <a:spLocks noChangeShapeType="1"/>
              </p:cNvSpPr>
              <p:nvPr/>
            </p:nvSpPr>
            <p:spPr bwMode="auto">
              <a:xfrm flipH="1">
                <a:off x="6410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7" name="Line 243"/>
              <p:cNvSpPr>
                <a:spLocks noChangeShapeType="1"/>
              </p:cNvSpPr>
              <p:nvPr/>
            </p:nvSpPr>
            <p:spPr bwMode="auto">
              <a:xfrm flipH="1">
                <a:off x="6725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8" name="Line 244"/>
              <p:cNvSpPr>
                <a:spLocks noChangeShapeType="1"/>
              </p:cNvSpPr>
              <p:nvPr/>
            </p:nvSpPr>
            <p:spPr bwMode="auto">
              <a:xfrm flipH="1">
                <a:off x="6635" y="408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29" name="Line 245"/>
              <p:cNvSpPr>
                <a:spLocks noChangeShapeType="1"/>
              </p:cNvSpPr>
              <p:nvPr/>
            </p:nvSpPr>
            <p:spPr bwMode="auto">
              <a:xfrm flipH="1">
                <a:off x="684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230" name="Line 246"/>
            <p:cNvSpPr>
              <a:spLocks noChangeShapeType="1"/>
            </p:cNvSpPr>
            <p:nvPr/>
          </p:nvSpPr>
          <p:spPr bwMode="auto">
            <a:xfrm>
              <a:off x="4998" y="2286"/>
              <a:ext cx="10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1" name="Line 247"/>
            <p:cNvSpPr>
              <a:spLocks noChangeShapeType="1"/>
            </p:cNvSpPr>
            <p:nvPr/>
          </p:nvSpPr>
          <p:spPr bwMode="auto">
            <a:xfrm>
              <a:off x="5130" y="2311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2" name="Line 248"/>
            <p:cNvSpPr>
              <a:spLocks noChangeShapeType="1"/>
            </p:cNvSpPr>
            <p:nvPr/>
          </p:nvSpPr>
          <p:spPr bwMode="auto">
            <a:xfrm>
              <a:off x="5316" y="2346"/>
              <a:ext cx="0" cy="7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3" name="Line 249"/>
            <p:cNvSpPr>
              <a:spLocks noChangeShapeType="1"/>
            </p:cNvSpPr>
            <p:nvPr/>
          </p:nvSpPr>
          <p:spPr bwMode="auto">
            <a:xfrm>
              <a:off x="5160" y="2280"/>
              <a:ext cx="43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4" name="Line 250"/>
            <p:cNvSpPr>
              <a:spLocks noChangeShapeType="1"/>
            </p:cNvSpPr>
            <p:nvPr/>
          </p:nvSpPr>
          <p:spPr bwMode="auto">
            <a:xfrm flipV="1">
              <a:off x="5124" y="2301"/>
              <a:ext cx="0" cy="24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5" name="Line 251"/>
            <p:cNvSpPr>
              <a:spLocks noChangeShapeType="1"/>
            </p:cNvSpPr>
            <p:nvPr/>
          </p:nvSpPr>
          <p:spPr bwMode="auto">
            <a:xfrm>
              <a:off x="5307" y="2355"/>
              <a:ext cx="0" cy="24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6" name="Line 252"/>
            <p:cNvSpPr>
              <a:spLocks noChangeShapeType="1"/>
            </p:cNvSpPr>
            <p:nvPr/>
          </p:nvSpPr>
          <p:spPr bwMode="auto">
            <a:xfrm flipH="1">
              <a:off x="4698" y="2292"/>
              <a:ext cx="236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37" name="Text Box 253"/>
            <p:cNvSpPr txBox="1">
              <a:spLocks noChangeArrowheads="1"/>
            </p:cNvSpPr>
            <p:nvPr/>
          </p:nvSpPr>
          <p:spPr bwMode="auto">
            <a:xfrm>
              <a:off x="5295" y="2466"/>
              <a:ext cx="43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  <a:r>
                <a:rPr lang="en-US" baseline="-25000">
                  <a:solidFill>
                    <a:srgbClr val="CC3300"/>
                  </a:solidFill>
                </a:rPr>
                <a:t>2</a:t>
              </a:r>
              <a:endParaRPr lang="en-US">
                <a:solidFill>
                  <a:srgbClr val="CC3300"/>
                </a:solidFill>
              </a:endParaRPr>
            </a:p>
          </p:txBody>
        </p:sp>
        <p:sp>
          <p:nvSpPr>
            <p:cNvPr id="42238" name="Text Box 254"/>
            <p:cNvSpPr txBox="1">
              <a:spLocks noChangeArrowheads="1"/>
            </p:cNvSpPr>
            <p:nvPr/>
          </p:nvSpPr>
          <p:spPr bwMode="auto">
            <a:xfrm>
              <a:off x="4926" y="2466"/>
              <a:ext cx="36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R</a:t>
              </a:r>
              <a:r>
                <a:rPr lang="en-US" baseline="-25000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1</a:t>
              </a:r>
              <a:endParaRPr lang="en-US">
                <a:solidFill>
                  <a:srgbClr val="CC3300"/>
                </a:solidFill>
                <a:latin typeface=".VnBook-Antiqua" pitchFamily="34" charset="0"/>
                <a:cs typeface="Times New Roman" pitchFamily="18" charset="0"/>
              </a:endParaRPr>
            </a:p>
          </p:txBody>
        </p:sp>
        <p:sp>
          <p:nvSpPr>
            <p:cNvPr id="42239" name="Text Box 255"/>
            <p:cNvSpPr txBox="1">
              <a:spLocks noChangeArrowheads="1"/>
            </p:cNvSpPr>
            <p:nvPr/>
          </p:nvSpPr>
          <p:spPr bwMode="auto">
            <a:xfrm>
              <a:off x="4575" y="2274"/>
              <a:ext cx="354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H</a:t>
              </a:r>
            </a:p>
          </p:txBody>
        </p:sp>
      </p:grpSp>
      <p:grpSp>
        <p:nvGrpSpPr>
          <p:cNvPr id="42240" name="Group 256"/>
          <p:cNvGrpSpPr>
            <a:grpSpLocks/>
          </p:cNvGrpSpPr>
          <p:nvPr/>
        </p:nvGrpSpPr>
        <p:grpSpPr bwMode="auto">
          <a:xfrm>
            <a:off x="7439025" y="3457575"/>
            <a:ext cx="1200150" cy="809625"/>
            <a:chOff x="4851" y="1314"/>
            <a:chExt cx="756" cy="510"/>
          </a:xfrm>
        </p:grpSpPr>
        <p:sp>
          <p:nvSpPr>
            <p:cNvPr id="42241" name="AutoShape 257"/>
            <p:cNvSpPr>
              <a:spLocks noChangeArrowheads="1"/>
            </p:cNvSpPr>
            <p:nvPr/>
          </p:nvSpPr>
          <p:spPr bwMode="auto">
            <a:xfrm>
              <a:off x="5232" y="1338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242" name="Line 258"/>
            <p:cNvSpPr>
              <a:spLocks noChangeShapeType="1"/>
            </p:cNvSpPr>
            <p:nvPr/>
          </p:nvSpPr>
          <p:spPr bwMode="auto">
            <a:xfrm rot="21403224" flipH="1">
              <a:off x="5154" y="1392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43" name="Line 259"/>
            <p:cNvSpPr>
              <a:spLocks noChangeShapeType="1"/>
            </p:cNvSpPr>
            <p:nvPr/>
          </p:nvSpPr>
          <p:spPr bwMode="auto">
            <a:xfrm rot="350062">
              <a:off x="5262" y="1392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244" name="Group 260"/>
            <p:cNvGrpSpPr>
              <a:grpSpLocks/>
            </p:cNvGrpSpPr>
            <p:nvPr/>
          </p:nvGrpSpPr>
          <p:grpSpPr bwMode="auto">
            <a:xfrm>
              <a:off x="5040" y="1536"/>
              <a:ext cx="433" cy="79"/>
              <a:chOff x="8870" y="5580"/>
              <a:chExt cx="1082" cy="197"/>
            </a:xfrm>
          </p:grpSpPr>
          <p:sp>
            <p:nvSpPr>
              <p:cNvPr id="42245" name="AutoShape 261"/>
              <p:cNvSpPr>
                <a:spLocks noChangeArrowheads="1"/>
              </p:cNvSpPr>
              <p:nvPr/>
            </p:nvSpPr>
            <p:spPr bwMode="auto">
              <a:xfrm>
                <a:off x="911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46" name="AutoShape 262"/>
              <p:cNvSpPr>
                <a:spLocks noChangeArrowheads="1"/>
              </p:cNvSpPr>
              <p:nvPr/>
            </p:nvSpPr>
            <p:spPr bwMode="auto">
              <a:xfrm>
                <a:off x="959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47" name="Line 263"/>
              <p:cNvSpPr>
                <a:spLocks noChangeShapeType="1"/>
              </p:cNvSpPr>
              <p:nvPr/>
            </p:nvSpPr>
            <p:spPr bwMode="auto">
              <a:xfrm>
                <a:off x="9260" y="5655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48" name="Line 264"/>
              <p:cNvSpPr>
                <a:spLocks noChangeShapeType="1"/>
              </p:cNvSpPr>
              <p:nvPr/>
            </p:nvSpPr>
            <p:spPr bwMode="auto">
              <a:xfrm>
                <a:off x="8915" y="5655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49" name="Line 265"/>
              <p:cNvSpPr>
                <a:spLocks noChangeShapeType="1"/>
              </p:cNvSpPr>
              <p:nvPr/>
            </p:nvSpPr>
            <p:spPr bwMode="auto">
              <a:xfrm>
                <a:off x="9755" y="5640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0" name="Line 266"/>
              <p:cNvSpPr>
                <a:spLocks noChangeShapeType="1"/>
              </p:cNvSpPr>
              <p:nvPr/>
            </p:nvSpPr>
            <p:spPr bwMode="auto">
              <a:xfrm>
                <a:off x="8885" y="565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1" name="Line 267"/>
              <p:cNvSpPr>
                <a:spLocks noChangeShapeType="1"/>
              </p:cNvSpPr>
              <p:nvPr/>
            </p:nvSpPr>
            <p:spPr bwMode="auto">
              <a:xfrm>
                <a:off x="9275" y="565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2" name="Line 268"/>
              <p:cNvSpPr>
                <a:spLocks noChangeShapeType="1"/>
              </p:cNvSpPr>
              <p:nvPr/>
            </p:nvSpPr>
            <p:spPr bwMode="auto">
              <a:xfrm flipH="1">
                <a:off x="887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3" name="Line 269"/>
              <p:cNvSpPr>
                <a:spLocks noChangeShapeType="1"/>
              </p:cNvSpPr>
              <p:nvPr/>
            </p:nvSpPr>
            <p:spPr bwMode="auto">
              <a:xfrm flipH="1">
                <a:off x="9092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4" name="Line 270"/>
              <p:cNvSpPr>
                <a:spLocks noChangeShapeType="1"/>
              </p:cNvSpPr>
              <p:nvPr/>
            </p:nvSpPr>
            <p:spPr bwMode="auto">
              <a:xfrm flipH="1">
                <a:off x="8975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5" name="Line 271"/>
              <p:cNvSpPr>
                <a:spLocks noChangeShapeType="1"/>
              </p:cNvSpPr>
              <p:nvPr/>
            </p:nvSpPr>
            <p:spPr bwMode="auto">
              <a:xfrm flipH="1">
                <a:off x="9290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6" name="Line 272"/>
              <p:cNvSpPr>
                <a:spLocks noChangeShapeType="1"/>
              </p:cNvSpPr>
              <p:nvPr/>
            </p:nvSpPr>
            <p:spPr bwMode="auto">
              <a:xfrm flipH="1">
                <a:off x="9200" y="570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7" name="Line 273"/>
              <p:cNvSpPr>
                <a:spLocks noChangeShapeType="1"/>
              </p:cNvSpPr>
              <p:nvPr/>
            </p:nvSpPr>
            <p:spPr bwMode="auto">
              <a:xfrm flipH="1">
                <a:off x="941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8" name="Line 274"/>
              <p:cNvSpPr>
                <a:spLocks noChangeShapeType="1"/>
              </p:cNvSpPr>
              <p:nvPr/>
            </p:nvSpPr>
            <p:spPr bwMode="auto">
              <a:xfrm flipH="1">
                <a:off x="950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59" name="Line 275"/>
              <p:cNvSpPr>
                <a:spLocks noChangeShapeType="1"/>
              </p:cNvSpPr>
              <p:nvPr/>
            </p:nvSpPr>
            <p:spPr bwMode="auto">
              <a:xfrm flipH="1">
                <a:off x="968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60" name="Line 276"/>
              <p:cNvSpPr>
                <a:spLocks noChangeShapeType="1"/>
              </p:cNvSpPr>
              <p:nvPr/>
            </p:nvSpPr>
            <p:spPr bwMode="auto">
              <a:xfrm flipH="1">
                <a:off x="9575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61" name="Line 277"/>
              <p:cNvSpPr>
                <a:spLocks noChangeShapeType="1"/>
              </p:cNvSpPr>
              <p:nvPr/>
            </p:nvSpPr>
            <p:spPr bwMode="auto">
              <a:xfrm flipH="1">
                <a:off x="9785" y="562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62" name="Line 278"/>
              <p:cNvSpPr>
                <a:spLocks noChangeShapeType="1"/>
              </p:cNvSpPr>
              <p:nvPr/>
            </p:nvSpPr>
            <p:spPr bwMode="auto">
              <a:xfrm flipH="1">
                <a:off x="9890" y="568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263" name="Line 279"/>
            <p:cNvSpPr>
              <a:spLocks noChangeShapeType="1"/>
            </p:cNvSpPr>
            <p:nvPr/>
          </p:nvSpPr>
          <p:spPr bwMode="auto">
            <a:xfrm>
              <a:off x="5292" y="1362"/>
              <a:ext cx="31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64" name="Line 280"/>
            <p:cNvSpPr>
              <a:spLocks noChangeShapeType="1"/>
            </p:cNvSpPr>
            <p:nvPr/>
          </p:nvSpPr>
          <p:spPr bwMode="auto">
            <a:xfrm flipV="1">
              <a:off x="5253" y="1377"/>
              <a:ext cx="0" cy="26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65" name="Line 281"/>
            <p:cNvSpPr>
              <a:spLocks noChangeShapeType="1"/>
            </p:cNvSpPr>
            <p:nvPr/>
          </p:nvSpPr>
          <p:spPr bwMode="auto">
            <a:xfrm flipH="1">
              <a:off x="5016" y="1362"/>
              <a:ext cx="24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66" name="Text Box 282"/>
            <p:cNvSpPr txBox="1">
              <a:spLocks noChangeArrowheads="1"/>
            </p:cNvSpPr>
            <p:nvPr/>
          </p:nvSpPr>
          <p:spPr bwMode="auto">
            <a:xfrm>
              <a:off x="5214" y="1563"/>
              <a:ext cx="306" cy="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sp>
          <p:nvSpPr>
            <p:cNvPr id="42267" name="Text Box 283"/>
            <p:cNvSpPr txBox="1">
              <a:spLocks noChangeArrowheads="1"/>
            </p:cNvSpPr>
            <p:nvPr/>
          </p:nvSpPr>
          <p:spPr bwMode="auto">
            <a:xfrm>
              <a:off x="4851" y="1314"/>
              <a:ext cx="312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</p:grpSp>
      <p:grpSp>
        <p:nvGrpSpPr>
          <p:cNvPr id="42268" name="Group 284"/>
          <p:cNvGrpSpPr>
            <a:grpSpLocks/>
          </p:cNvGrpSpPr>
          <p:nvPr/>
        </p:nvGrpSpPr>
        <p:grpSpPr bwMode="auto">
          <a:xfrm>
            <a:off x="5491163" y="3481387"/>
            <a:ext cx="1314450" cy="762000"/>
            <a:chOff x="3768" y="1344"/>
            <a:chExt cx="828" cy="480"/>
          </a:xfrm>
        </p:grpSpPr>
        <p:grpSp>
          <p:nvGrpSpPr>
            <p:cNvPr id="42269" name="Group 285"/>
            <p:cNvGrpSpPr>
              <a:grpSpLocks/>
            </p:cNvGrpSpPr>
            <p:nvPr/>
          </p:nvGrpSpPr>
          <p:grpSpPr bwMode="auto">
            <a:xfrm>
              <a:off x="4002" y="1536"/>
              <a:ext cx="300" cy="40"/>
              <a:chOff x="3575" y="4080"/>
              <a:chExt cx="750" cy="100"/>
            </a:xfrm>
          </p:grpSpPr>
          <p:sp>
            <p:nvSpPr>
              <p:cNvPr id="42270" name="Line 286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1" name="Line 287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2" name="Line 288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3" name="Line 289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4" name="Line 290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5" name="Line 291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76" name="Line 292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277" name="Line 293"/>
            <p:cNvSpPr>
              <a:spLocks noChangeShapeType="1"/>
            </p:cNvSpPr>
            <p:nvPr/>
          </p:nvSpPr>
          <p:spPr bwMode="auto">
            <a:xfrm rot="21403224" flipH="1">
              <a:off x="4054" y="1376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78" name="Line 294"/>
            <p:cNvSpPr>
              <a:spLocks noChangeShapeType="1"/>
            </p:cNvSpPr>
            <p:nvPr/>
          </p:nvSpPr>
          <p:spPr bwMode="auto">
            <a:xfrm rot="350062">
              <a:off x="4162" y="1384"/>
              <a:ext cx="96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79" name="Line 295"/>
            <p:cNvSpPr>
              <a:spLocks noChangeShapeType="1"/>
            </p:cNvSpPr>
            <p:nvPr/>
          </p:nvSpPr>
          <p:spPr bwMode="auto">
            <a:xfrm flipV="1">
              <a:off x="4155" y="1392"/>
              <a:ext cx="0" cy="28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80" name="Text Box 296"/>
            <p:cNvSpPr txBox="1">
              <a:spLocks noChangeArrowheads="1"/>
            </p:cNvSpPr>
            <p:nvPr/>
          </p:nvSpPr>
          <p:spPr bwMode="auto">
            <a:xfrm>
              <a:off x="4128" y="153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sp>
          <p:nvSpPr>
            <p:cNvPr id="42281" name="Line 297"/>
            <p:cNvSpPr>
              <a:spLocks noChangeShapeType="1"/>
            </p:cNvSpPr>
            <p:nvPr/>
          </p:nvSpPr>
          <p:spPr bwMode="auto">
            <a:xfrm>
              <a:off x="4164" y="1368"/>
              <a:ext cx="43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82" name="AutoShape 298"/>
            <p:cNvSpPr>
              <a:spLocks noChangeArrowheads="1"/>
            </p:cNvSpPr>
            <p:nvPr/>
          </p:nvSpPr>
          <p:spPr bwMode="auto">
            <a:xfrm>
              <a:off x="4128" y="1344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283" name="Line 299"/>
            <p:cNvSpPr>
              <a:spLocks noChangeShapeType="1"/>
            </p:cNvSpPr>
            <p:nvPr/>
          </p:nvSpPr>
          <p:spPr bwMode="auto">
            <a:xfrm flipH="1">
              <a:off x="3831" y="1368"/>
              <a:ext cx="32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84" name="Text Box 300"/>
            <p:cNvSpPr txBox="1">
              <a:spLocks noChangeArrowheads="1"/>
            </p:cNvSpPr>
            <p:nvPr/>
          </p:nvSpPr>
          <p:spPr bwMode="auto">
            <a:xfrm>
              <a:off x="3768" y="1344"/>
              <a:ext cx="26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</p:grpSp>
      <p:grpSp>
        <p:nvGrpSpPr>
          <p:cNvPr id="42285" name="Group 301"/>
          <p:cNvGrpSpPr>
            <a:grpSpLocks/>
          </p:cNvGrpSpPr>
          <p:nvPr/>
        </p:nvGrpSpPr>
        <p:grpSpPr bwMode="auto">
          <a:xfrm>
            <a:off x="5414963" y="4724495"/>
            <a:ext cx="1457325" cy="1223963"/>
            <a:chOff x="3720" y="1674"/>
            <a:chExt cx="918" cy="771"/>
          </a:xfrm>
        </p:grpSpPr>
        <p:sp>
          <p:nvSpPr>
            <p:cNvPr id="42286" name="Text Box 302"/>
            <p:cNvSpPr txBox="1">
              <a:spLocks noChangeArrowheads="1"/>
            </p:cNvSpPr>
            <p:nvPr/>
          </p:nvSpPr>
          <p:spPr bwMode="auto">
            <a:xfrm>
              <a:off x="3945" y="2154"/>
              <a:ext cx="37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grpSp>
          <p:nvGrpSpPr>
            <p:cNvPr id="42287" name="Group 303"/>
            <p:cNvGrpSpPr>
              <a:grpSpLocks/>
            </p:cNvGrpSpPr>
            <p:nvPr/>
          </p:nvGrpSpPr>
          <p:grpSpPr bwMode="auto">
            <a:xfrm>
              <a:off x="4086" y="1896"/>
              <a:ext cx="54" cy="288"/>
              <a:chOff x="3620" y="6480"/>
              <a:chExt cx="135" cy="720"/>
            </a:xfrm>
          </p:grpSpPr>
          <p:sp>
            <p:nvSpPr>
              <p:cNvPr id="42288" name="Line 304"/>
              <p:cNvSpPr>
                <a:spLocks noChangeShapeType="1"/>
              </p:cNvSpPr>
              <p:nvPr/>
            </p:nvSpPr>
            <p:spPr bwMode="auto">
              <a:xfrm>
                <a:off x="3755" y="6480"/>
                <a:ext cx="0" cy="72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89" name="Line 305"/>
              <p:cNvSpPr>
                <a:spLocks noChangeShapeType="1"/>
              </p:cNvSpPr>
              <p:nvPr/>
            </p:nvSpPr>
            <p:spPr bwMode="auto">
              <a:xfrm flipH="1">
                <a:off x="3635" y="661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90" name="Line 306"/>
              <p:cNvSpPr>
                <a:spLocks noChangeShapeType="1"/>
              </p:cNvSpPr>
              <p:nvPr/>
            </p:nvSpPr>
            <p:spPr bwMode="auto">
              <a:xfrm flipH="1">
                <a:off x="3635" y="675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91" name="Line 307"/>
              <p:cNvSpPr>
                <a:spLocks noChangeShapeType="1"/>
              </p:cNvSpPr>
              <p:nvPr/>
            </p:nvSpPr>
            <p:spPr bwMode="auto">
              <a:xfrm flipH="1">
                <a:off x="3635" y="688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92" name="Line 308"/>
              <p:cNvSpPr>
                <a:spLocks noChangeShapeType="1"/>
              </p:cNvSpPr>
              <p:nvPr/>
            </p:nvSpPr>
            <p:spPr bwMode="auto">
              <a:xfrm flipH="1">
                <a:off x="3635" y="702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93" name="Line 309"/>
              <p:cNvSpPr>
                <a:spLocks noChangeShapeType="1"/>
              </p:cNvSpPr>
              <p:nvPr/>
            </p:nvSpPr>
            <p:spPr bwMode="auto">
              <a:xfrm flipH="1">
                <a:off x="3620" y="649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294" name="Line 310"/>
            <p:cNvSpPr>
              <a:spLocks noChangeShapeType="1"/>
            </p:cNvSpPr>
            <p:nvPr/>
          </p:nvSpPr>
          <p:spPr bwMode="auto">
            <a:xfrm>
              <a:off x="4134" y="2034"/>
              <a:ext cx="50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95" name="Line 311"/>
            <p:cNvSpPr>
              <a:spLocks noChangeShapeType="1"/>
            </p:cNvSpPr>
            <p:nvPr/>
          </p:nvSpPr>
          <p:spPr bwMode="auto">
            <a:xfrm flipV="1">
              <a:off x="4068" y="1926"/>
              <a:ext cx="0" cy="26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96" name="Line 312"/>
            <p:cNvSpPr>
              <a:spLocks noChangeShapeType="1"/>
            </p:cNvSpPr>
            <p:nvPr/>
          </p:nvSpPr>
          <p:spPr bwMode="auto">
            <a:xfrm flipH="1">
              <a:off x="3840" y="2037"/>
              <a:ext cx="288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97" name="Arc 313"/>
            <p:cNvSpPr>
              <a:spLocks/>
            </p:cNvSpPr>
            <p:nvPr/>
          </p:nvSpPr>
          <p:spPr bwMode="auto">
            <a:xfrm>
              <a:off x="3954" y="1944"/>
              <a:ext cx="100" cy="196"/>
            </a:xfrm>
            <a:custGeom>
              <a:avLst/>
              <a:gdLst>
                <a:gd name="G0" fmla="+- 21600 0 0"/>
                <a:gd name="G1" fmla="+- 21450 0 0"/>
                <a:gd name="G2" fmla="+- 21600 0 0"/>
                <a:gd name="T0" fmla="*/ 16067 w 21600"/>
                <a:gd name="T1" fmla="*/ 42329 h 42329"/>
                <a:gd name="T2" fmla="*/ 19058 w 21600"/>
                <a:gd name="T3" fmla="*/ 0 h 42329"/>
                <a:gd name="T4" fmla="*/ 21600 w 21600"/>
                <a:gd name="T5" fmla="*/ 21450 h 42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9" fill="none" extrusionOk="0">
                  <a:moveTo>
                    <a:pt x="16066" y="42329"/>
                  </a:moveTo>
                  <a:cubicBezTo>
                    <a:pt x="6595" y="39819"/>
                    <a:pt x="0" y="31248"/>
                    <a:pt x="0" y="21450"/>
                  </a:cubicBezTo>
                  <a:cubicBezTo>
                    <a:pt x="-1" y="10503"/>
                    <a:pt x="8188" y="1288"/>
                    <a:pt x="19058" y="0"/>
                  </a:cubicBezTo>
                </a:path>
                <a:path w="21600" h="42329" stroke="0" extrusionOk="0">
                  <a:moveTo>
                    <a:pt x="16066" y="42329"/>
                  </a:moveTo>
                  <a:cubicBezTo>
                    <a:pt x="6595" y="39819"/>
                    <a:pt x="0" y="31248"/>
                    <a:pt x="0" y="21450"/>
                  </a:cubicBezTo>
                  <a:cubicBezTo>
                    <a:pt x="-1" y="10503"/>
                    <a:pt x="8188" y="1288"/>
                    <a:pt x="19058" y="0"/>
                  </a:cubicBezTo>
                  <a:lnTo>
                    <a:pt x="21600" y="21450"/>
                  </a:lnTo>
                  <a:close/>
                </a:path>
              </a:pathLst>
            </a:custGeom>
            <a:noFill/>
            <a:ln w="28575">
              <a:solidFill>
                <a:srgbClr val="CC33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298" name="Text Box 314"/>
            <p:cNvSpPr txBox="1">
              <a:spLocks noChangeArrowheads="1"/>
            </p:cNvSpPr>
            <p:nvPr/>
          </p:nvSpPr>
          <p:spPr bwMode="auto">
            <a:xfrm>
              <a:off x="3720" y="2028"/>
              <a:ext cx="336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  <p:sp>
          <p:nvSpPr>
            <p:cNvPr id="42299" name="Text Box 315"/>
            <p:cNvSpPr txBox="1">
              <a:spLocks noChangeArrowheads="1"/>
            </p:cNvSpPr>
            <p:nvPr/>
          </p:nvSpPr>
          <p:spPr bwMode="auto">
            <a:xfrm>
              <a:off x="3855" y="1674"/>
              <a:ext cx="417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M</a:t>
              </a:r>
            </a:p>
          </p:txBody>
        </p:sp>
      </p:grpSp>
      <p:sp>
        <p:nvSpPr>
          <p:cNvPr id="42300" name="Text Box 316"/>
          <p:cNvSpPr txBox="1">
            <a:spLocks noChangeArrowheads="1"/>
          </p:cNvSpPr>
          <p:nvPr/>
        </p:nvSpPr>
        <p:spPr bwMode="auto">
          <a:xfrm>
            <a:off x="0" y="3032115"/>
            <a:ext cx="237093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 i="1">
                <a:solidFill>
                  <a:srgbClr val="660066"/>
                </a:solidFill>
              </a:rPr>
              <a:t>Các</a:t>
            </a:r>
            <a:r>
              <a:rPr lang="en-US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smtClean="0">
                <a:solidFill>
                  <a:srgbClr val="660066"/>
                </a:solidFill>
              </a:rPr>
              <a:t>liên kết </a:t>
            </a:r>
            <a:r>
              <a:rPr lang="en-US" sz="2800" smtClean="0">
                <a:solidFill>
                  <a:srgbClr val="000000"/>
                </a:solidFill>
              </a:rPr>
              <a:t>thường </a:t>
            </a:r>
            <a:r>
              <a:rPr lang="en-US" sz="2800">
                <a:solidFill>
                  <a:srgbClr val="000000"/>
                </a:solidFill>
              </a:rPr>
              <a:t>gặp</a:t>
            </a:r>
            <a:r>
              <a:rPr lang="en-US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2301" name="Text Box 317"/>
          <p:cNvSpPr txBox="1">
            <a:spLocks noChangeArrowheads="1"/>
          </p:cNvSpPr>
          <p:nvPr/>
        </p:nvSpPr>
        <p:spPr bwMode="auto">
          <a:xfrm>
            <a:off x="2184399" y="1447800"/>
            <a:ext cx="2006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/>
              <a:t>Gối đỡ bản lề di động</a:t>
            </a:r>
          </a:p>
        </p:txBody>
      </p:sp>
      <p:sp>
        <p:nvSpPr>
          <p:cNvPr id="42302" name="Text Box 318"/>
          <p:cNvSpPr txBox="1">
            <a:spLocks noChangeArrowheads="1"/>
          </p:cNvSpPr>
          <p:nvPr/>
        </p:nvSpPr>
        <p:spPr bwMode="auto">
          <a:xfrm>
            <a:off x="2184400" y="3200400"/>
            <a:ext cx="2006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/>
              <a:t>Gối đỡ bản lề cố định</a:t>
            </a:r>
          </a:p>
        </p:txBody>
      </p:sp>
      <p:sp>
        <p:nvSpPr>
          <p:cNvPr id="42303" name="Text Box 319"/>
          <p:cNvSpPr txBox="1">
            <a:spLocks noChangeArrowheads="1"/>
          </p:cNvSpPr>
          <p:nvPr/>
        </p:nvSpPr>
        <p:spPr bwMode="auto">
          <a:xfrm>
            <a:off x="2184399" y="4938715"/>
            <a:ext cx="1135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/>
              <a:t>Ngàm</a:t>
            </a:r>
          </a:p>
        </p:txBody>
      </p:sp>
    </p:spTree>
    <p:extLst>
      <p:ext uri="{BB962C8B-B14F-4D97-AF65-F5344CB8AC3E}">
        <p14:creationId xmlns:p14="http://schemas.microsoft.com/office/powerpoint/2010/main" val="346505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91" name="Group 203"/>
          <p:cNvGrpSpPr>
            <a:grpSpLocks/>
          </p:cNvGrpSpPr>
          <p:nvPr/>
        </p:nvGrpSpPr>
        <p:grpSpPr bwMode="auto">
          <a:xfrm>
            <a:off x="7591425" y="1219200"/>
            <a:ext cx="828675" cy="904875"/>
            <a:chOff x="5094" y="678"/>
            <a:chExt cx="522" cy="570"/>
          </a:xfrm>
        </p:grpSpPr>
        <p:sp>
          <p:nvSpPr>
            <p:cNvPr id="12330" name="AutoShape 42"/>
            <p:cNvSpPr>
              <a:spLocks noChangeArrowheads="1"/>
            </p:cNvSpPr>
            <p:nvPr/>
          </p:nvSpPr>
          <p:spPr bwMode="auto">
            <a:xfrm>
              <a:off x="5208" y="87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31" name="AutoShape 43"/>
            <p:cNvSpPr>
              <a:spLocks noChangeArrowheads="1"/>
            </p:cNvSpPr>
            <p:nvPr/>
          </p:nvSpPr>
          <p:spPr bwMode="auto">
            <a:xfrm>
              <a:off x="5202" y="678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346" name="Group 58"/>
            <p:cNvGrpSpPr>
              <a:grpSpLocks/>
            </p:cNvGrpSpPr>
            <p:nvPr/>
          </p:nvGrpSpPr>
          <p:grpSpPr bwMode="auto">
            <a:xfrm>
              <a:off x="5094" y="936"/>
              <a:ext cx="300" cy="40"/>
              <a:chOff x="3575" y="4080"/>
              <a:chExt cx="750" cy="100"/>
            </a:xfrm>
          </p:grpSpPr>
          <p:sp>
            <p:nvSpPr>
              <p:cNvPr id="12347" name="Line 59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8" name="Line 60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9" name="Line 61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0" name="Line 62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1" name="Line 63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2" name="Line 64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3" name="Line 65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354" name="Line 66"/>
            <p:cNvSpPr>
              <a:spLocks noChangeShapeType="1"/>
            </p:cNvSpPr>
            <p:nvPr/>
          </p:nvSpPr>
          <p:spPr bwMode="auto">
            <a:xfrm>
              <a:off x="5136" y="870"/>
              <a:ext cx="21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55" name="Line 67"/>
            <p:cNvSpPr>
              <a:spLocks noChangeShapeType="1"/>
            </p:cNvSpPr>
            <p:nvPr/>
          </p:nvSpPr>
          <p:spPr bwMode="auto">
            <a:xfrm flipH="1">
              <a:off x="5160" y="726"/>
              <a:ext cx="72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56" name="Line 68"/>
            <p:cNvSpPr>
              <a:spLocks noChangeShapeType="1"/>
            </p:cNvSpPr>
            <p:nvPr/>
          </p:nvSpPr>
          <p:spPr bwMode="auto">
            <a:xfrm>
              <a:off x="5244" y="726"/>
              <a:ext cx="72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57" name="Line 69"/>
            <p:cNvSpPr>
              <a:spLocks noChangeShapeType="1"/>
            </p:cNvSpPr>
            <p:nvPr/>
          </p:nvSpPr>
          <p:spPr bwMode="auto">
            <a:xfrm>
              <a:off x="5256" y="702"/>
              <a:ext cx="36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5" name="Line 107"/>
            <p:cNvSpPr>
              <a:spLocks noChangeShapeType="1"/>
            </p:cNvSpPr>
            <p:nvPr/>
          </p:nvSpPr>
          <p:spPr bwMode="auto">
            <a:xfrm flipV="1">
              <a:off x="5238" y="933"/>
              <a:ext cx="0" cy="24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5" name="Text Box 167"/>
            <p:cNvSpPr txBox="1">
              <a:spLocks noChangeArrowheads="1"/>
            </p:cNvSpPr>
            <p:nvPr/>
          </p:nvSpPr>
          <p:spPr bwMode="auto">
            <a:xfrm>
              <a:off x="5265" y="909"/>
              <a:ext cx="351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</p:grpSp>
      <p:grpSp>
        <p:nvGrpSpPr>
          <p:cNvPr id="12480" name="Group 192"/>
          <p:cNvGrpSpPr>
            <a:grpSpLocks/>
          </p:cNvGrpSpPr>
          <p:nvPr/>
        </p:nvGrpSpPr>
        <p:grpSpPr bwMode="auto">
          <a:xfrm>
            <a:off x="5876925" y="1219200"/>
            <a:ext cx="1057275" cy="1114425"/>
            <a:chOff x="4014" y="336"/>
            <a:chExt cx="666" cy="702"/>
          </a:xfrm>
        </p:grpSpPr>
        <p:sp>
          <p:nvSpPr>
            <p:cNvPr id="12332" name="AutoShape 44"/>
            <p:cNvSpPr>
              <a:spLocks noChangeArrowheads="1"/>
            </p:cNvSpPr>
            <p:nvPr/>
          </p:nvSpPr>
          <p:spPr bwMode="auto">
            <a:xfrm>
              <a:off x="4116" y="33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333" name="Group 45"/>
            <p:cNvGrpSpPr>
              <a:grpSpLocks/>
            </p:cNvGrpSpPr>
            <p:nvPr/>
          </p:nvGrpSpPr>
          <p:grpSpPr bwMode="auto">
            <a:xfrm>
              <a:off x="4014" y="533"/>
              <a:ext cx="262" cy="80"/>
              <a:chOff x="6305" y="3957"/>
              <a:chExt cx="654" cy="200"/>
            </a:xfrm>
          </p:grpSpPr>
          <p:sp>
            <p:nvSpPr>
              <p:cNvPr id="12334" name="AutoShape 46"/>
              <p:cNvSpPr>
                <a:spLocks noChangeArrowheads="1"/>
              </p:cNvSpPr>
              <p:nvPr/>
            </p:nvSpPr>
            <p:spPr bwMode="auto">
              <a:xfrm>
                <a:off x="6560" y="3957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35" name="Line 47"/>
              <p:cNvSpPr>
                <a:spLocks noChangeShapeType="1"/>
              </p:cNvSpPr>
              <p:nvPr/>
            </p:nvSpPr>
            <p:spPr bwMode="auto">
              <a:xfrm>
                <a:off x="6320" y="403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36" name="Line 48"/>
              <p:cNvSpPr>
                <a:spLocks noChangeShapeType="1"/>
              </p:cNvSpPr>
              <p:nvPr/>
            </p:nvSpPr>
            <p:spPr bwMode="auto">
              <a:xfrm>
                <a:off x="6710" y="403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37" name="Line 49"/>
              <p:cNvSpPr>
                <a:spLocks noChangeShapeType="1"/>
              </p:cNvSpPr>
              <p:nvPr/>
            </p:nvSpPr>
            <p:spPr bwMode="auto">
              <a:xfrm flipH="1">
                <a:off x="630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38" name="Line 50"/>
              <p:cNvSpPr>
                <a:spLocks noChangeShapeType="1"/>
              </p:cNvSpPr>
              <p:nvPr/>
            </p:nvSpPr>
            <p:spPr bwMode="auto">
              <a:xfrm flipH="1">
                <a:off x="6527" y="409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39" name="Line 51"/>
              <p:cNvSpPr>
                <a:spLocks noChangeShapeType="1"/>
              </p:cNvSpPr>
              <p:nvPr/>
            </p:nvSpPr>
            <p:spPr bwMode="auto">
              <a:xfrm flipH="1">
                <a:off x="6410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0" name="Line 52"/>
              <p:cNvSpPr>
                <a:spLocks noChangeShapeType="1"/>
              </p:cNvSpPr>
              <p:nvPr/>
            </p:nvSpPr>
            <p:spPr bwMode="auto">
              <a:xfrm flipH="1">
                <a:off x="6725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1" name="Line 53"/>
              <p:cNvSpPr>
                <a:spLocks noChangeShapeType="1"/>
              </p:cNvSpPr>
              <p:nvPr/>
            </p:nvSpPr>
            <p:spPr bwMode="auto">
              <a:xfrm flipH="1">
                <a:off x="6635" y="408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2" name="Line 54"/>
              <p:cNvSpPr>
                <a:spLocks noChangeShapeType="1"/>
              </p:cNvSpPr>
              <p:nvPr/>
            </p:nvSpPr>
            <p:spPr bwMode="auto">
              <a:xfrm flipH="1">
                <a:off x="684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343" name="Line 55"/>
            <p:cNvSpPr>
              <a:spLocks noChangeShapeType="1"/>
            </p:cNvSpPr>
            <p:nvPr/>
          </p:nvSpPr>
          <p:spPr bwMode="auto">
            <a:xfrm>
              <a:off x="4146" y="390"/>
              <a:ext cx="0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44" name="Line 56"/>
            <p:cNvSpPr>
              <a:spLocks noChangeShapeType="1"/>
            </p:cNvSpPr>
            <p:nvPr/>
          </p:nvSpPr>
          <p:spPr bwMode="auto">
            <a:xfrm>
              <a:off x="4176" y="360"/>
              <a:ext cx="50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4" name="Line 106"/>
            <p:cNvSpPr>
              <a:spLocks noChangeShapeType="1"/>
            </p:cNvSpPr>
            <p:nvPr/>
          </p:nvSpPr>
          <p:spPr bwMode="auto">
            <a:xfrm flipV="1">
              <a:off x="4146" y="582"/>
              <a:ext cx="0" cy="24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7" name="Text Box 169"/>
            <p:cNvSpPr txBox="1">
              <a:spLocks noChangeArrowheads="1"/>
            </p:cNvSpPr>
            <p:nvPr/>
          </p:nvSpPr>
          <p:spPr bwMode="auto">
            <a:xfrm>
              <a:off x="4152" y="651"/>
              <a:ext cx="408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R</a:t>
              </a:r>
            </a:p>
          </p:txBody>
        </p:sp>
      </p:grpSp>
      <p:grpSp>
        <p:nvGrpSpPr>
          <p:cNvPr id="12485" name="Group 197"/>
          <p:cNvGrpSpPr>
            <a:grpSpLocks/>
          </p:cNvGrpSpPr>
          <p:nvPr/>
        </p:nvGrpSpPr>
        <p:grpSpPr bwMode="auto">
          <a:xfrm>
            <a:off x="6905625" y="3167063"/>
            <a:ext cx="1838325" cy="1100137"/>
            <a:chOff x="4575" y="2157"/>
            <a:chExt cx="1158" cy="693"/>
          </a:xfrm>
        </p:grpSpPr>
        <p:sp>
          <p:nvSpPr>
            <p:cNvPr id="12370" name="AutoShape 82"/>
            <p:cNvSpPr>
              <a:spLocks noChangeArrowheads="1"/>
            </p:cNvSpPr>
            <p:nvPr/>
          </p:nvSpPr>
          <p:spPr bwMode="auto">
            <a:xfrm>
              <a:off x="5100" y="225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71" name="AutoShape 83"/>
            <p:cNvSpPr>
              <a:spLocks noChangeArrowheads="1"/>
            </p:cNvSpPr>
            <p:nvPr/>
          </p:nvSpPr>
          <p:spPr bwMode="auto">
            <a:xfrm>
              <a:off x="5286" y="2286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416" name="Group 128"/>
            <p:cNvGrpSpPr>
              <a:grpSpLocks/>
            </p:cNvGrpSpPr>
            <p:nvPr/>
          </p:nvGrpSpPr>
          <p:grpSpPr bwMode="auto">
            <a:xfrm>
              <a:off x="4998" y="2418"/>
              <a:ext cx="433" cy="79"/>
              <a:chOff x="8870" y="5580"/>
              <a:chExt cx="1082" cy="197"/>
            </a:xfrm>
          </p:grpSpPr>
          <p:sp>
            <p:nvSpPr>
              <p:cNvPr id="12417" name="AutoShape 129"/>
              <p:cNvSpPr>
                <a:spLocks noChangeArrowheads="1"/>
              </p:cNvSpPr>
              <p:nvPr/>
            </p:nvSpPr>
            <p:spPr bwMode="auto">
              <a:xfrm>
                <a:off x="911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8" name="AutoShape 130"/>
              <p:cNvSpPr>
                <a:spLocks noChangeArrowheads="1"/>
              </p:cNvSpPr>
              <p:nvPr/>
            </p:nvSpPr>
            <p:spPr bwMode="auto">
              <a:xfrm>
                <a:off x="959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9" name="Line 131"/>
              <p:cNvSpPr>
                <a:spLocks noChangeShapeType="1"/>
              </p:cNvSpPr>
              <p:nvPr/>
            </p:nvSpPr>
            <p:spPr bwMode="auto">
              <a:xfrm>
                <a:off x="9260" y="5655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0" name="Line 132"/>
              <p:cNvSpPr>
                <a:spLocks noChangeShapeType="1"/>
              </p:cNvSpPr>
              <p:nvPr/>
            </p:nvSpPr>
            <p:spPr bwMode="auto">
              <a:xfrm>
                <a:off x="8915" y="5655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1" name="Line 133"/>
              <p:cNvSpPr>
                <a:spLocks noChangeShapeType="1"/>
              </p:cNvSpPr>
              <p:nvPr/>
            </p:nvSpPr>
            <p:spPr bwMode="auto">
              <a:xfrm>
                <a:off x="9755" y="5640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2" name="Line 134"/>
              <p:cNvSpPr>
                <a:spLocks noChangeShapeType="1"/>
              </p:cNvSpPr>
              <p:nvPr/>
            </p:nvSpPr>
            <p:spPr bwMode="auto">
              <a:xfrm>
                <a:off x="8885" y="565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3" name="Line 135"/>
              <p:cNvSpPr>
                <a:spLocks noChangeShapeType="1"/>
              </p:cNvSpPr>
              <p:nvPr/>
            </p:nvSpPr>
            <p:spPr bwMode="auto">
              <a:xfrm>
                <a:off x="9275" y="565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4" name="Line 136"/>
              <p:cNvSpPr>
                <a:spLocks noChangeShapeType="1"/>
              </p:cNvSpPr>
              <p:nvPr/>
            </p:nvSpPr>
            <p:spPr bwMode="auto">
              <a:xfrm flipH="1">
                <a:off x="887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5" name="Line 137"/>
              <p:cNvSpPr>
                <a:spLocks noChangeShapeType="1"/>
              </p:cNvSpPr>
              <p:nvPr/>
            </p:nvSpPr>
            <p:spPr bwMode="auto">
              <a:xfrm flipH="1">
                <a:off x="9092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6" name="Line 138"/>
              <p:cNvSpPr>
                <a:spLocks noChangeShapeType="1"/>
              </p:cNvSpPr>
              <p:nvPr/>
            </p:nvSpPr>
            <p:spPr bwMode="auto">
              <a:xfrm flipH="1">
                <a:off x="8975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7" name="Line 139"/>
              <p:cNvSpPr>
                <a:spLocks noChangeShapeType="1"/>
              </p:cNvSpPr>
              <p:nvPr/>
            </p:nvSpPr>
            <p:spPr bwMode="auto">
              <a:xfrm flipH="1">
                <a:off x="9290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8" name="Line 140"/>
              <p:cNvSpPr>
                <a:spLocks noChangeShapeType="1"/>
              </p:cNvSpPr>
              <p:nvPr/>
            </p:nvSpPr>
            <p:spPr bwMode="auto">
              <a:xfrm flipH="1">
                <a:off x="9200" y="570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9" name="Line 141"/>
              <p:cNvSpPr>
                <a:spLocks noChangeShapeType="1"/>
              </p:cNvSpPr>
              <p:nvPr/>
            </p:nvSpPr>
            <p:spPr bwMode="auto">
              <a:xfrm flipH="1">
                <a:off x="941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0" name="Line 142"/>
              <p:cNvSpPr>
                <a:spLocks noChangeShapeType="1"/>
              </p:cNvSpPr>
              <p:nvPr/>
            </p:nvSpPr>
            <p:spPr bwMode="auto">
              <a:xfrm flipH="1">
                <a:off x="950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1" name="Line 143"/>
              <p:cNvSpPr>
                <a:spLocks noChangeShapeType="1"/>
              </p:cNvSpPr>
              <p:nvPr/>
            </p:nvSpPr>
            <p:spPr bwMode="auto">
              <a:xfrm flipH="1">
                <a:off x="968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2" name="Line 144"/>
              <p:cNvSpPr>
                <a:spLocks noChangeShapeType="1"/>
              </p:cNvSpPr>
              <p:nvPr/>
            </p:nvSpPr>
            <p:spPr bwMode="auto">
              <a:xfrm flipH="1">
                <a:off x="9575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3" name="Line 145"/>
              <p:cNvSpPr>
                <a:spLocks noChangeShapeType="1"/>
              </p:cNvSpPr>
              <p:nvPr/>
            </p:nvSpPr>
            <p:spPr bwMode="auto">
              <a:xfrm flipH="1">
                <a:off x="9785" y="562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4" name="Line 146"/>
              <p:cNvSpPr>
                <a:spLocks noChangeShapeType="1"/>
              </p:cNvSpPr>
              <p:nvPr/>
            </p:nvSpPr>
            <p:spPr bwMode="auto">
              <a:xfrm flipH="1">
                <a:off x="9890" y="568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435" name="Group 147"/>
            <p:cNvGrpSpPr>
              <a:grpSpLocks/>
            </p:cNvGrpSpPr>
            <p:nvPr/>
          </p:nvGrpSpPr>
          <p:grpSpPr bwMode="auto">
            <a:xfrm rot="5310927">
              <a:off x="4823" y="2248"/>
              <a:ext cx="262" cy="80"/>
              <a:chOff x="6305" y="3957"/>
              <a:chExt cx="654" cy="200"/>
            </a:xfrm>
          </p:grpSpPr>
          <p:sp>
            <p:nvSpPr>
              <p:cNvPr id="12436" name="AutoShape 148"/>
              <p:cNvSpPr>
                <a:spLocks noChangeArrowheads="1"/>
              </p:cNvSpPr>
              <p:nvPr/>
            </p:nvSpPr>
            <p:spPr bwMode="auto">
              <a:xfrm>
                <a:off x="6560" y="3957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7" name="Line 149"/>
              <p:cNvSpPr>
                <a:spLocks noChangeShapeType="1"/>
              </p:cNvSpPr>
              <p:nvPr/>
            </p:nvSpPr>
            <p:spPr bwMode="auto">
              <a:xfrm>
                <a:off x="6320" y="403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8" name="Line 150"/>
              <p:cNvSpPr>
                <a:spLocks noChangeShapeType="1"/>
              </p:cNvSpPr>
              <p:nvPr/>
            </p:nvSpPr>
            <p:spPr bwMode="auto">
              <a:xfrm>
                <a:off x="6710" y="403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9" name="Line 151"/>
              <p:cNvSpPr>
                <a:spLocks noChangeShapeType="1"/>
              </p:cNvSpPr>
              <p:nvPr/>
            </p:nvSpPr>
            <p:spPr bwMode="auto">
              <a:xfrm flipH="1">
                <a:off x="630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40" name="Line 152"/>
              <p:cNvSpPr>
                <a:spLocks noChangeShapeType="1"/>
              </p:cNvSpPr>
              <p:nvPr/>
            </p:nvSpPr>
            <p:spPr bwMode="auto">
              <a:xfrm flipH="1">
                <a:off x="6527" y="409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41" name="Line 153"/>
              <p:cNvSpPr>
                <a:spLocks noChangeShapeType="1"/>
              </p:cNvSpPr>
              <p:nvPr/>
            </p:nvSpPr>
            <p:spPr bwMode="auto">
              <a:xfrm flipH="1">
                <a:off x="6410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42" name="Line 154"/>
              <p:cNvSpPr>
                <a:spLocks noChangeShapeType="1"/>
              </p:cNvSpPr>
              <p:nvPr/>
            </p:nvSpPr>
            <p:spPr bwMode="auto">
              <a:xfrm flipH="1">
                <a:off x="6725" y="403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43" name="Line 155"/>
              <p:cNvSpPr>
                <a:spLocks noChangeShapeType="1"/>
              </p:cNvSpPr>
              <p:nvPr/>
            </p:nvSpPr>
            <p:spPr bwMode="auto">
              <a:xfrm flipH="1">
                <a:off x="6635" y="408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44" name="Line 156"/>
              <p:cNvSpPr>
                <a:spLocks noChangeShapeType="1"/>
              </p:cNvSpPr>
              <p:nvPr/>
            </p:nvSpPr>
            <p:spPr bwMode="auto">
              <a:xfrm flipH="1">
                <a:off x="6845" y="402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445" name="Line 157"/>
            <p:cNvSpPr>
              <a:spLocks noChangeShapeType="1"/>
            </p:cNvSpPr>
            <p:nvPr/>
          </p:nvSpPr>
          <p:spPr bwMode="auto">
            <a:xfrm>
              <a:off x="4998" y="2286"/>
              <a:ext cx="10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46" name="Line 158"/>
            <p:cNvSpPr>
              <a:spLocks noChangeShapeType="1"/>
            </p:cNvSpPr>
            <p:nvPr/>
          </p:nvSpPr>
          <p:spPr bwMode="auto">
            <a:xfrm>
              <a:off x="5130" y="2311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47" name="Line 159"/>
            <p:cNvSpPr>
              <a:spLocks noChangeShapeType="1"/>
            </p:cNvSpPr>
            <p:nvPr/>
          </p:nvSpPr>
          <p:spPr bwMode="auto">
            <a:xfrm>
              <a:off x="5316" y="2346"/>
              <a:ext cx="0" cy="7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48" name="Line 160"/>
            <p:cNvSpPr>
              <a:spLocks noChangeShapeType="1"/>
            </p:cNvSpPr>
            <p:nvPr/>
          </p:nvSpPr>
          <p:spPr bwMode="auto">
            <a:xfrm>
              <a:off x="5160" y="2280"/>
              <a:ext cx="43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49" name="Line 161"/>
            <p:cNvSpPr>
              <a:spLocks noChangeShapeType="1"/>
            </p:cNvSpPr>
            <p:nvPr/>
          </p:nvSpPr>
          <p:spPr bwMode="auto">
            <a:xfrm flipV="1">
              <a:off x="5124" y="2301"/>
              <a:ext cx="0" cy="24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1" name="Line 163"/>
            <p:cNvSpPr>
              <a:spLocks noChangeShapeType="1"/>
            </p:cNvSpPr>
            <p:nvPr/>
          </p:nvSpPr>
          <p:spPr bwMode="auto">
            <a:xfrm>
              <a:off x="5307" y="2355"/>
              <a:ext cx="0" cy="24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3" name="Line 165"/>
            <p:cNvSpPr>
              <a:spLocks noChangeShapeType="1"/>
            </p:cNvSpPr>
            <p:nvPr/>
          </p:nvSpPr>
          <p:spPr bwMode="auto">
            <a:xfrm flipH="1">
              <a:off x="4698" y="2292"/>
              <a:ext cx="236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8" name="Text Box 170"/>
            <p:cNvSpPr txBox="1">
              <a:spLocks noChangeArrowheads="1"/>
            </p:cNvSpPr>
            <p:nvPr/>
          </p:nvSpPr>
          <p:spPr bwMode="auto">
            <a:xfrm>
              <a:off x="5295" y="2466"/>
              <a:ext cx="438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  <a:r>
                <a:rPr lang="en-US" baseline="-25000">
                  <a:solidFill>
                    <a:srgbClr val="CC3300"/>
                  </a:solidFill>
                </a:rPr>
                <a:t>2</a:t>
              </a:r>
              <a:endParaRPr lang="en-US">
                <a:solidFill>
                  <a:srgbClr val="CC3300"/>
                </a:solidFill>
              </a:endParaRPr>
            </a:p>
          </p:txBody>
        </p:sp>
        <p:sp>
          <p:nvSpPr>
            <p:cNvPr id="12459" name="Text Box 171"/>
            <p:cNvSpPr txBox="1">
              <a:spLocks noChangeArrowheads="1"/>
            </p:cNvSpPr>
            <p:nvPr/>
          </p:nvSpPr>
          <p:spPr bwMode="auto">
            <a:xfrm>
              <a:off x="4926" y="2466"/>
              <a:ext cx="366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R</a:t>
              </a:r>
              <a:r>
                <a:rPr lang="en-US" baseline="-25000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1</a:t>
              </a:r>
              <a:endParaRPr lang="en-US">
                <a:solidFill>
                  <a:srgbClr val="CC3300"/>
                </a:solidFill>
                <a:latin typeface=".VnBook-Antiqua" pitchFamily="34" charset="0"/>
                <a:cs typeface="Times New Roman" pitchFamily="18" charset="0"/>
              </a:endParaRPr>
            </a:p>
          </p:txBody>
        </p:sp>
        <p:sp>
          <p:nvSpPr>
            <p:cNvPr id="12461" name="Text Box 173"/>
            <p:cNvSpPr txBox="1">
              <a:spLocks noChangeArrowheads="1"/>
            </p:cNvSpPr>
            <p:nvPr/>
          </p:nvSpPr>
          <p:spPr bwMode="auto">
            <a:xfrm>
              <a:off x="4575" y="2274"/>
              <a:ext cx="354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  <a:latin typeface=".VnBook-Antiqua" pitchFamily="34" charset="0"/>
                  <a:cs typeface="Times New Roman" pitchFamily="18" charset="0"/>
                </a:rPr>
                <a:t>H</a:t>
              </a:r>
            </a:p>
          </p:txBody>
        </p:sp>
      </p:grpSp>
      <p:grpSp>
        <p:nvGrpSpPr>
          <p:cNvPr id="12483" name="Group 195"/>
          <p:cNvGrpSpPr>
            <a:grpSpLocks/>
          </p:cNvGrpSpPr>
          <p:nvPr/>
        </p:nvGrpSpPr>
        <p:grpSpPr bwMode="auto">
          <a:xfrm>
            <a:off x="7162800" y="2228850"/>
            <a:ext cx="1200150" cy="809625"/>
            <a:chOff x="4851" y="1314"/>
            <a:chExt cx="756" cy="510"/>
          </a:xfrm>
        </p:grpSpPr>
        <p:sp>
          <p:nvSpPr>
            <p:cNvPr id="12369" name="AutoShape 81"/>
            <p:cNvSpPr>
              <a:spLocks noChangeArrowheads="1"/>
            </p:cNvSpPr>
            <p:nvPr/>
          </p:nvSpPr>
          <p:spPr bwMode="auto">
            <a:xfrm>
              <a:off x="5232" y="1338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72" name="Line 84"/>
            <p:cNvSpPr>
              <a:spLocks noChangeShapeType="1"/>
            </p:cNvSpPr>
            <p:nvPr/>
          </p:nvSpPr>
          <p:spPr bwMode="auto">
            <a:xfrm rot="21403224" flipH="1">
              <a:off x="5154" y="1392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73" name="Line 85"/>
            <p:cNvSpPr>
              <a:spLocks noChangeShapeType="1"/>
            </p:cNvSpPr>
            <p:nvPr/>
          </p:nvSpPr>
          <p:spPr bwMode="auto">
            <a:xfrm rot="350062">
              <a:off x="5262" y="1392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374" name="Group 86"/>
            <p:cNvGrpSpPr>
              <a:grpSpLocks/>
            </p:cNvGrpSpPr>
            <p:nvPr/>
          </p:nvGrpSpPr>
          <p:grpSpPr bwMode="auto">
            <a:xfrm>
              <a:off x="5040" y="1536"/>
              <a:ext cx="433" cy="79"/>
              <a:chOff x="8870" y="5580"/>
              <a:chExt cx="1082" cy="197"/>
            </a:xfrm>
          </p:grpSpPr>
          <p:sp>
            <p:nvSpPr>
              <p:cNvPr id="12375" name="AutoShape 87"/>
              <p:cNvSpPr>
                <a:spLocks noChangeArrowheads="1"/>
              </p:cNvSpPr>
              <p:nvPr/>
            </p:nvSpPr>
            <p:spPr bwMode="auto">
              <a:xfrm>
                <a:off x="911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6" name="AutoShape 88"/>
              <p:cNvSpPr>
                <a:spLocks noChangeArrowheads="1"/>
              </p:cNvSpPr>
              <p:nvPr/>
            </p:nvSpPr>
            <p:spPr bwMode="auto">
              <a:xfrm>
                <a:off x="9590" y="5580"/>
                <a:ext cx="142" cy="142"/>
              </a:xfrm>
              <a:prstGeom prst="flowChartConnector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7" name="Line 89"/>
              <p:cNvSpPr>
                <a:spLocks noChangeShapeType="1"/>
              </p:cNvSpPr>
              <p:nvPr/>
            </p:nvSpPr>
            <p:spPr bwMode="auto">
              <a:xfrm>
                <a:off x="9260" y="5655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8" name="Line 90"/>
              <p:cNvSpPr>
                <a:spLocks noChangeShapeType="1"/>
              </p:cNvSpPr>
              <p:nvPr/>
            </p:nvSpPr>
            <p:spPr bwMode="auto">
              <a:xfrm>
                <a:off x="8915" y="5655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9" name="Line 91"/>
              <p:cNvSpPr>
                <a:spLocks noChangeShapeType="1"/>
              </p:cNvSpPr>
              <p:nvPr/>
            </p:nvSpPr>
            <p:spPr bwMode="auto">
              <a:xfrm>
                <a:off x="9755" y="5640"/>
                <a:ext cx="18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0" name="Line 92"/>
              <p:cNvSpPr>
                <a:spLocks noChangeShapeType="1"/>
              </p:cNvSpPr>
              <p:nvPr/>
            </p:nvSpPr>
            <p:spPr bwMode="auto">
              <a:xfrm>
                <a:off x="8885" y="5655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1" name="Line 93"/>
              <p:cNvSpPr>
                <a:spLocks noChangeShapeType="1"/>
              </p:cNvSpPr>
              <p:nvPr/>
            </p:nvSpPr>
            <p:spPr bwMode="auto">
              <a:xfrm>
                <a:off x="9275" y="5652"/>
                <a:ext cx="2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2" name="Line 94"/>
              <p:cNvSpPr>
                <a:spLocks noChangeShapeType="1"/>
              </p:cNvSpPr>
              <p:nvPr/>
            </p:nvSpPr>
            <p:spPr bwMode="auto">
              <a:xfrm flipH="1">
                <a:off x="887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3" name="Line 95"/>
              <p:cNvSpPr>
                <a:spLocks noChangeShapeType="1"/>
              </p:cNvSpPr>
              <p:nvPr/>
            </p:nvSpPr>
            <p:spPr bwMode="auto">
              <a:xfrm flipH="1">
                <a:off x="9092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4" name="Line 96"/>
              <p:cNvSpPr>
                <a:spLocks noChangeShapeType="1"/>
              </p:cNvSpPr>
              <p:nvPr/>
            </p:nvSpPr>
            <p:spPr bwMode="auto">
              <a:xfrm flipH="1">
                <a:off x="8975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5" name="Line 97"/>
              <p:cNvSpPr>
                <a:spLocks noChangeShapeType="1"/>
              </p:cNvSpPr>
              <p:nvPr/>
            </p:nvSpPr>
            <p:spPr bwMode="auto">
              <a:xfrm flipH="1">
                <a:off x="9290" y="565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6" name="Line 98"/>
              <p:cNvSpPr>
                <a:spLocks noChangeShapeType="1"/>
              </p:cNvSpPr>
              <p:nvPr/>
            </p:nvSpPr>
            <p:spPr bwMode="auto">
              <a:xfrm flipH="1">
                <a:off x="9200" y="5700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7" name="Line 99"/>
              <p:cNvSpPr>
                <a:spLocks noChangeShapeType="1"/>
              </p:cNvSpPr>
              <p:nvPr/>
            </p:nvSpPr>
            <p:spPr bwMode="auto">
              <a:xfrm flipH="1">
                <a:off x="941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8" name="Line 100"/>
              <p:cNvSpPr>
                <a:spLocks noChangeShapeType="1"/>
              </p:cNvSpPr>
              <p:nvPr/>
            </p:nvSpPr>
            <p:spPr bwMode="auto">
              <a:xfrm flipH="1">
                <a:off x="950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89" name="Line 101"/>
              <p:cNvSpPr>
                <a:spLocks noChangeShapeType="1"/>
              </p:cNvSpPr>
              <p:nvPr/>
            </p:nvSpPr>
            <p:spPr bwMode="auto">
              <a:xfrm flipH="1">
                <a:off x="9680" y="5640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90" name="Line 102"/>
              <p:cNvSpPr>
                <a:spLocks noChangeShapeType="1"/>
              </p:cNvSpPr>
              <p:nvPr/>
            </p:nvSpPr>
            <p:spPr bwMode="auto">
              <a:xfrm flipH="1">
                <a:off x="9575" y="571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91" name="Line 103"/>
              <p:cNvSpPr>
                <a:spLocks noChangeShapeType="1"/>
              </p:cNvSpPr>
              <p:nvPr/>
            </p:nvSpPr>
            <p:spPr bwMode="auto">
              <a:xfrm flipH="1">
                <a:off x="9785" y="5625"/>
                <a:ext cx="113" cy="11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92" name="Line 104"/>
              <p:cNvSpPr>
                <a:spLocks noChangeShapeType="1"/>
              </p:cNvSpPr>
              <p:nvPr/>
            </p:nvSpPr>
            <p:spPr bwMode="auto">
              <a:xfrm flipH="1">
                <a:off x="9890" y="5685"/>
                <a:ext cx="62" cy="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393" name="Line 105"/>
            <p:cNvSpPr>
              <a:spLocks noChangeShapeType="1"/>
            </p:cNvSpPr>
            <p:nvPr/>
          </p:nvSpPr>
          <p:spPr bwMode="auto">
            <a:xfrm>
              <a:off x="5292" y="1362"/>
              <a:ext cx="31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6" name="Line 108"/>
            <p:cNvSpPr>
              <a:spLocks noChangeShapeType="1"/>
            </p:cNvSpPr>
            <p:nvPr/>
          </p:nvSpPr>
          <p:spPr bwMode="auto">
            <a:xfrm flipV="1">
              <a:off x="5253" y="1377"/>
              <a:ext cx="0" cy="26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9" name="Line 111"/>
            <p:cNvSpPr>
              <a:spLocks noChangeShapeType="1"/>
            </p:cNvSpPr>
            <p:nvPr/>
          </p:nvSpPr>
          <p:spPr bwMode="auto">
            <a:xfrm flipH="1">
              <a:off x="5016" y="1362"/>
              <a:ext cx="24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60" name="Text Box 172"/>
            <p:cNvSpPr txBox="1">
              <a:spLocks noChangeArrowheads="1"/>
            </p:cNvSpPr>
            <p:nvPr/>
          </p:nvSpPr>
          <p:spPr bwMode="auto">
            <a:xfrm>
              <a:off x="5214" y="1563"/>
              <a:ext cx="306" cy="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sp>
          <p:nvSpPr>
            <p:cNvPr id="12462" name="Text Box 174"/>
            <p:cNvSpPr txBox="1">
              <a:spLocks noChangeArrowheads="1"/>
            </p:cNvSpPr>
            <p:nvPr/>
          </p:nvSpPr>
          <p:spPr bwMode="auto">
            <a:xfrm>
              <a:off x="4851" y="1314"/>
              <a:ext cx="312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</p:grpSp>
      <p:grpSp>
        <p:nvGrpSpPr>
          <p:cNvPr id="12479" name="Group 191"/>
          <p:cNvGrpSpPr>
            <a:grpSpLocks/>
          </p:cNvGrpSpPr>
          <p:nvPr/>
        </p:nvGrpSpPr>
        <p:grpSpPr bwMode="auto">
          <a:xfrm>
            <a:off x="5486400" y="2205038"/>
            <a:ext cx="1314450" cy="762000"/>
            <a:chOff x="3768" y="1344"/>
            <a:chExt cx="828" cy="480"/>
          </a:xfrm>
        </p:grpSpPr>
        <p:grpSp>
          <p:nvGrpSpPr>
            <p:cNvPr id="12358" name="Group 70"/>
            <p:cNvGrpSpPr>
              <a:grpSpLocks/>
            </p:cNvGrpSpPr>
            <p:nvPr/>
          </p:nvGrpSpPr>
          <p:grpSpPr bwMode="auto">
            <a:xfrm>
              <a:off x="4002" y="1536"/>
              <a:ext cx="300" cy="40"/>
              <a:chOff x="3575" y="4080"/>
              <a:chExt cx="750" cy="100"/>
            </a:xfrm>
          </p:grpSpPr>
          <p:sp>
            <p:nvSpPr>
              <p:cNvPr id="12359" name="Line 71"/>
              <p:cNvSpPr>
                <a:spLocks noChangeShapeType="1"/>
              </p:cNvSpPr>
              <p:nvPr/>
            </p:nvSpPr>
            <p:spPr bwMode="auto">
              <a:xfrm>
                <a:off x="3605" y="4080"/>
                <a:ext cx="7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0" name="Line 72"/>
              <p:cNvSpPr>
                <a:spLocks noChangeShapeType="1"/>
              </p:cNvSpPr>
              <p:nvPr/>
            </p:nvSpPr>
            <p:spPr bwMode="auto">
              <a:xfrm flipH="1">
                <a:off x="357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1" name="Line 73"/>
              <p:cNvSpPr>
                <a:spLocks noChangeShapeType="1"/>
              </p:cNvSpPr>
              <p:nvPr/>
            </p:nvSpPr>
            <p:spPr bwMode="auto">
              <a:xfrm flipH="1">
                <a:off x="3695" y="4095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2" name="Line 74"/>
              <p:cNvSpPr>
                <a:spLocks noChangeShapeType="1"/>
              </p:cNvSpPr>
              <p:nvPr/>
            </p:nvSpPr>
            <p:spPr bwMode="auto">
              <a:xfrm flipH="1">
                <a:off x="383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3" name="Line 75"/>
              <p:cNvSpPr>
                <a:spLocks noChangeShapeType="1"/>
              </p:cNvSpPr>
              <p:nvPr/>
            </p:nvSpPr>
            <p:spPr bwMode="auto">
              <a:xfrm flipH="1">
                <a:off x="3950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4" name="Line 76"/>
              <p:cNvSpPr>
                <a:spLocks noChangeShapeType="1"/>
              </p:cNvSpPr>
              <p:nvPr/>
            </p:nvSpPr>
            <p:spPr bwMode="auto">
              <a:xfrm flipH="1">
                <a:off x="408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65" name="Line 77"/>
              <p:cNvSpPr>
                <a:spLocks noChangeShapeType="1"/>
              </p:cNvSpPr>
              <p:nvPr/>
            </p:nvSpPr>
            <p:spPr bwMode="auto">
              <a:xfrm flipH="1">
                <a:off x="4205" y="4080"/>
                <a:ext cx="85" cy="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366" name="Line 78"/>
            <p:cNvSpPr>
              <a:spLocks noChangeShapeType="1"/>
            </p:cNvSpPr>
            <p:nvPr/>
          </p:nvSpPr>
          <p:spPr bwMode="auto">
            <a:xfrm rot="21403224" flipH="1">
              <a:off x="4054" y="1376"/>
              <a:ext cx="95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67" name="Line 79"/>
            <p:cNvSpPr>
              <a:spLocks noChangeShapeType="1"/>
            </p:cNvSpPr>
            <p:nvPr/>
          </p:nvSpPr>
          <p:spPr bwMode="auto">
            <a:xfrm rot="350062">
              <a:off x="4162" y="1384"/>
              <a:ext cx="96" cy="1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7" name="Line 109"/>
            <p:cNvSpPr>
              <a:spLocks noChangeShapeType="1"/>
            </p:cNvSpPr>
            <p:nvPr/>
          </p:nvSpPr>
          <p:spPr bwMode="auto">
            <a:xfrm flipV="1">
              <a:off x="4155" y="1392"/>
              <a:ext cx="0" cy="28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6" name="Text Box 168"/>
            <p:cNvSpPr txBox="1">
              <a:spLocks noChangeArrowheads="1"/>
            </p:cNvSpPr>
            <p:nvPr/>
          </p:nvSpPr>
          <p:spPr bwMode="auto">
            <a:xfrm>
              <a:off x="4128" y="153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sp>
          <p:nvSpPr>
            <p:cNvPr id="12368" name="Line 80"/>
            <p:cNvSpPr>
              <a:spLocks noChangeShapeType="1"/>
            </p:cNvSpPr>
            <p:nvPr/>
          </p:nvSpPr>
          <p:spPr bwMode="auto">
            <a:xfrm>
              <a:off x="4164" y="1368"/>
              <a:ext cx="43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29" name="AutoShape 41"/>
            <p:cNvSpPr>
              <a:spLocks noChangeArrowheads="1"/>
            </p:cNvSpPr>
            <p:nvPr/>
          </p:nvSpPr>
          <p:spPr bwMode="auto">
            <a:xfrm>
              <a:off x="4128" y="1344"/>
              <a:ext cx="57" cy="57"/>
            </a:xfrm>
            <a:prstGeom prst="flowChartConnector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98" name="Line 110"/>
            <p:cNvSpPr>
              <a:spLocks noChangeShapeType="1"/>
            </p:cNvSpPr>
            <p:nvPr/>
          </p:nvSpPr>
          <p:spPr bwMode="auto">
            <a:xfrm flipH="1">
              <a:off x="3831" y="1368"/>
              <a:ext cx="32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63" name="Text Box 175"/>
            <p:cNvSpPr txBox="1">
              <a:spLocks noChangeArrowheads="1"/>
            </p:cNvSpPr>
            <p:nvPr/>
          </p:nvSpPr>
          <p:spPr bwMode="auto">
            <a:xfrm>
              <a:off x="3768" y="1344"/>
              <a:ext cx="26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</p:grpSp>
      <p:grpSp>
        <p:nvGrpSpPr>
          <p:cNvPr id="12488" name="Group 200"/>
          <p:cNvGrpSpPr>
            <a:grpSpLocks/>
          </p:cNvGrpSpPr>
          <p:nvPr/>
        </p:nvGrpSpPr>
        <p:grpSpPr bwMode="auto">
          <a:xfrm>
            <a:off x="5543550" y="2800350"/>
            <a:ext cx="1457325" cy="1300163"/>
            <a:chOff x="3720" y="1674"/>
            <a:chExt cx="918" cy="819"/>
          </a:xfrm>
        </p:grpSpPr>
        <p:sp>
          <p:nvSpPr>
            <p:cNvPr id="12464" name="Text Box 176"/>
            <p:cNvSpPr txBox="1">
              <a:spLocks noChangeArrowheads="1"/>
            </p:cNvSpPr>
            <p:nvPr/>
          </p:nvSpPr>
          <p:spPr bwMode="auto">
            <a:xfrm>
              <a:off x="3945" y="2154"/>
              <a:ext cx="378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R</a:t>
              </a:r>
            </a:p>
          </p:txBody>
        </p:sp>
        <p:grpSp>
          <p:nvGrpSpPr>
            <p:cNvPr id="12408" name="Group 120"/>
            <p:cNvGrpSpPr>
              <a:grpSpLocks/>
            </p:cNvGrpSpPr>
            <p:nvPr/>
          </p:nvGrpSpPr>
          <p:grpSpPr bwMode="auto">
            <a:xfrm>
              <a:off x="4086" y="1896"/>
              <a:ext cx="54" cy="288"/>
              <a:chOff x="3620" y="6480"/>
              <a:chExt cx="135" cy="720"/>
            </a:xfrm>
          </p:grpSpPr>
          <p:sp>
            <p:nvSpPr>
              <p:cNvPr id="12409" name="Line 121"/>
              <p:cNvSpPr>
                <a:spLocks noChangeShapeType="1"/>
              </p:cNvSpPr>
              <p:nvPr/>
            </p:nvSpPr>
            <p:spPr bwMode="auto">
              <a:xfrm>
                <a:off x="3755" y="6480"/>
                <a:ext cx="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0" name="Line 122"/>
              <p:cNvSpPr>
                <a:spLocks noChangeShapeType="1"/>
              </p:cNvSpPr>
              <p:nvPr/>
            </p:nvSpPr>
            <p:spPr bwMode="auto">
              <a:xfrm flipH="1">
                <a:off x="3635" y="661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1" name="Line 123"/>
              <p:cNvSpPr>
                <a:spLocks noChangeShapeType="1"/>
              </p:cNvSpPr>
              <p:nvPr/>
            </p:nvSpPr>
            <p:spPr bwMode="auto">
              <a:xfrm flipH="1">
                <a:off x="3635" y="675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2" name="Line 124"/>
              <p:cNvSpPr>
                <a:spLocks noChangeShapeType="1"/>
              </p:cNvSpPr>
              <p:nvPr/>
            </p:nvSpPr>
            <p:spPr bwMode="auto">
              <a:xfrm flipH="1">
                <a:off x="3635" y="688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3" name="Line 125"/>
              <p:cNvSpPr>
                <a:spLocks noChangeShapeType="1"/>
              </p:cNvSpPr>
              <p:nvPr/>
            </p:nvSpPr>
            <p:spPr bwMode="auto">
              <a:xfrm flipH="1">
                <a:off x="3635" y="7020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4" name="Line 126"/>
              <p:cNvSpPr>
                <a:spLocks noChangeShapeType="1"/>
              </p:cNvSpPr>
              <p:nvPr/>
            </p:nvSpPr>
            <p:spPr bwMode="auto">
              <a:xfrm flipH="1">
                <a:off x="3620" y="6495"/>
                <a:ext cx="113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415" name="Line 127"/>
            <p:cNvSpPr>
              <a:spLocks noChangeShapeType="1"/>
            </p:cNvSpPr>
            <p:nvPr/>
          </p:nvSpPr>
          <p:spPr bwMode="auto">
            <a:xfrm>
              <a:off x="4134" y="2034"/>
              <a:ext cx="50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0" name="Line 162"/>
            <p:cNvSpPr>
              <a:spLocks noChangeShapeType="1"/>
            </p:cNvSpPr>
            <p:nvPr/>
          </p:nvSpPr>
          <p:spPr bwMode="auto">
            <a:xfrm flipV="1">
              <a:off x="4068" y="1926"/>
              <a:ext cx="0" cy="26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2" name="Line 164"/>
            <p:cNvSpPr>
              <a:spLocks noChangeShapeType="1"/>
            </p:cNvSpPr>
            <p:nvPr/>
          </p:nvSpPr>
          <p:spPr bwMode="auto">
            <a:xfrm flipH="1">
              <a:off x="3840" y="2037"/>
              <a:ext cx="288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4" name="Arc 166"/>
            <p:cNvSpPr>
              <a:spLocks/>
            </p:cNvSpPr>
            <p:nvPr/>
          </p:nvSpPr>
          <p:spPr bwMode="auto">
            <a:xfrm>
              <a:off x="3954" y="1944"/>
              <a:ext cx="100" cy="196"/>
            </a:xfrm>
            <a:custGeom>
              <a:avLst/>
              <a:gdLst>
                <a:gd name="G0" fmla="+- 21600 0 0"/>
                <a:gd name="G1" fmla="+- 21450 0 0"/>
                <a:gd name="G2" fmla="+- 21600 0 0"/>
                <a:gd name="T0" fmla="*/ 16067 w 21600"/>
                <a:gd name="T1" fmla="*/ 42329 h 42329"/>
                <a:gd name="T2" fmla="*/ 19058 w 21600"/>
                <a:gd name="T3" fmla="*/ 0 h 42329"/>
                <a:gd name="T4" fmla="*/ 21600 w 21600"/>
                <a:gd name="T5" fmla="*/ 21450 h 42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9" fill="none" extrusionOk="0">
                  <a:moveTo>
                    <a:pt x="16066" y="42329"/>
                  </a:moveTo>
                  <a:cubicBezTo>
                    <a:pt x="6595" y="39819"/>
                    <a:pt x="0" y="31248"/>
                    <a:pt x="0" y="21450"/>
                  </a:cubicBezTo>
                  <a:cubicBezTo>
                    <a:pt x="-1" y="10503"/>
                    <a:pt x="8188" y="1288"/>
                    <a:pt x="19058" y="0"/>
                  </a:cubicBezTo>
                </a:path>
                <a:path w="21600" h="42329" stroke="0" extrusionOk="0">
                  <a:moveTo>
                    <a:pt x="16066" y="42329"/>
                  </a:moveTo>
                  <a:cubicBezTo>
                    <a:pt x="6595" y="39819"/>
                    <a:pt x="0" y="31248"/>
                    <a:pt x="0" y="21450"/>
                  </a:cubicBezTo>
                  <a:cubicBezTo>
                    <a:pt x="-1" y="10503"/>
                    <a:pt x="8188" y="1288"/>
                    <a:pt x="19058" y="0"/>
                  </a:cubicBezTo>
                  <a:lnTo>
                    <a:pt x="21600" y="21450"/>
                  </a:lnTo>
                  <a:close/>
                </a:path>
              </a:pathLst>
            </a:custGeom>
            <a:noFill/>
            <a:ln w="28575">
              <a:solidFill>
                <a:srgbClr val="CC33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65" name="Text Box 177"/>
            <p:cNvSpPr txBox="1">
              <a:spLocks noChangeArrowheads="1"/>
            </p:cNvSpPr>
            <p:nvPr/>
          </p:nvSpPr>
          <p:spPr bwMode="auto">
            <a:xfrm>
              <a:off x="3720" y="2028"/>
              <a:ext cx="336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H</a:t>
              </a:r>
            </a:p>
          </p:txBody>
        </p:sp>
        <p:sp>
          <p:nvSpPr>
            <p:cNvPr id="12466" name="Text Box 178"/>
            <p:cNvSpPr txBox="1">
              <a:spLocks noChangeArrowheads="1"/>
            </p:cNvSpPr>
            <p:nvPr/>
          </p:nvSpPr>
          <p:spPr bwMode="auto">
            <a:xfrm>
              <a:off x="3855" y="1674"/>
              <a:ext cx="417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>
                  <a:solidFill>
                    <a:srgbClr val="CC3300"/>
                  </a:solidFill>
                </a:rPr>
                <a:t>M</a:t>
              </a:r>
            </a:p>
          </p:txBody>
        </p:sp>
      </p:grpSp>
      <p:sp>
        <p:nvSpPr>
          <p:cNvPr id="12467" name="Text Box 179"/>
          <p:cNvSpPr txBox="1">
            <a:spLocks noChangeArrowheads="1"/>
          </p:cNvSpPr>
          <p:nvPr/>
        </p:nvSpPr>
        <p:spPr bwMode="auto">
          <a:xfrm>
            <a:off x="279991" y="972443"/>
            <a:ext cx="4572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 smtClean="0">
                <a:solidFill>
                  <a:srgbClr val="0000CC"/>
                </a:solidFill>
              </a:rPr>
              <a:t>Xác </a:t>
            </a:r>
            <a:r>
              <a:rPr lang="en-US" sz="2800" b="1">
                <a:solidFill>
                  <a:srgbClr val="0000CC"/>
                </a:solidFill>
              </a:rPr>
              <a:t>định </a:t>
            </a:r>
            <a:r>
              <a:rPr lang="en-US" sz="2800">
                <a:solidFill>
                  <a:srgbClr val="0000CC"/>
                </a:solidFill>
              </a:rPr>
              <a:t>các thành phần phản lực </a:t>
            </a:r>
            <a:r>
              <a:rPr lang="en-US" sz="2800" smtClean="0">
                <a:solidFill>
                  <a:srgbClr val="0000CC"/>
                </a:solidFill>
              </a:rPr>
              <a:t>liên kết </a:t>
            </a:r>
            <a:r>
              <a:rPr lang="en-US" sz="2800" b="1" smtClean="0">
                <a:solidFill>
                  <a:srgbClr val="0000CC"/>
                </a:solidFill>
              </a:rPr>
              <a:t>từ </a:t>
            </a:r>
            <a:r>
              <a:rPr lang="en-US" sz="2800" b="1">
                <a:solidFill>
                  <a:srgbClr val="0000CC"/>
                </a:solidFill>
              </a:rPr>
              <a:t>điều kiện </a:t>
            </a:r>
            <a:r>
              <a:rPr lang="en-US" sz="2800" b="1" smtClean="0">
                <a:solidFill>
                  <a:srgbClr val="0000CC"/>
                </a:solidFill>
              </a:rPr>
              <a:t>cân bằng.</a:t>
            </a:r>
            <a:endParaRPr lang="en-US" sz="2800" b="1">
              <a:solidFill>
                <a:srgbClr val="0000CC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469" name="Text Box 181"/>
              <p:cNvSpPr txBox="1">
                <a:spLocks noChangeArrowheads="1"/>
              </p:cNvSpPr>
              <p:nvPr/>
            </p:nvSpPr>
            <p:spPr bwMode="auto">
              <a:xfrm>
                <a:off x="-1" y="4069418"/>
                <a:ext cx="9144000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𝑿</m:t>
                        </m:r>
                      </m:e>
                    </m:nary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𝒀</m:t>
                        </m:r>
                      </m:e>
                    </m:nary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𝑨</m:t>
                            </m:r>
                          </m:sub>
                        </m:sSub>
                      </m:e>
                    </m:nary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en-US" sz="2800" b="1" i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800" smtClean="0"/>
                  <a:t>(x</a:t>
                </a:r>
                <a:r>
                  <a:rPr lang="en-US" sz="2800"/>
                  <a:t>, y không </a:t>
                </a:r>
                <a:r>
                  <a:rPr lang="en-US" sz="2800" smtClean="0"/>
                  <a:t>//) </a:t>
                </a:r>
                <a:endParaRPr lang="en-US" sz="2800"/>
              </a:p>
            </p:txBody>
          </p:sp>
        </mc:Choice>
        <mc:Fallback xmlns="">
          <p:sp>
            <p:nvSpPr>
              <p:cNvPr id="12469" name="Text Box 1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4069418"/>
                <a:ext cx="9144000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1765" b="-329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71" name="Text Box 183"/>
              <p:cNvSpPr txBox="1">
                <a:spLocks noChangeArrowheads="1"/>
              </p:cNvSpPr>
              <p:nvPr/>
            </p:nvSpPr>
            <p:spPr bwMode="auto">
              <a:xfrm>
                <a:off x="0" y="4586288"/>
                <a:ext cx="9144000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𝑨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𝑩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𝑪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en-US" sz="2800" b="1" i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800" smtClean="0"/>
                  <a:t>(A,B,C </a:t>
                </a:r>
                <a:r>
                  <a:rPr lang="en-US" sz="2800"/>
                  <a:t>không </a:t>
                </a:r>
                <a:r>
                  <a:rPr lang="en-US" sz="2800" smtClean="0"/>
                  <a:t>/)</a:t>
                </a:r>
                <a:endParaRPr lang="en-US" sz="2800"/>
              </a:p>
            </p:txBody>
          </p:sp>
        </mc:Choice>
        <mc:Fallback xmlns="">
          <p:sp>
            <p:nvSpPr>
              <p:cNvPr id="12471" name="Text Box 1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4586288"/>
                <a:ext cx="9144000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1628" b="-31395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73" name="Text Box 185"/>
              <p:cNvSpPr txBox="1">
                <a:spLocks noChangeArrowheads="1"/>
              </p:cNvSpPr>
              <p:nvPr/>
            </p:nvSpPr>
            <p:spPr bwMode="auto">
              <a:xfrm>
                <a:off x="0" y="5134239"/>
                <a:ext cx="9144000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𝑿</m:t>
                        </m:r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𝑨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𝑩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 (AB không </a:t>
                </a:r>
                <a:r>
                  <a:rPr lang="en-US" sz="2800" smtClean="0">
                    <a:sym typeface="Symbol"/>
                  </a:rPr>
                  <a:t></a:t>
                </a:r>
                <a:r>
                  <a:rPr lang="en-US" sz="2800" smtClean="0"/>
                  <a:t> </a:t>
                </a:r>
                <a:r>
                  <a:rPr lang="en-US" sz="2800"/>
                  <a:t>với x)</a:t>
                </a:r>
              </a:p>
            </p:txBody>
          </p:sp>
        </mc:Choice>
        <mc:Fallback xmlns="">
          <p:sp>
            <p:nvSpPr>
              <p:cNvPr id="12473" name="Text Box 1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134239"/>
                <a:ext cx="9144000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1628" b="-31395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489" name="Text Box 201"/>
          <p:cNvSpPr txBox="1">
            <a:spLocks noChangeArrowheads="1"/>
          </p:cNvSpPr>
          <p:nvPr/>
        </p:nvSpPr>
        <p:spPr bwMode="auto">
          <a:xfrm>
            <a:off x="-1" y="354806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>
                <a:solidFill>
                  <a:srgbClr val="003399"/>
                </a:solidFill>
              </a:rPr>
              <a:t>Bài toán phẳng</a:t>
            </a:r>
          </a:p>
        </p:txBody>
      </p:sp>
      <p:sp>
        <p:nvSpPr>
          <p:cNvPr id="12490" name="Text Box 202"/>
          <p:cNvSpPr txBox="1">
            <a:spLocks noChangeArrowheads="1"/>
          </p:cNvSpPr>
          <p:nvPr/>
        </p:nvSpPr>
        <p:spPr bwMode="auto">
          <a:xfrm>
            <a:off x="0" y="566431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>
                <a:solidFill>
                  <a:srgbClr val="003399"/>
                </a:solidFill>
              </a:rPr>
              <a:t>Bài toán không gian</a:t>
            </a:r>
          </a:p>
        </p:txBody>
      </p:sp>
      <p:sp>
        <p:nvSpPr>
          <p:cNvPr id="2" name="Rectangle 2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 Box 183"/>
              <p:cNvSpPr txBox="1">
                <a:spLocks noChangeArrowheads="1"/>
              </p:cNvSpPr>
              <p:nvPr/>
            </p:nvSpPr>
            <p:spPr bwMode="auto">
              <a:xfrm>
                <a:off x="0" y="6182380"/>
                <a:ext cx="9144000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𝑿</m:t>
                        </m:r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/>
                  <a:t>;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𝒀</m:t>
                        </m:r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/>
                  <a:t>;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𝒁</m:t>
                        </m:r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/>
                  <a:t>;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𝑨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𝑩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800" smtClean="0"/>
                  <a:t>;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𝑪</m:t>
                            </m:r>
                          </m:sub>
                        </m:sSub>
                      </m:e>
                    </m:nary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en-US" sz="2800"/>
              </a:p>
            </p:txBody>
          </p:sp>
        </mc:Choice>
        <mc:Fallback xmlns="">
          <p:sp>
            <p:nvSpPr>
              <p:cNvPr id="149" name="Text Box 1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6182380"/>
                <a:ext cx="9144000" cy="523220"/>
              </a:xfrm>
              <a:prstGeom prst="rect">
                <a:avLst/>
              </a:prstGeom>
              <a:blipFill rotWithShape="1">
                <a:blip r:embed="rId5"/>
                <a:stretch>
                  <a:fillRect t="-11628" b="-31395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761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1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1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67" grpId="0" autoUpdateAnimBg="0"/>
      <p:bldP spid="12469" grpId="0"/>
      <p:bldP spid="12471" grpId="0"/>
      <p:bldP spid="12473" grpId="0"/>
      <p:bldP spid="12489" grpId="0"/>
      <p:bldP spid="12490" grpId="0"/>
      <p:bldP spid="1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9144000" cy="1815882"/>
          </a:xfrm>
        </p:spPr>
        <p:txBody>
          <a:bodyPr>
            <a:spAutoFit/>
          </a:bodyPr>
          <a:lstStyle/>
          <a:p>
            <a:pPr marL="0" indent="0" algn="just">
              <a:buNone/>
            </a:pPr>
            <a:r>
              <a:rPr lang="en-US" sz="2800" b="1">
                <a:solidFill>
                  <a:srgbClr val="660066"/>
                </a:solidFill>
              </a:rPr>
              <a:t>Bài toán tĩnh định</a:t>
            </a:r>
            <a:r>
              <a:rPr lang="en-US" sz="2800">
                <a:solidFill>
                  <a:srgbClr val="000000"/>
                </a:solidFill>
              </a:rPr>
              <a:t>: </a:t>
            </a:r>
            <a:r>
              <a:rPr lang="en-US" sz="2800" b="1">
                <a:solidFill>
                  <a:srgbClr val="000000"/>
                </a:solidFill>
              </a:rPr>
              <a:t>số thành phần phản lực liên kết bằng số phương trình cân bằng tĩnh học</a:t>
            </a:r>
            <a:r>
              <a:rPr lang="en-US" sz="2800">
                <a:solidFill>
                  <a:srgbClr val="000000"/>
                </a:solidFill>
              </a:rPr>
              <a:t> và nếu các liên kết được bố trí hợp lý thì có thể xác định được các thành phần phản lực liên kết b</a:t>
            </a:r>
            <a:r>
              <a:rPr lang="en-US" sz="2800"/>
              <a:t>ằng tĩnh học</a:t>
            </a:r>
            <a:r>
              <a:rPr lang="en-US" sz="2800" smtClean="0"/>
              <a:t>.</a:t>
            </a: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4008438"/>
            <a:ext cx="9144000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2800" b="1" smtClean="0">
                <a:solidFill>
                  <a:srgbClr val="660066"/>
                </a:solidFill>
              </a:rPr>
              <a:t>Bài </a:t>
            </a:r>
            <a:r>
              <a:rPr lang="en-US" sz="2800" b="1">
                <a:solidFill>
                  <a:srgbClr val="660066"/>
                </a:solidFill>
              </a:rPr>
              <a:t>toán siêu </a:t>
            </a:r>
            <a:r>
              <a:rPr lang="en-US" sz="2800" b="1" smtClean="0">
                <a:solidFill>
                  <a:srgbClr val="660066"/>
                </a:solidFill>
              </a:rPr>
              <a:t>tĩnh</a:t>
            </a:r>
            <a:r>
              <a:rPr lang="en-US" sz="2800" smtClean="0">
                <a:solidFill>
                  <a:srgbClr val="000000"/>
                </a:solidFill>
              </a:rPr>
              <a:t>: </a:t>
            </a:r>
            <a:r>
              <a:rPr lang="en-US" sz="2800" b="1">
                <a:solidFill>
                  <a:srgbClr val="000000"/>
                </a:solidFill>
              </a:rPr>
              <a:t>số thành phần phản lực liên kết lớn hơn số phương trình tĩnh học</a:t>
            </a:r>
            <a:r>
              <a:rPr lang="en-US" sz="2800">
                <a:solidFill>
                  <a:srgbClr val="000000"/>
                </a:solidFill>
              </a:rPr>
              <a:t> (cần phải lập thêm </a:t>
            </a:r>
            <a:r>
              <a:rPr lang="en-US" sz="2800" i="1">
                <a:solidFill>
                  <a:srgbClr val="000000"/>
                </a:solidFill>
              </a:rPr>
              <a:t>các phương trình bổ sung)</a:t>
            </a:r>
            <a:r>
              <a:rPr lang="en-US" sz="2800">
                <a:solidFill>
                  <a:srgbClr val="000000"/>
                </a:solidFill>
              </a:rPr>
              <a:t>.</a:t>
            </a:r>
            <a:endParaRPr lang="en-US" sz="280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-1" y="5486400"/>
            <a:ext cx="914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800" smtClean="0">
                <a:solidFill>
                  <a:srgbClr val="000000"/>
                </a:solidFill>
              </a:rPr>
              <a:t>SBVL </a:t>
            </a:r>
            <a:r>
              <a:rPr lang="en-US" sz="2800" b="1">
                <a:solidFill>
                  <a:srgbClr val="000000"/>
                </a:solidFill>
              </a:rPr>
              <a:t>chỉ nghiên cứu</a:t>
            </a:r>
            <a:r>
              <a:rPr lang="en-US" sz="2800">
                <a:solidFill>
                  <a:srgbClr val="000000"/>
                </a:solidFill>
              </a:rPr>
              <a:t> phần </a:t>
            </a:r>
            <a:r>
              <a:rPr lang="en-US" sz="2800" b="1">
                <a:solidFill>
                  <a:srgbClr val="003399"/>
                </a:solidFill>
              </a:rPr>
              <a:t>nội lực phụ</a:t>
            </a:r>
            <a:r>
              <a:rPr lang="en-US" sz="2800">
                <a:solidFill>
                  <a:srgbClr val="000000"/>
                </a:solidFill>
              </a:rPr>
              <a:t> xuất hiện </a:t>
            </a:r>
            <a:r>
              <a:rPr lang="en-US" sz="2800" b="1">
                <a:solidFill>
                  <a:srgbClr val="000000"/>
                </a:solidFill>
              </a:rPr>
              <a:t>khi</a:t>
            </a:r>
            <a:r>
              <a:rPr lang="en-US" sz="2800">
                <a:solidFill>
                  <a:srgbClr val="000000"/>
                </a:solidFill>
              </a:rPr>
              <a:t> vật thể </a:t>
            </a:r>
            <a:r>
              <a:rPr lang="en-US" sz="2800" b="1">
                <a:solidFill>
                  <a:srgbClr val="000000"/>
                </a:solidFill>
              </a:rPr>
              <a:t>chịu tác dụng của ngoại lực</a:t>
            </a:r>
            <a:endParaRPr lang="en-US" sz="2800" b="1"/>
          </a:p>
        </p:txBody>
      </p:sp>
      <p:grpSp>
        <p:nvGrpSpPr>
          <p:cNvPr id="14358" name="Group 22"/>
          <p:cNvGrpSpPr>
            <a:grpSpLocks/>
          </p:cNvGrpSpPr>
          <p:nvPr/>
        </p:nvGrpSpPr>
        <p:grpSpPr bwMode="auto">
          <a:xfrm>
            <a:off x="2241552" y="596900"/>
            <a:ext cx="782638" cy="1095375"/>
            <a:chOff x="1646" y="144"/>
            <a:chExt cx="493" cy="690"/>
          </a:xfrm>
        </p:grpSpPr>
        <p:sp>
          <p:nvSpPr>
            <p:cNvPr id="14350" name="Line 14"/>
            <p:cNvSpPr>
              <a:spLocks noChangeShapeType="1"/>
            </p:cNvSpPr>
            <p:nvPr/>
          </p:nvSpPr>
          <p:spPr bwMode="auto">
            <a:xfrm>
              <a:off x="1956" y="288"/>
              <a:ext cx="0" cy="3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1" name="Line 15"/>
            <p:cNvSpPr>
              <a:spLocks noChangeShapeType="1"/>
            </p:cNvSpPr>
            <p:nvPr/>
          </p:nvSpPr>
          <p:spPr bwMode="auto">
            <a:xfrm flipV="1">
              <a:off x="1947" y="144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 flipV="1">
              <a:off x="1767" y="690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stealth" w="med" len="lg"/>
              <a:tailEnd type="non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7" name="Text Box 21"/>
            <p:cNvSpPr txBox="1">
              <a:spLocks noChangeArrowheads="1"/>
            </p:cNvSpPr>
            <p:nvPr/>
          </p:nvSpPr>
          <p:spPr bwMode="auto">
            <a:xfrm>
              <a:off x="1646" y="452"/>
              <a:ext cx="27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M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14391" name="Group 55"/>
          <p:cNvGrpSpPr>
            <a:grpSpLocks/>
          </p:cNvGrpSpPr>
          <p:nvPr/>
        </p:nvGrpSpPr>
        <p:grpSpPr bwMode="auto">
          <a:xfrm>
            <a:off x="1600203" y="523875"/>
            <a:ext cx="390525" cy="649288"/>
            <a:chOff x="1242" y="26"/>
            <a:chExt cx="246" cy="409"/>
          </a:xfrm>
        </p:grpSpPr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>
              <a:off x="1481" y="51"/>
              <a:ext cx="0" cy="38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9" name="Text Box 23"/>
            <p:cNvSpPr txBox="1">
              <a:spLocks noChangeArrowheads="1"/>
            </p:cNvSpPr>
            <p:nvPr/>
          </p:nvSpPr>
          <p:spPr bwMode="auto">
            <a:xfrm>
              <a:off x="1242" y="26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P</a:t>
              </a:r>
            </a:p>
          </p:txBody>
        </p:sp>
      </p:grpSp>
      <p:grpSp>
        <p:nvGrpSpPr>
          <p:cNvPr id="14393" name="Group 57"/>
          <p:cNvGrpSpPr>
            <a:grpSpLocks/>
          </p:cNvGrpSpPr>
          <p:nvPr/>
        </p:nvGrpSpPr>
        <p:grpSpPr bwMode="auto">
          <a:xfrm>
            <a:off x="574676" y="657225"/>
            <a:ext cx="1089025" cy="1095375"/>
            <a:chOff x="641" y="110"/>
            <a:chExt cx="686" cy="690"/>
          </a:xfrm>
        </p:grpSpPr>
        <p:sp>
          <p:nvSpPr>
            <p:cNvPr id="14362" name="Text Box 26"/>
            <p:cNvSpPr txBox="1">
              <a:spLocks noChangeArrowheads="1"/>
            </p:cNvSpPr>
            <p:nvPr/>
          </p:nvSpPr>
          <p:spPr bwMode="auto">
            <a:xfrm>
              <a:off x="641" y="509"/>
              <a:ext cx="31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3399"/>
                  </a:solidFill>
                </a:rPr>
                <a:t>V</a:t>
              </a:r>
              <a:r>
                <a:rPr lang="en-US" baseline="-25000">
                  <a:solidFill>
                    <a:srgbClr val="003399"/>
                  </a:solidFill>
                </a:rPr>
                <a:t>A</a:t>
              </a:r>
            </a:p>
          </p:txBody>
        </p:sp>
        <p:grpSp>
          <p:nvGrpSpPr>
            <p:cNvPr id="14367" name="Group 31"/>
            <p:cNvGrpSpPr>
              <a:grpSpLocks/>
            </p:cNvGrpSpPr>
            <p:nvPr/>
          </p:nvGrpSpPr>
          <p:grpSpPr bwMode="auto">
            <a:xfrm>
              <a:off x="804" y="235"/>
              <a:ext cx="523" cy="532"/>
              <a:chOff x="480" y="280"/>
              <a:chExt cx="523" cy="532"/>
            </a:xfrm>
          </p:grpSpPr>
          <p:sp>
            <p:nvSpPr>
              <p:cNvPr id="14361" name="Line 25"/>
              <p:cNvSpPr>
                <a:spLocks noChangeShapeType="1"/>
              </p:cNvSpPr>
              <p:nvPr/>
            </p:nvSpPr>
            <p:spPr bwMode="auto">
              <a:xfrm>
                <a:off x="528" y="288"/>
                <a:ext cx="0" cy="384"/>
              </a:xfrm>
              <a:prstGeom prst="line">
                <a:avLst/>
              </a:prstGeom>
              <a:noFill/>
              <a:ln w="28575">
                <a:solidFill>
                  <a:srgbClr val="003399"/>
                </a:solidFill>
                <a:round/>
                <a:headEnd type="stealth" w="med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63" name="Arc 27"/>
              <p:cNvSpPr>
                <a:spLocks/>
              </p:cNvSpPr>
              <p:nvPr/>
            </p:nvSpPr>
            <p:spPr bwMode="auto">
              <a:xfrm>
                <a:off x="480" y="280"/>
                <a:ext cx="192" cy="397"/>
              </a:xfrm>
              <a:custGeom>
                <a:avLst/>
                <a:gdLst>
                  <a:gd name="G0" fmla="+- 0 0 0"/>
                  <a:gd name="G1" fmla="+- 19099 0 0"/>
                  <a:gd name="G2" fmla="+- 21600 0 0"/>
                  <a:gd name="T0" fmla="*/ 10089 w 21600"/>
                  <a:gd name="T1" fmla="*/ 0 h 35717"/>
                  <a:gd name="T2" fmla="*/ 13799 w 21600"/>
                  <a:gd name="T3" fmla="*/ 35717 h 35717"/>
                  <a:gd name="T4" fmla="*/ 0 w 21600"/>
                  <a:gd name="T5" fmla="*/ 19099 h 35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5717" fill="none" extrusionOk="0">
                    <a:moveTo>
                      <a:pt x="10089" y="-1"/>
                    </a:moveTo>
                    <a:cubicBezTo>
                      <a:pt x="17169" y="3740"/>
                      <a:pt x="21600" y="11091"/>
                      <a:pt x="21600" y="19099"/>
                    </a:cubicBezTo>
                    <a:cubicBezTo>
                      <a:pt x="21600" y="25522"/>
                      <a:pt x="18740" y="31613"/>
                      <a:pt x="13798" y="35716"/>
                    </a:cubicBezTo>
                  </a:path>
                  <a:path w="21600" h="35717" stroke="0" extrusionOk="0">
                    <a:moveTo>
                      <a:pt x="10089" y="-1"/>
                    </a:moveTo>
                    <a:cubicBezTo>
                      <a:pt x="17169" y="3740"/>
                      <a:pt x="21600" y="11091"/>
                      <a:pt x="21600" y="19099"/>
                    </a:cubicBezTo>
                    <a:cubicBezTo>
                      <a:pt x="21600" y="25522"/>
                      <a:pt x="18740" y="31613"/>
                      <a:pt x="13798" y="35716"/>
                    </a:cubicBezTo>
                    <a:lnTo>
                      <a:pt x="0" y="19099"/>
                    </a:lnTo>
                    <a:close/>
                  </a:path>
                </a:pathLst>
              </a:custGeom>
              <a:noFill/>
              <a:ln w="28575">
                <a:solidFill>
                  <a:srgbClr val="003399"/>
                </a:solidFill>
                <a:round/>
                <a:headEnd type="stealth" w="med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66" name="Text Box 30"/>
              <p:cNvSpPr txBox="1">
                <a:spLocks noChangeArrowheads="1"/>
              </p:cNvSpPr>
              <p:nvPr/>
            </p:nvSpPr>
            <p:spPr bwMode="auto">
              <a:xfrm>
                <a:off x="639" y="521"/>
                <a:ext cx="364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>
                    <a:solidFill>
                      <a:srgbClr val="003399"/>
                    </a:solidFill>
                  </a:rPr>
                  <a:t>M</a:t>
                </a:r>
                <a:r>
                  <a:rPr lang="en-US" baseline="-25000">
                    <a:solidFill>
                      <a:srgbClr val="003399"/>
                    </a:solidFill>
                  </a:rPr>
                  <a:t>A</a:t>
                </a:r>
              </a:p>
            </p:txBody>
          </p:sp>
        </p:grpSp>
        <p:sp>
          <p:nvSpPr>
            <p:cNvPr id="14368" name="Line 32"/>
            <p:cNvSpPr>
              <a:spLocks noChangeShapeType="1"/>
            </p:cNvSpPr>
            <p:nvPr/>
          </p:nvSpPr>
          <p:spPr bwMode="auto">
            <a:xfrm>
              <a:off x="756" y="408"/>
              <a:ext cx="384" cy="0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9" name="Text Box 33"/>
            <p:cNvSpPr txBox="1">
              <a:spLocks noChangeArrowheads="1"/>
            </p:cNvSpPr>
            <p:nvPr/>
          </p:nvSpPr>
          <p:spPr bwMode="auto">
            <a:xfrm>
              <a:off x="975" y="110"/>
              <a:ext cx="34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3399"/>
                  </a:solidFill>
                </a:rPr>
                <a:t>H</a:t>
              </a:r>
              <a:r>
                <a:rPr lang="en-US" baseline="-25000">
                  <a:solidFill>
                    <a:srgbClr val="003399"/>
                  </a:solidFill>
                </a:rPr>
                <a:t>A</a:t>
              </a:r>
            </a:p>
          </p:txBody>
        </p:sp>
      </p:grpSp>
      <p:grpSp>
        <p:nvGrpSpPr>
          <p:cNvPr id="14423" name="Group 87"/>
          <p:cNvGrpSpPr>
            <a:grpSpLocks/>
          </p:cNvGrpSpPr>
          <p:nvPr/>
        </p:nvGrpSpPr>
        <p:grpSpPr bwMode="auto">
          <a:xfrm>
            <a:off x="4673601" y="715963"/>
            <a:ext cx="3665538" cy="698500"/>
            <a:chOff x="3259" y="192"/>
            <a:chExt cx="2309" cy="440"/>
          </a:xfrm>
        </p:grpSpPr>
        <p:sp>
          <p:nvSpPr>
            <p:cNvPr id="14374" name="Line 38"/>
            <p:cNvSpPr>
              <a:spLocks noChangeShapeType="1"/>
            </p:cNvSpPr>
            <p:nvPr/>
          </p:nvSpPr>
          <p:spPr bwMode="auto">
            <a:xfrm>
              <a:off x="3552" y="480"/>
              <a:ext cx="20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5" name="Line 39"/>
            <p:cNvSpPr>
              <a:spLocks noChangeShapeType="1"/>
            </p:cNvSpPr>
            <p:nvPr/>
          </p:nvSpPr>
          <p:spPr bwMode="auto">
            <a:xfrm>
              <a:off x="3552" y="336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6" name="Line 40"/>
            <p:cNvSpPr>
              <a:spLocks noChangeShapeType="1"/>
            </p:cNvSpPr>
            <p:nvPr/>
          </p:nvSpPr>
          <p:spPr bwMode="auto">
            <a:xfrm flipH="1">
              <a:off x="3456" y="336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7" name="Line 41"/>
            <p:cNvSpPr>
              <a:spLocks noChangeShapeType="1"/>
            </p:cNvSpPr>
            <p:nvPr/>
          </p:nvSpPr>
          <p:spPr bwMode="auto">
            <a:xfrm flipH="1">
              <a:off x="3456" y="393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8" name="Line 42"/>
            <p:cNvSpPr>
              <a:spLocks noChangeShapeType="1"/>
            </p:cNvSpPr>
            <p:nvPr/>
          </p:nvSpPr>
          <p:spPr bwMode="auto">
            <a:xfrm flipH="1">
              <a:off x="3456" y="462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9" name="Line 43"/>
            <p:cNvSpPr>
              <a:spLocks noChangeShapeType="1"/>
            </p:cNvSpPr>
            <p:nvPr/>
          </p:nvSpPr>
          <p:spPr bwMode="auto">
            <a:xfrm flipH="1">
              <a:off x="3456" y="531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0" name="Text Box 44"/>
            <p:cNvSpPr txBox="1">
              <a:spLocks noChangeArrowheads="1"/>
            </p:cNvSpPr>
            <p:nvPr/>
          </p:nvSpPr>
          <p:spPr bwMode="auto">
            <a:xfrm>
              <a:off x="3259" y="341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/>
                <a:t>A</a:t>
              </a:r>
            </a:p>
          </p:txBody>
        </p:sp>
        <p:sp>
          <p:nvSpPr>
            <p:cNvPr id="14381" name="Text Box 45"/>
            <p:cNvSpPr txBox="1">
              <a:spLocks noChangeArrowheads="1"/>
            </p:cNvSpPr>
            <p:nvPr/>
          </p:nvSpPr>
          <p:spPr bwMode="auto">
            <a:xfrm>
              <a:off x="5299" y="192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/>
                <a:t>B</a:t>
              </a:r>
            </a:p>
          </p:txBody>
        </p:sp>
      </p:grpSp>
      <p:grpSp>
        <p:nvGrpSpPr>
          <p:cNvPr id="14382" name="Group 46"/>
          <p:cNvGrpSpPr>
            <a:grpSpLocks/>
          </p:cNvGrpSpPr>
          <p:nvPr/>
        </p:nvGrpSpPr>
        <p:grpSpPr bwMode="auto">
          <a:xfrm>
            <a:off x="487363" y="939800"/>
            <a:ext cx="3665538" cy="631825"/>
            <a:chOff x="187" y="336"/>
            <a:chExt cx="2309" cy="398"/>
          </a:xfrm>
        </p:grpSpPr>
        <p:sp>
          <p:nvSpPr>
            <p:cNvPr id="14383" name="Line 47"/>
            <p:cNvSpPr>
              <a:spLocks noChangeShapeType="1"/>
            </p:cNvSpPr>
            <p:nvPr/>
          </p:nvSpPr>
          <p:spPr bwMode="auto">
            <a:xfrm>
              <a:off x="480" y="480"/>
              <a:ext cx="20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4" name="Line 48"/>
            <p:cNvSpPr>
              <a:spLocks noChangeShapeType="1"/>
            </p:cNvSpPr>
            <p:nvPr/>
          </p:nvSpPr>
          <p:spPr bwMode="auto">
            <a:xfrm>
              <a:off x="480" y="336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5" name="Line 49"/>
            <p:cNvSpPr>
              <a:spLocks noChangeShapeType="1"/>
            </p:cNvSpPr>
            <p:nvPr/>
          </p:nvSpPr>
          <p:spPr bwMode="auto">
            <a:xfrm flipH="1">
              <a:off x="384" y="336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6" name="Line 50"/>
            <p:cNvSpPr>
              <a:spLocks noChangeShapeType="1"/>
            </p:cNvSpPr>
            <p:nvPr/>
          </p:nvSpPr>
          <p:spPr bwMode="auto">
            <a:xfrm flipH="1">
              <a:off x="384" y="393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7" name="Line 51"/>
            <p:cNvSpPr>
              <a:spLocks noChangeShapeType="1"/>
            </p:cNvSpPr>
            <p:nvPr/>
          </p:nvSpPr>
          <p:spPr bwMode="auto">
            <a:xfrm flipH="1">
              <a:off x="384" y="462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8" name="Line 52"/>
            <p:cNvSpPr>
              <a:spLocks noChangeShapeType="1"/>
            </p:cNvSpPr>
            <p:nvPr/>
          </p:nvSpPr>
          <p:spPr bwMode="auto">
            <a:xfrm flipH="1">
              <a:off x="384" y="531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9" name="Text Box 53"/>
            <p:cNvSpPr txBox="1">
              <a:spLocks noChangeArrowheads="1"/>
            </p:cNvSpPr>
            <p:nvPr/>
          </p:nvSpPr>
          <p:spPr bwMode="auto">
            <a:xfrm>
              <a:off x="187" y="341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/>
                <a:t>A</a:t>
              </a:r>
            </a:p>
          </p:txBody>
        </p:sp>
        <p:sp>
          <p:nvSpPr>
            <p:cNvPr id="14390" name="Text Box 54"/>
            <p:cNvSpPr txBox="1">
              <a:spLocks noChangeArrowheads="1"/>
            </p:cNvSpPr>
            <p:nvPr/>
          </p:nvSpPr>
          <p:spPr bwMode="auto">
            <a:xfrm>
              <a:off x="2227" y="443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/>
                <a:t>B</a:t>
              </a:r>
            </a:p>
          </p:txBody>
        </p:sp>
      </p:grpSp>
      <p:grpSp>
        <p:nvGrpSpPr>
          <p:cNvPr id="14394" name="Group 58"/>
          <p:cNvGrpSpPr>
            <a:grpSpLocks/>
          </p:cNvGrpSpPr>
          <p:nvPr/>
        </p:nvGrpSpPr>
        <p:grpSpPr bwMode="auto">
          <a:xfrm>
            <a:off x="6778627" y="625475"/>
            <a:ext cx="782638" cy="1095375"/>
            <a:chOff x="1646" y="144"/>
            <a:chExt cx="493" cy="690"/>
          </a:xfrm>
        </p:grpSpPr>
        <p:sp>
          <p:nvSpPr>
            <p:cNvPr id="14395" name="Line 59"/>
            <p:cNvSpPr>
              <a:spLocks noChangeShapeType="1"/>
            </p:cNvSpPr>
            <p:nvPr/>
          </p:nvSpPr>
          <p:spPr bwMode="auto">
            <a:xfrm>
              <a:off x="1956" y="288"/>
              <a:ext cx="0" cy="3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6" name="Line 60"/>
            <p:cNvSpPr>
              <a:spLocks noChangeShapeType="1"/>
            </p:cNvSpPr>
            <p:nvPr/>
          </p:nvSpPr>
          <p:spPr bwMode="auto">
            <a:xfrm flipV="1">
              <a:off x="1947" y="144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7" name="Line 61"/>
            <p:cNvSpPr>
              <a:spLocks noChangeShapeType="1"/>
            </p:cNvSpPr>
            <p:nvPr/>
          </p:nvSpPr>
          <p:spPr bwMode="auto">
            <a:xfrm flipV="1">
              <a:off x="1767" y="690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stealth" w="med" len="lg"/>
              <a:tailEnd type="non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8" name="Text Box 62"/>
            <p:cNvSpPr txBox="1">
              <a:spLocks noChangeArrowheads="1"/>
            </p:cNvSpPr>
            <p:nvPr/>
          </p:nvSpPr>
          <p:spPr bwMode="auto">
            <a:xfrm>
              <a:off x="1646" y="452"/>
              <a:ext cx="27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M</a:t>
              </a:r>
            </a:p>
          </p:txBody>
        </p:sp>
      </p:grpSp>
      <p:grpSp>
        <p:nvGrpSpPr>
          <p:cNvPr id="14399" name="Group 63"/>
          <p:cNvGrpSpPr>
            <a:grpSpLocks/>
          </p:cNvGrpSpPr>
          <p:nvPr/>
        </p:nvGrpSpPr>
        <p:grpSpPr bwMode="auto">
          <a:xfrm>
            <a:off x="6159503" y="487363"/>
            <a:ext cx="390525" cy="649287"/>
            <a:chOff x="1242" y="26"/>
            <a:chExt cx="246" cy="409"/>
          </a:xfrm>
        </p:grpSpPr>
        <p:sp>
          <p:nvSpPr>
            <p:cNvPr id="14400" name="Line 64"/>
            <p:cNvSpPr>
              <a:spLocks noChangeShapeType="1"/>
            </p:cNvSpPr>
            <p:nvPr/>
          </p:nvSpPr>
          <p:spPr bwMode="auto">
            <a:xfrm>
              <a:off x="1481" y="51"/>
              <a:ext cx="0" cy="38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1" name="Text Box 65"/>
            <p:cNvSpPr txBox="1">
              <a:spLocks noChangeArrowheads="1"/>
            </p:cNvSpPr>
            <p:nvPr/>
          </p:nvSpPr>
          <p:spPr bwMode="auto">
            <a:xfrm>
              <a:off x="1242" y="26"/>
              <a:ext cx="24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P</a:t>
              </a:r>
            </a:p>
          </p:txBody>
        </p:sp>
      </p:grpSp>
      <p:grpSp>
        <p:nvGrpSpPr>
          <p:cNvPr id="14402" name="Group 66"/>
          <p:cNvGrpSpPr>
            <a:grpSpLocks/>
          </p:cNvGrpSpPr>
          <p:nvPr/>
        </p:nvGrpSpPr>
        <p:grpSpPr bwMode="auto">
          <a:xfrm>
            <a:off x="4749801" y="663575"/>
            <a:ext cx="1089025" cy="1095375"/>
            <a:chOff x="641" y="110"/>
            <a:chExt cx="686" cy="690"/>
          </a:xfrm>
        </p:grpSpPr>
        <p:sp>
          <p:nvSpPr>
            <p:cNvPr id="14403" name="Text Box 67"/>
            <p:cNvSpPr txBox="1">
              <a:spLocks noChangeArrowheads="1"/>
            </p:cNvSpPr>
            <p:nvPr/>
          </p:nvSpPr>
          <p:spPr bwMode="auto">
            <a:xfrm>
              <a:off x="641" y="509"/>
              <a:ext cx="31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3399"/>
                  </a:solidFill>
                </a:rPr>
                <a:t>V</a:t>
              </a:r>
              <a:r>
                <a:rPr lang="en-US" baseline="-25000">
                  <a:solidFill>
                    <a:srgbClr val="003399"/>
                  </a:solidFill>
                </a:rPr>
                <a:t>A</a:t>
              </a:r>
            </a:p>
          </p:txBody>
        </p:sp>
        <p:grpSp>
          <p:nvGrpSpPr>
            <p:cNvPr id="14404" name="Group 68"/>
            <p:cNvGrpSpPr>
              <a:grpSpLocks/>
            </p:cNvGrpSpPr>
            <p:nvPr/>
          </p:nvGrpSpPr>
          <p:grpSpPr bwMode="auto">
            <a:xfrm>
              <a:off x="804" y="235"/>
              <a:ext cx="523" cy="532"/>
              <a:chOff x="480" y="280"/>
              <a:chExt cx="523" cy="532"/>
            </a:xfrm>
          </p:grpSpPr>
          <p:sp>
            <p:nvSpPr>
              <p:cNvPr id="14405" name="Line 69"/>
              <p:cNvSpPr>
                <a:spLocks noChangeShapeType="1"/>
              </p:cNvSpPr>
              <p:nvPr/>
            </p:nvSpPr>
            <p:spPr bwMode="auto">
              <a:xfrm>
                <a:off x="528" y="288"/>
                <a:ext cx="0" cy="384"/>
              </a:xfrm>
              <a:prstGeom prst="line">
                <a:avLst/>
              </a:prstGeom>
              <a:noFill/>
              <a:ln w="28575">
                <a:solidFill>
                  <a:srgbClr val="003399"/>
                </a:solidFill>
                <a:round/>
                <a:headEnd type="stealth" w="med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06" name="Arc 70"/>
              <p:cNvSpPr>
                <a:spLocks/>
              </p:cNvSpPr>
              <p:nvPr/>
            </p:nvSpPr>
            <p:spPr bwMode="auto">
              <a:xfrm>
                <a:off x="480" y="280"/>
                <a:ext cx="192" cy="397"/>
              </a:xfrm>
              <a:custGeom>
                <a:avLst/>
                <a:gdLst>
                  <a:gd name="G0" fmla="+- 0 0 0"/>
                  <a:gd name="G1" fmla="+- 19099 0 0"/>
                  <a:gd name="G2" fmla="+- 21600 0 0"/>
                  <a:gd name="T0" fmla="*/ 10089 w 21600"/>
                  <a:gd name="T1" fmla="*/ 0 h 35717"/>
                  <a:gd name="T2" fmla="*/ 13799 w 21600"/>
                  <a:gd name="T3" fmla="*/ 35717 h 35717"/>
                  <a:gd name="T4" fmla="*/ 0 w 21600"/>
                  <a:gd name="T5" fmla="*/ 19099 h 35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5717" fill="none" extrusionOk="0">
                    <a:moveTo>
                      <a:pt x="10089" y="-1"/>
                    </a:moveTo>
                    <a:cubicBezTo>
                      <a:pt x="17169" y="3740"/>
                      <a:pt x="21600" y="11091"/>
                      <a:pt x="21600" y="19099"/>
                    </a:cubicBezTo>
                    <a:cubicBezTo>
                      <a:pt x="21600" y="25522"/>
                      <a:pt x="18740" y="31613"/>
                      <a:pt x="13798" y="35716"/>
                    </a:cubicBezTo>
                  </a:path>
                  <a:path w="21600" h="35717" stroke="0" extrusionOk="0">
                    <a:moveTo>
                      <a:pt x="10089" y="-1"/>
                    </a:moveTo>
                    <a:cubicBezTo>
                      <a:pt x="17169" y="3740"/>
                      <a:pt x="21600" y="11091"/>
                      <a:pt x="21600" y="19099"/>
                    </a:cubicBezTo>
                    <a:cubicBezTo>
                      <a:pt x="21600" y="25522"/>
                      <a:pt x="18740" y="31613"/>
                      <a:pt x="13798" y="35716"/>
                    </a:cubicBezTo>
                    <a:lnTo>
                      <a:pt x="0" y="19099"/>
                    </a:lnTo>
                    <a:close/>
                  </a:path>
                </a:pathLst>
              </a:custGeom>
              <a:noFill/>
              <a:ln w="28575">
                <a:solidFill>
                  <a:srgbClr val="003399"/>
                </a:solidFill>
                <a:round/>
                <a:headEnd type="stealth" w="med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407" name="Text Box 71"/>
              <p:cNvSpPr txBox="1">
                <a:spLocks noChangeArrowheads="1"/>
              </p:cNvSpPr>
              <p:nvPr/>
            </p:nvSpPr>
            <p:spPr bwMode="auto">
              <a:xfrm>
                <a:off x="639" y="521"/>
                <a:ext cx="364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>
                    <a:solidFill>
                      <a:srgbClr val="003399"/>
                    </a:solidFill>
                  </a:rPr>
                  <a:t>M</a:t>
                </a:r>
                <a:r>
                  <a:rPr lang="en-US" baseline="-25000">
                    <a:solidFill>
                      <a:srgbClr val="003399"/>
                    </a:solidFill>
                  </a:rPr>
                  <a:t>A</a:t>
                </a:r>
              </a:p>
            </p:txBody>
          </p:sp>
        </p:grpSp>
        <p:sp>
          <p:nvSpPr>
            <p:cNvPr id="14408" name="Line 72"/>
            <p:cNvSpPr>
              <a:spLocks noChangeShapeType="1"/>
            </p:cNvSpPr>
            <p:nvPr/>
          </p:nvSpPr>
          <p:spPr bwMode="auto">
            <a:xfrm>
              <a:off x="756" y="408"/>
              <a:ext cx="384" cy="0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9" name="Text Box 73"/>
            <p:cNvSpPr txBox="1">
              <a:spLocks noChangeArrowheads="1"/>
            </p:cNvSpPr>
            <p:nvPr/>
          </p:nvSpPr>
          <p:spPr bwMode="auto">
            <a:xfrm>
              <a:off x="975" y="110"/>
              <a:ext cx="34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3399"/>
                  </a:solidFill>
                </a:rPr>
                <a:t>H</a:t>
              </a:r>
              <a:r>
                <a:rPr lang="en-US" baseline="-25000">
                  <a:solidFill>
                    <a:srgbClr val="003399"/>
                  </a:solidFill>
                </a:rPr>
                <a:t>A</a:t>
              </a:r>
            </a:p>
          </p:txBody>
        </p:sp>
      </p:grpSp>
      <p:grpSp>
        <p:nvGrpSpPr>
          <p:cNvPr id="14422" name="Group 86"/>
          <p:cNvGrpSpPr>
            <a:grpSpLocks/>
          </p:cNvGrpSpPr>
          <p:nvPr/>
        </p:nvGrpSpPr>
        <p:grpSpPr bwMode="auto">
          <a:xfrm>
            <a:off x="8096250" y="1130300"/>
            <a:ext cx="533400" cy="519113"/>
            <a:chOff x="5712" y="453"/>
            <a:chExt cx="336" cy="327"/>
          </a:xfrm>
        </p:grpSpPr>
        <p:sp>
          <p:nvSpPr>
            <p:cNvPr id="14411" name="Line 75"/>
            <p:cNvSpPr>
              <a:spLocks noChangeShapeType="1"/>
            </p:cNvSpPr>
            <p:nvPr/>
          </p:nvSpPr>
          <p:spPr bwMode="auto">
            <a:xfrm flipH="1">
              <a:off x="5799" y="471"/>
              <a:ext cx="63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2" name="Line 76"/>
            <p:cNvSpPr>
              <a:spLocks noChangeShapeType="1"/>
            </p:cNvSpPr>
            <p:nvPr/>
          </p:nvSpPr>
          <p:spPr bwMode="auto">
            <a:xfrm>
              <a:off x="5895" y="474"/>
              <a:ext cx="63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3" name="Oval 77"/>
            <p:cNvSpPr>
              <a:spLocks noChangeArrowheads="1"/>
            </p:cNvSpPr>
            <p:nvPr/>
          </p:nvSpPr>
          <p:spPr bwMode="auto">
            <a:xfrm>
              <a:off x="5844" y="453"/>
              <a:ext cx="58" cy="5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14" name="Line 78"/>
            <p:cNvSpPr>
              <a:spLocks noChangeShapeType="1"/>
            </p:cNvSpPr>
            <p:nvPr/>
          </p:nvSpPr>
          <p:spPr bwMode="auto">
            <a:xfrm>
              <a:off x="5712" y="615"/>
              <a:ext cx="3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5" name="Line 79"/>
            <p:cNvSpPr>
              <a:spLocks noChangeShapeType="1"/>
            </p:cNvSpPr>
            <p:nvPr/>
          </p:nvSpPr>
          <p:spPr bwMode="auto">
            <a:xfrm>
              <a:off x="5712" y="684"/>
              <a:ext cx="3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7" name="Oval 81"/>
            <p:cNvSpPr>
              <a:spLocks noChangeArrowheads="1"/>
            </p:cNvSpPr>
            <p:nvPr/>
          </p:nvSpPr>
          <p:spPr bwMode="auto">
            <a:xfrm>
              <a:off x="5844" y="615"/>
              <a:ext cx="58" cy="5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18" name="Line 82"/>
            <p:cNvSpPr>
              <a:spLocks noChangeShapeType="1"/>
            </p:cNvSpPr>
            <p:nvPr/>
          </p:nvSpPr>
          <p:spPr bwMode="auto">
            <a:xfrm flipH="1">
              <a:off x="5721" y="681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9" name="Line 83"/>
            <p:cNvSpPr>
              <a:spLocks noChangeShapeType="1"/>
            </p:cNvSpPr>
            <p:nvPr/>
          </p:nvSpPr>
          <p:spPr bwMode="auto">
            <a:xfrm flipH="1">
              <a:off x="5790" y="684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Line 84"/>
            <p:cNvSpPr>
              <a:spLocks noChangeShapeType="1"/>
            </p:cNvSpPr>
            <p:nvPr/>
          </p:nvSpPr>
          <p:spPr bwMode="auto">
            <a:xfrm flipH="1">
              <a:off x="5862" y="684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1" name="Line 85"/>
            <p:cNvSpPr>
              <a:spLocks noChangeShapeType="1"/>
            </p:cNvSpPr>
            <p:nvPr/>
          </p:nvSpPr>
          <p:spPr bwMode="auto">
            <a:xfrm flipH="1">
              <a:off x="5934" y="684"/>
              <a:ext cx="96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26" name="Group 90"/>
          <p:cNvGrpSpPr>
            <a:grpSpLocks/>
          </p:cNvGrpSpPr>
          <p:nvPr/>
        </p:nvGrpSpPr>
        <p:grpSpPr bwMode="auto">
          <a:xfrm>
            <a:off x="8362959" y="1158875"/>
            <a:ext cx="544513" cy="841375"/>
            <a:chOff x="5952" y="471"/>
            <a:chExt cx="343" cy="530"/>
          </a:xfrm>
        </p:grpSpPr>
        <p:sp>
          <p:nvSpPr>
            <p:cNvPr id="14424" name="Line 88"/>
            <p:cNvSpPr>
              <a:spLocks noChangeShapeType="1"/>
            </p:cNvSpPr>
            <p:nvPr/>
          </p:nvSpPr>
          <p:spPr bwMode="auto">
            <a:xfrm>
              <a:off x="5952" y="471"/>
              <a:ext cx="0" cy="384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 type="stealth" w="med" len="lg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5" name="Text Box 89"/>
            <p:cNvSpPr txBox="1">
              <a:spLocks noChangeArrowheads="1"/>
            </p:cNvSpPr>
            <p:nvPr/>
          </p:nvSpPr>
          <p:spPr bwMode="auto">
            <a:xfrm>
              <a:off x="5964" y="710"/>
              <a:ext cx="33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6600"/>
                  </a:solidFill>
                </a:rPr>
                <a:t>V</a:t>
              </a:r>
              <a:r>
                <a:rPr lang="en-US" baseline="-25000">
                  <a:solidFill>
                    <a:srgbClr val="006600"/>
                  </a:solidFill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149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14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14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14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utoUpdateAnimBg="0"/>
      <p:bldP spid="14339" grpId="0" autoUpdateAnimBg="0"/>
      <p:bldP spid="1434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5857</TotalTime>
  <Words>1183</Words>
  <Application>Microsoft Office PowerPoint</Application>
  <PresentationFormat>On-screen Show (4:3)</PresentationFormat>
  <Paragraphs>273</Paragraphs>
  <Slides>19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.VnBook-Antiqua</vt:lpstr>
      <vt:lpstr>Arial</vt:lpstr>
      <vt:lpstr>Calibri</vt:lpstr>
      <vt:lpstr>Cambria Math</vt:lpstr>
      <vt:lpstr>Constantia</vt:lpstr>
      <vt:lpstr>Lucida Sans</vt:lpstr>
      <vt:lpstr>Symbol</vt:lpstr>
      <vt:lpstr>Times New Roman</vt:lpstr>
      <vt:lpstr>Wingdings</vt:lpstr>
      <vt:lpstr>Wingdings 2</vt:lpstr>
      <vt:lpstr>Flow</vt:lpstr>
      <vt:lpstr>Equation</vt:lpstr>
      <vt:lpstr>PowerPoint Presentation</vt:lpstr>
      <vt:lpstr>MỞ ĐẦU</vt:lpstr>
      <vt:lpstr>PowerPoint Presentation</vt:lpstr>
      <vt:lpstr>PowerPoint Presentation</vt:lpstr>
      <vt:lpstr>PowerPoint Presentation</vt:lpstr>
      <vt:lpstr>PowerPoint Presentation</vt:lpstr>
      <vt:lpstr>II. Các giả thuyết cơ bản về vật liệu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WRU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10</dc:title>
  <dc:creator>Pham Thu Huong</dc:creator>
  <cp:lastModifiedBy>Microsoft account</cp:lastModifiedBy>
  <cp:revision>631</cp:revision>
  <dcterms:created xsi:type="dcterms:W3CDTF">2008-08-03T18:51:57Z</dcterms:created>
  <dcterms:modified xsi:type="dcterms:W3CDTF">2021-05-28T23:46:09Z</dcterms:modified>
</cp:coreProperties>
</file>