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Lst>
  <p:sldIdLst>
    <p:sldId id="288" r:id="rId2"/>
    <p:sldId id="290" r:id="rId3"/>
    <p:sldId id="309" r:id="rId4"/>
    <p:sldId id="310" r:id="rId5"/>
    <p:sldId id="311" r:id="rId6"/>
    <p:sldId id="312" r:id="rId7"/>
    <p:sldId id="320" r:id="rId8"/>
    <p:sldId id="313" r:id="rId9"/>
    <p:sldId id="314" r:id="rId10"/>
    <p:sldId id="315" r:id="rId11"/>
    <p:sldId id="316" r:id="rId12"/>
    <p:sldId id="317" r:id="rId13"/>
    <p:sldId id="318" r:id="rId14"/>
    <p:sldId id="319" r:id="rId15"/>
    <p:sldId id="321" r:id="rId16"/>
    <p:sldId id="322" r:id="rId17"/>
    <p:sldId id="32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UONG HONG" initials="DH" lastIdx="3" clrIdx="0">
    <p:extLst>
      <p:ext uri="{19B8F6BF-5375-455C-9EA6-DF929625EA0E}">
        <p15:presenceInfo xmlns:p15="http://schemas.microsoft.com/office/powerpoint/2012/main" userId="DUONG H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D6126B"/>
    <a:srgbClr val="99CCFF"/>
    <a:srgbClr val="C4763C"/>
    <a:srgbClr val="6699FF"/>
    <a:srgbClr val="CC66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0" autoAdjust="0"/>
    <p:restoredTop sz="94660"/>
  </p:normalViewPr>
  <p:slideViewPr>
    <p:cSldViewPr snapToGrid="0">
      <p:cViewPr varScale="1">
        <p:scale>
          <a:sx n="70" d="100"/>
          <a:sy n="70" d="100"/>
        </p:scale>
        <p:origin x="320"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5/14/2021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371341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5/14/2021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21307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F040D2B-E94D-42C5-AC08-1F2CA65C47FE}" type="datetimeFigureOut">
              <a:rPr lang="en-US" smtClean="0"/>
              <a:t>5/14/2021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794124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F040D2B-E94D-42C5-AC08-1F2CA65C47FE}" type="datetimeFigureOut">
              <a:rPr lang="en-US" smtClean="0"/>
              <a:t>5/14/2021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51419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F040D2B-E94D-42C5-AC08-1F2CA65C47FE}" type="datetimeFigureOut">
              <a:rPr lang="en-US" smtClean="0"/>
              <a:t>5/14/2021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546873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F040D2B-E94D-42C5-AC08-1F2CA65C47FE}" type="datetimeFigureOut">
              <a:rPr lang="en-US" smtClean="0"/>
              <a:t>5/14/2021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2995010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040D2B-E94D-42C5-AC08-1F2CA65C47FE}" type="datetimeFigureOut">
              <a:rPr lang="en-US" smtClean="0"/>
              <a:t>5/14/2021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89079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040D2B-E94D-42C5-AC08-1F2CA65C47FE}" type="datetimeFigureOut">
              <a:rPr lang="en-US" smtClean="0"/>
              <a:t>5/14/2021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845361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040D2B-E94D-42C5-AC08-1F2CA65C47FE}" type="datetimeFigureOut">
              <a:rPr lang="en-US" smtClean="0"/>
              <a:t>5/14/2021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1683005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5/14/2021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848492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t>5/14/2021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t>‹#›</a:t>
            </a:fld>
            <a:endParaRPr lang="en-US"/>
          </a:p>
        </p:txBody>
      </p:sp>
    </p:spTree>
    <p:extLst>
      <p:ext uri="{BB962C8B-B14F-4D97-AF65-F5344CB8AC3E}">
        <p14:creationId xmlns:p14="http://schemas.microsoft.com/office/powerpoint/2010/main" val="307342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040D2B-E94D-42C5-AC08-1F2CA65C47FE}" type="datetimeFigureOut">
              <a:rPr lang="en-US" smtClean="0"/>
              <a:t>5/14/2021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7BFE4D-4923-4AC9-880A-98F5C6492712}" type="slidenum">
              <a:rPr lang="en-US" smtClean="0"/>
              <a:t>‹#›</a:t>
            </a:fld>
            <a:endParaRPr lang="en-US"/>
          </a:p>
        </p:txBody>
      </p:sp>
    </p:spTree>
    <p:extLst>
      <p:ext uri="{BB962C8B-B14F-4D97-AF65-F5344CB8AC3E}">
        <p14:creationId xmlns:p14="http://schemas.microsoft.com/office/powerpoint/2010/main" val="61053135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0.wmf"/><Relationship Id="rId5" Type="http://schemas.openxmlformats.org/officeDocument/2006/relationships/oleObject" Target="../embeddings/oleObject3.bin"/><Relationship Id="rId4" Type="http://schemas.openxmlformats.org/officeDocument/2006/relationships/image" Target="../media/image9.wmf"/></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6676" t="19675" r="54360" b="59187"/>
          <a:stretch/>
        </p:blipFill>
        <p:spPr>
          <a:xfrm>
            <a:off x="0" y="0"/>
            <a:ext cx="1973253" cy="602166"/>
          </a:xfrm>
          <a:prstGeom prst="rect">
            <a:avLst/>
          </a:prstGeom>
        </p:spPr>
      </p:pic>
      <p:sp>
        <p:nvSpPr>
          <p:cNvPr id="5" name="TextBox 4"/>
          <p:cNvSpPr txBox="1"/>
          <p:nvPr/>
        </p:nvSpPr>
        <p:spPr>
          <a:xfrm>
            <a:off x="2661425" y="91421"/>
            <a:ext cx="7722900" cy="892552"/>
          </a:xfrm>
          <a:prstGeom prst="rect">
            <a:avLst/>
          </a:prstGeom>
          <a:noFill/>
        </p:spPr>
        <p:txBody>
          <a:bodyPr wrap="square" rtlCol="0">
            <a:spAutoFit/>
          </a:bodyPr>
          <a:lstStyle/>
          <a:p>
            <a:pPr algn="ctr"/>
            <a:r>
              <a:rPr lang="en-US" sz="2600" b="1" smtClean="0">
                <a:solidFill>
                  <a:srgbClr val="C4763C"/>
                </a:solidFill>
                <a:latin typeface="Times New Roman" panose="02020603050405020304" pitchFamily="18" charset="0"/>
                <a:cs typeface="Times New Roman" panose="02020603050405020304" pitchFamily="18" charset="0"/>
              </a:rPr>
              <a:t>TRƯỜNG CAO ĐẲNG LÝ TỰ TRỌNG TP.HCM</a:t>
            </a:r>
          </a:p>
          <a:p>
            <a:pPr algn="ctr"/>
            <a:r>
              <a:rPr lang="en-US" sz="2600" b="1" smtClean="0">
                <a:solidFill>
                  <a:srgbClr val="C4763C"/>
                </a:solidFill>
                <a:latin typeface="Times New Roman" panose="02020603050405020304" pitchFamily="18" charset="0"/>
                <a:cs typeface="Times New Roman" panose="02020603050405020304" pitchFamily="18" charset="0"/>
              </a:rPr>
              <a:t>KHOA CƠ KHÍ</a:t>
            </a:r>
            <a:endParaRPr lang="en-US" sz="2600" b="1">
              <a:solidFill>
                <a:srgbClr val="C4763C"/>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207129" y="2206545"/>
            <a:ext cx="9578566" cy="1476302"/>
          </a:xfrm>
          <a:prstGeom prst="rect">
            <a:avLst/>
          </a:prstGeom>
          <a:noFill/>
        </p:spPr>
        <p:txBody>
          <a:bodyPr wrap="square" rtlCol="0">
            <a:spAutoFit/>
          </a:bodyPr>
          <a:lstStyle/>
          <a:p>
            <a:pPr algn="ctr">
              <a:lnSpc>
                <a:spcPct val="120000"/>
              </a:lnSpc>
              <a:spcBef>
                <a:spcPts val="1000"/>
              </a:spcBef>
            </a:pPr>
            <a:r>
              <a:rPr lang="en-US" sz="3400" b="1" smtClean="0">
                <a:latin typeface="Times New Roman" panose="02020603050405020304" pitchFamily="18" charset="0"/>
                <a:cs typeface="Times New Roman" panose="02020603050405020304" pitchFamily="18" charset="0"/>
              </a:rPr>
              <a:t>Môn. </a:t>
            </a:r>
            <a:r>
              <a:rPr lang="en-US" sz="3400" b="1" smtClean="0">
                <a:latin typeface="Times New Roman" panose="02020603050405020304" pitchFamily="18" charset="0"/>
                <a:cs typeface="Times New Roman" panose="02020603050405020304" pitchFamily="18" charset="0"/>
              </a:rPr>
              <a:t>SỨC BỀN VẬT LIỆU</a:t>
            </a:r>
            <a:endParaRPr lang="en-US" sz="3400" b="1" smtClean="0">
              <a:latin typeface="Times New Roman" panose="02020603050405020304" pitchFamily="18" charset="0"/>
              <a:cs typeface="Times New Roman" panose="02020603050405020304" pitchFamily="18" charset="0"/>
            </a:endParaRPr>
          </a:p>
          <a:p>
            <a:pPr algn="ctr">
              <a:lnSpc>
                <a:spcPct val="120000"/>
              </a:lnSpc>
              <a:spcBef>
                <a:spcPts val="1000"/>
              </a:spcBef>
            </a:pPr>
            <a:r>
              <a:rPr lang="en-US" sz="3400" b="1" smtClean="0">
                <a:latin typeface="Times New Roman" panose="02020603050405020304" pitchFamily="18" charset="0"/>
                <a:cs typeface="Times New Roman" panose="02020603050405020304" pitchFamily="18" charset="0"/>
              </a:rPr>
              <a:t>Chương </a:t>
            </a:r>
            <a:r>
              <a:rPr lang="en-US" sz="3400" b="1" smtClean="0">
                <a:latin typeface="Times New Roman" panose="02020603050405020304" pitchFamily="18" charset="0"/>
                <a:cs typeface="Times New Roman" panose="02020603050405020304" pitchFamily="18" charset="0"/>
              </a:rPr>
              <a:t>2. KÉO (NÉN) ĐÚNG TÂM (tt)</a:t>
            </a:r>
            <a:endParaRPr lang="en-US" sz="3400" b="1">
              <a:latin typeface="Times New Roman" panose="02020603050405020304" pitchFamily="18" charset="0"/>
              <a:cs typeface="Times New Roman" panose="02020603050405020304" pitchFamily="18" charset="0"/>
            </a:endParaRPr>
          </a:p>
        </p:txBody>
      </p:sp>
      <p:sp>
        <p:nvSpPr>
          <p:cNvPr id="2" name="Rectangle 1"/>
          <p:cNvSpPr/>
          <p:nvPr/>
        </p:nvSpPr>
        <p:spPr>
          <a:xfrm>
            <a:off x="0" y="6255943"/>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0" name="TextBox 9"/>
          <p:cNvSpPr txBox="1"/>
          <p:nvPr/>
        </p:nvSpPr>
        <p:spPr>
          <a:xfrm>
            <a:off x="5084441" y="6347408"/>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TP.HCM, </a:t>
            </a:r>
            <a:r>
              <a:rPr lang="en-US" smtClean="0">
                <a:latin typeface="Arial" panose="020B0604020202020204" pitchFamily="34" charset="0"/>
                <a:cs typeface="Arial" panose="020B0604020202020204" pitchFamily="34" charset="0"/>
              </a:rPr>
              <a:t>02/2021</a:t>
            </a:r>
            <a:endParaRPr lang="en-US">
              <a:latin typeface="Arial" panose="020B0604020202020204" pitchFamily="34" charset="0"/>
              <a:cs typeface="Arial" panose="020B0604020202020204" pitchFamily="34" charset="0"/>
            </a:endParaRPr>
          </a:p>
        </p:txBody>
      </p:sp>
      <p:sp>
        <p:nvSpPr>
          <p:cNvPr id="11" name="TextBox 10"/>
          <p:cNvSpPr txBox="1"/>
          <p:nvPr/>
        </p:nvSpPr>
        <p:spPr>
          <a:xfrm>
            <a:off x="9343176" y="6347408"/>
            <a:ext cx="3201909"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CƠ LÝ THUYẾT</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651881"/>
      </p:ext>
    </p:extLst>
  </p:cSld>
  <p:clrMapOvr>
    <a:masterClrMapping/>
  </p:clrMapOvr>
  <mc:AlternateContent xmlns:mc="http://schemas.openxmlformats.org/markup-compatibility/2006" xmlns:p14="http://schemas.microsoft.com/office/powerpoint/2010/main">
    <mc:Choice Requires="p14">
      <p:transition spd="slow" p14:dur="2000" advTm="17"/>
    </mc:Choice>
    <mc:Fallback xmlns="">
      <p:transition spd="slow" advTm="1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1108081"/>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3000" b="1" smtClean="0">
                <a:solidFill>
                  <a:srgbClr val="C00000"/>
                </a:solidFill>
                <a:latin typeface="Times New Roman" panose="02020603050405020304" pitchFamily="18" charset="0"/>
                <a:cs typeface="Times New Roman" panose="02020603050405020304" pitchFamily="18" charset="0"/>
              </a:rPr>
              <a:t>ỨNG SUẤT – BIẾN DẠNG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549458" y="1288917"/>
            <a:ext cx="11192887" cy="4044184"/>
          </a:xfrm>
          <a:prstGeom prst="rect">
            <a:avLst/>
          </a:prstGeom>
          <a:noFill/>
        </p:spPr>
        <p:txBody>
          <a:bodyPr wrap="square" rtlCol="0">
            <a:spAutoFit/>
          </a:bodyPr>
          <a:lstStyle/>
          <a:p>
            <a:pPr>
              <a:lnSpc>
                <a:spcPct val="120000"/>
              </a:lnSpc>
            </a:pPr>
            <a:r>
              <a:rPr lang="en-US" sz="2800" b="1" i="1">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.2.1</a:t>
            </a:r>
            <a:r>
              <a:rPr lang="en-US" sz="2800" b="1" i="1" smtClean="0">
                <a:solidFill>
                  <a:srgbClr val="0000FF"/>
                </a:solidFill>
                <a:latin typeface="Times New Roman" panose="02020603050405020304" pitchFamily="18" charset="0"/>
                <a:cs typeface="Times New Roman" panose="02020603050405020304" pitchFamily="18" charset="0"/>
              </a:rPr>
              <a:t>. </a:t>
            </a:r>
            <a:r>
              <a:rPr lang="en-US" sz="2800" b="1" i="1" smtClean="0">
                <a:solidFill>
                  <a:srgbClr val="0000FF"/>
                </a:solidFill>
                <a:latin typeface="Times New Roman" panose="02020603050405020304" pitchFamily="18" charset="0"/>
                <a:cs typeface="Times New Roman" panose="02020603050405020304" pitchFamily="18" charset="0"/>
              </a:rPr>
              <a:t>ỨNG SUẤT</a:t>
            </a: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Coi biến dạng trong thanh tại mọi vị trí là như nhau.</a:t>
            </a:r>
          </a:p>
          <a:p>
            <a:pPr>
              <a:lnSpc>
                <a:spcPct val="120000"/>
              </a:lnSpc>
            </a:pPr>
            <a:r>
              <a:rPr lang="en-US" sz="2800" smtClean="0">
                <a:latin typeface="Times New Roman" panose="02020603050405020304" pitchFamily="18" charset="0"/>
                <a:cs typeface="Times New Roman" panose="02020603050405020304" pitchFamily="18" charset="0"/>
              </a:rPr>
              <a:t>Ứng suất tại mọi vị trí trong thanh được xác định:</a:t>
            </a: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sz="2800">
              <a:latin typeface="Times New Roman" panose="02020603050405020304" pitchFamily="18" charset="0"/>
              <a:cs typeface="Times New Roman" panose="02020603050405020304" pitchFamily="18" charset="0"/>
            </a:endParaRPr>
          </a:p>
          <a:p>
            <a:pPr>
              <a:lnSpc>
                <a:spcPct val="120000"/>
              </a:lnSpc>
            </a:pPr>
            <a:r>
              <a:rPr lang="en-US" sz="2800"/>
              <a:t/>
            </a:r>
            <a:br>
              <a:rPr lang="en-US" sz="2800"/>
            </a:b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2"/>
          <a:srcRect l="29983" t="50300" r="36464" b="30350"/>
          <a:stretch/>
        </p:blipFill>
        <p:spPr>
          <a:xfrm>
            <a:off x="1985935" y="2860432"/>
            <a:ext cx="8847474" cy="2869948"/>
          </a:xfrm>
          <a:prstGeom prst="rect">
            <a:avLst/>
          </a:prstGeom>
        </p:spPr>
      </p:pic>
    </p:spTree>
    <p:extLst>
      <p:ext uri="{BB962C8B-B14F-4D97-AF65-F5344CB8AC3E}">
        <p14:creationId xmlns:p14="http://schemas.microsoft.com/office/powerpoint/2010/main" val="1363516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7"/>
            <a:ext cx="7374379" cy="1108081"/>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3000" b="1" smtClean="0">
                <a:solidFill>
                  <a:srgbClr val="C00000"/>
                </a:solidFill>
                <a:latin typeface="Times New Roman" panose="02020603050405020304" pitchFamily="18" charset="0"/>
                <a:cs typeface="Times New Roman" panose="02020603050405020304" pitchFamily="18" charset="0"/>
              </a:rPr>
              <a:t>ỨNG SUẤT – BIẾN DẠNG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549458" y="1288917"/>
            <a:ext cx="11192887" cy="4044184"/>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.2.2. BIẾN DẠNG</a:t>
            </a: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10" name="Picture 9"/>
          <p:cNvPicPr/>
          <p:nvPr/>
        </p:nvPicPr>
        <p:blipFill rotWithShape="1">
          <a:blip r:embed="rId3"/>
          <a:srcRect l="39957" t="65717" r="37820" b="11301"/>
          <a:stretch/>
        </p:blipFill>
        <p:spPr bwMode="auto">
          <a:xfrm>
            <a:off x="6959142" y="1735479"/>
            <a:ext cx="4880950" cy="2540767"/>
          </a:xfrm>
          <a:prstGeom prst="rect">
            <a:avLst/>
          </a:prstGeom>
          <a:ln>
            <a:noFill/>
          </a:ln>
          <a:extLst>
            <a:ext uri="{53640926-AAD7-44D8-BBD7-CCE9431645EC}">
              <a14:shadowObscured xmlns:a14="http://schemas.microsoft.com/office/drawing/2010/main"/>
            </a:ext>
          </a:extLst>
        </p:spPr>
      </p:pic>
      <p:sp>
        <p:nvSpPr>
          <p:cNvPr id="2" name="Rectangle 2"/>
          <p:cNvSpPr>
            <a:spLocks noChangeArrowheads="1"/>
          </p:cNvSpPr>
          <p:nvPr/>
        </p:nvSpPr>
        <p:spPr bwMode="auto">
          <a:xfrm>
            <a:off x="639993" y="1823538"/>
            <a:ext cx="6416895"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30238" algn="l"/>
              </a:tabLst>
              <a:defRPr>
                <a:solidFill>
                  <a:schemeClr val="tx1"/>
                </a:solidFill>
                <a:latin typeface="Arial" panose="020B0604020202020204" pitchFamily="34" charset="0"/>
              </a:defRPr>
            </a:lvl1pPr>
            <a:lvl2pPr eaLnBrk="0" fontAlgn="base" hangingPunct="0">
              <a:spcBef>
                <a:spcPct val="0"/>
              </a:spcBef>
              <a:spcAft>
                <a:spcPct val="0"/>
              </a:spcAft>
              <a:tabLst>
                <a:tab pos="630238" algn="l"/>
              </a:tabLst>
              <a:defRPr>
                <a:solidFill>
                  <a:schemeClr val="tx1"/>
                </a:solidFill>
                <a:latin typeface="Arial" panose="020B0604020202020204" pitchFamily="34" charset="0"/>
              </a:defRPr>
            </a:lvl2pPr>
            <a:lvl3pPr eaLnBrk="0" fontAlgn="base" hangingPunct="0">
              <a:spcBef>
                <a:spcPct val="0"/>
              </a:spcBef>
              <a:spcAft>
                <a:spcPct val="0"/>
              </a:spcAft>
              <a:tabLst>
                <a:tab pos="630238" algn="l"/>
              </a:tabLst>
              <a:defRPr>
                <a:solidFill>
                  <a:schemeClr val="tx1"/>
                </a:solidFill>
                <a:latin typeface="Arial" panose="020B0604020202020204" pitchFamily="34" charset="0"/>
              </a:defRPr>
            </a:lvl3pPr>
            <a:lvl4pPr eaLnBrk="0" fontAlgn="base" hangingPunct="0">
              <a:spcBef>
                <a:spcPct val="0"/>
              </a:spcBef>
              <a:spcAft>
                <a:spcPct val="0"/>
              </a:spcAft>
              <a:tabLst>
                <a:tab pos="630238" algn="l"/>
              </a:tabLst>
              <a:defRPr>
                <a:solidFill>
                  <a:schemeClr val="tx1"/>
                </a:solidFill>
                <a:latin typeface="Arial" panose="020B0604020202020204" pitchFamily="34" charset="0"/>
              </a:defRPr>
            </a:lvl4pPr>
            <a:lvl5pPr eaLnBrk="0" fontAlgn="base" hangingPunct="0">
              <a:spcBef>
                <a:spcPct val="0"/>
              </a:spcBef>
              <a:spcAft>
                <a:spcPct val="0"/>
              </a:spcAft>
              <a:tabLst>
                <a:tab pos="630238" algn="l"/>
              </a:tabLst>
              <a:defRPr>
                <a:solidFill>
                  <a:schemeClr val="tx1"/>
                </a:solidFill>
                <a:latin typeface="Arial" panose="020B0604020202020204" pitchFamily="34" charset="0"/>
              </a:defRPr>
            </a:lvl5pPr>
            <a:lvl6pPr eaLnBrk="0" fontAlgn="base" hangingPunct="0">
              <a:spcBef>
                <a:spcPct val="0"/>
              </a:spcBef>
              <a:spcAft>
                <a:spcPct val="0"/>
              </a:spcAft>
              <a:tabLst>
                <a:tab pos="630238" algn="l"/>
              </a:tabLst>
              <a:defRPr>
                <a:solidFill>
                  <a:schemeClr val="tx1"/>
                </a:solidFill>
                <a:latin typeface="Arial" panose="020B0604020202020204" pitchFamily="34" charset="0"/>
              </a:defRPr>
            </a:lvl6pPr>
            <a:lvl7pPr eaLnBrk="0" fontAlgn="base" hangingPunct="0">
              <a:spcBef>
                <a:spcPct val="0"/>
              </a:spcBef>
              <a:spcAft>
                <a:spcPct val="0"/>
              </a:spcAft>
              <a:tabLst>
                <a:tab pos="630238" algn="l"/>
              </a:tabLst>
              <a:defRPr>
                <a:solidFill>
                  <a:schemeClr val="tx1"/>
                </a:solidFill>
                <a:latin typeface="Arial" panose="020B0604020202020204" pitchFamily="34" charset="0"/>
              </a:defRPr>
            </a:lvl7pPr>
            <a:lvl8pPr eaLnBrk="0" fontAlgn="base" hangingPunct="0">
              <a:spcBef>
                <a:spcPct val="0"/>
              </a:spcBef>
              <a:spcAft>
                <a:spcPct val="0"/>
              </a:spcAft>
              <a:tabLst>
                <a:tab pos="630238" algn="l"/>
              </a:tabLst>
              <a:defRPr>
                <a:solidFill>
                  <a:schemeClr val="tx1"/>
                </a:solidFill>
                <a:latin typeface="Arial" panose="020B0604020202020204" pitchFamily="34" charset="0"/>
              </a:defRPr>
            </a:lvl8pPr>
            <a:lvl9pPr eaLnBrk="0" fontAlgn="base" hangingPunct="0">
              <a:spcBef>
                <a:spcPct val="0"/>
              </a:spcBef>
              <a:spcAft>
                <a:spcPct val="0"/>
              </a:spcAft>
              <a:tabLst>
                <a:tab pos="63023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30238" algn="l"/>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Gọi l là chiều dài ban đầu của thanh, khi chịu kéo thanh dài ra một đoạn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 Ngược lại khi chịu nén thanh co lại. Ta có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 là biến dạng dọc tuyệt đối.</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Ký hiệu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Char char="•"/>
              <a:tabLst>
                <a:tab pos="630238" algn="l"/>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Biến dạng dọc tuyệt đối của thanh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 = l</a:t>
            </a:r>
            <a:r>
              <a:rPr kumimoji="0" lang="en-US" sz="2600" b="0" i="0" u="none" strike="noStrike" cap="none" normalizeH="0" baseline="-3000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1</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 l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m)</a:t>
            </a:r>
          </a:p>
          <a:p>
            <a:pPr marL="0" marR="0" lvl="0" indent="0" algn="l" defTabSz="914400" rtl="0" eaLnBrk="0" fontAlgn="base" latinLnBrk="0" hangingPunct="0">
              <a:lnSpc>
                <a:spcPct val="100000"/>
              </a:lnSpc>
              <a:spcBef>
                <a:spcPct val="0"/>
              </a:spcBef>
              <a:spcAft>
                <a:spcPct val="0"/>
              </a:spcAft>
              <a:buClrTx/>
              <a:buSzTx/>
              <a:buFontTx/>
              <a:buChar char="•"/>
              <a:tabLst>
                <a:tab pos="630238" algn="l"/>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Biến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dạng dọc tỉ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đối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(tương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đối</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endPar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4203741926"/>
              </p:ext>
            </p:extLst>
          </p:nvPr>
        </p:nvGraphicFramePr>
        <p:xfrm>
          <a:off x="3082372" y="4623820"/>
          <a:ext cx="1085403" cy="961357"/>
        </p:xfrm>
        <a:graphic>
          <a:graphicData uri="http://schemas.openxmlformats.org/presentationml/2006/ole">
            <mc:AlternateContent xmlns:mc="http://schemas.openxmlformats.org/markup-compatibility/2006">
              <mc:Choice xmlns:v="urn:schemas-microsoft-com:vml" Requires="v">
                <p:oleObj spid="_x0000_s1037" name="Equation" r:id="rId4" imgW="444307" imgH="393529" progId="Equation.3">
                  <p:embed/>
                </p:oleObj>
              </mc:Choice>
              <mc:Fallback>
                <p:oleObj name="Equation" r:id="rId4" imgW="444307" imgH="393529"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2372" y="4623820"/>
                        <a:ext cx="1085403" cy="961357"/>
                      </a:xfrm>
                      <a:prstGeom prst="rect">
                        <a:avLst/>
                      </a:prstGeom>
                      <a:noFill/>
                    </p:spPr>
                  </p:pic>
                </p:oleObj>
              </mc:Fallback>
            </mc:AlternateContent>
          </a:graphicData>
        </a:graphic>
      </p:graphicFrame>
      <p:sp>
        <p:nvSpPr>
          <p:cNvPr id="7" name="Rectangle 3"/>
          <p:cNvSpPr>
            <a:spLocks noChangeArrowheads="1"/>
          </p:cNvSpPr>
          <p:nvPr/>
        </p:nvSpPr>
        <p:spPr bwMode="auto">
          <a:xfrm>
            <a:off x="0" y="8509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(hư số)              </a:t>
            </a:r>
            <a:endParaRPr kumimoji="0" 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1057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8"/>
            <a:ext cx="7374379"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3000" b="1" smtClean="0">
                <a:solidFill>
                  <a:srgbClr val="C00000"/>
                </a:solidFill>
                <a:latin typeface="Times New Roman" panose="02020603050405020304" pitchFamily="18" charset="0"/>
                <a:cs typeface="Times New Roman" panose="02020603050405020304" pitchFamily="18" charset="0"/>
              </a:rPr>
              <a:t>ỨNG SUẤT – BIẾN DẠNG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9" name="TextBox 8"/>
          <p:cNvSpPr txBox="1"/>
          <p:nvPr/>
        </p:nvSpPr>
        <p:spPr>
          <a:xfrm>
            <a:off x="467977" y="760492"/>
            <a:ext cx="11192887" cy="4044184"/>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.2.3. ĐỊNH LUẬT HOOKE VỀ KÉO (NÉN)</a:t>
            </a: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14" name="Picture 13"/>
          <p:cNvPicPr/>
          <p:nvPr/>
        </p:nvPicPr>
        <p:blipFill rotWithShape="1">
          <a:blip r:embed="rId2"/>
          <a:srcRect l="31411" t="57931" r="25641" b="12819"/>
          <a:stretch/>
        </p:blipFill>
        <p:spPr bwMode="auto">
          <a:xfrm>
            <a:off x="1013989" y="1428206"/>
            <a:ext cx="10085560" cy="466477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7227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8"/>
            <a:ext cx="7374379"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3000" b="1" smtClean="0">
                <a:solidFill>
                  <a:srgbClr val="C00000"/>
                </a:solidFill>
                <a:latin typeface="Times New Roman" panose="02020603050405020304" pitchFamily="18" charset="0"/>
                <a:cs typeface="Times New Roman" panose="02020603050405020304" pitchFamily="18" charset="0"/>
              </a:rPr>
              <a:t>ỨNG SUẤT – BIẾN DẠNG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10" name="Picture 9"/>
          <p:cNvPicPr/>
          <p:nvPr/>
        </p:nvPicPr>
        <p:blipFill rotWithShape="1">
          <a:blip r:embed="rId2"/>
          <a:srcRect l="28846" t="26591" r="24573" b="43779"/>
          <a:stretch/>
        </p:blipFill>
        <p:spPr bwMode="auto">
          <a:xfrm>
            <a:off x="769544" y="896780"/>
            <a:ext cx="10918479" cy="531749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122218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8"/>
            <a:ext cx="7374379"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12" name="Picture 11"/>
          <p:cNvPicPr/>
          <p:nvPr/>
        </p:nvPicPr>
        <p:blipFill rotWithShape="1">
          <a:blip r:embed="rId2"/>
          <a:srcRect l="27137" t="23932" r="24893" b="43969"/>
          <a:stretch/>
        </p:blipFill>
        <p:spPr bwMode="auto">
          <a:xfrm>
            <a:off x="760492" y="633744"/>
            <a:ext cx="10728356" cy="553073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758338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92778"/>
            <a:ext cx="7374379"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pic>
        <p:nvPicPr>
          <p:cNvPr id="9" name="Picture 8"/>
          <p:cNvPicPr/>
          <p:nvPr/>
        </p:nvPicPr>
        <p:blipFill rotWithShape="1">
          <a:blip r:embed="rId2"/>
          <a:srcRect l="26923" t="49383" r="24893" b="9022"/>
          <a:stretch/>
        </p:blipFill>
        <p:spPr bwMode="auto">
          <a:xfrm>
            <a:off x="1312753" y="1050203"/>
            <a:ext cx="9288855" cy="49160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248646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9" name="TextBox 8"/>
          <p:cNvSpPr txBox="1"/>
          <p:nvPr/>
        </p:nvSpPr>
        <p:spPr>
          <a:xfrm>
            <a:off x="460558" y="764953"/>
            <a:ext cx="11109772" cy="507831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.3.1. ỨNG SUẤT CHO PHÉP VÀ HỆ SỐ AN TOÀN</a:t>
            </a: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smtClean="0"/>
          </a:p>
          <a:p>
            <a:pPr>
              <a:lnSpc>
                <a:spcPct val="120000"/>
              </a:lnSpc>
            </a:pP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  + Nếu n quá nhỏ thì ứng suất lớn: gây mất an toàn.</a:t>
            </a: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sp>
        <p:nvSpPr>
          <p:cNvPr id="2" name="Rectangle 2"/>
          <p:cNvSpPr>
            <a:spLocks noChangeArrowheads="1"/>
          </p:cNvSpPr>
          <p:nvPr/>
        </p:nvSpPr>
        <p:spPr bwMode="auto">
          <a:xfrm>
            <a:off x="626700" y="1351347"/>
            <a:ext cx="10777488"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Để đảm bảo cho các chi tiết máy hay công trình làm việc được an toàn, cần phải hạn chế ứng suất lớn nhất trong thanh không vượt quá một giới hạn nào đó, giới hạn này được gọi là ứng suất cho phép, ký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hiệu </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517993524"/>
              </p:ext>
            </p:extLst>
          </p:nvPr>
        </p:nvGraphicFramePr>
        <p:xfrm>
          <a:off x="8140575" y="2199826"/>
          <a:ext cx="414950" cy="444183"/>
        </p:xfrm>
        <a:graphic>
          <a:graphicData uri="http://schemas.openxmlformats.org/presentationml/2006/ole">
            <mc:AlternateContent xmlns:mc="http://schemas.openxmlformats.org/markup-compatibility/2006">
              <mc:Choice xmlns:v="urn:schemas-microsoft-com:vml" Requires="v">
                <p:oleObj spid="_x0000_s2101" name="Equation" r:id="rId3" imgW="203024" imgH="215713" progId="Equation.3">
                  <p:embed/>
                </p:oleObj>
              </mc:Choice>
              <mc:Fallback>
                <p:oleObj name="Equation" r:id="rId3" imgW="203024" imgH="2157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0575" y="2199826"/>
                        <a:ext cx="414950" cy="444183"/>
                      </a:xfrm>
                      <a:prstGeom prst="rect">
                        <a:avLst/>
                      </a:prstGeom>
                      <a:noFill/>
                    </p:spPr>
                  </p:pic>
                </p:oleObj>
              </mc:Fallback>
            </mc:AlternateContent>
          </a:graphicData>
        </a:graphic>
      </p:graphicFrame>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4" name="Object 33"/>
          <p:cNvGraphicFramePr>
            <a:graphicFrameLocks noChangeAspect="1"/>
          </p:cNvGraphicFramePr>
          <p:nvPr>
            <p:extLst>
              <p:ext uri="{D42A27DB-BD31-4B8C-83A1-F6EECF244321}">
                <p14:modId xmlns:p14="http://schemas.microsoft.com/office/powerpoint/2010/main" val="245583271"/>
              </p:ext>
            </p:extLst>
          </p:nvPr>
        </p:nvGraphicFramePr>
        <p:xfrm>
          <a:off x="4626319" y="2657523"/>
          <a:ext cx="2218229" cy="855221"/>
        </p:xfrm>
        <a:graphic>
          <a:graphicData uri="http://schemas.openxmlformats.org/presentationml/2006/ole">
            <mc:AlternateContent xmlns:mc="http://schemas.openxmlformats.org/markup-compatibility/2006">
              <mc:Choice xmlns:v="urn:schemas-microsoft-com:vml" Requires="v">
                <p:oleObj spid="_x0000_s2102" name="Equation" r:id="rId5" imgW="1053643" imgH="406224" progId="Equation.3">
                  <p:embed/>
                </p:oleObj>
              </mc:Choice>
              <mc:Fallback>
                <p:oleObj name="Equation" r:id="rId5" imgW="1053643" imgH="406224" progId="Equation.3">
                  <p:embed/>
                  <p:pic>
                    <p:nvPicPr>
                      <p:cNvPr id="0" name="Object 3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26319" y="2657523"/>
                        <a:ext cx="2218229" cy="855221"/>
                      </a:xfrm>
                      <a:prstGeom prst="rect">
                        <a:avLst/>
                      </a:prstGeom>
                      <a:noFill/>
                    </p:spPr>
                  </p:pic>
                </p:oleObj>
              </mc:Fallback>
            </mc:AlternateContent>
          </a:graphicData>
        </a:graphic>
      </p:graphicFrame>
      <p:sp>
        <p:nvSpPr>
          <p:cNvPr id="35" name="Rectangle 33"/>
          <p:cNvSpPr>
            <a:spLocks noChangeArrowheads="1"/>
          </p:cNvSpPr>
          <p:nvPr/>
        </p:nvSpPr>
        <p:spPr bwMode="auto">
          <a:xfrm>
            <a:off x="440360" y="3554414"/>
            <a:ext cx="11129970"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 : Hệ số an toàn (cho trong sổ tay kỹ thuật với kết cấu bằng thép, n = 1,4 </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1,6)</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Symbol" panose="05050102010706020507" pitchFamily="18" charset="2"/>
            </a:endParaRPr>
          </a:p>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Việc lựa chọn hệ số an toàn có ý nghĩa lớn về mặt kỹ thuật và kinh tế.</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sym typeface="Symbol" panose="05050102010706020507" pitchFamily="18" charset="2"/>
            </a:endParaRPr>
          </a:p>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Nếu n quá lớn</a:t>
            </a: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endPar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endParaRPr>
          </a:p>
        </p:txBody>
      </p:sp>
      <p:graphicFrame>
        <p:nvGraphicFramePr>
          <p:cNvPr id="36" name="Object 35"/>
          <p:cNvGraphicFramePr>
            <a:graphicFrameLocks noChangeAspect="1"/>
          </p:cNvGraphicFramePr>
          <p:nvPr>
            <p:extLst>
              <p:ext uri="{D42A27DB-BD31-4B8C-83A1-F6EECF244321}">
                <p14:modId xmlns:p14="http://schemas.microsoft.com/office/powerpoint/2010/main" val="3500174739"/>
              </p:ext>
            </p:extLst>
          </p:nvPr>
        </p:nvGraphicFramePr>
        <p:xfrm>
          <a:off x="3096284" y="4407781"/>
          <a:ext cx="452673" cy="480965"/>
        </p:xfrm>
        <a:graphic>
          <a:graphicData uri="http://schemas.openxmlformats.org/presentationml/2006/ole">
            <mc:AlternateContent xmlns:mc="http://schemas.openxmlformats.org/markup-compatibility/2006">
              <mc:Choice xmlns:v="urn:schemas-microsoft-com:vml" Requires="v">
                <p:oleObj spid="_x0000_s2103" name="Equation" r:id="rId7" imgW="203024" imgH="215713" progId="Equation.3">
                  <p:embed/>
                </p:oleObj>
              </mc:Choice>
              <mc:Fallback>
                <p:oleObj name="Equation" r:id="rId7" imgW="203024" imgH="215713" progId="Equation.3">
                  <p:embed/>
                  <p:pic>
                    <p:nvPicPr>
                      <p:cNvPr id="0" name="Object 3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6284" y="4407781"/>
                        <a:ext cx="452673" cy="480965"/>
                      </a:xfrm>
                      <a:prstGeom prst="rect">
                        <a:avLst/>
                      </a:prstGeom>
                      <a:noFill/>
                    </p:spPr>
                  </p:pic>
                </p:oleObj>
              </mc:Fallback>
            </mc:AlternateContent>
          </a:graphicData>
        </a:graphic>
      </p:graphicFrame>
      <p:sp>
        <p:nvSpPr>
          <p:cNvPr id="37" name="Rectangle 34"/>
          <p:cNvSpPr>
            <a:spLocks noChangeArrowheads="1"/>
          </p:cNvSpPr>
          <p:nvPr/>
        </p:nvSpPr>
        <p:spPr bwMode="auto">
          <a:xfrm>
            <a:off x="3096284" y="4347975"/>
            <a:ext cx="4022255"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69875"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nhỏ: gây lãng phí vật liệu.</a:t>
            </a:r>
            <a:endParaRPr kumimoji="0" lang="en-US" sz="2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144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467977" y="760492"/>
            <a:ext cx="11192887" cy="507831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.3.2. ĐIỀU KIỆN BỀN VÀ BA DẠNG TOÁN CƠ BẢN</a:t>
            </a:r>
          </a:p>
          <a:p>
            <a:pPr marL="514350" indent="-514350">
              <a:lnSpc>
                <a:spcPct val="120000"/>
              </a:lnSpc>
              <a:buAutoNum type="alphaLcPeriod"/>
            </a:pPr>
            <a:r>
              <a:rPr lang="en-US" sz="2800" b="1" i="1" smtClean="0">
                <a:solidFill>
                  <a:srgbClr val="0000FF"/>
                </a:solidFill>
                <a:latin typeface="Times New Roman" panose="02020603050405020304" pitchFamily="18" charset="0"/>
                <a:cs typeface="Times New Roman" panose="02020603050405020304" pitchFamily="18" charset="0"/>
              </a:rPr>
              <a:t>Điều kiện bền</a:t>
            </a: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pic>
        <p:nvPicPr>
          <p:cNvPr id="18" name="Picture 17"/>
          <p:cNvPicPr/>
          <p:nvPr/>
        </p:nvPicPr>
        <p:blipFill rotWithShape="1">
          <a:blip r:embed="rId2"/>
          <a:srcRect l="27671" t="46154" r="25641" b="28585"/>
          <a:stretch/>
        </p:blipFill>
        <p:spPr bwMode="auto">
          <a:xfrm>
            <a:off x="1195059" y="1836922"/>
            <a:ext cx="9976918" cy="432755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82231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467977" y="760492"/>
            <a:ext cx="11192887" cy="611244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.3.2. ĐIỀU KIỆN BỀN VÀ BA DẠNG TOÁN CƠ BẢN</a:t>
            </a:r>
          </a:p>
          <a:p>
            <a:pPr marL="514350" indent="-514350">
              <a:lnSpc>
                <a:spcPct val="120000"/>
              </a:lnSpc>
              <a:buAutoNum type="alphaLcPeriod" startAt="2"/>
            </a:pPr>
            <a:r>
              <a:rPr lang="en-US" sz="2800" b="1" i="1" smtClean="0">
                <a:solidFill>
                  <a:srgbClr val="0000FF"/>
                </a:solidFill>
                <a:latin typeface="Times New Roman" panose="02020603050405020304" pitchFamily="18" charset="0"/>
                <a:cs typeface="Times New Roman" panose="02020603050405020304" pitchFamily="18" charset="0"/>
              </a:rPr>
              <a:t>Các bài toán cơ bản</a:t>
            </a:r>
          </a:p>
          <a:p>
            <a:pPr marL="457200" indent="-457200">
              <a:lnSpc>
                <a:spcPct val="120000"/>
              </a:lnSpc>
              <a:buFont typeface="Wingdings" panose="05000000000000000000" pitchFamily="2" charset="2"/>
              <a:buChar char="v"/>
            </a:pPr>
            <a:r>
              <a:rPr lang="en-US" sz="2800" b="1" i="1" smtClean="0">
                <a:solidFill>
                  <a:srgbClr val="00B050"/>
                </a:solidFill>
                <a:latin typeface="Times New Roman" panose="02020603050405020304" pitchFamily="18" charset="0"/>
                <a:cs typeface="Times New Roman" panose="02020603050405020304" pitchFamily="18" charset="0"/>
              </a:rPr>
              <a:t>Bài toán kiểm tra độ bền</a:t>
            </a:r>
          </a:p>
          <a:p>
            <a:pPr marL="457200" indent="-457200">
              <a:lnSpc>
                <a:spcPct val="120000"/>
              </a:lnSpc>
              <a:buFont typeface="Wingdings" panose="05000000000000000000" pitchFamily="2" charset="2"/>
              <a:buChar char="v"/>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pic>
        <p:nvPicPr>
          <p:cNvPr id="12" name="Picture 11"/>
          <p:cNvPicPr/>
          <p:nvPr/>
        </p:nvPicPr>
        <p:blipFill rotWithShape="1">
          <a:blip r:embed="rId2"/>
          <a:srcRect l="27671" t="44824" r="25534" b="33523"/>
          <a:stretch/>
        </p:blipFill>
        <p:spPr bwMode="auto">
          <a:xfrm>
            <a:off x="887241" y="2291456"/>
            <a:ext cx="10646874" cy="37255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59408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467977" y="760492"/>
            <a:ext cx="11192887" cy="611244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.3.2. ĐIỀU KIỆN BỀN VÀ BA DẠNG TOÁN CƠ BẢN</a:t>
            </a:r>
          </a:p>
          <a:p>
            <a:pPr marL="514350" indent="-514350">
              <a:lnSpc>
                <a:spcPct val="120000"/>
              </a:lnSpc>
              <a:buAutoNum type="alphaLcPeriod" startAt="2"/>
            </a:pPr>
            <a:r>
              <a:rPr lang="en-US" sz="2800" b="1" i="1" smtClean="0">
                <a:solidFill>
                  <a:srgbClr val="0000FF"/>
                </a:solidFill>
                <a:latin typeface="Times New Roman" panose="02020603050405020304" pitchFamily="18" charset="0"/>
                <a:cs typeface="Times New Roman" panose="02020603050405020304" pitchFamily="18" charset="0"/>
              </a:rPr>
              <a:t>Các bài toán cơ bản</a:t>
            </a:r>
          </a:p>
          <a:p>
            <a:pPr marL="457200" indent="-457200">
              <a:lnSpc>
                <a:spcPct val="120000"/>
              </a:lnSpc>
              <a:buFont typeface="Wingdings" panose="05000000000000000000" pitchFamily="2" charset="2"/>
              <a:buChar char="v"/>
            </a:pPr>
            <a:r>
              <a:rPr lang="en-US" sz="2800" b="1" i="1" smtClean="0">
                <a:solidFill>
                  <a:srgbClr val="00B050"/>
                </a:solidFill>
                <a:latin typeface="Times New Roman" panose="02020603050405020304" pitchFamily="18" charset="0"/>
                <a:cs typeface="Times New Roman" panose="02020603050405020304" pitchFamily="18" charset="0"/>
              </a:rPr>
              <a:t>Bài toán thiết kế</a:t>
            </a:r>
          </a:p>
          <a:p>
            <a:pPr marL="457200" indent="-457200">
              <a:lnSpc>
                <a:spcPct val="120000"/>
              </a:lnSpc>
              <a:buFont typeface="Wingdings" panose="05000000000000000000" pitchFamily="2" charset="2"/>
              <a:buChar char="v"/>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pic>
        <p:nvPicPr>
          <p:cNvPr id="14" name="Picture 13"/>
          <p:cNvPicPr/>
          <p:nvPr/>
        </p:nvPicPr>
        <p:blipFill rotWithShape="1">
          <a:blip r:embed="rId2"/>
          <a:srcRect l="30021" t="57170" r="26923" b="26875"/>
          <a:stretch/>
        </p:blipFill>
        <p:spPr bwMode="auto">
          <a:xfrm>
            <a:off x="986828" y="2483328"/>
            <a:ext cx="9850170" cy="30619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3332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467977" y="760492"/>
            <a:ext cx="11192887" cy="6112443"/>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2</a:t>
            </a:r>
            <a:r>
              <a:rPr lang="en-US" sz="2800" b="1" i="1" smtClean="0">
                <a:solidFill>
                  <a:srgbClr val="0000FF"/>
                </a:solidFill>
                <a:latin typeface="Times New Roman" panose="02020603050405020304" pitchFamily="18" charset="0"/>
                <a:cs typeface="Times New Roman" panose="02020603050405020304" pitchFamily="18" charset="0"/>
              </a:rPr>
              <a:t>.3.2. ĐIỀU KIỆN BỀN VÀ BA DẠNG TOÁN CƠ BẢN</a:t>
            </a:r>
          </a:p>
          <a:p>
            <a:pPr marL="514350" indent="-514350">
              <a:lnSpc>
                <a:spcPct val="120000"/>
              </a:lnSpc>
              <a:buAutoNum type="alphaLcPeriod" startAt="2"/>
            </a:pPr>
            <a:r>
              <a:rPr lang="en-US" sz="2800" b="1" i="1" smtClean="0">
                <a:solidFill>
                  <a:srgbClr val="0000FF"/>
                </a:solidFill>
                <a:latin typeface="Times New Roman" panose="02020603050405020304" pitchFamily="18" charset="0"/>
                <a:cs typeface="Times New Roman" panose="02020603050405020304" pitchFamily="18" charset="0"/>
              </a:rPr>
              <a:t>Các bài toán cơ bản</a:t>
            </a:r>
          </a:p>
          <a:p>
            <a:pPr marL="457200" indent="-457200">
              <a:lnSpc>
                <a:spcPct val="120000"/>
              </a:lnSpc>
              <a:buFont typeface="Wingdings" panose="05000000000000000000" pitchFamily="2" charset="2"/>
              <a:buChar char="v"/>
            </a:pPr>
            <a:r>
              <a:rPr lang="en-US" sz="2800" b="1" i="1" smtClean="0">
                <a:solidFill>
                  <a:srgbClr val="00B050"/>
                </a:solidFill>
                <a:latin typeface="Times New Roman" panose="02020603050405020304" pitchFamily="18" charset="0"/>
                <a:cs typeface="Times New Roman" panose="02020603050405020304" pitchFamily="18" charset="0"/>
              </a:rPr>
              <a:t>Bài toán tính tải trọng cho phép</a:t>
            </a: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a:solidFill>
                <a:srgbClr val="0000FF"/>
              </a:solidFill>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a:p>
            <a:pPr>
              <a:lnSpc>
                <a:spcPct val="120000"/>
              </a:lnSpc>
            </a:pPr>
            <a:r>
              <a:rPr lang="en-US" sz="2800" b="1" i="1" smtClean="0">
                <a:latin typeface="Times New Roman" panose="02020603050405020304" pitchFamily="18" charset="0"/>
                <a:cs typeface="Times New Roman" panose="02020603050405020304" pitchFamily="18" charset="0"/>
              </a:rPr>
              <a:t>	</a:t>
            </a:r>
            <a:r>
              <a:rPr lang="en-US" sz="2800"/>
              <a:t/>
            </a:r>
            <a:br>
              <a:rPr lang="en-US" sz="2800"/>
            </a:br>
            <a:endParaRPr lang="en-US" sz="2800">
              <a:latin typeface="Times New Roman" panose="02020603050405020304" pitchFamily="18" charset="0"/>
              <a:cs typeface="Times New Roman" panose="02020603050405020304" pitchFamily="18" charset="0"/>
            </a:endParaRPr>
          </a:p>
          <a:p>
            <a:pPr>
              <a:lnSpc>
                <a:spcPct val="120000"/>
              </a:lnSpc>
            </a:pPr>
            <a:endParaRPr lang="en-US">
              <a:latin typeface="Times New Roman" panose="02020603050405020304" pitchFamily="18" charset="0"/>
              <a:cs typeface="Times New Roman" panose="02020603050405020304" pitchFamily="18" charset="0"/>
            </a:endParaRPr>
          </a:p>
        </p:txBody>
      </p:sp>
      <p:pic>
        <p:nvPicPr>
          <p:cNvPr id="12" name="Picture 11"/>
          <p:cNvPicPr/>
          <p:nvPr/>
        </p:nvPicPr>
        <p:blipFill rotWithShape="1">
          <a:blip r:embed="rId2"/>
          <a:srcRect l="30235" t="49762" r="26709" b="37133"/>
          <a:stretch/>
        </p:blipFill>
        <p:spPr bwMode="auto">
          <a:xfrm>
            <a:off x="1095471" y="2621655"/>
            <a:ext cx="10565393" cy="239011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44608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a:t>
            </a: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.3. </a:t>
            </a:r>
            <a:r>
              <a:rPr lang="en-US" sz="3000" b="1" smtClean="0">
                <a:solidFill>
                  <a:srgbClr val="C00000"/>
                </a:solidFill>
                <a:latin typeface="Times New Roman" panose="02020603050405020304" pitchFamily="18" charset="0"/>
                <a:cs typeface="Times New Roman" panose="02020603050405020304" pitchFamily="18" charset="0"/>
              </a:rPr>
              <a:t>TÍNH TOÁN VỀ KÉO (NÉN) ĐÚNG TÂM</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TextBox 15"/>
          <p:cNvSpPr txBox="1"/>
          <p:nvPr/>
        </p:nvSpPr>
        <p:spPr>
          <a:xfrm>
            <a:off x="703367" y="1013989"/>
            <a:ext cx="11192887" cy="3194721"/>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VÍ DỤ: </a:t>
            </a:r>
            <a:r>
              <a:rPr lang="en-US" sz="2800" smtClean="0">
                <a:latin typeface="Times New Roman" panose="02020603050405020304" pitchFamily="18" charset="0"/>
                <a:cs typeface="Times New Roman" panose="02020603050405020304" pitchFamily="18" charset="0"/>
              </a:rPr>
              <a:t>Thanh </a:t>
            </a:r>
            <a:r>
              <a:rPr lang="en-US" sz="2800">
                <a:latin typeface="Times New Roman" panose="02020603050405020304" pitchFamily="18" charset="0"/>
                <a:cs typeface="Times New Roman" panose="02020603050405020304" pitchFamily="18" charset="0"/>
              </a:rPr>
              <a:t>thép chịu lực P</a:t>
            </a:r>
            <a:r>
              <a:rPr lang="en-US" sz="2800" baseline="-25000">
                <a:latin typeface="Times New Roman" panose="02020603050405020304" pitchFamily="18" charset="0"/>
                <a:cs typeface="Times New Roman" panose="02020603050405020304" pitchFamily="18" charset="0"/>
              </a:rPr>
              <a:t>1</a:t>
            </a: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6</a:t>
            </a:r>
            <a:r>
              <a:rPr lang="en-US" sz="2800" smtClean="0">
                <a:latin typeface="Times New Roman" panose="02020603050405020304" pitchFamily="18" charset="0"/>
                <a:cs typeface="Times New Roman" panose="02020603050405020304" pitchFamily="18" charset="0"/>
              </a:rPr>
              <a:t>0KN</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2</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20KN</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3</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8</a:t>
            </a:r>
            <a:r>
              <a:rPr lang="en-US" sz="2800" smtClean="0">
                <a:latin typeface="Times New Roman" panose="02020603050405020304" pitchFamily="18" charset="0"/>
                <a:cs typeface="Times New Roman" panose="02020603050405020304" pitchFamily="18" charset="0"/>
              </a:rPr>
              <a:t>0KN </a:t>
            </a:r>
            <a:r>
              <a:rPr lang="en-US" sz="2800">
                <a:latin typeface="Times New Roman" panose="02020603050405020304" pitchFamily="18" charset="0"/>
                <a:cs typeface="Times New Roman" panose="02020603050405020304" pitchFamily="18" charset="0"/>
              </a:rPr>
              <a:t>và </a:t>
            </a:r>
            <a:r>
              <a:rPr lang="en-US" sz="2800">
                <a:latin typeface="Times New Roman" panose="02020603050405020304" pitchFamily="18" charset="0"/>
                <a:cs typeface="Times New Roman" panose="02020603050405020304" pitchFamily="18" charset="0"/>
              </a:rPr>
              <a:t>có </a:t>
            </a:r>
            <a:r>
              <a:rPr lang="en-US" sz="2800" smtClean="0">
                <a:latin typeface="Times New Roman" panose="02020603050405020304" pitchFamily="18" charset="0"/>
                <a:cs typeface="Times New Roman" panose="02020603050405020304" pitchFamily="18" charset="0"/>
              </a:rPr>
              <a:t>đường kính </a:t>
            </a:r>
            <a:r>
              <a:rPr lang="en-US" sz="2800">
                <a:latin typeface="Times New Roman" panose="02020603050405020304" pitchFamily="18" charset="0"/>
                <a:cs typeface="Times New Roman" panose="02020603050405020304" pitchFamily="18" charset="0"/>
              </a:rPr>
              <a:t>không </a:t>
            </a:r>
            <a:r>
              <a:rPr lang="en-US" sz="2800">
                <a:latin typeface="Times New Roman" panose="02020603050405020304" pitchFamily="18" charset="0"/>
                <a:cs typeface="Times New Roman" panose="02020603050405020304" pitchFamily="18" charset="0"/>
              </a:rPr>
              <a:t>đổi </a:t>
            </a:r>
            <a:r>
              <a:rPr lang="en-US" sz="2800" smtClean="0">
                <a:latin typeface="Times New Roman" panose="02020603050405020304" pitchFamily="18" charset="0"/>
                <a:cs typeface="Times New Roman" panose="02020603050405020304" pitchFamily="18" charset="0"/>
              </a:rPr>
              <a:t>d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6cm.</a:t>
            </a:r>
          </a:p>
          <a:p>
            <a:pPr marL="514350" indent="-514350">
              <a:lnSpc>
                <a:spcPct val="120000"/>
              </a:lnSpc>
              <a:buAutoNum type="alphaLcPeriod"/>
            </a:pPr>
            <a:r>
              <a:rPr lang="en-US" sz="2800" smtClean="0">
                <a:latin typeface="Times New Roman" panose="02020603050405020304" pitchFamily="18" charset="0"/>
                <a:cs typeface="Times New Roman" panose="02020603050405020304" pitchFamily="18" charset="0"/>
              </a:rPr>
              <a:t>Vẽ biểu đồ nội lực.</a:t>
            </a:r>
          </a:p>
          <a:p>
            <a:pPr marL="514350" indent="-514350">
              <a:lnSpc>
                <a:spcPct val="120000"/>
              </a:lnSpc>
              <a:buFontTx/>
              <a:buAutoNum type="alphaLcPeriod"/>
            </a:pPr>
            <a:r>
              <a:rPr lang="en-US" sz="2800">
                <a:latin typeface="Times New Roman" panose="02020603050405020304" pitchFamily="18" charset="0"/>
                <a:cs typeface="Times New Roman" panose="02020603050405020304" pitchFamily="18" charset="0"/>
              </a:rPr>
              <a:t>Kiểm tra độ bền của thanh. Biết [</a:t>
            </a:r>
            <a:r>
              <a:rPr lang="el-GR" sz="2800">
                <a:latin typeface="Times New Roman" panose="02020603050405020304" pitchFamily="18" charset="0"/>
                <a:cs typeface="Times New Roman" panose="02020603050405020304" pitchFamily="18" charset="0"/>
              </a:rPr>
              <a:t>σ</a:t>
            </a: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100</a:t>
            </a:r>
            <a:r>
              <a:rPr lang="en-US" sz="2800" smtClean="0"/>
              <a:t> </a:t>
            </a:r>
            <a:r>
              <a:rPr lang="en-US" sz="2800" smtClean="0">
                <a:latin typeface="Times New Roman" panose="02020603050405020304" pitchFamily="18" charset="0"/>
                <a:cs typeface="Times New Roman" panose="02020603050405020304" pitchFamily="18" charset="0"/>
              </a:rPr>
              <a:t>MN/m</a:t>
            </a:r>
            <a:r>
              <a:rPr lang="en-US" sz="2800" baseline="30000" smtClean="0">
                <a:latin typeface="Times New Roman" panose="02020603050405020304" pitchFamily="18" charset="0"/>
                <a:cs typeface="Times New Roman" panose="02020603050405020304" pitchFamily="18" charset="0"/>
              </a:rPr>
              <a:t>2</a:t>
            </a:r>
            <a:endParaRPr lang="en-US" sz="2800">
              <a:latin typeface="Times New Roman" panose="02020603050405020304" pitchFamily="18" charset="0"/>
              <a:cs typeface="Times New Roman" panose="02020603050405020304" pitchFamily="18" charset="0"/>
            </a:endParaRPr>
          </a:p>
          <a:p>
            <a:pPr marL="514350" indent="-514350">
              <a:lnSpc>
                <a:spcPct val="120000"/>
              </a:lnSpc>
              <a:buAutoNum type="alphaLcPeriod"/>
            </a:pP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sz="2800" b="1" i="1" smtClean="0">
              <a:solidFill>
                <a:srgbClr val="0000FF"/>
              </a:solidFill>
              <a:latin typeface="Times New Roman" panose="02020603050405020304" pitchFamily="18" charset="0"/>
              <a:cs typeface="Times New Roman" panose="02020603050405020304" pitchFamily="18" charset="0"/>
            </a:endParaRPr>
          </a:p>
        </p:txBody>
      </p:sp>
      <p:pic>
        <p:nvPicPr>
          <p:cNvPr id="14" name="Picture 13"/>
          <p:cNvPicPr/>
          <p:nvPr/>
        </p:nvPicPr>
        <p:blipFill rotWithShape="1">
          <a:blip r:embed="rId2"/>
          <a:srcRect l="41987" t="51472" r="36859" b="37132"/>
          <a:stretch/>
        </p:blipFill>
        <p:spPr bwMode="auto">
          <a:xfrm>
            <a:off x="2765502" y="3292192"/>
            <a:ext cx="5992806" cy="193165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98439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TextBox 17"/>
          <p:cNvSpPr txBox="1"/>
          <p:nvPr/>
        </p:nvSpPr>
        <p:spPr>
          <a:xfrm>
            <a:off x="703367" y="1013989"/>
            <a:ext cx="11192887" cy="1643527"/>
          </a:xfrm>
          <a:prstGeom prst="rect">
            <a:avLst/>
          </a:prstGeom>
          <a:noFill/>
        </p:spPr>
        <p:txBody>
          <a:bodyPr wrap="square" rtlCol="0">
            <a:spAutoFit/>
          </a:bodyPr>
          <a:lstStyle/>
          <a:p>
            <a:pPr>
              <a:lnSpc>
                <a:spcPct val="120000"/>
              </a:lnSpc>
            </a:pPr>
            <a:r>
              <a:rPr lang="en-US" sz="2800" b="1" i="1" smtClean="0">
                <a:solidFill>
                  <a:srgbClr val="0000FF"/>
                </a:solidFill>
                <a:latin typeface="Times New Roman" panose="02020603050405020304" pitchFamily="18" charset="0"/>
                <a:cs typeface="Times New Roman" panose="02020603050405020304" pitchFamily="18" charset="0"/>
              </a:rPr>
              <a:t>VÍ DỤ: </a:t>
            </a:r>
            <a:r>
              <a:rPr lang="en-US" sz="2800" smtClean="0">
                <a:latin typeface="Times New Roman" panose="02020603050405020304" pitchFamily="18" charset="0"/>
                <a:cs typeface="Times New Roman" panose="02020603050405020304" pitchFamily="18" charset="0"/>
              </a:rPr>
              <a:t>Thanh </a:t>
            </a:r>
            <a:r>
              <a:rPr lang="en-US" sz="2800">
                <a:latin typeface="Times New Roman" panose="02020603050405020304" pitchFamily="18" charset="0"/>
                <a:cs typeface="Times New Roman" panose="02020603050405020304" pitchFamily="18" charset="0"/>
              </a:rPr>
              <a:t>thép chịu lực P</a:t>
            </a:r>
            <a:r>
              <a:rPr lang="en-US" sz="2800" baseline="-25000">
                <a:latin typeface="Times New Roman" panose="02020603050405020304" pitchFamily="18" charset="0"/>
                <a:cs typeface="Times New Roman" panose="02020603050405020304" pitchFamily="18" charset="0"/>
              </a:rPr>
              <a:t>1</a:t>
            </a: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800 N</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2</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500 N</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3</a:t>
            </a:r>
            <a:r>
              <a:rPr lang="en-US" sz="2800" smtClean="0">
                <a:latin typeface="Times New Roman" panose="02020603050405020304" pitchFamily="18" charset="0"/>
                <a:cs typeface="Times New Roman" panose="02020603050405020304" pitchFamily="18" charset="0"/>
              </a:rPr>
              <a:t>= 1000 N, </a:t>
            </a:r>
            <a:r>
              <a:rPr lang="en-US" sz="2800">
                <a:latin typeface="Times New Roman" panose="02020603050405020304" pitchFamily="18" charset="0"/>
                <a:cs typeface="Times New Roman" panose="02020603050405020304" pitchFamily="18" charset="0"/>
              </a:rPr>
              <a:t>P</a:t>
            </a:r>
            <a:r>
              <a:rPr lang="en-US" sz="2800" baseline="-25000">
                <a:latin typeface="Times New Roman" panose="02020603050405020304" pitchFamily="18" charset="0"/>
                <a:cs typeface="Times New Roman" panose="02020603050405020304" pitchFamily="18" charset="0"/>
              </a:rPr>
              <a:t>3</a:t>
            </a:r>
            <a:r>
              <a:rPr lang="en-US" sz="28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4</a:t>
            </a:r>
            <a:r>
              <a:rPr lang="en-US" sz="2800" smtClean="0">
                <a:latin typeface="Times New Roman" panose="02020603050405020304" pitchFamily="18" charset="0"/>
                <a:cs typeface="Times New Roman" panose="02020603050405020304" pitchFamily="18" charset="0"/>
              </a:rPr>
              <a:t>00 </a:t>
            </a:r>
            <a:r>
              <a:rPr lang="en-US" sz="2800">
                <a:latin typeface="Times New Roman" panose="02020603050405020304" pitchFamily="18" charset="0"/>
                <a:cs typeface="Times New Roman" panose="02020603050405020304" pitchFamily="18" charset="0"/>
              </a:rPr>
              <a:t>N</a:t>
            </a:r>
            <a:r>
              <a:rPr lang="en-US" sz="2800" smtClean="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và </a:t>
            </a:r>
            <a:r>
              <a:rPr lang="en-US" sz="2800">
                <a:latin typeface="Times New Roman" panose="02020603050405020304" pitchFamily="18" charset="0"/>
                <a:cs typeface="Times New Roman" panose="02020603050405020304" pitchFamily="18" charset="0"/>
              </a:rPr>
              <a:t>có </a:t>
            </a:r>
            <a:r>
              <a:rPr lang="en-US" sz="2800" smtClean="0">
                <a:latin typeface="Times New Roman" panose="02020603050405020304" pitchFamily="18" charset="0"/>
                <a:cs typeface="Times New Roman" panose="02020603050405020304" pitchFamily="18" charset="0"/>
              </a:rPr>
              <a:t>đường kính </a:t>
            </a:r>
            <a:r>
              <a:rPr lang="en-US" sz="2800">
                <a:latin typeface="Times New Roman" panose="02020603050405020304" pitchFamily="18" charset="0"/>
                <a:cs typeface="Times New Roman" panose="02020603050405020304" pitchFamily="18" charset="0"/>
              </a:rPr>
              <a:t>không </a:t>
            </a:r>
            <a:r>
              <a:rPr lang="en-US" sz="2800">
                <a:latin typeface="Times New Roman" panose="02020603050405020304" pitchFamily="18" charset="0"/>
                <a:cs typeface="Times New Roman" panose="02020603050405020304" pitchFamily="18" charset="0"/>
              </a:rPr>
              <a:t>đổi </a:t>
            </a:r>
            <a:r>
              <a:rPr lang="en-US" sz="2800" smtClean="0">
                <a:latin typeface="Times New Roman" panose="02020603050405020304" pitchFamily="18" charset="0"/>
                <a:cs typeface="Times New Roman" panose="02020603050405020304" pitchFamily="18" charset="0"/>
              </a:rPr>
              <a:t>d. Xác định đường kính d để thanh thỏa điều kiện bền. Biết [</a:t>
            </a:r>
            <a:r>
              <a:rPr lang="el-GR" sz="2800" smtClean="0">
                <a:latin typeface="Times New Roman" panose="02020603050405020304" pitchFamily="18" charset="0"/>
                <a:cs typeface="Times New Roman" panose="02020603050405020304" pitchFamily="18" charset="0"/>
              </a:rPr>
              <a:t>σ</a:t>
            </a:r>
            <a:r>
              <a:rPr lang="en-US" sz="2800" smtClean="0">
                <a:latin typeface="Times New Roman" panose="02020603050405020304" pitchFamily="18" charset="0"/>
                <a:cs typeface="Times New Roman" panose="02020603050405020304" pitchFamily="18" charset="0"/>
              </a:rPr>
              <a:t>] = 120</a:t>
            </a:r>
            <a:r>
              <a:rPr lang="en-US" sz="2800"/>
              <a:t> </a:t>
            </a:r>
            <a:r>
              <a:rPr lang="en-US" sz="2800" smtClean="0">
                <a:latin typeface="Times New Roman" panose="02020603050405020304" pitchFamily="18" charset="0"/>
                <a:cs typeface="Times New Roman" panose="02020603050405020304" pitchFamily="18" charset="0"/>
              </a:rPr>
              <a:t>MN/m</a:t>
            </a:r>
            <a:r>
              <a:rPr lang="en-US" sz="2800" baseline="30000" smtClean="0">
                <a:latin typeface="Times New Roman" panose="02020603050405020304" pitchFamily="18" charset="0"/>
                <a:cs typeface="Times New Roman" panose="02020603050405020304" pitchFamily="18" charset="0"/>
              </a:rPr>
              <a:t>2.</a:t>
            </a:r>
            <a:endParaRPr lang="en-US" sz="2800" smtClean="0">
              <a:latin typeface="Times New Roman" panose="02020603050405020304" pitchFamily="18" charset="0"/>
              <a:cs typeface="Times New Roman" panose="02020603050405020304" pitchFamily="18" charset="0"/>
            </a:endParaRPr>
          </a:p>
        </p:txBody>
      </p:sp>
      <p:pic>
        <p:nvPicPr>
          <p:cNvPr id="19" name="Picture 18"/>
          <p:cNvPicPr/>
          <p:nvPr/>
        </p:nvPicPr>
        <p:blipFill rotWithShape="1">
          <a:blip r:embed="rId2"/>
          <a:srcRect l="32799" t="33618" r="49145" b="57645"/>
          <a:stretch/>
        </p:blipFill>
        <p:spPr bwMode="auto">
          <a:xfrm>
            <a:off x="3298516" y="2774425"/>
            <a:ext cx="5361785" cy="17941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337905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2" name="Picture 11"/>
          <p:cNvPicPr/>
          <p:nvPr/>
        </p:nvPicPr>
        <p:blipFill rotWithShape="1">
          <a:blip r:embed="rId2"/>
          <a:srcRect l="27457" t="50522" r="24466" b="24977"/>
          <a:stretch/>
        </p:blipFill>
        <p:spPr bwMode="auto">
          <a:xfrm>
            <a:off x="597529" y="842903"/>
            <a:ext cx="11343992" cy="398128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669050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 name="Picture 9"/>
          <p:cNvPicPr/>
          <p:nvPr/>
        </p:nvPicPr>
        <p:blipFill rotWithShape="1">
          <a:blip r:embed="rId2"/>
          <a:srcRect l="27564" t="27540" r="25000" b="20988"/>
          <a:stretch/>
        </p:blipFill>
        <p:spPr bwMode="auto">
          <a:xfrm>
            <a:off x="778598" y="914400"/>
            <a:ext cx="10465805" cy="525007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999961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1779594" y="83724"/>
            <a:ext cx="8632812" cy="667714"/>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0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BÀI TẬP ÁP DỤNG</a:t>
            </a:r>
            <a:endParaRPr lang="en-US" sz="3000" b="1">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0" y="6397203"/>
            <a:ext cx="2765502" cy="369332"/>
          </a:xfrm>
          <a:prstGeom prst="rect">
            <a:avLst/>
          </a:prstGeom>
          <a:noFill/>
        </p:spPr>
        <p:txBody>
          <a:bodyPr wrap="square" rtlCol="0">
            <a:spAutoFit/>
          </a:bodyPr>
          <a:lstStyle/>
          <a:p>
            <a:r>
              <a:rPr lang="en-US">
                <a:latin typeface="Arial" panose="020B0604020202020204" pitchFamily="34" charset="0"/>
                <a:cs typeface="Arial" panose="020B0604020202020204" pitchFamily="34" charset="0"/>
              </a:rPr>
              <a:t>GV: </a:t>
            </a:r>
            <a:r>
              <a:rPr lang="en-US" err="1">
                <a:latin typeface="Arial" panose="020B0604020202020204" pitchFamily="34" charset="0"/>
                <a:cs typeface="Arial" panose="020B0604020202020204" pitchFamily="34" charset="0"/>
              </a:rPr>
              <a:t>Dương</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Thị</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Hồng</a:t>
            </a:r>
            <a:endParaRPr lang="en-US">
              <a:latin typeface="Arial" panose="020B0604020202020204" pitchFamily="34" charset="0"/>
              <a:cs typeface="Arial" panose="020B0604020202020204" pitchFamily="34" charset="0"/>
            </a:endParaRPr>
          </a:p>
        </p:txBody>
      </p:sp>
      <p:sp>
        <p:nvSpPr>
          <p:cNvPr id="17" name="TextBox 16"/>
          <p:cNvSpPr txBox="1"/>
          <p:nvPr/>
        </p:nvSpPr>
        <p:spPr>
          <a:xfrm>
            <a:off x="8908610" y="6347408"/>
            <a:ext cx="3636475" cy="369332"/>
          </a:xfrm>
          <a:prstGeom prst="rect">
            <a:avLst/>
          </a:prstGeom>
          <a:noFill/>
        </p:spPr>
        <p:txBody>
          <a:bodyPr wrap="square" rtlCol="0">
            <a:spAutoFit/>
          </a:bodyPr>
          <a:lstStyle/>
          <a:p>
            <a:r>
              <a:rPr lang="en-US" err="1">
                <a:latin typeface="Arial" panose="020B0604020202020204" pitchFamily="34" charset="0"/>
                <a:cs typeface="Arial" panose="020B0604020202020204" pitchFamily="34" charset="0"/>
              </a:rPr>
              <a:t>Môn</a:t>
            </a:r>
            <a:r>
              <a:rPr lang="en-US">
                <a:latin typeface="Arial" panose="020B0604020202020204" pitchFamily="34" charset="0"/>
                <a:cs typeface="Arial" panose="020B0604020202020204" pitchFamily="34" charset="0"/>
              </a:rPr>
              <a:t> </a:t>
            </a:r>
            <a:r>
              <a:rPr lang="en-US" err="1">
                <a:latin typeface="Arial" panose="020B0604020202020204" pitchFamily="34" charset="0"/>
                <a:cs typeface="Arial" panose="020B0604020202020204" pitchFamily="34" charset="0"/>
              </a:rPr>
              <a:t>học</a:t>
            </a:r>
            <a:r>
              <a:rPr lang="en-US">
                <a:latin typeface="Arial" panose="020B0604020202020204" pitchFamily="34" charset="0"/>
                <a:cs typeface="Arial" panose="020B0604020202020204" pitchFamily="34" charset="0"/>
              </a:rPr>
              <a:t> </a:t>
            </a:r>
            <a:r>
              <a:rPr lang="en-US" smtClean="0">
                <a:latin typeface="Arial" panose="020B0604020202020204" pitchFamily="34" charset="0"/>
                <a:cs typeface="Arial" panose="020B0604020202020204" pitchFamily="34" charset="0"/>
              </a:rPr>
              <a:t>SỨC BỀN VẬT LIỆU</a:t>
            </a:r>
            <a:endParaRPr lang="en-US">
              <a:latin typeface="Arial" panose="020B0604020202020204" pitchFamily="34" charset="0"/>
              <a:cs typeface="Arial" panose="020B0604020202020204" pitchFamily="34" charset="0"/>
            </a:endParaRPr>
          </a:p>
        </p:txBody>
      </p:sp>
      <p:sp>
        <p:nvSpPr>
          <p:cNvPr id="33" name="Rectangle 3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2" name="Picture 11"/>
          <p:cNvPicPr/>
          <p:nvPr/>
        </p:nvPicPr>
        <p:blipFill rotWithShape="1">
          <a:blip r:embed="rId2"/>
          <a:srcRect l="28098" t="28490" r="29594" b="13771"/>
          <a:stretch/>
        </p:blipFill>
        <p:spPr bwMode="auto">
          <a:xfrm>
            <a:off x="1946495" y="835161"/>
            <a:ext cx="7722605" cy="53574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351400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1894</TotalTime>
  <Words>889</Words>
  <Application>Microsoft Office PowerPoint</Application>
  <PresentationFormat>Widescreen</PresentationFormat>
  <Paragraphs>163</Paragraphs>
  <Slides>17</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5" baseType="lpstr">
      <vt:lpstr>Arial</vt:lpstr>
      <vt:lpstr>Calibri</vt:lpstr>
      <vt:lpstr>Calibri Light</vt:lpstr>
      <vt:lpstr>Symbol</vt:lpstr>
      <vt:lpstr>Times New Roman</vt:lpstr>
      <vt:lpstr>Wingdings</vt:lpstr>
      <vt:lpstr>Office Theme</vt:lpstr>
      <vt:lpstr>Microsoft Equation 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DUONG HONG</dc:creator>
  <cp:lastModifiedBy>Microsoft account</cp:lastModifiedBy>
  <cp:revision>215</cp:revision>
  <dcterms:created xsi:type="dcterms:W3CDTF">2020-03-21T07:33:23Z</dcterms:created>
  <dcterms:modified xsi:type="dcterms:W3CDTF">2021-05-14T02:54:36Z</dcterms:modified>
</cp:coreProperties>
</file>