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276" r:id="rId28"/>
    <p:sldId id="294" r:id="rId29"/>
    <p:sldId id="293" r:id="rId30"/>
    <p:sldId id="279" r:id="rId31"/>
    <p:sldId id="298" r:id="rId32"/>
    <p:sldId id="280" r:id="rId33"/>
    <p:sldId id="289" r:id="rId34"/>
    <p:sldId id="290" r:id="rId35"/>
    <p:sldId id="291" r:id="rId36"/>
    <p:sldId id="297" r:id="rId37"/>
    <p:sldId id="283" r:id="rId38"/>
    <p:sldId id="299" r:id="rId39"/>
    <p:sldId id="300" r:id="rId40"/>
    <p:sldId id="301" r:id="rId41"/>
    <p:sldId id="292" r:id="rId42"/>
    <p:sldId id="302" r:id="rId43"/>
    <p:sldId id="295" r:id="rId44"/>
    <p:sldId id="285" r:id="rId45"/>
    <p:sldId id="284" r:id="rId46"/>
    <p:sldId id="286" r:id="rId47"/>
    <p:sldId id="296" r:id="rId48"/>
    <p:sldId id="287" r:id="rId49"/>
    <p:sldId id="288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4" Type="http://schemas.openxmlformats.org/officeDocument/2006/relationships/image" Target="../media/image8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15B1D-60D8-4F42-992C-C638A76166FD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0401A-3F4D-457D-96B6-A06AE5377F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022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xmlns="" id="{84259ED3-3ED4-401A-A24D-0F98485F93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866F2E-DFAC-4F8F-88ED-06F570A4507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xmlns="" id="{EFB16DF1-3881-4626-8ED8-D9D734B772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xmlns="" id="{F26F2817-6B45-4923-93A7-B7014B3F77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2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xmlns="" id="{6461B7C3-3093-4D7F-A29A-921FDD16D7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CE4F79-D21F-47BD-A643-1294F363DEB3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xmlns="" id="{8424C5C2-2085-4FC9-97F9-8DE354B6ED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xmlns="" id="{D7EBE29B-493E-4467-907B-28C373433B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989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xmlns="" id="{5D554FD0-AB52-4173-94D3-DAC6E6DD885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B7BCFF-1171-4AE0-BC25-61EB9A5FAF73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xmlns="" id="{3C86FDAE-6297-427E-A213-E0D4D6ACA3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xmlns="" id="{358F268B-10E6-46C3-BB47-605F176239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679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35AB31AA-7B65-4084-BA24-E6A1631A5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BBD1C7-6248-4DA0-82D4-7A4E9ED5C2C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B7BCBEF6-6D0E-40B6-A9DE-EE6D024B12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47942BC7-89C4-4FE9-98E3-6FC830A37C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711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xmlns="" id="{59F070C7-8363-4167-AFD1-D211A65587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AF8B57-E45C-4A2C-B159-995F1CFB6399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xmlns="" id="{ED81BE4E-D0A0-43AE-8EF7-39500EC885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xmlns="" id="{EE4D1075-3DB9-4898-87D5-4F00BC5C90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187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xmlns="" id="{EAD6E018-FBD6-46EC-A363-F0164D59AD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A98B2F-4248-47E7-8F17-273F7D1C5CA6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xmlns="" id="{404F1E10-428F-4C74-900C-550DAF53A0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xmlns="" id="{83708401-2797-4FF7-A542-4668CF2567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67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xmlns="" id="{CA9297F5-4BCC-46C1-BA2F-9B70B26BC3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A9A441-07B1-4EBF-8902-1E0B6645AF53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xmlns="" id="{14C3515C-C541-473E-80ED-8BDF1A8E29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xmlns="" id="{E86543BF-FC6A-4B41-8F78-42B126E5A7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5758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xmlns="" id="{D5203CE7-BB51-43C2-AE6A-AF960BD931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CE1B31-E4BB-4F7B-AB6D-8F68FC4CFE78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xmlns="" id="{47799C21-3450-469C-A318-ED3F46B74C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xmlns="" id="{CBB37F78-D744-4F9C-A736-4B8E71FCFA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73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xmlns="" id="{94DB49E8-4AF0-4734-A2D8-709AD0CE0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298881-A6C6-4AD9-9ADE-B8DFD7FD5250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xmlns="" id="{467543F8-CA1E-42D8-B9D0-0DBE392BB9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xmlns="" id="{F5E4D4A5-DF46-4EEA-BC9B-656DDB9B9C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161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xmlns="" id="{82FD3FA5-48D0-4FE4-B67D-08AC9BD531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1017E8-7B35-40C9-B91E-FF14CB2AD0AF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xmlns="" id="{4706E273-3B7B-49A8-ABBE-0F6642EC6E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xmlns="" id="{1C77D960-06C8-430B-9039-27EA7C97ED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344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xmlns="" id="{4C9A27E7-8FE7-4A00-B215-FF680D5B62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91671B-3AD7-4231-9A7E-E092C90101EC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xmlns="" id="{86B92B07-1F79-44DF-86D1-EE4E2A475F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xmlns="" id="{04B34286-D0C0-45F4-BCD5-EE2EF1208D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677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xmlns="" id="{21556AC3-399A-4F82-9A94-DDC41BE5EB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490E91-5973-4F28-889E-8D2E3E0371D5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xmlns="" id="{95AD4503-77C2-4243-8DF7-8249006A34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xmlns="" id="{2C2231E2-CF30-4834-87A1-1F1124447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998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xmlns="" id="{B73B0F9D-32EB-4DC5-9BB9-E0B7A61924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74C774-359C-4723-97F7-1E94665D5F2D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xmlns="" id="{162A8C69-440E-40C0-841B-0CA00CFA2A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xmlns="" id="{434CD188-96A4-47AC-9BC7-FDB9F83585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114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xmlns="" id="{40E335EA-EFCE-407D-8469-8BDAEDE116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181A34-23E4-472E-9518-ACE595A1CD56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xmlns="" id="{B8DB0B7C-3888-4B49-81F6-7BAF74C1AB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xmlns="" id="{D47F21CA-B5ED-4B71-A1D1-AE583643E6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54598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xmlns="" id="{CBD39F40-4EE7-4D37-B485-1EA9BB070D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624648-633A-4A6C-9EB8-E4C1B4C3DD1D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xmlns="" id="{F30CA20A-3361-4179-87EF-F03B8A2EA1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xmlns="" id="{E6934F78-602F-4DC6-87D0-D1E44BB874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0787386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xmlns="" id="{F497178C-1D5A-43F4-BA74-10556D0FC3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85153E-08C9-4977-8459-79844449C06A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xmlns="" id="{111F9636-5AA3-4652-A526-C47844A3A9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xmlns="" id="{42C7F245-5C41-4B8B-8368-38672E1CE0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87542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xmlns="" id="{C5787741-DC62-4AB3-8D0F-838F7D0CD6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1981E5-765C-4BA4-8D68-A270C3DE283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xmlns="" id="{7E58F9F2-784C-4893-BB10-4D25F5C414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xmlns="" id="{179A5B8C-C2F6-4CAE-828D-51776F35A6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181716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xmlns="" id="{2975EF3E-25FB-4373-A46F-7621C8A537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8B40B6-AE4F-440D-8AD5-8AF18DD55BFD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xmlns="" id="{13C297E5-022C-4475-945F-BF9782D12C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xmlns="" id="{C09D3E2E-E2F9-48C2-A799-B46F470534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4840590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xmlns="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xmlns="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xmlns="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8062057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xmlns="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xmlns="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xmlns="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404758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xmlns="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xmlns="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xmlns="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579212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xmlns="" id="{B7E74634-E5FC-424D-A608-0A0CE8324F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7C94B0-7272-4F89-A469-3AC85761A0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xmlns="" id="{200D9A94-F745-4DFF-9E1A-8882111BAE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xmlns="" id="{44525A5F-B7A8-4B57-AD38-731C78ED6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685607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xmlns="" id="{B7E74634-E5FC-424D-A608-0A0CE8324F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7C94B0-7272-4F89-A469-3AC85761A0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xmlns="" id="{200D9A94-F745-4DFF-9E1A-8882111BAE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xmlns="" id="{44525A5F-B7A8-4B57-AD38-731C78ED6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3342960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xmlns="" id="{60264B89-C4A2-45B5-83DC-6A40E57B1F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75263D-D37B-42FB-915B-E32D141D6E84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xmlns="" id="{6DE9CFE4-0ADD-45C8-949F-10C16E8EAF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xmlns="" id="{7AF37091-A9D0-4DCB-8D29-F151F2ECF4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37576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xmlns="" id="{18FCE2FF-7B1D-4E03-84CB-71738C024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030208-5C49-4A78-A406-883AB749A45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xmlns="" id="{4615B264-B855-4314-AFF6-2BED5FCBC1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xmlns="" id="{44BB83F9-DFB9-47CE-AD6E-6B688259F7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5438292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xmlns="" id="{18FCE2FF-7B1D-4E03-84CB-71738C024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030208-5C49-4A78-A406-883AB749A45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xmlns="" id="{4615B264-B855-4314-AFF6-2BED5FCBC1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xmlns="" id="{44BB83F9-DFB9-47CE-AD6E-6B688259F7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8371652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xmlns="" id="{F41521A3-E161-4B20-B82D-50F5AF4290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4C6F78-7A42-49D9-B311-6C4AE17C1F2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xmlns="" id="{198F0BFC-85BB-4BA3-8D47-E76C83B6D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xmlns="" id="{DF721A7C-0C4B-49E0-8FE8-FD921541C7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9980189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xmlns="" id="{F41521A3-E161-4B20-B82D-50F5AF4290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4C6F78-7A42-49D9-B311-6C4AE17C1F2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xmlns="" id="{198F0BFC-85BB-4BA3-8D47-E76C83B6D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xmlns="" id="{DF721A7C-0C4B-49E0-8FE8-FD921541C7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7319798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xmlns="" id="{DAF7227D-B575-4C70-A0DE-C8620F840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8F4E4-A893-41AB-930B-009F5DF1F5A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xmlns="" id="{08BFC73B-6F25-4D94-928C-820915CBEB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xmlns="" id="{D9D4A21A-5845-4415-BEBA-1A5807BD8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476925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xmlns="" id="{5EA89956-5B31-48C9-A32E-B0725080D1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A37A6-9128-48CF-A9CD-5D291F32FE9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xmlns="" id="{963430B7-FE30-4B09-9B8A-D8DFB892E6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xmlns="" id="{F142A62B-A477-457B-9E79-5314C7E32D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9169136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xmlns="" id="{DAF7227D-B575-4C70-A0DE-C8620F840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8F4E4-A893-41AB-930B-009F5DF1F5A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xmlns="" id="{08BFC73B-6F25-4D94-928C-820915CBEB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xmlns="" id="{D9D4A21A-5845-4415-BEBA-1A5807BD8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206678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xmlns="" id="{7C781A21-EF0B-4EDA-9E05-19791655D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3C7D6-9B10-4813-B49B-B8FD2D8F38D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xmlns="" id="{10407111-63E4-4691-AE7E-B6F2A1BC5D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xmlns="" id="{3C5969DC-A4FE-4784-84B8-4263260F8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996599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xmlns="" id="{7C781A21-EF0B-4EDA-9E05-19791655D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3C7D6-9B10-4813-B49B-B8FD2D8F38D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xmlns="" id="{10407111-63E4-4691-AE7E-B6F2A1BC5D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xmlns="" id="{3C5969DC-A4FE-4784-84B8-4263260F8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6429149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xmlns="" id="{F6EEC1A1-58CC-4A83-BE85-23C4BB74F0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AE2DF4-E781-4C59-9611-91D7D2AB77B9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xmlns="" id="{7B16A41D-1F9D-4938-BFDC-B7B1E017C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xmlns="" id="{E753367D-3932-4831-BCC3-FE5AE8C084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91683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xmlns="" id="{57073D5C-1552-4245-87A5-5468BE9B18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30C140-5858-4D13-8103-3B50B54B30FF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xmlns="" id="{F9E70C95-6CEA-41D5-873A-8066076CE7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xmlns="" id="{2C3BC17C-87A4-40E1-B709-67C76BD37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0504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513245-09F5-426D-A097-5E0826BF4C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64753BE-32A6-4289-905B-A4BE4B30EC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67CE319-9E95-4BFE-854C-74A45404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B9B0855-E93B-4A03-96FE-321BC303C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943024D-37D2-4A84-AFA3-CC20D1650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4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084067-B983-4E5A-B891-C36EBF3DA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7C032A5-75F8-4569-AB9F-469DF0DAB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2213F2-493A-46F3-8D0B-5DB6A5B54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A25ABD7-0541-45F0-86BC-C2D778854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697391-B2E6-436B-A3AD-68F9A3D90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266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9951DB-C46F-493F-B312-D27C78C58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E507CB0-D16B-490E-B4DB-E24D52D67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1FF3536-41FD-4C08-BF5A-4AA4B292F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AA33BB4-65B2-478B-9D3E-0FFE26E62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D8DDF80-B19B-4D79-BFBE-9937D6D32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054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491D81-60AF-4D47-A4F6-0A8E394F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F4892F-1BC1-4DBB-ADC9-756B069D8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6AE4349-0DDF-48E6-9D96-83382DC2E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EDFF792-F17B-4283-8D90-5C9ACF939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C59F3A-04CC-4E9B-AD05-492733DA1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D08CA0A-CED7-4B5E-A333-5C1B2031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92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6971C5-FAB7-4027-A803-525F02E10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405ABBB-6C64-4A78-AC42-717D642EC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EDE94F2-E640-43F5-BEF5-18BE2AA72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FC84390-45AE-47D2-B6E6-F6C4B3806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806AC52-1606-4664-9A2A-E5771A925C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28C6216-46B4-4230-ADF8-321A36DFB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90E4708-0E17-4445-A68B-B0FCDBC94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E30F2D3-F656-4D16-9034-35FB24EA8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24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F2C8D3-999F-4B56-BF35-B93B3C339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1F10A85-161C-4D32-ADDE-6504ABFF0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45AB0A0-A272-4AA1-961F-DC21F5AA6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7870FF6-2D3F-4F69-B0D4-B4FD61A59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6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F713A4B-4E0B-453A-903F-597234EC0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50C2C81-C77E-48B5-A809-BBAD3CCC3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BA22625-3432-4B5D-96F8-83722BC19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91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F4A29-0C03-4CE3-AD63-7D25E2A5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C871DC1-5C41-4E00-BB1B-422E38386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3036CE7-EA8A-413A-BD3E-533655686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6F7A588-1476-46BA-9F8E-7D9274C47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8D6878F-C46E-43DD-B93D-A2CC7C13B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4FC0B58-FB47-4CDE-93BF-1B7A05CE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3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9F8B7F-CBB3-4869-AB7C-6CE175724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FC717F5-ABF1-46B0-A2B9-909932916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3C411CC-F9DE-4133-9D1F-B92A4BA5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2D49A3D-5C0E-48B8-AE37-5474BA7C4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540A1AE-813C-47EB-8465-8D8AB154B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9B3C3E1-45CE-40A9-B39E-DC882C5FB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999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85A84C-C7B5-493B-BCF4-521133566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67835D1-9593-4036-81F9-2E143A6EF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26B9FB8-7C33-47C8-95A3-3A7D89316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C3B2A35-F80A-49F9-AD33-9F76EF082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9D0FC2-28BB-4D30-8046-083CEEBF0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98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F7D1E8E-06AA-491C-AFAD-5DB7360AB8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6D41598-43BE-493E-87BF-2E99BDF5E1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19EA8EB-26E2-4CB4-9339-E8C07E80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C46AF62-898C-43C7-B243-9785BDEB4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66C4385-0EF6-4D10-9F19-99CEC7D41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9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9D60A65-5091-41DE-B09B-2505F9912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177770A-2BA6-464A-9DB1-980E57611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4933BE-9FEA-4E05-8A90-953B1A42E4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FA3C1-5D22-47BD-880F-30558120512A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4591AA0-4E45-441A-95A9-4587F07C5C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1E6B79-EEA8-4AD0-97C0-7ED0245ABD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429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hyperlink" Target="&#272;&#7896;NG%20C&#416;%203%20PHA%20ROTOR%20L&#7890;NG%20S&#211;C%20HO&#7840;T%20&#272;&#7896;NG%20NH&#431;%20TH&#7870;%20N&#192;O-.mp4" TargetMode="Externa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hyperlink" Target="M&#225;y%20bi&#7871;n%20&#225;p%20l&#224;m%20vi&#7879;c%20nh&#432;%20th&#7871;%20n&#224;o-.mp4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2.wmf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21.wmf"/><Relationship Id="rId10" Type="http://schemas.openxmlformats.org/officeDocument/2006/relationships/image" Target="../media/image24.gif"/><Relationship Id="rId4" Type="http://schemas.openxmlformats.org/officeDocument/2006/relationships/oleObject" Target="../embeddings/oleObject2.bin"/><Relationship Id="rId9" Type="http://schemas.openxmlformats.org/officeDocument/2006/relationships/image" Target="../media/image2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6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png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8.wmf"/><Relationship Id="rId12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29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1.png"/><Relationship Id="rId9" Type="http://schemas.openxmlformats.org/officeDocument/2006/relationships/image" Target="../media/image6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0.png"/><Relationship Id="rId5" Type="http://schemas.openxmlformats.org/officeDocument/2006/relationships/image" Target="../media/image66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71.wmf"/><Relationship Id="rId4" Type="http://schemas.openxmlformats.org/officeDocument/2006/relationships/oleObject" Target="../embeddings/oleObject10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71.wmf"/><Relationship Id="rId4" Type="http://schemas.openxmlformats.org/officeDocument/2006/relationships/oleObject" Target="../embeddings/oleObject11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71.wmf"/><Relationship Id="rId4" Type="http://schemas.openxmlformats.org/officeDocument/2006/relationships/oleObject" Target="../embeddings/oleObject12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0.png"/><Relationship Id="rId3" Type="http://schemas.openxmlformats.org/officeDocument/2006/relationships/image" Target="../media/image72.png"/><Relationship Id="rId7" Type="http://schemas.openxmlformats.org/officeDocument/2006/relationships/image" Target="../media/image46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0.png"/><Relationship Id="rId11" Type="http://schemas.openxmlformats.org/officeDocument/2006/relationships/image" Target="../media/image500.png"/><Relationship Id="rId5" Type="http://schemas.openxmlformats.org/officeDocument/2006/relationships/image" Target="../media/image1.png"/><Relationship Id="rId10" Type="http://schemas.openxmlformats.org/officeDocument/2006/relationships/image" Target="../media/image490.png"/><Relationship Id="rId4" Type="http://schemas.openxmlformats.org/officeDocument/2006/relationships/hyperlink" Target="M&#225;y%20bi&#7871;n%20&#225;p%20l&#224;m%20vi&#7879;c%20nh&#432;%20th&#7871;%20n&#224;o-.mp4" TargetMode="External"/><Relationship Id="rId9" Type="http://schemas.openxmlformats.org/officeDocument/2006/relationships/image" Target="../media/image48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53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0.png"/><Relationship Id="rId5" Type="http://schemas.openxmlformats.org/officeDocument/2006/relationships/image" Target="../media/image510.png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550.png"/><Relationship Id="rId7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0.png"/><Relationship Id="rId5" Type="http://schemas.openxmlformats.org/officeDocument/2006/relationships/image" Target="../media/image570.png"/><Relationship Id="rId4" Type="http://schemas.openxmlformats.org/officeDocument/2006/relationships/image" Target="../media/image56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13" Type="http://schemas.openxmlformats.org/officeDocument/2006/relationships/image" Target="../media/image640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75.wmf"/><Relationship Id="rId12" Type="http://schemas.openxmlformats.org/officeDocument/2006/relationships/image" Target="../media/image63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620.png"/><Relationship Id="rId5" Type="http://schemas.openxmlformats.org/officeDocument/2006/relationships/image" Target="../media/image74.wmf"/><Relationship Id="rId15" Type="http://schemas.openxmlformats.org/officeDocument/2006/relationships/image" Target="../media/image660.png"/><Relationship Id="rId10" Type="http://schemas.openxmlformats.org/officeDocument/2006/relationships/image" Target="../media/image610.png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.png"/><Relationship Id="rId14" Type="http://schemas.openxmlformats.org/officeDocument/2006/relationships/image" Target="../media/image65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7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0.png"/><Relationship Id="rId5" Type="http://schemas.openxmlformats.org/officeDocument/2006/relationships/image" Target="../media/image590.png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69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0.png"/><Relationship Id="rId5" Type="http://schemas.openxmlformats.org/officeDocument/2006/relationships/image" Target="../media/image670.png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79.wmf"/><Relationship Id="rId4" Type="http://schemas.openxmlformats.org/officeDocument/2006/relationships/oleObject" Target="../embeddings/oleObject15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76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81.wmf"/><Relationship Id="rId12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83.wmf"/><Relationship Id="rId5" Type="http://schemas.openxmlformats.org/officeDocument/2006/relationships/image" Target="../media/image80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82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Group 1">
            <a:extLst>
              <a:ext uri="{FF2B5EF4-FFF2-40B4-BE49-F238E27FC236}">
                <a16:creationId xmlns:a16="http://schemas.microsoft.com/office/drawing/2014/main" xmlns="" id="{963796CE-8096-4C76-9D73-6E0C066C0760}"/>
              </a:ext>
            </a:extLst>
          </p:cNvPr>
          <p:cNvGrpSpPr>
            <a:grpSpLocks/>
          </p:cNvGrpSpPr>
          <p:nvPr/>
        </p:nvGrpSpPr>
        <p:grpSpPr bwMode="auto">
          <a:xfrm>
            <a:off x="2733008" y="1566234"/>
            <a:ext cx="6725983" cy="4824647"/>
            <a:chOff x="1311321" y="813096"/>
            <a:chExt cx="6145884" cy="4824646"/>
          </a:xfrm>
          <a:solidFill>
            <a:schemeClr val="accent2">
              <a:lumMod val="75000"/>
            </a:schemeClr>
          </a:solidFill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xmlns="" id="{AAD6E731-1B6E-4D00-BBED-1D1DD1937E26}"/>
                </a:ext>
              </a:extLst>
            </p:cNvPr>
            <p:cNvSpPr/>
            <p:nvPr/>
          </p:nvSpPr>
          <p:spPr>
            <a:xfrm>
              <a:off x="3008177" y="813096"/>
              <a:ext cx="2758526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KHÁI NIỆM MÁY ĐIỆN KĐB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xmlns="" id="{C3BD1352-8C0D-433B-811E-D720955CA493}"/>
                </a:ext>
              </a:extLst>
            </p:cNvPr>
            <p:cNvSpPr/>
            <p:nvPr/>
          </p:nvSpPr>
          <p:spPr>
            <a:xfrm>
              <a:off x="3001823" y="1560443"/>
              <a:ext cx="2764880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CẤU TẠO MÁY ĐIỆN KĐB</a:t>
              </a:r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xmlns="" id="{A414A2FF-8E11-4632-877B-417BA40337E2}"/>
                </a:ext>
              </a:extLst>
            </p:cNvPr>
            <p:cNvSpPr/>
            <p:nvPr/>
          </p:nvSpPr>
          <p:spPr>
            <a:xfrm>
              <a:off x="2098280" y="2258576"/>
              <a:ext cx="4571967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NGUYÊN LÝ HOẠT ĐỘNG MÁY ĐIỆN KĐB</a:t>
              </a:r>
            </a:p>
          </p:txBody>
        </p:sp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xmlns="" id="{8746BF1B-39EB-46AE-9524-105DA5C7BE1C}"/>
                </a:ext>
              </a:extLst>
            </p:cNvPr>
            <p:cNvSpPr/>
            <p:nvPr/>
          </p:nvSpPr>
          <p:spPr>
            <a:xfrm>
              <a:off x="2098279" y="3009096"/>
              <a:ext cx="4571968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CÁC PHƯƠNG TRÌNH, SƠ ĐỒ TƯƠNG ĐƯƠNG</a:t>
              </a:r>
            </a:p>
          </p:txBody>
        </p:sp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xmlns="" id="{32000864-6A80-40F8-921A-D6AF970F5802}"/>
                </a:ext>
              </a:extLst>
            </p:cNvPr>
            <p:cNvSpPr/>
            <p:nvPr/>
          </p:nvSpPr>
          <p:spPr>
            <a:xfrm>
              <a:off x="1311321" y="3759617"/>
              <a:ext cx="6145884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QUÁ TRÌNH BIẾN ĐỔI NĂNG LƯỢNG, HIỆU SUẤT ĐỘNG CƠ KĐB</a:t>
              </a:r>
            </a:p>
          </p:txBody>
        </p:sp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xmlns="" id="{73A8AC39-1EDB-4CA3-B988-FCD5E2952559}"/>
                </a:ext>
              </a:extLst>
            </p:cNvPr>
            <p:cNvSpPr/>
            <p:nvPr/>
          </p:nvSpPr>
          <p:spPr>
            <a:xfrm>
              <a:off x="3141015" y="4497559"/>
              <a:ext cx="2486495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MỞ MÁY ĐỘNG CƠ KĐB</a:t>
              </a:r>
            </a:p>
          </p:txBody>
        </p:sp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xmlns="" id="{00BF360F-93ED-47CD-96C5-D1C6D8CB7B6B}"/>
                </a:ext>
              </a:extLst>
            </p:cNvPr>
            <p:cNvSpPr/>
            <p:nvPr/>
          </p:nvSpPr>
          <p:spPr>
            <a:xfrm>
              <a:off x="1680510" y="5183789"/>
              <a:ext cx="5407504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ĐIỀU CHỈNH TỐC ĐỘ, ĐẢO CHIỀU QUAY ĐỘNG CƠ KĐB</a:t>
              </a: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A386CB04-AAAB-44C9-846A-559C84279360}"/>
              </a:ext>
            </a:extLst>
          </p:cNvPr>
          <p:cNvSpPr/>
          <p:nvPr/>
        </p:nvSpPr>
        <p:spPr>
          <a:xfrm>
            <a:off x="350838" y="11588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7D6B2B91-7B9F-4F1B-B35D-F6997200D10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2: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22E21710-642A-4663-B383-0DBE7336FA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DA902CD-7641-401D-A06B-086D6C793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23419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">
            <a:extLst>
              <a:ext uri="{FF2B5EF4-FFF2-40B4-BE49-F238E27FC236}">
                <a16:creationId xmlns:a16="http://schemas.microsoft.com/office/drawing/2014/main" xmlns="" id="{637C2EDC-F375-493C-B1F0-733911DDFF0B}"/>
              </a:ext>
            </a:extLst>
          </p:cNvPr>
          <p:cNvGrpSpPr>
            <a:grpSpLocks/>
          </p:cNvGrpSpPr>
          <p:nvPr/>
        </p:nvGrpSpPr>
        <p:grpSpPr bwMode="auto">
          <a:xfrm>
            <a:off x="215900" y="1244600"/>
            <a:ext cx="6630988" cy="5794375"/>
            <a:chOff x="914399" y="1244600"/>
            <a:chExt cx="7797801" cy="2292350"/>
          </a:xfrm>
        </p:grpSpPr>
        <p:sp>
          <p:nvSpPr>
            <p:cNvPr id="5127" name="Rectangle 13">
              <a:extLst>
                <a:ext uri="{FF2B5EF4-FFF2-40B4-BE49-F238E27FC236}">
                  <a16:creationId xmlns:a16="http://schemas.microsoft.com/office/drawing/2014/main" xmlns="" id="{C2901647-39B0-400B-B48A-840E44A35A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800" y="1244600"/>
              <a:ext cx="7772400" cy="6695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KĐB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là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xoay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chiều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làm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việc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theo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nguyên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lý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cảm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ứng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từ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quay rotor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khác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với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từ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trường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quay.</a:t>
              </a:r>
            </a:p>
          </p:txBody>
        </p:sp>
        <p:graphicFrame>
          <p:nvGraphicFramePr>
            <p:cNvPr id="5128" name="Object 14">
              <a:extLst>
                <a:ext uri="{FF2B5EF4-FFF2-40B4-BE49-F238E27FC236}">
                  <a16:creationId xmlns:a16="http://schemas.microsoft.com/office/drawing/2014/main" xmlns="" id="{A6F37D36-A3A7-49A0-AC03-A6FC87435A5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514850" y="3321050"/>
            <a:ext cx="1143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2" name="Equation" r:id="rId4" imgW="114151" imgH="215619" progId="Equation.3">
                    <p:embed/>
                  </p:oleObj>
                </mc:Choice>
                <mc:Fallback>
                  <p:oleObj name="Equation" r:id="rId4" imgW="114151" imgH="215619" progId="Equation.3">
                    <p:embed/>
                    <p:pic>
                      <p:nvPicPr>
                        <p:cNvPr id="5128" name="Object 14">
                          <a:extLst>
                            <a:ext uri="{FF2B5EF4-FFF2-40B4-BE49-F238E27FC236}">
                              <a16:creationId xmlns:a16="http://schemas.microsoft.com/office/drawing/2014/main" xmlns="" id="{A6F37D36-A3A7-49A0-AC03-A6FC87435A5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4850" y="3321050"/>
                          <a:ext cx="114300" cy="215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9" name="Rectangle 15">
              <a:extLst>
                <a:ext uri="{FF2B5EF4-FFF2-40B4-BE49-F238E27FC236}">
                  <a16:creationId xmlns:a16="http://schemas.microsoft.com/office/drawing/2014/main" xmlns="" id="{ECFACB26-880F-48ED-95B1-D68F00991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399" y="2159058"/>
              <a:ext cx="7772400" cy="252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KĐB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tính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thuận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nghịch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</a:p>
          </p:txBody>
        </p:sp>
        <p:sp>
          <p:nvSpPr>
            <p:cNvPr id="5130" name="Rectangle 16">
              <a:extLst>
                <a:ext uri="{FF2B5EF4-FFF2-40B4-BE49-F238E27FC236}">
                  <a16:creationId xmlns:a16="http://schemas.microsoft.com/office/drawing/2014/main" xmlns="" id="{674A18B3-E4EA-4E1D-B100-24228429C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400" y="2692492"/>
              <a:ext cx="7772400" cy="7183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kđb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thường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ở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chế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cơ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vì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cấu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tạo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vận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hành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đơn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giản</a:t>
              </a:r>
              <a:r>
                <a:rPr kumimoji="1" lang="en-US" altLang="en-US" dirty="0">
                  <a:latin typeface="Cambria" panose="02040503050406030204" pitchFamily="18" charset="0"/>
                </a:rPr>
                <a:t>, chi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phí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bảo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trì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thấp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nhưng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khó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đều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chỉnh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và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hệ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số</a:t>
              </a:r>
              <a:r>
                <a:rPr kumimoji="1" lang="en-US" altLang="en-US" dirty="0">
                  <a:latin typeface="Cambria" panose="02040503050406030204" pitchFamily="18" charset="0"/>
                </a:rPr>
                <a:t> cos</a:t>
              </a:r>
              <a:r>
                <a:rPr kumimoji="1" lang="en-US" altLang="en-US" dirty="0">
                  <a:latin typeface="Cambria" panose="02040503050406030204" pitchFamily="18" charset="0"/>
                  <a:sym typeface="Symbol" panose="05050102010706020507" pitchFamily="18" charset="2"/>
                </a:rPr>
                <a:t>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thấp</a:t>
              </a:r>
              <a:r>
                <a:rPr kumimoji="1" lang="en-US" altLang="en-US" dirty="0">
                  <a:latin typeface="Cambria" panose="02040503050406030204" pitchFamily="18" charset="0"/>
                </a:rPr>
                <a:t>. </a:t>
              </a:r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623DA41D-FF6B-4411-9609-64DEB2824D3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KHÁI NIỆM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AABE6582-DDF7-4B5B-80DE-1FCE4930FAD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81DA79A3-BAB1-4A5F-9DB3-8439C5239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xmlns="" id="{67D59594-1F0D-46FA-B6BF-504B3BE5E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275" y="1946275"/>
            <a:ext cx="5091113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4382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62" name="Rectangle 2">
            <a:extLst>
              <a:ext uri="{FF2B5EF4-FFF2-40B4-BE49-F238E27FC236}">
                <a16:creationId xmlns:a16="http://schemas.microsoft.com/office/drawing/2014/main" xmlns="" id="{F6724147-79D3-47BB-B4D7-3964311077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28913" y="1403350"/>
            <a:ext cx="6734175" cy="5137150"/>
          </a:xfrm>
        </p:spPr>
        <p:txBody>
          <a:bodyPr/>
          <a:lstStyle/>
          <a:p>
            <a:pPr marL="0" indent="0" algn="just" eaLnBrk="1" hangingPunct="1"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KĐB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chia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sau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kín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hở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chống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nổ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…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rotor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lồng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sóc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stator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171" name="Slide Number Placeholder 4">
            <a:extLst>
              <a:ext uri="{FF2B5EF4-FFF2-40B4-BE49-F238E27FC236}">
                <a16:creationId xmlns:a16="http://schemas.microsoft.com/office/drawing/2014/main" xmlns="" id="{81839B85-A291-4925-B3D2-662BACBB31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3A576C4-B45B-42C9-972F-EB4B066E46AA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1F662D1A-FB13-470C-8E12-2E6E3CCC4E34}"/>
              </a:ext>
            </a:extLst>
          </p:cNvPr>
          <p:cNvSpPr/>
          <p:nvPr/>
        </p:nvSpPr>
        <p:spPr>
          <a:xfrm>
            <a:off x="350838" y="11588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EF0F46D5-42DA-47DB-A700-4DDBF64C256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PHÂN LOẠI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332D6F84-F27E-466A-AEFA-A481318D45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DA4BA0D-4E21-4384-8516-80338D036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817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7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72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72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7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7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7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7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372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37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37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37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>
            <a:extLst>
              <a:ext uri="{FF2B5EF4-FFF2-40B4-BE49-F238E27FC236}">
                <a16:creationId xmlns:a16="http://schemas.microsoft.com/office/drawing/2014/main" xmlns="" id="{5C353857-6F0B-4430-884F-346CFA611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147763"/>
            <a:ext cx="8215313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xmlns="" id="{B38A7B91-29C4-468A-80BF-EF1959C24E4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FFCBB763-0570-4CA0-94FD-09612811DF1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ABDBAB3A-6212-41C0-9317-C41390588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739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59C12D4D-A9E1-414E-952F-DDD82372D505}"/>
              </a:ext>
            </a:extLst>
          </p:cNvPr>
          <p:cNvSpPr txBox="1">
            <a:spLocks/>
          </p:cNvSpPr>
          <p:nvPr/>
        </p:nvSpPr>
        <p:spPr bwMode="auto">
          <a:xfrm>
            <a:off x="1246188" y="1266825"/>
            <a:ext cx="9067800" cy="527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Gồm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phận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Cuộn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endParaRPr kumimoji="1" lang="en-US" alt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,…</a:t>
            </a:r>
          </a:p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bởi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lá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kỹ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thuật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dày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0,35÷0,5mm,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nhau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Bên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dập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rãnh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Slide Number Placeholder 5">
            <a:extLst>
              <a:ext uri="{FF2B5EF4-FFF2-40B4-BE49-F238E27FC236}">
                <a16:creationId xmlns:a16="http://schemas.microsoft.com/office/drawing/2014/main" xmlns="" id="{6A8D7F37-953D-44B6-99F1-07E1F7778F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35A883D-F563-4C2B-BD14-BAAFB1A070CC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" name="Picture 18">
            <a:extLst>
              <a:ext uri="{FF2B5EF4-FFF2-40B4-BE49-F238E27FC236}">
                <a16:creationId xmlns:a16="http://schemas.microsoft.com/office/drawing/2014/main" xmlns="" id="{970691A5-A139-4468-AEDD-DE9006F44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63" y="1663700"/>
            <a:ext cx="236220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xmlns="" id="{C745F9D3-00A4-4BEA-B86A-5914EEB85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550" y="1612900"/>
            <a:ext cx="2300288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B6E47A29-E1FF-4F90-967B-D659A25F56E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66C45294-EBC1-4717-8732-13C642944E4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2" name="Picture 2" descr="Kết quả hình ảnh cho LOGO CAO DANG LY TU TRONG">
            <a:hlinkClick r:id="rId5" action="ppaction://hlinkfile"/>
            <a:extLst>
              <a:ext uri="{FF2B5EF4-FFF2-40B4-BE49-F238E27FC236}">
                <a16:creationId xmlns:a16="http://schemas.microsoft.com/office/drawing/2014/main" xmlns="" id="{BA8DB410-396D-450C-867A-39A9AE9A5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1793F5AF-3CB2-40C7-8888-6F69322D2EFB}"/>
              </a:ext>
            </a:extLst>
          </p:cNvPr>
          <p:cNvSpPr/>
          <p:nvPr/>
        </p:nvSpPr>
        <p:spPr>
          <a:xfrm>
            <a:off x="350838" y="10953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190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245308A6-E573-44A5-87AE-70751DF2C3F7}"/>
              </a:ext>
            </a:extLst>
          </p:cNvPr>
          <p:cNvSpPr txBox="1">
            <a:spLocks/>
          </p:cNvSpPr>
          <p:nvPr/>
        </p:nvSpPr>
        <p:spPr bwMode="auto">
          <a:xfrm>
            <a:off x="1084263" y="903288"/>
            <a:ext cx="9144000" cy="601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stato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Thường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bọc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rãnh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qua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sẽ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tạo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ra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nhôm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hay </a:t>
            </a:r>
            <a:r>
              <a:rPr kumimoji="1" lang="en-US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gang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giữ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cố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bệ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phải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đầu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, ổ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đỡ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còn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bảo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vệ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0723E698-CA55-449F-A808-B4507E07759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23E15DAE-4B30-487E-A676-0491FF41D7A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3C024BD2-DC64-4C65-8890-C5DF58B1C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0C93A0E1-0D94-4B97-A654-5EB6A839BE6B}"/>
              </a:ext>
            </a:extLst>
          </p:cNvPr>
          <p:cNvSpPr/>
          <p:nvPr/>
        </p:nvSpPr>
        <p:spPr>
          <a:xfrm>
            <a:off x="307975" y="969963"/>
            <a:ext cx="11547475" cy="5930900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6" descr="im003">
            <a:extLst>
              <a:ext uri="{FF2B5EF4-FFF2-40B4-BE49-F238E27FC236}">
                <a16:creationId xmlns:a16="http://schemas.microsoft.com/office/drawing/2014/main" xmlns="" id="{A8D91B95-46F5-468F-A173-3339C3D6A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188" y="3903663"/>
            <a:ext cx="2814637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im005">
            <a:extLst>
              <a:ext uri="{FF2B5EF4-FFF2-40B4-BE49-F238E27FC236}">
                <a16:creationId xmlns:a16="http://schemas.microsoft.com/office/drawing/2014/main" xmlns="" id="{F12F93D9-DBD0-418B-A36B-148EA9055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4"/>
          <a:stretch>
            <a:fillRect/>
          </a:stretch>
        </p:blipFill>
        <p:spPr bwMode="auto">
          <a:xfrm>
            <a:off x="8399463" y="1198563"/>
            <a:ext cx="3027362" cy="26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3845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>
            <a:extLst>
              <a:ext uri="{FF2B5EF4-FFF2-40B4-BE49-F238E27FC236}">
                <a16:creationId xmlns:a16="http://schemas.microsoft.com/office/drawing/2014/main" xmlns="" id="{CB381C8D-EF30-4715-A693-A0285DB37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403350"/>
            <a:ext cx="184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kumimoji="1"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22531" name="Picture 5" descr="stato DC KDB sau quan day.png">
            <a:extLst>
              <a:ext uri="{FF2B5EF4-FFF2-40B4-BE49-F238E27FC236}">
                <a16:creationId xmlns:a16="http://schemas.microsoft.com/office/drawing/2014/main" xmlns="" id="{4EAC7782-69F5-4471-BD70-A6C6D9AE5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" b="7159"/>
          <a:stretch>
            <a:fillRect/>
          </a:stretch>
        </p:blipFill>
        <p:spPr bwMode="auto">
          <a:xfrm>
            <a:off x="1804988" y="3919538"/>
            <a:ext cx="30734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Slide Number Placeholder 7">
            <a:extLst>
              <a:ext uri="{FF2B5EF4-FFF2-40B4-BE49-F238E27FC236}">
                <a16:creationId xmlns:a16="http://schemas.microsoft.com/office/drawing/2014/main" xmlns="" id="{1CCF94CF-3114-440C-B882-EA855F98D8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E3B3DD0-47D1-47EF-B54C-26AFE910B3C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ECB94347-2BF0-466F-95B1-12EE61F524C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6E567844-49F8-417F-A455-9853A4D9CB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7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142A6A0A-5D14-44DA-A4E9-56BBBB414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1A7271E-5910-40D1-9E45-CF2FB8486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169988"/>
            <a:ext cx="6153150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568B927-A9E0-42A3-A26C-102F37E5D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0" y="1473200"/>
            <a:ext cx="4868863" cy="47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36908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1CE21F3-A461-45AC-9E58-767A38836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1125538"/>
            <a:ext cx="431800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im007">
            <a:extLst>
              <a:ext uri="{FF2B5EF4-FFF2-40B4-BE49-F238E27FC236}">
                <a16:creationId xmlns:a16="http://schemas.microsoft.com/office/drawing/2014/main" xmlns="" id="{2A7A447D-BA1E-4F1D-AC02-3AA3DEBB3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438" y="1436688"/>
            <a:ext cx="4076700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F7877AB-6A59-4E18-AAE9-6231CA7E1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4602163"/>
            <a:ext cx="605155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CEB6DE2B-E59A-4FCD-BA28-94F7089883A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32EDEC6F-5DC6-4A8E-B811-1E2106848FA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5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2075CEFF-DFA0-4A66-8E89-09409F30D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BB33566D-76F3-4626-806F-C681C211203C}"/>
              </a:ext>
            </a:extLst>
          </p:cNvPr>
          <p:cNvSpPr txBox="1">
            <a:spLocks/>
          </p:cNvSpPr>
          <p:nvPr/>
        </p:nvSpPr>
        <p:spPr bwMode="auto">
          <a:xfrm>
            <a:off x="584200" y="927100"/>
            <a:ext cx="820896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Gồm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các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bộ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phận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chính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en-US" sz="2600" dirty="0" err="1">
                <a:latin typeface="Cambria" panose="02040503050406030204" pitchFamily="18" charset="0"/>
                <a:cs typeface="Times New Roman" pitchFamily="18" charset="0"/>
              </a:rPr>
              <a:t>Lõi</a:t>
            </a:r>
            <a:r>
              <a:rPr lang="en-US" sz="2600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Cambria" panose="02040503050406030204" pitchFamily="18" charset="0"/>
                <a:cs typeface="Times New Roman" pitchFamily="18" charset="0"/>
              </a:rPr>
              <a:t>thép</a:t>
            </a:r>
            <a:endParaRPr lang="en-US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en-US" sz="2600" dirty="0" err="1">
                <a:latin typeface="Cambria" panose="02040503050406030204" pitchFamily="18" charset="0"/>
                <a:cs typeface="Times New Roman" pitchFamily="18" charset="0"/>
              </a:rPr>
              <a:t>Dây</a:t>
            </a:r>
            <a:r>
              <a:rPr lang="en-US" sz="2600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r>
              <a:rPr lang="en-US" sz="2600" dirty="0" smtClean="0">
                <a:latin typeface="Cambria" panose="02040503050406030204" pitchFamily="18" charset="0"/>
                <a:cs typeface="Times New Roman" pitchFamily="18" charset="0"/>
              </a:rPr>
              <a:t> </a:t>
            </a:r>
            <a:endParaRPr lang="en-US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457200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Lõi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thép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Gồm các lá thép kỹ thuật điện ghép lại với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nhau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Lõi thép được ép trực tiếp lên trục máy hay lên một giá của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Phía ngoài của lõi thép có xẻ rãnh để đặt dây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457200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pt-BR" sz="2600" b="1" i="1" dirty="0">
                <a:latin typeface="Cambria" panose="02040503050406030204" pitchFamily="18" charset="0"/>
                <a:cs typeface="Times New Roman" pitchFamily="18" charset="0"/>
              </a:rPr>
              <a:t>Dây quấn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 gồm hai loại:</a:t>
            </a:r>
          </a:p>
          <a:p>
            <a:pPr marL="9144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lồng sóc (Rotor ngắn mạch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)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9144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dây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23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8808B020-C6A5-4A80-861A-06117DBDB43E}"/>
              </a:ext>
            </a:extLst>
          </p:cNvPr>
          <p:cNvSpPr txBox="1">
            <a:spLocks/>
          </p:cNvSpPr>
          <p:nvPr/>
        </p:nvSpPr>
        <p:spPr bwMode="auto">
          <a:xfrm>
            <a:off x="201613" y="1066800"/>
            <a:ext cx="6751637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công suất trên </a:t>
            </a:r>
            <a:r>
              <a:rPr kumimoji="1" lang="pt-BR" altLang="en-US" sz="2600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100 kW</a:t>
            </a: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Trong các rãnh của lõi thép rotor đặt các thanh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Hai đầu nối với hai vòng ngắn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công suất nhỏ: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Lồng sóc được chế tạo bằng cách đúc nhôm vào các rãnh lõi thép rotor tạo thành thanh nhôm.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Hai đầu đúc vòng ngắn mạch và quạt làm mát.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Động cơ KĐB </a:t>
            </a:r>
            <a:r>
              <a:rPr kumimoji="1" lang="pt-BR" altLang="en-US" sz="2600" b="1" i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kumimoji="1" lang="pt-BR" altLang="en-US" sz="26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lồng sóc cấu tạo đơn giản, được dùng phổ biến trong thực </a:t>
            </a:r>
            <a:r>
              <a:rPr kumimoji="1" lang="pt-BR" altLang="en-US" sz="2600" b="1" i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tế</a:t>
            </a:r>
            <a:endParaRPr kumimoji="1" lang="en-US" altLang="en-US" sz="2600" b="1" i="1" dirty="0">
              <a:solidFill>
                <a:srgbClr val="FF000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Slide Number Placeholder 5">
            <a:extLst>
              <a:ext uri="{FF2B5EF4-FFF2-40B4-BE49-F238E27FC236}">
                <a16:creationId xmlns:a16="http://schemas.microsoft.com/office/drawing/2014/main" xmlns="" id="{245144A6-53EA-4A0F-A021-54601311AA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8C366FA-F2A7-4B38-B474-57A365A9012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45A264A6-8EE8-4D40-AA53-510E41D2D8E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LỒNG SÓC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1987CA4E-4F22-4A67-8C15-F89CF1F2A10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2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25673467-186A-4F39-A0C5-5C7DE6E01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im007">
            <a:extLst>
              <a:ext uri="{FF2B5EF4-FFF2-40B4-BE49-F238E27FC236}">
                <a16:creationId xmlns:a16="http://schemas.microsoft.com/office/drawing/2014/main" xmlns="" id="{F2E631BA-8EBE-4C97-8494-F65C7AE00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1709738"/>
            <a:ext cx="5013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4B84F52-09D6-4041-9A66-FA1DCCD39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3962400"/>
            <a:ext cx="5030788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650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6CED720B-D57F-4301-83F6-781DD8499E8A}"/>
              </a:ext>
            </a:extLst>
          </p:cNvPr>
          <p:cNvSpPr txBox="1">
            <a:spLocks/>
          </p:cNvSpPr>
          <p:nvPr/>
        </p:nvSpPr>
        <p:spPr bwMode="auto">
          <a:xfrm>
            <a:off x="87313" y="930275"/>
            <a:ext cx="6415087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 rotor giống như dây quấn stator.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có công suất trung bình trở lên thường dùng dây quấn kiểu sóng hai lớp.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có công suất nhỏ thường dùng dây quấn đồng tâm một lớp.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 3 pha thường nối Y, 3 đầu ra nối với 3 vòng tiếp xúc bằng đồng cố định trên trục rotor và cách điện với trục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rotor.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Nhờ 3 chổi than tỳ sát vào 3 vành tiếp xúc, dây quấn rotor được nối với 3 biến trở ngoài.</a:t>
            </a:r>
          </a:p>
        </p:txBody>
      </p:sp>
      <p:sp>
        <p:nvSpPr>
          <p:cNvPr id="21507" name="Slide Number Placeholder 5">
            <a:extLst>
              <a:ext uri="{FF2B5EF4-FFF2-40B4-BE49-F238E27FC236}">
                <a16:creationId xmlns:a16="http://schemas.microsoft.com/office/drawing/2014/main" xmlns="" id="{29ADB5AB-5206-4696-8CFB-349AF074C9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058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E93222D-A4AF-4301-A3C9-74D0224EF3E1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F5B24345-82A2-405E-A9A6-F9FB8EFD17E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DÂY QUẤN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209EEC7C-62C9-4E09-A993-AF729F2983F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FB17A4C3-76A1-49C6-86C4-75B0E9B28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">
            <a:extLst>
              <a:ext uri="{FF2B5EF4-FFF2-40B4-BE49-F238E27FC236}">
                <a16:creationId xmlns:a16="http://schemas.microsoft.com/office/drawing/2014/main" xmlns="" id="{072134CD-8B87-449F-8F87-8AB12EF71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1047750"/>
            <a:ext cx="5600700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">
            <a:extLst>
              <a:ext uri="{FF2B5EF4-FFF2-40B4-BE49-F238E27FC236}">
                <a16:creationId xmlns:a16="http://schemas.microsoft.com/office/drawing/2014/main" xmlns="" id="{62B10869-2377-44BB-96AA-C2DD53F7A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3" y="3949700"/>
            <a:ext cx="4719637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13336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>
            <a:extLst>
              <a:ext uri="{FF2B5EF4-FFF2-40B4-BE49-F238E27FC236}">
                <a16:creationId xmlns:a16="http://schemas.microsoft.com/office/drawing/2014/main" xmlns="" id="{A3458D8E-8633-425F-BAB8-AB4E832F3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214438"/>
            <a:ext cx="6972300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4C2D78C4-7585-4398-BF36-84BF002A1D5E}"/>
              </a:ext>
            </a:extLst>
          </p:cNvPr>
          <p:cNvSpPr txBox="1">
            <a:spLocks/>
          </p:cNvSpPr>
          <p:nvPr/>
        </p:nvSpPr>
        <p:spPr bwMode="auto">
          <a:xfrm>
            <a:off x="84138" y="1214438"/>
            <a:ext cx="5006975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</a:t>
            </a:r>
            <a:r>
              <a:rPr kumimoji="1" lang="pt-BR" altLang="en-US" sz="28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Có ưu điểm về </a:t>
            </a:r>
            <a:r>
              <a:rPr kumimoji="1" lang="pt-BR" altLang="en-US" sz="2800" b="1" dirty="0">
                <a:latin typeface="Cambria" panose="02040503050406030204" pitchFamily="18" charset="0"/>
                <a:cs typeface="Times New Roman" panose="02020603050405020304" pitchFamily="18" charset="0"/>
              </a:rPr>
              <a:t>mở máy và điều chỉnh tốc </a:t>
            </a:r>
            <a:r>
              <a:rPr kumimoji="1" lang="pt-BR" altLang="en-US" sz="28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endParaRPr kumimoji="1" lang="pt-BR" altLang="en-US" sz="28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Nhược điểm là giá thành cao và vận hành kém tin cậy.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rotor dây quấn chỉ sử dụng khi động cơ rotor lồng sóc không đáp ứng được về yêu cầu truyền động.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6BF7BC34-0B23-4397-8B3C-722F2C31B9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DÂY QUẤN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F7301CCF-5393-408F-999F-15117B4ED11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8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22B6A037-F33C-49FF-AD35-0FD6827C3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444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CCE9507C-6149-451B-AC5B-8F693B05B8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3825" y="1298575"/>
            <a:ext cx="6107113" cy="5092700"/>
          </a:xfrm>
        </p:spPr>
        <p:txBody>
          <a:bodyPr rtlCol="0">
            <a:noAutofit/>
          </a:bodyPr>
          <a:lstStyle/>
          <a:p>
            <a:pPr marL="0" lvl="3" indent="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  <a:defRPr/>
            </a:pPr>
            <a:r>
              <a:rPr lang="pt-BR" sz="3200" b="1" dirty="0">
                <a:latin typeface="Cambria" panose="02040503050406030204" pitchFamily="18" charset="0"/>
                <a:cs typeface="Times New Roman" pitchFamily="18" charset="0"/>
              </a:rPr>
              <a:t>       </a:t>
            </a:r>
            <a:r>
              <a:rPr lang="pt-BR" sz="3200" b="1" u="sng" dirty="0">
                <a:latin typeface="Cambria" panose="02040503050406030204" pitchFamily="18" charset="0"/>
                <a:cs typeface="Times New Roman" pitchFamily="18" charset="0"/>
              </a:rPr>
              <a:t>Khe hở không khí :</a:t>
            </a:r>
          </a:p>
          <a:p>
            <a:pPr marL="4572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Vì 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là khối tròn cho nên khe hở rất đều.</a:t>
            </a:r>
          </a:p>
          <a:p>
            <a:pPr marL="4572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Khe hở này rất nhỏ (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0,2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  <a:sym typeface="Symbol"/>
              </a:rPr>
              <a:t>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1)mm </a:t>
            </a: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để: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Hạn chế dòng từ hóa nhận vào từ lưới.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Nâng cao hệ số công suất của máy</a:t>
            </a:r>
            <a:r>
              <a:rPr lang="pt-BR" sz="2400" dirty="0">
                <a:latin typeface="Cambria" panose="02040503050406030204" pitchFamily="18" charset="0"/>
                <a:cs typeface="Times New Roman" pitchFamily="18" charset="0"/>
              </a:rPr>
              <a:t>.</a:t>
            </a:r>
            <a:endParaRPr lang="en-US" sz="2400" dirty="0">
              <a:latin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25603" name="Picture 1">
            <a:extLst>
              <a:ext uri="{FF2B5EF4-FFF2-40B4-BE49-F238E27FC236}">
                <a16:creationId xmlns:a16="http://schemas.microsoft.com/office/drawing/2014/main" xmlns="" id="{A81B40DA-CA48-4183-B8E4-ED67DA24D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182688"/>
            <a:ext cx="5551488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57CFDEAC-6194-472D-98A3-7BF20B7C061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FD0276C9-8485-40E8-B913-AAF6708EFE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6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094C5987-5B7F-4B46-B471-869EBB8D9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343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02" name="Rectangle 2">
            <a:extLst>
              <a:ext uri="{FF2B5EF4-FFF2-40B4-BE49-F238E27FC236}">
                <a16:creationId xmlns:a16="http://schemas.microsoft.com/office/drawing/2014/main" xmlns="" id="{0264FADE-CF72-4F4A-85E2-457F067BF3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9736" y="1645621"/>
            <a:ext cx="6189920" cy="4476454"/>
          </a:xfrm>
        </p:spPr>
        <p:txBody>
          <a:bodyPr/>
          <a:lstStyle/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Công suất định mức ở đầu trục P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(W, kW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Dòng điện dây định mức I</a:t>
            </a:r>
            <a:r>
              <a:rPr lang="pt-BR" altLang="en-US" baseline="-25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đm 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(A)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Điện 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áp dây định mức U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(V, kV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Tốc độ quay định mức n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 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(v/p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Cách đấu Y hay </a:t>
            </a:r>
            <a:r>
              <a:rPr lang="el-G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Δ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Hiệu suất định mức </a:t>
            </a:r>
            <a:r>
              <a:rPr lang="el-G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η</a:t>
            </a:r>
            <a:r>
              <a:rPr lang="en-US" altLang="en-US" baseline="-25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(%)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Hệ số công suất định mức cos</a:t>
            </a:r>
            <a:r>
              <a:rPr lang="el-G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φ</a:t>
            </a:r>
            <a:r>
              <a:rPr lang="en-US" altLang="en-US" baseline="-250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endParaRPr lang="en-US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xmlns="" id="{D69CC075-8A5C-4918-A11D-3F235B74BA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2F1B219-3D94-4486-A80E-C943764EB66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B2A80208-C96F-4942-BB22-F2F65740256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MÁY ĐIỆN KĐB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865B200C-57E8-4DB4-8CE8-ED5C6E05B97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14327058-DB54-4F9A-BD94-EFBE5B529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9A30CBA-7982-4831-BBB3-2F848A0779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656" y="4208322"/>
            <a:ext cx="5642344" cy="26832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9169A3A-E8ED-4A3D-8E48-FB986060B4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405" y="991377"/>
            <a:ext cx="5276983" cy="321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422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8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8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8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8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8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824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8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>
            <a:extLst>
              <a:ext uri="{FF2B5EF4-FFF2-40B4-BE49-F238E27FC236}">
                <a16:creationId xmlns:a16="http://schemas.microsoft.com/office/drawing/2014/main" xmlns="" id="{7131E7FB-EB07-4A36-989C-59EFFEE09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9699" name="Rectangle 24">
            <a:extLst>
              <a:ext uri="{FF2B5EF4-FFF2-40B4-BE49-F238E27FC236}">
                <a16:creationId xmlns:a16="http://schemas.microsoft.com/office/drawing/2014/main" xmlns="" id="{FFBB9859-8D0A-4763-9648-B1A057A28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779838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2497" name="Rectangle 33">
            <a:extLst>
              <a:ext uri="{FF2B5EF4-FFF2-40B4-BE49-F238E27FC236}">
                <a16:creationId xmlns:a16="http://schemas.microsoft.com/office/drawing/2014/main" xmlns="" id="{C7588748-A47F-4D07-BAC3-D7C61FF19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68388"/>
            <a:ext cx="47148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>
                <a:latin typeface="Cambria" panose="02040503050406030204" pitchFamily="18" charset="0"/>
              </a:rPr>
              <a:t>Khái niệm về từ trường quay</a:t>
            </a:r>
            <a:endParaRPr lang="en-US" altLang="en-US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graphicFrame>
        <p:nvGraphicFramePr>
          <p:cNvPr id="62500" name="Object 36">
            <a:extLst>
              <a:ext uri="{FF2B5EF4-FFF2-40B4-BE49-F238E27FC236}">
                <a16:creationId xmlns:a16="http://schemas.microsoft.com/office/drawing/2014/main" xmlns="" id="{1D26DCA7-3D7C-42D0-BF27-DAC45CB55F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9213" y="1106488"/>
          <a:ext cx="1987550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" name="Equation" r:id="rId4" imgW="850900" imgH="228600" progId="Equation.3">
                  <p:embed/>
                </p:oleObj>
              </mc:Choice>
              <mc:Fallback>
                <p:oleObj name="Equation" r:id="rId4" imgW="850900" imgH="228600" progId="Equation.3">
                  <p:embed/>
                  <p:pic>
                    <p:nvPicPr>
                      <p:cNvPr id="62500" name="Object 36">
                        <a:extLst>
                          <a:ext uri="{FF2B5EF4-FFF2-40B4-BE49-F238E27FC236}">
                            <a16:creationId xmlns:a16="http://schemas.microsoft.com/office/drawing/2014/main" xmlns="" id="{1D26DCA7-3D7C-42D0-BF27-DAC45CB55F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9213" y="1106488"/>
                        <a:ext cx="1987550" cy="531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99" name="Object 35">
            <a:extLst>
              <a:ext uri="{FF2B5EF4-FFF2-40B4-BE49-F238E27FC236}">
                <a16:creationId xmlns:a16="http://schemas.microsoft.com/office/drawing/2014/main" xmlns="" id="{DDA9B0E0-746F-4F7B-BC9D-48A5B2C417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5400" y="2097088"/>
          <a:ext cx="3138488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" name="Equation" r:id="rId6" imgW="1346200" imgH="241300" progId="Equation.3">
                  <p:embed/>
                </p:oleObj>
              </mc:Choice>
              <mc:Fallback>
                <p:oleObj name="Equation" r:id="rId6" imgW="1346200" imgH="241300" progId="Equation.3">
                  <p:embed/>
                  <p:pic>
                    <p:nvPicPr>
                      <p:cNvPr id="62499" name="Object 35">
                        <a:extLst>
                          <a:ext uri="{FF2B5EF4-FFF2-40B4-BE49-F238E27FC236}">
                            <a16:creationId xmlns:a16="http://schemas.microsoft.com/office/drawing/2014/main" xmlns="" id="{DDA9B0E0-746F-4F7B-BC9D-48A5B2C417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00" y="2097088"/>
                        <a:ext cx="3138488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98" name="Object 34">
            <a:extLst>
              <a:ext uri="{FF2B5EF4-FFF2-40B4-BE49-F238E27FC236}">
                <a16:creationId xmlns:a16="http://schemas.microsoft.com/office/drawing/2014/main" xmlns="" id="{3F4C5E7D-93E2-4908-B51D-1A6D81D757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5400" y="1563688"/>
          <a:ext cx="3135313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" name="Equation" r:id="rId8" imgW="1346200" imgH="241300" progId="Equation.3">
                  <p:embed/>
                </p:oleObj>
              </mc:Choice>
              <mc:Fallback>
                <p:oleObj name="Equation" r:id="rId8" imgW="1346200" imgH="241300" progId="Equation.3">
                  <p:embed/>
                  <p:pic>
                    <p:nvPicPr>
                      <p:cNvPr id="62498" name="Object 34">
                        <a:extLst>
                          <a:ext uri="{FF2B5EF4-FFF2-40B4-BE49-F238E27FC236}">
                            <a16:creationId xmlns:a16="http://schemas.microsoft.com/office/drawing/2014/main" xmlns="" id="{3F4C5E7D-93E2-4908-B51D-1A6D81D757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00" y="1563688"/>
                        <a:ext cx="3135313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4" name="Rectangle 37">
            <a:extLst>
              <a:ext uri="{FF2B5EF4-FFF2-40B4-BE49-F238E27FC236}">
                <a16:creationId xmlns:a16="http://schemas.microsoft.com/office/drawing/2014/main" xmlns="" id="{F8F2BC49-B58D-42D6-B391-75E81AA5A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13" y="2093913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9705" name="Rectangle 39">
            <a:extLst>
              <a:ext uri="{FF2B5EF4-FFF2-40B4-BE49-F238E27FC236}">
                <a16:creationId xmlns:a16="http://schemas.microsoft.com/office/drawing/2014/main" xmlns="" id="{5B5A4843-3E2A-469D-9751-BFB66ED4D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359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sp>
        <p:nvSpPr>
          <p:cNvPr id="62504" name="AutoShape 40">
            <a:extLst>
              <a:ext uri="{FF2B5EF4-FFF2-40B4-BE49-F238E27FC236}">
                <a16:creationId xmlns:a16="http://schemas.microsoft.com/office/drawing/2014/main" xmlns="" id="{462D6BA8-46CA-4750-A5E4-C6C9AB502452}"/>
              </a:ext>
            </a:extLst>
          </p:cNvPr>
          <p:cNvSpPr>
            <a:spLocks/>
          </p:cNvSpPr>
          <p:nvPr/>
        </p:nvSpPr>
        <p:spPr bwMode="auto">
          <a:xfrm>
            <a:off x="7431088" y="1284288"/>
            <a:ext cx="76200" cy="1219200"/>
          </a:xfrm>
          <a:prstGeom prst="leftBrace">
            <a:avLst>
              <a:gd name="adj1" fmla="val 133333"/>
              <a:gd name="adj2" fmla="val 44792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2505" name="Rectangle 41">
            <a:extLst>
              <a:ext uri="{FF2B5EF4-FFF2-40B4-BE49-F238E27FC236}">
                <a16:creationId xmlns:a16="http://schemas.microsoft.com/office/drawing/2014/main" xmlns="" id="{3A6E48B1-6603-4916-BC86-968141255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63" y="1574800"/>
            <a:ext cx="293052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Cambria" panose="02040503050406030204" pitchFamily="18" charset="0"/>
              </a:rPr>
              <a:t>Dòng điện ba pha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pic>
        <p:nvPicPr>
          <p:cNvPr id="62506" name="Picture 42" descr="SineComboPhases3">
            <a:extLst>
              <a:ext uri="{FF2B5EF4-FFF2-40B4-BE49-F238E27FC236}">
                <a16:creationId xmlns:a16="http://schemas.microsoft.com/office/drawing/2014/main" xmlns="" id="{6A0D49C3-6C96-4D6D-B736-E46E3508BD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613025"/>
            <a:ext cx="7639050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xmlns="" id="{535E972A-AC77-489F-AB6F-8606886D88C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001880B2-5B35-45F5-AAB8-A568567B618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11" name="Picture 2" descr="Kết quả hình ảnh cho LOGO CAO DANG LY TU TRONG">
            <a:hlinkClick r:id="rId11" action="ppaction://hlinkfile"/>
            <a:extLst>
              <a:ext uri="{FF2B5EF4-FFF2-40B4-BE49-F238E27FC236}">
                <a16:creationId xmlns:a16="http://schemas.microsoft.com/office/drawing/2014/main" xmlns="" id="{E88D48AB-F857-4541-B7E0-85F6B779E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8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2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2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2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2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97" grpId="0"/>
      <p:bldP spid="62504" grpId="0" animBg="1"/>
      <p:bldP spid="6250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>
            <a:extLst>
              <a:ext uri="{FF2B5EF4-FFF2-40B4-BE49-F238E27FC236}">
                <a16:creationId xmlns:a16="http://schemas.microsoft.com/office/drawing/2014/main" xmlns="" id="{840780DC-DCDB-4BF6-9FFF-CC6D6B642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8" y="938213"/>
            <a:ext cx="5035550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US" altLang="en-US" b="1">
                <a:latin typeface="Cambria" panose="02040503050406030204" pitchFamily="18" charset="0"/>
              </a:rPr>
              <a:t> Khái niệm về từ trường quay</a:t>
            </a:r>
            <a:endParaRPr lang="en-US" altLang="en-US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31747" name="Rectangle 10">
            <a:extLst>
              <a:ext uri="{FF2B5EF4-FFF2-40B4-BE49-F238E27FC236}">
                <a16:creationId xmlns:a16="http://schemas.microsoft.com/office/drawing/2014/main" xmlns="" id="{A5A4C785-557A-4C8A-BD7B-C91131FFF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2288" y="2638425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1748" name="Rectangle 11">
            <a:extLst>
              <a:ext uri="{FF2B5EF4-FFF2-40B4-BE49-F238E27FC236}">
                <a16:creationId xmlns:a16="http://schemas.microsoft.com/office/drawing/2014/main" xmlns="" id="{4E095A36-11FE-455F-9164-CAD43D44D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2288" y="3105150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4573" name="Rectangle 13">
            <a:extLst>
              <a:ext uri="{FF2B5EF4-FFF2-40B4-BE49-F238E27FC236}">
                <a16:creationId xmlns:a16="http://schemas.microsoft.com/office/drawing/2014/main" xmlns="" id="{21DAF19D-E6E3-4446-B6A4-E4A9392854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3200" y="1441450"/>
            <a:ext cx="55467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</a:rPr>
              <a:t>Đưa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dòng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điện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vào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bộ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dây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quấn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sinh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ra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từ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trường</a:t>
            </a:r>
            <a:r>
              <a:rPr lang="en-US" altLang="en-US" dirty="0">
                <a:latin typeface="Cambria" panose="02040503050406030204" pitchFamily="18" charset="0"/>
              </a:rPr>
              <a:t> quay.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94576" name="Rectangle 16">
            <a:extLst>
              <a:ext uri="{FF2B5EF4-FFF2-40B4-BE49-F238E27FC236}">
                <a16:creationId xmlns:a16="http://schemas.microsoft.com/office/drawing/2014/main" xmlns="" id="{55E6EB67-97AC-4286-88BF-64853F940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2320925"/>
            <a:ext cx="545623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lớn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3/2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cực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đại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94577" name="Rectangle 17">
            <a:extLst>
              <a:ext uri="{FF2B5EF4-FFF2-40B4-BE49-F238E27FC236}">
                <a16:creationId xmlns:a16="http://schemas.microsoft.com/office/drawing/2014/main" xmlns="" id="{4C270A2D-8EF9-46A0-A553-7157E865E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5749925"/>
            <a:ext cx="3538538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quay,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[v/s]</a:t>
            </a:r>
          </a:p>
        </p:txBody>
      </p:sp>
      <p:sp>
        <p:nvSpPr>
          <p:cNvPr id="194578" name="Rectangle 18">
            <a:extLst>
              <a:ext uri="{FF2B5EF4-FFF2-40B4-BE49-F238E27FC236}">
                <a16:creationId xmlns:a16="http://schemas.microsoft.com/office/drawing/2014/main" xmlns="" id="{F22716F6-6246-469B-9926-87B984D4A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3336925"/>
            <a:ext cx="545623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Từ trường</a:t>
            </a:r>
            <a:r>
              <a:rPr lang="en-US" altLang="en-US" sz="1800">
                <a:latin typeface="Cambria" panose="02040503050406030204" pitchFamily="18" charset="0"/>
              </a:rPr>
              <a:t> 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quay với tốc độ không đổi n</a:t>
            </a:r>
            <a:r>
              <a:rPr lang="en-US" altLang="en-US" sz="2400" baseline="-3000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  </a:t>
            </a:r>
          </a:p>
        </p:txBody>
      </p:sp>
      <p:grpSp>
        <p:nvGrpSpPr>
          <p:cNvPr id="194580" name="Group 20">
            <a:extLst>
              <a:ext uri="{FF2B5EF4-FFF2-40B4-BE49-F238E27FC236}">
                <a16:creationId xmlns:a16="http://schemas.microsoft.com/office/drawing/2014/main" xmlns="" id="{3C3BDC6A-0CA5-4829-B95A-EB4E1A50AE07}"/>
              </a:ext>
            </a:extLst>
          </p:cNvPr>
          <p:cNvGrpSpPr>
            <a:grpSpLocks/>
          </p:cNvGrpSpPr>
          <p:nvPr/>
        </p:nvGrpSpPr>
        <p:grpSpPr bwMode="auto">
          <a:xfrm>
            <a:off x="1274763" y="4205288"/>
            <a:ext cx="1330325" cy="914400"/>
            <a:chOff x="4512" y="2208"/>
            <a:chExt cx="838" cy="576"/>
          </a:xfrm>
        </p:grpSpPr>
        <p:graphicFrame>
          <p:nvGraphicFramePr>
            <p:cNvPr id="31761" name="Object 15">
              <a:extLst>
                <a:ext uri="{FF2B5EF4-FFF2-40B4-BE49-F238E27FC236}">
                  <a16:creationId xmlns:a16="http://schemas.microsoft.com/office/drawing/2014/main" xmlns="" id="{1C88221D-3EAE-4F32-A0FE-A963E45A8E6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944" y="2208"/>
            <a:ext cx="406" cy="5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0" name="Equation" r:id="rId4" imgW="291973" imgH="418918" progId="Equation.3">
                    <p:embed/>
                  </p:oleObj>
                </mc:Choice>
                <mc:Fallback>
                  <p:oleObj name="Equation" r:id="rId4" imgW="291973" imgH="418918" progId="Equation.3">
                    <p:embed/>
                    <p:pic>
                      <p:nvPicPr>
                        <p:cNvPr id="31761" name="Object 15">
                          <a:extLst>
                            <a:ext uri="{FF2B5EF4-FFF2-40B4-BE49-F238E27FC236}">
                              <a16:creationId xmlns:a16="http://schemas.microsoft.com/office/drawing/2014/main" xmlns="" id="{1C88221D-3EAE-4F32-A0FE-A963E45A8E6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44" y="2208"/>
                          <a:ext cx="406" cy="5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62" name="Rectangle 19">
              <a:extLst>
                <a:ext uri="{FF2B5EF4-FFF2-40B4-BE49-F238E27FC236}">
                  <a16:creationId xmlns:a16="http://schemas.microsoft.com/office/drawing/2014/main" xmlns="" id="{9D75A3BD-958D-4410-8407-0FB3F78D2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2" y="2328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</a:t>
              </a:r>
              <a:r>
                <a:rPr lang="en-US" altLang="en-US" sz="2400" baseline="-30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1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 =    </a:t>
              </a:r>
            </a:p>
          </p:txBody>
        </p:sp>
      </p:grpSp>
      <p:sp>
        <p:nvSpPr>
          <p:cNvPr id="194581" name="Rectangle 21">
            <a:extLst>
              <a:ext uri="{FF2B5EF4-FFF2-40B4-BE49-F238E27FC236}">
                <a16:creationId xmlns:a16="http://schemas.microsoft.com/office/drawing/2014/main" xmlns="" id="{53C6679E-B035-4361-870D-10928DDA36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2425" y="6276975"/>
            <a:ext cx="3867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tần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nguồn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, 50Hz</a:t>
            </a:r>
          </a:p>
        </p:txBody>
      </p:sp>
      <p:sp>
        <p:nvSpPr>
          <p:cNvPr id="194582" name="Rectangle 22">
            <a:extLst>
              <a:ext uri="{FF2B5EF4-FFF2-40B4-BE49-F238E27FC236}">
                <a16:creationId xmlns:a16="http://schemas.microsoft.com/office/drawing/2014/main" xmlns="" id="{29CE4158-80EC-43BF-B345-693EA9B97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2913" y="5786438"/>
            <a:ext cx="246856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p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đôi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cực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1756" name="Rectangle 26">
            <a:extLst>
              <a:ext uri="{FF2B5EF4-FFF2-40B4-BE49-F238E27FC236}">
                <a16:creationId xmlns:a16="http://schemas.microsoft.com/office/drawing/2014/main" xmlns="" id="{4D3D3284-E0AE-4FC2-995C-66D196731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325" y="4478338"/>
            <a:ext cx="144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</a:t>
            </a:r>
            <a:r>
              <a:rPr lang="en-US" altLang="en-US" sz="1800" dirty="0" err="1">
                <a:latin typeface="Cambria" panose="02040503050406030204" pitchFamily="18" charset="0"/>
              </a:rPr>
              <a:t>vòng</a:t>
            </a:r>
            <a:r>
              <a:rPr lang="en-US" altLang="en-US" sz="1800" dirty="0">
                <a:latin typeface="Cambria" panose="02040503050406030204" pitchFamily="18" charset="0"/>
              </a:rPr>
              <a:t>/</a:t>
            </a:r>
            <a:r>
              <a:rPr lang="en-US" altLang="en-US" sz="1800" dirty="0" err="1">
                <a:latin typeface="Cambria" panose="02040503050406030204" pitchFamily="18" charset="0"/>
              </a:rPr>
              <a:t>giây</a:t>
            </a:r>
            <a:r>
              <a:rPr lang="en-US" altLang="en-US" sz="1800" dirty="0">
                <a:latin typeface="Cambria" panose="02040503050406030204" pitchFamily="18" charset="0"/>
              </a:rPr>
              <a:t>]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3D092E8D-65FE-4DEC-A887-F3B96CAF2E8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119E770B-97EF-4E91-9D77-23AAFD98448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9" name="Picture 2" descr="Kết quả hình ảnh cho LOGO CAO DANG LY TU TRONG">
            <a:extLst>
              <a:ext uri="{FF2B5EF4-FFF2-40B4-BE49-F238E27FC236}">
                <a16:creationId xmlns:a16="http://schemas.microsoft.com/office/drawing/2014/main" xmlns="" id="{27C27B50-870A-4A3E-9DE9-AD927CF18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0" name="Picture 24" descr="Kết quả hình ảnh cho từ trường quay 3 pha">
            <a:extLst>
              <a:ext uri="{FF2B5EF4-FFF2-40B4-BE49-F238E27FC236}">
                <a16:creationId xmlns:a16="http://schemas.microsoft.com/office/drawing/2014/main" xmlns="" id="{89C40C02-F31C-4CD6-A1F6-83D778A48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063" y="923925"/>
            <a:ext cx="5376862" cy="496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082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3" grpId="0" autoUpdateAnimBg="0"/>
      <p:bldP spid="194576" grpId="0" autoUpdateAnimBg="0"/>
      <p:bldP spid="194577" grpId="0"/>
      <p:bldP spid="194578" grpId="0" autoUpdateAnimBg="0"/>
      <p:bldP spid="194581" grpId="0"/>
      <p:bldP spid="194582" grpId="0"/>
      <p:bldP spid="3175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0">
            <a:extLst>
              <a:ext uri="{FF2B5EF4-FFF2-40B4-BE49-F238E27FC236}">
                <a16:creationId xmlns:a16="http://schemas.microsoft.com/office/drawing/2014/main" xmlns="" id="{14847E70-57A8-4181-849E-508B3AAEE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4B8E6A4B-E022-4B51-8771-F7C2B938A66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6B6F7154-DB4D-4407-ACF8-BB0020BEFF5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9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24D570F5-D737-4EF3-AAA7-9D61545B6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xmlns="" id="{9F2CF3FC-0607-4983-9F61-288D6B5CD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82" y="1318437"/>
            <a:ext cx="7441018" cy="5172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11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6">
            <a:extLst>
              <a:ext uri="{FF2B5EF4-FFF2-40B4-BE49-F238E27FC236}">
                <a16:creationId xmlns:a16="http://schemas.microsoft.com/office/drawing/2014/main" xmlns="" id="{B1DAD8A6-05D2-4168-A01E-0F56A81B68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7370"/>
            <a:ext cx="24237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Cambria" panose="02040503050406030204" pitchFamily="18" charset="0"/>
              </a:rPr>
              <a:t>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198674" name="Rectangle 18">
            <a:extLst>
              <a:ext uri="{FF2B5EF4-FFF2-40B4-BE49-F238E27FC236}">
                <a16:creationId xmlns:a16="http://schemas.microsoft.com/office/drawing/2014/main" xmlns="" id="{D08CC87A-DAAB-4F85-A09D-5B718CEF4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2425" y="3248574"/>
            <a:ext cx="2737390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E</a:t>
            </a:r>
            <a:r>
              <a:rPr lang="en-US" altLang="en-US" sz="20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, I</a:t>
            </a:r>
            <a:r>
              <a:rPr lang="en-US" altLang="en-US" sz="20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được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xác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theo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qui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bàn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tay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phải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98679" name="Rectangle 23">
            <a:extLst>
              <a:ext uri="{FF2B5EF4-FFF2-40B4-BE49-F238E27FC236}">
                <a16:creationId xmlns:a16="http://schemas.microsoft.com/office/drawing/2014/main" xmlns="" id="{68886508-8FEF-41F2-937B-BF2B47D72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4564" y="3522729"/>
            <a:ext cx="2477644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của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lực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F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xác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theo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qui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bàn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tay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trái</a:t>
            </a:r>
            <a:endParaRPr lang="en-US" altLang="en-US" sz="20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E4E4991E-61CA-4199-B314-D34A28A339D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65F95E55-CD7A-4858-9C97-42F8B381B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64" name="Picture 2" descr="Kết quả hình ảnh cho LOGO CAO DANG LY TU TRONG">
            <a:extLst>
              <a:ext uri="{FF2B5EF4-FFF2-40B4-BE49-F238E27FC236}">
                <a16:creationId xmlns:a16="http://schemas.microsoft.com/office/drawing/2014/main" xmlns="" id="{449026AB-AC7A-4AE3-AA0A-7AF7C2E3B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0DC8299C-7507-4968-A796-469B33C55A06}"/>
              </a:ext>
            </a:extLst>
          </p:cNvPr>
          <p:cNvSpPr/>
          <p:nvPr/>
        </p:nvSpPr>
        <p:spPr>
          <a:xfrm>
            <a:off x="181945" y="1046836"/>
            <a:ext cx="3436017" cy="1870013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xoay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tần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f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stator</a:t>
            </a:r>
            <a:endParaRPr lang="en-US" alt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: Rounded Corners 2">
                <a:extLst>
                  <a:ext uri="{FF2B5EF4-FFF2-40B4-BE49-F238E27FC236}">
                    <a16:creationId xmlns:a16="http://schemas.microsoft.com/office/drawing/2014/main" xmlns="" id="{61ED6DAD-CB26-4B67-9AF8-7CCD8B5DBA64}"/>
                  </a:ext>
                </a:extLst>
              </p:cNvPr>
              <p:cNvSpPr/>
              <p:nvPr/>
            </p:nvSpPr>
            <p:spPr>
              <a:xfrm>
                <a:off x="4255547" y="1032069"/>
                <a:ext cx="3794529" cy="1884780"/>
              </a:xfrm>
              <a:prstGeom prst="roundRect">
                <a:avLst/>
              </a:prstGeom>
              <a:solidFill>
                <a:schemeClr val="accent1"/>
              </a:solid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điện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xoay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chiều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ba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pha</a:t>
                </a:r>
                <a:r>
                  <a:rPr lang="en-US" altLang="en-US" sz="2400" b="1" dirty="0">
                    <a:latin typeface="Cambria" panose="02040503050406030204" pitchFamily="18" charset="0"/>
                  </a:rPr>
                  <a:t> ⇒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trường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quay 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6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altLang="en-US" sz="36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36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b="1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6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𝟔𝟎𝐟</m:t>
                        </m:r>
                      </m:num>
                      <m:den>
                        <m:r>
                          <a:rPr lang="en-US" altLang="en-US" sz="36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𝐩</m:t>
                        </m:r>
                      </m:den>
                    </m:f>
                  </m:oMath>
                </a14:m>
                <a:endParaRPr lang="en-US" altLang="en-US" sz="2400" b="1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Rectangle: Rounded Corners 2">
                <a:extLst>
                  <a:ext uri="{FF2B5EF4-FFF2-40B4-BE49-F238E27FC236}">
                    <a16:creationId xmlns:a16="http://schemas.microsoft.com/office/drawing/2014/main" id="{61ED6DAD-CB26-4B67-9AF8-7CCD8B5DBA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5547" y="1032069"/>
                <a:ext cx="3794529" cy="1884780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rrow: Right 3">
            <a:extLst>
              <a:ext uri="{FF2B5EF4-FFF2-40B4-BE49-F238E27FC236}">
                <a16:creationId xmlns:a16="http://schemas.microsoft.com/office/drawing/2014/main" xmlns="" id="{1CEE044F-1624-4B21-A074-DD4873987EAB}"/>
              </a:ext>
            </a:extLst>
          </p:cNvPr>
          <p:cNvSpPr/>
          <p:nvPr/>
        </p:nvSpPr>
        <p:spPr>
          <a:xfrm>
            <a:off x="3681757" y="1836025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xmlns="" id="{8259E69A-E80F-404C-9F98-12CDF35A60B7}"/>
              </a:ext>
            </a:extLst>
          </p:cNvPr>
          <p:cNvSpPr/>
          <p:nvPr/>
        </p:nvSpPr>
        <p:spPr>
          <a:xfrm>
            <a:off x="8872777" y="1019795"/>
            <a:ext cx="3114196" cy="18462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Cảm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rotor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sức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E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xmlns="" id="{28953C3D-F521-41FC-B47C-2E48F7D16748}"/>
              </a:ext>
            </a:extLst>
          </p:cNvPr>
          <p:cNvSpPr/>
          <p:nvPr/>
        </p:nvSpPr>
        <p:spPr>
          <a:xfrm>
            <a:off x="8878186" y="4646816"/>
            <a:ext cx="3108787" cy="2043015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Dây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quấn</a:t>
            </a:r>
            <a:r>
              <a:rPr lang="en-US" altLang="en-US" sz="2400" b="1" dirty="0">
                <a:latin typeface="Cambria" panose="02040503050406030204" pitchFamily="18" charset="0"/>
              </a:rPr>
              <a:t> rotor </a:t>
            </a:r>
            <a:r>
              <a:rPr lang="en-US" altLang="en-US" sz="2400" b="1" dirty="0" err="1">
                <a:latin typeface="Cambria" panose="02040503050406030204" pitchFamily="18" charset="0"/>
              </a:rPr>
              <a:t>nối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ngắn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mạch</a:t>
            </a:r>
            <a:r>
              <a:rPr lang="en-US" altLang="en-US" sz="2400" b="1" dirty="0">
                <a:latin typeface="Cambria" panose="02040503050406030204" pitchFamily="18" charset="0"/>
              </a:rPr>
              <a:t> ⇒ </a:t>
            </a:r>
            <a:r>
              <a:rPr lang="en-US" altLang="en-US" sz="2400" b="1" dirty="0" err="1">
                <a:latin typeface="Cambria" panose="02040503050406030204" pitchFamily="18" charset="0"/>
              </a:rPr>
              <a:t>dòng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0FDF8C5E-CFD8-43DD-BC68-19C431E38077}"/>
              </a:ext>
            </a:extLst>
          </p:cNvPr>
          <p:cNvSpPr/>
          <p:nvPr/>
        </p:nvSpPr>
        <p:spPr>
          <a:xfrm>
            <a:off x="4454795" y="4612709"/>
            <a:ext cx="3411115" cy="2043015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latin typeface="Cambria" panose="02040503050406030204" pitchFamily="18" charset="0"/>
              </a:rPr>
              <a:t>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nằm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b="1" dirty="0">
                <a:latin typeface="Cambria" panose="02040503050406030204" pitchFamily="18" charset="0"/>
              </a:rPr>
              <a:t> quay ⇒ </a:t>
            </a:r>
            <a:r>
              <a:rPr lang="en-US" altLang="en-US" sz="2400" b="1" dirty="0" err="1">
                <a:latin typeface="Cambria" panose="02040503050406030204" pitchFamily="18" charset="0"/>
              </a:rPr>
              <a:t>lực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tác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dụng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hỗ</a:t>
            </a:r>
            <a:r>
              <a:rPr lang="en-US" altLang="en-US" sz="2400" b="1" dirty="0">
                <a:latin typeface="Cambria" panose="02040503050406030204" pitchFamily="18" charset="0"/>
              </a:rPr>
              <a:t> F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Cambria" panose="02040503050406030204" pitchFamily="18" charset="0"/>
              </a:rPr>
              <a:t>  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xmlns="" id="{920FB8FC-F29D-4FD5-8D11-2BD82B5636AE}"/>
              </a:ext>
            </a:extLst>
          </p:cNvPr>
          <p:cNvSpPr/>
          <p:nvPr/>
        </p:nvSpPr>
        <p:spPr>
          <a:xfrm>
            <a:off x="185485" y="4612709"/>
            <a:ext cx="3516204" cy="2077122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Tạo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thành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momen</a:t>
            </a:r>
            <a:r>
              <a:rPr lang="en-US" altLang="en-US" sz="2400" b="1" dirty="0">
                <a:latin typeface="Cambria" panose="02040503050406030204" pitchFamily="18" charset="0"/>
              </a:rPr>
              <a:t> M </a:t>
            </a:r>
            <a:r>
              <a:rPr lang="en-US" altLang="en-US" sz="2400" b="1" dirty="0" err="1">
                <a:latin typeface="Cambria" panose="02040503050406030204" pitchFamily="18" charset="0"/>
              </a:rPr>
              <a:t>tác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dụng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lên</a:t>
            </a:r>
            <a:r>
              <a:rPr lang="en-US" altLang="en-US" sz="2400" b="1" dirty="0">
                <a:latin typeface="Cambria" panose="02040503050406030204" pitchFamily="18" charset="0"/>
              </a:rPr>
              <a:t> rotor,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nó</a:t>
            </a:r>
            <a:r>
              <a:rPr lang="en-US" altLang="en-US" sz="2400" b="1" dirty="0">
                <a:latin typeface="Cambria" panose="02040503050406030204" pitchFamily="18" charset="0"/>
              </a:rPr>
              <a:t> quay </a:t>
            </a:r>
            <a:r>
              <a:rPr lang="en-US" altLang="en-US" sz="2400" b="1" dirty="0" err="1">
                <a:latin typeface="Cambria" panose="02040503050406030204" pitchFamily="18" charset="0"/>
              </a:rPr>
              <a:t>với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tốc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n </a:t>
            </a:r>
            <a:r>
              <a:rPr lang="en-US" altLang="en-US" sz="2400" b="1" dirty="0" err="1">
                <a:latin typeface="Cambria" panose="02040503050406030204" pitchFamily="18" charset="0"/>
              </a:rPr>
              <a:t>theo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chiều</a:t>
            </a:r>
            <a:r>
              <a:rPr lang="en-US" altLang="en-US" sz="2400" b="1" dirty="0">
                <a:latin typeface="Cambria" panose="02040503050406030204" pitchFamily="18" charset="0"/>
              </a:rPr>
              <a:t> quay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trường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xmlns="" id="{43D0F9C4-1B4F-41A2-BED7-9D456AD5433F}"/>
              </a:ext>
            </a:extLst>
          </p:cNvPr>
          <p:cNvSpPr/>
          <p:nvPr/>
        </p:nvSpPr>
        <p:spPr>
          <a:xfrm>
            <a:off x="8221776" y="1791764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Arrow: Right 39">
            <a:extLst>
              <a:ext uri="{FF2B5EF4-FFF2-40B4-BE49-F238E27FC236}">
                <a16:creationId xmlns:a16="http://schemas.microsoft.com/office/drawing/2014/main" xmlns="" id="{801C9649-5045-4D74-B531-4DCBDE67A83B}"/>
              </a:ext>
            </a:extLst>
          </p:cNvPr>
          <p:cNvSpPr/>
          <p:nvPr/>
        </p:nvSpPr>
        <p:spPr>
          <a:xfrm rot="10800000">
            <a:off x="8085922" y="5522506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row: Right 40">
            <a:extLst>
              <a:ext uri="{FF2B5EF4-FFF2-40B4-BE49-F238E27FC236}">
                <a16:creationId xmlns:a16="http://schemas.microsoft.com/office/drawing/2014/main" xmlns="" id="{E0B878F9-8839-4E4C-A924-5BD5D985C49C}"/>
              </a:ext>
            </a:extLst>
          </p:cNvPr>
          <p:cNvSpPr/>
          <p:nvPr/>
        </p:nvSpPr>
        <p:spPr>
          <a:xfrm rot="10800000">
            <a:off x="3779125" y="5560103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Arrow: Down 41">
            <a:extLst>
              <a:ext uri="{FF2B5EF4-FFF2-40B4-BE49-F238E27FC236}">
                <a16:creationId xmlns:a16="http://schemas.microsoft.com/office/drawing/2014/main" xmlns="" id="{13981EBD-4809-4A59-98D1-D6AB5CFDB348}"/>
              </a:ext>
            </a:extLst>
          </p:cNvPr>
          <p:cNvSpPr/>
          <p:nvPr/>
        </p:nvSpPr>
        <p:spPr>
          <a:xfrm>
            <a:off x="10289815" y="3495558"/>
            <a:ext cx="280120" cy="457200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74" grpId="0"/>
      <p:bldP spid="198679" grpId="0"/>
      <p:bldP spid="2" grpId="0" animBg="1"/>
      <p:bldP spid="3" grpId="0" animBg="1"/>
      <p:bldP spid="4" grpId="0" animBg="1"/>
      <p:bldP spid="32" grpId="0" animBg="1"/>
      <p:bldP spid="33" grpId="0" animBg="1"/>
      <p:bldP spid="34" grpId="0" animBg="1"/>
      <p:bldP spid="36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33" name="Rectangle 29">
            <a:extLst>
              <a:ext uri="{FF2B5EF4-FFF2-40B4-BE49-F238E27FC236}">
                <a16:creationId xmlns:a16="http://schemas.microsoft.com/office/drawing/2014/main" xmlns="" id="{6A43B56F-C418-4FEB-9AA9-B04EDF3E7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516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</a:t>
            </a:r>
            <a:r>
              <a:rPr lang="en-US" altLang="en-US" sz="2400" dirty="0">
                <a:latin typeface="Cambria" panose="02040503050406030204" pitchFamily="18" charset="0"/>
              </a:rPr>
              <a:t>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00734" name="Rectangle 30">
            <a:extLst>
              <a:ext uri="{FF2B5EF4-FFF2-40B4-BE49-F238E27FC236}">
                <a16:creationId xmlns:a16="http://schemas.microsoft.com/office/drawing/2014/main" xmlns="" id="{2FA07542-97E7-4B4E-BC70-66ADFDBFF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E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200735" name="Rectangle 31">
            <a:extLst>
              <a:ext uri="{FF2B5EF4-FFF2-40B4-BE49-F238E27FC236}">
                <a16:creationId xmlns:a16="http://schemas.microsoft.com/office/drawing/2014/main" xmlns="" id="{532FCB41-A76D-4038-ABE8-89571E935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3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=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00736" name="Rectangle 32">
            <a:extLst>
              <a:ext uri="{FF2B5EF4-FFF2-40B4-BE49-F238E27FC236}">
                <a16:creationId xmlns:a16="http://schemas.microsoft.com/office/drawing/2014/main" xmlns="" id="{CDD2338B-7526-4BEA-B71C-87ED6322CC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799" y="1371228"/>
            <a:ext cx="5581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rotor </a:t>
            </a:r>
            <a:r>
              <a:rPr lang="en-US" altLang="en-US" sz="2400" dirty="0" err="1">
                <a:latin typeface="Cambria" panose="02040503050406030204" pitchFamily="18" charset="0"/>
              </a:rPr>
              <a:t>sẽ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đứng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yên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đối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với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</a:rPr>
              <a:t> quay</a:t>
            </a:r>
          </a:p>
        </p:txBody>
      </p:sp>
      <p:sp>
        <p:nvSpPr>
          <p:cNvPr id="200737" name="Line 33">
            <a:extLst>
              <a:ext uri="{FF2B5EF4-FFF2-40B4-BE49-F238E27FC236}">
                <a16:creationId xmlns:a16="http://schemas.microsoft.com/office/drawing/2014/main" xmlns="" id="{BF5E2198-D45A-4C90-9DA4-FBF7903AE91C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16528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38" name="Rectangle 34">
            <a:extLst>
              <a:ext uri="{FF2B5EF4-FFF2-40B4-BE49-F238E27FC236}">
                <a16:creationId xmlns:a16="http://schemas.microsoft.com/office/drawing/2014/main" xmlns="" id="{F64F23AD-C590-456A-B152-AE832F7F6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I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200739" name="Rectangle 35">
            <a:extLst>
              <a:ext uri="{FF2B5EF4-FFF2-40B4-BE49-F238E27FC236}">
                <a16:creationId xmlns:a16="http://schemas.microsoft.com/office/drawing/2014/main" xmlns="" id="{FA69143F-ADA1-48C7-9935-1BF61B639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M = 0</a:t>
            </a:r>
          </a:p>
        </p:txBody>
      </p:sp>
      <p:sp>
        <p:nvSpPr>
          <p:cNvPr id="200740" name="Line 36">
            <a:extLst>
              <a:ext uri="{FF2B5EF4-FFF2-40B4-BE49-F238E27FC236}">
                <a16:creationId xmlns:a16="http://schemas.microsoft.com/office/drawing/2014/main" xmlns="" id="{F326C22B-6E15-43F2-900E-B7530D1BD94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1" name="Line 37">
            <a:extLst>
              <a:ext uri="{FF2B5EF4-FFF2-40B4-BE49-F238E27FC236}">
                <a16:creationId xmlns:a16="http://schemas.microsoft.com/office/drawing/2014/main" xmlns="" id="{44B406C5-3B5C-4C81-AC8C-5CA254C927B8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2" name="Line 38">
            <a:extLst>
              <a:ext uri="{FF2B5EF4-FFF2-40B4-BE49-F238E27FC236}">
                <a16:creationId xmlns:a16="http://schemas.microsoft.com/office/drawing/2014/main" xmlns="" id="{81EB3983-6721-4717-BA87-0574BDFD23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3" name="Line 39">
            <a:extLst>
              <a:ext uri="{FF2B5EF4-FFF2-40B4-BE49-F238E27FC236}">
                <a16:creationId xmlns:a16="http://schemas.microsoft.com/office/drawing/2014/main" xmlns="" id="{D9746074-E44D-453E-98C6-4AED8E9C0B9F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4" name="Rectangle 40">
            <a:extLst>
              <a:ext uri="{FF2B5EF4-FFF2-40B4-BE49-F238E27FC236}">
                <a16:creationId xmlns:a16="http://schemas.microsoft.com/office/drawing/2014/main" xmlns="" id="{3045E143-C0E3-44E9-A650-AF2540FBC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190686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quay</a:t>
            </a:r>
          </a:p>
        </p:txBody>
      </p:sp>
      <p:graphicFrame>
        <p:nvGraphicFramePr>
          <p:cNvPr id="200745" name="Object 41">
            <a:extLst>
              <a:ext uri="{FF2B5EF4-FFF2-40B4-BE49-F238E27FC236}">
                <a16:creationId xmlns:a16="http://schemas.microsoft.com/office/drawing/2014/main" xmlns="" id="{11C1C4E0-9A9E-4125-AEFF-5FF327B15A0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707188" y="3049860"/>
          <a:ext cx="1141412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6" name="Equation" r:id="rId4" imgW="583947" imgH="418918" progId="Equation.3">
                  <p:embed/>
                </p:oleObj>
              </mc:Choice>
              <mc:Fallback>
                <p:oleObj name="Equation" r:id="rId4" imgW="583947" imgH="418918" progId="Equation.3">
                  <p:embed/>
                  <p:pic>
                    <p:nvPicPr>
                      <p:cNvPr id="200745" name="Object 41">
                        <a:extLst>
                          <a:ext uri="{FF2B5EF4-FFF2-40B4-BE49-F238E27FC236}">
                            <a16:creationId xmlns:a16="http://schemas.microsoft.com/office/drawing/2014/main" xmlns="" id="{11C1C4E0-9A9E-4125-AEFF-5FF327B15A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7188" y="3049860"/>
                        <a:ext cx="1141412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0747" name="Object 43">
            <a:extLst>
              <a:ext uri="{FF2B5EF4-FFF2-40B4-BE49-F238E27FC236}">
                <a16:creationId xmlns:a16="http://schemas.microsoft.com/office/drawing/2014/main" xmlns="" id="{4EF9F14D-6A6C-421B-B486-EAA20E256D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4566039"/>
              </p:ext>
            </p:extLst>
          </p:nvPr>
        </p:nvGraphicFramePr>
        <p:xfrm>
          <a:off x="6589713" y="5259388"/>
          <a:ext cx="1565275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7" name="Equation" r:id="rId6" imgW="799920" imgH="215640" progId="Equation.3">
                  <p:embed/>
                </p:oleObj>
              </mc:Choice>
              <mc:Fallback>
                <p:oleObj name="Equation" r:id="rId6" imgW="799920" imgH="215640" progId="Equation.3">
                  <p:embed/>
                  <p:pic>
                    <p:nvPicPr>
                      <p:cNvPr id="200747" name="Object 43">
                        <a:extLst>
                          <a:ext uri="{FF2B5EF4-FFF2-40B4-BE49-F238E27FC236}">
                            <a16:creationId xmlns:a16="http://schemas.microsoft.com/office/drawing/2014/main" xmlns="" id="{4EF9F14D-6A6C-421B-B486-EAA20E256D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9713" y="5259388"/>
                        <a:ext cx="1565275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49" name="Rectangle 45">
            <a:extLst>
              <a:ext uri="{FF2B5EF4-FFF2-40B4-BE49-F238E27FC236}">
                <a16:creationId xmlns:a16="http://schemas.microsoft.com/office/drawing/2014/main" xmlns="" id="{AF4EAD65-0922-4C1F-BD37-AF8DCE089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202260"/>
            <a:ext cx="327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Tốc độ từ trường quay:</a:t>
            </a:r>
          </a:p>
        </p:txBody>
      </p:sp>
      <p:sp>
        <p:nvSpPr>
          <p:cNvPr id="200750" name="Rectangle 46">
            <a:extLst>
              <a:ext uri="{FF2B5EF4-FFF2-40B4-BE49-F238E27FC236}">
                <a16:creationId xmlns:a16="http://schemas.microsoft.com/office/drawing/2014/main" xmlns="" id="{CE696D54-5237-486D-B64D-5F8F9B2A4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7046" y="3885828"/>
            <a:ext cx="54843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990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trượt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  <a:sym typeface="Symbol"/>
              </a:rPr>
              <a:t></a:t>
            </a:r>
            <a:r>
              <a:rPr lang="en-US" altLang="en-US" sz="2400" dirty="0" smtClean="0">
                <a:latin typeface="Cambria" panose="02040503050406030204" pitchFamily="18" charset="0"/>
              </a:rPr>
              <a:t>n </a:t>
            </a:r>
            <a:r>
              <a:rPr lang="en-US" altLang="en-US" sz="2400" dirty="0">
                <a:latin typeface="Cambria" panose="02040503050406030204" pitchFamily="18" charset="0"/>
              </a:rPr>
              <a:t>(</a:t>
            </a:r>
            <a:r>
              <a:rPr lang="en-US" altLang="en-US" sz="2400" dirty="0" err="1">
                <a:latin typeface="Cambria" panose="02040503050406030204" pitchFamily="18" charset="0"/>
              </a:rPr>
              <a:t>vận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trượt</a:t>
            </a:r>
            <a:r>
              <a:rPr lang="en-US" altLang="en-US" sz="2400" dirty="0">
                <a:latin typeface="Cambria" panose="02040503050406030204" pitchFamily="18" charset="0"/>
              </a:rPr>
              <a:t>):</a:t>
            </a:r>
          </a:p>
        </p:txBody>
      </p:sp>
      <p:sp>
        <p:nvSpPr>
          <p:cNvPr id="200751" name="Rectangle 47">
            <a:extLst>
              <a:ext uri="{FF2B5EF4-FFF2-40B4-BE49-F238E27FC236}">
                <a16:creationId xmlns:a16="http://schemas.microsoft.com/office/drawing/2014/main" xmlns="" id="{E5CBC5A0-ADFB-445D-8F81-1252FE42B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91403" y="3835028"/>
            <a:ext cx="2707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990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Cambria" panose="02040503050406030204" pitchFamily="18" charset="0"/>
                <a:sym typeface="Symbol"/>
              </a:rPr>
              <a:t></a:t>
            </a:r>
            <a:r>
              <a:rPr lang="en-US" altLang="en-US" sz="2400" dirty="0" smtClean="0">
                <a:latin typeface="Cambria" panose="02040503050406030204" pitchFamily="18" charset="0"/>
              </a:rPr>
              <a:t>n </a:t>
            </a:r>
            <a:r>
              <a:rPr lang="en-US" altLang="en-US" sz="2400" dirty="0">
                <a:latin typeface="Cambria" panose="02040503050406030204" pitchFamily="18" charset="0"/>
              </a:rPr>
              <a:t>=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– n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200753" name="Rectangle 49">
            <a:extLst>
              <a:ext uri="{FF2B5EF4-FFF2-40B4-BE49-F238E27FC236}">
                <a16:creationId xmlns:a16="http://schemas.microsoft.com/office/drawing/2014/main" xmlns="" id="{F7287705-AE9B-47D7-9CA0-A101E51B9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9270" y="4509199"/>
            <a:ext cx="344908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sốâ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                         </a:t>
            </a:r>
          </a:p>
        </p:txBody>
      </p:sp>
      <p:graphicFrame>
        <p:nvGraphicFramePr>
          <p:cNvPr id="200752" name="Object 48">
            <a:extLst>
              <a:ext uri="{FF2B5EF4-FFF2-40B4-BE49-F238E27FC236}">
                <a16:creationId xmlns:a16="http://schemas.microsoft.com/office/drawing/2014/main" xmlns="" id="{FF55319F-5DE0-4D70-B839-E4050C204E5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582575"/>
              </p:ext>
            </p:extLst>
          </p:nvPr>
        </p:nvGraphicFramePr>
        <p:xfrm>
          <a:off x="6659563" y="4421188"/>
          <a:ext cx="1230312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8" name="Equation" r:id="rId8" imgW="685800" imgH="431640" progId="Equation.3">
                  <p:embed/>
                </p:oleObj>
              </mc:Choice>
              <mc:Fallback>
                <p:oleObj name="Equation" r:id="rId8" imgW="685800" imgH="431640" progId="Equation.3">
                  <p:embed/>
                  <p:pic>
                    <p:nvPicPr>
                      <p:cNvPr id="200752" name="Object 48">
                        <a:extLst>
                          <a:ext uri="{FF2B5EF4-FFF2-40B4-BE49-F238E27FC236}">
                            <a16:creationId xmlns:a16="http://schemas.microsoft.com/office/drawing/2014/main" xmlns="" id="{FF55319F-5DE0-4D70-B839-E4050C204E5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9563" y="4421188"/>
                        <a:ext cx="1230312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910" name="Rectangle 50">
            <a:extLst>
              <a:ext uri="{FF2B5EF4-FFF2-40B4-BE49-F238E27FC236}">
                <a16:creationId xmlns:a16="http://schemas.microsoft.com/office/drawing/2014/main" xmlns="" id="{BA039DA8-25F9-4DD4-AE48-B4AAB8986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5125" y="3394348"/>
            <a:ext cx="2222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 b="1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200755" name="Rectangle 51">
            <a:extLst>
              <a:ext uri="{FF2B5EF4-FFF2-40B4-BE49-F238E27FC236}">
                <a16:creationId xmlns:a16="http://schemas.microsoft.com/office/drawing/2014/main" xmlns="" id="{736E2386-ED46-4405-B33E-A91870B30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0629" y="4509199"/>
            <a:ext cx="227979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   s = (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 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10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)%</a:t>
            </a:r>
            <a:endParaRPr lang="en-US" altLang="en-US" sz="2400" dirty="0">
              <a:latin typeface="Cambria" panose="02040503050406030204" pitchFamily="18" charset="0"/>
              <a:sym typeface="Symbol" panose="05050102010706020507" pitchFamily="18" charset="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                         </a:t>
            </a:r>
          </a:p>
        </p:txBody>
      </p:sp>
      <p:sp>
        <p:nvSpPr>
          <p:cNvPr id="200756" name="Rectangle 52">
            <a:extLst>
              <a:ext uri="{FF2B5EF4-FFF2-40B4-BE49-F238E27FC236}">
                <a16:creationId xmlns:a16="http://schemas.microsoft.com/office/drawing/2014/main" xmlns="" id="{C7B6B99E-D14A-4ECD-A74C-5B9788C79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183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</a:p>
        </p:txBody>
      </p:sp>
      <p:graphicFrame>
        <p:nvGraphicFramePr>
          <p:cNvPr id="200757" name="Object 53">
            <a:extLst>
              <a:ext uri="{FF2B5EF4-FFF2-40B4-BE49-F238E27FC236}">
                <a16:creationId xmlns:a16="http://schemas.microsoft.com/office/drawing/2014/main" xmlns="" id="{C5ED912A-B38C-4084-B8C8-893FA57936E3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8162925" y="5081860"/>
          <a:ext cx="151447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9" name="Equation" r:id="rId10" imgW="774364" imgH="418918" progId="Equation.3">
                  <p:embed/>
                </p:oleObj>
              </mc:Choice>
              <mc:Fallback>
                <p:oleObj name="Equation" r:id="rId10" imgW="774364" imgH="418918" progId="Equation.3">
                  <p:embed/>
                  <p:pic>
                    <p:nvPicPr>
                      <p:cNvPr id="200757" name="Object 53">
                        <a:extLst>
                          <a:ext uri="{FF2B5EF4-FFF2-40B4-BE49-F238E27FC236}">
                            <a16:creationId xmlns:a16="http://schemas.microsoft.com/office/drawing/2014/main" xmlns="" id="{C5ED912A-B38C-4084-B8C8-893FA57936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2925" y="5081860"/>
                        <a:ext cx="1514475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58" name="Rectangle 54">
            <a:extLst>
              <a:ext uri="{FF2B5EF4-FFF2-40B4-BE49-F238E27FC236}">
                <a16:creationId xmlns:a16="http://schemas.microsoft.com/office/drawing/2014/main" xmlns="" id="{396C3137-E956-4EE2-8DC1-E709004EE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8949" y="5892428"/>
            <a:ext cx="504772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Khi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tăng</a:t>
            </a:r>
            <a:r>
              <a:rPr lang="en-US" altLang="en-US" sz="2400" b="1" dirty="0">
                <a:latin typeface="Cambria" panose="02040503050406030204" pitchFamily="18" charset="0"/>
              </a:rPr>
              <a:t>,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số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trượt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tăng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00759" name="Line 55">
            <a:extLst>
              <a:ext uri="{FF2B5EF4-FFF2-40B4-BE49-F238E27FC236}">
                <a16:creationId xmlns:a16="http://schemas.microsoft.com/office/drawing/2014/main" xmlns="" id="{3DE7B733-AC19-4E89-B9C8-8543E913080A}"/>
              </a:ext>
            </a:extLst>
          </p:cNvPr>
          <p:cNvSpPr>
            <a:spLocks noChangeShapeType="1"/>
          </p:cNvSpPr>
          <p:nvPr/>
        </p:nvSpPr>
        <p:spPr bwMode="auto">
          <a:xfrm>
            <a:off x="4991100" y="27958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60" name="Rectangle 56">
            <a:extLst>
              <a:ext uri="{FF2B5EF4-FFF2-40B4-BE49-F238E27FC236}">
                <a16:creationId xmlns:a16="http://schemas.microsoft.com/office/drawing/2014/main" xmlns="" id="{6CD2B680-A996-4F62-B807-9477B5B10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599" y="2514228"/>
            <a:ext cx="47568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bộ</a:t>
            </a:r>
            <a:r>
              <a:rPr lang="en-US" altLang="en-US" sz="2400" dirty="0">
                <a:latin typeface="Cambria" panose="02040503050406030204" pitchFamily="18" charset="0"/>
              </a:rPr>
              <a:t> (n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&gt; n</a:t>
            </a:r>
            <a:r>
              <a:rPr lang="en-US" altLang="en-US" sz="24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6141A3DD-3EEE-4924-986D-4A26FF35F9C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41AF05AD-4BFC-48C5-BFB0-ABFE11FB6FF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919" name="Picture 2" descr="Kết quả hình ảnh cho LOGO CAO DANG LY TU TRONG">
            <a:hlinkClick r:id="rId12" action="ppaction://hlinkfile"/>
            <a:extLst>
              <a:ext uri="{FF2B5EF4-FFF2-40B4-BE49-F238E27FC236}">
                <a16:creationId xmlns:a16="http://schemas.microsoft.com/office/drawing/2014/main" xmlns="" id="{597C27DC-A654-40D3-B93F-49F246E1D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03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0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0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0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0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20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20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0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20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20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9" dur="500"/>
                                        <p:tgtEl>
                                          <p:spTgt spid="20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20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5" dur="2000"/>
                                        <p:tgtEl>
                                          <p:spTgt spid="20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20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33" grpId="0"/>
      <p:bldP spid="200734" grpId="0"/>
      <p:bldP spid="200735" grpId="0"/>
      <p:bldP spid="200736" grpId="0"/>
      <p:bldP spid="200738" grpId="0"/>
      <p:bldP spid="200739" grpId="0"/>
      <p:bldP spid="200744" grpId="0"/>
      <p:bldP spid="200749" grpId="0"/>
      <p:bldP spid="200750" grpId="0"/>
      <p:bldP spid="200751" grpId="0"/>
      <p:bldP spid="200753" grpId="0"/>
      <p:bldP spid="200755" grpId="0"/>
      <p:bldP spid="200756" grpId="0"/>
      <p:bldP spid="200758" grpId="0" animBg="1"/>
      <p:bldP spid="2007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1450" y="-50481"/>
            <a:ext cx="1183005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indent="457200" algn="just">
              <a:lnSpc>
                <a:spcPct val="115000"/>
              </a:lnSpc>
            </a:pP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71450" y="1252309"/>
                <a:ext cx="1183005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solidFill>
                    <a:prstClr val="black"/>
                  </a:solidFill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0" y="1252309"/>
                <a:ext cx="1183005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773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71450" y="2206705"/>
            <a:ext cx="1183005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indent="457200" algn="just">
              <a:lnSpc>
                <a:spcPct val="115000"/>
              </a:lnSpc>
            </a:pP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2p = 4,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71450" y="3439883"/>
                <a:ext cx="1183005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solidFill>
                    <a:prstClr val="black"/>
                  </a:solidFill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0" y="3439883"/>
                <a:ext cx="11830050" cy="1229183"/>
              </a:xfrm>
              <a:prstGeom prst="rect">
                <a:avLst/>
              </a:prstGeom>
              <a:blipFill rotWithShape="1">
                <a:blip r:embed="rId3"/>
                <a:stretch>
                  <a:fillRect l="-773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71450" y="4326886"/>
            <a:ext cx="1183005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6,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00050" y="5693414"/>
                <a:ext cx="1160145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050" y="5693414"/>
                <a:ext cx="11601450" cy="1229183"/>
              </a:xfrm>
              <a:prstGeom prst="rect">
                <a:avLst/>
              </a:prstGeom>
              <a:blipFill rotWithShape="1">
                <a:blip r:embed="rId4"/>
                <a:stretch>
                  <a:fillRect l="-841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8347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57150"/>
            <a:ext cx="12020550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r>
              <a:rPr lang="en-US" sz="2400" dirty="0">
                <a:latin typeface="Times New Roman"/>
                <a:ea typeface="Calibri"/>
              </a:rPr>
              <a:t>Cho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không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đồng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bộ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pha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cực</a:t>
            </a:r>
            <a:r>
              <a:rPr lang="en-US" sz="2400" dirty="0">
                <a:latin typeface="Times New Roman"/>
                <a:ea typeface="Calibri"/>
              </a:rPr>
              <a:t> 2p = 8,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được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cấp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nguồn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điện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xoay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chiều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pha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tần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f = 50 Hz. </a:t>
            </a:r>
            <a:r>
              <a:rPr lang="en-US" sz="2400" dirty="0" err="1">
                <a:latin typeface="Times New Roman"/>
                <a:ea typeface="Calibri"/>
              </a:rPr>
              <a:t>Hãy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tính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tốc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từ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trường</a:t>
            </a:r>
            <a:r>
              <a:rPr lang="en-US" sz="2400" dirty="0">
                <a:latin typeface="Times New Roman"/>
                <a:ea typeface="Calibri"/>
              </a:rPr>
              <a:t> quay </a:t>
            </a:r>
            <a:r>
              <a:rPr lang="en-US" sz="2400" dirty="0" err="1">
                <a:latin typeface="Times New Roman"/>
                <a:ea typeface="Calibri"/>
              </a:rPr>
              <a:t>của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endParaRPr 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209550" y="1070587"/>
                <a:ext cx="118110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=750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50" y="1070587"/>
                <a:ext cx="1181100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774" t="-19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09550" y="1964686"/>
            <a:ext cx="118110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10,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209550" y="3238500"/>
                <a:ext cx="118110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50" y="3238500"/>
                <a:ext cx="11811000" cy="1229183"/>
              </a:xfrm>
              <a:prstGeom prst="rect">
                <a:avLst/>
              </a:prstGeom>
              <a:blipFill rotWithShape="1">
                <a:blip r:embed="rId3"/>
                <a:stretch>
                  <a:fillRect l="-774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09550" y="4212586"/>
            <a:ext cx="118110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209550" y="5582901"/>
                <a:ext cx="118110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50" y="5582901"/>
                <a:ext cx="11811000" cy="1229183"/>
              </a:xfrm>
              <a:prstGeom prst="rect">
                <a:avLst/>
              </a:prstGeom>
              <a:blipFill rotWithShape="1">
                <a:blip r:embed="rId4"/>
                <a:stretch>
                  <a:fillRect l="-774" t="-19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1941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76200"/>
            <a:ext cx="11753850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r>
              <a:rPr lang="en-US" sz="2400" dirty="0">
                <a:latin typeface="Times New Roman"/>
                <a:ea typeface="Calibri"/>
              </a:rPr>
              <a:t>Cho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không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đồng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bộ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pha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cực</a:t>
            </a:r>
            <a:r>
              <a:rPr lang="en-US" sz="2400" dirty="0">
                <a:latin typeface="Times New Roman"/>
                <a:ea typeface="Calibri"/>
              </a:rPr>
              <a:t> 2p = 4,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được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cấp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nguồn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điện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xoay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chiều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pha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tần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f = 60 Hz. </a:t>
            </a:r>
            <a:r>
              <a:rPr lang="en-US" sz="2400" dirty="0" err="1">
                <a:latin typeface="Times New Roman"/>
                <a:ea typeface="Calibri"/>
              </a:rPr>
              <a:t>Hãy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tính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tốc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từ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trường</a:t>
            </a:r>
            <a:r>
              <a:rPr lang="en-US" sz="2400" dirty="0">
                <a:latin typeface="Times New Roman"/>
                <a:ea typeface="Calibri"/>
              </a:rPr>
              <a:t> quay </a:t>
            </a:r>
            <a:r>
              <a:rPr lang="en-US" sz="2400" dirty="0" err="1">
                <a:latin typeface="Times New Roman"/>
                <a:ea typeface="Calibri"/>
              </a:rPr>
              <a:t>của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endParaRPr 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0" y="1049965"/>
                <a:ext cx="120396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=1800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049965"/>
                <a:ext cx="1203960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759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14300" y="2059936"/>
            <a:ext cx="119253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6,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14300" y="3327427"/>
                <a:ext cx="119253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00" y="3327427"/>
                <a:ext cx="11925300" cy="1229183"/>
              </a:xfrm>
              <a:prstGeom prst="rect">
                <a:avLst/>
              </a:prstGeom>
              <a:blipFill rotWithShape="1">
                <a:blip r:embed="rId3"/>
                <a:stretch>
                  <a:fillRect l="-818" t="-19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33350" y="4250686"/>
            <a:ext cx="1198245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8,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66674" y="5621001"/>
                <a:ext cx="11972925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=900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74" y="5621001"/>
                <a:ext cx="11972925" cy="1229183"/>
              </a:xfrm>
              <a:prstGeom prst="rect">
                <a:avLst/>
              </a:prstGeom>
              <a:blipFill rotWithShape="1">
                <a:blip r:embed="rId4"/>
                <a:stretch>
                  <a:fillRect l="-815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7623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1450" y="-111764"/>
            <a:ext cx="1186815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10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10,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71450" y="1159514"/>
                <a:ext cx="1186815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0" y="1159514"/>
                <a:ext cx="1186815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770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52400" y="1976862"/>
            <a:ext cx="1186815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nước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71450" y="3604237"/>
                <a:ext cx="118491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bơm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nước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0" y="3604237"/>
                <a:ext cx="11849100" cy="1229183"/>
              </a:xfrm>
              <a:prstGeom prst="rect">
                <a:avLst/>
              </a:prstGeom>
              <a:blipFill rotWithShape="1">
                <a:blip r:embed="rId3"/>
                <a:stretch>
                  <a:fillRect l="-772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2724150" y="5772150"/>
                <a:ext cx="90678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hút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4150" y="5772150"/>
                <a:ext cx="9067800" cy="1229183"/>
              </a:xfrm>
              <a:prstGeom prst="rect">
                <a:avLst/>
              </a:prstGeom>
              <a:blipFill rotWithShape="1">
                <a:blip r:embed="rId4"/>
                <a:stretch>
                  <a:fillRect l="-1076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52400" y="4555486"/>
            <a:ext cx="11887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4,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hút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1707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9550" y="148062"/>
            <a:ext cx="118491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12,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quay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209550" y="1943109"/>
                <a:ext cx="118491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trần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50" y="1943109"/>
                <a:ext cx="1184910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772" t="-19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09550" y="3124200"/>
            <a:ext cx="11620500" cy="1625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</a:t>
            </a:r>
            <a:endParaRPr lang="en-US" sz="2400" dirty="0">
              <a:ea typeface="Calibri"/>
              <a:cs typeface="Times New Roman"/>
            </a:endParaRPr>
          </a:p>
          <a:p>
            <a:r>
              <a:rPr lang="en-US" sz="2400" dirty="0">
                <a:latin typeface="Times New Roman"/>
                <a:ea typeface="Calibri"/>
              </a:rPr>
              <a:t>Cho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quạt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trần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không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đồng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bộ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một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pha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cực</a:t>
            </a:r>
            <a:r>
              <a:rPr lang="en-US" sz="2400" dirty="0">
                <a:latin typeface="Times New Roman"/>
                <a:ea typeface="Calibri"/>
              </a:rPr>
              <a:t> 2p = 16,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được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cấp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nguồn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điện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xoay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chiều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một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pha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tần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f = 60 Hz. </a:t>
            </a:r>
            <a:r>
              <a:rPr lang="en-US" sz="2400" dirty="0" err="1">
                <a:latin typeface="Times New Roman"/>
                <a:ea typeface="Calibri"/>
              </a:rPr>
              <a:t>Hãy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tính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tốc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từ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trường</a:t>
            </a:r>
            <a:r>
              <a:rPr lang="en-US" sz="2400" dirty="0">
                <a:latin typeface="Times New Roman"/>
                <a:ea typeface="Calibri"/>
              </a:rPr>
              <a:t> quay </a:t>
            </a:r>
            <a:r>
              <a:rPr lang="en-US" sz="2400" dirty="0" err="1">
                <a:latin typeface="Times New Roman"/>
                <a:ea typeface="Calibri"/>
              </a:rPr>
              <a:t>của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quạt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trần</a:t>
            </a:r>
            <a:endParaRPr 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209550" y="4918687"/>
                <a:ext cx="1162050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trần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8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=450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50" y="4918687"/>
                <a:ext cx="11620500" cy="1229183"/>
              </a:xfrm>
              <a:prstGeom prst="rect">
                <a:avLst/>
              </a:prstGeom>
              <a:blipFill rotWithShape="1">
                <a:blip r:embed="rId3"/>
                <a:stretch>
                  <a:fillRect l="-787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191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1450" y="-125512"/>
            <a:ext cx="1183005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2880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mang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71450" y="1521591"/>
                <a:ext cx="1167765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0" y="1521591"/>
                <a:ext cx="1167765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783" t="-19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90500" y="2511463"/>
            <a:ext cx="33528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3000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933950" y="2554000"/>
                <a:ext cx="6096000" cy="110870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2880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/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phút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3000− 2880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=0,04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3950" y="2554000"/>
                <a:ext cx="6096000" cy="1108701"/>
              </a:xfrm>
              <a:prstGeom prst="rect">
                <a:avLst/>
              </a:prstGeom>
              <a:blipFill rotWithShape="1">
                <a:blip r:embed="rId3"/>
                <a:stretch>
                  <a:fillRect l="-1500" t="-21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0" y="3336312"/>
            <a:ext cx="12192000" cy="1625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r>
              <a:rPr lang="en-US" sz="2400" dirty="0">
                <a:latin typeface="Times New Roman"/>
                <a:ea typeface="Calibri"/>
              </a:rPr>
              <a:t>Cho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không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đồng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bộ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pha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cực</a:t>
            </a:r>
            <a:r>
              <a:rPr lang="en-US" sz="2400" dirty="0">
                <a:latin typeface="Times New Roman"/>
                <a:ea typeface="Calibri"/>
              </a:rPr>
              <a:t> 2p = 4,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được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cấp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nguồn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điện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xoay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chiều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pha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tần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f = 50 Hz. </a:t>
            </a:r>
            <a:r>
              <a:rPr lang="en-US" sz="2400" dirty="0" err="1">
                <a:latin typeface="Times New Roman"/>
                <a:ea typeface="Calibri"/>
              </a:rPr>
              <a:t>Bảng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lý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lịch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của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có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ghi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tốc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định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mức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n</a:t>
            </a:r>
            <a:r>
              <a:rPr lang="en-US" sz="2400" baseline="-25000" dirty="0" err="1">
                <a:latin typeface="Times New Roman"/>
                <a:ea typeface="Calibri"/>
              </a:rPr>
              <a:t>đm</a:t>
            </a:r>
            <a:r>
              <a:rPr lang="en-US" sz="2400" dirty="0">
                <a:latin typeface="Times New Roman"/>
                <a:ea typeface="Calibri"/>
              </a:rPr>
              <a:t> = 1450 </a:t>
            </a:r>
            <a:r>
              <a:rPr lang="en-US" sz="2400" dirty="0" err="1">
                <a:latin typeface="Times New Roman"/>
                <a:ea typeface="Calibri"/>
              </a:rPr>
              <a:t>vòng</a:t>
            </a:r>
            <a:r>
              <a:rPr lang="en-US" sz="2400" dirty="0">
                <a:latin typeface="Times New Roman"/>
                <a:ea typeface="Calibri"/>
              </a:rPr>
              <a:t>/</a:t>
            </a:r>
            <a:r>
              <a:rPr lang="en-US" sz="2400" dirty="0" err="1">
                <a:latin typeface="Times New Roman"/>
                <a:ea typeface="Calibri"/>
              </a:rPr>
              <a:t>phút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Hãy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tính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hệ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số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trượt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của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động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cơ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tại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tải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định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mức</a:t>
            </a:r>
            <a:endParaRPr 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0" y="4869909"/>
                <a:ext cx="584835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869909"/>
                <a:ext cx="5848350" cy="1229183"/>
              </a:xfrm>
              <a:prstGeom prst="rect">
                <a:avLst/>
              </a:prstGeom>
              <a:blipFill rotWithShape="1">
                <a:blip r:embed="rId4"/>
                <a:stretch>
                  <a:fillRect l="-1564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5638800" y="5081312"/>
            <a:ext cx="31623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1500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8801100" y="5153831"/>
                <a:ext cx="3390900" cy="15334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1450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/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phút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1500−1450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1100" y="5153831"/>
                <a:ext cx="3390900" cy="1533433"/>
              </a:xfrm>
              <a:prstGeom prst="rect">
                <a:avLst/>
              </a:prstGeom>
              <a:blipFill rotWithShape="1">
                <a:blip r:embed="rId5"/>
                <a:stretch>
                  <a:fillRect l="-2878" t="-1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114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-99588"/>
            <a:ext cx="11887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6,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960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52400" y="1555904"/>
                <a:ext cx="6096000" cy="12291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555904"/>
                <a:ext cx="609600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1500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6477000" y="1718275"/>
            <a:ext cx="34290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1000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23850" y="2668300"/>
                <a:ext cx="4057650" cy="11087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960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/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phút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1000− 960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1000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=0,04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850" y="2668300"/>
                <a:ext cx="4057650" cy="1108701"/>
              </a:xfrm>
              <a:prstGeom prst="rect">
                <a:avLst/>
              </a:prstGeom>
              <a:blipFill rotWithShape="1">
                <a:blip r:embed="rId3"/>
                <a:stretch>
                  <a:fillRect l="-2252" t="-21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14300" y="3581401"/>
            <a:ext cx="120396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8,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720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38100" y="5319298"/>
                <a:ext cx="5010150" cy="16539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=750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" y="5319298"/>
                <a:ext cx="5010150" cy="1653914"/>
              </a:xfrm>
              <a:prstGeom prst="rect">
                <a:avLst/>
              </a:prstGeom>
              <a:blipFill rotWithShape="1">
                <a:blip r:embed="rId4"/>
                <a:stretch>
                  <a:fillRect l="-1825" t="-14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4686300" y="5743067"/>
            <a:ext cx="329565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750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8009280" y="5530968"/>
                <a:ext cx="4229100" cy="11087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720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/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phút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750− 720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750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=0,04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09280" y="5530968"/>
                <a:ext cx="4229100" cy="1108701"/>
              </a:xfrm>
              <a:prstGeom prst="rect">
                <a:avLst/>
              </a:prstGeom>
              <a:blipFill rotWithShape="1">
                <a:blip r:embed="rId5"/>
                <a:stretch>
                  <a:fillRect l="-2305" t="-21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231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1450" y="-118638"/>
            <a:ext cx="116967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10,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570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171450" y="1594004"/>
                <a:ext cx="584835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0" y="1594004"/>
                <a:ext cx="584835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1563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6286500" y="1595857"/>
            <a:ext cx="32766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600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048000" y="2573050"/>
                <a:ext cx="4000500" cy="11087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570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/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phút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600− 570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600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=0,05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2573050"/>
                <a:ext cx="4000500" cy="1108701"/>
              </a:xfrm>
              <a:prstGeom prst="rect">
                <a:avLst/>
              </a:prstGeom>
              <a:blipFill rotWithShape="1">
                <a:blip r:embed="rId3"/>
                <a:stretch>
                  <a:fillRect l="-2287" t="-21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71450" y="3219172"/>
            <a:ext cx="1186815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2p = 2,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 =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 err="1"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3528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mang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57150" y="5071369"/>
                <a:ext cx="554355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50" y="5071369"/>
                <a:ext cx="5543550" cy="1229183"/>
              </a:xfrm>
              <a:prstGeom prst="rect">
                <a:avLst/>
              </a:prstGeom>
              <a:blipFill rotWithShape="1">
                <a:blip r:embed="rId4"/>
                <a:stretch>
                  <a:fillRect l="-1648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5543550" y="5282772"/>
            <a:ext cx="329565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=  3600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8820150" y="5131672"/>
                <a:ext cx="3219450" cy="15771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= 3528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/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phút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3600− 3528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=0,02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0150" y="5131672"/>
                <a:ext cx="3219450" cy="1577163"/>
              </a:xfrm>
              <a:prstGeom prst="rect">
                <a:avLst/>
              </a:prstGeom>
              <a:blipFill rotWithShape="1">
                <a:blip r:embed="rId5"/>
                <a:stretch>
                  <a:fillRect l="-3030" t="-1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411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xmlns="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8C8F976-9C0D-4FB9-BDEE-7520910736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53" y="1072961"/>
            <a:ext cx="6854170" cy="26705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F0923C-ECA0-46BF-8BE1-8DBD071190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1408" y="4125767"/>
            <a:ext cx="6710592" cy="26705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8D4BBF-864B-47B7-A010-D002970C23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3958" y="1839174"/>
            <a:ext cx="3048000" cy="638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1B0E6DD-FC09-4DFF-AA37-67658534C53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" r="69904" b="-8178"/>
          <a:stretch/>
        </p:blipFill>
        <p:spPr>
          <a:xfrm>
            <a:off x="9302596" y="1022007"/>
            <a:ext cx="988775" cy="4973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A329C5C-537A-46CF-B075-92E2A04A89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60284" y="2753558"/>
            <a:ext cx="2676525" cy="571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C17A235-38EA-49CD-AC7C-7395C52A6C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6629" y="4288221"/>
            <a:ext cx="1085850" cy="466725"/>
          </a:xfrm>
          <a:prstGeom prst="rect">
            <a:avLst/>
          </a:prstGeom>
        </p:spPr>
      </p:pic>
      <p:sp>
        <p:nvSpPr>
          <p:cNvPr id="8" name="Left Brace 7">
            <a:extLst>
              <a:ext uri="{FF2B5EF4-FFF2-40B4-BE49-F238E27FC236}">
                <a16:creationId xmlns:a16="http://schemas.microsoft.com/office/drawing/2014/main" xmlns="" id="{DB6BAA5D-6D66-453A-B969-4C1257F838AF}"/>
              </a:ext>
            </a:extLst>
          </p:cNvPr>
          <p:cNvSpPr/>
          <p:nvPr/>
        </p:nvSpPr>
        <p:spPr>
          <a:xfrm>
            <a:off x="8005661" y="1300770"/>
            <a:ext cx="358197" cy="188911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xmlns="" id="{3E3987CB-28CB-4CF1-A5FA-510D4243FD4E}"/>
              </a:ext>
            </a:extLst>
          </p:cNvPr>
          <p:cNvSpPr/>
          <p:nvPr/>
        </p:nvSpPr>
        <p:spPr>
          <a:xfrm>
            <a:off x="7293581" y="2073349"/>
            <a:ext cx="485421" cy="350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eft Brace 30">
            <a:extLst>
              <a:ext uri="{FF2B5EF4-FFF2-40B4-BE49-F238E27FC236}">
                <a16:creationId xmlns:a16="http://schemas.microsoft.com/office/drawing/2014/main" xmlns="" id="{163E04FB-91C4-4EDA-88E1-44F9C29F1769}"/>
              </a:ext>
            </a:extLst>
          </p:cNvPr>
          <p:cNvSpPr/>
          <p:nvPr/>
        </p:nvSpPr>
        <p:spPr>
          <a:xfrm rot="10800000">
            <a:off x="3512820" y="4279408"/>
            <a:ext cx="358197" cy="2527980"/>
          </a:xfrm>
          <a:prstGeom prst="leftBrace">
            <a:avLst>
              <a:gd name="adj1" fmla="val 8333"/>
              <a:gd name="adj2" fmla="val 49437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row: Right 31">
            <a:extLst>
              <a:ext uri="{FF2B5EF4-FFF2-40B4-BE49-F238E27FC236}">
                <a16:creationId xmlns:a16="http://schemas.microsoft.com/office/drawing/2014/main" xmlns="" id="{0F72B0F9-C13D-42EF-B078-19859982C00F}"/>
              </a:ext>
            </a:extLst>
          </p:cNvPr>
          <p:cNvSpPr/>
          <p:nvPr/>
        </p:nvSpPr>
        <p:spPr>
          <a:xfrm rot="10800000">
            <a:off x="4582562" y="5316687"/>
            <a:ext cx="485421" cy="350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CDC4F0B-3744-4942-B33F-DF71E48742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1840" y="4930467"/>
            <a:ext cx="1581150" cy="6667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259CB9D2-52DC-4F8E-903A-6261614553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8978" y="5492123"/>
            <a:ext cx="1666875" cy="609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1ACF7B0-2371-45C4-B5DB-76615553826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2753" y="6037375"/>
            <a:ext cx="28194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7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1" grpId="0" animBg="1"/>
      <p:bldP spid="3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xmlns="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DE618AF-DBA1-4363-94B9-8A68A6644A0C}"/>
              </a:ext>
            </a:extLst>
          </p:cNvPr>
          <p:cNvSpPr txBox="1"/>
          <p:nvPr/>
        </p:nvSpPr>
        <p:spPr>
          <a:xfrm>
            <a:off x="648584" y="1063255"/>
            <a:ext cx="10555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Cambria" panose="02040503050406030204" pitchFamily="18" charset="0"/>
              </a:rPr>
              <a:t>Sơ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đồ</a:t>
            </a:r>
            <a:r>
              <a:rPr lang="en-US" sz="2400" b="1" dirty="0">
                <a:latin typeface="Cambria" panose="02040503050406030204" pitchFamily="18" charset="0"/>
              </a:rPr>
              <a:t> t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đ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khi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quy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đổi</a:t>
            </a:r>
            <a:r>
              <a:rPr lang="en-US" sz="2400" b="1" dirty="0">
                <a:latin typeface="Cambria" panose="02040503050406030204" pitchFamily="18" charset="0"/>
              </a:rPr>
              <a:t> rotor sang stator ( t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tự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như</a:t>
            </a:r>
            <a:r>
              <a:rPr lang="en-US" sz="2400" b="1" dirty="0">
                <a:latin typeface="Cambria" panose="02040503050406030204" pitchFamily="18" charset="0"/>
              </a:rPr>
              <a:t> MBA):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6F8211D1-4EC9-4E83-90EB-BDEA0E0621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6776" y="1669869"/>
            <a:ext cx="7846369" cy="3937361"/>
          </a:xfrm>
          <a:prstGeom prst="rect">
            <a:avLst/>
          </a:prstGeom>
        </p:spPr>
      </p:pic>
      <p:sp>
        <p:nvSpPr>
          <p:cNvPr id="29" name="Text Box 82">
            <a:extLst>
              <a:ext uri="{FF2B5EF4-FFF2-40B4-BE49-F238E27FC236}">
                <a16:creationId xmlns:a16="http://schemas.microsoft.com/office/drawing/2014/main" xmlns="" id="{FDE544DE-A0E4-4488-860D-138AD9454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8130" y="3176587"/>
            <a:ext cx="1836738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E’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400" b="1" dirty="0">
                <a:latin typeface="Cambria" panose="02040503050406030204" pitchFamily="18" charset="0"/>
              </a:rPr>
              <a:t>. E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0" name="Text Box 91">
            <a:extLst>
              <a:ext uri="{FF2B5EF4-FFF2-40B4-BE49-F238E27FC236}">
                <a16:creationId xmlns:a16="http://schemas.microsoft.com/office/drawing/2014/main" xmlns="" id="{951E877F-F949-4F3F-BD25-4F9594517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8130" y="3980758"/>
            <a:ext cx="183673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I’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b="1" dirty="0">
                <a:latin typeface="Cambria" panose="02040503050406030204" pitchFamily="18" charset="0"/>
              </a:rPr>
              <a:t>/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C3CAC3C-C474-43A7-B1B4-DA0510356F95}"/>
              </a:ext>
            </a:extLst>
          </p:cNvPr>
          <p:cNvSpPr/>
          <p:nvPr/>
        </p:nvSpPr>
        <p:spPr>
          <a:xfrm>
            <a:off x="1131271" y="4939049"/>
            <a:ext cx="2264553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R’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. 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X’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. X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3" name="Line 81">
            <a:extLst>
              <a:ext uri="{FF2B5EF4-FFF2-40B4-BE49-F238E27FC236}">
                <a16:creationId xmlns:a16="http://schemas.microsoft.com/office/drawing/2014/main" xmlns="" id="{A98E964E-B682-4A1A-985E-362A97E5C6E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0498" y="4528661"/>
            <a:ext cx="352902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 dirty="0"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0F8D2DAE-C47A-4297-9F5E-3C4CDDF9D019}"/>
                  </a:ext>
                </a:extLst>
              </p:cNvPr>
              <p:cNvSpPr/>
              <p:nvPr/>
            </p:nvSpPr>
            <p:spPr>
              <a:xfrm>
                <a:off x="882378" y="1739205"/>
                <a:ext cx="2708242" cy="81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K</a:t>
                </a:r>
                <a:r>
                  <a:rPr lang="en-US" sz="16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bd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𝐍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𝐍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F8D2DAE-C47A-4297-9F5E-3C4CDDF9D0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378" y="1739205"/>
                <a:ext cx="2708242" cy="810991"/>
              </a:xfrm>
              <a:prstGeom prst="rect">
                <a:avLst/>
              </a:prstGeom>
              <a:blipFill>
                <a:blip r:embed="rId6"/>
                <a:stretch>
                  <a:fillRect l="-3604" b="-67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Left Brace 34">
            <a:extLst>
              <a:ext uri="{FF2B5EF4-FFF2-40B4-BE49-F238E27FC236}">
                <a16:creationId xmlns:a16="http://schemas.microsoft.com/office/drawing/2014/main" xmlns="" id="{4D590A40-538B-4D91-822D-CCA5F129D7CC}"/>
              </a:ext>
            </a:extLst>
          </p:cNvPr>
          <p:cNvSpPr/>
          <p:nvPr/>
        </p:nvSpPr>
        <p:spPr>
          <a:xfrm>
            <a:off x="839470" y="3338691"/>
            <a:ext cx="119108" cy="237994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34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1" grpId="0" animBg="1"/>
      <p:bldP spid="33" grpId="0" animBg="1"/>
      <p:bldP spid="24" grpId="0"/>
      <p:bldP spid="3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xmlns="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xmlns="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7A8D9868-9ACF-4EF3-9CC2-C4CCF29ED8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812" y="1209963"/>
            <a:ext cx="7569161" cy="36181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895BCD9-919F-4A11-A2A8-D79CCF6ED8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349" y="2855045"/>
            <a:ext cx="2905125" cy="904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2C4598F-E33E-4F0C-8A86-5163CA42F2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2399" y="5053841"/>
            <a:ext cx="600075" cy="5334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xmlns="" id="{818B3BAB-2FD4-4C73-9941-5C2609550E94}"/>
              </a:ext>
            </a:extLst>
          </p:cNvPr>
          <p:cNvSpPr/>
          <p:nvPr/>
        </p:nvSpPr>
        <p:spPr>
          <a:xfrm>
            <a:off x="3600062" y="3088156"/>
            <a:ext cx="584791" cy="4802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654BB9F-4D80-40CB-BEA5-2FA654CABD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49450" y="5823483"/>
            <a:ext cx="150495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B22CDA5-8A6B-4AB4-967A-B5EB5E29EA84}"/>
              </a:ext>
            </a:extLst>
          </p:cNvPr>
          <p:cNvSpPr txBox="1"/>
          <p:nvPr/>
        </p:nvSpPr>
        <p:spPr>
          <a:xfrm>
            <a:off x="4056112" y="5182431"/>
            <a:ext cx="5542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latin typeface="Cambria" panose="02040503050406030204" pitchFamily="18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trở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dây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quấn</a:t>
            </a:r>
            <a:r>
              <a:rPr lang="en-US" sz="2400" dirty="0">
                <a:latin typeface="Cambria" panose="02040503050406030204" pitchFamily="18" charset="0"/>
              </a:rPr>
              <a:t> rotor </a:t>
            </a:r>
            <a:r>
              <a:rPr lang="en-US" sz="2400" dirty="0" err="1">
                <a:latin typeface="Cambria" panose="02040503050406030204" pitchFamily="18" charset="0"/>
              </a:rPr>
              <a:t>quy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đổi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về</a:t>
            </a:r>
            <a:r>
              <a:rPr lang="en-US" sz="2400" dirty="0">
                <a:latin typeface="Cambria" panose="02040503050406030204" pitchFamily="18" charset="0"/>
              </a:rPr>
              <a:t> stator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EA99983B-489C-4705-91DD-3AEADBC67C74}"/>
              </a:ext>
            </a:extLst>
          </p:cNvPr>
          <p:cNvSpPr txBox="1"/>
          <p:nvPr/>
        </p:nvSpPr>
        <p:spPr>
          <a:xfrm>
            <a:off x="4056112" y="6090257"/>
            <a:ext cx="6266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latin typeface="Cambria" panose="02040503050406030204" pitchFamily="18" charset="0"/>
              </a:rPr>
              <a:t>Đặc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trưng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cho</a:t>
            </a:r>
            <a:r>
              <a:rPr lang="en-US" sz="2400" dirty="0">
                <a:latin typeface="Cambria" panose="02040503050406030204" pitchFamily="18" charset="0"/>
              </a:rPr>
              <a:t> c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năng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có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ích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trên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trục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động</a:t>
            </a:r>
            <a:r>
              <a:rPr lang="en-US" sz="2400" dirty="0">
                <a:latin typeface="Cambria" panose="02040503050406030204" pitchFamily="18" charset="0"/>
              </a:rPr>
              <a:t> c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endParaRPr lang="en-US" sz="2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73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2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:a16="http://schemas.microsoft.com/office/drawing/2014/main" xmlns="" id="{7EBE5CF9-9BA3-4633-AABF-405DAB9F9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4">
            <a:extLst>
              <a:ext uri="{FF2B5EF4-FFF2-40B4-BE49-F238E27FC236}">
                <a16:creationId xmlns:a16="http://schemas.microsoft.com/office/drawing/2014/main" xmlns="" id="{42D9B543-B7D8-48EC-9D3E-9634E4D49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2" name="Rectangle 6">
            <a:extLst>
              <a:ext uri="{FF2B5EF4-FFF2-40B4-BE49-F238E27FC236}">
                <a16:creationId xmlns:a16="http://schemas.microsoft.com/office/drawing/2014/main" xmlns="" id="{95856BE5-216B-45FE-9598-EACB9410D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1305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3" name="Rectangle 8">
            <a:extLst>
              <a:ext uri="{FF2B5EF4-FFF2-40B4-BE49-F238E27FC236}">
                <a16:creationId xmlns:a16="http://schemas.microsoft.com/office/drawing/2014/main" xmlns="" id="{2B4EB09D-2A9A-47D2-8839-7CC90006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4" name="Rectangle 9">
            <a:extLst>
              <a:ext uri="{FF2B5EF4-FFF2-40B4-BE49-F238E27FC236}">
                <a16:creationId xmlns:a16="http://schemas.microsoft.com/office/drawing/2014/main" xmlns="" id="{1A4451DF-4EF0-44F3-8057-10D8EB04A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92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5" name="Rectangle 10">
            <a:extLst>
              <a:ext uri="{FF2B5EF4-FFF2-40B4-BE49-F238E27FC236}">
                <a16:creationId xmlns:a16="http://schemas.microsoft.com/office/drawing/2014/main" xmlns="" id="{67F7A423-01DF-45C8-8BF7-C409D867B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6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6" name="Rectangle 11">
            <a:extLst>
              <a:ext uri="{FF2B5EF4-FFF2-40B4-BE49-F238E27FC236}">
                <a16:creationId xmlns:a16="http://schemas.microsoft.com/office/drawing/2014/main" xmlns="" id="{F7DA95D8-8A56-42F7-A817-7F06BFF4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7" name="Rectangle 30">
            <a:extLst>
              <a:ext uri="{FF2B5EF4-FFF2-40B4-BE49-F238E27FC236}">
                <a16:creationId xmlns:a16="http://schemas.microsoft.com/office/drawing/2014/main" xmlns="" id="{4C3251D3-0C91-44C3-920B-4B1C09F8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8" name="Rectangle 57">
            <a:extLst>
              <a:ext uri="{FF2B5EF4-FFF2-40B4-BE49-F238E27FC236}">
                <a16:creationId xmlns:a16="http://schemas.microsoft.com/office/drawing/2014/main" xmlns="" id="{1FEE9784-040F-4B9D-9235-BE2A62D52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157" name="Rectangle 117">
            <a:extLst>
              <a:ext uri="{FF2B5EF4-FFF2-40B4-BE49-F238E27FC236}">
                <a16:creationId xmlns:a16="http://schemas.microsoft.com/office/drawing/2014/main" xmlns="" id="{142FAD45-895A-4402-8B81-83DD17575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834" y="4037968"/>
            <a:ext cx="13423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58" name="Rectangle 118">
            <a:extLst>
              <a:ext uri="{FF2B5EF4-FFF2-40B4-BE49-F238E27FC236}">
                <a16:creationId xmlns:a16="http://schemas.microsoft.com/office/drawing/2014/main" xmlns="" id="{89A2FD81-2B61-4C10-9791-8FA6F8286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2698257"/>
            <a:ext cx="597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5159" name="Rectangle 119">
            <a:extLst>
              <a:ext uri="{FF2B5EF4-FFF2-40B4-BE49-F238E27FC236}">
                <a16:creationId xmlns:a16="http://schemas.microsoft.com/office/drawing/2014/main" xmlns="" id="{DE8A1325-443E-4399-9E16-CBEA3D841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91" y="2274779"/>
            <a:ext cx="8382038" cy="100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61" name="Rectangle 121">
            <a:extLst>
              <a:ext uri="{FF2B5EF4-FFF2-40B4-BE49-F238E27FC236}">
                <a16:creationId xmlns:a16="http://schemas.microsoft.com/office/drawing/2014/main" xmlns="" id="{0C85A0E7-8ADF-4825-9996-7F03FEADD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834" y="3383296"/>
            <a:ext cx="9312502" cy="450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5162" name="Rectangle 122">
            <a:extLst>
              <a:ext uri="{FF2B5EF4-FFF2-40B4-BE49-F238E27FC236}">
                <a16:creationId xmlns:a16="http://schemas.microsoft.com/office/drawing/2014/main" xmlns="" id="{2EE0AF22-DD2B-4836-8280-B57B55DDF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4118268"/>
            <a:ext cx="60154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5164" name="Rectangle 124">
            <a:extLst>
              <a:ext uri="{FF2B5EF4-FFF2-40B4-BE49-F238E27FC236}">
                <a16:creationId xmlns:a16="http://schemas.microsoft.com/office/drawing/2014/main" xmlns="" id="{72C4D626-522B-4421-A640-20562FD5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567" y="4647520"/>
            <a:ext cx="8399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kẹt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n = o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 = 1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48147" name="Object 123">
            <a:extLst>
              <a:ext uri="{FF2B5EF4-FFF2-40B4-BE49-F238E27FC236}">
                <a16:creationId xmlns:a16="http://schemas.microsoft.com/office/drawing/2014/main" xmlns="" id="{7B11D3EB-7965-49EB-9B46-B615B98845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6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48147" name="Object 123">
                        <a:extLst>
                          <a:ext uri="{FF2B5EF4-FFF2-40B4-BE49-F238E27FC236}">
                            <a16:creationId xmlns:a16="http://schemas.microsoft.com/office/drawing/2014/main" xmlns="" id="{7B11D3EB-7965-49EB-9B46-B615B98845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5" name="Rectangle 125">
            <a:extLst>
              <a:ext uri="{FF2B5EF4-FFF2-40B4-BE49-F238E27FC236}">
                <a16:creationId xmlns:a16="http://schemas.microsoft.com/office/drawing/2014/main" xmlns="" id="{AF3391D8-23DB-4ABA-9C47-BCEF62AF3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83" y="5273026"/>
            <a:ext cx="8229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trở</a:t>
            </a:r>
            <a:r>
              <a:rPr lang="en-US" altLang="en-US" sz="2000" dirty="0">
                <a:latin typeface="Cambria" panose="02040503050406030204" pitchFamily="18" charset="0"/>
              </a:rPr>
              <a:t> r’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= 0 ;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coi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rất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7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),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cũng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vì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FCF18F17-F531-4F4C-93EA-F137A7A914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3D754957-4863-4DA4-924C-0276C68E2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F1917011-6E61-4E42-9FD9-9EAA4387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3668B6E-2FEC-4835-B3D5-48A9D40A0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3832" y="1138094"/>
            <a:ext cx="1504950" cy="914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F98B3A9A-9AB2-4975-AF6D-24E5B8C52B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8971" y="3833317"/>
            <a:ext cx="1504950" cy="91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B88BFE6-A3F6-451E-8401-ED6BCD794CC4}"/>
              </a:ext>
            </a:extLst>
          </p:cNvPr>
          <p:cNvSpPr txBox="1"/>
          <p:nvPr/>
        </p:nvSpPr>
        <p:spPr>
          <a:xfrm>
            <a:off x="4378951" y="1336134"/>
            <a:ext cx="52940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>
                <a:latin typeface="Cambria" panose="02040503050406030204" pitchFamily="18" charset="0"/>
              </a:rPr>
              <a:t>Đặc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</a:t>
            </a:r>
            <a:r>
              <a:rPr lang="vi-VN" sz="2000" dirty="0">
                <a:latin typeface="Cambria" panose="02040503050406030204" pitchFamily="18" charset="0"/>
              </a:rPr>
              <a:t>ư</a:t>
            </a:r>
            <a:r>
              <a:rPr lang="en-US" sz="2000" dirty="0">
                <a:latin typeface="Cambria" panose="02040503050406030204" pitchFamily="18" charset="0"/>
              </a:rPr>
              <a:t>ng </a:t>
            </a:r>
            <a:r>
              <a:rPr lang="en-US" sz="2000" dirty="0" err="1">
                <a:latin typeface="Cambria" panose="02040503050406030204" pitchFamily="18" charset="0"/>
              </a:rPr>
              <a:t>cho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sự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thay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đổi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của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tải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trên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trục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máy</a:t>
            </a:r>
            <a:endParaRPr lang="en-US" sz="20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03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7" grpId="0"/>
      <p:bldP spid="215158" grpId="0"/>
      <p:bldP spid="215159" grpId="0"/>
      <p:bldP spid="215161" grpId="0"/>
      <p:bldP spid="215162" grpId="0"/>
      <p:bldP spid="215164" grpId="0"/>
      <p:bldP spid="21516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:a16="http://schemas.microsoft.com/office/drawing/2014/main" xmlns="" id="{7EBE5CF9-9BA3-4633-AABF-405DAB9F9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4">
            <a:extLst>
              <a:ext uri="{FF2B5EF4-FFF2-40B4-BE49-F238E27FC236}">
                <a16:creationId xmlns:a16="http://schemas.microsoft.com/office/drawing/2014/main" xmlns="" id="{42D9B543-B7D8-48EC-9D3E-9634E4D49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2" name="Rectangle 6">
            <a:extLst>
              <a:ext uri="{FF2B5EF4-FFF2-40B4-BE49-F238E27FC236}">
                <a16:creationId xmlns:a16="http://schemas.microsoft.com/office/drawing/2014/main" xmlns="" id="{95856BE5-216B-45FE-9598-EACB9410D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1305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3" name="Rectangle 8">
            <a:extLst>
              <a:ext uri="{FF2B5EF4-FFF2-40B4-BE49-F238E27FC236}">
                <a16:creationId xmlns:a16="http://schemas.microsoft.com/office/drawing/2014/main" xmlns="" id="{2B4EB09D-2A9A-47D2-8839-7CC90006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4" name="Rectangle 9">
            <a:extLst>
              <a:ext uri="{FF2B5EF4-FFF2-40B4-BE49-F238E27FC236}">
                <a16:creationId xmlns:a16="http://schemas.microsoft.com/office/drawing/2014/main" xmlns="" id="{1A4451DF-4EF0-44F3-8057-10D8EB04A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92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5" name="Rectangle 10">
            <a:extLst>
              <a:ext uri="{FF2B5EF4-FFF2-40B4-BE49-F238E27FC236}">
                <a16:creationId xmlns:a16="http://schemas.microsoft.com/office/drawing/2014/main" xmlns="" id="{67F7A423-01DF-45C8-8BF7-C409D867B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6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6" name="Rectangle 11">
            <a:extLst>
              <a:ext uri="{FF2B5EF4-FFF2-40B4-BE49-F238E27FC236}">
                <a16:creationId xmlns:a16="http://schemas.microsoft.com/office/drawing/2014/main" xmlns="" id="{F7DA95D8-8A56-42F7-A817-7F06BFF4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7" name="Rectangle 30">
            <a:extLst>
              <a:ext uri="{FF2B5EF4-FFF2-40B4-BE49-F238E27FC236}">
                <a16:creationId xmlns:a16="http://schemas.microsoft.com/office/drawing/2014/main" xmlns="" id="{4C3251D3-0C91-44C3-920B-4B1C09F8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8" name="Rectangle 57">
            <a:extLst>
              <a:ext uri="{FF2B5EF4-FFF2-40B4-BE49-F238E27FC236}">
                <a16:creationId xmlns:a16="http://schemas.microsoft.com/office/drawing/2014/main" xmlns="" id="{1FEE9784-040F-4B9D-9235-BE2A62D52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157" name="Rectangle 117">
            <a:extLst>
              <a:ext uri="{FF2B5EF4-FFF2-40B4-BE49-F238E27FC236}">
                <a16:creationId xmlns:a16="http://schemas.microsoft.com/office/drawing/2014/main" xmlns="" id="{142FAD45-895A-4402-8B81-83DD17575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3035" y="1174276"/>
            <a:ext cx="13423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58" name="Rectangle 118">
            <a:extLst>
              <a:ext uri="{FF2B5EF4-FFF2-40B4-BE49-F238E27FC236}">
                <a16:creationId xmlns:a16="http://schemas.microsoft.com/office/drawing/2014/main" xmlns="" id="{89A2FD81-2B61-4C10-9791-8FA6F8286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0338" y="1173732"/>
            <a:ext cx="597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5159" name="Rectangle 119">
            <a:extLst>
              <a:ext uri="{FF2B5EF4-FFF2-40B4-BE49-F238E27FC236}">
                <a16:creationId xmlns:a16="http://schemas.microsoft.com/office/drawing/2014/main" xmlns="" id="{DE8A1325-443E-4399-9E16-CBEA3D841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91" y="1862449"/>
            <a:ext cx="8382038" cy="100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61" name="Rectangle 121">
            <a:extLst>
              <a:ext uri="{FF2B5EF4-FFF2-40B4-BE49-F238E27FC236}">
                <a16:creationId xmlns:a16="http://schemas.microsoft.com/office/drawing/2014/main" xmlns="" id="{0C85A0E7-8ADF-4825-9996-7F03FEADD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212" y="2892017"/>
            <a:ext cx="9312502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5162" name="Rectangle 122">
            <a:extLst>
              <a:ext uri="{FF2B5EF4-FFF2-40B4-BE49-F238E27FC236}">
                <a16:creationId xmlns:a16="http://schemas.microsoft.com/office/drawing/2014/main" xmlns="" id="{2EE0AF22-DD2B-4836-8280-B57B55DDF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4118268"/>
            <a:ext cx="60154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5164" name="Rectangle 124">
            <a:extLst>
              <a:ext uri="{FF2B5EF4-FFF2-40B4-BE49-F238E27FC236}">
                <a16:creationId xmlns:a16="http://schemas.microsoft.com/office/drawing/2014/main" xmlns="" id="{72C4D626-522B-4421-A640-20562FD5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567" y="4647520"/>
            <a:ext cx="8399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kẹt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n = o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 = 1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48147" name="Object 123">
            <a:extLst>
              <a:ext uri="{FF2B5EF4-FFF2-40B4-BE49-F238E27FC236}">
                <a16:creationId xmlns:a16="http://schemas.microsoft.com/office/drawing/2014/main" xmlns="" id="{7B11D3EB-7965-49EB-9B46-B615B98845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48147" name="Object 123">
                        <a:extLst>
                          <a:ext uri="{FF2B5EF4-FFF2-40B4-BE49-F238E27FC236}">
                            <a16:creationId xmlns:a16="http://schemas.microsoft.com/office/drawing/2014/main" xmlns="" id="{7B11D3EB-7965-49EB-9B46-B615B98845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5" name="Rectangle 125">
            <a:extLst>
              <a:ext uri="{FF2B5EF4-FFF2-40B4-BE49-F238E27FC236}">
                <a16:creationId xmlns:a16="http://schemas.microsoft.com/office/drawing/2014/main" xmlns="" id="{AF3391D8-23DB-4ABA-9C47-BCEF62AF3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83" y="5273026"/>
            <a:ext cx="8229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trở</a:t>
            </a:r>
            <a:r>
              <a:rPr lang="en-US" altLang="en-US" sz="2000" dirty="0">
                <a:latin typeface="Cambria" panose="02040503050406030204" pitchFamily="18" charset="0"/>
              </a:rPr>
              <a:t> r’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= 0 ;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coi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rất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7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),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cũng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vì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FCF18F17-F531-4F4C-93EA-F137A7A914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3D754957-4863-4DA4-924C-0276C68E2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F1917011-6E61-4E42-9FD9-9EAA4387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3668B6E-2FEC-4835-B3D5-48A9D40A0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3359" y="922356"/>
            <a:ext cx="1504950" cy="914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F98B3A9A-9AB2-4975-AF6D-24E5B8C52B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8411" y="3603978"/>
            <a:ext cx="150495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3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7" grpId="0"/>
      <p:bldP spid="215158" grpId="0"/>
      <p:bldP spid="215159" grpId="0"/>
      <p:bldP spid="215161" grpId="0"/>
      <p:bldP spid="215162" grpId="0"/>
      <p:bldP spid="215164" grpId="0"/>
      <p:bldP spid="21516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>
            <a:extLst>
              <a:ext uri="{FF2B5EF4-FFF2-40B4-BE49-F238E27FC236}">
                <a16:creationId xmlns:a16="http://schemas.microsoft.com/office/drawing/2014/main" xmlns="" id="{658C187E-7B38-435F-A524-2D93F3925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178520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79" name="Rectangle 6">
            <a:extLst>
              <a:ext uri="{FF2B5EF4-FFF2-40B4-BE49-F238E27FC236}">
                <a16:creationId xmlns:a16="http://schemas.microsoft.com/office/drawing/2014/main" xmlns="" id="{2A17035A-022E-4C25-B540-AE30B1DFE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235" y="463388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0" name="Rectangle 7">
            <a:extLst>
              <a:ext uri="{FF2B5EF4-FFF2-40B4-BE49-F238E27FC236}">
                <a16:creationId xmlns:a16="http://schemas.microsoft.com/office/drawing/2014/main" xmlns="" id="{05EBD56D-D23B-4A22-BE81-170191512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5926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1" name="Rectangle 8">
            <a:extLst>
              <a:ext uri="{FF2B5EF4-FFF2-40B4-BE49-F238E27FC236}">
                <a16:creationId xmlns:a16="http://schemas.microsoft.com/office/drawing/2014/main" xmlns="" id="{A3CFE1F5-3A53-46FE-A622-2536F276C6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6116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2" name="Rectangle 9">
            <a:extLst>
              <a:ext uri="{FF2B5EF4-FFF2-40B4-BE49-F238E27FC236}">
                <a16:creationId xmlns:a16="http://schemas.microsoft.com/office/drawing/2014/main" xmlns="" id="{24FB9C60-BDBA-4736-B65D-69D9A411C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1737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3" name="Rectangle 10">
            <a:extLst>
              <a:ext uri="{FF2B5EF4-FFF2-40B4-BE49-F238E27FC236}">
                <a16:creationId xmlns:a16="http://schemas.microsoft.com/office/drawing/2014/main" xmlns="" id="{67C73DB1-AF4B-484C-9CCB-A28FB038A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5926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4" name="Rectangle 11">
            <a:extLst>
              <a:ext uri="{FF2B5EF4-FFF2-40B4-BE49-F238E27FC236}">
                <a16:creationId xmlns:a16="http://schemas.microsoft.com/office/drawing/2014/main" xmlns="" id="{CE1AE1B7-19C2-4680-B64E-B6467A0C10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2070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5" name="Rectangle 12">
            <a:extLst>
              <a:ext uri="{FF2B5EF4-FFF2-40B4-BE49-F238E27FC236}">
                <a16:creationId xmlns:a16="http://schemas.microsoft.com/office/drawing/2014/main" xmlns="" id="{69649914-8DF2-4440-A611-F2E62B8028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2070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graphicFrame>
        <p:nvGraphicFramePr>
          <p:cNvPr id="50186" name="Object 21">
            <a:extLst>
              <a:ext uri="{FF2B5EF4-FFF2-40B4-BE49-F238E27FC236}">
                <a16:creationId xmlns:a16="http://schemas.microsoft.com/office/drawing/2014/main" xmlns="" id="{3A0C14D7-4A0F-4226-A470-40C94C82BC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4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50186" name="Object 21">
                        <a:extLst>
                          <a:ext uri="{FF2B5EF4-FFF2-40B4-BE49-F238E27FC236}">
                            <a16:creationId xmlns:a16="http://schemas.microsoft.com/office/drawing/2014/main" xmlns="" id="{3A0C14D7-4A0F-4226-A470-40C94C82BC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7190" name="Rectangle 102">
            <a:extLst>
              <a:ext uri="{FF2B5EF4-FFF2-40B4-BE49-F238E27FC236}">
                <a16:creationId xmlns:a16="http://schemas.microsoft.com/office/drawing/2014/main" xmlns="" id="{248F8A0C-C878-4D96-929B-1E33A2931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024" y="4818553"/>
            <a:ext cx="47209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="1" baseline="-30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đầu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191" name="Rectangle 103">
            <a:extLst>
              <a:ext uri="{FF2B5EF4-FFF2-40B4-BE49-F238E27FC236}">
                <a16:creationId xmlns:a16="http://schemas.microsoft.com/office/drawing/2014/main" xmlns="" id="{7087A325-2B20-473F-AA46-B3C8CEA1A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990" y="6278252"/>
            <a:ext cx="5820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aseline="-25000" dirty="0" err="1" smtClean="0">
                <a:latin typeface="Cambria" panose="02040503050406030204" pitchFamily="18" charset="0"/>
              </a:rPr>
              <a:t>từ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chuyển</a:t>
            </a:r>
            <a:r>
              <a:rPr lang="en-US" altLang="en-US" sz="2400" dirty="0">
                <a:latin typeface="Cambria" panose="02040503050406030204" pitchFamily="18" charset="0"/>
              </a:rPr>
              <a:t> qua rotor.</a:t>
            </a:r>
          </a:p>
        </p:txBody>
      </p:sp>
      <p:sp>
        <p:nvSpPr>
          <p:cNvPr id="217192" name="Rectangle 104">
            <a:extLst>
              <a:ext uri="{FF2B5EF4-FFF2-40B4-BE49-F238E27FC236}">
                <a16:creationId xmlns:a16="http://schemas.microsoft.com/office/drawing/2014/main" xmlns="" id="{BF0F4704-FB1E-49C0-BA93-4FDA8E2F6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5179052"/>
            <a:ext cx="3566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 smtClean="0">
                <a:latin typeface="Cambria" panose="02040503050406030204" pitchFamily="18" charset="0"/>
              </a:rPr>
              <a:t>cơ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tưởng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193" name="Rectangle 105">
            <a:extLst>
              <a:ext uri="{FF2B5EF4-FFF2-40B4-BE49-F238E27FC236}">
                <a16:creationId xmlns:a16="http://schemas.microsoft.com/office/drawing/2014/main" xmlns="" id="{34B36C1C-98A9-4DF2-AB3D-7AA14C603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1839" y="6253831"/>
            <a:ext cx="46717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hữu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7194" name="Rectangle 106">
            <a:extLst>
              <a:ext uri="{FF2B5EF4-FFF2-40B4-BE49-F238E27FC236}">
                <a16:creationId xmlns:a16="http://schemas.microsoft.com/office/drawing/2014/main" xmlns="" id="{77F949AD-27EB-4EE2-9AE8-1D21F739EC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990" y="5306718"/>
            <a:ext cx="52202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1600" b="1" dirty="0" smtClean="0">
                <a:latin typeface="Cambria" panose="02040503050406030204" pitchFamily="18" charset="0"/>
              </a:rPr>
              <a:t>j1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stator,</a:t>
            </a:r>
          </a:p>
        </p:txBody>
      </p:sp>
      <p:sp>
        <p:nvSpPr>
          <p:cNvPr id="217195" name="Rectangle 107">
            <a:extLst>
              <a:ext uri="{FF2B5EF4-FFF2-40B4-BE49-F238E27FC236}">
                <a16:creationId xmlns:a16="http://schemas.microsoft.com/office/drawing/2014/main" xmlns="" id="{B6753FA1-B364-4776-AA18-35C555072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63" y="5788012"/>
            <a:ext cx="25746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sắt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17198" name="Rectangle 110">
            <a:extLst>
              <a:ext uri="{FF2B5EF4-FFF2-40B4-BE49-F238E27FC236}">
                <a16:creationId xmlns:a16="http://schemas.microsoft.com/office/drawing/2014/main" xmlns="" id="{991E1584-217D-4164-AEC7-156007F39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5691200"/>
            <a:ext cx="32148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30000" dirty="0" err="1">
                <a:latin typeface="Cambria" panose="02040503050406030204" pitchFamily="18" charset="0"/>
              </a:rPr>
              <a:t>mq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 do ma </a:t>
            </a:r>
            <a:r>
              <a:rPr lang="en-US" altLang="en-US" sz="2400" dirty="0" err="1">
                <a:latin typeface="Cambria" panose="02040503050406030204" pitchFamily="18" charset="0"/>
              </a:rPr>
              <a:t>sát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200" name="Rectangle 112">
            <a:extLst>
              <a:ext uri="{FF2B5EF4-FFF2-40B4-BE49-F238E27FC236}">
                <a16:creationId xmlns:a16="http://schemas.microsoft.com/office/drawing/2014/main" xmlns="" id="{790FC10B-AE3D-4D3A-AEC8-B7904F541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4763444"/>
            <a:ext cx="51179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smtClean="0">
                <a:latin typeface="Cambria" panose="02040503050406030204" pitchFamily="18" charset="0"/>
              </a:rPr>
              <a:t>j2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rotor</a:t>
            </a:r>
          </a:p>
        </p:txBody>
      </p:sp>
      <p:sp>
        <p:nvSpPr>
          <p:cNvPr id="58" name="Title 1">
            <a:extLst>
              <a:ext uri="{FF2B5EF4-FFF2-40B4-BE49-F238E27FC236}">
                <a16:creationId xmlns:a16="http://schemas.microsoft.com/office/drawing/2014/main" xmlns="" id="{0964DB45-066C-40F0-8110-6B30ACB596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xmlns="" id="{FA2D184C-DCF0-4688-9A5C-738BF7EC44B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97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44C90B60-00E0-4E6A-ADBB-28140F565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8" name="Picture 2">
            <a:extLst>
              <a:ext uri="{FF2B5EF4-FFF2-40B4-BE49-F238E27FC236}">
                <a16:creationId xmlns:a16="http://schemas.microsoft.com/office/drawing/2014/main" xmlns="" id="{2A0D7F6B-9FE5-4B91-B143-9DC226346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000125"/>
            <a:ext cx="11725275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321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1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90" grpId="0"/>
      <p:bldP spid="217191" grpId="0"/>
      <p:bldP spid="217192" grpId="0"/>
      <p:bldP spid="217193" grpId="0"/>
      <p:bldP spid="217194" grpId="0"/>
      <p:bldP spid="217195" grpId="0"/>
      <p:bldP spid="217198" grpId="0"/>
      <p:bldP spid="21720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851D25-CB86-48AF-B293-9F335CAF9F25}"/>
              </a:ext>
            </a:extLst>
          </p:cNvPr>
          <p:cNvSpPr/>
          <p:nvPr/>
        </p:nvSpPr>
        <p:spPr>
          <a:xfrm>
            <a:off x="6336869" y="1481475"/>
            <a:ext cx="2258869" cy="46166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27" name="Rectangle 4">
            <a:extLst>
              <a:ext uri="{FF2B5EF4-FFF2-40B4-BE49-F238E27FC236}">
                <a16:creationId xmlns:a16="http://schemas.microsoft.com/office/drawing/2014/main" xmlns="" id="{D76FB3A8-EF89-4B9C-8DBA-7FE1B08B6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689539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28" name="Rectangle 5">
            <a:extLst>
              <a:ext uri="{FF2B5EF4-FFF2-40B4-BE49-F238E27FC236}">
                <a16:creationId xmlns:a16="http://schemas.microsoft.com/office/drawing/2014/main" xmlns="" id="{B7195567-FBAD-40C9-9241-F3B993D1C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9907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29" name="Rectangle 6">
            <a:extLst>
              <a:ext uri="{FF2B5EF4-FFF2-40B4-BE49-F238E27FC236}">
                <a16:creationId xmlns:a16="http://schemas.microsoft.com/office/drawing/2014/main" xmlns="" id="{C4099944-DA55-45DC-AC01-85B3BA173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4192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30" name="Rectangle 7">
            <a:extLst>
              <a:ext uri="{FF2B5EF4-FFF2-40B4-BE49-F238E27FC236}">
                <a16:creationId xmlns:a16="http://schemas.microsoft.com/office/drawing/2014/main" xmlns="" id="{5B3E1773-4D85-4A81-9CB2-78EBA30588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6097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31" name="Rectangle 10">
            <a:extLst>
              <a:ext uri="{FF2B5EF4-FFF2-40B4-BE49-F238E27FC236}">
                <a16:creationId xmlns:a16="http://schemas.microsoft.com/office/drawing/2014/main" xmlns="" id="{96F653C9-7969-45EC-B922-B74CA5D524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18114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219195" name="Rectangle 59">
            <a:extLst>
              <a:ext uri="{FF2B5EF4-FFF2-40B4-BE49-F238E27FC236}">
                <a16:creationId xmlns:a16="http://schemas.microsoft.com/office/drawing/2014/main" xmlns="" id="{2DAC7B04-474F-43C9-9849-F1D1D7504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68621" y="1061467"/>
            <a:ext cx="880317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lấy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lưới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9197" name="Rectangle 61">
            <a:extLst>
              <a:ext uri="{FF2B5EF4-FFF2-40B4-BE49-F238E27FC236}">
                <a16:creationId xmlns:a16="http://schemas.microsoft.com/office/drawing/2014/main" xmlns="" id="{73A204AC-CC9C-4389-8988-8575ADF0C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6319" y="1460788"/>
            <a:ext cx="24192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="1" baseline="-30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= 3V</a:t>
            </a:r>
            <a:r>
              <a:rPr lang="en-US" altLang="en-US" sz="2400" b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400" b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cos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1600" b="1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endParaRPr lang="en-US" altLang="en-US" sz="2400" dirty="0">
              <a:latin typeface="Cambria" panose="020405030504060302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19199" name="Rectangle 63">
            <a:extLst>
              <a:ext uri="{FF2B5EF4-FFF2-40B4-BE49-F238E27FC236}">
                <a16:creationId xmlns:a16="http://schemas.microsoft.com/office/drawing/2014/main" xmlns="" id="{78A79AC4-3E63-44A4-A3B9-4B5DA24849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45844" y="1984510"/>
            <a:ext cx="57001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stator:</a:t>
            </a:r>
          </a:p>
        </p:txBody>
      </p:sp>
      <p:sp>
        <p:nvSpPr>
          <p:cNvPr id="219200" name="Rectangle 64">
            <a:extLst>
              <a:ext uri="{FF2B5EF4-FFF2-40B4-BE49-F238E27FC236}">
                <a16:creationId xmlns:a16="http://schemas.microsoft.com/office/drawing/2014/main" xmlns="" id="{C2F47BCE-1B51-4FE7-989C-F59FAA1AC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8012" y="1994918"/>
            <a:ext cx="173477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j1</a:t>
            </a:r>
            <a:r>
              <a:rPr lang="en-US" altLang="en-US" sz="2400" b="1" dirty="0">
                <a:latin typeface="Cambria" panose="02040503050406030204" pitchFamily="18" charset="0"/>
              </a:rPr>
              <a:t> = 3I</a:t>
            </a:r>
            <a:r>
              <a:rPr lang="en-US" altLang="en-US" sz="24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</a:rPr>
              <a:t>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19201" name="Rectangle 65">
            <a:extLst>
              <a:ext uri="{FF2B5EF4-FFF2-40B4-BE49-F238E27FC236}">
                <a16:creationId xmlns:a16="http://schemas.microsoft.com/office/drawing/2014/main" xmlns="" id="{E71529EA-3EAB-4490-8761-06361FABF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5280" y="2586485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400" b="1" dirty="0">
                <a:latin typeface="Cambria" panose="02040503050406030204" pitchFamily="18" charset="0"/>
              </a:rPr>
              <a:t> = 3I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C</a:t>
            </a:r>
            <a:r>
              <a:rPr lang="en-US" altLang="en-US" sz="24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9202" name="Rectangle 66">
            <a:extLst>
              <a:ext uri="{FF2B5EF4-FFF2-40B4-BE49-F238E27FC236}">
                <a16:creationId xmlns:a16="http://schemas.microsoft.com/office/drawing/2014/main" xmlns="" id="{85D5B574-8C73-4D92-AA73-166BF5ACB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667" y="2623520"/>
            <a:ext cx="33264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lõi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sắt</a:t>
            </a:r>
            <a:r>
              <a:rPr lang="en-US" altLang="en-US" sz="2400" dirty="0">
                <a:latin typeface="Cambria" panose="02040503050406030204" pitchFamily="18" charset="0"/>
              </a:rPr>
              <a:t> stator: </a:t>
            </a:r>
          </a:p>
        </p:txBody>
      </p:sp>
      <p:sp>
        <p:nvSpPr>
          <p:cNvPr id="219203" name="Rectangle 67">
            <a:extLst>
              <a:ext uri="{FF2B5EF4-FFF2-40B4-BE49-F238E27FC236}">
                <a16:creationId xmlns:a16="http://schemas.microsoft.com/office/drawing/2014/main" xmlns="" id="{4F1B6920-8E61-4733-8F5D-E3653F548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425" y="3129674"/>
            <a:ext cx="44966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</a:rPr>
              <a:t>qua rotor:</a:t>
            </a:r>
          </a:p>
        </p:txBody>
      </p:sp>
      <p:sp>
        <p:nvSpPr>
          <p:cNvPr id="219208" name="Rectangle 72">
            <a:extLst>
              <a:ext uri="{FF2B5EF4-FFF2-40B4-BE49-F238E27FC236}">
                <a16:creationId xmlns:a16="http://schemas.microsoft.com/office/drawing/2014/main" xmlns="" id="{6BD83536-C9EE-497D-990B-5570A3E84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4348804"/>
            <a:ext cx="39684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rotor: </a:t>
            </a:r>
          </a:p>
        </p:txBody>
      </p:sp>
      <p:sp>
        <p:nvSpPr>
          <p:cNvPr id="219213" name="Rectangle 77">
            <a:extLst>
              <a:ext uri="{FF2B5EF4-FFF2-40B4-BE49-F238E27FC236}">
                <a16:creationId xmlns:a16="http://schemas.microsoft.com/office/drawing/2014/main" xmlns="" id="{840B276F-3A96-4F19-81CD-515602C7B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4938928"/>
            <a:ext cx="51191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tưởng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: </a:t>
            </a:r>
          </a:p>
        </p:txBody>
      </p:sp>
      <p:sp>
        <p:nvSpPr>
          <p:cNvPr id="219218" name="Rectangle 82">
            <a:extLst>
              <a:ext uri="{FF2B5EF4-FFF2-40B4-BE49-F238E27FC236}">
                <a16:creationId xmlns:a16="http://schemas.microsoft.com/office/drawing/2014/main" xmlns="" id="{981B03F1-BA66-45A6-B8FF-E448FE878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2" y="5571112"/>
            <a:ext cx="491223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phụ</a:t>
            </a:r>
            <a:r>
              <a:rPr lang="en-US" altLang="en-US" sz="2400" dirty="0">
                <a:latin typeface="Cambria" panose="02040503050406030204" pitchFamily="18" charset="0"/>
              </a:rPr>
              <a:t> (ma </a:t>
            </a:r>
            <a:r>
              <a:rPr lang="en-US" altLang="en-US" sz="2400" dirty="0" err="1">
                <a:latin typeface="Cambria" panose="02040503050406030204" pitchFamily="18" charset="0"/>
              </a:rPr>
              <a:t>sát</a:t>
            </a:r>
            <a:r>
              <a:rPr lang="en-US" altLang="en-US" sz="2400" dirty="0">
                <a:latin typeface="Cambria" panose="02040503050406030204" pitchFamily="18" charset="0"/>
              </a:rPr>
              <a:t>):</a:t>
            </a:r>
          </a:p>
        </p:txBody>
      </p:sp>
      <p:sp>
        <p:nvSpPr>
          <p:cNvPr id="219220" name="Rectangle 84">
            <a:extLst>
              <a:ext uri="{FF2B5EF4-FFF2-40B4-BE49-F238E27FC236}">
                <a16:creationId xmlns:a16="http://schemas.microsoft.com/office/drawing/2014/main" xmlns="" id="{964A0CA8-0CE7-4305-9C95-23E302E4E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6239582"/>
            <a:ext cx="57328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ra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pic>
        <p:nvPicPr>
          <p:cNvPr id="39" name="Picture 2">
            <a:extLst>
              <a:ext uri="{FF2B5EF4-FFF2-40B4-BE49-F238E27FC236}">
                <a16:creationId xmlns:a16="http://schemas.microsoft.com/office/drawing/2014/main" xmlns="" id="{7DCA64FF-14E4-4107-AAEB-FF40EE8335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83"/>
          <a:stretch/>
        </p:blipFill>
        <p:spPr bwMode="auto">
          <a:xfrm rot="5400000">
            <a:off x="7724288" y="2533131"/>
            <a:ext cx="5866746" cy="2654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itle 1">
            <a:extLst>
              <a:ext uri="{FF2B5EF4-FFF2-40B4-BE49-F238E27FC236}">
                <a16:creationId xmlns:a16="http://schemas.microsoft.com/office/drawing/2014/main" xmlns="" id="{58392CB3-64E1-4C0A-990D-B32444CD4B4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xmlns="" id="{D5A836E1-E95B-4B39-A752-C3878ADB6CA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AF69E5E1-00E7-4D88-9237-5796DD55B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E4B688C7-68C4-4F69-ACC2-75B4B48F2FAF}"/>
                  </a:ext>
                </a:extLst>
              </p:cNvPr>
              <p:cNvSpPr/>
              <p:nvPr/>
            </p:nvSpPr>
            <p:spPr>
              <a:xfrm>
                <a:off x="514796" y="3640038"/>
                <a:ext cx="3669466" cy="5226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b="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𝐭𝐡</m:t>
                              </m:r>
                            </m:sub>
                          </m:s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𝐣</m:t>
                              </m:r>
                              <m:r>
                                <a:rPr lang="en-US" sz="2400" b="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E4B688C7-68C4-4F69-ACC2-75B4B48F2FA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96" y="3640038"/>
                <a:ext cx="3669466" cy="5226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3AE8AECE-1C04-441C-AFD8-82AD04C6A532}"/>
                  </a:ext>
                </a:extLst>
              </p:cNvPr>
              <p:cNvSpPr/>
              <p:nvPr/>
            </p:nvSpPr>
            <p:spPr>
              <a:xfrm>
                <a:off x="4650105" y="3311387"/>
                <a:ext cx="4591321" cy="8181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1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𝐑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4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1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𝐑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4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3AE8AECE-1C04-441C-AFD8-82AD04C6A53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0105" y="3311387"/>
                <a:ext cx="4591321" cy="81817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xmlns="" id="{2C9598A2-0BB2-4315-9150-B356F3659A23}"/>
                  </a:ext>
                </a:extLst>
              </p:cNvPr>
              <p:cNvSpPr/>
              <p:nvPr/>
            </p:nvSpPr>
            <p:spPr>
              <a:xfrm>
                <a:off x="3908316" y="4337086"/>
                <a:ext cx="3657668" cy="4876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𝐣𝟐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C9598A2-0BB2-4315-9150-B356F3659A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316" y="4337086"/>
                <a:ext cx="3657668" cy="487698"/>
              </a:xfrm>
              <a:prstGeom prst="rect">
                <a:avLst/>
              </a:prstGeom>
              <a:blipFill>
                <a:blip r:embed="rId8"/>
                <a:stretch>
                  <a:fillRect b="-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xmlns="" id="{EB174429-E752-491E-9918-D28B508FAEF9}"/>
                  </a:ext>
                </a:extLst>
              </p:cNvPr>
              <p:cNvSpPr/>
              <p:nvPr/>
            </p:nvSpPr>
            <p:spPr>
              <a:xfrm>
                <a:off x="5008414" y="4810469"/>
                <a:ext cx="4794197" cy="7283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200" b="1" i="0">
                          <a:latin typeface="Cambria Math" panose="02040503050406030204" pitchFamily="18" charset="0"/>
                        </a:rPr>
                        <m:t>)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200" b="1" i="0">
                          <a:latin typeface="Cambria Math" panose="02040503050406030204" pitchFamily="18" charset="0"/>
                        </a:rPr>
                        <m:t>)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174429-E752-491E-9918-D28B508FAE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8414" y="4810469"/>
                <a:ext cx="4794197" cy="7283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2191F1BF-9420-4B1A-BD36-F29D6C14156C}"/>
                  </a:ext>
                </a:extLst>
              </p:cNvPr>
              <p:cNvSpPr/>
              <p:nvPr/>
            </p:nvSpPr>
            <p:spPr>
              <a:xfrm>
                <a:off x="5948594" y="6239582"/>
                <a:ext cx="2285626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𝐦𝐪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2191F1BF-9420-4B1A-BD36-F29D6C1415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594" y="6239582"/>
                <a:ext cx="2285626" cy="494751"/>
              </a:xfrm>
              <a:prstGeom prst="rect">
                <a:avLst/>
              </a:prstGeom>
              <a:blipFill>
                <a:blip r:embed="rId10"/>
                <a:stretch>
                  <a:fillRect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80CDE6B5-6BE3-46B6-AEEB-66A074246CA1}"/>
                  </a:ext>
                </a:extLst>
              </p:cNvPr>
              <p:cNvSpPr/>
              <p:nvPr/>
            </p:nvSpPr>
            <p:spPr>
              <a:xfrm>
                <a:off x="4895984" y="5581396"/>
                <a:ext cx="777585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𝐦𝐪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0CDE6B5-6BE3-46B6-AEEB-66A074246C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984" y="5581396"/>
                <a:ext cx="777585" cy="494751"/>
              </a:xfrm>
              <a:prstGeom prst="rect">
                <a:avLst/>
              </a:prstGeom>
              <a:blipFill>
                <a:blip r:embed="rId11"/>
                <a:stretch>
                  <a:fillRect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D32C6CF8-E122-499E-9B25-9E97110BC096}"/>
              </a:ext>
            </a:extLst>
          </p:cNvPr>
          <p:cNvSpPr/>
          <p:nvPr/>
        </p:nvSpPr>
        <p:spPr>
          <a:xfrm>
            <a:off x="5918768" y="6294602"/>
            <a:ext cx="2258869" cy="46166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08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9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9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1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1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95" grpId="0"/>
      <p:bldP spid="219197" grpId="0"/>
      <p:bldP spid="219199" grpId="0"/>
      <p:bldP spid="219200" grpId="0"/>
      <p:bldP spid="219201" grpId="0"/>
      <p:bldP spid="219202" grpId="0"/>
      <p:bldP spid="219203" grpId="0"/>
      <p:bldP spid="219208" grpId="0"/>
      <p:bldP spid="219213" grpId="0"/>
      <p:bldP spid="219218" grpId="0"/>
      <p:bldP spid="21922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>
            <a:extLst>
              <a:ext uri="{FF2B5EF4-FFF2-40B4-BE49-F238E27FC236}">
                <a16:creationId xmlns:a16="http://schemas.microsoft.com/office/drawing/2014/main" xmlns="" id="{371C1617-0261-4446-A67A-E5B22B5DC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19222" name="Rectangle 86">
            <a:extLst>
              <a:ext uri="{FF2B5EF4-FFF2-40B4-BE49-F238E27FC236}">
                <a16:creationId xmlns:a16="http://schemas.microsoft.com/office/drawing/2014/main" xmlns="" id="{804D9D3B-5491-43ED-9F40-0125BFE88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782" y="1002172"/>
            <a:ext cx="48943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Tổng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hao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điện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: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19223" name="Rectangle 87">
            <a:extLst>
              <a:ext uri="{FF2B5EF4-FFF2-40B4-BE49-F238E27FC236}">
                <a16:creationId xmlns:a16="http://schemas.microsoft.com/office/drawing/2014/main" xmlns="" id="{9D6D69A6-8E91-44C6-9B04-55EF4DEF8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4893" y="1455590"/>
            <a:ext cx="4714247" cy="523220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</a:t>
            </a:r>
            <a:r>
              <a:rPr lang="el-GR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Δ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dirty="0">
                <a:latin typeface="Cambria" panose="02040503050406030204" pitchFamily="18" charset="0"/>
              </a:rPr>
              <a:t> = P</a:t>
            </a:r>
            <a:r>
              <a:rPr lang="en-US" altLang="en-US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j1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</a:t>
            </a:r>
            <a:r>
              <a:rPr lang="en-US" altLang="en-US" b="1" dirty="0" err="1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th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en-US" altLang="en-US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j2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</a:t>
            </a:r>
            <a:r>
              <a:rPr lang="en-US" altLang="en-US" b="1" dirty="0" err="1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mq</a:t>
            </a:r>
            <a:endParaRPr lang="en-US" altLang="en-US" b="1" baseline="-25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219224" name="Rectangle 88">
            <a:extLst>
              <a:ext uri="{FF2B5EF4-FFF2-40B4-BE49-F238E27FC236}">
                <a16:creationId xmlns:a16="http://schemas.microsoft.com/office/drawing/2014/main" xmlns="" id="{D6840B82-82CA-4DAA-9705-940C8569B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3873" y="2141673"/>
            <a:ext cx="2278136" cy="523220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b="1" dirty="0">
                <a:latin typeface="Cambria" panose="02040503050406030204" pitchFamily="18" charset="0"/>
              </a:rPr>
              <a:t>P</a:t>
            </a:r>
            <a:r>
              <a:rPr lang="en-US" altLang="en-US" b="1" baseline="-25000" dirty="0">
                <a:latin typeface="Cambria" panose="02040503050406030204" pitchFamily="18" charset="0"/>
              </a:rPr>
              <a:t>2</a:t>
            </a:r>
            <a:r>
              <a:rPr lang="en-US" altLang="en-US" b="1" dirty="0">
                <a:latin typeface="Cambria" panose="02040503050406030204" pitchFamily="18" charset="0"/>
              </a:rPr>
              <a:t> = P</a:t>
            </a:r>
            <a:r>
              <a:rPr lang="en-US" altLang="en-US" b="1" baseline="-25000" dirty="0">
                <a:latin typeface="Cambria" panose="02040503050406030204" pitchFamily="18" charset="0"/>
              </a:rPr>
              <a:t>1</a:t>
            </a:r>
            <a:r>
              <a:rPr lang="en-US" altLang="en-US" b="1" dirty="0">
                <a:latin typeface="Cambria" panose="02040503050406030204" pitchFamily="18" charset="0"/>
              </a:rPr>
              <a:t> -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</a:t>
            </a:r>
            <a:r>
              <a:rPr lang="el-GR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Δ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P       </a:t>
            </a:r>
          </a:p>
        </p:txBody>
      </p:sp>
      <p:sp>
        <p:nvSpPr>
          <p:cNvPr id="219225" name="Rectangle 89">
            <a:extLst>
              <a:ext uri="{FF2B5EF4-FFF2-40B4-BE49-F238E27FC236}">
                <a16:creationId xmlns:a16="http://schemas.microsoft.com/office/drawing/2014/main" xmlns="" id="{D9AD6505-E6B1-4254-BE67-B618E16C1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576" y="2941918"/>
            <a:ext cx="17084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Hiệu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suất</a:t>
            </a:r>
            <a:r>
              <a:rPr lang="en-US" altLang="en-US" sz="2000" b="1" dirty="0" smtClean="0">
                <a:latin typeface="Cambria" panose="02040503050406030204" pitchFamily="18" charset="0"/>
              </a:rPr>
              <a:t> </a:t>
            </a:r>
            <a:r>
              <a:rPr lang="en-US" altLang="en-US" sz="2000" b="1" dirty="0">
                <a:latin typeface="Cambria" panose="02040503050406030204" pitchFamily="18" charset="0"/>
              </a:rPr>
              <a:t>: </a:t>
            </a:r>
          </a:p>
        </p:txBody>
      </p:sp>
      <p:sp>
        <p:nvSpPr>
          <p:cNvPr id="42" name="Rectangle 88">
            <a:extLst>
              <a:ext uri="{FF2B5EF4-FFF2-40B4-BE49-F238E27FC236}">
                <a16:creationId xmlns:a16="http://schemas.microsoft.com/office/drawing/2014/main" xmlns="" id="{BAFD7E43-E346-433F-8F5B-A372FEA0D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64" y="4472690"/>
            <a:ext cx="42764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Mối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quan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:  </a:t>
            </a: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sz="2400" b="1" dirty="0">
                <a:latin typeface="Cambria" panose="02040503050406030204" pitchFamily="18" charset="0"/>
              </a:rPr>
              <a:t> , 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j2</a:t>
            </a:r>
            <a:r>
              <a:rPr lang="en-US" altLang="en-US" sz="2400" b="1" dirty="0">
                <a:latin typeface="Cambria" panose="02040503050406030204" pitchFamily="18" charset="0"/>
              </a:rPr>
              <a:t> ,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 smtClean="0">
                <a:latin typeface="Cambria" panose="02040503050406030204" pitchFamily="18" charset="0"/>
              </a:rPr>
              <a:t>cơ</a:t>
            </a:r>
            <a:r>
              <a:rPr lang="en-US" altLang="en-US" sz="2400" b="1" dirty="0" smtClean="0">
                <a:latin typeface="Cambria" panose="02040503050406030204" pitchFamily="18" charset="0"/>
                <a:sym typeface="Symbol" panose="05050102010706020507" pitchFamily="18" charset="2"/>
              </a:rPr>
              <a:t>:      </a:t>
            </a:r>
            <a:endParaRPr lang="en-US" altLang="en-US" sz="2400" b="1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xmlns="" id="{7E7723DF-C9E0-4540-8D9A-79C584B27FE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xmlns="" id="{85FFBCE9-2854-4CEA-B3E4-CD6A7B992BA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3C34C8E2-FB6A-4315-9A10-439CCB6F7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xmlns="" id="{1611F8D6-4BE5-4351-990D-E22B4552032A}"/>
              </a:ext>
            </a:extLst>
          </p:cNvPr>
          <p:cNvSpPr/>
          <p:nvPr/>
        </p:nvSpPr>
        <p:spPr>
          <a:xfrm>
            <a:off x="4759778" y="2410247"/>
            <a:ext cx="435935" cy="141314"/>
          </a:xfrm>
          <a:prstGeom prst="rightArrow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911152B3-3340-418C-9B4B-917C3A1474EB}"/>
                  </a:ext>
                </a:extLst>
              </p:cNvPr>
              <p:cNvSpPr/>
              <p:nvPr/>
            </p:nvSpPr>
            <p:spPr>
              <a:xfrm>
                <a:off x="3192314" y="2994609"/>
                <a:ext cx="5263117" cy="971356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l-GR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η</a:t>
                </a:r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+( 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𝒕𝒉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𝒋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𝒋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𝒎𝒒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 )</m:t>
                        </m:r>
                      </m:den>
                    </m:f>
                  </m:oMath>
                </a14:m>
                <a:endParaRPr lang="en-US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11152B3-3340-418C-9B4B-917C3A1474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2314" y="2994609"/>
                <a:ext cx="5263117" cy="971356"/>
              </a:xfrm>
              <a:prstGeom prst="rect">
                <a:avLst/>
              </a:prstGeom>
              <a:blipFill>
                <a:blip r:embed="rId5"/>
                <a:stretch>
                  <a:fillRect l="-2647"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xmlns="" id="{885BD953-6309-458F-9FF0-3870676E2DB4}"/>
                  </a:ext>
                </a:extLst>
              </p:cNvPr>
              <p:cNvSpPr/>
              <p:nvPr/>
            </p:nvSpPr>
            <p:spPr>
              <a:xfrm>
                <a:off x="5283344" y="4934355"/>
                <a:ext cx="3172087" cy="563488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𝐣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8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885BD953-6309-458F-9FF0-3870676E2D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344" y="4934355"/>
                <a:ext cx="3172087" cy="56348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xmlns="" id="{C6CB558E-12A5-4A2A-84D2-A8DDE30278F1}"/>
                  </a:ext>
                </a:extLst>
              </p:cNvPr>
              <p:cNvSpPr/>
              <p:nvPr/>
            </p:nvSpPr>
            <p:spPr>
              <a:xfrm>
                <a:off x="3631033" y="5905478"/>
                <a:ext cx="2628540" cy="563488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𝐣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𝐬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.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C6CB558E-12A5-4A2A-84D2-A8DDE30278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033" y="5905478"/>
                <a:ext cx="2628540" cy="56348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4928C684-FC15-4367-9F68-2F6A9A64E433}"/>
                  </a:ext>
                </a:extLst>
              </p:cNvPr>
              <p:cNvSpPr/>
              <p:nvPr/>
            </p:nvSpPr>
            <p:spPr>
              <a:xfrm>
                <a:off x="7044864" y="5849589"/>
                <a:ext cx="3627019" cy="616644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800" b="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0" i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𝐬</m:t>
                              </m:r>
                              <m:r>
                                <a:rPr lang="en-US" sz="2800" b="0" i="0">
                                  <a:latin typeface="Cambria Math" panose="02040503050406030204" pitchFamily="18" charset="0"/>
                                </a:rPr>
                                <m:t>) .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</m:d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4928C684-FC15-4367-9F68-2F6A9A64E43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4864" y="5849589"/>
                <a:ext cx="3627019" cy="6166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854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222" grpId="0"/>
      <p:bldP spid="219223" grpId="0" animBg="1"/>
      <p:bldP spid="219224" grpId="0" animBg="1"/>
      <p:bldP spid="219225" grpId="0"/>
      <p:bldP spid="4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>
            <a:extLst>
              <a:ext uri="{FF2B5EF4-FFF2-40B4-BE49-F238E27FC236}">
                <a16:creationId xmlns:a16="http://schemas.microsoft.com/office/drawing/2014/main" xmlns="" id="{076C1D9F-9046-47A8-9CF0-8C1B5D2C1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63D7E58E-7937-46CD-8CB7-D570AA8654F6}"/>
                  </a:ext>
                </a:extLst>
              </p:cNvPr>
              <p:cNvSpPr/>
              <p:nvPr/>
            </p:nvSpPr>
            <p:spPr>
              <a:xfrm>
                <a:off x="1354059" y="2865256"/>
                <a:ext cx="3278013" cy="563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3D7E58E-7937-46CD-8CB7-D570AA8654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059" y="2865256"/>
                <a:ext cx="3278013" cy="563744"/>
              </a:xfrm>
              <a:prstGeom prst="rect">
                <a:avLst/>
              </a:prstGeom>
              <a:blipFill>
                <a:blip r:embed="rId3"/>
                <a:stretch>
                  <a:fillRect l="-1487" t="-4301" r="-1673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6D3EDAC6-0E84-4A30-AE8A-BFFE16748520}"/>
                  </a:ext>
                </a:extLst>
              </p:cNvPr>
              <p:cNvSpPr/>
              <p:nvPr/>
            </p:nvSpPr>
            <p:spPr>
              <a:xfrm>
                <a:off x="1997523" y="3913188"/>
                <a:ext cx="1328762" cy="9560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6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η</a:t>
                </a:r>
                <a:r>
                  <a:rPr lang="en-US" sz="36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6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6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6D3EDAC6-0E84-4A30-AE8A-BFFE167485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523" y="3913188"/>
                <a:ext cx="1328762" cy="956031"/>
              </a:xfrm>
              <a:prstGeom prst="rect">
                <a:avLst/>
              </a:prstGeom>
              <a:blipFill>
                <a:blip r:embed="rId4"/>
                <a:stretch>
                  <a:fillRect l="-14220" b="-25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xmlns="" id="{E5749A3E-BBBA-4F48-B77A-3C4120030B3E}"/>
                  </a:ext>
                </a:extLst>
              </p:cNvPr>
              <p:cNvSpPr/>
              <p:nvPr/>
            </p:nvSpPr>
            <p:spPr>
              <a:xfrm>
                <a:off x="6448085" y="2865256"/>
                <a:ext cx="3278013" cy="563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E5749A3E-BBBA-4F48-B77A-3C4120030B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085" y="2865256"/>
                <a:ext cx="3278013" cy="563744"/>
              </a:xfrm>
              <a:prstGeom prst="rect">
                <a:avLst/>
              </a:prstGeom>
              <a:blipFill>
                <a:blip r:embed="rId5"/>
                <a:stretch>
                  <a:fillRect l="-1676" t="-4301" r="-1676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xmlns="" id="{FF41664B-7624-4B29-81AC-3B013757A9B5}"/>
                  </a:ext>
                </a:extLst>
              </p:cNvPr>
              <p:cNvSpPr/>
              <p:nvPr/>
            </p:nvSpPr>
            <p:spPr>
              <a:xfrm>
                <a:off x="6448085" y="4391203"/>
                <a:ext cx="4503449" cy="563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.</a:t>
                </a:r>
                <a:r>
                  <a:rPr lang="el-GR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η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FF41664B-7624-4B29-81AC-3B013757A9B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085" y="4391203"/>
                <a:ext cx="4503449" cy="563744"/>
              </a:xfrm>
              <a:prstGeom prst="rect">
                <a:avLst/>
              </a:prstGeom>
              <a:blipFill>
                <a:blip r:embed="rId6"/>
                <a:stretch>
                  <a:fillRect l="-2030" t="-4301" r="-1759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Left Brace 3">
            <a:extLst>
              <a:ext uri="{FF2B5EF4-FFF2-40B4-BE49-F238E27FC236}">
                <a16:creationId xmlns:a16="http://schemas.microsoft.com/office/drawing/2014/main" xmlns="" id="{FA783F4B-133F-425C-B498-F353AF7A5DFE}"/>
              </a:ext>
            </a:extLst>
          </p:cNvPr>
          <p:cNvSpPr/>
          <p:nvPr/>
        </p:nvSpPr>
        <p:spPr>
          <a:xfrm>
            <a:off x="5968588" y="2509693"/>
            <a:ext cx="404037" cy="2806990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xmlns="" id="{EB9D602C-054C-4A5B-8891-6F453C32EF0C}"/>
              </a:ext>
            </a:extLst>
          </p:cNvPr>
          <p:cNvSpPr/>
          <p:nvPr/>
        </p:nvSpPr>
        <p:spPr>
          <a:xfrm>
            <a:off x="4912242" y="3503796"/>
            <a:ext cx="831674" cy="866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xmlns="" id="{FF99620A-DF46-4952-99A8-6ADD9EB635A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xmlns="" id="{55CB7259-22D0-4A89-B9D2-A7C192F786E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2" descr="Kết quả hình ảnh cho LOGO CAO DANG LY TU TRONG">
            <a:hlinkClick r:id="rId7" action="ppaction://hlinkfile"/>
            <a:extLst>
              <a:ext uri="{FF2B5EF4-FFF2-40B4-BE49-F238E27FC236}">
                <a16:creationId xmlns:a16="http://schemas.microsoft.com/office/drawing/2014/main" xmlns="" id="{3DC0659A-B7F9-4470-855C-526C06F41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88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9DAB488-04FD-48BE-9981-0C7A8BECE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9" y="962029"/>
            <a:ext cx="12163841" cy="589597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xmlns="" id="{B7106A9E-AC1C-4D04-9757-61C8847C6DD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87318130-98F9-43AD-B1E9-9D688835B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89BCCCAB-7963-4026-9717-95444326E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93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32" name="Text Box 20">
            <a:extLst>
              <a:ext uri="{FF2B5EF4-FFF2-40B4-BE49-F238E27FC236}">
                <a16:creationId xmlns:a16="http://schemas.microsoft.com/office/drawing/2014/main" xmlns="" id="{FC6DCB19-7383-45EE-8651-1F38DA0965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723" y="1019401"/>
            <a:ext cx="35562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graphicFrame>
        <p:nvGraphicFramePr>
          <p:cNvPr id="243735" name="Object 23">
            <a:extLst>
              <a:ext uri="{FF2B5EF4-FFF2-40B4-BE49-F238E27FC236}">
                <a16:creationId xmlns:a16="http://schemas.microsoft.com/office/drawing/2014/main" xmlns="" id="{C7042A92-2930-428A-814A-1D844929B39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9185952"/>
              </p:ext>
            </p:extLst>
          </p:nvPr>
        </p:nvGraphicFramePr>
        <p:xfrm>
          <a:off x="1599406" y="2530762"/>
          <a:ext cx="1144588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0" name="Equation" r:id="rId4" imgW="672808" imgH="393529" progId="Equation.3">
                  <p:embed/>
                </p:oleObj>
              </mc:Choice>
              <mc:Fallback>
                <p:oleObj name="Equation" r:id="rId4" imgW="672808" imgH="393529" progId="Equation.3">
                  <p:embed/>
                  <p:pic>
                    <p:nvPicPr>
                      <p:cNvPr id="243735" name="Object 23">
                        <a:extLst>
                          <a:ext uri="{FF2B5EF4-FFF2-40B4-BE49-F238E27FC236}">
                            <a16:creationId xmlns:a16="http://schemas.microsoft.com/office/drawing/2014/main" xmlns="" id="{C7042A92-2930-428A-814A-1D844929B3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9406" y="2530762"/>
                        <a:ext cx="1144588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37" name="Text Box 25">
            <a:extLst>
              <a:ext uri="{FF2B5EF4-FFF2-40B4-BE49-F238E27FC236}">
                <a16:creationId xmlns:a16="http://schemas.microsoft.com/office/drawing/2014/main" xmlns="" id="{2802B0C2-2B54-4015-A123-0F44FECFA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568" y="2679986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[rad/s]</a:t>
            </a:r>
          </a:p>
        </p:txBody>
      </p:sp>
      <p:sp>
        <p:nvSpPr>
          <p:cNvPr id="243746" name="Text Box 34">
            <a:extLst>
              <a:ext uri="{FF2B5EF4-FFF2-40B4-BE49-F238E27FC236}">
                <a16:creationId xmlns:a16="http://schemas.microsoft.com/office/drawing/2014/main" xmlns="" id="{89DA3A1A-B1B2-42A5-AFE4-F1B425AEF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208" y="3132353"/>
            <a:ext cx="106047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định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mức</a:t>
            </a:r>
            <a:r>
              <a:rPr lang="en-US" altLang="en-US" sz="2400" b="1" dirty="0">
                <a:latin typeface="Cambria" panose="02040503050406030204" pitchFamily="18" charset="0"/>
              </a:rPr>
              <a:t> (moment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đầu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trục</a:t>
            </a:r>
            <a:r>
              <a:rPr lang="en-US" altLang="en-US" sz="2400" b="1" dirty="0">
                <a:latin typeface="Cambria" panose="02040503050406030204" pitchFamily="18" charset="0"/>
              </a:rPr>
              <a:t>,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kéo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): </a:t>
            </a: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 = M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 	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	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243747" name="Object 35">
            <a:extLst>
              <a:ext uri="{FF2B5EF4-FFF2-40B4-BE49-F238E27FC236}">
                <a16:creationId xmlns:a16="http://schemas.microsoft.com/office/drawing/2014/main" xmlns="" id="{3F1780AB-2214-436D-BBA7-E899496387A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8463268"/>
              </p:ext>
            </p:extLst>
          </p:nvPr>
        </p:nvGraphicFramePr>
        <p:xfrm>
          <a:off x="2398186" y="5796701"/>
          <a:ext cx="971550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1" name="Equation" r:id="rId6" imgW="571252" imgH="393529" progId="Equation.3">
                  <p:embed/>
                </p:oleObj>
              </mc:Choice>
              <mc:Fallback>
                <p:oleObj name="Equation" r:id="rId6" imgW="571252" imgH="393529" progId="Equation.3">
                  <p:embed/>
                  <p:pic>
                    <p:nvPicPr>
                      <p:cNvPr id="243747" name="Object 35">
                        <a:extLst>
                          <a:ext uri="{FF2B5EF4-FFF2-40B4-BE49-F238E27FC236}">
                            <a16:creationId xmlns:a16="http://schemas.microsoft.com/office/drawing/2014/main" xmlns="" id="{3F1780AB-2214-436D-BBA7-E899496387A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8186" y="5796701"/>
                        <a:ext cx="971550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48" name="Text Box 36">
            <a:extLst>
              <a:ext uri="{FF2B5EF4-FFF2-40B4-BE49-F238E27FC236}">
                <a16:creationId xmlns:a16="http://schemas.microsoft.com/office/drawing/2014/main" xmlns="" id="{53FCB4B9-095F-4425-A409-308BAC7F8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092" y="4691447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[Nm]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DA3B5C54-8CDD-4F70-AE2B-07ACB856F5A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ĐẶC TÍNH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CỦA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F3EBFFE6-349A-4363-8F2C-C838C100FA0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349" name="Picture 2" descr="Kết quả hình ảnh cho LOGO CAO DANG LY TU TRONG">
            <a:hlinkClick r:id="rId8" action="ppaction://hlinkfile"/>
            <a:extLst>
              <a:ext uri="{FF2B5EF4-FFF2-40B4-BE49-F238E27FC236}">
                <a16:creationId xmlns:a16="http://schemas.microsoft.com/office/drawing/2014/main" xmlns="" id="{4729D9E3-6BF3-4642-A535-527453C68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xmlns="" id="{E9A1AA17-18D0-43BE-91B3-7AA8A2C36E00}"/>
                  </a:ext>
                </a:extLst>
              </p:cNvPr>
              <p:cNvSpPr/>
              <p:nvPr/>
            </p:nvSpPr>
            <p:spPr>
              <a:xfrm>
                <a:off x="1429339" y="1641936"/>
                <a:ext cx="2629310" cy="7867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𝐌</m:t>
                        </m:r>
                      </m:e>
                      <m:sub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i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ệ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ừ</m:t>
                        </m:r>
                      </m:sub>
                    </m:sSub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i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ệ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t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ừ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 smtClean="0">
                                <a:latin typeface="Cambria Math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⍵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E9A1AA17-18D0-43BE-91B3-7AA8A2C36E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9" y="1641936"/>
                <a:ext cx="2629310" cy="786754"/>
              </a:xfrm>
              <a:prstGeom prst="rect">
                <a:avLst/>
              </a:prstGeom>
              <a:blipFill>
                <a:blip r:embed="rId10"/>
                <a:stretch>
                  <a:fillRect b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xmlns="" id="{FBF967DD-9E2E-400C-8FB7-49A746B24CB4}"/>
                  </a:ext>
                </a:extLst>
              </p:cNvPr>
              <p:cNvSpPr/>
              <p:nvPr/>
            </p:nvSpPr>
            <p:spPr>
              <a:xfrm>
                <a:off x="2055231" y="4519513"/>
                <a:ext cx="1742849" cy="7105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b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sub>
                    </m:sSub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đ</m:t>
                            </m:r>
                            <m:r>
                              <a:rPr lang="en-US" sz="2800" b="1" i="0" smtClean="0">
                                <a:latin typeface="Cambria Math" panose="02040503050406030204" pitchFamily="18" charset="0"/>
                              </a:rPr>
                              <m:t>𝐦</m:t>
                            </m:r>
                          </m:sub>
                        </m:sSub>
                      </m:num>
                      <m:den>
                        <m:r>
                          <a:rPr lang="en-US" sz="2800" b="1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⍵</m:t>
                        </m:r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BF967DD-9E2E-400C-8FB7-49A746B24C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5231" y="4519513"/>
                <a:ext cx="1742849" cy="710579"/>
              </a:xfrm>
              <a:prstGeom prst="rect">
                <a:avLst/>
              </a:prstGeom>
              <a:blipFill>
                <a:blip r:embed="rId11"/>
                <a:stretch>
                  <a:fillRect b="-8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 Box 25">
            <a:extLst>
              <a:ext uri="{FF2B5EF4-FFF2-40B4-BE49-F238E27FC236}">
                <a16:creationId xmlns:a16="http://schemas.microsoft.com/office/drawing/2014/main" xmlns="" id="{065E30BE-0F12-4358-9BDB-CD1246F32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5729" y="5945925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[rad/s]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71C997E-4B45-440D-9E8A-B428DFE9E27A}"/>
              </a:ext>
            </a:extLst>
          </p:cNvPr>
          <p:cNvSpPr/>
          <p:nvPr/>
        </p:nvSpPr>
        <p:spPr>
          <a:xfrm>
            <a:off x="5895062" y="5261313"/>
            <a:ext cx="16979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 = M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=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D98E9C58-FDA5-461E-A61F-2769207FFE97}"/>
                  </a:ext>
                </a:extLst>
              </p:cNvPr>
              <p:cNvSpPr/>
              <p:nvPr/>
            </p:nvSpPr>
            <p:spPr>
              <a:xfrm>
                <a:off x="7445377" y="5058160"/>
                <a:ext cx="1202380" cy="7862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𝟔𝟎</m:t>
                          </m:r>
                          <m:sSub>
                            <m:sSubPr>
                              <m:ctrlPr>
                                <a:rPr lang="en-US" altLang="en-US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𝐦</m:t>
                              </m:r>
                            </m:sub>
                          </m:sSub>
                        </m:num>
                        <m:den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l-GR" altLang="en-US" sz="2400" b="1">
                              <a:latin typeface="Cambria Math" panose="02040503050406030204" pitchFamily="18" charset="0"/>
                            </a:rPr>
                            <m:t>𝛑</m:t>
                          </m:r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𝐧</m:t>
                          </m:r>
                        </m:den>
                      </m:f>
                      <m:r>
                        <a:rPr lang="en-US" altLang="en-US" sz="2400" b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D98E9C58-FDA5-461E-A61F-2769207FFE9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5377" y="5058160"/>
                <a:ext cx="1202380" cy="7862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xmlns="" id="{DE299B3E-1ACD-4936-AB36-428907287AF9}"/>
                  </a:ext>
                </a:extLst>
              </p:cNvPr>
              <p:cNvSpPr/>
              <p:nvPr/>
            </p:nvSpPr>
            <p:spPr>
              <a:xfrm>
                <a:off x="9542141" y="5032094"/>
                <a:ext cx="864147" cy="8961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800" b="1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𝐦</m:t>
                              </m:r>
                            </m:sub>
                          </m:sSub>
                        </m:num>
                        <m:den>
                          <m:r>
                            <a:rPr lang="en-US" altLang="en-US" sz="2800" b="1">
                              <a:latin typeface="Cambria Math" panose="02040503050406030204" pitchFamily="18" charset="0"/>
                            </a:rPr>
                            <m:t>𝐧</m:t>
                          </m:r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E299B3E-1ACD-4936-AB36-428907287A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2141" y="5032094"/>
                <a:ext cx="864147" cy="89614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81BAEBA-DE3A-4AA0-8360-1EAEEC94E398}"/>
              </a:ext>
            </a:extLst>
          </p:cNvPr>
          <p:cNvSpPr/>
          <p:nvPr/>
        </p:nvSpPr>
        <p:spPr>
          <a:xfrm>
            <a:off x="8849838" y="5299139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9,55</a:t>
            </a:r>
            <a:endParaRPr lang="en-US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41CCDB0-5931-4C6C-BFF6-0A32F5BE5059}"/>
              </a:ext>
            </a:extLst>
          </p:cNvPr>
          <p:cNvSpPr/>
          <p:nvPr/>
        </p:nvSpPr>
        <p:spPr>
          <a:xfrm>
            <a:off x="8570137" y="5255937"/>
            <a:ext cx="36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=</a:t>
            </a:r>
            <a:endParaRPr lang="en-US" sz="2400" dirty="0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xmlns="" id="{69783AC7-2CD4-4BCD-AD42-7EC4A067EEA9}"/>
              </a:ext>
            </a:extLst>
          </p:cNvPr>
          <p:cNvSpPr/>
          <p:nvPr/>
        </p:nvSpPr>
        <p:spPr>
          <a:xfrm>
            <a:off x="5179774" y="4660903"/>
            <a:ext cx="232548" cy="1651735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ight Brace 45">
            <a:extLst>
              <a:ext uri="{FF2B5EF4-FFF2-40B4-BE49-F238E27FC236}">
                <a16:creationId xmlns:a16="http://schemas.microsoft.com/office/drawing/2014/main" xmlns="" id="{D72863D6-3973-47B8-A197-595E99214516}"/>
              </a:ext>
            </a:extLst>
          </p:cNvPr>
          <p:cNvSpPr/>
          <p:nvPr/>
        </p:nvSpPr>
        <p:spPr>
          <a:xfrm>
            <a:off x="4381500" y="1759083"/>
            <a:ext cx="238367" cy="1238425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C4EF1B45-5EF8-4E0E-A08D-A28D93CDA657}"/>
              </a:ext>
            </a:extLst>
          </p:cNvPr>
          <p:cNvSpPr/>
          <p:nvPr/>
        </p:nvSpPr>
        <p:spPr>
          <a:xfrm>
            <a:off x="5211149" y="2076500"/>
            <a:ext cx="1444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xmlns="" id="{4AD50692-1BA6-46B5-AD74-1CF294E4E4DD}"/>
                  </a:ext>
                </a:extLst>
              </p:cNvPr>
              <p:cNvSpPr/>
              <p:nvPr/>
            </p:nvSpPr>
            <p:spPr>
              <a:xfrm>
                <a:off x="6425514" y="1883417"/>
                <a:ext cx="2039726" cy="8544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𝟔𝟎</m:t>
                          </m:r>
                          <m:r>
                            <a:rPr lang="en-US" altLang="en-US" sz="24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altLang="en-US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ệ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a:rPr lang="en-US" altLang="en-US" sz="2400" b="1" i="1" smtClean="0">
                                  <a:latin typeface="Cambria Math" panose="02040503050406030204" pitchFamily="18" charset="0"/>
                                </a:rPr>
                                <m:t>ừ</m:t>
                              </m:r>
                            </m:sub>
                          </m:sSub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.</m:t>
                          </m:r>
                        </m:num>
                        <m:den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l-GR" altLang="en-US" sz="2400" b="1">
                              <a:latin typeface="Cambria Math" panose="02040503050406030204" pitchFamily="18" charset="0"/>
                            </a:rPr>
                            <m:t>𝛑</m:t>
                          </m:r>
                          <m:sSub>
                            <m:sSubPr>
                              <m:ctrlPr>
                                <a:rPr lang="en-US" altLang="en-US" sz="2400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 i="0"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altLang="en-US" sz="2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  <m:r>
                        <a:rPr lang="en-US" altLang="en-US" sz="2400" b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4AD50692-1BA6-46B5-AD74-1CF294E4E4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514" y="1883417"/>
                <a:ext cx="2039726" cy="85440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xmlns="" id="{D5E79055-B4C9-407E-8118-B77C4594BAF2}"/>
                  </a:ext>
                </a:extLst>
              </p:cNvPr>
              <p:cNvSpPr/>
              <p:nvPr/>
            </p:nvSpPr>
            <p:spPr>
              <a:xfrm>
                <a:off x="9288385" y="1859260"/>
                <a:ext cx="1329018" cy="9786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800" b="1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ệ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a:rPr lang="en-US" altLang="en-US" sz="2800" b="1" i="1">
                                  <a:latin typeface="Cambria Math" panose="02040503050406030204" pitchFamily="18" charset="0"/>
                                </a:rPr>
                                <m:t>ừ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D5E79055-B4C9-407E-8118-B77C4594BA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8385" y="1859260"/>
                <a:ext cx="1329018" cy="97860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97FB7A00-034E-41E0-B087-1CA08F9F755B}"/>
              </a:ext>
            </a:extLst>
          </p:cNvPr>
          <p:cNvSpPr/>
          <p:nvPr/>
        </p:nvSpPr>
        <p:spPr>
          <a:xfrm>
            <a:off x="8634361" y="2083103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9,55</a:t>
            </a:r>
            <a:endParaRPr lang="en-US" sz="2400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93868C83-179A-4FFB-8F1A-BA93B8177168}"/>
              </a:ext>
            </a:extLst>
          </p:cNvPr>
          <p:cNvSpPr/>
          <p:nvPr/>
        </p:nvSpPr>
        <p:spPr>
          <a:xfrm>
            <a:off x="8266953" y="2083103"/>
            <a:ext cx="36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=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068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43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43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32" grpId="0"/>
      <p:bldP spid="243737" grpId="0"/>
      <p:bldP spid="243746" grpId="0"/>
      <p:bldP spid="243748" grpId="0"/>
      <p:bldP spid="3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35430D8-BEBA-47A2-A542-C66BC88C2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77" y="318977"/>
            <a:ext cx="11441845" cy="639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0FC352D-0113-4804-B3BA-786B73C7A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10" y="282095"/>
            <a:ext cx="11695813" cy="633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9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A2E54D4-94BB-463E-B6B3-F5B977DF6C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27567" y="148856"/>
            <a:ext cx="10536865" cy="34874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xmlns="" id="{9CD86973-29DC-4D94-915B-F15652956209}"/>
                  </a:ext>
                </a:extLst>
              </p:cNvPr>
              <p:cNvSpPr/>
              <p:nvPr/>
            </p:nvSpPr>
            <p:spPr>
              <a:xfrm>
                <a:off x="2186763" y="3785191"/>
                <a:ext cx="7127358" cy="26840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l-GR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η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l-GR" sz="36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η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100×746</m:t>
                        </m:r>
                      </m:num>
                      <m:den>
                        <m:r>
                          <a:rPr lang="el-GR" sz="36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</m:t>
                        </m:r>
                        <m:r>
                          <a:rPr lang="el-GR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,91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81978 W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ΔP =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81978 -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100×746</m:t>
                    </m:r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7378 W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CD86973-29DC-4D94-915B-F156529562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763" y="3785191"/>
                <a:ext cx="7127358" cy="2684068"/>
              </a:xfrm>
              <a:prstGeom prst="rect">
                <a:avLst/>
              </a:prstGeom>
              <a:blipFill>
                <a:blip r:embed="rId3"/>
                <a:stretch>
                  <a:fillRect l="-1796" t="-2727" b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064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A025D5EB-0F92-45F7-BDBD-8EC315AD76B2}"/>
                  </a:ext>
                </a:extLst>
              </p:cNvPr>
              <p:cNvSpPr/>
              <p:nvPr/>
            </p:nvSpPr>
            <p:spPr>
              <a:xfrm>
                <a:off x="887533" y="70629"/>
                <a:ext cx="10859386" cy="70179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c.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đt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81978 – 2803 -1697 = 77478 W</a:t>
                </a: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Moment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3200" b="1" dirty="0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</a:t>
                </a:r>
                <a:endParaRPr lang="en-US" dirty="0">
                  <a:solidFill>
                    <a:srgbClr val="FF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Mđt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 smtClean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9,55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32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9.55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7487</m:t>
                        </m:r>
                      </m:num>
                      <m:den>
                        <m:r>
                          <a:rPr lang="en-US" sz="3600" b="0" i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1200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616,6 Nm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trượt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là:P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s.P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đt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⇒ 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j</m:t>
                            </m:r>
                            <m: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1549</m:t>
                        </m:r>
                      </m:num>
                      <m:den>
                        <m:r>
                          <a:rPr lang="en-US" sz="4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77478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0,02 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 = (1 – s).n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(1 – s)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60</m:t>
                        </m:r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f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(1 – 0,02)</a:t>
                </a:r>
                <a14:m>
                  <m:oMath xmlns:m="http://schemas.openxmlformats.org/officeDocument/2006/math">
                    <m:r>
                      <a:rPr lang="en-US" sz="3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60 </m:t>
                        </m:r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60</m:t>
                        </m:r>
                      </m:num>
                      <m:den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1176  V/p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A025D5EB-0F92-45F7-BDBD-8EC315AD76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533" y="70629"/>
                <a:ext cx="10859386" cy="7017947"/>
              </a:xfrm>
              <a:prstGeom prst="rect">
                <a:avLst/>
              </a:prstGeom>
              <a:blipFill rotWithShape="1">
                <a:blip r:embed="rId2"/>
                <a:stretch>
                  <a:fillRect l="-1460" t="-1216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40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E0DC038F-43EB-4766-86B0-C9078C0D393B}"/>
                  </a:ext>
                </a:extLst>
              </p:cNvPr>
              <p:cNvSpPr/>
              <p:nvPr/>
            </p:nvSpPr>
            <p:spPr>
              <a:xfrm>
                <a:off x="1818168" y="213792"/>
                <a:ext cx="9388548" cy="6430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e.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i="1"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  <m: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I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81978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600" i="1"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3 </m:t>
                            </m:r>
                          </m:e>
                        </m:rad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230 </m:t>
                        </m:r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218</m:t>
                        </m:r>
                      </m:den>
                    </m:f>
                  </m:oMath>
                </a14:m>
                <a:r>
                  <a:rPr lang="en-US" sz="4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81978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86845</m:t>
                        </m:r>
                      </m:den>
                    </m:f>
                  </m:oMath>
                </a14:m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0,944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quạt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gió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ΔP =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ΔP – (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= 7378 – (1697 + 2803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+ 1549)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1329 W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g. Moment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M2 = 9.55</a:t>
                </a:r>
                <a14:m>
                  <m:oMath xmlns:m="http://schemas.openxmlformats.org/officeDocument/2006/math"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</m:den>
                    </m:f>
                  </m:oMath>
                </a14:m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9.55</a:t>
                </a:r>
                <a14:m>
                  <m:oMath xmlns:m="http://schemas.openxmlformats.org/officeDocument/2006/math"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74600</m:t>
                        </m:r>
                      </m:num>
                      <m:den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1176</m:t>
                        </m:r>
                      </m:den>
                    </m:f>
                  </m:oMath>
                </a14:m>
                <a:r>
                  <a:rPr lang="en-US" sz="36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605,8 Nm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E0DC038F-43EB-4766-86B0-C9078C0D39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8168" y="213792"/>
                <a:ext cx="9388548" cy="6430415"/>
              </a:xfrm>
              <a:prstGeom prst="rect">
                <a:avLst/>
              </a:prstGeom>
              <a:blipFill rotWithShape="1">
                <a:blip r:embed="rId2"/>
                <a:stretch>
                  <a:fillRect l="-1299" t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D96E27-9BF5-463D-9782-CEBE194A6431}"/>
              </a:ext>
            </a:extLst>
          </p:cNvPr>
          <p:cNvSpPr/>
          <p:nvPr/>
        </p:nvSpPr>
        <p:spPr>
          <a:xfrm>
            <a:off x="1430594" y="5641317"/>
            <a:ext cx="7624916" cy="100289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6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98" name="Rectangle 26">
            <a:extLst>
              <a:ext uri="{FF2B5EF4-FFF2-40B4-BE49-F238E27FC236}">
                <a16:creationId xmlns:a16="http://schemas.microsoft.com/office/drawing/2014/main" xmlns="" id="{D898E6E9-AD6E-4267-ADD5-B7556CE3B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263" y="1102808"/>
            <a:ext cx="11571473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>
                <a:latin typeface="Cambria" panose="02040503050406030204" pitchFamily="18" charset="0"/>
              </a:rPr>
              <a:t>Moment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lớn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hơn</a:t>
            </a:r>
            <a:r>
              <a:rPr lang="en-US" altLang="en-US" dirty="0">
                <a:latin typeface="Cambria" panose="02040503050406030204" pitchFamily="18" charset="0"/>
              </a:rPr>
              <a:t> moment </a:t>
            </a:r>
            <a:r>
              <a:rPr lang="en-US" altLang="en-US" dirty="0" err="1">
                <a:latin typeface="Cambria" panose="02040503050406030204" pitchFamily="18" charset="0"/>
              </a:rPr>
              <a:t>cản</a:t>
            </a:r>
            <a:endParaRPr lang="en-US" altLang="en-US" dirty="0">
              <a:latin typeface="Cambria" panose="02040503050406030204" pitchFamily="18" charset="0"/>
            </a:endParaRPr>
          </a:p>
          <a:p>
            <a:pPr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Dòng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mở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máy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phải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hạn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chế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đến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mức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thấp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nhất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>
                <a:latin typeface="Cambria" panose="02040503050406030204" pitchFamily="18" charset="0"/>
              </a:rPr>
              <a:t>Moment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đủ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lớn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để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đảm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bảo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tiến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hành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tăng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tốc</a:t>
            </a:r>
            <a:r>
              <a:rPr lang="en-US" altLang="en-US" dirty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>
                <a:latin typeface="Cambria" panose="02040503050406030204" pitchFamily="18" charset="0"/>
              </a:rPr>
              <a:t>Thời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gian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ngắn</a:t>
            </a:r>
            <a:r>
              <a:rPr lang="en-US" altLang="en-US" dirty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 smtClean="0">
                <a:latin typeface="Cambria" panose="02040503050406030204" pitchFamily="18" charset="0"/>
              </a:rPr>
              <a:t>Tổn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hao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trong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quá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trình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mở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phải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được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hạn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chế</a:t>
            </a:r>
            <a:r>
              <a:rPr lang="en-US" altLang="en-US" dirty="0" smtClean="0">
                <a:latin typeface="Cambria" panose="02040503050406030204" pitchFamily="18" charset="0"/>
              </a:rPr>
              <a:t> ở </a:t>
            </a:r>
            <a:r>
              <a:rPr lang="en-US" altLang="en-US" dirty="0" err="1" smtClean="0">
                <a:latin typeface="Cambria" panose="02040503050406030204" pitchFamily="18" charset="0"/>
              </a:rPr>
              <a:t>mức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thấp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nhất</a:t>
            </a:r>
            <a:r>
              <a:rPr lang="en-US" altLang="en-US" dirty="0" smtClean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 smtClean="0">
                <a:latin typeface="Cambria" panose="02040503050406030204" pitchFamily="18" charset="0"/>
              </a:rPr>
              <a:t>Thiết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bị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và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phương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pháp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mở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phải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đơn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giản</a:t>
            </a:r>
            <a:r>
              <a:rPr lang="en-US" altLang="en-US" dirty="0" smtClean="0">
                <a:latin typeface="Cambria" panose="02040503050406030204" pitchFamily="18" charset="0"/>
              </a:rPr>
              <a:t> – </a:t>
            </a:r>
            <a:r>
              <a:rPr lang="en-US" altLang="en-US" dirty="0" err="1" smtClean="0">
                <a:latin typeface="Cambria" panose="02040503050406030204" pitchFamily="18" charset="0"/>
              </a:rPr>
              <a:t>vận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hành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chắc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chắn</a:t>
            </a:r>
            <a:r>
              <a:rPr lang="en-US" altLang="en-US" sz="1800" dirty="0" smtClean="0">
                <a:latin typeface="Cambria" panose="02040503050406030204" pitchFamily="18" charset="0"/>
              </a:rPr>
              <a:t>.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A1E22241-BBC7-4FBA-A668-2B62EEEF3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8C88F6CF-2CF4-4008-BE7C-83F92849733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C0E6BD9-04DA-440E-8607-59662B47B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249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9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12">
            <a:extLst>
              <a:ext uri="{FF2B5EF4-FFF2-40B4-BE49-F238E27FC236}">
                <a16:creationId xmlns:a16="http://schemas.microsoft.com/office/drawing/2014/main" xmlns="" id="{7BFB8474-570F-47A9-A457-F3F4727A84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594" y="1045925"/>
            <a:ext cx="53297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b="1" dirty="0">
                <a:latin typeface="Cambria" panose="02040503050406030204" pitchFamily="18" charset="0"/>
              </a:rPr>
              <a:t>CÁC PHƯƠNG PHÁP MỞ MÁY ĐỘNG CƠ KĐB:</a:t>
            </a:r>
          </a:p>
        </p:txBody>
      </p:sp>
      <p:sp>
        <p:nvSpPr>
          <p:cNvPr id="235533" name="Rectangle 13">
            <a:extLst>
              <a:ext uri="{FF2B5EF4-FFF2-40B4-BE49-F238E27FC236}">
                <a16:creationId xmlns:a16="http://schemas.microsoft.com/office/drawing/2014/main" xmlns="" id="{3F553EDE-CFD8-4A88-9B90-EAD799A85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672" y="1375054"/>
            <a:ext cx="52105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Có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hai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: </a:t>
            </a:r>
            <a:r>
              <a:rPr lang="en-US" altLang="en-US" sz="1800" dirty="0" err="1">
                <a:latin typeface="Cambria" panose="02040503050406030204" pitchFamily="18" charset="0"/>
              </a:rPr>
              <a:t>trực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gián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35534" name="Rectangle 14">
            <a:extLst>
              <a:ext uri="{FF2B5EF4-FFF2-40B4-BE49-F238E27FC236}">
                <a16:creationId xmlns:a16="http://schemas.microsoft.com/office/drawing/2014/main" xmlns="" id="{43C3451C-67BC-46B4-8427-49D70CB5B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1817688"/>
            <a:ext cx="56589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1.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trực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b="1" dirty="0">
                <a:latin typeface="Cambria" panose="02040503050406030204" pitchFamily="18" charset="0"/>
              </a:rPr>
              <a:t>: (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="1" dirty="0">
                <a:latin typeface="Cambria" panose="02040503050406030204" pitchFamily="18" charset="0"/>
              </a:rPr>
              <a:t> = 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5535" name="Rectangle 15">
            <a:extLst>
              <a:ext uri="{FF2B5EF4-FFF2-40B4-BE49-F238E27FC236}">
                <a16:creationId xmlns:a16="http://schemas.microsoft.com/office/drawing/2014/main" xmlns="" id="{D337BFC1-CE3F-4A8B-9593-7BC73877D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222500"/>
            <a:ext cx="838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Lúc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đóng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lớn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tốc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tăng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dần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xuống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tốc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ổn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định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ở </a:t>
            </a:r>
            <a:r>
              <a:rPr lang="en-US" altLang="en-US" sz="1800" dirty="0" err="1">
                <a:latin typeface="Cambria" panose="02040503050406030204" pitchFamily="18" charset="0"/>
              </a:rPr>
              <a:t>lại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trị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số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bình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thường</a:t>
            </a:r>
            <a:r>
              <a:rPr lang="en-US" altLang="en-US" sz="18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5536" name="Rectangle 16">
            <a:extLst>
              <a:ext uri="{FF2B5EF4-FFF2-40B4-BE49-F238E27FC236}">
                <a16:creationId xmlns:a16="http://schemas.microsoft.com/office/drawing/2014/main" xmlns="" id="{5DF586FE-2278-4040-9BD2-8996C4FDF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32100"/>
            <a:ext cx="838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này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có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lớn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gây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sụt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trên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lưới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đang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sử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dụng</a:t>
            </a:r>
            <a:r>
              <a:rPr lang="en-US" altLang="en-US" sz="1800" dirty="0">
                <a:latin typeface="Cambria" panose="02040503050406030204" pitchFamily="18" charset="0"/>
              </a:rPr>
              <a:t>. </a:t>
            </a:r>
          </a:p>
        </p:txBody>
      </p:sp>
      <p:sp>
        <p:nvSpPr>
          <p:cNvPr id="235537" name="Rectangle 17">
            <a:extLst>
              <a:ext uri="{FF2B5EF4-FFF2-40B4-BE49-F238E27FC236}">
                <a16:creationId xmlns:a16="http://schemas.microsoft.com/office/drawing/2014/main" xmlns="" id="{92F99DCB-6749-4739-97CE-2FD93DAEC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630" y="4264226"/>
            <a:ext cx="565667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2.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gián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b="1" dirty="0">
                <a:latin typeface="Cambria" panose="02040503050406030204" pitchFamily="18" charset="0"/>
              </a:rPr>
              <a:t>: (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="1" dirty="0">
                <a:latin typeface="Cambria" panose="02040503050406030204" pitchFamily="18" charset="0"/>
              </a:rPr>
              <a:t> &lt; 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5538" name="Rectangle 18">
            <a:extLst>
              <a:ext uri="{FF2B5EF4-FFF2-40B4-BE49-F238E27FC236}">
                <a16:creationId xmlns:a16="http://schemas.microsoft.com/office/drawing/2014/main" xmlns="" id="{EDE9C061-04BE-4174-9B0C-9DB0E6009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630" y="4776510"/>
            <a:ext cx="8358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Mục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đích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của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b="1" dirty="0">
                <a:latin typeface="Cambria" panose="02040503050406030204" pitchFamily="18" charset="0"/>
              </a:rPr>
              <a:t>V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>
                <a:latin typeface="Cambria" panose="02040503050406030204" pitchFamily="18" charset="0"/>
              </a:rPr>
              <a:t>k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lần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 err="1">
                <a:latin typeface="Cambria" panose="02040503050406030204" pitchFamily="18" charset="0"/>
              </a:rPr>
              <a:t>M</a:t>
            </a:r>
            <a:r>
              <a:rPr lang="en-US" altLang="en-US" sz="18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>
                <a:latin typeface="Cambria" panose="02040503050406030204" pitchFamily="18" charset="0"/>
              </a:rPr>
              <a:t>k</a:t>
            </a:r>
            <a:r>
              <a:rPr lang="en-US" altLang="en-US" sz="1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1800" b="1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lần</a:t>
            </a:r>
            <a:r>
              <a:rPr lang="en-US" altLang="en-US" sz="18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0427" name="Rectangle 22">
            <a:extLst>
              <a:ext uri="{FF2B5EF4-FFF2-40B4-BE49-F238E27FC236}">
                <a16:creationId xmlns:a16="http://schemas.microsoft.com/office/drawing/2014/main" xmlns="" id="{8173E351-2888-44A4-B54B-14702D1F7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8394" y="533461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0430" name="Rectangle 27">
            <a:extLst>
              <a:ext uri="{FF2B5EF4-FFF2-40B4-BE49-F238E27FC236}">
                <a16:creationId xmlns:a16="http://schemas.microsoft.com/office/drawing/2014/main" xmlns="" id="{C9289205-B346-4287-AC0B-A1885B92A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8394" y="5358422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xmlns="" id="{F156D4DA-8827-4731-959A-4135ED6B214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728DFD28-05FC-4656-A8DD-7BBDABDA192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43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F4142A68-E289-4D3A-A6A0-A3E5FB523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903F9110-89E1-4428-9CEC-3EDA2B61FE05}"/>
                  </a:ext>
                </a:extLst>
              </p:cNvPr>
              <p:cNvSpPr txBox="1"/>
              <p:nvPr/>
            </p:nvSpPr>
            <p:spPr>
              <a:xfrm>
                <a:off x="2674616" y="3242452"/>
                <a:ext cx="4856691" cy="8604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03F9110-89E1-4428-9CEC-3EDA2B61FE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4616" y="3242452"/>
                <a:ext cx="4856691" cy="8604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B4D34A01-686D-4D4D-8BD6-CB391EC0F4EA}"/>
                  </a:ext>
                </a:extLst>
              </p:cNvPr>
              <p:cNvSpPr txBox="1"/>
              <p:nvPr/>
            </p:nvSpPr>
            <p:spPr>
              <a:xfrm>
                <a:off x="2711206" y="5634806"/>
                <a:ext cx="106804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𝐌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4D34A01-686D-4D4D-8BD6-CB391EC0F4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206" y="5634806"/>
                <a:ext cx="1068048" cy="369332"/>
              </a:xfrm>
              <a:prstGeom prst="rect">
                <a:avLst/>
              </a:prstGeom>
              <a:blipFill>
                <a:blip r:embed="rId6"/>
                <a:stretch>
                  <a:fillRect l="-6857" r="-2286" b="-98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xmlns="" id="{EF3E6E36-B314-41E0-985E-148009D8C3A0}"/>
                  </a:ext>
                </a:extLst>
              </p:cNvPr>
              <p:cNvSpPr/>
              <p:nvPr/>
            </p:nvSpPr>
            <p:spPr>
              <a:xfrm>
                <a:off x="5621251" y="5477290"/>
                <a:ext cx="2805512" cy="764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EF3E6E36-B314-41E0-985E-148009D8C3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1251" y="5477290"/>
                <a:ext cx="2805512" cy="764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xmlns="" id="{B593E1B6-7453-4B2C-9820-3728498F98C1}"/>
                  </a:ext>
                </a:extLst>
              </p:cNvPr>
              <p:cNvSpPr/>
              <p:nvPr/>
            </p:nvSpPr>
            <p:spPr>
              <a:xfrm>
                <a:off x="3779254" y="5381275"/>
                <a:ext cx="2009140" cy="8763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𝟓𝟓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pt-BR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𝐕</m:t>
                                </m:r>
                              </m:e>
                              <m:sub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𝐩</m:t>
                                </m:r>
                              </m:sub>
                            </m:sSub>
                          </m:e>
                          <m:sup>
                            <m:r>
                              <a:rPr lang="pt-BR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𝐧</m:t>
                            </m:r>
                          </m:e>
                          <m:sub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B593E1B6-7453-4B2C-9820-3728498F98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254" y="5381275"/>
                <a:ext cx="2009140" cy="8763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0268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5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5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3" grpId="0"/>
      <p:bldP spid="235534" grpId="0"/>
      <p:bldP spid="235535" grpId="0"/>
      <p:bldP spid="235536" grpId="0"/>
      <p:bldP spid="235537" grpId="0"/>
      <p:bldP spid="23553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92" name="Rectangle 20">
            <a:extLst>
              <a:ext uri="{FF2B5EF4-FFF2-40B4-BE49-F238E27FC236}">
                <a16:creationId xmlns:a16="http://schemas.microsoft.com/office/drawing/2014/main" xmlns="" id="{CB67C577-AAF6-44AB-A692-FA92C8EBD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8342" y="1079999"/>
            <a:ext cx="70906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Quá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trình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 (n = 0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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3495" name="Rectangle 23">
            <a:extLst>
              <a:ext uri="{FF2B5EF4-FFF2-40B4-BE49-F238E27FC236}">
                <a16:creationId xmlns:a16="http://schemas.microsoft.com/office/drawing/2014/main" xmlns="" id="{02EC903D-38E7-4D14-9FFF-51719F3E0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254" y="1652551"/>
            <a:ext cx="635583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: s = 1,:</a:t>
            </a:r>
            <a:endParaRPr lang="en-US" altLang="en-US" sz="2400" b="1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A1E22241-BBC7-4FBA-A668-2B62EEEF3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8C88F6CF-2CF4-4008-BE7C-83F92849733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C0E6BD9-04DA-440E-8607-59662B47B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xmlns="" id="{3CEE4BE8-0C10-4C4D-889F-94538223EDF5}"/>
                  </a:ext>
                </a:extLst>
              </p:cNvPr>
              <p:cNvSpPr txBox="1"/>
              <p:nvPr/>
            </p:nvSpPr>
            <p:spPr>
              <a:xfrm>
                <a:off x="3598314" y="2869993"/>
                <a:ext cx="4572341" cy="86042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EE4BE8-0C10-4C4D-889F-94538223ED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314" y="2869993"/>
                <a:ext cx="4572341" cy="8604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7814362F-9D18-4B38-BE74-883D6A795648}"/>
                  </a:ext>
                </a:extLst>
              </p:cNvPr>
              <p:cNvSpPr txBox="1"/>
              <p:nvPr/>
            </p:nvSpPr>
            <p:spPr>
              <a:xfrm>
                <a:off x="3059584" y="5231573"/>
                <a:ext cx="106804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𝐌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814362F-9D18-4B38-BE74-883D6A7956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584" y="5231573"/>
                <a:ext cx="1068048" cy="369332"/>
              </a:xfrm>
              <a:prstGeom prst="rect">
                <a:avLst/>
              </a:prstGeom>
              <a:blipFill>
                <a:blip r:embed="rId6"/>
                <a:stretch>
                  <a:fillRect l="-6857" r="-2286" b="-98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E4E1F586-F46D-42D4-9AB6-9F99960B5585}"/>
                  </a:ext>
                </a:extLst>
              </p:cNvPr>
              <p:cNvSpPr/>
              <p:nvPr/>
            </p:nvSpPr>
            <p:spPr>
              <a:xfrm>
                <a:off x="5969629" y="5074057"/>
                <a:ext cx="2805512" cy="764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4E1F586-F46D-42D4-9AB6-9F99960B55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629" y="5074057"/>
                <a:ext cx="2805512" cy="764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xmlns="" id="{B570D320-E0F3-40AA-8118-42B1F6DC2A2A}"/>
                  </a:ext>
                </a:extLst>
              </p:cNvPr>
              <p:cNvSpPr/>
              <p:nvPr/>
            </p:nvSpPr>
            <p:spPr>
              <a:xfrm>
                <a:off x="4127632" y="4978042"/>
                <a:ext cx="2009140" cy="8763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𝟓𝟓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pt-BR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𝐕</m:t>
                                </m:r>
                              </m:e>
                              <m:sub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𝐩</m:t>
                                </m:r>
                              </m:sub>
                            </m:sSub>
                          </m:e>
                          <m:sup>
                            <m:r>
                              <a:rPr lang="pt-BR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𝐧</m:t>
                            </m:r>
                          </m:e>
                          <m:sub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570D320-E0F3-40AA-8118-42B1F6DC2A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7632" y="4978042"/>
                <a:ext cx="2009140" cy="8763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85B14CA-F4C2-436D-8F3F-496052CF3498}"/>
              </a:ext>
            </a:extLst>
          </p:cNvPr>
          <p:cNvSpPr/>
          <p:nvPr/>
        </p:nvSpPr>
        <p:spPr>
          <a:xfrm>
            <a:off x="3377623" y="2669469"/>
            <a:ext cx="4901610" cy="135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C80EAA40-3854-4F92-8C82-6C271497D3D3}"/>
              </a:ext>
            </a:extLst>
          </p:cNvPr>
          <p:cNvSpPr/>
          <p:nvPr/>
        </p:nvSpPr>
        <p:spPr>
          <a:xfrm>
            <a:off x="2838894" y="4838299"/>
            <a:ext cx="5983878" cy="135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40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92" grpId="0"/>
      <p:bldP spid="23349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xmlns="" id="{8A4AC7E8-A4E8-4A88-A5DC-04B56B62F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21981"/>
            <a:ext cx="25039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1000">
                <a:latin typeface="Cambria" panose="02040503050406030204" pitchFamily="18" charset="0"/>
              </a:rPr>
              <a:t> </a:t>
            </a:r>
            <a:endParaRPr lang="en-US" altLang="en-US">
              <a:latin typeface="Cambria" panose="02040503050406030204" pitchFamily="18" charset="0"/>
            </a:endParaRPr>
          </a:p>
        </p:txBody>
      </p:sp>
      <p:sp>
        <p:nvSpPr>
          <p:cNvPr id="237579" name="Rectangle 11">
            <a:extLst>
              <a:ext uri="{FF2B5EF4-FFF2-40B4-BE49-F238E27FC236}">
                <a16:creationId xmlns:a16="http://schemas.microsoft.com/office/drawing/2014/main" xmlns="" id="{9125E16B-2260-4883-92E0-E3A6B4B8C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03" y="1102271"/>
            <a:ext cx="474374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a.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qua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kháng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81" name="Rectangle 13">
            <a:extLst>
              <a:ext uri="{FF2B5EF4-FFF2-40B4-BE49-F238E27FC236}">
                <a16:creationId xmlns:a16="http://schemas.microsoft.com/office/drawing/2014/main" xmlns="" id="{BF7C68BF-7B41-4669-83BF-187FFEA0E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01" y="1961680"/>
            <a:ext cx="467934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mắc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nối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tiếp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với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quấn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stato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trình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loại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ra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khỏi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về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237588" name="Rectangle 20">
            <a:extLst>
              <a:ext uri="{FF2B5EF4-FFF2-40B4-BE49-F238E27FC236}">
                <a16:creationId xmlns:a16="http://schemas.microsoft.com/office/drawing/2014/main" xmlns="" id="{25EE278D-9E6E-4796-A8B7-C82FBB2F5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03" y="3333976"/>
            <a:ext cx="46372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M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7589" name="Rectangle 21">
            <a:extLst>
              <a:ext uri="{FF2B5EF4-FFF2-40B4-BE49-F238E27FC236}">
                <a16:creationId xmlns:a16="http://schemas.microsoft.com/office/drawing/2014/main" xmlns="" id="{EC767AAE-5AC1-4B52-BE37-67B240F08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768" y="1085474"/>
            <a:ext cx="436279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b.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qua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biến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tự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ngẫu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90" name="Rectangle 22">
            <a:extLst>
              <a:ext uri="{FF2B5EF4-FFF2-40B4-BE49-F238E27FC236}">
                <a16:creationId xmlns:a16="http://schemas.microsoft.com/office/drawing/2014/main" xmlns="" id="{08BA8DCF-9633-46A6-9780-477603C0E1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84" y="1916471"/>
            <a:ext cx="472270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biến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quấn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stato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trình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đưa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về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237591" name="Rectangle 23">
            <a:extLst>
              <a:ext uri="{FF2B5EF4-FFF2-40B4-BE49-F238E27FC236}">
                <a16:creationId xmlns:a16="http://schemas.microsoft.com/office/drawing/2014/main" xmlns="" id="{3711DE3D-D834-4DCF-9B70-0BFAC2E9D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84" y="3309615"/>
            <a:ext cx="44388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M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7592" name="Rectangle 24">
            <a:extLst>
              <a:ext uri="{FF2B5EF4-FFF2-40B4-BE49-F238E27FC236}">
                <a16:creationId xmlns:a16="http://schemas.microsoft.com/office/drawing/2014/main" xmlns="" id="{E68A9559-8EC8-4E5B-8EED-78D2F0EA94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2576" y="4454994"/>
            <a:ext cx="83274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c.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bằng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cách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đổi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nối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sao</a:t>
            </a:r>
            <a:r>
              <a:rPr lang="en-US" altLang="en-US" sz="2400" b="1" dirty="0">
                <a:latin typeface="Cambria" panose="02040503050406030204" pitchFamily="18" charset="0"/>
              </a:rPr>
              <a:t> – tam </a:t>
            </a:r>
            <a:r>
              <a:rPr lang="en-US" altLang="en-US" sz="2400" b="1" dirty="0" err="1">
                <a:latin typeface="Cambria" panose="02040503050406030204" pitchFamily="18" charset="0"/>
              </a:rPr>
              <a:t>giác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93" name="Rectangle 25">
            <a:extLst>
              <a:ext uri="{FF2B5EF4-FFF2-40B4-BE49-F238E27FC236}">
                <a16:creationId xmlns:a16="http://schemas.microsoft.com/office/drawing/2014/main" xmlns="" id="{9D410CB1-76EF-4E02-9627-B7D863262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1689" y="5000209"/>
            <a:ext cx="77292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đổi</a:t>
            </a:r>
            <a:r>
              <a:rPr lang="en-US" altLang="en-US" sz="2000" dirty="0">
                <a:latin typeface="Cambria" panose="02040503050406030204" pitchFamily="18" charset="0"/>
              </a:rPr>
              <a:t>.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</a:rPr>
              <a:t>chế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sao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</a:rPr>
              <a:t>chế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tam </a:t>
            </a:r>
            <a:r>
              <a:rPr lang="en-US" altLang="en-US" sz="2000" dirty="0" err="1">
                <a:latin typeface="Cambria" panose="02040503050406030204" pitchFamily="18" charset="0"/>
              </a:rPr>
              <a:t>giác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pSp>
        <p:nvGrpSpPr>
          <p:cNvPr id="237596" name="Group 28">
            <a:extLst>
              <a:ext uri="{FF2B5EF4-FFF2-40B4-BE49-F238E27FC236}">
                <a16:creationId xmlns:a16="http://schemas.microsoft.com/office/drawing/2014/main" xmlns="" id="{5C65001E-5D0E-4257-8FE1-290F0E246772}"/>
              </a:ext>
            </a:extLst>
          </p:cNvPr>
          <p:cNvGrpSpPr>
            <a:grpSpLocks/>
          </p:cNvGrpSpPr>
          <p:nvPr/>
        </p:nvGrpSpPr>
        <p:grpSpPr bwMode="auto">
          <a:xfrm>
            <a:off x="2028841" y="5791645"/>
            <a:ext cx="7772108" cy="715963"/>
            <a:chOff x="504" y="3064"/>
            <a:chExt cx="5457" cy="451"/>
          </a:xfrm>
        </p:grpSpPr>
        <p:sp>
          <p:nvSpPr>
            <p:cNvPr id="62479" name="Rectangle 26">
              <a:extLst>
                <a:ext uri="{FF2B5EF4-FFF2-40B4-BE49-F238E27FC236}">
                  <a16:creationId xmlns:a16="http://schemas.microsoft.com/office/drawing/2014/main" xmlns="" id="{A23A161A-B5AA-4C91-B089-3F18DFE7E6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" y="3064"/>
              <a:ext cx="5457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nguồn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vào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động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cơ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không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đổi</a:t>
              </a:r>
              <a:r>
                <a:rPr lang="en-US" altLang="en-US" sz="2000" dirty="0">
                  <a:latin typeface="Cambria" panose="02040503050406030204" pitchFamily="18" charset="0"/>
                </a:rPr>
                <a:t> 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vào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từng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bộ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dây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động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 smtClean="0">
                  <a:latin typeface="Cambria" panose="02040503050406030204" pitchFamily="18" charset="0"/>
                </a:rPr>
                <a:t>cơ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 smtClean="0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 smtClean="0">
                  <a:latin typeface="Cambria" panose="02040503050406030204" pitchFamily="18" charset="0"/>
                </a:rPr>
                <a:t>       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dòng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mở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máy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>
                  <a:latin typeface="Cambria" panose="02040503050406030204" pitchFamily="18" charset="0"/>
                </a:rPr>
                <a:t> 3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</a:t>
              </a:r>
              <a:r>
                <a:rPr lang="en-US" altLang="en-US" sz="2000" baseline="-25000" dirty="0" err="1">
                  <a:latin typeface="Cambria" panose="02040503050406030204" pitchFamily="18" charset="0"/>
                </a:rPr>
                <a:t>mm</a:t>
              </a:r>
              <a:r>
                <a:rPr lang="en-US" altLang="en-US" sz="2000" baseline="-25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>
                  <a:latin typeface="Cambria" panose="02040503050406030204" pitchFamily="18" charset="0"/>
                </a:rPr>
                <a:t> 3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.</a:t>
              </a:r>
            </a:p>
          </p:txBody>
        </p:sp>
        <p:graphicFrame>
          <p:nvGraphicFramePr>
            <p:cNvPr id="62480" name="Object 27">
              <a:extLst>
                <a:ext uri="{FF2B5EF4-FFF2-40B4-BE49-F238E27FC236}">
                  <a16:creationId xmlns:a16="http://schemas.microsoft.com/office/drawing/2014/main" xmlns="" id="{A1C951ED-06D0-43AB-90C2-5A0CBF5CBAB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96599727"/>
                </p:ext>
              </p:extLst>
            </p:nvPr>
          </p:nvGraphicFramePr>
          <p:xfrm>
            <a:off x="1951" y="3275"/>
            <a:ext cx="240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49" name="Equation" r:id="rId4" imgW="228600" imgH="228600" progId="Equation.3">
                    <p:embed/>
                  </p:oleObj>
                </mc:Choice>
                <mc:Fallback>
                  <p:oleObj name="Equation" r:id="rId4" imgW="228600" imgH="228600" progId="Equation.3">
                    <p:embed/>
                    <p:pic>
                      <p:nvPicPr>
                        <p:cNvPr id="62480" name="Object 27">
                          <a:extLst>
                            <a:ext uri="{FF2B5EF4-FFF2-40B4-BE49-F238E27FC236}">
                              <a16:creationId xmlns:a16="http://schemas.microsoft.com/office/drawing/2014/main" xmlns="" id="{A1C951ED-06D0-43AB-90C2-5A0CBF5CBAB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1" y="3275"/>
                          <a:ext cx="240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A81C0C37-F5E6-439E-9D70-0A6B3ED80D9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sz="48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5BA03F35-357F-47E1-844D-E2B3360BE2E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78" name="Picture 2" descr="Kết quả hình ảnh cho LOGO CAO DANG LY TU TRONG">
            <a:hlinkClick r:id="rId6" action="ppaction://hlinkfile"/>
            <a:extLst>
              <a:ext uri="{FF2B5EF4-FFF2-40B4-BE49-F238E27FC236}">
                <a16:creationId xmlns:a16="http://schemas.microsoft.com/office/drawing/2014/main" xmlns="" id="{1725ECC3-D896-4614-97F5-5A654080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504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7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7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3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3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9" grpId="0"/>
      <p:bldP spid="237581" grpId="0"/>
      <p:bldP spid="237588" grpId="0"/>
      <p:bldP spid="237589" grpId="0"/>
      <p:bldP spid="237590" grpId="0"/>
      <p:bldP spid="237591" grpId="0"/>
      <p:bldP spid="237592" grpId="0"/>
      <p:bldP spid="23759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xmlns="" id="{8A4AC7E8-A4E8-4A88-A5DC-04B56B62F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A81C0C37-F5E6-439E-9D70-0A6B3ED80D9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5BA03F35-357F-47E1-844D-E2B3360BE2E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7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1725ECC3-D896-4614-97F5-5A654080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9">
            <a:extLst>
              <a:ext uri="{FF2B5EF4-FFF2-40B4-BE49-F238E27FC236}">
                <a16:creationId xmlns:a16="http://schemas.microsoft.com/office/drawing/2014/main" xmlns="" id="{BFC6DAF3-7B5D-4A55-9125-BC946B809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5158" y="1205318"/>
            <a:ext cx="46426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d.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qua </a:t>
            </a:r>
            <a:r>
              <a:rPr lang="en-US" altLang="en-US" sz="20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trở</a:t>
            </a:r>
            <a:r>
              <a:rPr lang="en-US" altLang="en-US" sz="20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18" name="Rectangle 20">
            <a:extLst>
              <a:ext uri="{FF2B5EF4-FFF2-40B4-BE49-F238E27FC236}">
                <a16:creationId xmlns:a16="http://schemas.microsoft.com/office/drawing/2014/main" xmlns="" id="{F45F8083-13DE-4ECF-A57A-E0861B80F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1358" y="1630768"/>
            <a:ext cx="8358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Bộ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mắc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nối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dây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quấn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rôto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trong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quá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trình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loại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ra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khỏi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mạch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về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việc</a:t>
            </a:r>
            <a:r>
              <a:rPr lang="en-US" altLang="en-US" sz="18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19" name="Rectangle 28">
            <a:extLst>
              <a:ext uri="{FF2B5EF4-FFF2-40B4-BE49-F238E27FC236}">
                <a16:creationId xmlns:a16="http://schemas.microsoft.com/office/drawing/2014/main" xmlns="" id="{CEE64580-967C-48FA-858D-995C3C419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2259" y="4109288"/>
            <a:ext cx="3863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Vẫn giữ giá trị lớn   (ưu điểm)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0E65BA13-3ECC-49BA-BF66-883376F96241}"/>
                  </a:ext>
                </a:extLst>
              </p:cNvPr>
              <p:cNvSpPr txBox="1"/>
              <p:nvPr/>
            </p:nvSpPr>
            <p:spPr>
              <a:xfrm>
                <a:off x="2967232" y="2689821"/>
                <a:ext cx="4034631" cy="645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 </m:t>
                                  </m:r>
                                </m:e>
                                <m:sup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E65BA13-3ECC-49BA-BF66-883376F962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7232" y="2689821"/>
                <a:ext cx="4034631" cy="645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8FC226F4-3642-49B5-8AD5-005FDCB4225F}"/>
              </a:ext>
            </a:extLst>
          </p:cNvPr>
          <p:cNvGrpSpPr/>
          <p:nvPr/>
        </p:nvGrpSpPr>
        <p:grpSpPr>
          <a:xfrm>
            <a:off x="2331849" y="3869529"/>
            <a:ext cx="5709431" cy="876394"/>
            <a:chOff x="1789325" y="4949261"/>
            <a:chExt cx="5709431" cy="87639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xmlns="" id="{A3B8909B-386F-4093-925D-5193EF4C3EAD}"/>
                    </a:ext>
                  </a:extLst>
                </p:cNvPr>
                <p:cNvSpPr txBox="1"/>
                <p:nvPr/>
              </p:nvSpPr>
              <p:spPr>
                <a:xfrm>
                  <a:off x="1789325" y="5238235"/>
                  <a:ext cx="1068048" cy="36933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0" smtClean="0">
                                <a:latin typeface="Cambria Math" panose="02040503050406030204" pitchFamily="18" charset="0"/>
                              </a:rPr>
                              <m:t>𝐌</m:t>
                            </m:r>
                          </m:e>
                          <m:sub>
                            <m:r>
                              <a:rPr lang="en-US" sz="2400" b="1" i="0">
                                <a:latin typeface="Cambria Math" panose="02040503050406030204" pitchFamily="18" charset="0"/>
                              </a:rPr>
                              <m:t>𝐦𝐦</m:t>
                            </m:r>
                          </m:sub>
                        </m:sSub>
                        <m:r>
                          <a:rPr lang="en-US" sz="2400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A3B8909B-386F-4093-925D-5193EF4C3E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89325" y="5238235"/>
                  <a:ext cx="1068048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6857" r="-2286" b="-98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xmlns="" id="{1D1B3E1F-B72F-463B-AD07-A32D6D6E443A}"/>
                    </a:ext>
                  </a:extLst>
                </p:cNvPr>
                <p:cNvSpPr/>
                <p:nvPr/>
              </p:nvSpPr>
              <p:spPr>
                <a:xfrm>
                  <a:off x="4693244" y="5015473"/>
                  <a:ext cx="2805512" cy="76476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sz="20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  <m:sSup>
                              <m:s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  <m:sSup>
                              <m:s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oMath>
                    </m:oMathPara>
                  </a14:m>
                  <a:endParaRPr lang="en-US" sz="2000" dirty="0"/>
                </a:p>
              </p:txBody>
            </p:sp>
          </mc:Choice>
          <mc:Fallback xmlns=""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1D1B3E1F-B72F-463B-AD07-A32D6D6E443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93244" y="5015473"/>
                  <a:ext cx="2805512" cy="76476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xmlns="" id="{A3BC1773-1E29-45BB-840A-12C019BA8D45}"/>
                    </a:ext>
                  </a:extLst>
                </p:cNvPr>
                <p:cNvSpPr/>
                <p:nvPr/>
              </p:nvSpPr>
              <p:spPr>
                <a:xfrm>
                  <a:off x="2857373" y="4949261"/>
                  <a:ext cx="2009140" cy="87639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US" sz="28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𝟓𝟓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pt-BR" sz="28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8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𝐕</m:t>
                                  </m:r>
                                </m:e>
                                <m:sub>
                                  <m:r>
                                    <a:rPr lang="en-US" sz="28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𝐩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pt-BR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sSub>
                            <m:sSubPr>
                              <m:ctrlPr>
                                <a:rPr lang="en-US" sz="28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a14:m>
                  <a:r>
                    <a:rPr lang="en-US" sz="2800" b="1" dirty="0">
                      <a:ea typeface="Cambria Math" panose="020405030504060302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US" sz="2800" dirty="0"/>
                </a:p>
              </p:txBody>
            </p:sp>
          </mc:Choice>
          <mc:Fallback xmlns=""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A3BC1773-1E29-45BB-840A-12C019BA8D4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7373" y="4949261"/>
                  <a:ext cx="2009140" cy="87639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66487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>
            <a:extLst>
              <a:ext uri="{FF2B5EF4-FFF2-40B4-BE49-F238E27FC236}">
                <a16:creationId xmlns:a16="http://schemas.microsoft.com/office/drawing/2014/main" xmlns="" id="{B5B03AF4-EF07-4B3A-8AE4-B7E90DE59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4515" name="Rectangle 15">
            <a:extLst>
              <a:ext uri="{FF2B5EF4-FFF2-40B4-BE49-F238E27FC236}">
                <a16:creationId xmlns:a16="http://schemas.microsoft.com/office/drawing/2014/main" xmlns="" id="{52B3F190-E209-4B18-95B4-4A5D33A23A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966788"/>
            <a:ext cx="80645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VII. ĐIỀU CHỈNH TỐC ĐỘ VÀ ĐẢO CHIỀU QUAY ĐỘNG CƠ KĐB.</a:t>
            </a:r>
          </a:p>
        </p:txBody>
      </p:sp>
      <p:sp>
        <p:nvSpPr>
          <p:cNvPr id="64516" name="Rectangle 17">
            <a:extLst>
              <a:ext uri="{FF2B5EF4-FFF2-40B4-BE49-F238E27FC236}">
                <a16:creationId xmlns:a16="http://schemas.microsoft.com/office/drawing/2014/main" xmlns="" id="{2DBE5C27-EB97-4D94-B3D0-799ABA9CD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475" y="34877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graphicFrame>
        <p:nvGraphicFramePr>
          <p:cNvPr id="239632" name="Object 16">
            <a:extLst>
              <a:ext uri="{FF2B5EF4-FFF2-40B4-BE49-F238E27FC236}">
                <a16:creationId xmlns:a16="http://schemas.microsoft.com/office/drawing/2014/main" xmlns="" id="{1B98F749-FAD7-42DB-BFF6-4478E2F9386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46350" y="1425575"/>
          <a:ext cx="1905000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82" name="Equation" r:id="rId4" imgW="876300" imgH="419100" progId="Equation.3">
                  <p:embed/>
                </p:oleObj>
              </mc:Choice>
              <mc:Fallback>
                <p:oleObj name="Equation" r:id="rId4" imgW="876300" imgH="419100" progId="Equation.3">
                  <p:embed/>
                  <p:pic>
                    <p:nvPicPr>
                      <p:cNvPr id="239632" name="Object 16">
                        <a:extLst>
                          <a:ext uri="{FF2B5EF4-FFF2-40B4-BE49-F238E27FC236}">
                            <a16:creationId xmlns:a16="http://schemas.microsoft.com/office/drawing/2014/main" xmlns="" id="{1B98F749-FAD7-42DB-BFF6-4478E2F9386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6350" y="1425575"/>
                        <a:ext cx="1905000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9636" name="Group 20">
            <a:extLst>
              <a:ext uri="{FF2B5EF4-FFF2-40B4-BE49-F238E27FC236}">
                <a16:creationId xmlns:a16="http://schemas.microsoft.com/office/drawing/2014/main" xmlns="" id="{3705BADE-09E9-48B1-8DEB-FA234D2B7D35}"/>
              </a:ext>
            </a:extLst>
          </p:cNvPr>
          <p:cNvGrpSpPr>
            <a:grpSpLocks/>
          </p:cNvGrpSpPr>
          <p:nvPr/>
        </p:nvGrpSpPr>
        <p:grpSpPr bwMode="auto">
          <a:xfrm>
            <a:off x="2241550" y="2133600"/>
            <a:ext cx="3803650" cy="722313"/>
            <a:chOff x="480" y="1065"/>
            <a:chExt cx="2396" cy="455"/>
          </a:xfrm>
        </p:grpSpPr>
        <p:sp>
          <p:nvSpPr>
            <p:cNvPr id="64533" name="Rectangle 18">
              <a:extLst>
                <a:ext uri="{FF2B5EF4-FFF2-40B4-BE49-F238E27FC236}">
                  <a16:creationId xmlns:a16="http://schemas.microsoft.com/office/drawing/2014/main" xmlns="" id="{FE14D125-5AE4-4743-A99B-10E1D46A8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143"/>
              <a:ext cx="151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- Thay đổi số cực từ: </a:t>
              </a:r>
            </a:p>
          </p:txBody>
        </p:sp>
        <p:graphicFrame>
          <p:nvGraphicFramePr>
            <p:cNvPr id="64534" name="Object 19">
              <a:extLst>
                <a:ext uri="{FF2B5EF4-FFF2-40B4-BE49-F238E27FC236}">
                  <a16:creationId xmlns:a16="http://schemas.microsoft.com/office/drawing/2014/main" xmlns="" id="{2524DEDA-42CE-4662-A307-F7DEAEAF7AC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55" y="1065"/>
            <a:ext cx="521" cy="4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83" name="Equation" r:id="rId6" imgW="380835" imgH="418918" progId="Equation.3">
                    <p:embed/>
                  </p:oleObj>
                </mc:Choice>
                <mc:Fallback>
                  <p:oleObj name="Equation" r:id="rId6" imgW="380835" imgH="418918" progId="Equation.3">
                    <p:embed/>
                    <p:pic>
                      <p:nvPicPr>
                        <p:cNvPr id="64534" name="Object 19">
                          <a:extLst>
                            <a:ext uri="{FF2B5EF4-FFF2-40B4-BE49-F238E27FC236}">
                              <a16:creationId xmlns:a16="http://schemas.microsoft.com/office/drawing/2014/main" xmlns="" id="{2524DEDA-42CE-4662-A307-F7DEAEAF7AC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55" y="1065"/>
                          <a:ext cx="521" cy="4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9637" name="Group 21">
            <a:extLst>
              <a:ext uri="{FF2B5EF4-FFF2-40B4-BE49-F238E27FC236}">
                <a16:creationId xmlns:a16="http://schemas.microsoft.com/office/drawing/2014/main" xmlns="" id="{66C40F5D-8774-4B56-AE40-039E960EE6A6}"/>
              </a:ext>
            </a:extLst>
          </p:cNvPr>
          <p:cNvGrpSpPr>
            <a:grpSpLocks/>
          </p:cNvGrpSpPr>
          <p:nvPr/>
        </p:nvGrpSpPr>
        <p:grpSpPr bwMode="auto">
          <a:xfrm>
            <a:off x="2241550" y="3094038"/>
            <a:ext cx="3775075" cy="400050"/>
            <a:chOff x="480" y="1142"/>
            <a:chExt cx="2378" cy="252"/>
          </a:xfrm>
        </p:grpSpPr>
        <p:sp>
          <p:nvSpPr>
            <p:cNvPr id="64531" name="Rectangle 22">
              <a:extLst>
                <a:ext uri="{FF2B5EF4-FFF2-40B4-BE49-F238E27FC236}">
                  <a16:creationId xmlns:a16="http://schemas.microsoft.com/office/drawing/2014/main" xmlns="" id="{EA9907E8-11E7-44EB-8B28-8F8DCDC197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142"/>
              <a:ext cx="136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-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Thay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đổi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tần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số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: </a:t>
              </a:r>
            </a:p>
          </p:txBody>
        </p:sp>
        <p:graphicFrame>
          <p:nvGraphicFramePr>
            <p:cNvPr id="64532" name="Object 23">
              <a:extLst>
                <a:ext uri="{FF2B5EF4-FFF2-40B4-BE49-F238E27FC236}">
                  <a16:creationId xmlns:a16="http://schemas.microsoft.com/office/drawing/2014/main" xmlns="" id="{C6BACCE8-6807-43F9-A84B-8BC3EBF9682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72" y="1203"/>
            <a:ext cx="486" cy="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84" name="Equation" r:id="rId8" imgW="355292" imgH="164957" progId="Equation.3">
                    <p:embed/>
                  </p:oleObj>
                </mc:Choice>
                <mc:Fallback>
                  <p:oleObj name="Equation" r:id="rId8" imgW="355292" imgH="164957" progId="Equation.3">
                    <p:embed/>
                    <p:pic>
                      <p:nvPicPr>
                        <p:cNvPr id="64532" name="Object 23">
                          <a:extLst>
                            <a:ext uri="{FF2B5EF4-FFF2-40B4-BE49-F238E27FC236}">
                              <a16:creationId xmlns:a16="http://schemas.microsoft.com/office/drawing/2014/main" xmlns="" id="{C6BACCE8-6807-43F9-A84B-8BC3EBF9682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2" y="1203"/>
                          <a:ext cx="486" cy="1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9640" name="Rectangle 24">
            <a:extLst>
              <a:ext uri="{FF2B5EF4-FFF2-40B4-BE49-F238E27FC236}">
                <a16:creationId xmlns:a16="http://schemas.microsoft.com/office/drawing/2014/main" xmlns="" id="{3C523680-3EEA-4766-8507-C42AE368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7150" y="3657600"/>
            <a:ext cx="6858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2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Times New Roman" panose="02020603050405020304" pitchFamily="18" charset="0"/>
              </a:rPr>
              <a:t>- Phương pháp thay đổi điện trở phụ trên mạch rotor:</a:t>
            </a:r>
          </a:p>
        </p:txBody>
      </p:sp>
      <p:sp>
        <p:nvSpPr>
          <p:cNvPr id="64521" name="Rectangle 26">
            <a:extLst>
              <a:ext uri="{FF2B5EF4-FFF2-40B4-BE49-F238E27FC236}">
                <a16:creationId xmlns:a16="http://schemas.microsoft.com/office/drawing/2014/main" xmlns="" id="{A20DCC20-059A-487F-8564-89AE74299C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475" y="3473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graphicFrame>
        <p:nvGraphicFramePr>
          <p:cNvPr id="239641" name="Object 25">
            <a:extLst>
              <a:ext uri="{FF2B5EF4-FFF2-40B4-BE49-F238E27FC236}">
                <a16:creationId xmlns:a16="http://schemas.microsoft.com/office/drawing/2014/main" xmlns="" id="{0A008DCF-96D3-405F-B51B-CC7EF6A764E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185150" y="3505200"/>
          <a:ext cx="1524000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85" name="Equation" r:id="rId10" imgW="901700" imgH="457200" progId="Equation.3">
                  <p:embed/>
                </p:oleObj>
              </mc:Choice>
              <mc:Fallback>
                <p:oleObj name="Equation" r:id="rId10" imgW="901700" imgH="457200" progId="Equation.3">
                  <p:embed/>
                  <p:pic>
                    <p:nvPicPr>
                      <p:cNvPr id="239641" name="Object 25">
                        <a:extLst>
                          <a:ext uri="{FF2B5EF4-FFF2-40B4-BE49-F238E27FC236}">
                            <a16:creationId xmlns:a16="http://schemas.microsoft.com/office/drawing/2014/main" xmlns="" id="{0A008DCF-96D3-405F-B51B-CC7EF6A764E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85150" y="3505200"/>
                        <a:ext cx="1524000" cy="769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9643" name="Rectangle 27">
            <a:extLst>
              <a:ext uri="{FF2B5EF4-FFF2-40B4-BE49-F238E27FC236}">
                <a16:creationId xmlns:a16="http://schemas.microsoft.com/office/drawing/2014/main" xmlns="" id="{F69573B5-2B4F-4169-AE5B-F48B0E8F2C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3350" y="4191000"/>
            <a:ext cx="167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n' = n</a:t>
            </a:r>
            <a:r>
              <a:rPr lang="en-US" altLang="en-US" sz="2000" baseline="-25000">
                <a:latin typeface="Times New Roman" panose="02020603050405020304" pitchFamily="18" charset="0"/>
              </a:rPr>
              <a:t>1</a:t>
            </a:r>
            <a:r>
              <a:rPr lang="en-US" altLang="en-US" sz="2000">
                <a:latin typeface="Times New Roman" panose="02020603050405020304" pitchFamily="18" charset="0"/>
              </a:rPr>
              <a:t> (1 –s')</a:t>
            </a:r>
          </a:p>
        </p:txBody>
      </p:sp>
      <p:sp>
        <p:nvSpPr>
          <p:cNvPr id="239644" name="Rectangle 28">
            <a:extLst>
              <a:ext uri="{FF2B5EF4-FFF2-40B4-BE49-F238E27FC236}">
                <a16:creationId xmlns:a16="http://schemas.microsoft.com/office/drawing/2014/main" xmlns="" id="{7F1CA9AF-7BF4-45DD-A3DD-60402600A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1550" y="4633913"/>
            <a:ext cx="3527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-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Phương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pháp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áp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39645" name="Rectangle 29">
            <a:extLst>
              <a:ext uri="{FF2B5EF4-FFF2-40B4-BE49-F238E27FC236}">
                <a16:creationId xmlns:a16="http://schemas.microsoft.com/office/drawing/2014/main" xmlns="" id="{276CD7B4-E2D5-4851-9E62-5B37946C2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6350" y="5051424"/>
            <a:ext cx="72469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áp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 k </a:t>
            </a:r>
            <a:r>
              <a:rPr lang="en-US" altLang="en-US" sz="1800" dirty="0" err="1">
                <a:latin typeface="Times New Roman" panose="02020603050405020304" pitchFamily="18" charset="0"/>
              </a:rPr>
              <a:t>lần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thì</a:t>
            </a:r>
            <a:r>
              <a:rPr lang="en-US" altLang="en-US" sz="1800" dirty="0">
                <a:latin typeface="Times New Roman" panose="02020603050405020304" pitchFamily="18" charset="0"/>
              </a:rPr>
              <a:t> M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 k</a:t>
            </a:r>
            <a:r>
              <a:rPr lang="en-US" altLang="en-US" sz="1800" baseline="30000" dirty="0">
                <a:latin typeface="Times New Roman" panose="02020603050405020304" pitchFamily="18" charset="0"/>
              </a:rPr>
              <a:t>2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lần</a:t>
            </a:r>
            <a:r>
              <a:rPr lang="en-US" altLang="en-US" sz="1800" dirty="0">
                <a:latin typeface="Times New Roman" panose="02020603050405020304" pitchFamily="18" charset="0"/>
              </a:rPr>
              <a:t>.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Nếu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tải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thì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, </a:t>
            </a:r>
          </a:p>
        </p:txBody>
      </p:sp>
      <p:sp>
        <p:nvSpPr>
          <p:cNvPr id="239646" name="Rectangle 30">
            <a:extLst>
              <a:ext uri="{FF2B5EF4-FFF2-40B4-BE49-F238E27FC236}">
                <a16:creationId xmlns:a16="http://schemas.microsoft.com/office/drawing/2014/main" xmlns="" id="{F31CB2A6-4679-43EF-AAA2-C84A58BD6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0" y="5562600"/>
            <a:ext cx="8123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+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kđb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ba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hai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trong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ba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đặt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.</a:t>
            </a:r>
          </a:p>
        </p:txBody>
      </p:sp>
      <p:sp>
        <p:nvSpPr>
          <p:cNvPr id="239647" name="Rectangle 31">
            <a:extLst>
              <a:ext uri="{FF2B5EF4-FFF2-40B4-BE49-F238E27FC236}">
                <a16:creationId xmlns:a16="http://schemas.microsoft.com/office/drawing/2014/main" xmlns="" id="{A4019ED1-7AD6-4CB4-80F2-E8E97C3D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0" y="6172200"/>
            <a:ext cx="8047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+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kđb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hai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đầu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đề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.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8495B2F3-DA92-43EA-A82F-FAED9EC28B8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ĐIỀU CHỈNH TỐC ĐỘ VÀ ĐẢO CHIỀU QUAY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29440C18-E46C-4CB6-8C6A-AEAFFFDAFC7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530" name="Picture 2" descr="Kết quả hình ảnh cho LOGO CAO DANG LY TU TRONG">
            <a:hlinkClick r:id="rId12" action="ppaction://hlinkfile"/>
            <a:extLst>
              <a:ext uri="{FF2B5EF4-FFF2-40B4-BE49-F238E27FC236}">
                <a16:creationId xmlns:a16="http://schemas.microsoft.com/office/drawing/2014/main" xmlns="" id="{BF48EABB-C273-44C5-AFDF-672F140F2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993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9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39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3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3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40" grpId="0"/>
      <p:bldP spid="239643" grpId="0"/>
      <p:bldP spid="239644" grpId="0"/>
      <p:bldP spid="239645" grpId="0"/>
      <p:bldP spid="239646" grpId="0"/>
      <p:bldP spid="23964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xmlns="" id="{22C4B5BA-FA9C-47A1-BCAA-0C54388C3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6563" name="Rectangle 4">
            <a:extLst>
              <a:ext uri="{FF2B5EF4-FFF2-40B4-BE49-F238E27FC236}">
                <a16:creationId xmlns:a16="http://schemas.microsoft.com/office/drawing/2014/main" xmlns="" id="{F2ECD982-4D2D-4D2C-AAF0-99DDA022D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1144588"/>
            <a:ext cx="669927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 CÁC CHẾ ĐỘ HÃM PHANH (THẮNG) ĐỘNG CƠ KĐB.</a:t>
            </a:r>
          </a:p>
        </p:txBody>
      </p:sp>
      <p:sp>
        <p:nvSpPr>
          <p:cNvPr id="241685" name="Rectangle 21">
            <a:extLst>
              <a:ext uri="{FF2B5EF4-FFF2-40B4-BE49-F238E27FC236}">
                <a16:creationId xmlns:a16="http://schemas.microsoft.com/office/drawing/2014/main" xmlns="" id="{30F6E322-31BD-48A0-B885-079DEFB04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1885950"/>
            <a:ext cx="8666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tái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sinh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kéo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lớn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hơn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41686" name="Rectangle 22">
            <a:extLst>
              <a:ext uri="{FF2B5EF4-FFF2-40B4-BE49-F238E27FC236}">
                <a16:creationId xmlns:a16="http://schemas.microsoft.com/office/drawing/2014/main" xmlns="" id="{F75C9F72-A66E-4079-840F-38F78B382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613025"/>
            <a:ext cx="8442325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theo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thuận</a:t>
            </a:r>
            <a:r>
              <a:rPr lang="en-US" altLang="en-US" sz="2000" dirty="0">
                <a:latin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hai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trong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đặt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lại</a:t>
            </a:r>
            <a:r>
              <a:rPr lang="en-US" altLang="en-US" sz="2000" dirty="0">
                <a:latin typeface="Times New Roman" panose="02020603050405020304" pitchFamily="18" charset="0"/>
              </a:rPr>
              <a:t> 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trước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.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dirty="0">
                <a:latin typeface="Times New Roman" panose="02020603050405020304" pitchFamily="18" charset="0"/>
              </a:rPr>
              <a:t> 0,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endParaRPr lang="en-US" altLang="en-US" sz="2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ra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khỏi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241687" name="Rectangle 23">
            <a:extLst>
              <a:ext uri="{FF2B5EF4-FFF2-40B4-BE49-F238E27FC236}">
                <a16:creationId xmlns:a16="http://schemas.microsoft.com/office/drawing/2014/main" xmlns="" id="{C8D8C445-7F37-4137-8EFE-160C355EB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4473575"/>
            <a:ext cx="8513763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năng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</a:rPr>
              <a:t> quay,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đưa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6567" name="Line 24">
            <a:extLst>
              <a:ext uri="{FF2B5EF4-FFF2-40B4-BE49-F238E27FC236}">
                <a16:creationId xmlns:a16="http://schemas.microsoft.com/office/drawing/2014/main" xmlns="" id="{6D0E9482-184D-41E6-B6A8-B3CBEF1D3C9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2088" y="6350000"/>
            <a:ext cx="66294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B59A10C0-8A90-4118-85E2-8CF3C370A44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CÁC CHẾ ĐỘ HÃM PHANH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80EA510C-98EB-4A28-A16F-4449A85EB79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7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F6C1FA84-58B7-449D-92D4-A60F3880D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44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85" grpId="0"/>
      <p:bldP spid="241686" grpId="0"/>
      <p:bldP spid="24168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1651</TotalTime>
  <Words>5458</Words>
  <Application>Microsoft Office PowerPoint</Application>
  <PresentationFormat>Custom</PresentationFormat>
  <Paragraphs>473</Paragraphs>
  <Slides>49</Slides>
  <Notes>35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2" baseType="lpstr">
      <vt:lpstr>Office Theme</vt:lpstr>
      <vt:lpstr>Equation</vt:lpstr>
      <vt:lpstr>Microsoft Equation 3.0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Yen</cp:lastModifiedBy>
  <cp:revision>84</cp:revision>
  <dcterms:created xsi:type="dcterms:W3CDTF">2018-03-21T03:07:07Z</dcterms:created>
  <dcterms:modified xsi:type="dcterms:W3CDTF">2021-05-21T00:31:02Z</dcterms:modified>
</cp:coreProperties>
</file>