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7" r:id="rId2"/>
    <p:sldId id="258" r:id="rId3"/>
    <p:sldId id="261" r:id="rId4"/>
    <p:sldId id="262" r:id="rId5"/>
    <p:sldId id="259" r:id="rId6"/>
    <p:sldId id="277" r:id="rId7"/>
    <p:sldId id="263" r:id="rId8"/>
    <p:sldId id="267" r:id="rId9"/>
    <p:sldId id="278" r:id="rId10"/>
    <p:sldId id="268" r:id="rId11"/>
    <p:sldId id="264" r:id="rId12"/>
    <p:sldId id="265" r:id="rId13"/>
    <p:sldId id="266" r:id="rId14"/>
    <p:sldId id="269" r:id="rId15"/>
    <p:sldId id="270" r:id="rId16"/>
    <p:sldId id="271" r:id="rId17"/>
    <p:sldId id="273" r:id="rId18"/>
    <p:sldId id="283" r:id="rId19"/>
    <p:sldId id="272" r:id="rId20"/>
    <p:sldId id="281" r:id="rId21"/>
    <p:sldId id="279" r:id="rId22"/>
    <p:sldId id="274" r:id="rId23"/>
    <p:sldId id="282" r:id="rId24"/>
    <p:sldId id="280" r:id="rId25"/>
    <p:sldId id="275" r:id="rId26"/>
    <p:sldId id="276"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0" autoAdjust="0"/>
    <p:restoredTop sz="94660"/>
  </p:normalViewPr>
  <p:slideViewPr>
    <p:cSldViewPr snapToGrid="0">
      <p:cViewPr varScale="1">
        <p:scale>
          <a:sx n="80" d="100"/>
          <a:sy n="80" d="100"/>
        </p:scale>
        <p:origin x="9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471EEC-8A6F-4B43-AAA8-A775A0546ACE}" type="datetimeFigureOut">
              <a:rPr lang="en-US" smtClean="0"/>
              <a:t>10/8/2020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2A125B-20D7-4C94-8019-EBC4E20E5077}" type="slidenum">
              <a:rPr lang="en-US" smtClean="0"/>
              <a:t>‹#›</a:t>
            </a:fld>
            <a:endParaRPr lang="en-US"/>
          </a:p>
        </p:txBody>
      </p:sp>
    </p:spTree>
    <p:extLst>
      <p:ext uri="{BB962C8B-B14F-4D97-AF65-F5344CB8AC3E}">
        <p14:creationId xmlns:p14="http://schemas.microsoft.com/office/powerpoint/2010/main" val="3698158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EC158414-8033-47B3-92B5-06F600B4E8D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CD82AA96-6C81-4D91-9964-51EA19A1E099}" type="slidenum">
              <a:rPr lang="en-US" altLang="en-US" smtClean="0">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
        <p:nvSpPr>
          <p:cNvPr id="8195" name="Rectangle 2">
            <a:extLst>
              <a:ext uri="{FF2B5EF4-FFF2-40B4-BE49-F238E27FC236}">
                <a16:creationId xmlns:a16="http://schemas.microsoft.com/office/drawing/2014/main" id="{E19202DB-E98A-4957-B68A-71454EB799B0}"/>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AFE6336D-3FF3-428D-8CB6-66098DD4439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925372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2057893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288993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7D1B31-2E50-4222-9D09-0527992ECF1B}" type="datetimeFigureOut">
              <a:rPr lang="en-US" smtClean="0"/>
              <a:t>10/8/2020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1176696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7D1B31-2E50-4222-9D09-0527992ECF1B}" type="datetimeFigureOut">
              <a:rPr lang="en-US" smtClean="0"/>
              <a:t>10/8/2020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148503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7D1B31-2E50-4222-9D09-0527992ECF1B}" type="datetimeFigureOut">
              <a:rPr lang="en-US" smtClean="0"/>
              <a:t>10/8/2020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875163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7D1B31-2E50-4222-9D09-0527992ECF1B}" type="datetimeFigureOut">
              <a:rPr lang="en-US" smtClean="0"/>
              <a:t>10/8/2020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30123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7D1B31-2E50-4222-9D09-0527992ECF1B}" type="datetimeFigureOut">
              <a:rPr lang="en-US" smtClean="0"/>
              <a:t>10/8/2020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2995458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7D1B31-2E50-4222-9D09-0527992ECF1B}" type="datetimeFigureOut">
              <a:rPr lang="en-US" smtClean="0"/>
              <a:t>10/8/2020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815675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534363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43803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512127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934528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25733123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2882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10/8/2020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53568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C7D1B31-2E50-4222-9D09-0527992ECF1B}" type="datetimeFigureOut">
              <a:rPr lang="en-US" smtClean="0"/>
              <a:t>10/8/2020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DE5555A-6D01-4834-9D7E-923D038F3DDE}" type="slidenum">
              <a:rPr lang="en-US" smtClean="0"/>
              <a:t>‹#›</a:t>
            </a:fld>
            <a:endParaRPr lang="en-US"/>
          </a:p>
        </p:txBody>
      </p:sp>
    </p:spTree>
    <p:extLst>
      <p:ext uri="{BB962C8B-B14F-4D97-AF65-F5344CB8AC3E}">
        <p14:creationId xmlns:p14="http://schemas.microsoft.com/office/powerpoint/2010/main" val="27816855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9.wmf"/><Relationship Id="rId5" Type="http://schemas.openxmlformats.org/officeDocument/2006/relationships/oleObject" Target="../embeddings/oleObject2.bin"/><Relationship Id="rId4" Type="http://schemas.openxmlformats.org/officeDocument/2006/relationships/image" Target="../media/image8.wmf"/></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microsoft.com/office/2007/relationships/media" Target="../media/media5.mp4"/><Relationship Id="rId7" Type="http://schemas.openxmlformats.org/officeDocument/2006/relationships/image" Target="../media/image23.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22.png"/><Relationship Id="rId5" Type="http://schemas.openxmlformats.org/officeDocument/2006/relationships/slideLayout" Target="../slideLayouts/slideLayout2.xml"/><Relationship Id="rId4" Type="http://schemas.openxmlformats.org/officeDocument/2006/relationships/video" Target="../media/media5.mp4"/></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25.wmf"/><Relationship Id="rId5" Type="http://schemas.openxmlformats.org/officeDocument/2006/relationships/oleObject" Target="../embeddings/oleObject5.bin"/><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D9424DF-4342-4D66-B8AB-7EFFA76C7A4F}"/>
              </a:ext>
            </a:extLst>
          </p:cNvPr>
          <p:cNvSpPr>
            <a:spLocks noGrp="1" noChangeArrowheads="1"/>
          </p:cNvSpPr>
          <p:nvPr>
            <p:ph type="subTitle" idx="1"/>
          </p:nvPr>
        </p:nvSpPr>
        <p:spPr>
          <a:xfrm>
            <a:off x="1399823" y="451513"/>
            <a:ext cx="9144000" cy="2971800"/>
          </a:xfrm>
        </p:spPr>
        <p:txBody>
          <a:bodyPr/>
          <a:lstStyle/>
          <a:p>
            <a:pPr algn="ctr" eaLnBrk="1" hangingPunct="1"/>
            <a:r>
              <a:rPr lang="en-US" altLang="en-US" sz="3600" b="1">
                <a:solidFill>
                  <a:srgbClr val="FF0000"/>
                </a:solidFill>
                <a:latin typeface="Times New Roman" panose="02020603050405020304" pitchFamily="18" charset="0"/>
              </a:rPr>
              <a:t>BÀI GIẢNG</a:t>
            </a:r>
            <a:br>
              <a:rPr lang="en-US" altLang="en-US" sz="4900" b="1">
                <a:solidFill>
                  <a:srgbClr val="0000FF"/>
                </a:solidFill>
                <a:latin typeface="Times New Roman" panose="02020603050405020304" pitchFamily="18" charset="0"/>
              </a:rPr>
            </a:br>
            <a:r>
              <a:rPr lang="en-US" altLang="en-US" sz="4900" b="1">
                <a:solidFill>
                  <a:srgbClr val="0000FF"/>
                </a:solidFill>
                <a:latin typeface="Times New Roman" panose="02020603050405020304" pitchFamily="18" charset="0"/>
              </a:rPr>
              <a:t>NGUYÊN LÝ CẮT KIM LOẠI</a:t>
            </a:r>
          </a:p>
        </p:txBody>
      </p:sp>
      <p:sp>
        <p:nvSpPr>
          <p:cNvPr id="4" name="Date Placeholder 3">
            <a:extLst>
              <a:ext uri="{FF2B5EF4-FFF2-40B4-BE49-F238E27FC236}">
                <a16:creationId xmlns:a16="http://schemas.microsoft.com/office/drawing/2014/main" id="{43F6F778-F9AE-4C57-9FBD-49A2238A6879}"/>
              </a:ext>
            </a:extLst>
          </p:cNvPr>
          <p:cNvSpPr>
            <a:spLocks noGrp="1"/>
          </p:cNvSpPr>
          <p:nvPr>
            <p:ph type="dt" sz="half" idx="10"/>
          </p:nvPr>
        </p:nvSpPr>
        <p:spPr/>
        <p:txBody>
          <a:bodyPr/>
          <a:lstStyle/>
          <a:p>
            <a:pPr>
              <a:defRPr/>
            </a:pPr>
            <a:endParaRPr lang="de-DE" altLang="en-US"/>
          </a:p>
          <a:p>
            <a:pPr>
              <a:defRPr/>
            </a:pPr>
            <a:endParaRPr lang="en-US" altLang="en-US"/>
          </a:p>
        </p:txBody>
      </p:sp>
      <p:sp>
        <p:nvSpPr>
          <p:cNvPr id="7172" name="Slide Number Placeholder 5">
            <a:extLst>
              <a:ext uri="{FF2B5EF4-FFF2-40B4-BE49-F238E27FC236}">
                <a16:creationId xmlns:a16="http://schemas.microsoft.com/office/drawing/2014/main" id="{0604E28A-AFA7-4421-8142-9C16BD5AD78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BAF245BB-6A66-465E-AAE1-FE8AFF3779B7}" type="slidenum">
              <a:rPr lang="en-US" altLang="en-US" smtClean="0">
                <a:solidFill>
                  <a:schemeClr val="accent1"/>
                </a:solidFill>
              </a:rPr>
              <a:pPr fontAlgn="base">
                <a:spcBef>
                  <a:spcPct val="0"/>
                </a:spcBef>
                <a:spcAft>
                  <a:spcPct val="0"/>
                </a:spcAft>
                <a:buClrTx/>
                <a:buSzTx/>
                <a:buFontTx/>
                <a:buNone/>
              </a:pPr>
              <a:t>1</a:t>
            </a:fld>
            <a:endParaRPr lang="en-US" altLang="en-US">
              <a:solidFill>
                <a:schemeClr val="accent1"/>
              </a:solidFill>
            </a:endParaRPr>
          </a:p>
        </p:txBody>
      </p:sp>
      <p:pic>
        <p:nvPicPr>
          <p:cNvPr id="6" name="Picture 5" descr="Nghề cắt gọt kim loại là gì? Làm thế nào để thành công trong ngành ...">
            <a:extLst>
              <a:ext uri="{FF2B5EF4-FFF2-40B4-BE49-F238E27FC236}">
                <a16:creationId xmlns:a16="http://schemas.microsoft.com/office/drawing/2014/main" id="{FE4D0887-A1BF-4D19-A288-0A84D3735CE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85966" y="2693600"/>
            <a:ext cx="6688036" cy="3865244"/>
          </a:xfrm>
          <a:prstGeom prst="rect">
            <a:avLst/>
          </a:prstGeom>
          <a:noFill/>
          <a:ln>
            <a:noFill/>
          </a:ln>
        </p:spPr>
      </p:pic>
    </p:spTree>
  </p:cSld>
  <p:clrMapOvr>
    <a:masterClrMapping/>
  </p:clrMapOvr>
  <p:transition>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1CCBF-94F5-42CE-8CDD-DADF8DB5BC34}"/>
              </a:ext>
            </a:extLst>
          </p:cNvPr>
          <p:cNvSpPr>
            <a:spLocks noGrp="1"/>
          </p:cNvSpPr>
          <p:nvPr>
            <p:ph type="title"/>
          </p:nvPr>
        </p:nvSpPr>
        <p:spPr>
          <a:xfrm>
            <a:off x="629207" y="323892"/>
            <a:ext cx="8596668" cy="677779"/>
          </a:xfrm>
        </p:spPr>
        <p:txBody>
          <a:bodyPr>
            <a:normAutofit fontScale="90000"/>
          </a:bodyPr>
          <a:lstStyle/>
          <a:p>
            <a:pPr algn="ctr"/>
            <a:r>
              <a:rPr lang="en-US" b="1">
                <a:solidFill>
                  <a:srgbClr val="FF0000"/>
                </a:solidFill>
                <a:latin typeface="Times New Roman" panose="02020603050405020304" pitchFamily="18" charset="0"/>
                <a:cs typeface="Times New Roman" panose="02020603050405020304" pitchFamily="18" charset="0"/>
              </a:rPr>
              <a:t>Chương 3: PHƯƠNG PHÁP GIA CÔNG TIỆN</a:t>
            </a:r>
          </a:p>
        </p:txBody>
      </p:sp>
      <p:sp>
        <p:nvSpPr>
          <p:cNvPr id="3" name="Content Placeholder 2">
            <a:extLst>
              <a:ext uri="{FF2B5EF4-FFF2-40B4-BE49-F238E27FC236}">
                <a16:creationId xmlns:a16="http://schemas.microsoft.com/office/drawing/2014/main" id="{5177FC4B-3435-4B49-9921-F70E5FE7A2AE}"/>
              </a:ext>
            </a:extLst>
          </p:cNvPr>
          <p:cNvSpPr>
            <a:spLocks noGrp="1"/>
          </p:cNvSpPr>
          <p:nvPr>
            <p:ph idx="1"/>
          </p:nvPr>
        </p:nvSpPr>
        <p:spPr>
          <a:xfrm>
            <a:off x="838200" y="1504991"/>
            <a:ext cx="10515600" cy="4351338"/>
          </a:xfrm>
        </p:spPr>
        <p:txBody>
          <a:bodyPr>
            <a:noAutofit/>
          </a:bodyPr>
          <a:lstStyle/>
          <a:p>
            <a:pPr marL="0" indent="0" algn="just">
              <a:buNone/>
            </a:pPr>
            <a:r>
              <a:rPr lang="en-US" sz="2800" b="1">
                <a:solidFill>
                  <a:srgbClr val="0000CC"/>
                </a:solidFill>
                <a:effectLst/>
                <a:latin typeface="Times New Roman" panose="02020603050405020304" pitchFamily="18" charset="0"/>
                <a:ea typeface="Calibri" panose="020F0502020204030204" pitchFamily="34" charset="0"/>
                <a:cs typeface="Times New Roman" panose="02020603050405020304" pitchFamily="18" charset="0"/>
              </a:rPr>
              <a:t>Khái niệm về tiện và dao tiện</a:t>
            </a:r>
          </a:p>
          <a:p>
            <a:pPr marL="0" indent="0" algn="just">
              <a:buNone/>
            </a:pPr>
            <a:r>
              <a:rPr lang="en-US" sz="2800">
                <a:solidFill>
                  <a:srgbClr val="0000CC"/>
                </a:solidFill>
                <a:effectLst/>
                <a:latin typeface="Times New Roman" panose="02020603050405020304" pitchFamily="18" charset="0"/>
                <a:ea typeface="Calibri" panose="020F0502020204030204" pitchFamily="34" charset="0"/>
                <a:cs typeface="Times New Roman" panose="02020603050405020304" pitchFamily="18" charset="0"/>
              </a:rPr>
              <a:t>Khái niệm về tiện:</a:t>
            </a:r>
          </a:p>
          <a:p>
            <a:pPr marL="0" indent="0" algn="just">
              <a:buNone/>
            </a:pPr>
            <a:r>
              <a:rPr lang="en-US" sz="2800" b="0" i="0" strike="noStrike">
                <a:solidFill>
                  <a:srgbClr val="0000CC"/>
                </a:solidFill>
                <a:effectLst/>
                <a:latin typeface="Times New Roman" panose="02020603050405020304" pitchFamily="18" charset="0"/>
                <a:cs typeface="Times New Roman" panose="02020603050405020304" pitchFamily="18" charset="0"/>
              </a:rPr>
              <a:t>	Tiện </a:t>
            </a:r>
            <a:r>
              <a:rPr lang="vi-VN" sz="2800" b="0" i="0">
                <a:solidFill>
                  <a:srgbClr val="0000CC"/>
                </a:solidFill>
                <a:effectLst/>
                <a:latin typeface="Times New Roman" panose="02020603050405020304" pitchFamily="18" charset="0"/>
                <a:cs typeface="Times New Roman" panose="02020603050405020304" pitchFamily="18" charset="0"/>
              </a:rPr>
              <a:t>là phương pháp gia công cắt gọt được thực hiện nhờ chuyển động chính thông thường do </a:t>
            </a:r>
            <a:r>
              <a:rPr lang="vi-VN" sz="2800" b="1" i="0">
                <a:solidFill>
                  <a:srgbClr val="0000CC"/>
                </a:solidFill>
                <a:effectLst/>
                <a:latin typeface="Times New Roman" panose="02020603050405020304" pitchFamily="18" charset="0"/>
                <a:cs typeface="Times New Roman" panose="02020603050405020304" pitchFamily="18" charset="0"/>
              </a:rPr>
              <a:t>phôi quay tròn </a:t>
            </a:r>
            <a:r>
              <a:rPr lang="vi-VN" sz="2800" b="0" i="0">
                <a:solidFill>
                  <a:srgbClr val="0000CC"/>
                </a:solidFill>
                <a:effectLst/>
                <a:latin typeface="Times New Roman" panose="02020603050405020304" pitchFamily="18" charset="0"/>
                <a:cs typeface="Times New Roman" panose="02020603050405020304" pitchFamily="18" charset="0"/>
              </a:rPr>
              <a:t>tạo thành chuyển động cắt Vc kết hợp với </a:t>
            </a:r>
            <a:r>
              <a:rPr lang="vi-VN" sz="2800" b="1" i="0">
                <a:solidFill>
                  <a:srgbClr val="0000CC"/>
                </a:solidFill>
                <a:effectLst/>
                <a:latin typeface="Times New Roman" panose="02020603050405020304" pitchFamily="18" charset="0"/>
                <a:cs typeface="Times New Roman" panose="02020603050405020304" pitchFamily="18" charset="0"/>
              </a:rPr>
              <a:t>chuyển động tiến dao</a:t>
            </a:r>
            <a:r>
              <a:rPr lang="vi-VN" sz="2800" b="0" i="0">
                <a:solidFill>
                  <a:srgbClr val="0000CC"/>
                </a:solidFill>
                <a:effectLst/>
                <a:latin typeface="Times New Roman" panose="02020603050405020304" pitchFamily="18" charset="0"/>
                <a:cs typeface="Times New Roman" panose="02020603050405020304" pitchFamily="18" charset="0"/>
              </a:rPr>
              <a:t> là tổng hợp của hai chuyển động tiến dao dọc S</a:t>
            </a:r>
            <a:r>
              <a:rPr lang="vi-VN" sz="2800" b="0" i="0" baseline="-25000">
                <a:solidFill>
                  <a:srgbClr val="0000CC"/>
                </a:solidFill>
                <a:effectLst/>
                <a:latin typeface="Times New Roman" panose="02020603050405020304" pitchFamily="18" charset="0"/>
                <a:cs typeface="Times New Roman" panose="02020603050405020304" pitchFamily="18" charset="0"/>
              </a:rPr>
              <a:t>d</a:t>
            </a:r>
            <a:r>
              <a:rPr lang="vi-VN" sz="2800" b="0" i="0">
                <a:solidFill>
                  <a:srgbClr val="0000CC"/>
                </a:solidFill>
                <a:effectLst/>
                <a:latin typeface="Times New Roman" panose="02020603050405020304" pitchFamily="18" charset="0"/>
                <a:cs typeface="Times New Roman" panose="02020603050405020304" pitchFamily="18" charset="0"/>
              </a:rPr>
              <a:t> và tiến dao ngang S</a:t>
            </a:r>
            <a:r>
              <a:rPr lang="vi-VN" sz="2800" b="0" i="0" baseline="-25000">
                <a:solidFill>
                  <a:srgbClr val="0000CC"/>
                </a:solidFill>
                <a:effectLst/>
                <a:latin typeface="Times New Roman" panose="02020603050405020304" pitchFamily="18" charset="0"/>
                <a:cs typeface="Times New Roman" panose="02020603050405020304" pitchFamily="18" charset="0"/>
              </a:rPr>
              <a:t>ng</a:t>
            </a:r>
            <a:r>
              <a:rPr lang="vi-VN" sz="2800" b="0" i="0">
                <a:solidFill>
                  <a:srgbClr val="0000CC"/>
                </a:solidFill>
                <a:effectLst/>
                <a:latin typeface="Times New Roman" panose="02020603050405020304" pitchFamily="18" charset="0"/>
                <a:cs typeface="Times New Roman" panose="02020603050405020304" pitchFamily="18" charset="0"/>
              </a:rPr>
              <a:t> do dao thực hiện.</a:t>
            </a:r>
            <a:endParaRPr lang="en-US" sz="2800">
              <a:solidFill>
                <a:srgbClr val="0000CC"/>
              </a:solidFill>
              <a:latin typeface="Times New Roman" panose="02020603050405020304" pitchFamily="18" charset="0"/>
              <a:cs typeface="Times New Roman" panose="02020603050405020304" pitchFamily="18" charset="0"/>
            </a:endParaRPr>
          </a:p>
          <a:p>
            <a:pPr marL="0" indent="0" algn="just">
              <a:buNone/>
            </a:pPr>
            <a:r>
              <a:rPr lang="en-US" sz="2800" b="0" i="0">
                <a:solidFill>
                  <a:srgbClr val="0000CC"/>
                </a:solidFill>
                <a:effectLst/>
                <a:latin typeface="Times New Roman" panose="02020603050405020304" pitchFamily="18" charset="0"/>
                <a:cs typeface="Times New Roman" panose="02020603050405020304" pitchFamily="18" charset="0"/>
              </a:rPr>
              <a:t>	</a:t>
            </a:r>
            <a:r>
              <a:rPr lang="vi-VN" sz="2800" b="0" i="0">
                <a:solidFill>
                  <a:srgbClr val="0000CC"/>
                </a:solidFill>
                <a:effectLst/>
                <a:latin typeface="Times New Roman" panose="02020603050405020304" pitchFamily="18" charset="0"/>
                <a:cs typeface="Times New Roman" panose="02020603050405020304" pitchFamily="18" charset="0"/>
              </a:rPr>
              <a:t>Tiện là phương pháp gia công cắt gọt thông dụng nhất. </a:t>
            </a:r>
            <a:endParaRPr lang="en-US" sz="2800" b="0" i="0">
              <a:solidFill>
                <a:srgbClr val="0000CC"/>
              </a:solidFill>
              <a:effectLst/>
              <a:latin typeface="Times New Roman" panose="02020603050405020304" pitchFamily="18" charset="0"/>
              <a:cs typeface="Times New Roman" panose="02020603050405020304" pitchFamily="18" charset="0"/>
            </a:endParaRPr>
          </a:p>
          <a:p>
            <a:pPr marL="0" indent="0" algn="just">
              <a:buNone/>
            </a:pPr>
            <a:r>
              <a:rPr lang="en-US" sz="2800" b="0" i="0">
                <a:solidFill>
                  <a:srgbClr val="0000CC"/>
                </a:solidFill>
                <a:effectLst/>
                <a:latin typeface="Times New Roman" panose="02020603050405020304" pitchFamily="18" charset="0"/>
                <a:cs typeface="Times New Roman" panose="02020603050405020304" pitchFamily="18" charset="0"/>
              </a:rPr>
              <a:t>	</a:t>
            </a:r>
            <a:r>
              <a:rPr lang="vi-VN" sz="2800" b="0" i="0">
                <a:solidFill>
                  <a:srgbClr val="0000CC"/>
                </a:solidFill>
                <a:effectLst/>
                <a:latin typeface="Times New Roman" panose="02020603050405020304" pitchFamily="18" charset="0"/>
                <a:cs typeface="Times New Roman" panose="02020603050405020304" pitchFamily="18" charset="0"/>
              </a:rPr>
              <a:t>Máy tiện chiếm khoảng 25% - 35% tổng số thiệt bị trong phân xưởng gia công cắt gọt.</a:t>
            </a:r>
            <a:endParaRPr lang="en-US" sz="2800" b="0" i="0">
              <a:solidFill>
                <a:srgbClr val="0000CC"/>
              </a:solidFill>
              <a:effectLst/>
              <a:latin typeface="Times New Roman" panose="02020603050405020304" pitchFamily="18" charset="0"/>
              <a:cs typeface="Times New Roman" panose="02020603050405020304" pitchFamily="18" charset="0"/>
            </a:endParaRPr>
          </a:p>
          <a:p>
            <a:pPr marL="0" indent="0" algn="just">
              <a:buNone/>
            </a:pPr>
            <a:endParaRPr lang="vi-VN" sz="2800" b="0" i="0">
              <a:solidFill>
                <a:srgbClr val="0000CC"/>
              </a:solidFill>
              <a:effectLst/>
              <a:latin typeface="Times New Roman" panose="02020603050405020304" pitchFamily="18" charset="0"/>
              <a:cs typeface="Times New Roman" panose="02020603050405020304" pitchFamily="18" charset="0"/>
            </a:endParaRPr>
          </a:p>
          <a:p>
            <a:pPr marL="0" indent="0" algn="just">
              <a:buNone/>
            </a:pPr>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362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1CCBF-94F5-42CE-8CDD-DADF8DB5BC34}"/>
              </a:ext>
            </a:extLst>
          </p:cNvPr>
          <p:cNvSpPr>
            <a:spLocks noGrp="1"/>
          </p:cNvSpPr>
          <p:nvPr>
            <p:ph type="title"/>
          </p:nvPr>
        </p:nvSpPr>
        <p:spPr>
          <a:xfrm>
            <a:off x="526432" y="344905"/>
            <a:ext cx="8596668" cy="713874"/>
          </a:xfrm>
        </p:spPr>
        <p:txBody>
          <a:bodyPr>
            <a:normAutofit fontScale="90000"/>
          </a:bodyPr>
          <a:lstStyle/>
          <a:p>
            <a:r>
              <a:rPr lang="en-US">
                <a:solidFill>
                  <a:srgbClr val="FF0000"/>
                </a:solidFill>
                <a:latin typeface="Times New Roman" panose="02020603050405020304" pitchFamily="18" charset="0"/>
                <a:cs typeface="Times New Roman" panose="02020603050405020304" pitchFamily="18" charset="0"/>
              </a:rPr>
              <a:t>Chương 2: </a:t>
            </a:r>
            <a:r>
              <a:rPr lang="en-US" b="1">
                <a:solidFill>
                  <a:srgbClr val="FF0000"/>
                </a:solidFill>
                <a:latin typeface="Times New Roman" panose="02020603050405020304" pitchFamily="18" charset="0"/>
                <a:cs typeface="Times New Roman" panose="02020603050405020304" pitchFamily="18" charset="0"/>
              </a:rPr>
              <a:t>PHƯƠNG PHÁP GIA CÔNG TIỆN</a:t>
            </a:r>
            <a:endParaRPr lang="en-US">
              <a:solidFill>
                <a:srgbClr val="FF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177FC4B-3435-4B49-9921-F70E5FE7A2AE}"/>
              </a:ext>
            </a:extLst>
          </p:cNvPr>
          <p:cNvSpPr>
            <a:spLocks noGrp="1"/>
          </p:cNvSpPr>
          <p:nvPr>
            <p:ph idx="1"/>
          </p:nvPr>
        </p:nvSpPr>
        <p:spPr>
          <a:xfrm>
            <a:off x="617176" y="926649"/>
            <a:ext cx="8596668" cy="324852"/>
          </a:xfrm>
        </p:spPr>
        <p:txBody>
          <a:bodyPr>
            <a:normAutofit fontScale="92500" lnSpcReduction="10000"/>
          </a:bodyPr>
          <a:lstStyle/>
          <a:p>
            <a:r>
              <a:rPr lang="en-US" sz="1800" b="1">
                <a:effectLst/>
                <a:latin typeface="Times New Roman" panose="02020603050405020304" pitchFamily="18" charset="0"/>
                <a:ea typeface="Calibri" panose="020F0502020204030204" pitchFamily="34" charset="0"/>
              </a:rPr>
              <a:t>Khái niệm về tiện và dao tiện</a:t>
            </a:r>
          </a:p>
          <a:p>
            <a:pPr marL="0" indent="0">
              <a:buNone/>
            </a:pPr>
            <a:endParaRPr lang="en-US"/>
          </a:p>
        </p:txBody>
      </p:sp>
      <p:pic>
        <p:nvPicPr>
          <p:cNvPr id="4" name="Gia công Tiện">
            <a:hlinkClick r:id="" action="ppaction://media"/>
            <a:extLst>
              <a:ext uri="{FF2B5EF4-FFF2-40B4-BE49-F238E27FC236}">
                <a16:creationId xmlns:a16="http://schemas.microsoft.com/office/drawing/2014/main" id="{9C95071B-ADA8-4372-A6BB-B45A04CCC09C}"/>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663535" y="1351930"/>
            <a:ext cx="7116838" cy="5337628"/>
          </a:xfrm>
          <a:prstGeom prst="rect">
            <a:avLst/>
          </a:prstGeom>
        </p:spPr>
      </p:pic>
    </p:spTree>
    <p:extLst>
      <p:ext uri="{BB962C8B-B14F-4D97-AF65-F5344CB8AC3E}">
        <p14:creationId xmlns:p14="http://schemas.microsoft.com/office/powerpoint/2010/main" val="24688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4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6FBB9-5423-49DE-A5BD-7BE9A516F6E6}"/>
              </a:ext>
            </a:extLst>
          </p:cNvPr>
          <p:cNvSpPr>
            <a:spLocks noGrp="1"/>
          </p:cNvSpPr>
          <p:nvPr>
            <p:ph type="title"/>
          </p:nvPr>
        </p:nvSpPr>
        <p:spPr>
          <a:xfrm>
            <a:off x="838200" y="365126"/>
            <a:ext cx="10515600" cy="632402"/>
          </a:xfrm>
        </p:spPr>
        <p:txBody>
          <a:bodyPr>
            <a:normAutofit fontScale="90000"/>
          </a:bodyPr>
          <a:lstStyle/>
          <a:p>
            <a:r>
              <a:rPr lang="en-US">
                <a:solidFill>
                  <a:srgbClr val="FF0000"/>
                </a:solidFill>
                <a:latin typeface="Times New Roman" panose="02020603050405020304" pitchFamily="18" charset="0"/>
                <a:cs typeface="Times New Roman" panose="02020603050405020304" pitchFamily="18" charset="0"/>
              </a:rPr>
              <a:t>CÁC BỀ MẶT KHI GIA CÔNG TIỆN</a:t>
            </a:r>
          </a:p>
        </p:txBody>
      </p:sp>
      <p:pic>
        <p:nvPicPr>
          <p:cNvPr id="5" name="Content Placeholder 4">
            <a:extLst>
              <a:ext uri="{FF2B5EF4-FFF2-40B4-BE49-F238E27FC236}">
                <a16:creationId xmlns:a16="http://schemas.microsoft.com/office/drawing/2014/main" id="{BA477D94-530B-47E4-AD33-32B3ED00290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199" y="961776"/>
            <a:ext cx="9433957" cy="5896223"/>
          </a:xfrm>
        </p:spPr>
      </p:pic>
    </p:spTree>
    <p:extLst>
      <p:ext uri="{BB962C8B-B14F-4D97-AF65-F5344CB8AC3E}">
        <p14:creationId xmlns:p14="http://schemas.microsoft.com/office/powerpoint/2010/main" val="3636829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F88B-9A5B-4775-9F47-35A73F4487CD}"/>
              </a:ext>
            </a:extLst>
          </p:cNvPr>
          <p:cNvSpPr>
            <a:spLocks noGrp="1"/>
          </p:cNvSpPr>
          <p:nvPr>
            <p:ph type="title"/>
          </p:nvPr>
        </p:nvSpPr>
        <p:spPr>
          <a:xfrm>
            <a:off x="617176" y="368968"/>
            <a:ext cx="8596668" cy="641685"/>
          </a:xfrm>
        </p:spPr>
        <p:txBody>
          <a:bodyPr>
            <a:noAutofit/>
          </a:bodyPr>
          <a:lstStyle/>
          <a:p>
            <a:r>
              <a:rPr lang="en-US" sz="2800" b="1">
                <a:solidFill>
                  <a:srgbClr val="FF0000"/>
                </a:solidFill>
                <a:effectLst/>
                <a:latin typeface="Times New Roman" panose="02020603050405020304" pitchFamily="18" charset="0"/>
                <a:ea typeface="Calibri" panose="020F0502020204030204" pitchFamily="34" charset="0"/>
              </a:rPr>
              <a:t>2.1.1 Công dụng và các chuyển động khi tiện</a:t>
            </a:r>
            <a:endParaRPr lang="en-US" sz="2800" b="1">
              <a:solidFill>
                <a:srgbClr val="FF0000"/>
              </a:solidFill>
            </a:endParaRPr>
          </a:p>
        </p:txBody>
      </p:sp>
      <p:sp>
        <p:nvSpPr>
          <p:cNvPr id="3" name="Content Placeholder 2">
            <a:extLst>
              <a:ext uri="{FF2B5EF4-FFF2-40B4-BE49-F238E27FC236}">
                <a16:creationId xmlns:a16="http://schemas.microsoft.com/office/drawing/2014/main" id="{49E794B0-E6F4-45C2-B898-1BBDE84DB3EC}"/>
              </a:ext>
            </a:extLst>
          </p:cNvPr>
          <p:cNvSpPr>
            <a:spLocks noGrp="1"/>
          </p:cNvSpPr>
          <p:nvPr>
            <p:ph idx="1"/>
          </p:nvPr>
        </p:nvSpPr>
        <p:spPr>
          <a:xfrm>
            <a:off x="497083" y="1010653"/>
            <a:ext cx="11197834" cy="3880773"/>
          </a:xfrm>
        </p:spPr>
        <p:txBody>
          <a:bodyPr>
            <a:noAutofit/>
          </a:bodyPr>
          <a:lstStyle/>
          <a:p>
            <a:r>
              <a:rPr lang="en-US" sz="2800">
                <a:solidFill>
                  <a:srgbClr val="0000CC"/>
                </a:solidFill>
                <a:latin typeface="Times New Roman" panose="02020603050405020304" pitchFamily="18" charset="0"/>
                <a:cs typeface="Times New Roman" panose="02020603050405020304" pitchFamily="18" charset="0"/>
              </a:rPr>
              <a:t>Công dụng</a:t>
            </a:r>
          </a:p>
          <a:p>
            <a:pPr algn="l"/>
            <a:r>
              <a:rPr lang="vi-VN" sz="2800" b="0" i="0">
                <a:solidFill>
                  <a:srgbClr val="0000CC"/>
                </a:solidFill>
                <a:effectLst/>
                <a:latin typeface="Times New Roman" panose="02020603050405020304" pitchFamily="18" charset="0"/>
                <a:cs typeface="Times New Roman" panose="02020603050405020304" pitchFamily="18" charset="0"/>
              </a:rPr>
              <a:t>- Khả năng tạo hình: Tiện có thể gia công được nhiều loại bề mặt tròn xoay khác nhau như: tiện mặt ngoài, tiện lỗ, tiện mặt đầu, tiện cắt đứt, tiện ren ngoài, tiện ren trong, tiện công ngoài, tiện côn trong, tiện định hình</a:t>
            </a:r>
          </a:p>
          <a:p>
            <a:pPr algn="l"/>
            <a:r>
              <a:rPr lang="vi-VN" sz="2800" b="0" i="0">
                <a:solidFill>
                  <a:srgbClr val="0000CC"/>
                </a:solidFill>
                <a:effectLst/>
                <a:latin typeface="Times New Roman" panose="02020603050405020304" pitchFamily="18" charset="0"/>
                <a:cs typeface="Times New Roman" panose="02020603050405020304" pitchFamily="18" charset="0"/>
              </a:rPr>
              <a:t>- Khả năng đạt độ chính xác gia công khi tiện: Độ chính xác của nguyên công tiện phụ thuộc vào các yếu tố sau:</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của máy: Độ đảo trục chính, độ song song của sống trượt với đường tâm trục chính, độ đồng tâm ụ động và trục chính,…</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Tình trạng dao cụ.</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Trình đồ tay nghề công nhân.</a:t>
            </a:r>
          </a:p>
        </p:txBody>
      </p:sp>
    </p:spTree>
    <p:extLst>
      <p:ext uri="{BB962C8B-B14F-4D97-AF65-F5344CB8AC3E}">
        <p14:creationId xmlns:p14="http://schemas.microsoft.com/office/powerpoint/2010/main" val="1588258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F88B-9A5B-4775-9F47-35A73F4487CD}"/>
              </a:ext>
            </a:extLst>
          </p:cNvPr>
          <p:cNvSpPr>
            <a:spLocks noGrp="1"/>
          </p:cNvSpPr>
          <p:nvPr>
            <p:ph type="title"/>
          </p:nvPr>
        </p:nvSpPr>
        <p:spPr>
          <a:xfrm>
            <a:off x="677334" y="609600"/>
            <a:ext cx="8596668" cy="449179"/>
          </a:xfrm>
        </p:spPr>
        <p:txBody>
          <a:bodyPr>
            <a:noAutofit/>
          </a:bodyPr>
          <a:lstStyle/>
          <a:p>
            <a:r>
              <a:rPr lang="en-US" sz="2800" b="1">
                <a:solidFill>
                  <a:srgbClr val="FF0000"/>
                </a:solidFill>
                <a:effectLst/>
                <a:latin typeface="Times New Roman" panose="02020603050405020304" pitchFamily="18" charset="0"/>
                <a:ea typeface="Calibri" panose="020F0502020204030204" pitchFamily="34" charset="0"/>
              </a:rPr>
              <a:t>2.1.1 Công dụng và các chuyển động khi tiện</a:t>
            </a:r>
            <a:endParaRPr lang="en-US" sz="2800" b="1">
              <a:solidFill>
                <a:srgbClr val="FF0000"/>
              </a:solidFill>
            </a:endParaRPr>
          </a:p>
        </p:txBody>
      </p:sp>
      <p:sp>
        <p:nvSpPr>
          <p:cNvPr id="3" name="Content Placeholder 2">
            <a:extLst>
              <a:ext uri="{FF2B5EF4-FFF2-40B4-BE49-F238E27FC236}">
                <a16:creationId xmlns:a16="http://schemas.microsoft.com/office/drawing/2014/main" id="{49E794B0-E6F4-45C2-B898-1BBDE84DB3EC}"/>
              </a:ext>
            </a:extLst>
          </p:cNvPr>
          <p:cNvSpPr>
            <a:spLocks noGrp="1"/>
          </p:cNvSpPr>
          <p:nvPr>
            <p:ph idx="1"/>
          </p:nvPr>
        </p:nvSpPr>
        <p:spPr>
          <a:xfrm>
            <a:off x="484829" y="1390568"/>
            <a:ext cx="11197834" cy="3880773"/>
          </a:xfrm>
        </p:spPr>
        <p:txBody>
          <a:bodyPr>
            <a:noAutofit/>
          </a:bodyPr>
          <a:lstStyle/>
          <a:p>
            <a:r>
              <a:rPr lang="en-US" sz="2800">
                <a:solidFill>
                  <a:srgbClr val="0000CC"/>
                </a:solidFill>
                <a:latin typeface="Times New Roman" panose="02020603050405020304" pitchFamily="18" charset="0"/>
                <a:cs typeface="Times New Roman" panose="02020603050405020304" pitchFamily="18" charset="0"/>
              </a:rPr>
              <a:t>Công dụng</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Khi gia công trên máy tiện CNC chất lượng nguyên công ít phụ thuộc vào kỹ năng và kỹ xảo của người thợ so với tiện trên máy vạn năng.</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khi gia công</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về vị trí tương quan như độ đồng tâm giữa các bậc trục,</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đồng tâm giữa mặt trong và mặt ngoài phụ thuộc vào phương pháp gá đặt phôi,</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của máy và có thể đ</a:t>
            </a:r>
            <a:r>
              <a:rPr lang="en-US" sz="2800">
                <a:solidFill>
                  <a:srgbClr val="0000CC"/>
                </a:solidFill>
                <a:latin typeface="Times New Roman" panose="02020603050405020304" pitchFamily="18" charset="0"/>
                <a:cs typeface="Times New Roman" panose="02020603050405020304" pitchFamily="18" charset="0"/>
              </a:rPr>
              <a:t>ạt</a:t>
            </a:r>
            <a:r>
              <a:rPr lang="vi-VN" sz="2800" b="0" i="0">
                <a:solidFill>
                  <a:srgbClr val="0000CC"/>
                </a:solidFill>
                <a:effectLst/>
                <a:latin typeface="Times New Roman" panose="02020603050405020304" pitchFamily="18" charset="0"/>
                <a:cs typeface="Times New Roman" panose="02020603050405020304" pitchFamily="18" charset="0"/>
              </a:rPr>
              <a:t>t được 0.01 mm</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Khi tiện ren độ chính xác có thể đạt cấp 7, Ra= 2.5 – 1.25 micro mét.</a:t>
            </a:r>
          </a:p>
        </p:txBody>
      </p:sp>
    </p:spTree>
    <p:extLst>
      <p:ext uri="{BB962C8B-B14F-4D97-AF65-F5344CB8AC3E}">
        <p14:creationId xmlns:p14="http://schemas.microsoft.com/office/powerpoint/2010/main" val="2817648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5E5FB-1B3E-44A8-B2E3-6FBB265B1375}"/>
              </a:ext>
            </a:extLst>
          </p:cNvPr>
          <p:cNvSpPr>
            <a:spLocks noGrp="1"/>
          </p:cNvSpPr>
          <p:nvPr>
            <p:ph type="title"/>
          </p:nvPr>
        </p:nvSpPr>
        <p:spPr>
          <a:xfrm>
            <a:off x="605144" y="633664"/>
            <a:ext cx="8596668" cy="629653"/>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2.1.2 Các yếu tố cắt khi tiện</a:t>
            </a:r>
            <a:endParaRPr lang="en-US" sz="3200" b="1">
              <a:solidFill>
                <a:srgbClr val="FF0000"/>
              </a:solidFill>
            </a:endParaRPr>
          </a:p>
        </p:txBody>
      </p:sp>
      <p:sp>
        <p:nvSpPr>
          <p:cNvPr id="4" name="AutoShape 2" descr="dgg4">
            <a:extLst>
              <a:ext uri="{FF2B5EF4-FFF2-40B4-BE49-F238E27FC236}">
                <a16:creationId xmlns:a16="http://schemas.microsoft.com/office/drawing/2014/main" id="{38C97EBB-2FCB-4EEC-9CD6-CCC8CFDD3035}"/>
              </a:ext>
            </a:extLst>
          </p:cNvPr>
          <p:cNvSpPr>
            <a:spLocks noGrp="1" noChangeAspect="1" noChangeArrowheads="1"/>
          </p:cNvSpPr>
          <p:nvPr>
            <p:ph idx="1"/>
          </p:nvPr>
        </p:nvSpPr>
        <p:spPr bwMode="auto">
          <a:xfrm>
            <a:off x="280292" y="1583074"/>
            <a:ext cx="10933140" cy="493552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algn="just"/>
            <a:r>
              <a:rPr lang="en-US" sz="3200" b="1" i="1">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rPr>
              <a:t>Chiều sâu cắt t (mm): </a:t>
            </a:r>
            <a:r>
              <a:rPr lang="vi-VN" sz="3200" b="0" i="0">
                <a:solidFill>
                  <a:srgbClr val="0000CC"/>
                </a:solidFill>
                <a:effectLst/>
                <a:latin typeface="Times New Roman" panose="02020603050405020304" pitchFamily="18" charset="0"/>
                <a:cs typeface="Times New Roman" panose="02020603050405020304" pitchFamily="18" charset="0"/>
              </a:rPr>
              <a:t>là chiều dày lớp kim loại được bóc đi sau một lần chạy dao.</a:t>
            </a:r>
            <a:endParaRPr lang="en-US" sz="3200">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i="1">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rPr>
              <a:t>Bước tiến s </a:t>
            </a:r>
            <a:r>
              <a:rPr lang="vi-VN" sz="3200" b="0" i="0">
                <a:solidFill>
                  <a:srgbClr val="0000CC"/>
                </a:solidFill>
                <a:effectLst/>
                <a:latin typeface="Times New Roman" panose="02020603050405020304" pitchFamily="18" charset="0"/>
                <a:cs typeface="Times New Roman" panose="02020603050405020304" pitchFamily="18" charset="0"/>
              </a:rPr>
              <a:t>(mm/vòng): là khoảng dịch chuyển của lưỡi cắt theo phương chuyển động tiến sau mộ vòng quay của chi tiết gia công.</a:t>
            </a:r>
            <a:endParaRPr lang="en-US" sz="3200">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i="1">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rPr>
              <a:t>Tốc độ cắt v </a:t>
            </a:r>
            <a:r>
              <a:rPr lang="vi-VN" sz="3200" b="0" i="0">
                <a:solidFill>
                  <a:srgbClr val="0000CC"/>
                </a:solidFill>
                <a:effectLst/>
                <a:latin typeface="Times New Roman" panose="02020603050405020304" pitchFamily="18" charset="0"/>
                <a:cs typeface="Times New Roman" panose="02020603050405020304" pitchFamily="18" charset="0"/>
              </a:rPr>
              <a:t>(m/phút): là quãng đường đi được của điểm thuộc mặt cắt và nằm cách xa trục quay nhất so với lưỡi cắt của dao trong một đơn vị thời gian.</a:t>
            </a:r>
            <a:endParaRPr lang="en-US" sz="3200">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32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2063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1369C-77DE-47C3-85E3-DCC0FFA65D4E}"/>
              </a:ext>
            </a:extLst>
          </p:cNvPr>
          <p:cNvSpPr>
            <a:spLocks noGrp="1"/>
          </p:cNvSpPr>
          <p:nvPr>
            <p:ph type="title"/>
          </p:nvPr>
        </p:nvSpPr>
        <p:spPr>
          <a:xfrm>
            <a:off x="838200" y="365126"/>
            <a:ext cx="10515600" cy="680212"/>
          </a:xfrm>
        </p:spPr>
        <p:txBody>
          <a:bodyPr>
            <a:normAutofit/>
          </a:bodyPr>
          <a:lstStyle/>
          <a:p>
            <a:r>
              <a:rPr lang="en-US" sz="3200" b="1">
                <a:solidFill>
                  <a:srgbClr val="FF0000"/>
                </a:solidFill>
                <a:effectLst/>
                <a:latin typeface="VNI-Times" pitchFamily="2" charset="0"/>
                <a:ea typeface="Times New Roman" panose="02020603050405020304" pitchFamily="18" charset="0"/>
              </a:rPr>
              <a:t>Chieàu saâu caét t</a:t>
            </a:r>
            <a:endParaRPr lang="en-US" sz="3200" b="1">
              <a:solidFill>
                <a:srgbClr val="FF0000"/>
              </a:solidFill>
            </a:endParaRPr>
          </a:p>
        </p:txBody>
      </p:sp>
      <p:sp>
        <p:nvSpPr>
          <p:cNvPr id="3" name="Content Placeholder 2">
            <a:extLst>
              <a:ext uri="{FF2B5EF4-FFF2-40B4-BE49-F238E27FC236}">
                <a16:creationId xmlns:a16="http://schemas.microsoft.com/office/drawing/2014/main" id="{4F4E5EE4-0FEC-4E3A-BABD-14969A638A16}"/>
              </a:ext>
            </a:extLst>
          </p:cNvPr>
          <p:cNvSpPr>
            <a:spLocks noGrp="1"/>
          </p:cNvSpPr>
          <p:nvPr>
            <p:ph idx="1"/>
          </p:nvPr>
        </p:nvSpPr>
        <p:spPr>
          <a:xfrm>
            <a:off x="135235" y="1125028"/>
            <a:ext cx="7737182" cy="4351338"/>
          </a:xfrm>
        </p:spPr>
        <p:txBody>
          <a:bodyPr>
            <a:noAutofit/>
          </a:bodyPr>
          <a:lstStyle/>
          <a:p>
            <a:pPr marL="742950" lvl="1" indent="-285750" algn="just">
              <a:buSzPts val="1400"/>
              <a:buFont typeface="+mj-lt"/>
              <a:buAutoNum type="arabicPeriod"/>
              <a:tabLst>
                <a:tab pos="144145" algn="l"/>
              </a:tabLst>
            </a:pPr>
            <a:r>
              <a:rPr lang="en-US" sz="2800" b="1" i="1">
                <a:solidFill>
                  <a:srgbClr val="0000CC"/>
                </a:solidFill>
                <a:effectLst/>
                <a:latin typeface="VNI-Times" pitchFamily="2" charset="0"/>
                <a:ea typeface="Times New Roman" panose="02020603050405020304" pitchFamily="18" charset="0"/>
              </a:rPr>
              <a:t>Khaùi nieäm</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179705" algn="just">
              <a:tabLst>
                <a:tab pos="457200" algn="l"/>
                <a:tab pos="685800" algn="l"/>
                <a:tab pos="914400" algn="l"/>
                <a:tab pos="3086100" algn="ctr"/>
              </a:tabLst>
            </a:pPr>
            <a:r>
              <a:rPr lang="en-US" sz="2800">
                <a:solidFill>
                  <a:srgbClr val="0000CC"/>
                </a:solidFill>
                <a:effectLst/>
                <a:latin typeface="VNI-Times" pitchFamily="2" charset="0"/>
                <a:ea typeface="Times New Roman" panose="02020603050405020304" pitchFamily="18" charset="0"/>
              </a:rPr>
              <a:t>Chieàu saâu caét t laø chieàu daày cuûa lôùp kim loaïi ñöôïc boùc ñi sau moät laàn chaïy dao, noùi caùch khaùc t laø khoaûng caùch giöõa maët chöa gia coâng vaø maët ñaõ gia coâng sau moät laùt caét. Khi löôïng dö gia coâng thöïc hieän trong moät laàn caét thì t = h (h: löôïng dö cuûa moät nguyeân coâng). Khi caét nhieàu laùt caét thì chieàu saâu caét cuûa moãi laùt caét nhö sau:</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179705">
              <a:spcAft>
                <a:spcPts val="600"/>
              </a:spcAft>
            </a:pPr>
            <a:r>
              <a:rPr lang="en-US" sz="2800">
                <a:solidFill>
                  <a:srgbClr val="0000CC"/>
                </a:solidFill>
                <a:effectLst/>
                <a:latin typeface="VNI-Times" pitchFamily="2" charset="0"/>
                <a:ea typeface="Times New Roman" panose="02020603050405020304" pitchFamily="18" charset="0"/>
              </a:rPr>
              <a:t>t =b.sin </a:t>
            </a:r>
            <a:r>
              <a:rPr lang="en-US" sz="28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800">
                <a:solidFill>
                  <a:srgbClr val="0000CC"/>
                </a:solidFill>
                <a:effectLst/>
                <a:latin typeface="VNI-Times" pitchFamily="2" charset="0"/>
                <a:ea typeface="Times New Roman" panose="02020603050405020304" pitchFamily="18" charset="0"/>
              </a:rPr>
              <a:t> (trong ñoù b laø chieàu daøi cuûa löôõi caét laøm vieäc, </a:t>
            </a:r>
            <a:r>
              <a:rPr lang="en-US" sz="28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800">
                <a:solidFill>
                  <a:srgbClr val="0000CC"/>
                </a:solidFill>
                <a:effectLst/>
                <a:latin typeface="VNI-Times" pitchFamily="2" charset="0"/>
                <a:ea typeface="Times New Roman" panose="02020603050405020304" pitchFamily="18" charset="0"/>
              </a:rPr>
              <a:t> laø goùc leäch chính).</a:t>
            </a:r>
            <a:endParaRPr lang="en-US" sz="2800">
              <a:solidFill>
                <a:srgbClr val="0000CC"/>
              </a:solidFill>
              <a:effectLst/>
              <a:latin typeface="Times New Roman" panose="02020603050405020304" pitchFamily="18" charset="0"/>
              <a:ea typeface="Times New Roman" panose="02020603050405020304" pitchFamily="18" charset="0"/>
            </a:endParaRPr>
          </a:p>
          <a:p>
            <a:endParaRPr lang="en-US" sz="2800">
              <a:solidFill>
                <a:srgbClr val="0000CC"/>
              </a:solidFill>
            </a:endParaRPr>
          </a:p>
        </p:txBody>
      </p:sp>
      <p:pic>
        <p:nvPicPr>
          <p:cNvPr id="447" name="Picture 446">
            <a:extLst>
              <a:ext uri="{FF2B5EF4-FFF2-40B4-BE49-F238E27FC236}">
                <a16:creationId xmlns:a16="http://schemas.microsoft.com/office/drawing/2014/main" id="{28096974-0066-4332-9648-35F585308A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8249" y="1204718"/>
            <a:ext cx="3533348" cy="4191957"/>
          </a:xfrm>
          <a:prstGeom prst="rect">
            <a:avLst/>
          </a:prstGeom>
        </p:spPr>
      </p:pic>
    </p:spTree>
    <p:extLst>
      <p:ext uri="{BB962C8B-B14F-4D97-AF65-F5344CB8AC3E}">
        <p14:creationId xmlns:p14="http://schemas.microsoft.com/office/powerpoint/2010/main" val="4117153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7" name="Picture 456">
            <a:extLst>
              <a:ext uri="{FF2B5EF4-FFF2-40B4-BE49-F238E27FC236}">
                <a16:creationId xmlns:a16="http://schemas.microsoft.com/office/drawing/2014/main" id="{CA7F0ACC-6456-4062-895B-FC6F3FAEBE67}"/>
              </a:ext>
            </a:extLst>
          </p:cNvPr>
          <p:cNvPicPr>
            <a:picLocks noChangeAspect="1"/>
          </p:cNvPicPr>
          <p:nvPr/>
        </p:nvPicPr>
        <p:blipFill rotWithShape="1">
          <a:blip r:embed="rId2"/>
          <a:srcRect l="24600" t="26634" r="19800" b="14269"/>
          <a:stretch/>
        </p:blipFill>
        <p:spPr>
          <a:xfrm>
            <a:off x="1427747" y="1294071"/>
            <a:ext cx="8743230" cy="5159910"/>
          </a:xfrm>
          <a:prstGeom prst="rect">
            <a:avLst/>
          </a:prstGeom>
        </p:spPr>
      </p:pic>
      <p:pic>
        <p:nvPicPr>
          <p:cNvPr id="447" name="Picture 446">
            <a:extLst>
              <a:ext uri="{FF2B5EF4-FFF2-40B4-BE49-F238E27FC236}">
                <a16:creationId xmlns:a16="http://schemas.microsoft.com/office/drawing/2014/main" id="{28096974-0066-4332-9648-35F585308A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155" y="890585"/>
            <a:ext cx="3533348" cy="4191957"/>
          </a:xfrm>
          <a:prstGeom prst="rect">
            <a:avLst/>
          </a:prstGeom>
        </p:spPr>
      </p:pic>
      <p:sp>
        <p:nvSpPr>
          <p:cNvPr id="2" name="Title 1">
            <a:extLst>
              <a:ext uri="{FF2B5EF4-FFF2-40B4-BE49-F238E27FC236}">
                <a16:creationId xmlns:a16="http://schemas.microsoft.com/office/drawing/2014/main" id="{2C81369C-77DE-47C3-85E3-DCC0FFA65D4E}"/>
              </a:ext>
            </a:extLst>
          </p:cNvPr>
          <p:cNvSpPr>
            <a:spLocks noGrp="1"/>
          </p:cNvSpPr>
          <p:nvPr>
            <p:ph type="title"/>
          </p:nvPr>
        </p:nvSpPr>
        <p:spPr>
          <a:xfrm>
            <a:off x="838200" y="365126"/>
            <a:ext cx="10515600" cy="680212"/>
          </a:xfrm>
        </p:spPr>
        <p:txBody>
          <a:bodyPr>
            <a:normAutofit/>
          </a:bodyPr>
          <a:lstStyle/>
          <a:p>
            <a:r>
              <a:rPr lang="en-US" sz="3200" b="1">
                <a:solidFill>
                  <a:srgbClr val="FF0000"/>
                </a:solidFill>
                <a:effectLst/>
                <a:latin typeface="VNI-Times" pitchFamily="2" charset="0"/>
                <a:ea typeface="Times New Roman" panose="02020603050405020304" pitchFamily="18" charset="0"/>
              </a:rPr>
              <a:t>Chieàu saâu caét t</a:t>
            </a:r>
            <a:endParaRPr lang="en-US" sz="3200" b="1">
              <a:solidFill>
                <a:srgbClr val="FF0000"/>
              </a:solidFill>
            </a:endParaRPr>
          </a:p>
        </p:txBody>
      </p:sp>
    </p:spTree>
    <p:extLst>
      <p:ext uri="{BB962C8B-B14F-4D97-AF65-F5344CB8AC3E}">
        <p14:creationId xmlns:p14="http://schemas.microsoft.com/office/powerpoint/2010/main" val="3574961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5434612A-3AFB-4A7E-92EA-BEB69D40C8CE}"/>
              </a:ext>
            </a:extLst>
          </p:cNvPr>
          <p:cNvPicPr>
            <a:picLocks noGrp="1" noChangeAspect="1"/>
          </p:cNvPicPr>
          <p:nvPr>
            <p:ph idx="1"/>
          </p:nvPr>
        </p:nvPicPr>
        <p:blipFill>
          <a:blip r:embed="rId2"/>
          <a:stretch>
            <a:fillRect/>
          </a:stretch>
        </p:blipFill>
        <p:spPr>
          <a:xfrm>
            <a:off x="631506" y="1086723"/>
            <a:ext cx="10928987" cy="4483898"/>
          </a:xfrm>
          <a:prstGeom prst="rect">
            <a:avLst/>
          </a:prstGeom>
        </p:spPr>
      </p:pic>
    </p:spTree>
    <p:extLst>
      <p:ext uri="{BB962C8B-B14F-4D97-AF65-F5344CB8AC3E}">
        <p14:creationId xmlns:p14="http://schemas.microsoft.com/office/powerpoint/2010/main" val="1174005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DB988-4618-47E5-BA2A-27193384A953}"/>
              </a:ext>
            </a:extLst>
          </p:cNvPr>
          <p:cNvSpPr>
            <a:spLocks noGrp="1"/>
          </p:cNvSpPr>
          <p:nvPr>
            <p:ph type="title"/>
          </p:nvPr>
        </p:nvSpPr>
        <p:spPr>
          <a:xfrm>
            <a:off x="838200" y="365125"/>
            <a:ext cx="10515600" cy="584901"/>
          </a:xfrm>
        </p:spPr>
        <p:txBody>
          <a:bodyPr>
            <a:normAutofit fontScale="90000"/>
          </a:bodyPr>
          <a:lstStyle/>
          <a:p>
            <a:r>
              <a:rPr lang="vi-VN" b="1" i="0">
                <a:solidFill>
                  <a:srgbClr val="FF0000"/>
                </a:solidFill>
                <a:effectLst/>
                <a:latin typeface="Times New Roman" panose="02020603050405020304" pitchFamily="18" charset="0"/>
                <a:cs typeface="Times New Roman" panose="02020603050405020304" pitchFamily="18" charset="0"/>
              </a:rPr>
              <a:t>Tốc độ cắt v </a:t>
            </a:r>
            <a:endParaRPr lang="en-US" b="1">
              <a:solidFill>
                <a:srgbClr val="FF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AA88321-57B6-438C-941C-2A6D01B6D522}"/>
              </a:ext>
            </a:extLst>
          </p:cNvPr>
          <p:cNvSpPr>
            <a:spLocks noGrp="1"/>
          </p:cNvSpPr>
          <p:nvPr>
            <p:ph idx="1"/>
          </p:nvPr>
        </p:nvSpPr>
        <p:spPr>
          <a:xfrm>
            <a:off x="621631" y="1173106"/>
            <a:ext cx="10515600" cy="5035187"/>
          </a:xfrm>
        </p:spPr>
        <p:txBody>
          <a:bodyPr>
            <a:noAutofit/>
          </a:bodyPr>
          <a:lstStyle/>
          <a:p>
            <a:pPr marL="0" indent="0" algn="l">
              <a:lnSpc>
                <a:spcPct val="100000"/>
              </a:lnSpc>
              <a:spcBef>
                <a:spcPts val="0"/>
              </a:spcBef>
              <a:spcAft>
                <a:spcPts val="600"/>
              </a:spcAft>
              <a:buNone/>
            </a:pPr>
            <a:r>
              <a:rPr lang="vi-VN" sz="2400" b="1" i="0">
                <a:solidFill>
                  <a:srgbClr val="0000CC"/>
                </a:solidFill>
                <a:effectLst/>
                <a:latin typeface="+mj-lt"/>
              </a:rPr>
              <a:t>Tốc độ cắt v</a:t>
            </a:r>
            <a:r>
              <a:rPr lang="vi-VN" sz="2400" b="0" i="0">
                <a:solidFill>
                  <a:srgbClr val="0000CC"/>
                </a:solidFill>
                <a:effectLst/>
                <a:latin typeface="+mj-lt"/>
              </a:rPr>
              <a:t> (m/phút): là quãng đường đi được của điểm thuộc mặt cắt và nằm cách xa trục quay nhất so với lưỡi cắt của dao trong một đơn vị thời gian.</a:t>
            </a:r>
          </a:p>
          <a:p>
            <a:pPr marL="0" indent="0" algn="l">
              <a:lnSpc>
                <a:spcPct val="100000"/>
              </a:lnSpc>
              <a:spcBef>
                <a:spcPts val="0"/>
              </a:spcBef>
              <a:spcAft>
                <a:spcPts val="600"/>
              </a:spcAft>
              <a:buNone/>
            </a:pPr>
            <a:r>
              <a:rPr lang="vi-VN" sz="2400" b="0" i="0">
                <a:solidFill>
                  <a:srgbClr val="0000CC"/>
                </a:solidFill>
                <a:effectLst/>
                <a:latin typeface="+mj-lt"/>
              </a:rPr>
              <a:t>Nếu lấy quảng đường đi được của một điểm trên mặt cắt là </a:t>
            </a:r>
            <a:r>
              <a:rPr lang="el-GR" sz="2400" b="0" i="0">
                <a:solidFill>
                  <a:srgbClr val="0000CC"/>
                </a:solidFill>
                <a:effectLst/>
                <a:latin typeface="+mj-lt"/>
              </a:rPr>
              <a:t>π</a:t>
            </a:r>
            <a:r>
              <a:rPr lang="en-US" sz="2400" b="0" i="0">
                <a:solidFill>
                  <a:srgbClr val="0000CC"/>
                </a:solidFill>
                <a:effectLst/>
                <a:latin typeface="+mj-lt"/>
              </a:rPr>
              <a:t>.</a:t>
            </a:r>
            <a:r>
              <a:rPr lang="vi-VN" sz="2400" b="0" i="0">
                <a:solidFill>
                  <a:srgbClr val="0000CC"/>
                </a:solidFill>
                <a:effectLst/>
                <a:latin typeface="+mj-lt"/>
              </a:rPr>
              <a:t>D nhân với số vòng quay của trục chính (số vòng quay trong một phút n vòng/phút) thì sẽ được chiều dài quãng đường đi được của điểm đó trong một phút:</a:t>
            </a:r>
          </a:p>
          <a:p>
            <a:pPr marL="0" indent="0" algn="l">
              <a:lnSpc>
                <a:spcPct val="100000"/>
              </a:lnSpc>
              <a:spcBef>
                <a:spcPts val="0"/>
              </a:spcBef>
              <a:spcAft>
                <a:spcPts val="600"/>
              </a:spcAft>
              <a:buNone/>
            </a:pPr>
            <a:r>
              <a:rPr lang="vi-VN" sz="2400" b="0" i="0">
                <a:solidFill>
                  <a:srgbClr val="0000CC"/>
                </a:solidFill>
                <a:effectLst/>
                <a:latin typeface="+mj-lt"/>
              </a:rPr>
              <a:t>                           </a:t>
            </a:r>
            <a:r>
              <a:rPr lang="vi-VN" sz="2400" b="1" i="0">
                <a:solidFill>
                  <a:srgbClr val="0000CC"/>
                </a:solidFill>
                <a:effectLst/>
                <a:latin typeface="+mj-lt"/>
              </a:rPr>
              <a:t>  L = </a:t>
            </a:r>
            <a:r>
              <a:rPr lang="el-GR" sz="2400" b="1" i="0">
                <a:solidFill>
                  <a:srgbClr val="0000CC"/>
                </a:solidFill>
                <a:effectLst/>
                <a:latin typeface="+mj-lt"/>
              </a:rPr>
              <a:t>π</a:t>
            </a:r>
            <a:r>
              <a:rPr lang="en-US" sz="2400" b="1" i="0">
                <a:solidFill>
                  <a:srgbClr val="0000CC"/>
                </a:solidFill>
                <a:effectLst/>
                <a:latin typeface="+mj-lt"/>
              </a:rPr>
              <a:t>.</a:t>
            </a:r>
            <a:r>
              <a:rPr lang="vi-VN" sz="2400" b="1" i="0">
                <a:solidFill>
                  <a:srgbClr val="0000CC"/>
                </a:solidFill>
                <a:effectLst/>
                <a:latin typeface="+mj-lt"/>
              </a:rPr>
              <a:t>D</a:t>
            </a:r>
            <a:r>
              <a:rPr lang="en-US" sz="2400" b="1" i="0">
                <a:solidFill>
                  <a:srgbClr val="0000CC"/>
                </a:solidFill>
                <a:effectLst/>
                <a:latin typeface="+mj-lt"/>
              </a:rPr>
              <a:t>.</a:t>
            </a:r>
            <a:r>
              <a:rPr lang="vi-VN" sz="2400" b="1" i="0">
                <a:solidFill>
                  <a:srgbClr val="0000CC"/>
                </a:solidFill>
                <a:effectLst/>
                <a:latin typeface="+mj-lt"/>
              </a:rPr>
              <a:t>n</a:t>
            </a:r>
            <a:r>
              <a:rPr lang="vi-VN" sz="2400" b="0" i="0">
                <a:solidFill>
                  <a:srgbClr val="0000CC"/>
                </a:solidFill>
                <a:effectLst/>
                <a:latin typeface="+mj-lt"/>
              </a:rPr>
              <a:t>  mm/phút</a:t>
            </a:r>
          </a:p>
          <a:p>
            <a:pPr marL="0" indent="0" algn="l">
              <a:lnSpc>
                <a:spcPct val="100000"/>
              </a:lnSpc>
              <a:spcBef>
                <a:spcPts val="0"/>
              </a:spcBef>
              <a:spcAft>
                <a:spcPts val="600"/>
              </a:spcAft>
              <a:buNone/>
            </a:pPr>
            <a:r>
              <a:rPr lang="vi-VN" sz="2400" b="0" i="0">
                <a:solidFill>
                  <a:srgbClr val="0000CC"/>
                </a:solidFill>
                <a:effectLst/>
                <a:latin typeface="+mj-lt"/>
              </a:rPr>
              <a:t>Còn quãng đường đi được trong một đơn vị thời gian chính là tốc độ. Trong cắt gọt kim loại,</a:t>
            </a:r>
            <a:r>
              <a:rPr lang="en-US" sz="2400" b="0" i="0">
                <a:solidFill>
                  <a:srgbClr val="0000CC"/>
                </a:solidFill>
                <a:effectLst/>
                <a:latin typeface="+mj-lt"/>
              </a:rPr>
              <a:t> </a:t>
            </a:r>
            <a:r>
              <a:rPr lang="vi-VN" sz="2400" b="0" i="0">
                <a:solidFill>
                  <a:srgbClr val="0000CC"/>
                </a:solidFill>
                <a:effectLst/>
                <a:latin typeface="+mj-lt"/>
              </a:rPr>
              <a:t>tốc độ cắt được tính bằng đơn vi mét/phút</a:t>
            </a:r>
            <a:r>
              <a:rPr lang="en-US" sz="2400" b="0" i="0">
                <a:solidFill>
                  <a:srgbClr val="0000CC"/>
                </a:solidFill>
                <a:effectLst/>
                <a:latin typeface="+mj-lt"/>
              </a:rPr>
              <a:t> </a:t>
            </a:r>
            <a:r>
              <a:rPr lang="vi-VN" sz="2400" b="0" i="0">
                <a:solidFill>
                  <a:srgbClr val="0000CC"/>
                </a:solidFill>
                <a:effectLst/>
                <a:latin typeface="+mj-lt"/>
              </a:rPr>
              <a:t>(m/phút)</a:t>
            </a:r>
          </a:p>
          <a:p>
            <a:pPr marL="0" indent="0" algn="l">
              <a:lnSpc>
                <a:spcPct val="100000"/>
              </a:lnSpc>
              <a:spcBef>
                <a:spcPts val="0"/>
              </a:spcBef>
              <a:spcAft>
                <a:spcPts val="600"/>
              </a:spcAft>
              <a:buNone/>
            </a:pPr>
            <a:r>
              <a:rPr lang="vi-VN" sz="2400" b="0" i="0">
                <a:solidFill>
                  <a:srgbClr val="0000CC"/>
                </a:solidFill>
                <a:effectLst/>
                <a:latin typeface="+mj-lt"/>
              </a:rPr>
              <a:t>Vì           </a:t>
            </a:r>
            <a:r>
              <a:rPr lang="vi-VN" sz="2400" b="1" i="0">
                <a:solidFill>
                  <a:srgbClr val="0000CC"/>
                </a:solidFill>
                <a:effectLst/>
                <a:latin typeface="+mj-lt"/>
              </a:rPr>
              <a:t>1mm = 0,001m  </a:t>
            </a:r>
            <a:r>
              <a:rPr lang="vi-VN" sz="2400" b="0" i="0">
                <a:solidFill>
                  <a:srgbClr val="0000CC"/>
                </a:solidFill>
                <a:effectLst/>
                <a:latin typeface="+mj-lt"/>
              </a:rPr>
              <a:t>nên có công thức sau:</a:t>
            </a:r>
          </a:p>
          <a:p>
            <a:pPr marL="0" indent="0" algn="l">
              <a:lnSpc>
                <a:spcPct val="100000"/>
              </a:lnSpc>
              <a:spcBef>
                <a:spcPts val="0"/>
              </a:spcBef>
              <a:spcAft>
                <a:spcPts val="600"/>
              </a:spcAft>
              <a:buNone/>
            </a:pPr>
            <a:r>
              <a:rPr lang="vi-VN" sz="2400" b="0" i="0">
                <a:solidFill>
                  <a:srgbClr val="0000CC"/>
                </a:solidFill>
                <a:effectLst/>
                <a:latin typeface="+mj-lt"/>
              </a:rPr>
              <a:t>                 </a:t>
            </a:r>
            <a:r>
              <a:rPr lang="vi-VN" sz="2400" b="1" i="0">
                <a:solidFill>
                  <a:srgbClr val="0000CC"/>
                </a:solidFill>
                <a:effectLst/>
                <a:latin typeface="+mj-lt"/>
              </a:rPr>
              <a:t>  v = </a:t>
            </a:r>
            <a:r>
              <a:rPr lang="el-GR" sz="2400" b="1" i="0">
                <a:solidFill>
                  <a:srgbClr val="0000CC"/>
                </a:solidFill>
                <a:effectLst/>
                <a:latin typeface="+mj-lt"/>
              </a:rPr>
              <a:t>π</a:t>
            </a:r>
            <a:r>
              <a:rPr lang="en-US" sz="2400" b="1" i="0">
                <a:solidFill>
                  <a:srgbClr val="0000CC"/>
                </a:solidFill>
                <a:effectLst/>
                <a:latin typeface="+mj-lt"/>
              </a:rPr>
              <a:t>.</a:t>
            </a:r>
            <a:r>
              <a:rPr lang="vi-VN" sz="2400" b="1" i="0">
                <a:solidFill>
                  <a:srgbClr val="0000CC"/>
                </a:solidFill>
                <a:effectLst/>
                <a:latin typeface="+mj-lt"/>
              </a:rPr>
              <a:t>D</a:t>
            </a:r>
            <a:r>
              <a:rPr lang="en-US" sz="2400" b="1" i="0">
                <a:solidFill>
                  <a:srgbClr val="0000CC"/>
                </a:solidFill>
                <a:effectLst/>
                <a:latin typeface="+mj-lt"/>
              </a:rPr>
              <a:t>.</a:t>
            </a:r>
            <a:r>
              <a:rPr lang="vi-VN" sz="2400" b="1" i="0">
                <a:solidFill>
                  <a:srgbClr val="0000CC"/>
                </a:solidFill>
                <a:effectLst/>
                <a:latin typeface="+mj-lt"/>
              </a:rPr>
              <a:t>n/1000</a:t>
            </a:r>
            <a:r>
              <a:rPr lang="vi-VN" sz="2400" b="0" i="0">
                <a:solidFill>
                  <a:srgbClr val="0000CC"/>
                </a:solidFill>
                <a:effectLst/>
                <a:latin typeface="+mj-lt"/>
              </a:rPr>
              <a:t>, m/phút.</a:t>
            </a:r>
          </a:p>
          <a:p>
            <a:pPr>
              <a:lnSpc>
                <a:spcPct val="100000"/>
              </a:lnSpc>
              <a:spcBef>
                <a:spcPts val="0"/>
              </a:spcBef>
            </a:pPr>
            <a:endParaRPr lang="en-US" sz="2400">
              <a:solidFill>
                <a:srgbClr val="0000CC"/>
              </a:solidFill>
              <a:latin typeface="+mj-lt"/>
            </a:endParaRPr>
          </a:p>
        </p:txBody>
      </p:sp>
    </p:spTree>
    <p:extLst>
      <p:ext uri="{BB962C8B-B14F-4D97-AF65-F5344CB8AC3E}">
        <p14:creationId xmlns:p14="http://schemas.microsoft.com/office/powerpoint/2010/main" val="124874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A88321-57B6-438C-941C-2A6D01B6D522}"/>
              </a:ext>
            </a:extLst>
          </p:cNvPr>
          <p:cNvSpPr>
            <a:spLocks noGrp="1"/>
          </p:cNvSpPr>
          <p:nvPr>
            <p:ph idx="1"/>
          </p:nvPr>
        </p:nvSpPr>
        <p:spPr>
          <a:xfrm>
            <a:off x="838200" y="670709"/>
            <a:ext cx="10515600" cy="4351338"/>
          </a:xfrm>
        </p:spPr>
        <p:txBody>
          <a:bodyPr>
            <a:noAutofit/>
          </a:bodyPr>
          <a:lstStyle/>
          <a:p>
            <a:pPr algn="just">
              <a:lnSpc>
                <a:spcPct val="100000"/>
              </a:lnSpc>
              <a:spcBef>
                <a:spcPts val="0"/>
              </a:spcBef>
            </a:pPr>
            <a:r>
              <a:rPr lang="vi-VN" b="0" i="0">
                <a:solidFill>
                  <a:srgbClr val="0000CC"/>
                </a:solidFill>
                <a:effectLst/>
                <a:latin typeface="+mj-lt"/>
              </a:rPr>
              <a:t>Từ công thức trên ta thấy đường kính D của phôi càng lớn thì tốc độ cắt v càng tăng nếu số vòng quay  n  không đổi vì sau 1 vòng quay của vật gia công thì quãng đường đi của một điểm A nào đó trên mặt có đường kính D sẽ lớn hơn quãng đường đi được cảu điểm B trên mặt có đường kính d (</a:t>
            </a:r>
            <a:r>
              <a:rPr lang="el-GR" b="0" i="0">
                <a:solidFill>
                  <a:srgbClr val="0000CC"/>
                </a:solidFill>
                <a:effectLst/>
                <a:latin typeface="+mj-lt"/>
              </a:rPr>
              <a:t>π</a:t>
            </a:r>
            <a:r>
              <a:rPr lang="vi-VN" b="0" i="0">
                <a:solidFill>
                  <a:srgbClr val="0000CC"/>
                </a:solidFill>
                <a:effectLst/>
                <a:latin typeface="+mj-lt"/>
              </a:rPr>
              <a:t>D&gt; </a:t>
            </a:r>
            <a:r>
              <a:rPr lang="el-GR" b="0" i="0">
                <a:solidFill>
                  <a:srgbClr val="0000CC"/>
                </a:solidFill>
                <a:effectLst/>
                <a:latin typeface="+mj-lt"/>
              </a:rPr>
              <a:t>π</a:t>
            </a:r>
            <a:r>
              <a:rPr lang="vi-VN" b="0" i="0">
                <a:solidFill>
                  <a:srgbClr val="0000CC"/>
                </a:solidFill>
                <a:effectLst/>
                <a:latin typeface="+mj-lt"/>
              </a:rPr>
              <a:t>d). Nếu đã biết tốc độ cắt  v  mà các tính chất cắt gọt của dụng cụ cho phép phụ thuộc vào đường kính D của phôi thì sẽ xác định được số vòng quay phù hợp của chi tiết. Số vòng quay được tính theo công thức:</a:t>
            </a:r>
          </a:p>
          <a:p>
            <a:pPr marL="0" indent="0" algn="just">
              <a:lnSpc>
                <a:spcPct val="100000"/>
              </a:lnSpc>
              <a:spcBef>
                <a:spcPts val="0"/>
              </a:spcBef>
              <a:buNone/>
            </a:pPr>
            <a:r>
              <a:rPr lang="vi-VN" b="0" i="0">
                <a:solidFill>
                  <a:srgbClr val="0000CC"/>
                </a:solidFill>
                <a:effectLst/>
                <a:latin typeface="+mj-lt"/>
              </a:rPr>
              <a:t>                    </a:t>
            </a:r>
            <a:r>
              <a:rPr lang="vi-VN" b="1" i="0">
                <a:solidFill>
                  <a:srgbClr val="0000CC"/>
                </a:solidFill>
                <a:effectLst/>
                <a:latin typeface="+mj-lt"/>
              </a:rPr>
              <a:t>  n  =  1000</a:t>
            </a:r>
            <a:r>
              <a:rPr lang="en-US" b="1" i="0">
                <a:solidFill>
                  <a:srgbClr val="0000CC"/>
                </a:solidFill>
                <a:effectLst/>
                <a:latin typeface="+mj-lt"/>
              </a:rPr>
              <a:t>.</a:t>
            </a:r>
            <a:r>
              <a:rPr lang="vi-VN" b="1" i="0">
                <a:solidFill>
                  <a:srgbClr val="0000CC"/>
                </a:solidFill>
                <a:effectLst/>
                <a:latin typeface="+mj-lt"/>
              </a:rPr>
              <a:t>v/ </a:t>
            </a:r>
            <a:r>
              <a:rPr lang="el-GR" b="1" i="0">
                <a:solidFill>
                  <a:srgbClr val="0000CC"/>
                </a:solidFill>
                <a:effectLst/>
                <a:latin typeface="+mj-lt"/>
              </a:rPr>
              <a:t>π</a:t>
            </a:r>
            <a:r>
              <a:rPr lang="en-US" b="1" i="0">
                <a:solidFill>
                  <a:srgbClr val="0000CC"/>
                </a:solidFill>
                <a:effectLst/>
                <a:latin typeface="+mj-lt"/>
              </a:rPr>
              <a:t>.</a:t>
            </a:r>
            <a:r>
              <a:rPr lang="vi-VN" b="1" i="0">
                <a:solidFill>
                  <a:srgbClr val="0000CC"/>
                </a:solidFill>
                <a:effectLst/>
                <a:latin typeface="+mj-lt"/>
              </a:rPr>
              <a:t>D , vòng/phút.</a:t>
            </a:r>
          </a:p>
          <a:p>
            <a:pPr algn="just">
              <a:lnSpc>
                <a:spcPct val="100000"/>
              </a:lnSpc>
              <a:spcBef>
                <a:spcPts val="0"/>
              </a:spcBef>
            </a:pPr>
            <a:r>
              <a:rPr lang="vi-VN" b="0" i="0">
                <a:solidFill>
                  <a:srgbClr val="0000CC"/>
                </a:solidFill>
                <a:effectLst/>
                <a:latin typeface="+mj-lt"/>
              </a:rPr>
              <a:t>Thể tích phoi mà dao cắt được trong một đơn vị thời gian gọi là năng suất của dao. Với số vòng quay n (vòng/phút) thì thể tích lớp cắt trong 1 phút sẽ là:</a:t>
            </a:r>
          </a:p>
          <a:p>
            <a:pPr marL="0" indent="0" algn="just">
              <a:lnSpc>
                <a:spcPct val="100000"/>
              </a:lnSpc>
              <a:spcBef>
                <a:spcPts val="0"/>
              </a:spcBef>
              <a:buNone/>
            </a:pPr>
            <a:r>
              <a:rPr lang="vi-VN" b="0" i="0">
                <a:solidFill>
                  <a:srgbClr val="0000CC"/>
                </a:solidFill>
                <a:effectLst/>
                <a:latin typeface="+mj-lt"/>
              </a:rPr>
              <a:t>                    </a:t>
            </a:r>
            <a:r>
              <a:rPr lang="vi-VN" b="1" i="0">
                <a:solidFill>
                  <a:srgbClr val="0000CC"/>
                </a:solidFill>
                <a:effectLst/>
                <a:latin typeface="+mj-lt"/>
              </a:rPr>
              <a:t> Q = </a:t>
            </a:r>
            <a:r>
              <a:rPr lang="el-GR" b="1" i="0">
                <a:solidFill>
                  <a:srgbClr val="0000CC"/>
                </a:solidFill>
                <a:effectLst/>
                <a:latin typeface="+mj-lt"/>
              </a:rPr>
              <a:t>π</a:t>
            </a:r>
            <a:r>
              <a:rPr lang="en-US" b="1" i="0">
                <a:solidFill>
                  <a:srgbClr val="0000CC"/>
                </a:solidFill>
                <a:effectLst/>
                <a:latin typeface="+mj-lt"/>
              </a:rPr>
              <a:t>.</a:t>
            </a:r>
            <a:r>
              <a:rPr lang="vi-VN" b="1" i="0">
                <a:solidFill>
                  <a:srgbClr val="0000CC"/>
                </a:solidFill>
                <a:effectLst/>
                <a:latin typeface="+mj-lt"/>
              </a:rPr>
              <a:t>D</a:t>
            </a:r>
            <a:r>
              <a:rPr lang="en-US" b="1" i="0">
                <a:solidFill>
                  <a:srgbClr val="0000CC"/>
                </a:solidFill>
                <a:effectLst/>
                <a:latin typeface="+mj-lt"/>
              </a:rPr>
              <a:t>.</a:t>
            </a:r>
            <a:r>
              <a:rPr lang="vi-VN" b="1" i="0">
                <a:solidFill>
                  <a:srgbClr val="0000CC"/>
                </a:solidFill>
                <a:effectLst/>
                <a:latin typeface="+mj-lt"/>
              </a:rPr>
              <a:t>t</a:t>
            </a:r>
            <a:r>
              <a:rPr lang="en-US" b="1" i="0">
                <a:solidFill>
                  <a:srgbClr val="0000CC"/>
                </a:solidFill>
                <a:effectLst/>
                <a:latin typeface="+mj-lt"/>
              </a:rPr>
              <a:t>.</a:t>
            </a:r>
            <a:r>
              <a:rPr lang="vi-VN" b="1" i="0">
                <a:solidFill>
                  <a:srgbClr val="0000CC"/>
                </a:solidFill>
                <a:effectLst/>
                <a:latin typeface="+mj-lt"/>
              </a:rPr>
              <a:t>s</a:t>
            </a:r>
            <a:r>
              <a:rPr lang="en-US" b="1" i="0">
                <a:solidFill>
                  <a:srgbClr val="0000CC"/>
                </a:solidFill>
                <a:effectLst/>
                <a:latin typeface="+mj-lt"/>
              </a:rPr>
              <a:t>.</a:t>
            </a:r>
            <a:r>
              <a:rPr lang="vi-VN" b="1" i="0">
                <a:solidFill>
                  <a:srgbClr val="0000CC"/>
                </a:solidFill>
                <a:effectLst/>
                <a:latin typeface="+mj-lt"/>
              </a:rPr>
              <a:t>n,   mm</a:t>
            </a:r>
            <a:r>
              <a:rPr lang="vi-VN" b="1" i="0" baseline="30000">
                <a:solidFill>
                  <a:srgbClr val="0000CC"/>
                </a:solidFill>
                <a:effectLst/>
                <a:latin typeface="+mj-lt"/>
              </a:rPr>
              <a:t>3</a:t>
            </a:r>
            <a:r>
              <a:rPr lang="vi-VN" b="1" i="0">
                <a:solidFill>
                  <a:srgbClr val="0000CC"/>
                </a:solidFill>
                <a:effectLst/>
                <a:latin typeface="+mj-lt"/>
              </a:rPr>
              <a:t>/phút</a:t>
            </a:r>
          </a:p>
          <a:p>
            <a:pPr algn="just">
              <a:lnSpc>
                <a:spcPct val="100000"/>
              </a:lnSpc>
              <a:spcBef>
                <a:spcPts val="0"/>
              </a:spcBef>
            </a:pPr>
            <a:r>
              <a:rPr lang="vi-VN" b="0" i="0">
                <a:solidFill>
                  <a:srgbClr val="0000CC"/>
                </a:solidFill>
                <a:effectLst/>
                <a:latin typeface="+mj-lt"/>
              </a:rPr>
              <a:t>Nhưng   </a:t>
            </a:r>
            <a:r>
              <a:rPr lang="el-GR" b="0" i="0">
                <a:solidFill>
                  <a:srgbClr val="0000CC"/>
                </a:solidFill>
                <a:effectLst/>
                <a:latin typeface="+mj-lt"/>
              </a:rPr>
              <a:t>π</a:t>
            </a:r>
            <a:r>
              <a:rPr lang="en-US" b="0" i="0">
                <a:solidFill>
                  <a:srgbClr val="0000CC"/>
                </a:solidFill>
                <a:effectLst/>
                <a:latin typeface="+mj-lt"/>
              </a:rPr>
              <a:t>.</a:t>
            </a:r>
            <a:r>
              <a:rPr lang="vi-VN" b="0" i="0">
                <a:solidFill>
                  <a:srgbClr val="0000CC"/>
                </a:solidFill>
                <a:effectLst/>
                <a:latin typeface="+mj-lt"/>
              </a:rPr>
              <a:t>D</a:t>
            </a:r>
            <a:r>
              <a:rPr lang="en-US" b="0" i="0">
                <a:solidFill>
                  <a:srgbClr val="0000CC"/>
                </a:solidFill>
                <a:effectLst/>
                <a:latin typeface="+mj-lt"/>
              </a:rPr>
              <a:t>.</a:t>
            </a:r>
            <a:r>
              <a:rPr lang="vi-VN" b="0" i="0">
                <a:solidFill>
                  <a:srgbClr val="0000CC"/>
                </a:solidFill>
                <a:effectLst/>
                <a:latin typeface="+mj-lt"/>
              </a:rPr>
              <a:t>n=  1000</a:t>
            </a:r>
            <a:r>
              <a:rPr lang="en-US" b="0" i="0">
                <a:solidFill>
                  <a:srgbClr val="0000CC"/>
                </a:solidFill>
                <a:effectLst/>
                <a:latin typeface="+mj-lt"/>
              </a:rPr>
              <a:t>.</a:t>
            </a:r>
            <a:r>
              <a:rPr lang="vi-VN" b="0" i="0">
                <a:solidFill>
                  <a:srgbClr val="0000CC"/>
                </a:solidFill>
                <a:effectLst/>
                <a:latin typeface="+mj-lt"/>
              </a:rPr>
              <a:t>v,        nên    Q= 1000</a:t>
            </a:r>
            <a:r>
              <a:rPr lang="en-US" b="0" i="0">
                <a:solidFill>
                  <a:srgbClr val="0000CC"/>
                </a:solidFill>
                <a:effectLst/>
                <a:latin typeface="+mj-lt"/>
              </a:rPr>
              <a:t>.</a:t>
            </a:r>
            <a:r>
              <a:rPr lang="vi-VN" b="0" i="0">
                <a:solidFill>
                  <a:srgbClr val="0000CC"/>
                </a:solidFill>
                <a:effectLst/>
                <a:latin typeface="+mj-lt"/>
              </a:rPr>
              <a:t>t</a:t>
            </a:r>
            <a:r>
              <a:rPr lang="en-US" b="0" i="0">
                <a:solidFill>
                  <a:srgbClr val="0000CC"/>
                </a:solidFill>
                <a:effectLst/>
                <a:latin typeface="+mj-lt"/>
              </a:rPr>
              <a:t>.</a:t>
            </a:r>
            <a:r>
              <a:rPr lang="vi-VN" b="0" i="0">
                <a:solidFill>
                  <a:srgbClr val="0000CC"/>
                </a:solidFill>
                <a:effectLst/>
                <a:latin typeface="+mj-lt"/>
              </a:rPr>
              <a:t>s</a:t>
            </a:r>
            <a:r>
              <a:rPr lang="en-US" b="0" i="0">
                <a:solidFill>
                  <a:srgbClr val="0000CC"/>
                </a:solidFill>
                <a:effectLst/>
                <a:latin typeface="+mj-lt"/>
              </a:rPr>
              <a:t>.</a:t>
            </a:r>
            <a:r>
              <a:rPr lang="vi-VN" b="0" i="0">
                <a:solidFill>
                  <a:srgbClr val="0000CC"/>
                </a:solidFill>
                <a:effectLst/>
                <a:latin typeface="+mj-lt"/>
              </a:rPr>
              <a:t>v,    mm</a:t>
            </a:r>
            <a:r>
              <a:rPr lang="vi-VN" b="0" i="0" baseline="30000">
                <a:solidFill>
                  <a:srgbClr val="0000CC"/>
                </a:solidFill>
                <a:effectLst/>
                <a:latin typeface="+mj-lt"/>
              </a:rPr>
              <a:t>3</a:t>
            </a:r>
            <a:r>
              <a:rPr lang="vi-VN" b="0" i="0">
                <a:solidFill>
                  <a:srgbClr val="0000CC"/>
                </a:solidFill>
                <a:effectLst/>
                <a:latin typeface="+mj-lt"/>
              </a:rPr>
              <a:t>/phút.</a:t>
            </a:r>
          </a:p>
          <a:p>
            <a:pPr algn="just">
              <a:lnSpc>
                <a:spcPct val="100000"/>
              </a:lnSpc>
              <a:spcBef>
                <a:spcPts val="0"/>
              </a:spcBef>
            </a:pPr>
            <a:endParaRPr lang="en-US">
              <a:solidFill>
                <a:srgbClr val="0000CC"/>
              </a:solidFill>
              <a:latin typeface="+mj-lt"/>
            </a:endParaRPr>
          </a:p>
        </p:txBody>
      </p:sp>
    </p:spTree>
    <p:extLst>
      <p:ext uri="{BB962C8B-B14F-4D97-AF65-F5344CB8AC3E}">
        <p14:creationId xmlns:p14="http://schemas.microsoft.com/office/powerpoint/2010/main" val="4275837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6B5F7-602B-4AD1-9B4E-014BBD835D39}"/>
              </a:ext>
            </a:extLst>
          </p:cNvPr>
          <p:cNvSpPr>
            <a:spLocks noGrp="1"/>
          </p:cNvSpPr>
          <p:nvPr>
            <p:ph type="title"/>
          </p:nvPr>
        </p:nvSpPr>
        <p:spPr>
          <a:xfrm>
            <a:off x="677334" y="609600"/>
            <a:ext cx="8596668" cy="581526"/>
          </a:xfrm>
        </p:spPr>
        <p:txBody>
          <a:bodyPr>
            <a:normAutofit/>
          </a:bodyPr>
          <a:lstStyle/>
          <a:p>
            <a:r>
              <a:rPr lang="en-US" sz="3200" b="1">
                <a:solidFill>
                  <a:srgbClr val="FF0000"/>
                </a:solidFill>
                <a:effectLst/>
                <a:latin typeface="Times New Roman" panose="02020603050405020304" pitchFamily="18" charset="0"/>
                <a:ea typeface="Times New Roman" panose="02020603050405020304" pitchFamily="18" charset="0"/>
              </a:rPr>
              <a:t>2.2 Thông số hình học của tiết diện lớp cắt</a:t>
            </a:r>
            <a:endParaRPr lang="en-US" sz="3200" b="1">
              <a:solidFill>
                <a:srgbClr val="FF0000"/>
              </a:solidFill>
            </a:endParaRPr>
          </a:p>
        </p:txBody>
      </p:sp>
      <p:sp>
        <p:nvSpPr>
          <p:cNvPr id="3" name="Content Placeholder 2">
            <a:extLst>
              <a:ext uri="{FF2B5EF4-FFF2-40B4-BE49-F238E27FC236}">
                <a16:creationId xmlns:a16="http://schemas.microsoft.com/office/drawing/2014/main" id="{274AED53-3B7D-4D80-A3CD-B79F82FDBEC7}"/>
              </a:ext>
            </a:extLst>
          </p:cNvPr>
          <p:cNvSpPr>
            <a:spLocks noGrp="1"/>
          </p:cNvSpPr>
          <p:nvPr>
            <p:ph idx="1"/>
          </p:nvPr>
        </p:nvSpPr>
        <p:spPr>
          <a:xfrm>
            <a:off x="677334" y="1282284"/>
            <a:ext cx="10764698" cy="3880773"/>
          </a:xfrm>
        </p:spPr>
        <p:txBody>
          <a:bodyPr>
            <a:normAutofit/>
          </a:bodyPr>
          <a:lstStyle/>
          <a:p>
            <a:pPr algn="just"/>
            <a:r>
              <a:rPr lang="en-US" sz="2800">
                <a:solidFill>
                  <a:srgbClr val="0000CC"/>
                </a:solidFill>
                <a:effectLst/>
                <a:latin typeface="VNI-Times" pitchFamily="2" charset="0"/>
                <a:ea typeface="Times New Roman" panose="02020603050405020304" pitchFamily="18" charset="0"/>
                <a:cs typeface="Times New Roman" panose="02020603050405020304" pitchFamily="18" charset="0"/>
              </a:rPr>
              <a:t>Ñeå nghieân cöùu veà quaù trình caét, ta caàn nghieân cöùu söï bieán ñoåi cuûa caùc haït tinh theå ôû vuøng caét goït, ñeå giuùp cho vieäc nghieân cöùu ñoù ñöôïc deã daøng ngöôøi ta nghieân cöùu caáu taïo cuûa caùc haït tinh theå kim loaïi treân dieän tích caét ngang laøm yeáu toá ñaëc tröng cho vuøng caét goït.</a:t>
            </a:r>
            <a:endParaRPr lang="en-US" sz="2800">
              <a:solidFill>
                <a:srgbClr val="0000CC"/>
              </a:solidFill>
            </a:endParaRPr>
          </a:p>
        </p:txBody>
      </p:sp>
      <p:pic>
        <p:nvPicPr>
          <p:cNvPr id="78" name="Picture 77">
            <a:extLst>
              <a:ext uri="{FF2B5EF4-FFF2-40B4-BE49-F238E27FC236}">
                <a16:creationId xmlns:a16="http://schemas.microsoft.com/office/drawing/2014/main" id="{30C1348F-9C8C-47BE-8C38-71911C282E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52889" y="3222670"/>
            <a:ext cx="4182226" cy="3697140"/>
          </a:xfrm>
          <a:prstGeom prst="rect">
            <a:avLst/>
          </a:prstGeom>
        </p:spPr>
      </p:pic>
    </p:spTree>
    <p:extLst>
      <p:ext uri="{BB962C8B-B14F-4D97-AF65-F5344CB8AC3E}">
        <p14:creationId xmlns:p14="http://schemas.microsoft.com/office/powerpoint/2010/main" val="822932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F17F1F-A965-4C4F-AD28-3967FAE3C545}"/>
              </a:ext>
            </a:extLst>
          </p:cNvPr>
          <p:cNvSpPr>
            <a:spLocks noGrp="1"/>
          </p:cNvSpPr>
          <p:nvPr>
            <p:ph idx="1"/>
          </p:nvPr>
        </p:nvSpPr>
        <p:spPr>
          <a:xfrm>
            <a:off x="731322" y="374556"/>
            <a:ext cx="10515600" cy="6311252"/>
          </a:xfrm>
        </p:spPr>
        <p:txBody>
          <a:bodyPr>
            <a:normAutofit/>
          </a:bodyPr>
          <a:lstStyle/>
          <a:p>
            <a:pPr marL="457200" lvl="1" indent="0" algn="just">
              <a:buSzPts val="1400"/>
              <a:buNone/>
              <a:tabLst>
                <a:tab pos="457200" algn="l"/>
                <a:tab pos="685800" algn="l"/>
                <a:tab pos="914400" algn="l"/>
                <a:tab pos="2232025" algn="l"/>
                <a:tab pos="3086100" algn="ctr"/>
              </a:tabLst>
            </a:pPr>
            <a:r>
              <a:rPr lang="en-US" sz="3200" b="1" i="1">
                <a:solidFill>
                  <a:srgbClr val="FF0000"/>
                </a:solidFill>
                <a:effectLst/>
                <a:latin typeface="VNI-Times" pitchFamily="2" charset="0"/>
                <a:ea typeface="Times New Roman" panose="02020603050405020304" pitchFamily="18" charset="0"/>
              </a:rPr>
              <a:t>Caùc coâng thöùc tính thoâng soá hình hoïc cuûa lôùp caét khi tieän</a:t>
            </a:r>
            <a:endParaRPr lang="en-US" sz="3200">
              <a:solidFill>
                <a:srgbClr val="FF0000"/>
              </a:solidFill>
              <a:effectLst/>
              <a:latin typeface="Times New Roman" panose="02020603050405020304" pitchFamily="18" charset="0"/>
              <a:ea typeface="Times New Roman" panose="02020603050405020304" pitchFamily="18" charset="0"/>
            </a:endParaRPr>
          </a:p>
          <a:p>
            <a:pPr marL="180340" indent="0" algn="just">
              <a:spcAft>
                <a:spcPts val="600"/>
              </a:spcAft>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Dieän tích lôùp caét ñoù ñöôïc xaùc ñònh treân maët phaúng chöùa löôõi caét chính vaø caét ngang qua vuøng caét goït, khi löôõi caét song song vôùi maët phaúng ngang thì dieän tích ñoù ñöôïc tính nhö sau:</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lgn="just">
              <a:spcBef>
                <a:spcPts val="200"/>
              </a:spcBef>
              <a:spcAft>
                <a:spcPts val="200"/>
              </a:spcAft>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	</a:t>
            </a:r>
            <a:r>
              <a:rPr lang="en-US" sz="2800" b="1">
                <a:solidFill>
                  <a:srgbClr val="0000CC"/>
                </a:solidFill>
                <a:effectLst/>
                <a:latin typeface="VNI-Times" pitchFamily="2" charset="0"/>
                <a:ea typeface="Times New Roman" panose="02020603050405020304" pitchFamily="18" charset="0"/>
              </a:rPr>
              <a:t>F = t x s [mm</a:t>
            </a:r>
            <a:r>
              <a:rPr lang="en-US" sz="2800" b="1" baseline="30000">
                <a:solidFill>
                  <a:srgbClr val="0000CC"/>
                </a:solidFill>
                <a:effectLst/>
                <a:latin typeface="VNI-Times" pitchFamily="2" charset="0"/>
                <a:ea typeface="Times New Roman" panose="02020603050405020304" pitchFamily="18" charset="0"/>
              </a:rPr>
              <a:t>2</a:t>
            </a:r>
            <a:r>
              <a:rPr lang="en-US" sz="2800" b="1">
                <a:solidFill>
                  <a:srgbClr val="0000CC"/>
                </a:solidFill>
                <a:effectLst/>
                <a:latin typeface="VNI-Times" pitchFamily="2" charset="0"/>
                <a:ea typeface="Times New Roman" panose="02020603050405020304" pitchFamily="18" charset="0"/>
              </a:rPr>
              <a:t>] = a.b [mm</a:t>
            </a:r>
            <a:r>
              <a:rPr lang="en-US" sz="2800" b="1" baseline="30000">
                <a:solidFill>
                  <a:srgbClr val="0000CC"/>
                </a:solidFill>
                <a:effectLst/>
                <a:latin typeface="VNI-Times" pitchFamily="2" charset="0"/>
                <a:ea typeface="Times New Roman" panose="02020603050405020304" pitchFamily="18" charset="0"/>
              </a:rPr>
              <a:t>2</a:t>
            </a:r>
            <a:r>
              <a:rPr lang="en-US" sz="2800" b="1">
                <a:solidFill>
                  <a:srgbClr val="0000CC"/>
                </a:solidFill>
                <a:effectLst/>
                <a:latin typeface="VNI-Times" pitchFamily="2" charset="0"/>
                <a:ea typeface="Times New Roman" panose="02020603050405020304" pitchFamily="18" charset="0"/>
              </a:rPr>
              <a:t>] * </a:t>
            </a:r>
            <a:r>
              <a:rPr lang="en-US" sz="2800" b="1">
                <a:solidFill>
                  <a:srgbClr val="FF0000"/>
                </a:solidFill>
                <a:effectLst/>
                <a:latin typeface="VNI-Times" pitchFamily="2" charset="0"/>
                <a:ea typeface="Times New Roman" panose="02020603050405020304" pitchFamily="18" charset="0"/>
              </a:rPr>
              <a:t>khi </a:t>
            </a:r>
            <a:r>
              <a:rPr lang="en-US" sz="2800" b="1">
                <a:solidFill>
                  <a:srgbClr val="FF0000"/>
                </a:solidFill>
                <a:effectLst/>
                <a:latin typeface="VNI-Times" pitchFamily="2" charset="0"/>
                <a:ea typeface="Times New Roman" panose="02020603050405020304" pitchFamily="18" charset="0"/>
                <a:sym typeface="Symbol" panose="05050102010706020507" pitchFamily="18" charset="2"/>
              </a:rPr>
              <a:t></a:t>
            </a:r>
            <a:r>
              <a:rPr lang="en-US" sz="2800" b="1">
                <a:solidFill>
                  <a:srgbClr val="FF0000"/>
                </a:solidFill>
                <a:effectLst/>
                <a:latin typeface="VNI-Times" pitchFamily="2" charset="0"/>
                <a:ea typeface="Times New Roman" panose="02020603050405020304" pitchFamily="18" charset="0"/>
              </a:rPr>
              <a:t> = 0</a:t>
            </a:r>
            <a:r>
              <a:rPr lang="en-US" sz="2800">
                <a:solidFill>
                  <a:srgbClr val="0000CC"/>
                </a:solidFill>
                <a:effectLst/>
                <a:latin typeface="VNI-Times" pitchFamily="2" charset="0"/>
                <a:ea typeface="Times New Roman" panose="02020603050405020304" pitchFamily="18" charset="0"/>
              </a:rPr>
              <a:t>.</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Trong ñoù:</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b: chieàu roäng lôùp caét [mm]; (laø chieàu daøi löôõi caét tham gia caét goït)</a:t>
            </a:r>
          </a:p>
          <a:p>
            <a:pPr marL="180340" indent="0">
              <a:buNone/>
              <a:tabLst>
                <a:tab pos="457200" algn="l"/>
                <a:tab pos="685800" algn="l"/>
                <a:tab pos="914400" algn="l"/>
                <a:tab pos="2232025" algn="l"/>
                <a:tab pos="3086100" algn="ctr"/>
              </a:tabLst>
            </a:pPr>
            <a:endParaRPr lang="en-US" sz="2800">
              <a:solidFill>
                <a:srgbClr val="0000CC"/>
              </a:solidFill>
              <a:effectLst/>
              <a:latin typeface="VNI-Times" pitchFamily="2" charset="0"/>
              <a:ea typeface="Times New Roman" panose="02020603050405020304" pitchFamily="18" charset="0"/>
            </a:endParaRPr>
          </a:p>
          <a:p>
            <a:pPr marL="180340" indent="0">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a: chieàu daøy lôùp caét [mm]; (laø khoaûng caùch giöõa hai löôõi caét khi dao thöïc hieän moät böôùc S); a= S. sin</a:t>
            </a:r>
            <a:r>
              <a:rPr lang="en-US" sz="28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800">
                <a:solidFill>
                  <a:srgbClr val="0000CC"/>
                </a:solidFill>
                <a:effectLst/>
                <a:latin typeface="VNI-Times" pitchFamily="2" charset="0"/>
                <a:ea typeface="Times New Roman" panose="02020603050405020304" pitchFamily="18" charset="0"/>
              </a:rPr>
              <a:t>.</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buNone/>
              <a:tabLst>
                <a:tab pos="457200" algn="l"/>
                <a:tab pos="685800" algn="l"/>
                <a:tab pos="914400" algn="l"/>
                <a:tab pos="2232025" algn="l"/>
                <a:tab pos="3086100" algn="ctr"/>
              </a:tabLst>
            </a:pP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Khi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sym typeface="Symbol" panose="05050102010706020507" pitchFamily="18" charset="2"/>
              </a:rPr>
              <a:t></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sym typeface="Symbol" panose="05050102010706020507" pitchFamily="18" charset="2"/>
              </a:rPr>
              <a:t></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 0 </a:t>
            </a:r>
            <a:r>
              <a:rPr kumimoji="0" lang="en-US" altLang="en-US" sz="2800" b="0" i="0" u="none" strike="noStrike" cap="none" normalizeH="0" baseline="0">
                <a:ln>
                  <a:noFill/>
                </a:ln>
                <a:solidFill>
                  <a:schemeClr val="tx1"/>
                </a:solidFill>
                <a:effectLst/>
                <a:latin typeface="VNI-Times" pitchFamily="2" charset="0"/>
                <a:ea typeface="Times New Roman" panose="02020603050405020304" pitchFamily="18" charset="0"/>
              </a:rPr>
              <a:t>thì b =</a:t>
            </a:r>
            <a:endParaRPr lang="en-US">
              <a:effectLst/>
              <a:latin typeface="Times New Roman" panose="02020603050405020304" pitchFamily="18" charset="0"/>
              <a:ea typeface="Times New Roman" panose="02020603050405020304" pitchFamily="18" charset="0"/>
            </a:endParaRPr>
          </a:p>
          <a:p>
            <a:endParaRPr lang="en-US"/>
          </a:p>
        </p:txBody>
      </p:sp>
      <p:sp>
        <p:nvSpPr>
          <p:cNvPr id="4" name="Rectangle 2">
            <a:extLst>
              <a:ext uri="{FF2B5EF4-FFF2-40B4-BE49-F238E27FC236}">
                <a16:creationId xmlns:a16="http://schemas.microsoft.com/office/drawing/2014/main" id="{B13A4F36-549A-4DC6-93C1-812B65714D79}"/>
              </a:ext>
            </a:extLst>
          </p:cNvPr>
          <p:cNvSpPr>
            <a:spLocks noChangeArrowheads="1"/>
          </p:cNvSpPr>
          <p:nvPr/>
        </p:nvSpPr>
        <p:spPr bwMode="auto">
          <a:xfrm>
            <a:off x="0" y="-101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a:extLst>
              <a:ext uri="{FF2B5EF4-FFF2-40B4-BE49-F238E27FC236}">
                <a16:creationId xmlns:a16="http://schemas.microsoft.com/office/drawing/2014/main" id="{944F2FD0-5D45-423A-BD9E-86C26AA0DC77}"/>
              </a:ext>
            </a:extLst>
          </p:cNvPr>
          <p:cNvGraphicFramePr>
            <a:graphicFrameLocks noChangeAspect="1"/>
          </p:cNvGraphicFramePr>
          <p:nvPr>
            <p:extLst>
              <p:ext uri="{D42A27DB-BD31-4B8C-83A1-F6EECF244321}">
                <p14:modId xmlns:p14="http://schemas.microsoft.com/office/powerpoint/2010/main" val="1587970410"/>
              </p:ext>
            </p:extLst>
          </p:nvPr>
        </p:nvGraphicFramePr>
        <p:xfrm>
          <a:off x="3148837" y="3922240"/>
          <a:ext cx="1401287" cy="953653"/>
        </p:xfrm>
        <a:graphic>
          <a:graphicData uri="http://schemas.openxmlformats.org/presentationml/2006/ole">
            <mc:AlternateContent xmlns:mc="http://schemas.openxmlformats.org/markup-compatibility/2006">
              <mc:Choice xmlns:v="urn:schemas-microsoft-com:vml" Requires="v">
                <p:oleObj spid="_x0000_s5151" r:id="rId3" imgW="685800" imgH="469900" progId="Equation.3">
                  <p:embed/>
                </p:oleObj>
              </mc:Choice>
              <mc:Fallback>
                <p:oleObj r:id="rId3" imgW="685800" imgH="4699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8837" y="3922240"/>
                        <a:ext cx="1401287" cy="953653"/>
                      </a:xfrm>
                      <a:prstGeom prst="rect">
                        <a:avLst/>
                      </a:prstGeom>
                      <a:noFill/>
                    </p:spPr>
                  </p:pic>
                </p:oleObj>
              </mc:Fallback>
            </mc:AlternateContent>
          </a:graphicData>
        </a:graphic>
      </p:graphicFrame>
      <p:graphicFrame>
        <p:nvGraphicFramePr>
          <p:cNvPr id="9" name="Object 8">
            <a:extLst>
              <a:ext uri="{FF2B5EF4-FFF2-40B4-BE49-F238E27FC236}">
                <a16:creationId xmlns:a16="http://schemas.microsoft.com/office/drawing/2014/main" id="{CE26FDCB-5162-4689-9D40-7197FC05B5C3}"/>
              </a:ext>
            </a:extLst>
          </p:cNvPr>
          <p:cNvGraphicFramePr>
            <a:graphicFrameLocks noChangeAspect="1"/>
          </p:cNvGraphicFramePr>
          <p:nvPr>
            <p:extLst>
              <p:ext uri="{D42A27DB-BD31-4B8C-83A1-F6EECF244321}">
                <p14:modId xmlns:p14="http://schemas.microsoft.com/office/powerpoint/2010/main" val="600963960"/>
              </p:ext>
            </p:extLst>
          </p:nvPr>
        </p:nvGraphicFramePr>
        <p:xfrm>
          <a:off x="3463685" y="5590797"/>
          <a:ext cx="1381410" cy="789377"/>
        </p:xfrm>
        <a:graphic>
          <a:graphicData uri="http://schemas.openxmlformats.org/presentationml/2006/ole">
            <mc:AlternateContent xmlns:mc="http://schemas.openxmlformats.org/markup-compatibility/2006">
              <mc:Choice xmlns:v="urn:schemas-microsoft-com:vml" Requires="v">
                <p:oleObj spid="_x0000_s5152" r:id="rId5" imgW="736600" imgH="419100" progId="Equation.3">
                  <p:embed/>
                </p:oleObj>
              </mc:Choice>
              <mc:Fallback>
                <p:oleObj r:id="rId5" imgW="736600" imgH="419100" progId="Equation.3">
                  <p:embed/>
                  <p:pic>
                    <p:nvPicPr>
                      <p:cNvPr id="4" name="Object 3">
                        <a:extLst>
                          <a:ext uri="{FF2B5EF4-FFF2-40B4-BE49-F238E27FC236}">
                            <a16:creationId xmlns:a16="http://schemas.microsoft.com/office/drawing/2014/main" id="{ADD4F823-629D-461D-9293-35FA202326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63685" y="5590797"/>
                        <a:ext cx="1381410" cy="789377"/>
                      </a:xfrm>
                      <a:prstGeom prst="rect">
                        <a:avLst/>
                      </a:prstGeom>
                      <a:noFill/>
                    </p:spPr>
                  </p:pic>
                </p:oleObj>
              </mc:Fallback>
            </mc:AlternateContent>
          </a:graphicData>
        </a:graphic>
      </p:graphicFrame>
      <p:sp>
        <p:nvSpPr>
          <p:cNvPr id="11" name="Rectangle 4">
            <a:extLst>
              <a:ext uri="{FF2B5EF4-FFF2-40B4-BE49-F238E27FC236}">
                <a16:creationId xmlns:a16="http://schemas.microsoft.com/office/drawing/2014/main" id="{F9E8B029-CED3-4339-8569-FE99F8C71B8C}"/>
              </a:ext>
            </a:extLst>
          </p:cNvPr>
          <p:cNvSpPr>
            <a:spLocks noChangeArrowheads="1"/>
          </p:cNvSpPr>
          <p:nvPr/>
        </p:nvSpPr>
        <p:spPr bwMode="auto">
          <a:xfrm>
            <a:off x="5989122" y="5723875"/>
            <a:ext cx="241897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179388"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Khi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sym typeface="Symbol" panose="05050102010706020507" pitchFamily="18" charset="2"/>
              </a:rPr>
              <a:t>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  0 </a:t>
            </a:r>
            <a:r>
              <a:rPr kumimoji="0" lang="en-US" altLang="en-US" sz="2800" b="0" i="0" u="none" strike="noStrike" cap="none" normalizeH="0" baseline="0">
                <a:ln>
                  <a:noFill/>
                </a:ln>
                <a:solidFill>
                  <a:schemeClr val="tx1"/>
                </a:solidFill>
                <a:effectLst/>
                <a:latin typeface="VNI-Times" pitchFamily="2" charset="0"/>
                <a:ea typeface="Times New Roman" panose="02020603050405020304" pitchFamily="18" charset="0"/>
              </a:rPr>
              <a:t>thì </a:t>
            </a:r>
            <a:endParaRPr kumimoji="0" lang="en-US" altLang="en-US" sz="2800" b="0" i="0" u="none" strike="noStrike" cap="none" normalizeH="0" baseline="0">
              <a:ln>
                <a:noFill/>
              </a:ln>
              <a:solidFill>
                <a:schemeClr val="tx1"/>
              </a:solidFill>
              <a:effectLst/>
              <a:latin typeface="VNI-Times" pitchFamily="2" charset="0"/>
              <a:ea typeface="Times New Roman" panose="02020603050405020304" pitchFamily="18" charset="0"/>
              <a:sym typeface="Symbol" panose="05050102010706020507" pitchFamily="18" charset="2"/>
            </a:endParaRPr>
          </a:p>
        </p:txBody>
      </p:sp>
      <p:graphicFrame>
        <p:nvGraphicFramePr>
          <p:cNvPr id="13" name="Object 12">
            <a:extLst>
              <a:ext uri="{FF2B5EF4-FFF2-40B4-BE49-F238E27FC236}">
                <a16:creationId xmlns:a16="http://schemas.microsoft.com/office/drawing/2014/main" id="{E70C720E-7CB4-42F5-B839-C4C644DD8765}"/>
              </a:ext>
            </a:extLst>
          </p:cNvPr>
          <p:cNvGraphicFramePr>
            <a:graphicFrameLocks noChangeAspect="1"/>
          </p:cNvGraphicFramePr>
          <p:nvPr>
            <p:extLst>
              <p:ext uri="{D42A27DB-BD31-4B8C-83A1-F6EECF244321}">
                <p14:modId xmlns:p14="http://schemas.microsoft.com/office/powerpoint/2010/main" val="168220238"/>
              </p:ext>
            </p:extLst>
          </p:nvPr>
        </p:nvGraphicFramePr>
        <p:xfrm>
          <a:off x="8243702" y="5566502"/>
          <a:ext cx="1583809" cy="916942"/>
        </p:xfrm>
        <a:graphic>
          <a:graphicData uri="http://schemas.openxmlformats.org/presentationml/2006/ole">
            <mc:AlternateContent xmlns:mc="http://schemas.openxmlformats.org/markup-compatibility/2006">
              <mc:Choice xmlns:v="urn:schemas-microsoft-com:vml" Requires="v">
                <p:oleObj spid="_x0000_s5153" r:id="rId7" imgW="723586" imgH="418918" progId="Equation.3">
                  <p:embed/>
                </p:oleObj>
              </mc:Choice>
              <mc:Fallback>
                <p:oleObj r:id="rId7" imgW="723586" imgH="418918" progId="Equation.3">
                  <p:embed/>
                  <p:pic>
                    <p:nvPicPr>
                      <p:cNvPr id="5" name="Object 4">
                        <a:extLst>
                          <a:ext uri="{FF2B5EF4-FFF2-40B4-BE49-F238E27FC236}">
                            <a16:creationId xmlns:a16="http://schemas.microsoft.com/office/drawing/2014/main" id="{AEEBCB6C-CF5A-4454-9990-3ED4387199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43702" y="5566502"/>
                        <a:ext cx="1583809" cy="916942"/>
                      </a:xfrm>
                      <a:prstGeom prst="rect">
                        <a:avLst/>
                      </a:prstGeom>
                      <a:noFill/>
                    </p:spPr>
                  </p:pic>
                </p:oleObj>
              </mc:Fallback>
            </mc:AlternateContent>
          </a:graphicData>
        </a:graphic>
      </p:graphicFrame>
    </p:spTree>
    <p:extLst>
      <p:ext uri="{BB962C8B-B14F-4D97-AF65-F5344CB8AC3E}">
        <p14:creationId xmlns:p14="http://schemas.microsoft.com/office/powerpoint/2010/main" val="2872332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8E5AC-B56C-4554-A96C-D40BF2A00BFF}"/>
              </a:ext>
            </a:extLst>
          </p:cNvPr>
          <p:cNvSpPr>
            <a:spLocks noGrp="1"/>
          </p:cNvSpPr>
          <p:nvPr>
            <p:ph type="title"/>
          </p:nvPr>
        </p:nvSpPr>
        <p:spPr>
          <a:xfrm>
            <a:off x="838200" y="365125"/>
            <a:ext cx="10515600" cy="821882"/>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2.3 Hình dáng và kết cấu dao tiện</a:t>
            </a:r>
            <a:endParaRPr lang="en-US" sz="3200" b="1">
              <a:solidFill>
                <a:srgbClr val="FF0000"/>
              </a:solidFill>
            </a:endParaRPr>
          </a:p>
        </p:txBody>
      </p:sp>
      <p:pic>
        <p:nvPicPr>
          <p:cNvPr id="5" name="Content Placeholder 4">
            <a:extLst>
              <a:ext uri="{FF2B5EF4-FFF2-40B4-BE49-F238E27FC236}">
                <a16:creationId xmlns:a16="http://schemas.microsoft.com/office/drawing/2014/main" id="{FB255161-C2BE-48D3-B0DF-EF98B4DFBF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763058"/>
            <a:ext cx="5611005" cy="3794067"/>
          </a:xfrm>
        </p:spPr>
      </p:pic>
      <p:pic>
        <p:nvPicPr>
          <p:cNvPr id="7" name="Picture 6">
            <a:extLst>
              <a:ext uri="{FF2B5EF4-FFF2-40B4-BE49-F238E27FC236}">
                <a16:creationId xmlns:a16="http://schemas.microsoft.com/office/drawing/2014/main" id="{3972A92B-4C77-4760-B135-F3B1203AA3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5722" y="1930983"/>
            <a:ext cx="5012135" cy="3626142"/>
          </a:xfrm>
          <a:prstGeom prst="rect">
            <a:avLst/>
          </a:prstGeom>
        </p:spPr>
      </p:pic>
    </p:spTree>
    <p:extLst>
      <p:ext uri="{BB962C8B-B14F-4D97-AF65-F5344CB8AC3E}">
        <p14:creationId xmlns:p14="http://schemas.microsoft.com/office/powerpoint/2010/main" val="1912201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AEFF7AC7-23FE-4A9A-891A-99596547AE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058" y="0"/>
            <a:ext cx="5167313" cy="656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9916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2BEC3A3-0FBC-488B-832F-988B4186D45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9146" y="597241"/>
            <a:ext cx="4781628" cy="5568322"/>
          </a:xfrm>
        </p:spPr>
      </p:pic>
      <p:pic>
        <p:nvPicPr>
          <p:cNvPr id="7" name="Picture 6">
            <a:extLst>
              <a:ext uri="{FF2B5EF4-FFF2-40B4-BE49-F238E27FC236}">
                <a16:creationId xmlns:a16="http://schemas.microsoft.com/office/drawing/2014/main" id="{E2949CA8-CE06-45A0-A3A4-B6A8A1C6A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1107881"/>
            <a:ext cx="5046289" cy="5031662"/>
          </a:xfrm>
          <a:prstGeom prst="rect">
            <a:avLst/>
          </a:prstGeom>
        </p:spPr>
      </p:pic>
    </p:spTree>
    <p:extLst>
      <p:ext uri="{BB962C8B-B14F-4D97-AF65-F5344CB8AC3E}">
        <p14:creationId xmlns:p14="http://schemas.microsoft.com/office/powerpoint/2010/main" val="780931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Understanding Cutting Tool Geometry (1)">
            <a:hlinkClick r:id="" action="ppaction://media"/>
            <a:extLst>
              <a:ext uri="{FF2B5EF4-FFF2-40B4-BE49-F238E27FC236}">
                <a16:creationId xmlns:a16="http://schemas.microsoft.com/office/drawing/2014/main" id="{ED403332-F357-4C3C-A719-5C557CF5BA1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31946" y="815975"/>
            <a:ext cx="9528107" cy="5359149"/>
          </a:xfrm>
        </p:spPr>
      </p:pic>
    </p:spTree>
    <p:extLst>
      <p:ext uri="{BB962C8B-B14F-4D97-AF65-F5344CB8AC3E}">
        <p14:creationId xmlns:p14="http://schemas.microsoft.com/office/powerpoint/2010/main" val="1915608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7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F0F19-42AF-4C64-957C-B183C3C6DA0A}"/>
              </a:ext>
            </a:extLst>
          </p:cNvPr>
          <p:cNvSpPr>
            <a:spLocks noGrp="1"/>
          </p:cNvSpPr>
          <p:nvPr>
            <p:ph type="title"/>
          </p:nvPr>
        </p:nvSpPr>
        <p:spPr>
          <a:xfrm>
            <a:off x="578922" y="369888"/>
            <a:ext cx="8596668" cy="1072520"/>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2.3.1 Các góc của dao tiện ở trạng thái tĩnh</a:t>
            </a:r>
            <a:br>
              <a:rPr lang="en-US" sz="2800">
                <a:solidFill>
                  <a:srgbClr val="FF0000"/>
                </a:solidFill>
                <a:effectLst/>
                <a:latin typeface="Times New Roman" panose="02020603050405020304" pitchFamily="18" charset="0"/>
                <a:ea typeface="Calibri" panose="020F0502020204030204" pitchFamily="34" charset="0"/>
              </a:rPr>
            </a:br>
            <a:r>
              <a:rPr lang="en-US" sz="2800" i="1">
                <a:solidFill>
                  <a:srgbClr val="FF0000"/>
                </a:solidFill>
                <a:effectLst/>
                <a:latin typeface="VNI-Times" pitchFamily="2" charset="0"/>
                <a:ea typeface="Times New Roman" panose="02020603050405020304" pitchFamily="18" charset="0"/>
                <a:cs typeface="Times New Roman" panose="02020603050405020304" pitchFamily="18" charset="0"/>
              </a:rPr>
              <a:t>Caùc maët phaúng ñeå xaùc ñònh caùc yeáu toá hình hoïc cuûa dao</a:t>
            </a:r>
            <a:endParaRPr lang="en-US" sz="2800">
              <a:solidFill>
                <a:srgbClr val="FF0000"/>
              </a:solidFill>
            </a:endParaRPr>
          </a:p>
        </p:txBody>
      </p:sp>
      <p:pic>
        <p:nvPicPr>
          <p:cNvPr id="5" name="Content Placeholder 4">
            <a:extLst>
              <a:ext uri="{FF2B5EF4-FFF2-40B4-BE49-F238E27FC236}">
                <a16:creationId xmlns:a16="http://schemas.microsoft.com/office/drawing/2014/main" id="{E8EF837C-B5AF-4A4C-AA38-263FD6D1971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59104" y="1343565"/>
            <a:ext cx="4853974" cy="4072027"/>
          </a:xfrm>
        </p:spPr>
      </p:pic>
      <p:sp>
        <p:nvSpPr>
          <p:cNvPr id="7" name="TextBox 6">
            <a:extLst>
              <a:ext uri="{FF2B5EF4-FFF2-40B4-BE49-F238E27FC236}">
                <a16:creationId xmlns:a16="http://schemas.microsoft.com/office/drawing/2014/main" id="{5E685FC0-D366-4736-A41D-9FA1259AFAB9}"/>
              </a:ext>
            </a:extLst>
          </p:cNvPr>
          <p:cNvSpPr txBox="1"/>
          <p:nvPr/>
        </p:nvSpPr>
        <p:spPr>
          <a:xfrm>
            <a:off x="216505" y="1442408"/>
            <a:ext cx="6557273" cy="4524315"/>
          </a:xfrm>
          <a:prstGeom prst="rect">
            <a:avLst/>
          </a:prstGeom>
          <a:noFill/>
        </p:spPr>
        <p:txBody>
          <a:bodyPr wrap="square">
            <a:spAutoFit/>
          </a:bodyPr>
          <a:lstStyle/>
          <a:p>
            <a:pPr indent="180340" algn="just">
              <a:tabLst>
                <a:tab pos="-1260475" algn="l"/>
                <a:tab pos="3086100" algn="ctr"/>
              </a:tabLst>
            </a:pPr>
            <a:r>
              <a:rPr lang="en-US" sz="2400">
                <a:solidFill>
                  <a:srgbClr val="0000CC"/>
                </a:solidFill>
                <a:effectLst/>
                <a:latin typeface="VNI-Times" pitchFamily="2" charset="0"/>
                <a:ea typeface="Times New Roman" panose="02020603050405020304" pitchFamily="18" charset="0"/>
              </a:rPr>
              <a:t>Hình daùng hình hoïc nghóa laø caùc goùc cuûa dao seõ quyeát ñònh khaû naêng laøm vieäc cuûa noù. Ñeå xaùc ñònh hình daùng hình hoïc cuûa dao caàn phaûi qui öôùc caùc maët phaúng sau:</a:t>
            </a: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Maët phaúng ñaùy (maët phaúng cô sôû)</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 laø maët phaúng vuoâng goùc vôùi vectô toác ñoä caét taïi ñieåm ñang xeùt naèm treân löôõi caét chính, maët phaúng ñaùy thöôøng truøng vôùi maët töïa cuûa thaân dao (dao tieän vaø dao baøo)</a:t>
            </a:r>
            <a:endParaRPr lang="en-US" sz="2400">
              <a:solidFill>
                <a:srgbClr val="0000CC"/>
              </a:solidFill>
              <a:latin typeface="VNI-Times" pitchFamily="2" charset="0"/>
              <a:ea typeface="Times New Roman" panose="02020603050405020304" pitchFamily="18" charset="0"/>
              <a:cs typeface="Times New Roman" panose="02020603050405020304" pitchFamily="18" charset="0"/>
            </a:endParaRP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Maët phaúng caét goït</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a:t>
            </a: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laø maët phaúng taïo bôûi phöông cuûa löôõi caét chính thaúng vaø vectô toác ñoä caét V taïi ñieåm ñang xeùt cuûa löôõi caét chính.</a:t>
            </a:r>
          </a:p>
        </p:txBody>
      </p:sp>
    </p:spTree>
    <p:extLst>
      <p:ext uri="{BB962C8B-B14F-4D97-AF65-F5344CB8AC3E}">
        <p14:creationId xmlns:p14="http://schemas.microsoft.com/office/powerpoint/2010/main" val="4711310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AA2C8-ACB3-42F9-804D-42D35AB30C85}"/>
              </a:ext>
            </a:extLst>
          </p:cNvPr>
          <p:cNvSpPr>
            <a:spLocks noGrp="1"/>
          </p:cNvSpPr>
          <p:nvPr>
            <p:ph type="title"/>
          </p:nvPr>
        </p:nvSpPr>
        <p:spPr>
          <a:xfrm>
            <a:off x="701397" y="308811"/>
            <a:ext cx="8596668" cy="401053"/>
          </a:xfrm>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CÁC MẶT PHẲNG TRÊN DAO</a:t>
            </a:r>
          </a:p>
        </p:txBody>
      </p:sp>
      <p:pic>
        <p:nvPicPr>
          <p:cNvPr id="4" name="Cutting Tool Signature, Nomenclature, Designation, Geometry - Animation (1)">
            <a:hlinkClick r:id="" action="ppaction://media"/>
            <a:extLst>
              <a:ext uri="{FF2B5EF4-FFF2-40B4-BE49-F238E27FC236}">
                <a16:creationId xmlns:a16="http://schemas.microsoft.com/office/drawing/2014/main" id="{F34A5E50-B986-419B-A3AF-9BEF7EBCD628}"/>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984166" y="914401"/>
            <a:ext cx="9561827" cy="5378115"/>
          </a:xfrm>
        </p:spPr>
      </p:pic>
    </p:spTree>
    <p:extLst>
      <p:ext uri="{BB962C8B-B14F-4D97-AF65-F5344CB8AC3E}">
        <p14:creationId xmlns:p14="http://schemas.microsoft.com/office/powerpoint/2010/main" val="1350713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6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F0F19-42AF-4C64-957C-B183C3C6DA0A}"/>
              </a:ext>
            </a:extLst>
          </p:cNvPr>
          <p:cNvSpPr>
            <a:spLocks noGrp="1"/>
          </p:cNvSpPr>
          <p:nvPr>
            <p:ph type="title"/>
          </p:nvPr>
        </p:nvSpPr>
        <p:spPr>
          <a:xfrm>
            <a:off x="578922" y="369888"/>
            <a:ext cx="8596668" cy="1072520"/>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2.3.1 Các góc của dao tiện ở trạng thái tĩnh</a:t>
            </a:r>
            <a:br>
              <a:rPr lang="en-US" sz="2800">
                <a:solidFill>
                  <a:srgbClr val="FF0000"/>
                </a:solidFill>
                <a:effectLst/>
                <a:latin typeface="Times New Roman" panose="02020603050405020304" pitchFamily="18" charset="0"/>
                <a:ea typeface="Calibri" panose="020F0502020204030204" pitchFamily="34" charset="0"/>
              </a:rPr>
            </a:br>
            <a:r>
              <a:rPr lang="en-US" sz="2800" i="1">
                <a:solidFill>
                  <a:srgbClr val="FF0000"/>
                </a:solidFill>
                <a:effectLst/>
                <a:latin typeface="VNI-Times" pitchFamily="2" charset="0"/>
                <a:ea typeface="Times New Roman" panose="02020603050405020304" pitchFamily="18" charset="0"/>
                <a:cs typeface="Times New Roman" panose="02020603050405020304" pitchFamily="18" charset="0"/>
              </a:rPr>
              <a:t>Caùc maët phaúng ñeå xaùc ñònh caùc yeáu toá hình hoïc cuûa dao</a:t>
            </a:r>
            <a:endParaRPr lang="en-US" sz="2800">
              <a:solidFill>
                <a:srgbClr val="FF0000"/>
              </a:solidFill>
            </a:endParaRPr>
          </a:p>
        </p:txBody>
      </p:sp>
      <p:pic>
        <p:nvPicPr>
          <p:cNvPr id="5" name="Content Placeholder 4">
            <a:extLst>
              <a:ext uri="{FF2B5EF4-FFF2-40B4-BE49-F238E27FC236}">
                <a16:creationId xmlns:a16="http://schemas.microsoft.com/office/drawing/2014/main" id="{E8EF837C-B5AF-4A4C-AA38-263FD6D1971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42685" y="1525087"/>
            <a:ext cx="5252272" cy="4406161"/>
          </a:xfrm>
        </p:spPr>
      </p:pic>
      <p:sp>
        <p:nvSpPr>
          <p:cNvPr id="7" name="TextBox 6">
            <a:extLst>
              <a:ext uri="{FF2B5EF4-FFF2-40B4-BE49-F238E27FC236}">
                <a16:creationId xmlns:a16="http://schemas.microsoft.com/office/drawing/2014/main" id="{5E685FC0-D366-4736-A41D-9FA1259AFAB9}"/>
              </a:ext>
            </a:extLst>
          </p:cNvPr>
          <p:cNvSpPr txBox="1"/>
          <p:nvPr/>
        </p:nvSpPr>
        <p:spPr>
          <a:xfrm>
            <a:off x="444707" y="1442408"/>
            <a:ext cx="6097978" cy="3416320"/>
          </a:xfrm>
          <a:prstGeom prst="rect">
            <a:avLst/>
          </a:prstGeom>
          <a:noFill/>
        </p:spPr>
        <p:txBody>
          <a:bodyPr wrap="square">
            <a:spAutoFit/>
          </a:bodyPr>
          <a:lstStyle/>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Maët phaúng caét goït</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a:t>
            </a: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laø maët phaúng taïo bôûi phöông cuûa löôõi caét chính thaúng vaø vectô toác ñoä caét V taïi ñieåm ñang xeùt cuûa löôõi caét chính.</a:t>
            </a: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rPr>
              <a:t>Tieát dieän chính (maët caét chính)</a:t>
            </a:r>
            <a:r>
              <a:rPr lang="en-US" sz="2400">
                <a:solidFill>
                  <a:srgbClr val="0000CC"/>
                </a:solidFill>
                <a:effectLst/>
                <a:latin typeface="VNI-Times" pitchFamily="2" charset="0"/>
                <a:ea typeface="Times New Roman" panose="02020603050405020304" pitchFamily="18" charset="0"/>
              </a:rPr>
              <a:t>: laø maët phaúng vuoâng goùc vôùi hình chieáu cuûa löôõi caét chính treân maët phaúng ñaùy.</a:t>
            </a:r>
            <a:endParaRPr lang="en-US" sz="2400">
              <a:solidFill>
                <a:srgbClr val="0000CC"/>
              </a:solidFill>
              <a:effectLst/>
              <a:latin typeface="Times New Roman" panose="02020603050405020304" pitchFamily="18" charset="0"/>
              <a:ea typeface="Times New Roman" panose="02020603050405020304" pitchFamily="18" charset="0"/>
            </a:endParaRP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Tieát dieän phuï (maët caét phuï)</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 laø maët phaúng vuoâng goùc vôùi hình chieáu cuûa löôõi caét phuï treân maët phaúng ñaùy.</a:t>
            </a:r>
            <a:endParaRPr lang="en-US" sz="2400">
              <a:solidFill>
                <a:srgbClr val="0000CC"/>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0256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866DC-4EC2-49CF-9603-3A29BDA0E16F}"/>
              </a:ext>
            </a:extLst>
          </p:cNvPr>
          <p:cNvSpPr>
            <a:spLocks noGrp="1"/>
          </p:cNvSpPr>
          <p:nvPr>
            <p:ph type="title"/>
          </p:nvPr>
        </p:nvSpPr>
        <p:spPr>
          <a:xfrm>
            <a:off x="408659" y="386877"/>
            <a:ext cx="10515600" cy="406771"/>
          </a:xfrm>
        </p:spPr>
        <p:txBody>
          <a:bodyPr>
            <a:noAutofit/>
          </a:bodyPr>
          <a:lstStyle/>
          <a:p>
            <a:r>
              <a:rPr lang="en-US" sz="2800" b="1" i="1">
                <a:solidFill>
                  <a:srgbClr val="FF0000"/>
                </a:solidFill>
                <a:effectLst/>
                <a:latin typeface="VNI-Times" pitchFamily="2" charset="0"/>
                <a:ea typeface="Times New Roman" panose="02020603050405020304" pitchFamily="18" charset="0"/>
              </a:rPr>
              <a:t>Caùc goùc cuûa dao treân maët caét chính</a:t>
            </a:r>
            <a:endParaRPr lang="en-US" sz="2800">
              <a:solidFill>
                <a:srgbClr val="FF0000"/>
              </a:solidFill>
            </a:endParaRPr>
          </a:p>
        </p:txBody>
      </p:sp>
      <p:sp>
        <p:nvSpPr>
          <p:cNvPr id="3" name="Content Placeholder 2">
            <a:extLst>
              <a:ext uri="{FF2B5EF4-FFF2-40B4-BE49-F238E27FC236}">
                <a16:creationId xmlns:a16="http://schemas.microsoft.com/office/drawing/2014/main" id="{E1E5F198-F06C-47A9-9CAD-21271A3E5CE4}"/>
              </a:ext>
            </a:extLst>
          </p:cNvPr>
          <p:cNvSpPr>
            <a:spLocks noGrp="1"/>
          </p:cNvSpPr>
          <p:nvPr>
            <p:ph idx="1"/>
          </p:nvPr>
        </p:nvSpPr>
        <p:spPr>
          <a:xfrm>
            <a:off x="707728" y="1014197"/>
            <a:ext cx="5871358" cy="4351338"/>
          </a:xfrm>
        </p:spPr>
        <p:txBody>
          <a:bodyPr>
            <a:noAutofit/>
          </a:bodyPr>
          <a:lstStyle/>
          <a:p>
            <a:pPr marL="0" indent="0" algn="just">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tröôùc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(gama):</a:t>
            </a:r>
            <a:endParaRPr lang="en-US" sz="2400">
              <a:solidFill>
                <a:srgbClr val="0000CC"/>
              </a:solidFill>
              <a:effectLst/>
              <a:latin typeface="Times New Roman" panose="02020603050405020304" pitchFamily="18" charset="0"/>
              <a:ea typeface="Times New Roman" panose="02020603050405020304" pitchFamily="18" charset="0"/>
            </a:endParaRPr>
          </a:p>
          <a:p>
            <a:pPr indent="0" algn="just">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Laø goùc giöõa maët tröôùc cuûa dao vaø maët phaúng ñaùy, ño trong tieát dieän chính.</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gn="just">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sau chính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(alpha):</a:t>
            </a:r>
            <a:endParaRPr lang="en-US" sz="2400">
              <a:solidFill>
                <a:srgbClr val="0000CC"/>
              </a:solidFill>
              <a:effectLst/>
              <a:latin typeface="Times New Roman" panose="02020603050405020304" pitchFamily="18" charset="0"/>
              <a:ea typeface="Times New Roman" panose="02020603050405020304" pitchFamily="18" charset="0"/>
            </a:endParaRPr>
          </a:p>
          <a:p>
            <a:pPr indent="0" algn="just">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 Laø goùc giöõa maët sau chính cuûa dao vaø maët phaúng caét goït, ño trong</a:t>
            </a:r>
            <a:r>
              <a:rPr lang="en-US" sz="2400">
                <a:solidFill>
                  <a:srgbClr val="0000CC"/>
                </a:solidFill>
                <a:effectLst/>
                <a:latin typeface="VNI-Times" pitchFamily="2" charset="0"/>
                <a:ea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rPr>
              <a:t>tieát dieän chính.</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tabLst>
                <a:tab pos="4705350" algn="l"/>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saéc (gùc neâm)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rPr>
              <a:t>:	</a:t>
            </a:r>
            <a:endParaRPr lang="en-US" sz="2400">
              <a:solidFill>
                <a:srgbClr val="0000CC"/>
              </a:solidFill>
              <a:effectLst/>
              <a:latin typeface="Times New Roman" panose="02020603050405020304" pitchFamily="18" charset="0"/>
              <a:ea typeface="Times New Roman" panose="02020603050405020304" pitchFamily="18" charset="0"/>
            </a:endParaRPr>
          </a:p>
          <a:p>
            <a:pPr indent="0">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Laø goùc taïo</a:t>
            </a:r>
            <a:r>
              <a:rPr lang="en-US" sz="2400" i="1">
                <a:solidFill>
                  <a:srgbClr val="0000CC"/>
                </a:solidFill>
                <a:effectLst/>
                <a:latin typeface="VNI-Times" pitchFamily="2" charset="0"/>
                <a:ea typeface="Times New Roman" panose="02020603050405020304" pitchFamily="18" charset="0"/>
              </a:rPr>
              <a:t>o</a:t>
            </a:r>
            <a:r>
              <a:rPr lang="en-US" sz="2400" b="1" i="1">
                <a:solidFill>
                  <a:srgbClr val="0000CC"/>
                </a:solidFill>
                <a:effectLst/>
                <a:latin typeface="VNI-Times" pitchFamily="2" charset="0"/>
                <a:ea typeface="Times New Roman" panose="02020603050405020304" pitchFamily="18" charset="0"/>
              </a:rPr>
              <a:t> bôûi maët tröôùc vaø maët sau chính cuûa dao, ño trong tieát dieän chính.</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caét goït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indent="0">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Laø goùc taïo bôûi maët tröôùc cuûa dao vaø maët phaúng caét goït.</a:t>
            </a:r>
            <a:endParaRPr lang="en-US" sz="2400">
              <a:solidFill>
                <a:srgbClr val="0000CC"/>
              </a:solidFill>
              <a:effectLst/>
              <a:latin typeface="Times New Roman" panose="02020603050405020304" pitchFamily="18" charset="0"/>
              <a:ea typeface="Times New Roman" panose="02020603050405020304" pitchFamily="18" charset="0"/>
            </a:endParaRPr>
          </a:p>
          <a:p>
            <a:pPr indent="0">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 = 90</a:t>
            </a:r>
            <a:r>
              <a:rPr lang="en-US" sz="2400" baseline="30000">
                <a:solidFill>
                  <a:srgbClr val="0000CC"/>
                </a:solidFill>
                <a:effectLst/>
                <a:latin typeface="VNI-Times" pitchFamily="2" charset="0"/>
                <a:ea typeface="Times New Roman" panose="02020603050405020304" pitchFamily="18" charset="0"/>
              </a:rPr>
              <a:t>0</a:t>
            </a:r>
            <a:r>
              <a:rPr lang="en-US" sz="2400">
                <a:solidFill>
                  <a:srgbClr val="0000CC"/>
                </a:solidFill>
                <a:effectLst/>
                <a:latin typeface="VNI-Times" pitchFamily="2" charset="0"/>
                <a:ea typeface="Times New Roman" panose="02020603050405020304" pitchFamily="18" charset="0"/>
              </a:rPr>
              <a:t> -  </a:t>
            </a:r>
            <a:r>
              <a:rPr lang="en-US" sz="24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endParaRPr lang="en-US" sz="2400">
              <a:solidFill>
                <a:srgbClr val="0000CC"/>
              </a:solidFill>
            </a:endParaRPr>
          </a:p>
        </p:txBody>
      </p:sp>
      <p:pic>
        <p:nvPicPr>
          <p:cNvPr id="5" name="Picture 4">
            <a:extLst>
              <a:ext uri="{FF2B5EF4-FFF2-40B4-BE49-F238E27FC236}">
                <a16:creationId xmlns:a16="http://schemas.microsoft.com/office/drawing/2014/main" id="{E5742E25-7EBA-4ABA-B06C-733936444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4583" y="250466"/>
            <a:ext cx="3949676" cy="3447347"/>
          </a:xfrm>
          <a:prstGeom prst="rect">
            <a:avLst/>
          </a:prstGeom>
        </p:spPr>
      </p:pic>
      <p:pic>
        <p:nvPicPr>
          <p:cNvPr id="7" name="Picture 6">
            <a:extLst>
              <a:ext uri="{FF2B5EF4-FFF2-40B4-BE49-F238E27FC236}">
                <a16:creationId xmlns:a16="http://schemas.microsoft.com/office/drawing/2014/main" id="{93685D20-A6ED-4C44-9C5D-EF6FA8CC9D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6902" y="3697813"/>
            <a:ext cx="2771033" cy="1103097"/>
          </a:xfrm>
          <a:prstGeom prst="rect">
            <a:avLst/>
          </a:prstGeom>
        </p:spPr>
      </p:pic>
      <p:pic>
        <p:nvPicPr>
          <p:cNvPr id="9" name="Picture 8">
            <a:extLst>
              <a:ext uri="{FF2B5EF4-FFF2-40B4-BE49-F238E27FC236}">
                <a16:creationId xmlns:a16="http://schemas.microsoft.com/office/drawing/2014/main" id="{4B68EE11-0AC7-4BEB-AB65-AC15033244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7702" y="4907427"/>
            <a:ext cx="3289431" cy="2153618"/>
          </a:xfrm>
          <a:prstGeom prst="rect">
            <a:avLst/>
          </a:prstGeom>
        </p:spPr>
      </p:pic>
    </p:spTree>
    <p:extLst>
      <p:ext uri="{BB962C8B-B14F-4D97-AF65-F5344CB8AC3E}">
        <p14:creationId xmlns:p14="http://schemas.microsoft.com/office/powerpoint/2010/main" val="4000122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utting Tool Geometries   Lathe and Mill SME (1)">
            <a:hlinkClick r:id="" action="ppaction://media"/>
            <a:extLst>
              <a:ext uri="{FF2B5EF4-FFF2-40B4-BE49-F238E27FC236}">
                <a16:creationId xmlns:a16="http://schemas.microsoft.com/office/drawing/2014/main" id="{3AA15E30-D786-4B10-931A-24C67E82505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7603958" y="1675145"/>
            <a:ext cx="3654289" cy="3507707"/>
          </a:xfrm>
        </p:spPr>
      </p:pic>
      <p:pic>
        <p:nvPicPr>
          <p:cNvPr id="5" name="góc dao tiện">
            <a:hlinkClick r:id="" action="ppaction://media"/>
            <a:extLst>
              <a:ext uri="{FF2B5EF4-FFF2-40B4-BE49-F238E27FC236}">
                <a16:creationId xmlns:a16="http://schemas.microsoft.com/office/drawing/2014/main" id="{56C62880-A6EC-4716-B9BD-F07DDFE8E850}"/>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418599" y="1675146"/>
            <a:ext cx="6481128" cy="3507707"/>
          </a:xfrm>
          <a:prstGeom prst="rect">
            <a:avLst/>
          </a:prstGeom>
        </p:spPr>
      </p:pic>
    </p:spTree>
    <p:extLst>
      <p:ext uri="{BB962C8B-B14F-4D97-AF65-F5344CB8AC3E}">
        <p14:creationId xmlns:p14="http://schemas.microsoft.com/office/powerpoint/2010/main" val="264905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497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8570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vol="80000">
                <p:cTn id="17"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866DC-4EC2-49CF-9603-3A29BDA0E16F}"/>
              </a:ext>
            </a:extLst>
          </p:cNvPr>
          <p:cNvSpPr>
            <a:spLocks noGrp="1"/>
          </p:cNvSpPr>
          <p:nvPr>
            <p:ph type="title"/>
          </p:nvPr>
        </p:nvSpPr>
        <p:spPr>
          <a:xfrm>
            <a:off x="384596" y="577747"/>
            <a:ext cx="10515600" cy="637442"/>
          </a:xfrm>
        </p:spPr>
        <p:txBody>
          <a:bodyPr>
            <a:noAutofit/>
          </a:bodyPr>
          <a:lstStyle/>
          <a:p>
            <a:r>
              <a:rPr lang="en-US" sz="2800" b="1" i="1">
                <a:solidFill>
                  <a:srgbClr val="FF0000"/>
                </a:solidFill>
                <a:effectLst/>
                <a:latin typeface="VNI-Times" pitchFamily="2" charset="0"/>
                <a:ea typeface="Times New Roman" panose="02020603050405020304" pitchFamily="18" charset="0"/>
              </a:rPr>
              <a:t>Caùc goùc cuûa dao treân maët caét chính</a:t>
            </a:r>
            <a:endParaRPr lang="en-US" sz="2800">
              <a:solidFill>
                <a:srgbClr val="FF0000"/>
              </a:solidFill>
            </a:endParaRPr>
          </a:p>
        </p:txBody>
      </p:sp>
      <p:sp>
        <p:nvSpPr>
          <p:cNvPr id="3" name="Content Placeholder 2">
            <a:extLst>
              <a:ext uri="{FF2B5EF4-FFF2-40B4-BE49-F238E27FC236}">
                <a16:creationId xmlns:a16="http://schemas.microsoft.com/office/drawing/2014/main" id="{E1E5F198-F06C-47A9-9CAD-21271A3E5CE4}"/>
              </a:ext>
            </a:extLst>
          </p:cNvPr>
          <p:cNvSpPr>
            <a:spLocks noGrp="1"/>
          </p:cNvSpPr>
          <p:nvPr>
            <p:ph idx="1"/>
          </p:nvPr>
        </p:nvSpPr>
        <p:spPr>
          <a:xfrm>
            <a:off x="585122" y="1522144"/>
            <a:ext cx="5871358" cy="4351338"/>
          </a:xfrm>
        </p:spPr>
        <p:txBody>
          <a:bodyPr>
            <a:noAutofit/>
          </a:bodyPr>
          <a:lstStyle/>
          <a:p>
            <a:pPr marL="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nghieâng chính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 : </a:t>
            </a:r>
            <a:endParaRPr lang="en-US" sz="2400">
              <a:solidFill>
                <a:srgbClr val="0000CC"/>
              </a:solidFill>
              <a:effectLst/>
              <a:latin typeface="Times New Roman" panose="02020603050405020304" pitchFamily="18" charset="0"/>
              <a:ea typeface="Times New Roman" panose="02020603050405020304" pitchFamily="18" charset="0"/>
            </a:endParaRPr>
          </a:p>
          <a:p>
            <a:pPr marL="41910" indent="0" algn="just">
              <a:lnSpc>
                <a:spcPct val="100000"/>
              </a:lnSpc>
              <a:spcBef>
                <a:spcPts val="0"/>
              </a:spcBef>
              <a:buNone/>
              <a:tabLst>
                <a:tab pos="450215"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rPr>
              <a:t>Laø goùc giöõa hình chieáu cuûa löôõi caét chính treân maët phaúng ñaùy vaø phöông chaïy dao.</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nghieâng phu ï</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baseline="-25000">
                <a:solidFill>
                  <a:srgbClr val="0000CC"/>
                </a:solidFill>
                <a:effectLst/>
                <a:latin typeface="VNI-Times" pitchFamily="2" charset="0"/>
                <a:ea typeface="Times New Roman" panose="02020603050405020304" pitchFamily="18" charset="0"/>
              </a:rPr>
              <a:t>1</a:t>
            </a:r>
            <a:r>
              <a:rPr lang="en-US" sz="2400" baseline="-250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270510" indent="0" algn="just">
              <a:lnSpc>
                <a:spcPct val="100000"/>
              </a:lnSpc>
              <a:spcBef>
                <a:spcPts val="0"/>
              </a:spcBef>
              <a:buNone/>
              <a:tabLst>
                <a:tab pos="685800" algn="l"/>
              </a:tabLst>
            </a:pPr>
            <a:r>
              <a:rPr lang="en-US" sz="2400" b="1" i="1">
                <a:solidFill>
                  <a:srgbClr val="0000CC"/>
                </a:solidFill>
                <a:effectLst/>
                <a:latin typeface="VNI-Times" pitchFamily="2" charset="0"/>
                <a:ea typeface="Times New Roman" panose="02020603050405020304" pitchFamily="18" charset="0"/>
              </a:rPr>
              <a:t>Laø goùc giöõa hình chieáu cuûa löôõi caét phuï treân maët phaúng ñaùy vaø phöông chaïy dao. </a:t>
            </a:r>
          </a:p>
          <a:p>
            <a:pPr marL="0" indent="0" algn="just">
              <a:lnSpc>
                <a:spcPct val="100000"/>
              </a:lnSpc>
              <a:spcBef>
                <a:spcPts val="0"/>
              </a:spcBef>
              <a:buNone/>
              <a:tabLst>
                <a:tab pos="685800" algn="l"/>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muõi dao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(epsilon)</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Laø goùc giöõa hình chieáu cuûa  löôõi caét </a:t>
            </a:r>
          </a:p>
          <a:p>
            <a:pPr marL="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i="1" u="sng">
                <a:solidFill>
                  <a:srgbClr val="0000CC"/>
                </a:solidFill>
                <a:effectLst/>
                <a:latin typeface="VNI-Times" pitchFamily="2" charset="0"/>
                <a:ea typeface="Times New Roman" panose="02020603050405020304" pitchFamily="18" charset="0"/>
              </a:rPr>
              <a:t>Goùc naâng (nghieâng) cuûa löôõi caét chính </a:t>
            </a:r>
            <a:r>
              <a:rPr lang="en-US" sz="2400" i="1" u="sng">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27051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rPr>
              <a:t>Laø goùc taïo bôûi löôõi caét chính vaø hình chieáu cuûa noù treân maët phaúng ñaùy.</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endParaRPr lang="en-US" sz="2400">
              <a:solidFill>
                <a:srgbClr val="0000CC"/>
              </a:solidFill>
            </a:endParaRPr>
          </a:p>
        </p:txBody>
      </p:sp>
      <p:pic>
        <p:nvPicPr>
          <p:cNvPr id="5" name="Picture 4">
            <a:extLst>
              <a:ext uri="{FF2B5EF4-FFF2-40B4-BE49-F238E27FC236}">
                <a16:creationId xmlns:a16="http://schemas.microsoft.com/office/drawing/2014/main" id="{E5742E25-7EBA-4ABA-B06C-733936444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1621" y="250466"/>
            <a:ext cx="3949676" cy="3447347"/>
          </a:xfrm>
          <a:prstGeom prst="rect">
            <a:avLst/>
          </a:prstGeom>
        </p:spPr>
      </p:pic>
      <p:pic>
        <p:nvPicPr>
          <p:cNvPr id="7" name="Picture 6">
            <a:extLst>
              <a:ext uri="{FF2B5EF4-FFF2-40B4-BE49-F238E27FC236}">
                <a16:creationId xmlns:a16="http://schemas.microsoft.com/office/drawing/2014/main" id="{93685D20-A6ED-4C44-9C5D-EF6FA8CC9D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2386" y="3697813"/>
            <a:ext cx="2771033" cy="1103097"/>
          </a:xfrm>
          <a:prstGeom prst="rect">
            <a:avLst/>
          </a:prstGeom>
        </p:spPr>
      </p:pic>
      <p:pic>
        <p:nvPicPr>
          <p:cNvPr id="9" name="Picture 8">
            <a:extLst>
              <a:ext uri="{FF2B5EF4-FFF2-40B4-BE49-F238E27FC236}">
                <a16:creationId xmlns:a16="http://schemas.microsoft.com/office/drawing/2014/main" id="{4B68EE11-0AC7-4BEB-AB65-AC15033244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1238" y="4835237"/>
            <a:ext cx="3289431" cy="2153618"/>
          </a:xfrm>
          <a:prstGeom prst="rect">
            <a:avLst/>
          </a:prstGeom>
        </p:spPr>
      </p:pic>
    </p:spTree>
    <p:extLst>
      <p:ext uri="{BB962C8B-B14F-4D97-AF65-F5344CB8AC3E}">
        <p14:creationId xmlns:p14="http://schemas.microsoft.com/office/powerpoint/2010/main" val="2518369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F23F2B-BB99-4EFB-B2B0-4E45E838A5EA}"/>
              </a:ext>
            </a:extLst>
          </p:cNvPr>
          <p:cNvSpPr>
            <a:spLocks noGrp="1"/>
          </p:cNvSpPr>
          <p:nvPr>
            <p:ph idx="1"/>
          </p:nvPr>
        </p:nvSpPr>
        <p:spPr>
          <a:xfrm>
            <a:off x="576944" y="0"/>
            <a:ext cx="7035140" cy="5262563"/>
          </a:xfrm>
        </p:spPr>
        <p:txBody>
          <a:bodyPr>
            <a:noAutofit/>
          </a:bodyPr>
          <a:lstStyle/>
          <a:p>
            <a:pPr indent="0" algn="just">
              <a:buNone/>
              <a:tabLst>
                <a:tab pos="685800" algn="l"/>
                <a:tab pos="3086100" algn="ctr"/>
              </a:tabLst>
            </a:pPr>
            <a:r>
              <a:rPr lang="en-US" sz="2200">
                <a:solidFill>
                  <a:srgbClr val="0000CC"/>
                </a:solidFill>
                <a:effectLst/>
                <a:latin typeface="VNI-Times" pitchFamily="2" charset="0"/>
                <a:ea typeface="Times New Roman" panose="02020603050405020304" pitchFamily="18" charset="0"/>
              </a:rPr>
              <a:t>* </a:t>
            </a:r>
            <a:r>
              <a:rPr lang="en-US" sz="2200" i="1" u="sng">
                <a:solidFill>
                  <a:srgbClr val="0000CC"/>
                </a:solidFill>
                <a:effectLst/>
                <a:latin typeface="VNI-Times" pitchFamily="2" charset="0"/>
                <a:ea typeface="Times New Roman" panose="02020603050405020304" pitchFamily="18" charset="0"/>
              </a:rPr>
              <a:t>Goùc naâng (nghieâng) cuûa löôõi caét chính </a:t>
            </a:r>
            <a:r>
              <a:rPr lang="en-US" sz="2200" i="1" u="sng">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685800" algn="l"/>
                <a:tab pos="3086100" algn="ctr"/>
              </a:tabLst>
            </a:pPr>
            <a:r>
              <a:rPr lang="en-US" sz="2200">
                <a:solidFill>
                  <a:srgbClr val="0000CC"/>
                </a:solidFill>
                <a:effectLst/>
                <a:latin typeface="VNI-Times" pitchFamily="2" charset="0"/>
                <a:ea typeface="Times New Roman" panose="02020603050405020304" pitchFamily="18" charset="0"/>
              </a:rPr>
              <a:t>	</a:t>
            </a:r>
            <a:r>
              <a:rPr lang="en-US" sz="2200" b="1" i="1">
                <a:solidFill>
                  <a:srgbClr val="0000CC"/>
                </a:solidFill>
                <a:effectLst/>
                <a:latin typeface="VNI-Times" pitchFamily="2" charset="0"/>
                <a:ea typeface="Times New Roman" panose="02020603050405020304" pitchFamily="18" charset="0"/>
              </a:rPr>
              <a:t>Laø goùc taïo bôûi löôõi caét chính vaø hình chieáu cuûa noù treân maët phaúng ñaùy.</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2070735" algn="l"/>
                <a:tab pos="457200" algn="l"/>
                <a:tab pos="3086100" algn="ctr"/>
              </a:tabLst>
            </a:pPr>
            <a:r>
              <a:rPr lang="en-US" sz="2200">
                <a:solidFill>
                  <a:srgbClr val="0000CC"/>
                </a:solidFill>
                <a:effectLst/>
                <a:latin typeface="VNI-Times" pitchFamily="2" charset="0"/>
                <a:ea typeface="Times New Roman" panose="02020603050405020304" pitchFamily="18" charset="0"/>
              </a:rPr>
              <a:t>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 0 neáu löôõi caét chính song song vôùi maët phaúng ñaùy.</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2070735" algn="l"/>
                <a:tab pos="457200" algn="l"/>
                <a:tab pos="3086100" algn="ctr"/>
              </a:tabLst>
            </a:pPr>
            <a:r>
              <a:rPr lang="en-US" sz="2200">
                <a:solidFill>
                  <a:srgbClr val="0000CC"/>
                </a:solidFill>
                <a:effectLst/>
                <a:latin typeface="VNI-Times" pitchFamily="2" charset="0"/>
                <a:ea typeface="Times New Roman" panose="02020603050405020304" pitchFamily="18" charset="0"/>
              </a:rPr>
              <a:t>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&gt; 0 neáu muõi dao laø ñieåm thaáp nhaát so vôùi taát caû nhöõng ñieåm khaùc naèm treân löôõi caét chính.</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2070735" algn="l"/>
                <a:tab pos="457200" algn="l"/>
                <a:tab pos="3086100" algn="ctr"/>
              </a:tabLst>
            </a:pPr>
            <a:r>
              <a:rPr lang="en-US" sz="2200">
                <a:solidFill>
                  <a:srgbClr val="0000CC"/>
                </a:solidFill>
                <a:effectLst/>
                <a:latin typeface="VNI-Times" pitchFamily="2" charset="0"/>
                <a:ea typeface="Times New Roman" panose="02020603050405020304" pitchFamily="18" charset="0"/>
              </a:rPr>
              <a:t>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&lt; 0 neáu muõi dao laø ñieåm cao nhaát so vôùi taát caû nhöõng ñieåm khaùc naèm treân löôõi caét chính.</a:t>
            </a:r>
            <a:endParaRPr lang="en-US" sz="2200">
              <a:solidFill>
                <a:srgbClr val="0000CC"/>
              </a:solidFill>
              <a:effectLst/>
              <a:latin typeface="Times New Roman" panose="02020603050405020304" pitchFamily="18" charset="0"/>
              <a:ea typeface="Times New Roman" panose="02020603050405020304" pitchFamily="18" charset="0"/>
            </a:endParaRPr>
          </a:p>
          <a:p>
            <a:pPr marL="41910" indent="0" algn="just">
              <a:buNone/>
              <a:tabLst>
                <a:tab pos="457200" algn="l"/>
              </a:tabLst>
            </a:pPr>
            <a:r>
              <a:rPr lang="en-US" sz="2200">
                <a:solidFill>
                  <a:srgbClr val="0000CC"/>
                </a:solidFill>
                <a:effectLst/>
                <a:latin typeface="VNI-Times" pitchFamily="2" charset="0"/>
                <a:ea typeface="Times New Roman" panose="02020603050405020304" pitchFamily="18" charset="0"/>
              </a:rPr>
              <a:t>Höôùng thoaùt phoi phuï thuoäc vaøo höôùng cuûa löôõi caét chính vaø trò soá cuûa goùc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a:t>
            </a:r>
            <a:endParaRPr lang="en-US" sz="2200">
              <a:solidFill>
                <a:srgbClr val="0000CC"/>
              </a:solidFill>
              <a:effectLst/>
              <a:latin typeface="Times New Roman" panose="02020603050405020304" pitchFamily="18" charset="0"/>
              <a:ea typeface="Times New Roman" panose="02020603050405020304" pitchFamily="18" charset="0"/>
            </a:endParaRPr>
          </a:p>
          <a:p>
            <a:pPr marL="0" lvl="0" indent="0" algn="just">
              <a:buNone/>
              <a:tabLst>
                <a:tab pos="107950" algn="l"/>
                <a:tab pos="457200" algn="l"/>
              </a:tabLst>
            </a:pPr>
            <a:r>
              <a:rPr lang="en-US" sz="2200">
                <a:solidFill>
                  <a:srgbClr val="0000CC"/>
                </a:solidFill>
                <a:effectLst/>
                <a:latin typeface="VNI-Times" pitchFamily="2" charset="0"/>
                <a:ea typeface="Times New Roman" panose="02020603050405020304" pitchFamily="18" charset="0"/>
              </a:rPr>
              <a:t>Neáu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 0 phoi thoaùt ra theo phöông vuoâng goùc vôùi löôõi caét.</a:t>
            </a:r>
            <a:endParaRPr lang="en-US" sz="2200">
              <a:solidFill>
                <a:srgbClr val="0000CC"/>
              </a:solidFill>
              <a:effectLst/>
              <a:latin typeface="Times New Roman" panose="02020603050405020304" pitchFamily="18" charset="0"/>
              <a:ea typeface="Times New Roman" panose="02020603050405020304" pitchFamily="18" charset="0"/>
            </a:endParaRPr>
          </a:p>
          <a:p>
            <a:pPr marL="0" lvl="0" indent="0" algn="just">
              <a:buNone/>
              <a:tabLst>
                <a:tab pos="107950" algn="l"/>
                <a:tab pos="457200" algn="l"/>
              </a:tabLst>
            </a:pPr>
            <a:r>
              <a:rPr lang="en-US" sz="2200">
                <a:solidFill>
                  <a:srgbClr val="0000CC"/>
                </a:solidFill>
                <a:effectLst/>
                <a:latin typeface="VNI-Times" pitchFamily="2" charset="0"/>
                <a:ea typeface="Times New Roman" panose="02020603050405020304" pitchFamily="18" charset="0"/>
              </a:rPr>
              <a:t>Neáu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&gt; 0 phoi thoaùt veà phía beà maët chöa gia coâng, tröôøng hôïp naøy thích hôïp khi tieän tinh. Maët khaùc khi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&gt; 0 muõi dao tieáp xuùc vôùi chi tieát gia coâng sau cuøng so vôùi taát caû caùc ñieåm khaùc treân löôõi caét, vì vaäy noù traùnh ñöôïc caùc va ñaäp. Ñoái vôùi taûi troïng va ñaäp lôùn ngöôøi ta duøng dao coù goùc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vaø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a:t>
            </a:r>
            <a:endParaRPr lang="en-US" sz="2200">
              <a:solidFill>
                <a:srgbClr val="0000CC"/>
              </a:solidFill>
              <a:effectLst/>
              <a:latin typeface="Times New Roman" panose="02020603050405020304" pitchFamily="18" charset="0"/>
              <a:ea typeface="Times New Roman" panose="02020603050405020304" pitchFamily="18" charset="0"/>
            </a:endParaRPr>
          </a:p>
          <a:p>
            <a:pPr marL="0" indent="0">
              <a:buNone/>
            </a:pPr>
            <a:endParaRPr lang="en-US" sz="2200">
              <a:solidFill>
                <a:srgbClr val="0000CC"/>
              </a:solidFill>
            </a:endParaRPr>
          </a:p>
        </p:txBody>
      </p:sp>
      <p:sp>
        <p:nvSpPr>
          <p:cNvPr id="4" name="Rectangle 2">
            <a:extLst>
              <a:ext uri="{FF2B5EF4-FFF2-40B4-BE49-F238E27FC236}">
                <a16:creationId xmlns:a16="http://schemas.microsoft.com/office/drawing/2014/main" id="{E379FD5F-4F85-4171-83E9-6598831E3B29}"/>
              </a:ext>
            </a:extLst>
          </p:cNvPr>
          <p:cNvSpPr>
            <a:spLocks noChangeArrowheads="1"/>
          </p:cNvSpPr>
          <p:nvPr/>
        </p:nvSpPr>
        <p:spPr bwMode="auto">
          <a:xfrm>
            <a:off x="8015843" y="926274"/>
            <a:ext cx="1466226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5" name="Object 4">
            <a:extLst>
              <a:ext uri="{FF2B5EF4-FFF2-40B4-BE49-F238E27FC236}">
                <a16:creationId xmlns:a16="http://schemas.microsoft.com/office/drawing/2014/main" id="{EB3E864F-044E-4165-85A5-38BE8048FB58}"/>
              </a:ext>
            </a:extLst>
          </p:cNvPr>
          <p:cNvGraphicFramePr>
            <a:graphicFrameLocks noChangeAspect="1"/>
          </p:cNvGraphicFramePr>
          <p:nvPr>
            <p:extLst>
              <p:ext uri="{D42A27DB-BD31-4B8C-83A1-F6EECF244321}">
                <p14:modId xmlns:p14="http://schemas.microsoft.com/office/powerpoint/2010/main" val="804303482"/>
              </p:ext>
            </p:extLst>
          </p:nvPr>
        </p:nvGraphicFramePr>
        <p:xfrm>
          <a:off x="7881731" y="971993"/>
          <a:ext cx="4114151" cy="2670365"/>
        </p:xfrm>
        <a:graphic>
          <a:graphicData uri="http://schemas.openxmlformats.org/presentationml/2006/ole">
            <mc:AlternateContent xmlns:mc="http://schemas.openxmlformats.org/markup-compatibility/2006">
              <mc:Choice xmlns:v="urn:schemas-microsoft-com:vml" Requires="v">
                <p:oleObj spid="_x0000_s8203" name="Picture" r:id="rId3" imgW="3229748" imgH="2086531" progId="Word.Picture.8">
                  <p:embed/>
                </p:oleObj>
              </mc:Choice>
              <mc:Fallback>
                <p:oleObj name="Picture" r:id="rId3" imgW="3229748" imgH="2086531"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1731" y="971993"/>
                        <a:ext cx="4114151" cy="2670365"/>
                      </a:xfrm>
                      <a:prstGeom prst="rect">
                        <a:avLst/>
                      </a:prstGeom>
                      <a:noFill/>
                    </p:spPr>
                  </p:pic>
                </p:oleObj>
              </mc:Fallback>
            </mc:AlternateContent>
          </a:graphicData>
        </a:graphic>
      </p:graphicFrame>
    </p:spTree>
    <p:extLst>
      <p:ext uri="{BB962C8B-B14F-4D97-AF65-F5344CB8AC3E}">
        <p14:creationId xmlns:p14="http://schemas.microsoft.com/office/powerpoint/2010/main" val="80776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98EE6-0C68-4318-A25B-EE8D50167722}"/>
              </a:ext>
            </a:extLst>
          </p:cNvPr>
          <p:cNvSpPr>
            <a:spLocks noGrp="1"/>
          </p:cNvSpPr>
          <p:nvPr>
            <p:ph type="title"/>
          </p:nvPr>
        </p:nvSpPr>
        <p:spPr>
          <a:xfrm>
            <a:off x="311181" y="390152"/>
            <a:ext cx="10515600" cy="525524"/>
          </a:xfrm>
        </p:spPr>
        <p:txBody>
          <a:bodyPr>
            <a:normAutofit/>
          </a:bodyPr>
          <a:lstStyle/>
          <a:p>
            <a:r>
              <a:rPr lang="en-US" sz="2800" b="1">
                <a:solidFill>
                  <a:srgbClr val="FF0000"/>
                </a:solidFill>
                <a:effectLst/>
                <a:latin typeface="Times New Roman" panose="02020603050405020304" pitchFamily="18" charset="0"/>
                <a:ea typeface="Calibri" panose="020F0502020204030204" pitchFamily="34" charset="0"/>
              </a:rPr>
              <a:t>2.3.2 Các góc của dao tiện ở trạng thái </a:t>
            </a:r>
            <a:r>
              <a:rPr lang="en-US" sz="2800" b="1">
                <a:solidFill>
                  <a:srgbClr val="FF0000"/>
                </a:solidFill>
                <a:latin typeface="Times New Roman" panose="02020603050405020304" pitchFamily="18" charset="0"/>
                <a:ea typeface="Calibri" panose="020F0502020204030204" pitchFamily="34" charset="0"/>
              </a:rPr>
              <a:t>Động</a:t>
            </a:r>
            <a:endParaRPr lang="en-US" sz="2800" b="1">
              <a:solidFill>
                <a:srgbClr val="FF0000"/>
              </a:solidFill>
            </a:endParaRPr>
          </a:p>
        </p:txBody>
      </p:sp>
      <p:pic>
        <p:nvPicPr>
          <p:cNvPr id="5" name="Content Placeholder 4">
            <a:extLst>
              <a:ext uri="{FF2B5EF4-FFF2-40B4-BE49-F238E27FC236}">
                <a16:creationId xmlns:a16="http://schemas.microsoft.com/office/drawing/2014/main" id="{6A36B98A-FF5A-42CF-AD97-27B7461164F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1181" y="1000428"/>
            <a:ext cx="3347899" cy="5142857"/>
          </a:xfrm>
        </p:spPr>
      </p:pic>
      <p:pic>
        <p:nvPicPr>
          <p:cNvPr id="7" name="Picture 6">
            <a:extLst>
              <a:ext uri="{FF2B5EF4-FFF2-40B4-BE49-F238E27FC236}">
                <a16:creationId xmlns:a16="http://schemas.microsoft.com/office/drawing/2014/main" id="{4707A38C-641D-4580-9DB7-23D69F98EF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9080" y="968156"/>
            <a:ext cx="3428571" cy="5142857"/>
          </a:xfrm>
          <a:prstGeom prst="rect">
            <a:avLst/>
          </a:prstGeom>
        </p:spPr>
      </p:pic>
      <p:sp>
        <p:nvSpPr>
          <p:cNvPr id="8" name="Rectangle 2">
            <a:extLst>
              <a:ext uri="{FF2B5EF4-FFF2-40B4-BE49-F238E27FC236}">
                <a16:creationId xmlns:a16="http://schemas.microsoft.com/office/drawing/2014/main" id="{B23431E0-B827-467F-9F1D-1C41EDE4EE4F}"/>
              </a:ext>
            </a:extLst>
          </p:cNvPr>
          <p:cNvSpPr>
            <a:spLocks noChangeArrowheads="1"/>
          </p:cNvSpPr>
          <p:nvPr/>
        </p:nvSpPr>
        <p:spPr bwMode="auto">
          <a:xfrm>
            <a:off x="7318701" y="211659"/>
            <a:ext cx="4562118" cy="253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9pPr>
          </a:lstStyle>
          <a:p>
            <a:pPr marL="457200" marR="0" lvl="1" indent="-420688" algn="l" defTabSz="914400" rtl="0" eaLnBrk="0" fontAlgn="base" latinLnBrk="0" hangingPunct="0">
              <a:lnSpc>
                <a:spcPct val="100000"/>
              </a:lnSpc>
              <a:spcBef>
                <a:spcPct val="0"/>
              </a:spcBef>
              <a:spcAft>
                <a:spcPct val="0"/>
              </a:spcAft>
              <a:buClrTx/>
              <a:buSzPct val="100000"/>
              <a:buFontTx/>
              <a:buAutoNum type="romanUcPeriod"/>
              <a:tabLst>
                <a:tab pos="457200" algn="l"/>
                <a:tab pos="685800" algn="l"/>
                <a:tab pos="914400" algn="l"/>
                <a:tab pos="3086100" algn="ctr"/>
              </a:tabLst>
            </a:pPr>
            <a:r>
              <a:rPr kumimoji="0" lang="en-US" altLang="en-US" sz="2000" b="1" i="1" u="none" strike="noStrike" cap="none" normalizeH="0" baseline="0">
                <a:ln>
                  <a:noFill/>
                </a:ln>
                <a:solidFill>
                  <a:srgbClr val="FF0000"/>
                </a:solidFill>
                <a:effectLst/>
                <a:latin typeface="VNI-Times" pitchFamily="2" charset="0"/>
                <a:ea typeface="Times New Roman" panose="02020603050405020304" pitchFamily="18" charset="0"/>
              </a:rPr>
              <a:t>Khi gaù dao cao hôn taâm chi tieát</a:t>
            </a:r>
            <a:endParaRPr kumimoji="0" lang="en-US" altLang="en-US" sz="2000" b="0" i="0" u="none" strike="noStrike" cap="none" normalizeH="0" baseline="0">
              <a:ln>
                <a:noFill/>
              </a:ln>
              <a:solidFill>
                <a:srgbClr val="FF0000"/>
              </a:solidFill>
              <a:effectLst/>
            </a:endParaRPr>
          </a:p>
          <a:p>
            <a:pPr marL="0" marR="0" lvl="0" indent="180975" algn="just"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Neáu gaù dao cao hôn taâm chi tieát thì maët phaúng caét goït vaø maët phaúng ñaùy luùc naøy seõ quay ñi moät goùc </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rPr>
              <a:t></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(goïi laø goùc ñoäng hoïc) neân </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rPr>
              <a:t></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vaø </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rPr>
              <a:t></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cuõng thay ñoåi theo. </a:t>
            </a:r>
            <a:endPar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endParaRP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Ta coù:</a:t>
            </a: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endParaRPr lang="en-US" altLang="en-US" sz="1300">
              <a:solidFill>
                <a:srgbClr val="0000CC"/>
              </a:solidFill>
              <a:latin typeface="VNI-Times" pitchFamily="2" charset="0"/>
              <a:ea typeface="Times New Roman" panose="02020603050405020304" pitchFamily="18" charset="0"/>
              <a:cs typeface="Times New Roman" panose="02020603050405020304" pitchFamily="18" charset="0"/>
              <a:sym typeface="Symbol" panose="05050102010706020507" pitchFamily="18" charset="2"/>
            </a:endParaRP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endParaRPr kumimoji="0" lang="en-US" altLang="en-US" sz="1300" b="0" i="0" u="none" strike="noStrike" cap="none" normalizeH="0" baseline="0">
              <a:ln>
                <a:noFill/>
              </a:ln>
              <a:solidFill>
                <a:srgbClr val="0000CC"/>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endParaRP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endParaRPr kumimoji="0" lang="en-US" altLang="en-US" sz="13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endParaRPr>
          </a:p>
        </p:txBody>
      </p:sp>
      <p:graphicFrame>
        <p:nvGraphicFramePr>
          <p:cNvPr id="9" name="Object 8">
            <a:extLst>
              <a:ext uri="{FF2B5EF4-FFF2-40B4-BE49-F238E27FC236}">
                <a16:creationId xmlns:a16="http://schemas.microsoft.com/office/drawing/2014/main" id="{CDB3C3C8-C80F-4349-A538-4BD3E960CBCF}"/>
              </a:ext>
            </a:extLst>
          </p:cNvPr>
          <p:cNvGraphicFramePr>
            <a:graphicFrameLocks noChangeAspect="1"/>
          </p:cNvGraphicFramePr>
          <p:nvPr>
            <p:extLst>
              <p:ext uri="{D42A27DB-BD31-4B8C-83A1-F6EECF244321}">
                <p14:modId xmlns:p14="http://schemas.microsoft.com/office/powerpoint/2010/main" val="3192147968"/>
              </p:ext>
            </p:extLst>
          </p:nvPr>
        </p:nvGraphicFramePr>
        <p:xfrm>
          <a:off x="8268128" y="2007872"/>
          <a:ext cx="1154895" cy="610631"/>
        </p:xfrm>
        <a:graphic>
          <a:graphicData uri="http://schemas.openxmlformats.org/presentationml/2006/ole">
            <mc:AlternateContent xmlns:mc="http://schemas.openxmlformats.org/markup-compatibility/2006">
              <mc:Choice xmlns:v="urn:schemas-microsoft-com:vml" Requires="v">
                <p:oleObj spid="_x0000_s13465" r:id="rId5" imgW="634725" imgH="393529" progId="Equation.2">
                  <p:embed/>
                </p:oleObj>
              </mc:Choice>
              <mc:Fallback>
                <p:oleObj r:id="rId5" imgW="634725" imgH="393529" progId="Equation.2">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68128" y="2007872"/>
                        <a:ext cx="1154895" cy="610631"/>
                      </a:xfrm>
                      <a:prstGeom prst="rect">
                        <a:avLst/>
                      </a:prstGeom>
                      <a:noFill/>
                    </p:spPr>
                  </p:pic>
                </p:oleObj>
              </mc:Fallback>
            </mc:AlternateContent>
          </a:graphicData>
        </a:graphic>
      </p:graphicFrame>
      <p:sp>
        <p:nvSpPr>
          <p:cNvPr id="10" name="Rectangle 3">
            <a:extLst>
              <a:ext uri="{FF2B5EF4-FFF2-40B4-BE49-F238E27FC236}">
                <a16:creationId xmlns:a16="http://schemas.microsoft.com/office/drawing/2014/main" id="{2C30CDD6-0B40-4CAC-977C-025F9D695D1E}"/>
              </a:ext>
            </a:extLst>
          </p:cNvPr>
          <p:cNvSpPr>
            <a:spLocks noChangeArrowheads="1"/>
          </p:cNvSpPr>
          <p:nvPr/>
        </p:nvSpPr>
        <p:spPr bwMode="auto">
          <a:xfrm>
            <a:off x="9534029" y="2166993"/>
            <a:ext cx="1803042"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a:ln>
                  <a:noFill/>
                </a:ln>
                <a:solidFill>
                  <a:schemeClr val="tx1"/>
                </a:solidFill>
                <a:effectLst/>
                <a:latin typeface="VNI-Times" pitchFamily="2" charset="0"/>
                <a:ea typeface="Times New Roman" panose="02020603050405020304" pitchFamily="18" charset="0"/>
                <a:cs typeface="Times New Roman" panose="02020603050405020304" pitchFamily="18" charset="0"/>
              </a:rPr>
              <a:t>(R laø baùn kính chi tiết)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0" name="TextBox 129">
            <a:extLst>
              <a:ext uri="{FF2B5EF4-FFF2-40B4-BE49-F238E27FC236}">
                <a16:creationId xmlns:a16="http://schemas.microsoft.com/office/drawing/2014/main" id="{E99F1FCB-8B8D-4534-BD73-F4B8AE264D44}"/>
              </a:ext>
            </a:extLst>
          </p:cNvPr>
          <p:cNvSpPr txBox="1"/>
          <p:nvPr/>
        </p:nvSpPr>
        <p:spPr>
          <a:xfrm>
            <a:off x="7149784" y="2750816"/>
            <a:ext cx="4899952" cy="4247317"/>
          </a:xfrm>
          <a:prstGeom prst="rect">
            <a:avLst/>
          </a:prstGeom>
          <a:noFill/>
        </p:spPr>
        <p:txBody>
          <a:bodyPr wrap="square">
            <a:spAutoFit/>
          </a:bodyPr>
          <a:lstStyle/>
          <a:p>
            <a:pPr indent="180340" algn="just">
              <a:tabLst>
                <a:tab pos="-2070735" algn="l"/>
                <a:tab pos="3086100" algn="ctr"/>
              </a:tabLst>
            </a:pPr>
            <a:r>
              <a:rPr lang="en-US" sz="1800">
                <a:effectLst/>
                <a:latin typeface="VNI-Times" pitchFamily="2" charset="0"/>
                <a:ea typeface="Times New Roman" panose="02020603050405020304" pitchFamily="18" charset="0"/>
              </a:rPr>
              <a:t>- Khi tieän ngoaøi, do maët phaúng caét goït quay ñi moät goùc </a:t>
            </a:r>
            <a:r>
              <a:rPr lang="en-US" sz="1800">
                <a:effectLst/>
                <a:latin typeface="VNI-Times" pitchFamily="2" charset="0"/>
                <a:ea typeface="Times New Roman" panose="02020603050405020304" pitchFamily="18" charset="0"/>
                <a:sym typeface="Symbol" panose="05050102010706020507" pitchFamily="18" charset="2"/>
              </a:rPr>
              <a:t></a:t>
            </a:r>
            <a:r>
              <a:rPr lang="en-US" sz="1800">
                <a:effectLst/>
                <a:latin typeface="VNI-Times" pitchFamily="2" charset="0"/>
                <a:ea typeface="Times New Roman" panose="02020603050405020304" pitchFamily="18" charset="0"/>
              </a:rPr>
              <a:t> neân goùc sau thöïc teá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tt  </a:t>
            </a:r>
            <a:r>
              <a:rPr lang="en-US" sz="1800">
                <a:effectLst/>
                <a:latin typeface="VNI-Times" pitchFamily="2" charset="0"/>
                <a:ea typeface="Times New Roman" panose="02020603050405020304" pitchFamily="18" charset="0"/>
              </a:rPr>
              <a:t>seõ </a:t>
            </a:r>
            <a:r>
              <a:rPr lang="en-US" sz="1800" b="1">
                <a:solidFill>
                  <a:srgbClr val="FF0000"/>
                </a:solidFill>
                <a:effectLst/>
                <a:latin typeface="VNI-Times" pitchFamily="2" charset="0"/>
                <a:ea typeface="Times New Roman" panose="02020603050405020304" pitchFamily="18" charset="0"/>
              </a:rPr>
              <a:t>giaûm</a:t>
            </a:r>
            <a:r>
              <a:rPr lang="en-US" sz="1800">
                <a:solidFill>
                  <a:srgbClr val="FF00FF"/>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a:effectLst/>
                <a:latin typeface="VNI-Times" pitchFamily="2" charset="0"/>
                <a:ea typeface="Times New Roman" panose="02020603050405020304" pitchFamily="18" charset="0"/>
              </a:rPr>
              <a:t> </a:t>
            </a:r>
            <a:r>
              <a:rPr lang="en-US" sz="1800" b="1" baseline="-25000">
                <a:effectLst/>
                <a:latin typeface="VNI-Times" pitchFamily="2" charset="0"/>
                <a:ea typeface="Times New Roman" panose="02020603050405020304" pitchFamily="18" charset="0"/>
              </a:rPr>
              <a:t>m</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vaø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tt</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seõ </a:t>
            </a:r>
            <a:r>
              <a:rPr lang="en-US" sz="1800" b="1">
                <a:solidFill>
                  <a:srgbClr val="FF0000"/>
                </a:solidFill>
                <a:effectLst/>
                <a:latin typeface="VNI-Times" pitchFamily="2" charset="0"/>
                <a:ea typeface="Times New Roman" panose="02020603050405020304" pitchFamily="18" charset="0"/>
              </a:rPr>
              <a:t>taêng</a:t>
            </a:r>
            <a:r>
              <a:rPr lang="en-US" sz="1800">
                <a:solidFill>
                  <a:srgbClr val="FF0000"/>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m</a:t>
            </a:r>
            <a:r>
              <a:rPr lang="en-US" sz="1800">
                <a:effectLst/>
                <a:latin typeface="VNI-Times" pitchFamily="2" charset="0"/>
                <a:ea typeface="Times New Roman" panose="02020603050405020304" pitchFamily="18" charset="0"/>
              </a:rPr>
              <a:t>.</a:t>
            </a:r>
            <a:endParaRPr lang="en-US" sz="1800">
              <a:effectLst/>
              <a:latin typeface="Times New Roman" panose="02020603050405020304" pitchFamily="18" charset="0"/>
              <a:ea typeface="Times New Roman" panose="02020603050405020304" pitchFamily="18" charset="0"/>
            </a:endParaRPr>
          </a:p>
          <a:p>
            <a:pPr marL="973138" indent="-119063" algn="just">
              <a:buFont typeface="Symbol" panose="05050102010706020507" pitchFamily="18" charset="2"/>
              <a:buChar char="a"/>
              <a:tabLst>
                <a:tab pos="-2070735" algn="l"/>
                <a:tab pos="3086100" algn="ctr"/>
              </a:tabLst>
            </a:pP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m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a:t>
            </a:r>
          </a:p>
          <a:p>
            <a:pPr marL="855663" algn="just">
              <a:tabLst>
                <a:tab pos="-2070735" algn="l"/>
                <a:tab pos="3086100" algn="ctr"/>
              </a:tabLst>
            </a:pP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m</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a:t>
            </a:r>
            <a:endParaRPr lang="en-US" sz="1800">
              <a:effectLst/>
              <a:latin typeface="VNI-Times" pitchFamily="2" charset="0"/>
              <a:ea typeface="Times New Roman" panose="02020603050405020304" pitchFamily="18" charset="0"/>
            </a:endParaRPr>
          </a:p>
          <a:p>
            <a:pPr indent="180340" algn="just">
              <a:tabLst>
                <a:tab pos="-2070735" algn="l"/>
                <a:tab pos="3086100" algn="ctr"/>
              </a:tabLst>
            </a:pPr>
            <a:r>
              <a:rPr lang="en-US" sz="1800">
                <a:effectLst/>
                <a:latin typeface="VNI-Times" pitchFamily="2" charset="0"/>
                <a:ea typeface="Times New Roman" panose="02020603050405020304" pitchFamily="18" charset="0"/>
              </a:rPr>
              <a:t>- Khi tieän loã, do maët phaúng caét goït quay ñi moät goùc </a:t>
            </a:r>
            <a:r>
              <a:rPr lang="en-US" sz="1800">
                <a:effectLst/>
                <a:latin typeface="VNI-Times" pitchFamily="2" charset="0"/>
                <a:ea typeface="Times New Roman" panose="02020603050405020304" pitchFamily="18" charset="0"/>
                <a:sym typeface="Symbol" panose="05050102010706020507" pitchFamily="18" charset="2"/>
              </a:rPr>
              <a:t></a:t>
            </a:r>
            <a:r>
              <a:rPr lang="en-US" sz="1800">
                <a:effectLst/>
                <a:latin typeface="VNI-Times" pitchFamily="2" charset="0"/>
                <a:ea typeface="Times New Roman" panose="02020603050405020304" pitchFamily="18" charset="0"/>
              </a:rPr>
              <a:t> neân goùc sau thöïc teá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 tt </a:t>
            </a:r>
            <a:r>
              <a:rPr lang="en-US" sz="1800">
                <a:effectLst/>
                <a:latin typeface="VNI-Times" pitchFamily="2" charset="0"/>
                <a:ea typeface="Times New Roman" panose="02020603050405020304" pitchFamily="18" charset="0"/>
              </a:rPr>
              <a:t>seõ </a:t>
            </a:r>
            <a:r>
              <a:rPr lang="en-US" sz="1800" b="1">
                <a:solidFill>
                  <a:srgbClr val="FF0000"/>
                </a:solidFill>
                <a:effectLst/>
                <a:latin typeface="VNI-Times" pitchFamily="2" charset="0"/>
                <a:ea typeface="Times New Roman" panose="02020603050405020304" pitchFamily="18" charset="0"/>
              </a:rPr>
              <a:t>taêng</a:t>
            </a:r>
            <a:r>
              <a:rPr lang="en-US" sz="1800">
                <a:solidFill>
                  <a:srgbClr val="FF00FF"/>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a:effectLst/>
                <a:latin typeface="VNI-Times" pitchFamily="2" charset="0"/>
                <a:ea typeface="Times New Roman" panose="02020603050405020304" pitchFamily="18" charset="0"/>
              </a:rPr>
              <a:t> </a:t>
            </a:r>
            <a:r>
              <a:rPr lang="en-US" sz="1800" b="1" baseline="-25000">
                <a:effectLst/>
                <a:latin typeface="VNI-Times" pitchFamily="2" charset="0"/>
                <a:ea typeface="Times New Roman" panose="02020603050405020304" pitchFamily="18" charset="0"/>
              </a:rPr>
              <a:t>m</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vaø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tt</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seõ </a:t>
            </a:r>
            <a:r>
              <a:rPr lang="en-US" sz="1800" b="1">
                <a:solidFill>
                  <a:srgbClr val="FF0000"/>
                </a:solidFill>
                <a:effectLst/>
                <a:latin typeface="VNI-Times" pitchFamily="2" charset="0"/>
                <a:ea typeface="Times New Roman" panose="02020603050405020304" pitchFamily="18" charset="0"/>
              </a:rPr>
              <a:t>giaûm</a:t>
            </a:r>
            <a:r>
              <a:rPr lang="en-US" sz="1800">
                <a:solidFill>
                  <a:srgbClr val="FF0000"/>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a:effectLst/>
                <a:latin typeface="VNI-Times" pitchFamily="2" charset="0"/>
                <a:ea typeface="Times New Roman" panose="02020603050405020304" pitchFamily="18" charset="0"/>
              </a:rPr>
              <a:t> </a:t>
            </a:r>
            <a:r>
              <a:rPr lang="en-US" sz="1800" b="1" baseline="-25000">
                <a:effectLst/>
                <a:latin typeface="VNI-Times" pitchFamily="2" charset="0"/>
                <a:ea typeface="Times New Roman" panose="02020603050405020304" pitchFamily="18" charset="0"/>
              </a:rPr>
              <a:t>m</a:t>
            </a:r>
            <a:r>
              <a:rPr lang="en-US" sz="1800">
                <a:effectLst/>
                <a:latin typeface="VNI-Times" pitchFamily="2" charset="0"/>
                <a:ea typeface="Times New Roman" panose="02020603050405020304" pitchFamily="18" charset="0"/>
              </a:rPr>
              <a:t>.</a:t>
            </a:r>
            <a:endParaRPr lang="en-US" sz="1100">
              <a:effectLst/>
              <a:latin typeface="Times New Roman" panose="02020603050405020304" pitchFamily="18" charset="0"/>
              <a:ea typeface="Times New Roman" panose="02020603050405020304" pitchFamily="18" charset="0"/>
            </a:endParaRPr>
          </a:p>
          <a:p>
            <a:pPr indent="270510" algn="just">
              <a:tabLst>
                <a:tab pos="-2070735" algn="ctr"/>
                <a:tab pos="457200" algn="l"/>
                <a:tab pos="685800" algn="l"/>
              </a:tabLst>
            </a:pP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m </a:t>
            </a: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a:t>
            </a:r>
            <a:endParaRPr lang="en-US" sz="1100">
              <a:effectLst/>
              <a:latin typeface="Times New Roman" panose="02020603050405020304" pitchFamily="18" charset="0"/>
              <a:ea typeface="Times New Roman" panose="02020603050405020304" pitchFamily="18" charset="0"/>
            </a:endParaRPr>
          </a:p>
          <a:p>
            <a:pPr indent="270510" algn="just">
              <a:tabLst>
                <a:tab pos="-2070735" algn="ctr"/>
                <a:tab pos="457200" algn="l"/>
                <a:tab pos="685800" algn="l"/>
              </a:tabLst>
            </a:pP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m</a:t>
            </a:r>
            <a:r>
              <a:rPr lang="en-US" sz="1800" b="1">
                <a:solidFill>
                  <a:srgbClr val="0000FF"/>
                </a:solidFill>
                <a:effectLst/>
                <a:latin typeface="VNI-Times" pitchFamily="2" charset="0"/>
                <a:ea typeface="Times New Roman" panose="02020603050405020304" pitchFamily="18" charset="0"/>
              </a:rPr>
              <a:t> -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a:t>
            </a:r>
            <a:endParaRPr lang="en-US" sz="1100">
              <a:effectLst/>
              <a:latin typeface="Times New Roman" panose="02020603050405020304" pitchFamily="18" charset="0"/>
              <a:ea typeface="Times New Roman" panose="02020603050405020304" pitchFamily="18" charset="0"/>
            </a:endParaRPr>
          </a:p>
          <a:p>
            <a:pPr indent="270510"/>
            <a:r>
              <a:rPr lang="en-US" sz="1800">
                <a:effectLst/>
                <a:latin typeface="VNI-Times" pitchFamily="2" charset="0"/>
                <a:ea typeface="Times New Roman" panose="02020603050405020304" pitchFamily="18" charset="0"/>
              </a:rPr>
              <a:t>	Trong thöïc teá, khi tieän ngoaøi cho pheùp gaù dao cao hôn taâm cuûa chi tieát moät khoaûng h = 0,02 d; khi ñoù löïc caét goït seõ aán dao xuoáng moät chuùt vaø muõi dao vaãn giöõ  ôû vò trí ngang vôùi taâm maùy.</a:t>
            </a:r>
            <a:endParaRPr lang="en-US" sz="11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578241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235</TotalTime>
  <Words>2221</Words>
  <Application>Microsoft Office PowerPoint</Application>
  <PresentationFormat>Widescreen</PresentationFormat>
  <Paragraphs>109</Paragraphs>
  <Slides>26</Slides>
  <Notes>1</Notes>
  <HiddenSlides>0</HiddenSlides>
  <MMClips>5</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3</vt:i4>
      </vt:variant>
      <vt:variant>
        <vt:lpstr>Slide Titles</vt:lpstr>
      </vt:variant>
      <vt:variant>
        <vt:i4>26</vt:i4>
      </vt:variant>
    </vt:vector>
  </HeadingPairs>
  <TitlesOfParts>
    <vt:vector size="38" baseType="lpstr">
      <vt:lpstr>Arial</vt:lpstr>
      <vt:lpstr>Calibri</vt:lpstr>
      <vt:lpstr>Symbol</vt:lpstr>
      <vt:lpstr>Tahoma</vt:lpstr>
      <vt:lpstr>Times New Roman</vt:lpstr>
      <vt:lpstr>Trebuchet MS</vt:lpstr>
      <vt:lpstr>VNI-Times</vt:lpstr>
      <vt:lpstr>Wingdings 3</vt:lpstr>
      <vt:lpstr>Facet</vt:lpstr>
      <vt:lpstr>Equation.3</vt:lpstr>
      <vt:lpstr>Picture</vt:lpstr>
      <vt:lpstr>Equation.2</vt:lpstr>
      <vt:lpstr>PowerPoint Presentation</vt:lpstr>
      <vt:lpstr>Chương 3: PHƯƠNG PHÁP GIA CÔNG TIỆN</vt:lpstr>
      <vt:lpstr>Chương 2: PHƯƠNG PHÁP GIA CÔNG TIỆN</vt:lpstr>
      <vt:lpstr>CÁC BỀ MẶT KHI GIA CÔNG TIỆN</vt:lpstr>
      <vt:lpstr>2.1.1 Công dụng và các chuyển động khi tiện</vt:lpstr>
      <vt:lpstr>2.1.1 Công dụng và các chuyển động khi tiện</vt:lpstr>
      <vt:lpstr>2.1.2 Các yếu tố cắt khi tiện</vt:lpstr>
      <vt:lpstr>Chieàu saâu caét t</vt:lpstr>
      <vt:lpstr>Chieàu saâu caét t</vt:lpstr>
      <vt:lpstr>PowerPoint Presentation</vt:lpstr>
      <vt:lpstr>Tốc độ cắt v </vt:lpstr>
      <vt:lpstr>PowerPoint Presentation</vt:lpstr>
      <vt:lpstr>2.2 Thông số hình học của tiết diện lớp cắt</vt:lpstr>
      <vt:lpstr>PowerPoint Presentation</vt:lpstr>
      <vt:lpstr>2.3 Hình dáng và kết cấu dao tiện</vt:lpstr>
      <vt:lpstr>PowerPoint Presentation</vt:lpstr>
      <vt:lpstr>PowerPoint Presentation</vt:lpstr>
      <vt:lpstr>PowerPoint Presentation</vt:lpstr>
      <vt:lpstr>2.3.1 Các góc của dao tiện ở trạng thái tĩnh Caùc maët phaúng ñeå xaùc ñònh caùc yeáu toá hình hoïc cuûa dao</vt:lpstr>
      <vt:lpstr>CÁC MẶT PHẲNG TRÊN DAO</vt:lpstr>
      <vt:lpstr>2.3.1 Các góc của dao tiện ở trạng thái tĩnh Caùc maët phaúng ñeå xaùc ñònh caùc yeáu toá hình hoïc cuûa dao</vt:lpstr>
      <vt:lpstr>Caùc goùc cuûa dao treân maët caét chính</vt:lpstr>
      <vt:lpstr>PowerPoint Presentation</vt:lpstr>
      <vt:lpstr>Caùc goùc cuûa dao treân maët caét chính</vt:lpstr>
      <vt:lpstr>PowerPoint Presentation</vt:lpstr>
      <vt:lpstr>2.3.2 Các góc của dao tiện ở trạng thái Động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ADMIN</cp:lastModifiedBy>
  <cp:revision>22</cp:revision>
  <dcterms:created xsi:type="dcterms:W3CDTF">2020-08-14T02:40:48Z</dcterms:created>
  <dcterms:modified xsi:type="dcterms:W3CDTF">2020-10-08T10:02:20Z</dcterms:modified>
</cp:coreProperties>
</file>