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39"/>
  </p:notesMasterIdLst>
  <p:sldIdLst>
    <p:sldId id="366" r:id="rId4"/>
    <p:sldId id="342" r:id="rId5"/>
    <p:sldId id="367" r:id="rId6"/>
    <p:sldId id="368" r:id="rId7"/>
    <p:sldId id="369" r:id="rId8"/>
    <p:sldId id="387" r:id="rId9"/>
    <p:sldId id="371" r:id="rId10"/>
    <p:sldId id="372" r:id="rId11"/>
    <p:sldId id="373" r:id="rId12"/>
    <p:sldId id="374" r:id="rId13"/>
    <p:sldId id="375" r:id="rId14"/>
    <p:sldId id="376" r:id="rId15"/>
    <p:sldId id="377" r:id="rId16"/>
    <p:sldId id="378" r:id="rId17"/>
    <p:sldId id="379" r:id="rId18"/>
    <p:sldId id="380" r:id="rId19"/>
    <p:sldId id="381" r:id="rId20"/>
    <p:sldId id="382" r:id="rId21"/>
    <p:sldId id="383" r:id="rId22"/>
    <p:sldId id="384" r:id="rId23"/>
    <p:sldId id="385" r:id="rId24"/>
    <p:sldId id="386" r:id="rId25"/>
    <p:sldId id="388" r:id="rId26"/>
    <p:sldId id="389" r:id="rId27"/>
    <p:sldId id="390" r:id="rId28"/>
    <p:sldId id="391" r:id="rId29"/>
    <p:sldId id="392" r:id="rId30"/>
    <p:sldId id="399" r:id="rId31"/>
    <p:sldId id="400" r:id="rId32"/>
    <p:sldId id="394" r:id="rId33"/>
    <p:sldId id="395" r:id="rId34"/>
    <p:sldId id="396" r:id="rId35"/>
    <p:sldId id="397" r:id="rId36"/>
    <p:sldId id="398" r:id="rId37"/>
    <p:sldId id="338" r:id="rId38"/>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27" autoAdjust="0"/>
    <p:restoredTop sz="89189" autoAdjust="0"/>
  </p:normalViewPr>
  <p:slideViewPr>
    <p:cSldViewPr>
      <p:cViewPr varScale="1">
        <p:scale>
          <a:sx n="80" d="100"/>
          <a:sy n="80" d="100"/>
        </p:scale>
        <p:origin x="60" y="9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6378"/>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0.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vl1pPr>
          </a:lstStyle>
          <a:p>
            <a:fld id="{17DE3702-7C44-400C-AEE3-21F1E2FA697B}" type="datetimeFigureOut">
              <a:rPr lang="en-US" smtClean="0"/>
              <a:t>5/19/2021</a:t>
            </a:fld>
            <a:endParaRPr lang="en-US"/>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vl1pPr>
          </a:lstStyle>
          <a:p>
            <a:fld id="{0E870C4F-5C99-4964-B61E-6713F17CF2DF}" type="slidenum">
              <a:rPr lang="en-US" smtClean="0"/>
              <a:t>‹#›</a:t>
            </a:fld>
            <a:endParaRPr lang="en-US"/>
          </a:p>
        </p:txBody>
      </p:sp>
    </p:spTree>
    <p:extLst>
      <p:ext uri="{BB962C8B-B14F-4D97-AF65-F5344CB8AC3E}">
        <p14:creationId xmlns:p14="http://schemas.microsoft.com/office/powerpoint/2010/main" val="3088167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7"/>
          <p:cNvSpPr>
            <a:spLocks noChangeArrowheads="1"/>
          </p:cNvSpPr>
          <p:nvPr/>
        </p:nvSpPr>
        <p:spPr bwMode="auto">
          <a:xfrm>
            <a:off x="228600" y="2084388"/>
            <a:ext cx="2870200" cy="201612"/>
          </a:xfrm>
          <a:prstGeom prst="rect">
            <a:avLst/>
          </a:prstGeom>
          <a:solidFill>
            <a:schemeClr val="folHlink"/>
          </a:solidFill>
          <a:ln w="9525">
            <a:noFill/>
            <a:miter lim="800000"/>
            <a:headEnd/>
            <a:tailEnd/>
          </a:ln>
          <a:effectLst/>
        </p:spPr>
        <p:txBody>
          <a:bodyPr wrap="none" anchor="ctr"/>
          <a:lstStyle/>
          <a:p>
            <a:pPr>
              <a:defRPr/>
            </a:pPr>
            <a:endParaRPr lang="vi-VN">
              <a:cs typeface="+mn-cs"/>
            </a:endParaRPr>
          </a:p>
        </p:txBody>
      </p:sp>
      <p:sp>
        <p:nvSpPr>
          <p:cNvPr id="5" name="Rectangle 8"/>
          <p:cNvSpPr>
            <a:spLocks noChangeArrowheads="1"/>
          </p:cNvSpPr>
          <p:nvPr/>
        </p:nvSpPr>
        <p:spPr bwMode="auto">
          <a:xfrm>
            <a:off x="3098800" y="2084388"/>
            <a:ext cx="2870200" cy="201612"/>
          </a:xfrm>
          <a:prstGeom prst="rect">
            <a:avLst/>
          </a:prstGeom>
          <a:solidFill>
            <a:srgbClr val="339966"/>
          </a:solidFill>
          <a:ln w="9525">
            <a:noFill/>
            <a:miter lim="800000"/>
            <a:headEnd/>
            <a:tailEnd/>
          </a:ln>
          <a:effectLst/>
        </p:spPr>
        <p:txBody>
          <a:bodyPr wrap="none" anchor="ctr"/>
          <a:lstStyle/>
          <a:p>
            <a:pPr>
              <a:defRPr/>
            </a:pPr>
            <a:endParaRPr lang="vi-VN">
              <a:cs typeface="+mn-cs"/>
            </a:endParaRPr>
          </a:p>
        </p:txBody>
      </p:sp>
      <p:sp>
        <p:nvSpPr>
          <p:cNvPr id="6" name="Rectangle 9"/>
          <p:cNvSpPr>
            <a:spLocks noChangeArrowheads="1"/>
          </p:cNvSpPr>
          <p:nvPr/>
        </p:nvSpPr>
        <p:spPr bwMode="auto">
          <a:xfrm>
            <a:off x="5969000" y="2084388"/>
            <a:ext cx="2870200" cy="201612"/>
          </a:xfrm>
          <a:prstGeom prst="rect">
            <a:avLst/>
          </a:prstGeom>
          <a:solidFill>
            <a:schemeClr val="accent1"/>
          </a:solidFill>
          <a:ln w="9525">
            <a:noFill/>
            <a:miter lim="800000"/>
            <a:headEnd/>
            <a:tailEnd/>
          </a:ln>
          <a:effectLst/>
        </p:spPr>
        <p:txBody>
          <a:bodyPr wrap="none" anchor="ctr"/>
          <a:lstStyle/>
          <a:p>
            <a:pPr>
              <a:defRPr/>
            </a:pPr>
            <a:endParaRPr lang="vi-VN">
              <a:cs typeface="+mn-cs"/>
            </a:endParaRPr>
          </a:p>
        </p:txBody>
      </p:sp>
      <p:sp>
        <p:nvSpPr>
          <p:cNvPr id="8" name="Line 11"/>
          <p:cNvSpPr>
            <a:spLocks noChangeShapeType="1"/>
          </p:cNvSpPr>
          <p:nvPr/>
        </p:nvSpPr>
        <p:spPr bwMode="auto">
          <a:xfrm>
            <a:off x="0" y="6324600"/>
            <a:ext cx="9144000" cy="0"/>
          </a:xfrm>
          <a:prstGeom prst="line">
            <a:avLst/>
          </a:prstGeom>
          <a:noFill/>
          <a:ln w="12700">
            <a:solidFill>
              <a:srgbClr val="339966"/>
            </a:solidFill>
            <a:round/>
            <a:headEnd/>
            <a:tailEnd/>
          </a:ln>
          <a:effectLst/>
        </p:spPr>
        <p:txBody>
          <a:bodyPr/>
          <a:lstStyle/>
          <a:p>
            <a:pPr>
              <a:defRPr/>
            </a:pPr>
            <a:endParaRPr lang="vi-VN">
              <a:cs typeface="+mn-cs"/>
            </a:endParaRPr>
          </a:p>
        </p:txBody>
      </p:sp>
      <p:sp>
        <p:nvSpPr>
          <p:cNvPr id="434178" name="Rectangle 2"/>
          <p:cNvSpPr>
            <a:spLocks noGrp="1" noChangeArrowheads="1"/>
          </p:cNvSpPr>
          <p:nvPr>
            <p:ph type="ctrTitle"/>
          </p:nvPr>
        </p:nvSpPr>
        <p:spPr>
          <a:xfrm>
            <a:off x="685800" y="381000"/>
            <a:ext cx="7772400" cy="1441450"/>
          </a:xfrm>
        </p:spPr>
        <p:txBody>
          <a:bodyPr/>
          <a:lstStyle>
            <a:lvl1pPr algn="ctr">
              <a:defRPr sz="4800"/>
            </a:lvl1pPr>
          </a:lstStyle>
          <a:p>
            <a:r>
              <a:rPr lang="en-US" smtClean="0"/>
              <a:t>Click to edit Master title style</a:t>
            </a:r>
            <a:endParaRPr lang="en-US"/>
          </a:p>
        </p:txBody>
      </p:sp>
      <p:sp>
        <p:nvSpPr>
          <p:cNvPr id="434179" name="Rectangle 3"/>
          <p:cNvSpPr>
            <a:spLocks noGrp="1" noChangeArrowheads="1"/>
          </p:cNvSpPr>
          <p:nvPr>
            <p:ph type="subTitle" idx="1"/>
          </p:nvPr>
        </p:nvSpPr>
        <p:spPr>
          <a:xfrm>
            <a:off x="1371600" y="3270250"/>
            <a:ext cx="6400800" cy="2209800"/>
          </a:xfrm>
        </p:spPr>
        <p:txBody>
          <a:bodyPr/>
          <a:lstStyle>
            <a:lvl1pPr marL="0" indent="0" algn="ctr">
              <a:buFont typeface="Wingdings" pitchFamily="2" charset="2"/>
              <a:buNone/>
              <a:defRPr sz="3000"/>
            </a:lvl1pPr>
          </a:lstStyle>
          <a:p>
            <a:r>
              <a:rPr lang="en-US" smtClean="0"/>
              <a:t>Click to edit Master subtitle style</a:t>
            </a:r>
            <a:endParaRPr lang="en-US"/>
          </a:p>
        </p:txBody>
      </p:sp>
      <p:sp>
        <p:nvSpPr>
          <p:cNvPr id="9" name="Rectangle 4"/>
          <p:cNvSpPr>
            <a:spLocks noGrp="1" noChangeArrowheads="1"/>
          </p:cNvSpPr>
          <p:nvPr>
            <p:ph type="dt" sz="half" idx="10"/>
          </p:nvPr>
        </p:nvSpPr>
        <p:spPr>
          <a:xfrm>
            <a:off x="385763" y="6248400"/>
            <a:ext cx="2133600" cy="457200"/>
          </a:xfrm>
        </p:spPr>
        <p:txBody>
          <a:bodyPr/>
          <a:lstStyle>
            <a:lvl1pPr>
              <a:defRPr/>
            </a:lvl1pPr>
          </a:lstStyle>
          <a:p>
            <a:fld id="{1D8BD707-D9CF-40AE-B4C6-C98DA3205C09}" type="datetimeFigureOut">
              <a:rPr lang="en-US" smtClean="0"/>
              <a:pPr/>
              <a:t>5/19/2021</a:t>
            </a:fld>
            <a:endParaRPr lang="en-US"/>
          </a:p>
        </p:txBody>
      </p:sp>
      <p:sp>
        <p:nvSpPr>
          <p:cNvPr id="10" name="Rectangle 5"/>
          <p:cNvSpPr>
            <a:spLocks noGrp="1" noChangeArrowheads="1"/>
          </p:cNvSpPr>
          <p:nvPr>
            <p:ph type="ftr" sz="quarter" idx="11"/>
          </p:nvPr>
        </p:nvSpPr>
        <p:spPr/>
        <p:txBody>
          <a:bodyPr/>
          <a:lstStyle>
            <a:lvl1pPr>
              <a:defRPr/>
            </a:lvl1pPr>
          </a:lstStyle>
          <a:p>
            <a:endParaRPr lang="en-US"/>
          </a:p>
        </p:txBody>
      </p:sp>
      <p:sp>
        <p:nvSpPr>
          <p:cNvPr id="11" name="Rectangle 6"/>
          <p:cNvSpPr>
            <a:spLocks noGrp="1" noChangeArrowheads="1"/>
          </p:cNvSpPr>
          <p:nvPr>
            <p:ph type="sldNum" sz="quarter" idx="12"/>
          </p:nvPr>
        </p:nvSpPr>
        <p:spPr>
          <a:xfrm>
            <a:off x="6934200" y="6232525"/>
            <a:ext cx="2133600" cy="457200"/>
          </a:xfrm>
        </p:spPr>
        <p:txBody>
          <a:bodyPr/>
          <a:lstStyle>
            <a:lvl1pPr>
              <a:defRPr/>
            </a:lvl1pPr>
          </a:lstStyle>
          <a:p>
            <a:r>
              <a:rPr lang="en-US" smtClean="0"/>
              <a:t>1</a:t>
            </a:r>
            <a:endParaRPr lang="en-US"/>
          </a:p>
        </p:txBody>
      </p:sp>
      <p:sp>
        <p:nvSpPr>
          <p:cNvPr id="12" name="Text Box 10"/>
          <p:cNvSpPr txBox="1">
            <a:spLocks noChangeArrowheads="1"/>
          </p:cNvSpPr>
          <p:nvPr userDrawn="1"/>
        </p:nvSpPr>
        <p:spPr bwMode="auto">
          <a:xfrm>
            <a:off x="0" y="6400800"/>
            <a:ext cx="9144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eaLnBrk="1" hangingPunct="1">
              <a:spcBef>
                <a:spcPct val="50000"/>
              </a:spcBef>
              <a:defRPr/>
            </a:pPr>
            <a:r>
              <a:rPr lang="it-IT" altLang="en-US" sz="1800" b="1" i="1" smtClean="0">
                <a:solidFill>
                  <a:srgbClr val="0000FF"/>
                </a:solidFill>
                <a:latin typeface="+mj-lt"/>
              </a:rPr>
              <a:t>Bm. CNKL</a:t>
            </a:r>
            <a:r>
              <a:rPr lang="it-IT" altLang="en-US" sz="1800" b="1" i="1" baseline="0" smtClean="0">
                <a:solidFill>
                  <a:srgbClr val="0000FF"/>
                </a:solidFill>
                <a:latin typeface="+mj-lt"/>
              </a:rPr>
              <a:t> – </a:t>
            </a:r>
            <a:r>
              <a:rPr lang="it-IT" altLang="en-US" sz="1800" b="1" i="1" smtClean="0">
                <a:solidFill>
                  <a:srgbClr val="0000FF"/>
                </a:solidFill>
                <a:latin typeface="+mj-lt"/>
              </a:rPr>
              <a:t>Khoa</a:t>
            </a:r>
            <a:r>
              <a:rPr lang="it-IT" altLang="en-US" sz="1800" b="1" i="1" baseline="0" smtClean="0">
                <a:solidFill>
                  <a:srgbClr val="0000FF"/>
                </a:solidFill>
                <a:latin typeface="+mj-lt"/>
              </a:rPr>
              <a:t> KTCS                                                                             Lê Văn Nhân</a:t>
            </a:r>
            <a:endParaRPr lang="en-US" sz="1800" b="1" i="1" smtClean="0">
              <a:solidFill>
                <a:schemeClr val="tx1"/>
              </a:solidFill>
              <a:effectLst/>
              <a:latin typeface="+mj-lt"/>
              <a:cs typeface="Times New Roman" pitchFamily="18" charset="0"/>
            </a:endParaRPr>
          </a:p>
        </p:txBody>
      </p:sp>
    </p:spTree>
    <p:extLst>
      <p:ext uri="{BB962C8B-B14F-4D97-AF65-F5344CB8AC3E}">
        <p14:creationId xmlns:p14="http://schemas.microsoft.com/office/powerpoint/2010/main" val="56527065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5/19/2021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31860288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5/19/2021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999287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5/19/2021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37237669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5/19/2021</a:t>
            </a:fld>
            <a:endParaRPr lang="en-US"/>
          </a:p>
        </p:txBody>
      </p:sp>
      <p:sp>
        <p:nvSpPr>
          <p:cNvPr id="8" name="Rectangle 5"/>
          <p:cNvSpPr>
            <a:spLocks noGrp="1" noChangeArrowheads="1"/>
          </p:cNvSpPr>
          <p:nvPr>
            <p:ph type="ftr" sz="quarter" idx="11"/>
          </p:nvPr>
        </p:nvSpPr>
        <p:spPr>
          <a:ln/>
        </p:spPr>
        <p:txBody>
          <a:bodyPr/>
          <a:lstStyle>
            <a:lvl1pPr>
              <a:defRPr/>
            </a:lvl1pPr>
          </a:lstStyle>
          <a:p>
            <a:endParaRPr lang="en-US"/>
          </a:p>
        </p:txBody>
      </p:sp>
      <p:sp>
        <p:nvSpPr>
          <p:cNvPr id="9"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804821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5/19/2021</a:t>
            </a:fld>
            <a:endParaRPr lang="en-US"/>
          </a:p>
        </p:txBody>
      </p:sp>
      <p:sp>
        <p:nvSpPr>
          <p:cNvPr id="4" name="Rectangle 5"/>
          <p:cNvSpPr>
            <a:spLocks noGrp="1" noChangeArrowheads="1"/>
          </p:cNvSpPr>
          <p:nvPr>
            <p:ph type="ftr" sz="quarter" idx="11"/>
          </p:nvPr>
        </p:nvSpPr>
        <p:spPr>
          <a:ln/>
        </p:spPr>
        <p:txBody>
          <a:bodyPr/>
          <a:lstStyle>
            <a:lvl1pPr>
              <a:defRPr/>
            </a:lvl1pPr>
          </a:lstStyle>
          <a:p>
            <a:endParaRPr lang="en-US"/>
          </a:p>
        </p:txBody>
      </p:sp>
      <p:sp>
        <p:nvSpPr>
          <p:cNvPr id="5"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180260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5/19/2021</a:t>
            </a:fld>
            <a:endParaRPr lang="en-US"/>
          </a:p>
        </p:txBody>
      </p:sp>
      <p:sp>
        <p:nvSpPr>
          <p:cNvPr id="3" name="Rectangle 5"/>
          <p:cNvSpPr>
            <a:spLocks noGrp="1" noChangeArrowheads="1"/>
          </p:cNvSpPr>
          <p:nvPr>
            <p:ph type="ftr" sz="quarter" idx="11"/>
          </p:nvPr>
        </p:nvSpPr>
        <p:spPr>
          <a:ln/>
        </p:spPr>
        <p:txBody>
          <a:bodyPr/>
          <a:lstStyle>
            <a:lvl1pPr>
              <a:defRPr/>
            </a:lvl1pPr>
          </a:lstStyle>
          <a:p>
            <a:endParaRPr lang="en-US"/>
          </a:p>
        </p:txBody>
      </p:sp>
      <p:sp>
        <p:nvSpPr>
          <p:cNvPr id="4"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6521773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5/19/2021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22448957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5/19/2021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08736026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5/19/2021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849316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5/19/2021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3499158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BF101F08-4820-4FFF-8F46-D5BF5847EFAC}" type="datetime1">
              <a:rPr lang="en-US"/>
              <a:pPr>
                <a:defRPr/>
              </a:pPr>
              <a:t>5/19/2021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7D28A16B-3CAE-4FB7-BF9D-B4F07313B315}" type="slidenum">
              <a:rPr lang="en-US"/>
              <a:pPr>
                <a:defRPr/>
              </a:pPr>
              <a:t>‹#›</a:t>
            </a:fld>
            <a:endParaRPr lang="en-US"/>
          </a:p>
        </p:txBody>
      </p:sp>
    </p:spTree>
    <p:extLst>
      <p:ext uri="{BB962C8B-B14F-4D97-AF65-F5344CB8AC3E}">
        <p14:creationId xmlns:p14="http://schemas.microsoft.com/office/powerpoint/2010/main" val="1804793176"/>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8976B602-02EF-4D19-8D6F-5614E202AD9F}" type="datetime1">
              <a:rPr lang="en-US"/>
              <a:pPr>
                <a:defRPr/>
              </a:pPr>
              <a:t>5/19/2021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421B8F44-57F7-4E49-8DB8-19CB3AD2539B}" type="slidenum">
              <a:rPr lang="en-US"/>
              <a:pPr>
                <a:defRPr/>
              </a:pPr>
              <a:t>‹#›</a:t>
            </a:fld>
            <a:endParaRPr lang="en-US"/>
          </a:p>
        </p:txBody>
      </p:sp>
    </p:spTree>
    <p:extLst>
      <p:ext uri="{BB962C8B-B14F-4D97-AF65-F5344CB8AC3E}">
        <p14:creationId xmlns:p14="http://schemas.microsoft.com/office/powerpoint/2010/main" val="24824115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CCF9A0C4-FB94-4D1D-9051-A297349DD04D}" type="datetime1">
              <a:rPr lang="en-US"/>
              <a:pPr>
                <a:defRPr/>
              </a:pPr>
              <a:t>5/19/2021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9C0C2E9F-05F7-4BEE-AA07-84D9A4628529}" type="slidenum">
              <a:rPr lang="en-US"/>
              <a:pPr>
                <a:defRPr/>
              </a:pPr>
              <a:t>‹#›</a:t>
            </a:fld>
            <a:endParaRPr lang="en-US"/>
          </a:p>
        </p:txBody>
      </p:sp>
    </p:spTree>
    <p:extLst>
      <p:ext uri="{BB962C8B-B14F-4D97-AF65-F5344CB8AC3E}">
        <p14:creationId xmlns:p14="http://schemas.microsoft.com/office/powerpoint/2010/main" val="34103857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122363"/>
            <a:ext cx="4038600" cy="5003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122363"/>
            <a:ext cx="4038600" cy="5003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fld id="{B9BDD0FA-3E87-49CC-9A9D-7FB6F0841E85}" type="datetime1">
              <a:rPr lang="en-US"/>
              <a:pPr>
                <a:defRPr/>
              </a:pPr>
              <a:t>5/19/2021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7ED70C91-320F-4760-A22C-4D74564C6383}" type="slidenum">
              <a:rPr lang="en-US"/>
              <a:pPr>
                <a:defRPr/>
              </a:pPr>
              <a:t>‹#›</a:t>
            </a:fld>
            <a:endParaRPr lang="en-US"/>
          </a:p>
        </p:txBody>
      </p:sp>
    </p:spTree>
    <p:extLst>
      <p:ext uri="{BB962C8B-B14F-4D97-AF65-F5344CB8AC3E}">
        <p14:creationId xmlns:p14="http://schemas.microsoft.com/office/powerpoint/2010/main" val="22715045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fld id="{BEB57474-7E0C-427E-A465-8C106321264B}" type="datetime1">
              <a:rPr lang="en-US"/>
              <a:pPr>
                <a:defRPr/>
              </a:pPr>
              <a:t>5/19/2021</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r>
              <a:rPr lang="en-US"/>
              <a:t>1/</a:t>
            </a:r>
            <a:fld id="{31E73983-27CE-4DB1-852B-FE146081636F}" type="slidenum">
              <a:rPr lang="en-US"/>
              <a:pPr>
                <a:defRPr/>
              </a:pPr>
              <a:t>‹#›</a:t>
            </a:fld>
            <a:endParaRPr lang="en-US"/>
          </a:p>
        </p:txBody>
      </p:sp>
    </p:spTree>
    <p:extLst>
      <p:ext uri="{BB962C8B-B14F-4D97-AF65-F5344CB8AC3E}">
        <p14:creationId xmlns:p14="http://schemas.microsoft.com/office/powerpoint/2010/main" val="18307270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fld id="{2899946B-58D6-4594-AE65-2400EBB813A0}" type="datetime1">
              <a:rPr lang="en-US"/>
              <a:pPr>
                <a:defRPr/>
              </a:pPr>
              <a:t>5/19/2021</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r>
              <a:rPr lang="en-US"/>
              <a:t>1/</a:t>
            </a:r>
            <a:fld id="{06205B06-3D7C-42BC-8215-756589329F90}" type="slidenum">
              <a:rPr lang="en-US"/>
              <a:pPr>
                <a:defRPr/>
              </a:pPr>
              <a:t>‹#›</a:t>
            </a:fld>
            <a:endParaRPr lang="en-US"/>
          </a:p>
        </p:txBody>
      </p:sp>
    </p:spTree>
    <p:extLst>
      <p:ext uri="{BB962C8B-B14F-4D97-AF65-F5344CB8AC3E}">
        <p14:creationId xmlns:p14="http://schemas.microsoft.com/office/powerpoint/2010/main" val="5738450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470D1F62-AFF5-466F-8641-F9A229BB3633}" type="datetime1">
              <a:rPr lang="en-US"/>
              <a:pPr>
                <a:defRPr/>
              </a:pPr>
              <a:t>5/19/2021</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r>
              <a:rPr lang="en-US"/>
              <a:t>1/</a:t>
            </a:r>
            <a:fld id="{D13626BD-7DBF-40CC-B500-4B39911A7637}" type="slidenum">
              <a:rPr lang="en-US"/>
              <a:pPr>
                <a:defRPr/>
              </a:pPr>
              <a:t>‹#›</a:t>
            </a:fld>
            <a:endParaRPr lang="en-US"/>
          </a:p>
        </p:txBody>
      </p:sp>
    </p:spTree>
    <p:extLst>
      <p:ext uri="{BB962C8B-B14F-4D97-AF65-F5344CB8AC3E}">
        <p14:creationId xmlns:p14="http://schemas.microsoft.com/office/powerpoint/2010/main" val="40905126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C0ADED09-FA6F-4A38-B674-1B08245BD29A}" type="datetime1">
              <a:rPr lang="en-US"/>
              <a:pPr>
                <a:defRPr/>
              </a:pPr>
              <a:t>5/19/2021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70EC0433-764F-451A-8318-7B73388FE046}" type="slidenum">
              <a:rPr lang="en-US"/>
              <a:pPr>
                <a:defRPr/>
              </a:pPr>
              <a:t>‹#›</a:t>
            </a:fld>
            <a:endParaRPr lang="en-US"/>
          </a:p>
        </p:txBody>
      </p:sp>
    </p:spTree>
    <p:extLst>
      <p:ext uri="{BB962C8B-B14F-4D97-AF65-F5344CB8AC3E}">
        <p14:creationId xmlns:p14="http://schemas.microsoft.com/office/powerpoint/2010/main" val="22289902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A78171E1-23DF-4909-9ED2-CE726BA64DFD}" type="datetime1">
              <a:rPr lang="en-US"/>
              <a:pPr>
                <a:defRPr/>
              </a:pPr>
              <a:t>5/19/2021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E6106EB5-C062-4A4E-9782-9B68B896E626}" type="slidenum">
              <a:rPr lang="en-US"/>
              <a:pPr>
                <a:defRPr/>
              </a:pPr>
              <a:t>‹#›</a:t>
            </a:fld>
            <a:endParaRPr lang="en-US"/>
          </a:p>
        </p:txBody>
      </p:sp>
    </p:spTree>
    <p:extLst>
      <p:ext uri="{BB962C8B-B14F-4D97-AF65-F5344CB8AC3E}">
        <p14:creationId xmlns:p14="http://schemas.microsoft.com/office/powerpoint/2010/main" val="28133362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D9D95E3C-5574-478C-A995-8546E9491BD1}" type="datetime1">
              <a:rPr lang="en-US"/>
              <a:pPr>
                <a:defRPr/>
              </a:pPr>
              <a:t>5/19/2021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4DD0017E-AE53-43CA-99AC-891B8CB7B895}" type="slidenum">
              <a:rPr lang="en-US"/>
              <a:pPr>
                <a:defRPr/>
              </a:pPr>
              <a:t>‹#›</a:t>
            </a:fld>
            <a:endParaRPr lang="en-US"/>
          </a:p>
        </p:txBody>
      </p:sp>
    </p:spTree>
    <p:extLst>
      <p:ext uri="{BB962C8B-B14F-4D97-AF65-F5344CB8AC3E}">
        <p14:creationId xmlns:p14="http://schemas.microsoft.com/office/powerpoint/2010/main" val="21579258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31775"/>
            <a:ext cx="2057400" cy="5894388"/>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31775"/>
            <a:ext cx="6019800" cy="5894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A0C8AD5C-1C3C-430F-BCB0-EC6C3590236D}" type="datetime1">
              <a:rPr lang="en-US"/>
              <a:pPr>
                <a:defRPr/>
              </a:pPr>
              <a:t>5/19/2021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ACAA98E8-8825-44FC-A2DA-7E778C1B3655}" type="slidenum">
              <a:rPr lang="en-US"/>
              <a:pPr>
                <a:defRPr/>
              </a:pPr>
              <a:t>‹#›</a:t>
            </a:fld>
            <a:endParaRPr lang="en-US"/>
          </a:p>
        </p:txBody>
      </p:sp>
    </p:spTree>
    <p:extLst>
      <p:ext uri="{BB962C8B-B14F-4D97-AF65-F5344CB8AC3E}">
        <p14:creationId xmlns:p14="http://schemas.microsoft.com/office/powerpoint/2010/main" val="42522525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5/19/2021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US" smtClean="0">
                <a:solidFill>
                  <a:prstClr val="black">
                    <a:tint val="75000"/>
                  </a:prstClr>
                </a:solidFill>
              </a:rPr>
              <a:t>1</a:t>
            </a:r>
            <a:endParaRPr lang="en-US">
              <a:solidFill>
                <a:prstClr val="black">
                  <a:tint val="75000"/>
                </a:prstClr>
              </a:solidFill>
            </a:endParaRPr>
          </a:p>
        </p:txBody>
      </p:sp>
    </p:spTree>
    <p:extLst>
      <p:ext uri="{BB962C8B-B14F-4D97-AF65-F5344CB8AC3E}">
        <p14:creationId xmlns:p14="http://schemas.microsoft.com/office/powerpoint/2010/main" val="7080425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5/19/2021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553459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5/19/2021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6571616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5/19/2021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8852050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5/19/2021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820551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5/19/2021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081953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5/19/2021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031266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5/19/2021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7968377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5/19/2021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7134438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5/19/2021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278480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5/19/2021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85025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4.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7813"/>
            <a:ext cx="82296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33156" name="Rectangle 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000">
                <a:solidFill>
                  <a:schemeClr val="tx1"/>
                </a:solidFill>
                <a:effectLst/>
                <a:latin typeface="+mn-lt"/>
                <a:cs typeface="+mn-cs"/>
              </a:defRPr>
            </a:lvl1pPr>
          </a:lstStyle>
          <a:p>
            <a:fld id="{1D8BD707-D9CF-40AE-B4C6-C98DA3205C09}" type="datetimeFigureOut">
              <a:rPr lang="en-US" smtClean="0"/>
              <a:pPr/>
              <a:t>5/19/2021</a:t>
            </a:fld>
            <a:endParaRPr lang="en-US"/>
          </a:p>
        </p:txBody>
      </p:sp>
      <p:sp>
        <p:nvSpPr>
          <p:cNvPr id="43315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solidFill>
                  <a:schemeClr val="tx1"/>
                </a:solidFill>
                <a:effectLst/>
                <a:latin typeface="+mn-lt"/>
                <a:cs typeface="+mn-cs"/>
              </a:defRPr>
            </a:lvl1pPr>
          </a:lstStyle>
          <a:p>
            <a:endParaRPr lang="en-US"/>
          </a:p>
        </p:txBody>
      </p:sp>
      <p:sp>
        <p:nvSpPr>
          <p:cNvPr id="1030" name="Rectangle 7"/>
          <p:cNvSpPr>
            <a:spLocks noChangeArrowheads="1"/>
          </p:cNvSpPr>
          <p:nvPr/>
        </p:nvSpPr>
        <p:spPr bwMode="auto">
          <a:xfrm>
            <a:off x="0" y="0"/>
            <a:ext cx="228600" cy="23114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433160" name="Line 8"/>
          <p:cNvSpPr>
            <a:spLocks noChangeShapeType="1"/>
          </p:cNvSpPr>
          <p:nvPr/>
        </p:nvSpPr>
        <p:spPr bwMode="auto">
          <a:xfrm>
            <a:off x="457200" y="1447800"/>
            <a:ext cx="8077200" cy="0"/>
          </a:xfrm>
          <a:prstGeom prst="line">
            <a:avLst/>
          </a:prstGeom>
          <a:noFill/>
          <a:ln w="19050">
            <a:solidFill>
              <a:schemeClr val="tx2"/>
            </a:solidFill>
            <a:round/>
            <a:headEnd/>
            <a:tailEnd/>
          </a:ln>
          <a:effectLst/>
        </p:spPr>
        <p:txBody>
          <a:bodyPr/>
          <a:lstStyle/>
          <a:p>
            <a:pPr>
              <a:defRPr/>
            </a:pPr>
            <a:endParaRPr lang="vi-VN">
              <a:cs typeface="+mn-cs"/>
            </a:endParaRPr>
          </a:p>
        </p:txBody>
      </p:sp>
      <p:sp>
        <p:nvSpPr>
          <p:cNvPr id="1032" name="Rectangle 9"/>
          <p:cNvSpPr>
            <a:spLocks noChangeArrowheads="1"/>
          </p:cNvSpPr>
          <p:nvPr/>
        </p:nvSpPr>
        <p:spPr bwMode="auto">
          <a:xfrm>
            <a:off x="0" y="2311400"/>
            <a:ext cx="228600" cy="22860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1033" name="Rectangle 10"/>
          <p:cNvSpPr>
            <a:spLocks noChangeArrowheads="1"/>
          </p:cNvSpPr>
          <p:nvPr/>
        </p:nvSpPr>
        <p:spPr bwMode="auto">
          <a:xfrm>
            <a:off x="0" y="4597400"/>
            <a:ext cx="228600" cy="2286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433163" name="Rectangle 11"/>
          <p:cNvSpPr>
            <a:spLocks noGrp="1" noChangeArrowheads="1"/>
          </p:cNvSpPr>
          <p:nvPr>
            <p:ph type="sldNum" sz="quarter" idx="4"/>
          </p:nvPr>
        </p:nvSpPr>
        <p:spPr bwMode="auto">
          <a:xfrm>
            <a:off x="7010400" y="6232525"/>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effectLst/>
                <a:latin typeface="+mn-lt"/>
                <a:cs typeface="+mn-cs"/>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rtl="0" eaLnBrk="1" fontAlgn="base" hangingPunct="1">
        <a:spcBef>
          <a:spcPct val="0"/>
        </a:spcBef>
        <a:spcAft>
          <a:spcPct val="0"/>
        </a:spcAft>
        <a:defRPr sz="44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Garamond" pitchFamily="18" charset="0"/>
          <a:cs typeface="Arial" charset="0"/>
        </a:defRPr>
      </a:lvl2pPr>
      <a:lvl3pPr algn="l" rtl="0" eaLnBrk="1" fontAlgn="base" hangingPunct="1">
        <a:spcBef>
          <a:spcPct val="0"/>
        </a:spcBef>
        <a:spcAft>
          <a:spcPct val="0"/>
        </a:spcAft>
        <a:defRPr sz="4400">
          <a:solidFill>
            <a:schemeClr val="tx2"/>
          </a:solidFill>
          <a:latin typeface="Garamond" pitchFamily="18" charset="0"/>
          <a:cs typeface="Arial" charset="0"/>
        </a:defRPr>
      </a:lvl3pPr>
      <a:lvl4pPr algn="l" rtl="0" eaLnBrk="1" fontAlgn="base" hangingPunct="1">
        <a:spcBef>
          <a:spcPct val="0"/>
        </a:spcBef>
        <a:spcAft>
          <a:spcPct val="0"/>
        </a:spcAft>
        <a:defRPr sz="4400">
          <a:solidFill>
            <a:schemeClr val="tx2"/>
          </a:solidFill>
          <a:latin typeface="Garamond" pitchFamily="18" charset="0"/>
          <a:cs typeface="Arial" charset="0"/>
        </a:defRPr>
      </a:lvl4pPr>
      <a:lvl5pPr algn="l" rtl="0" eaLnBrk="1" fontAlgn="base" hangingPunct="1">
        <a:spcBef>
          <a:spcPct val="0"/>
        </a:spcBef>
        <a:spcAft>
          <a:spcPct val="0"/>
        </a:spcAft>
        <a:defRPr sz="4400">
          <a:solidFill>
            <a:schemeClr val="tx2"/>
          </a:solidFill>
          <a:latin typeface="Garamond" pitchFamily="18" charset="0"/>
          <a:cs typeface="Arial" charset="0"/>
        </a:defRPr>
      </a:lvl5pPr>
      <a:lvl6pPr marL="457200" algn="l" rtl="0" eaLnBrk="1" fontAlgn="base" hangingPunct="1">
        <a:spcBef>
          <a:spcPct val="0"/>
        </a:spcBef>
        <a:spcAft>
          <a:spcPct val="0"/>
        </a:spcAft>
        <a:defRPr sz="4400">
          <a:solidFill>
            <a:schemeClr val="tx2"/>
          </a:solidFill>
          <a:latin typeface="Garamond" pitchFamily="18" charset="0"/>
          <a:cs typeface="Arial" charset="0"/>
        </a:defRPr>
      </a:lvl6pPr>
      <a:lvl7pPr marL="914400" algn="l" rtl="0" eaLnBrk="1" fontAlgn="base" hangingPunct="1">
        <a:spcBef>
          <a:spcPct val="0"/>
        </a:spcBef>
        <a:spcAft>
          <a:spcPct val="0"/>
        </a:spcAft>
        <a:defRPr sz="4400">
          <a:solidFill>
            <a:schemeClr val="tx2"/>
          </a:solidFill>
          <a:latin typeface="Garamond" pitchFamily="18" charset="0"/>
          <a:cs typeface="Arial" charset="0"/>
        </a:defRPr>
      </a:lvl7pPr>
      <a:lvl8pPr marL="1371600" algn="l" rtl="0" eaLnBrk="1" fontAlgn="base" hangingPunct="1">
        <a:spcBef>
          <a:spcPct val="0"/>
        </a:spcBef>
        <a:spcAft>
          <a:spcPct val="0"/>
        </a:spcAft>
        <a:defRPr sz="4400">
          <a:solidFill>
            <a:schemeClr val="tx2"/>
          </a:solidFill>
          <a:latin typeface="Garamond" pitchFamily="18" charset="0"/>
          <a:cs typeface="Arial" charset="0"/>
        </a:defRPr>
      </a:lvl8pPr>
      <a:lvl9pPr marL="1828800" algn="l" rtl="0" eaLnBrk="1" fontAlgn="base" hangingPunct="1">
        <a:spcBef>
          <a:spcPct val="0"/>
        </a:spcBef>
        <a:spcAft>
          <a:spcPct val="0"/>
        </a:spcAft>
        <a:defRPr sz="4400">
          <a:solidFill>
            <a:schemeClr val="tx2"/>
          </a:solidFill>
          <a:latin typeface="Garamond" pitchFamily="18" charset="0"/>
          <a:cs typeface="Arial" charset="0"/>
        </a:defRPr>
      </a:lvl9pPr>
    </p:titleStyle>
    <p:bodyStyle>
      <a:lvl1pPr marL="452438" indent="-452438" algn="l" rtl="0" eaLnBrk="1" fontAlgn="base" hangingPunct="1">
        <a:spcBef>
          <a:spcPct val="20000"/>
        </a:spcBef>
        <a:spcAft>
          <a:spcPct val="0"/>
        </a:spcAft>
        <a:buClr>
          <a:schemeClr val="bg2"/>
        </a:buClr>
        <a:buFont typeface="Wingdings" pitchFamily="2" charset="2"/>
        <a:buBlip>
          <a:blip r:embed="rId13"/>
        </a:buBlip>
        <a:defRPr sz="2800">
          <a:solidFill>
            <a:schemeClr val="tx1"/>
          </a:solidFill>
          <a:latin typeface="+mn-lt"/>
          <a:ea typeface="+mn-ea"/>
          <a:cs typeface="+mn-cs"/>
        </a:defRPr>
      </a:lvl1pPr>
      <a:lvl2pPr marL="852488" indent="-285750" algn="l" rtl="0" eaLnBrk="1" fontAlgn="base" hangingPunct="1">
        <a:spcBef>
          <a:spcPct val="20000"/>
        </a:spcBef>
        <a:spcAft>
          <a:spcPct val="0"/>
        </a:spcAft>
        <a:buClr>
          <a:schemeClr val="tx2"/>
        </a:buClr>
        <a:buSzPct val="85000"/>
        <a:buFont typeface="Wingdings" pitchFamily="2" charset="2"/>
        <a:buChar char="¯"/>
        <a:defRPr sz="2400" i="1">
          <a:solidFill>
            <a:schemeClr val="tx1"/>
          </a:solidFill>
          <a:latin typeface="+mn-lt"/>
          <a:cs typeface="+mn-cs"/>
        </a:defRPr>
      </a:lvl2pPr>
      <a:lvl3pPr marL="1195388" indent="-228600" algn="l" rtl="0" eaLnBrk="1" fontAlgn="base" hangingPunct="1">
        <a:spcBef>
          <a:spcPct val="20000"/>
        </a:spcBef>
        <a:spcAft>
          <a:spcPct val="0"/>
        </a:spcAft>
        <a:buClr>
          <a:schemeClr val="accent1"/>
        </a:buClr>
        <a:buSzPct val="65000"/>
        <a:buFont typeface="Wingdings" pitchFamily="2" charset="2"/>
        <a:buChar char="p"/>
        <a:defRPr sz="2000">
          <a:solidFill>
            <a:schemeClr val="tx1"/>
          </a:solidFill>
          <a:latin typeface="+mn-lt"/>
          <a:cs typeface="+mn-cs"/>
        </a:defRPr>
      </a:lvl3pPr>
      <a:lvl4pPr marL="16002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cs typeface="+mn-cs"/>
        </a:defRPr>
      </a:lvl4pPr>
      <a:lvl5pPr marL="2057400" indent="-228600" algn="l" rtl="0" eaLnBrk="1" fontAlgn="base" hangingPunct="1">
        <a:spcBef>
          <a:spcPct val="20000"/>
        </a:spcBef>
        <a:spcAft>
          <a:spcPct val="0"/>
        </a:spcAft>
        <a:buClr>
          <a:schemeClr val="tx2"/>
        </a:buClr>
        <a:buSzPct val="80000"/>
        <a:buFont typeface="Wingdings" pitchFamily="2" charset="2"/>
        <a:buChar char="§"/>
        <a:defRPr sz="2000">
          <a:solidFill>
            <a:schemeClr val="tx1"/>
          </a:solidFill>
          <a:latin typeface="+mn-lt"/>
          <a:cs typeface="+mn-cs"/>
        </a:defRPr>
      </a:lvl5pPr>
      <a:lvl6pPr marL="25146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6pPr>
      <a:lvl7pPr marL="29718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7pPr>
      <a:lvl8pPr marL="34290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8pPr>
      <a:lvl9pPr marL="38862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39682" name="Rectangle 2"/>
          <p:cNvSpPr>
            <a:spLocks noGrp="1" noChangeArrowheads="1"/>
          </p:cNvSpPr>
          <p:nvPr>
            <p:ph type="title"/>
          </p:nvPr>
        </p:nvSpPr>
        <p:spPr bwMode="auto">
          <a:xfrm>
            <a:off x="457200" y="231775"/>
            <a:ext cx="8229600" cy="5984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457200" y="1122363"/>
            <a:ext cx="8229600" cy="500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83968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solidFill>
                  <a:schemeClr val="tx1"/>
                </a:solidFill>
                <a:effectLst/>
                <a:cs typeface="+mn-cs"/>
              </a:defRPr>
            </a:lvl1pPr>
          </a:lstStyle>
          <a:p>
            <a:pPr>
              <a:defRPr/>
            </a:pPr>
            <a:fld id="{27C04E18-983D-4413-A4D1-BA0CD79F1C58}" type="datetime1">
              <a:rPr lang="en-US"/>
              <a:pPr>
                <a:defRPr/>
              </a:pPr>
              <a:t>5/19/2021</a:t>
            </a:fld>
            <a:endParaRPr lang="en-US"/>
          </a:p>
        </p:txBody>
      </p:sp>
      <p:sp>
        <p:nvSpPr>
          <p:cNvPr id="83968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chemeClr val="tx1"/>
                </a:solidFill>
                <a:effectLst/>
                <a:cs typeface="+mn-cs"/>
              </a:defRPr>
            </a:lvl1pPr>
          </a:lstStyle>
          <a:p>
            <a:pPr>
              <a:defRPr/>
            </a:pPr>
            <a:endParaRPr lang="en-US"/>
          </a:p>
        </p:txBody>
      </p:sp>
      <p:sp>
        <p:nvSpPr>
          <p:cNvPr id="83968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chemeClr val="tx1"/>
                </a:solidFill>
                <a:effectLst/>
                <a:cs typeface="+mn-cs"/>
              </a:defRPr>
            </a:lvl1pPr>
          </a:lstStyle>
          <a:p>
            <a:pPr>
              <a:defRPr/>
            </a:pPr>
            <a:r>
              <a:rPr lang="en-US"/>
              <a:t>1/</a:t>
            </a:r>
            <a:fld id="{55C42D96-0786-4D5F-857E-F92CD3E140B9}" type="slidenum">
              <a:rPr lang="en-US"/>
              <a:pPr>
                <a:defRPr/>
              </a:pPr>
              <a:t>‹#›</a:t>
            </a:fld>
            <a:endParaRPr lang="en-US"/>
          </a:p>
        </p:txBody>
      </p:sp>
      <p:sp>
        <p:nvSpPr>
          <p:cNvPr id="2055" name="Text Box 7"/>
          <p:cNvSpPr txBox="1">
            <a:spLocks noChangeArrowheads="1"/>
          </p:cNvSpPr>
          <p:nvPr/>
        </p:nvSpPr>
        <p:spPr bwMode="auto">
          <a:xfrm>
            <a:off x="7824788" y="6343650"/>
            <a:ext cx="1125537"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bg2"/>
                </a:solidFill>
                <a:latin typeface="Arial" charset="0"/>
                <a:cs typeface="Arial" charset="0"/>
              </a:defRPr>
            </a:lvl1pPr>
            <a:lvl2pPr marL="742950" indent="-285750" eaLnBrk="0" hangingPunct="0">
              <a:defRPr sz="2100">
                <a:solidFill>
                  <a:schemeClr val="bg2"/>
                </a:solidFill>
                <a:latin typeface="Arial" charset="0"/>
                <a:cs typeface="Arial" charset="0"/>
              </a:defRPr>
            </a:lvl2pPr>
            <a:lvl3pPr marL="1143000" indent="-228600" eaLnBrk="0" hangingPunct="0">
              <a:defRPr sz="2100">
                <a:solidFill>
                  <a:schemeClr val="bg2"/>
                </a:solidFill>
                <a:latin typeface="Arial" charset="0"/>
                <a:cs typeface="Arial" charset="0"/>
              </a:defRPr>
            </a:lvl3pPr>
            <a:lvl4pPr marL="1600200" indent="-228600" eaLnBrk="0" hangingPunct="0">
              <a:defRPr sz="2100">
                <a:solidFill>
                  <a:schemeClr val="bg2"/>
                </a:solidFill>
                <a:latin typeface="Arial" charset="0"/>
                <a:cs typeface="Arial" charset="0"/>
              </a:defRPr>
            </a:lvl4pPr>
            <a:lvl5pPr marL="2057400" indent="-228600" eaLnBrk="0" hangingPunct="0">
              <a:defRPr sz="2100">
                <a:solidFill>
                  <a:schemeClr val="bg2"/>
                </a:solidFill>
                <a:latin typeface="Arial" charset="0"/>
                <a:cs typeface="Arial" charset="0"/>
              </a:defRPr>
            </a:lvl5pPr>
            <a:lvl6pPr marL="2514600" indent="-228600" algn="ctr" eaLnBrk="0" fontAlgn="base" hangingPunct="0">
              <a:spcBef>
                <a:spcPct val="0"/>
              </a:spcBef>
              <a:spcAft>
                <a:spcPct val="0"/>
              </a:spcAft>
              <a:defRPr sz="2100">
                <a:solidFill>
                  <a:schemeClr val="bg2"/>
                </a:solidFill>
                <a:latin typeface="Arial" charset="0"/>
                <a:cs typeface="Arial" charset="0"/>
              </a:defRPr>
            </a:lvl6pPr>
            <a:lvl7pPr marL="2971800" indent="-228600" algn="ctr" eaLnBrk="0" fontAlgn="base" hangingPunct="0">
              <a:spcBef>
                <a:spcPct val="0"/>
              </a:spcBef>
              <a:spcAft>
                <a:spcPct val="0"/>
              </a:spcAft>
              <a:defRPr sz="2100">
                <a:solidFill>
                  <a:schemeClr val="bg2"/>
                </a:solidFill>
                <a:latin typeface="Arial" charset="0"/>
                <a:cs typeface="Arial" charset="0"/>
              </a:defRPr>
            </a:lvl7pPr>
            <a:lvl8pPr marL="3429000" indent="-228600" algn="ctr" eaLnBrk="0" fontAlgn="base" hangingPunct="0">
              <a:spcBef>
                <a:spcPct val="0"/>
              </a:spcBef>
              <a:spcAft>
                <a:spcPct val="0"/>
              </a:spcAft>
              <a:defRPr sz="2100">
                <a:solidFill>
                  <a:schemeClr val="bg2"/>
                </a:solidFill>
                <a:latin typeface="Arial" charset="0"/>
                <a:cs typeface="Arial" charset="0"/>
              </a:defRPr>
            </a:lvl8pPr>
            <a:lvl9pPr marL="3886200" indent="-228600" algn="ctr" eaLnBrk="0" fontAlgn="base" hangingPunct="0">
              <a:spcBef>
                <a:spcPct val="0"/>
              </a:spcBef>
              <a:spcAft>
                <a:spcPct val="0"/>
              </a:spcAft>
              <a:defRPr sz="2100">
                <a:solidFill>
                  <a:schemeClr val="bg2"/>
                </a:solidFill>
                <a:latin typeface="Arial" charset="0"/>
                <a:cs typeface="Arial" charset="0"/>
              </a:defRPr>
            </a:lvl9pPr>
          </a:lstStyle>
          <a:p>
            <a:pPr algn="r">
              <a:spcBef>
                <a:spcPct val="50000"/>
              </a:spcBef>
              <a:defRPr/>
            </a:pPr>
            <a:fld id="{5FC98910-0210-46F3-89CE-851E92D8BE61}" type="slidenum">
              <a:rPr lang="en-US" sz="1200" smtClean="0">
                <a:solidFill>
                  <a:schemeClr val="tx1"/>
                </a:solidFill>
                <a:effectLst/>
              </a:rPr>
              <a:pPr algn="r">
                <a:spcBef>
                  <a:spcPct val="50000"/>
                </a:spcBef>
                <a:defRPr/>
              </a:pPr>
              <a:t>‹#›</a:t>
            </a:fld>
            <a:endParaRPr lang="en-US" sz="1200" smtClean="0">
              <a:solidFill>
                <a:schemeClr val="tx1"/>
              </a:solidFill>
              <a:effectLst/>
            </a:endParaRPr>
          </a:p>
        </p:txBody>
      </p:sp>
      <p:sp>
        <p:nvSpPr>
          <p:cNvPr id="839688" name="Rectangle 8"/>
          <p:cNvSpPr>
            <a:spLocks noChangeArrowheads="1"/>
          </p:cNvSpPr>
          <p:nvPr/>
        </p:nvSpPr>
        <p:spPr bwMode="auto">
          <a:xfrm>
            <a:off x="404813" y="857250"/>
            <a:ext cx="8226425" cy="63500"/>
          </a:xfrm>
          <a:prstGeom prst="rect">
            <a:avLst/>
          </a:prstGeom>
          <a:solidFill>
            <a:srgbClr val="CC3300"/>
          </a:solidFill>
          <a:ln w="9525">
            <a:noFill/>
            <a:miter lim="800000"/>
            <a:headEnd/>
            <a:tailEnd/>
          </a:ln>
          <a:effectLst/>
        </p:spPr>
        <p:txBody>
          <a:bodyPr wrap="none" anchor="ctr"/>
          <a:lstStyle/>
          <a:p>
            <a:pPr>
              <a:defRPr/>
            </a:pPr>
            <a:endParaRPr lang="vi-VN">
              <a:cs typeface="+mn-cs"/>
            </a:endParaRPr>
          </a:p>
        </p:txBody>
      </p:sp>
      <p:sp>
        <p:nvSpPr>
          <p:cNvPr id="2057" name="Rectangle 9"/>
          <p:cNvSpPr>
            <a:spLocks noChangeArrowheads="1"/>
          </p:cNvSpPr>
          <p:nvPr/>
        </p:nvSpPr>
        <p:spPr bwMode="auto">
          <a:xfrm>
            <a:off x="0" y="0"/>
            <a:ext cx="228600" cy="23114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58" name="Rectangle 10"/>
          <p:cNvSpPr>
            <a:spLocks noChangeArrowheads="1"/>
          </p:cNvSpPr>
          <p:nvPr/>
        </p:nvSpPr>
        <p:spPr bwMode="auto">
          <a:xfrm>
            <a:off x="0" y="0"/>
            <a:ext cx="228600" cy="2311400"/>
          </a:xfrm>
          <a:prstGeom prst="rect">
            <a:avLst/>
          </a:prstGeom>
          <a:solidFill>
            <a:srgbClr val="CC33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59" name="Rectangle 11"/>
          <p:cNvSpPr>
            <a:spLocks noChangeArrowheads="1"/>
          </p:cNvSpPr>
          <p:nvPr/>
        </p:nvSpPr>
        <p:spPr bwMode="auto">
          <a:xfrm>
            <a:off x="0" y="2311400"/>
            <a:ext cx="228600" cy="2286000"/>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60" name="Rectangle 12"/>
          <p:cNvSpPr>
            <a:spLocks noChangeArrowheads="1"/>
          </p:cNvSpPr>
          <p:nvPr/>
        </p:nvSpPr>
        <p:spPr bwMode="auto">
          <a:xfrm>
            <a:off x="0" y="4597400"/>
            <a:ext cx="228600" cy="2286000"/>
          </a:xfrm>
          <a:prstGeom prst="rect">
            <a:avLst/>
          </a:prstGeom>
          <a:solidFill>
            <a:srgbClr val="FFF3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hf hdr="0" ftr="0" dt="0"/>
  <p:txStyles>
    <p:titleStyle>
      <a:lvl1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mj-lt"/>
          <a:ea typeface="+mj-ea"/>
          <a:cs typeface="+mj-cs"/>
        </a:defRPr>
      </a:lvl1pPr>
      <a:lvl2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2pPr>
      <a:lvl3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3pPr>
      <a:lvl4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4pPr>
      <a:lvl5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5pPr>
      <a:lvl6pPr marL="4572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6pPr>
      <a:lvl7pPr marL="9144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7pPr>
      <a:lvl8pPr marL="13716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8pPr>
      <a:lvl9pPr marL="18288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9pPr>
    </p:titleStyle>
    <p:bodyStyle>
      <a:lvl1pPr marL="342900" indent="-342900" algn="l" rtl="0" eaLnBrk="1" fontAlgn="base" hangingPunct="1">
        <a:spcBef>
          <a:spcPct val="20000"/>
        </a:spcBef>
        <a:spcAft>
          <a:spcPct val="0"/>
        </a:spcAft>
        <a:buSzPct val="80000"/>
        <a:buBlip>
          <a:blip r:embed="rId13"/>
        </a:buBlip>
        <a:defRPr sz="2400" b="1">
          <a:solidFill>
            <a:schemeClr val="tx1"/>
          </a:solidFill>
          <a:latin typeface="+mn-lt"/>
          <a:ea typeface="+mn-ea"/>
          <a:cs typeface="+mn-cs"/>
        </a:defRPr>
      </a:lvl1pPr>
      <a:lvl2pPr marL="742950" indent="-285750" algn="l" rtl="0" eaLnBrk="1" fontAlgn="base" hangingPunct="1">
        <a:spcBef>
          <a:spcPct val="20000"/>
        </a:spcBef>
        <a:spcAft>
          <a:spcPct val="0"/>
        </a:spcAft>
        <a:buSzPct val="70000"/>
        <a:buBlip>
          <a:blip r:embed="rId14"/>
        </a:buBlip>
        <a:defRPr sz="2400" b="1">
          <a:solidFill>
            <a:srgbClr val="000099"/>
          </a:solidFill>
          <a:latin typeface="+mn-lt"/>
          <a:cs typeface="+mn-cs"/>
        </a:defRPr>
      </a:lvl2pPr>
      <a:lvl3pPr marL="11430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3pPr>
      <a:lvl4pPr marL="16002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4pPr>
      <a:lvl5pPr marL="20574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5pPr>
      <a:lvl6pPr marL="25146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6pPr>
      <a:lvl7pPr marL="29718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7pPr>
      <a:lvl8pPr marL="34290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8pPr>
      <a:lvl9pPr marL="38862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1D8BD707-D9CF-40AE-B4C6-C98DA3205C09}" type="datetimeFigureOut">
              <a:rPr lang="en-US" smtClean="0">
                <a:solidFill>
                  <a:prstClr val="black">
                    <a:tint val="75000"/>
                  </a:prstClr>
                </a:solidFill>
              </a:rPr>
              <a:pPr/>
              <a:t>5/19/2021</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8335218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18.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7.wmf"/><Relationship Id="rId5" Type="http://schemas.openxmlformats.org/officeDocument/2006/relationships/oleObject" Target="../embeddings/oleObject2.bin"/><Relationship Id="rId4" Type="http://schemas.openxmlformats.org/officeDocument/2006/relationships/image" Target="../media/image16.wmf"/></Relationships>
</file>

<file path=ppt/slides/_rels/slide20.xml.rels><?xml version="1.0" encoding="UTF-8" standalone="yes"?>
<Relationships xmlns="http://schemas.openxmlformats.org/package/2006/relationships"><Relationship Id="rId8" Type="http://schemas.openxmlformats.org/officeDocument/2006/relationships/image" Target="../media/image18.wmf"/><Relationship Id="rId3" Type="http://schemas.openxmlformats.org/officeDocument/2006/relationships/oleObject" Target="../embeddings/oleObject4.bin"/><Relationship Id="rId7"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17.wmf"/><Relationship Id="rId5" Type="http://schemas.openxmlformats.org/officeDocument/2006/relationships/oleObject" Target="../embeddings/oleObject5.bin"/><Relationship Id="rId4" Type="http://schemas.openxmlformats.org/officeDocument/2006/relationships/image" Target="../media/image16.wmf"/><Relationship Id="rId9" Type="http://schemas.openxmlformats.org/officeDocument/2006/relationships/image" Target="../media/image1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10" Type="http://schemas.openxmlformats.org/officeDocument/2006/relationships/image" Target="../media/image28.png"/><Relationship Id="rId4" Type="http://schemas.openxmlformats.org/officeDocument/2006/relationships/image" Target="../media/image22.png"/><Relationship Id="rId9" Type="http://schemas.openxmlformats.org/officeDocument/2006/relationships/image" Target="../media/image27.png"/></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wmf"/></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33.wmf"/><Relationship Id="rId5" Type="http://schemas.openxmlformats.org/officeDocument/2006/relationships/oleObject" Target="../embeddings/oleObject8.bin"/><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0.jpg"/><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0"/>
            <a:ext cx="8229600" cy="5170646"/>
          </a:xfrm>
          <a:prstGeom prst="rect">
            <a:avLst/>
          </a:prstGeom>
        </p:spPr>
        <p:txBody>
          <a:bodyPr wrap="square">
            <a:spAutoFit/>
          </a:bodyPr>
          <a:lstStyle/>
          <a:p>
            <a:pPr marL="82550" indent="0" algn="ctr">
              <a:lnSpc>
                <a:spcPct val="150000"/>
              </a:lnSpc>
              <a:spcBef>
                <a:spcPts val="0"/>
              </a:spcBef>
              <a:buFont typeface="Wingdings 2" panose="05020102010507070707" pitchFamily="18" charset="2"/>
              <a:buNone/>
              <a:defRPr/>
            </a:pPr>
            <a:r>
              <a:rPr lang="en-US" altLang="vi-VN" sz="2800" dirty="0">
                <a:solidFill>
                  <a:srgbClr val="3333FF"/>
                </a:solidFill>
                <a:latin typeface="Times New Roman" panose="02020603050405020304" pitchFamily="18" charset="0"/>
                <a:cs typeface="Times New Roman" panose="02020603050405020304" pitchFamily="18" charset="0"/>
              </a:rPr>
              <a:t>TRƯỜNG CAO ĐẲNG LÝ TỰ TRỌNG </a:t>
            </a:r>
            <a:r>
              <a:rPr lang="en-US" altLang="vi-VN" sz="2800" dirty="0" smtClean="0">
                <a:solidFill>
                  <a:srgbClr val="3333FF"/>
                </a:solidFill>
                <a:latin typeface="Times New Roman" panose="02020603050405020304" pitchFamily="18" charset="0"/>
                <a:cs typeface="Times New Roman" panose="02020603050405020304" pitchFamily="18" charset="0"/>
              </a:rPr>
              <a:t>TP.HCM</a:t>
            </a:r>
            <a:endParaRPr lang="en-US" altLang="vi-VN" sz="2800" dirty="0">
              <a:solidFill>
                <a:srgbClr val="3333FF"/>
              </a:solidFill>
              <a:latin typeface="Times New Roman" panose="02020603050405020304" pitchFamily="18" charset="0"/>
              <a:cs typeface="Times New Roman" panose="02020603050405020304" pitchFamily="18" charset="0"/>
            </a:endParaRPr>
          </a:p>
          <a:p>
            <a:pPr marL="82550" indent="0" algn="ctr">
              <a:lnSpc>
                <a:spcPct val="150000"/>
              </a:lnSpc>
              <a:spcBef>
                <a:spcPts val="0"/>
              </a:spcBef>
              <a:buFont typeface="Wingdings 2" panose="05020102010507070707" pitchFamily="18" charset="2"/>
              <a:buNone/>
              <a:defRPr/>
            </a:pPr>
            <a:r>
              <a:rPr lang="en-US" altLang="vi-VN" sz="3200" dirty="0">
                <a:latin typeface="Times New Roman" panose="02020603050405020304" pitchFamily="18" charset="0"/>
                <a:cs typeface="Times New Roman" panose="02020603050405020304" pitchFamily="18" charset="0"/>
              </a:rPr>
              <a:t>BÀI GIẢNG </a:t>
            </a:r>
            <a:endParaRPr lang="ru-RU" altLang="vi-VN" sz="3200" dirty="0">
              <a:latin typeface="Times New Roman" panose="02020603050405020304" pitchFamily="18" charset="0"/>
              <a:cs typeface="Times New Roman" panose="02020603050405020304" pitchFamily="18" charset="0"/>
            </a:endParaRPr>
          </a:p>
          <a:p>
            <a:pPr marL="82550" indent="0" algn="ctr">
              <a:lnSpc>
                <a:spcPct val="150000"/>
              </a:lnSpc>
              <a:spcBef>
                <a:spcPts val="0"/>
              </a:spcBef>
              <a:buFont typeface="Wingdings 2" panose="05020102010507070707" pitchFamily="18" charset="2"/>
              <a:buNone/>
              <a:defRPr/>
            </a:pPr>
            <a:r>
              <a:rPr lang="en-US" sz="3200" b="1" dirty="0" err="1"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CÔNG</a:t>
            </a:r>
            <a:r>
              <a:rPr lang="en-US" sz="3200" b="1" dirty="0"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NGHỆ</a:t>
            </a:r>
            <a:r>
              <a:rPr lang="en-US" sz="3200" b="1" dirty="0"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BẢO</a:t>
            </a:r>
            <a:r>
              <a:rPr lang="en-US" sz="3200" b="1" dirty="0"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TRÌ</a:t>
            </a:r>
            <a:r>
              <a:rPr lang="en-US" sz="3200" b="1" dirty="0"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HỆ</a:t>
            </a:r>
            <a:r>
              <a:rPr lang="en-US" sz="3200" b="1" dirty="0"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THỐNG</a:t>
            </a:r>
            <a:r>
              <a:rPr lang="en-US" sz="3200" b="1" dirty="0"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THIẾT</a:t>
            </a:r>
            <a:r>
              <a:rPr lang="en-US" sz="3200" b="1" dirty="0"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BỊ</a:t>
            </a:r>
            <a:r>
              <a:rPr lang="en-US" sz="3200" b="1" dirty="0"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CÔNG</a:t>
            </a:r>
            <a:r>
              <a:rPr lang="en-US" sz="3200" b="1" dirty="0"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NGHIỆP</a:t>
            </a:r>
            <a:endPar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82550" indent="0">
              <a:lnSpc>
                <a:spcPct val="150000"/>
              </a:lnSpc>
              <a:spcBef>
                <a:spcPts val="0"/>
              </a:spcBef>
              <a:buFont typeface="Wingdings 2" panose="05020102010507070707" pitchFamily="18" charset="2"/>
              <a:buNone/>
              <a:defRPr/>
            </a:pPr>
            <a:r>
              <a:rPr lang="en-US" sz="3200" dirty="0"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Giảng</a:t>
            </a:r>
            <a:r>
              <a:rPr lang="en-US" sz="3200" dirty="0"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viên</a:t>
            </a:r>
            <a:r>
              <a:rPr lang="en-US" sz="3200" dirty="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Nguyễn</a:t>
            </a:r>
            <a:r>
              <a:rPr lang="en-US" sz="3200" dirty="0"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Thanh</a:t>
            </a:r>
            <a:r>
              <a:rPr lang="en-US" sz="3200" dirty="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Giang</a:t>
            </a:r>
            <a:endParaRPr lang="en-US" sz="3200" dirty="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82550" indent="0">
              <a:lnSpc>
                <a:spcPct val="150000"/>
              </a:lnSpc>
              <a:spcBef>
                <a:spcPts val="0"/>
              </a:spcBef>
              <a:buFont typeface="Wingdings 2" panose="05020102010507070707" pitchFamily="18" charset="2"/>
              <a:buNone/>
              <a:defRPr/>
            </a:pPr>
            <a:r>
              <a:rPr lang="en-US" sz="32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Khoa</a:t>
            </a:r>
            <a:r>
              <a:rPr lang="en-US" sz="3200" dirty="0"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Cơ</a:t>
            </a:r>
            <a:r>
              <a:rPr lang="en-US" sz="3200" dirty="0"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effectLst>
                  <a:outerShdw blurRad="38100" dist="38100" dir="2700000" algn="tl">
                    <a:srgbClr val="C0C0C0"/>
                  </a:outerShdw>
                </a:effectLst>
                <a:latin typeface="Times New Roman" panose="02020603050405020304" pitchFamily="18" charset="0"/>
                <a:cs typeface="Times New Roman" panose="02020603050405020304" pitchFamily="18" charset="0"/>
              </a:rPr>
              <a:t>khí</a:t>
            </a:r>
            <a:r>
              <a:rPr lang="en-US" sz="3200"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r>
            <a:br>
              <a:rPr lang="en-US" sz="3200"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br>
            <a:endParaRPr lang="en-US" sz="3200" dirty="0"/>
          </a:p>
        </p:txBody>
      </p:sp>
    </p:spTree>
    <p:extLst>
      <p:ext uri="{BB962C8B-B14F-4D97-AF65-F5344CB8AC3E}">
        <p14:creationId xmlns:p14="http://schemas.microsoft.com/office/powerpoint/2010/main" val="28929031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9277" y="201613"/>
            <a:ext cx="8229600" cy="636587"/>
          </a:xfrm>
        </p:spPr>
        <p:txBody>
          <a:bodyPr/>
          <a:lstStyle/>
          <a:p>
            <a:pPr algn="ctr"/>
            <a:r>
              <a:rPr lang="en-US" sz="3200" b="1" dirty="0" err="1" smtClean="0">
                <a:solidFill>
                  <a:srgbClr val="FF0000"/>
                </a:solidFill>
                <a:latin typeface="+mn-lt"/>
              </a:rPr>
              <a:t>Chương</a:t>
            </a:r>
            <a:r>
              <a:rPr lang="en-US" sz="3200" b="1" dirty="0" smtClean="0">
                <a:solidFill>
                  <a:srgbClr val="FF0000"/>
                </a:solidFill>
                <a:latin typeface="+mn-lt"/>
              </a:rPr>
              <a:t> </a:t>
            </a:r>
            <a:r>
              <a:rPr lang="en-US" sz="3200" b="1" dirty="0" err="1" smtClean="0">
                <a:solidFill>
                  <a:srgbClr val="FF0000"/>
                </a:solidFill>
                <a:latin typeface="+mn-lt"/>
              </a:rPr>
              <a:t>3.KHÁI</a:t>
            </a:r>
            <a:r>
              <a:rPr lang="en-US" sz="3200" b="1" dirty="0" smtClean="0">
                <a:solidFill>
                  <a:srgbClr val="FF0000"/>
                </a:solidFill>
                <a:latin typeface="+mn-lt"/>
              </a:rPr>
              <a:t> </a:t>
            </a:r>
            <a:r>
              <a:rPr lang="en-US" sz="3200" b="1" dirty="0" err="1" smtClean="0">
                <a:solidFill>
                  <a:srgbClr val="FF0000"/>
                </a:solidFill>
                <a:latin typeface="+mn-lt"/>
              </a:rPr>
              <a:t>NIỆM</a:t>
            </a:r>
            <a:r>
              <a:rPr lang="en-US" sz="3200" b="1" dirty="0" smtClean="0">
                <a:solidFill>
                  <a:srgbClr val="FF0000"/>
                </a:solidFill>
                <a:latin typeface="+mn-lt"/>
              </a:rPr>
              <a:t> </a:t>
            </a:r>
            <a:r>
              <a:rPr lang="en-US" sz="3200" b="1" dirty="0" err="1" smtClean="0">
                <a:solidFill>
                  <a:srgbClr val="FF0000"/>
                </a:solidFill>
                <a:latin typeface="+mn-lt"/>
              </a:rPr>
              <a:t>MẠCH</a:t>
            </a:r>
            <a:r>
              <a:rPr lang="en-US" sz="3200" b="1" dirty="0" smtClean="0">
                <a:solidFill>
                  <a:srgbClr val="FF0000"/>
                </a:solidFill>
                <a:latin typeface="+mn-lt"/>
              </a:rPr>
              <a:t> </a:t>
            </a:r>
            <a:r>
              <a:rPr lang="en-US" sz="3200" b="1" dirty="0" err="1" smtClean="0">
                <a:solidFill>
                  <a:srgbClr val="FF0000"/>
                </a:solidFill>
                <a:latin typeface="+mn-lt"/>
              </a:rPr>
              <a:t>ĐIỆN</a:t>
            </a:r>
            <a:endParaRPr lang="en-US" sz="3200" b="1" dirty="0">
              <a:solidFill>
                <a:srgbClr val="FF0000"/>
              </a:solidFill>
              <a:latin typeface="+mn-lt"/>
            </a:endParaRPr>
          </a:p>
        </p:txBody>
      </p:sp>
      <p:sp>
        <p:nvSpPr>
          <p:cNvPr id="3" name="Content Placeholder 2"/>
          <p:cNvSpPr>
            <a:spLocks noGrp="1"/>
          </p:cNvSpPr>
          <p:nvPr>
            <p:ph idx="1"/>
          </p:nvPr>
        </p:nvSpPr>
        <p:spPr>
          <a:xfrm>
            <a:off x="369277" y="838200"/>
            <a:ext cx="8645769" cy="5791200"/>
          </a:xfrm>
        </p:spPr>
        <p:txBody>
          <a:bodyPr/>
          <a:lstStyle/>
          <a:p>
            <a:pPr marL="0" indent="0">
              <a:spcAft>
                <a:spcPts val="0"/>
              </a:spcAft>
              <a:buNone/>
            </a:pPr>
            <a:r>
              <a:rPr lang="pt-BR" b="1" u="sng"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NỘI DUNG TIẾT HỌC </a:t>
            </a:r>
            <a:r>
              <a:rPr lang="pt-BR" b="1"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r>
              <a:rPr lang="en-US" dirty="0"/>
              <a:t>1.1. </a:t>
            </a:r>
            <a:r>
              <a:rPr lang="en-US" dirty="0" err="1"/>
              <a:t>Mạch</a:t>
            </a:r>
            <a:r>
              <a:rPr lang="en-US" dirty="0"/>
              <a:t> </a:t>
            </a:r>
            <a:r>
              <a:rPr lang="en-US" dirty="0" err="1"/>
              <a:t>điện</a:t>
            </a:r>
            <a:r>
              <a:rPr lang="en-US" dirty="0"/>
              <a:t> </a:t>
            </a:r>
            <a:endParaRPr lang="en-US" dirty="0" smtClean="0"/>
          </a:p>
          <a:p>
            <a:pPr marL="0" indent="0">
              <a:buNone/>
            </a:pPr>
            <a:r>
              <a:rPr lang="en-US" dirty="0" smtClean="0"/>
              <a:t>1.2</a:t>
            </a:r>
            <a:r>
              <a:rPr lang="en-US" dirty="0"/>
              <a:t>. </a:t>
            </a:r>
            <a:r>
              <a:rPr lang="en-US" dirty="0" err="1"/>
              <a:t>Kết</a:t>
            </a:r>
            <a:r>
              <a:rPr lang="en-US" dirty="0"/>
              <a:t> </a:t>
            </a:r>
            <a:r>
              <a:rPr lang="en-US" dirty="0" err="1"/>
              <a:t>cấu</a:t>
            </a:r>
            <a:r>
              <a:rPr lang="en-US" dirty="0"/>
              <a:t> </a:t>
            </a:r>
            <a:r>
              <a:rPr lang="en-US" dirty="0" err="1"/>
              <a:t>hình</a:t>
            </a:r>
            <a:r>
              <a:rPr lang="en-US" dirty="0"/>
              <a:t> </a:t>
            </a:r>
            <a:r>
              <a:rPr lang="en-US" dirty="0" err="1"/>
              <a:t>học</a:t>
            </a:r>
            <a:r>
              <a:rPr lang="en-US" dirty="0"/>
              <a:t> </a:t>
            </a:r>
            <a:r>
              <a:rPr lang="en-US" dirty="0" err="1"/>
              <a:t>của</a:t>
            </a:r>
            <a:r>
              <a:rPr lang="en-US" dirty="0"/>
              <a:t> </a:t>
            </a:r>
            <a:r>
              <a:rPr lang="en-US" dirty="0" err="1"/>
              <a:t>mạch</a:t>
            </a:r>
            <a:r>
              <a:rPr lang="en-US" dirty="0"/>
              <a:t> </a:t>
            </a:r>
            <a:r>
              <a:rPr lang="en-US" dirty="0" err="1"/>
              <a:t>điện</a:t>
            </a:r>
            <a:r>
              <a:rPr lang="en-US" dirty="0"/>
              <a:t> </a:t>
            </a:r>
          </a:p>
          <a:p>
            <a:pPr marL="0" indent="0">
              <a:buNone/>
            </a:pPr>
            <a:r>
              <a:rPr lang="en-US" dirty="0"/>
              <a:t>1.3. </a:t>
            </a:r>
            <a:r>
              <a:rPr lang="en-US" dirty="0" err="1"/>
              <a:t>Các</a:t>
            </a:r>
            <a:r>
              <a:rPr lang="en-US" dirty="0"/>
              <a:t> </a:t>
            </a:r>
            <a:r>
              <a:rPr lang="en-US" dirty="0" err="1"/>
              <a:t>đại</a:t>
            </a:r>
            <a:r>
              <a:rPr lang="en-US" dirty="0"/>
              <a:t> </a:t>
            </a:r>
            <a:r>
              <a:rPr lang="en-US" dirty="0" err="1"/>
              <a:t>lượng</a:t>
            </a:r>
            <a:r>
              <a:rPr lang="en-US" dirty="0"/>
              <a:t> </a:t>
            </a:r>
            <a:r>
              <a:rPr lang="en-US" dirty="0" err="1"/>
              <a:t>cơ</a:t>
            </a:r>
            <a:r>
              <a:rPr lang="en-US" dirty="0"/>
              <a:t> </a:t>
            </a:r>
            <a:r>
              <a:rPr lang="en-US" dirty="0" err="1"/>
              <a:t>bản</a:t>
            </a:r>
            <a:r>
              <a:rPr lang="en-US" dirty="0"/>
              <a:t> </a:t>
            </a:r>
            <a:r>
              <a:rPr lang="en-US" dirty="0" err="1"/>
              <a:t>của</a:t>
            </a:r>
            <a:r>
              <a:rPr lang="en-US" dirty="0"/>
              <a:t> </a:t>
            </a:r>
            <a:r>
              <a:rPr lang="en-US" dirty="0" err="1"/>
              <a:t>mạch</a:t>
            </a:r>
            <a:r>
              <a:rPr lang="en-US" dirty="0"/>
              <a:t> </a:t>
            </a:r>
            <a:r>
              <a:rPr lang="en-US" dirty="0" err="1" smtClean="0"/>
              <a:t>điện</a:t>
            </a:r>
            <a:endParaRPr lang="en-US" dirty="0" smtClean="0"/>
          </a:p>
          <a:p>
            <a:pPr marL="0" indent="0">
              <a:buNone/>
            </a:pPr>
            <a:r>
              <a:rPr lang="en-US" dirty="0" smtClean="0"/>
              <a:t>1.4</a:t>
            </a:r>
            <a:r>
              <a:rPr lang="en-US" dirty="0"/>
              <a:t>. </a:t>
            </a:r>
            <a:r>
              <a:rPr lang="en-US" dirty="0" err="1"/>
              <a:t>Các</a:t>
            </a:r>
            <a:r>
              <a:rPr lang="en-US" dirty="0"/>
              <a:t> </a:t>
            </a:r>
            <a:r>
              <a:rPr lang="en-US" dirty="0" err="1"/>
              <a:t>phần</a:t>
            </a:r>
            <a:r>
              <a:rPr lang="en-US" dirty="0"/>
              <a:t> </a:t>
            </a:r>
            <a:r>
              <a:rPr lang="en-US" dirty="0" err="1"/>
              <a:t>tử</a:t>
            </a:r>
            <a:r>
              <a:rPr lang="en-US" dirty="0"/>
              <a:t> </a:t>
            </a:r>
            <a:r>
              <a:rPr lang="en-US" dirty="0" err="1"/>
              <a:t>của</a:t>
            </a:r>
            <a:r>
              <a:rPr lang="en-US" dirty="0"/>
              <a:t> </a:t>
            </a:r>
            <a:r>
              <a:rPr lang="en-US" dirty="0" err="1"/>
              <a:t>mạch</a:t>
            </a:r>
            <a:r>
              <a:rPr lang="en-US" dirty="0"/>
              <a:t> </a:t>
            </a:r>
            <a:r>
              <a:rPr lang="en-US" dirty="0" err="1"/>
              <a:t>điện</a:t>
            </a:r>
            <a:r>
              <a:rPr lang="en-US" dirty="0" smtClean="0"/>
              <a:t>.</a:t>
            </a:r>
          </a:p>
          <a:p>
            <a:pPr marL="0" indent="0">
              <a:buNone/>
            </a:pPr>
            <a:endParaRPr lang="en-US" b="1" dirty="0"/>
          </a:p>
          <a:p>
            <a:pPr marL="0" indent="0">
              <a:buNone/>
            </a:pPr>
            <a:endParaRPr lang="en-US" b="1" dirty="0"/>
          </a:p>
          <a:p>
            <a:pPr marL="0" indent="0">
              <a:buNone/>
            </a:pPr>
            <a:endParaRPr lang="en-US" b="1" dirty="0" smtClean="0"/>
          </a:p>
        </p:txBody>
      </p:sp>
    </p:spTree>
    <p:extLst>
      <p:ext uri="{BB962C8B-B14F-4D97-AF65-F5344CB8AC3E}">
        <p14:creationId xmlns:p14="http://schemas.microsoft.com/office/powerpoint/2010/main" val="37710274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9277" y="201613"/>
            <a:ext cx="8229600" cy="636587"/>
          </a:xfrm>
        </p:spPr>
        <p:txBody>
          <a:bodyPr/>
          <a:lstStyle/>
          <a:p>
            <a:pPr algn="ctr"/>
            <a:r>
              <a:rPr lang="en-US" sz="3200" b="1" dirty="0" err="1" smtClean="0">
                <a:solidFill>
                  <a:srgbClr val="FF0000"/>
                </a:solidFill>
                <a:latin typeface="+mn-lt"/>
              </a:rPr>
              <a:t>Chương</a:t>
            </a:r>
            <a:r>
              <a:rPr lang="en-US" sz="3200" b="1" dirty="0" smtClean="0">
                <a:solidFill>
                  <a:srgbClr val="FF0000"/>
                </a:solidFill>
                <a:latin typeface="+mn-lt"/>
              </a:rPr>
              <a:t> </a:t>
            </a:r>
            <a:r>
              <a:rPr lang="en-US" sz="3200" b="1" dirty="0" err="1" smtClean="0">
                <a:solidFill>
                  <a:srgbClr val="FF0000"/>
                </a:solidFill>
                <a:latin typeface="+mn-lt"/>
              </a:rPr>
              <a:t>3.KHÁI</a:t>
            </a:r>
            <a:r>
              <a:rPr lang="en-US" sz="3200" b="1" dirty="0" smtClean="0">
                <a:solidFill>
                  <a:srgbClr val="FF0000"/>
                </a:solidFill>
                <a:latin typeface="+mn-lt"/>
              </a:rPr>
              <a:t> </a:t>
            </a:r>
            <a:r>
              <a:rPr lang="en-US" sz="3200" b="1" dirty="0" err="1" smtClean="0">
                <a:solidFill>
                  <a:srgbClr val="FF0000"/>
                </a:solidFill>
                <a:latin typeface="+mn-lt"/>
              </a:rPr>
              <a:t>NIỆM</a:t>
            </a:r>
            <a:r>
              <a:rPr lang="en-US" sz="3200" b="1" dirty="0" smtClean="0">
                <a:solidFill>
                  <a:srgbClr val="FF0000"/>
                </a:solidFill>
                <a:latin typeface="+mn-lt"/>
              </a:rPr>
              <a:t> </a:t>
            </a:r>
            <a:r>
              <a:rPr lang="en-US" sz="3200" b="1" dirty="0" err="1" smtClean="0">
                <a:solidFill>
                  <a:srgbClr val="FF0000"/>
                </a:solidFill>
                <a:latin typeface="+mn-lt"/>
              </a:rPr>
              <a:t>MẠCH</a:t>
            </a:r>
            <a:r>
              <a:rPr lang="en-US" sz="3200" b="1" dirty="0" smtClean="0">
                <a:solidFill>
                  <a:srgbClr val="FF0000"/>
                </a:solidFill>
                <a:latin typeface="+mn-lt"/>
              </a:rPr>
              <a:t> </a:t>
            </a:r>
            <a:r>
              <a:rPr lang="en-US" sz="3200" b="1" dirty="0" err="1" smtClean="0">
                <a:solidFill>
                  <a:srgbClr val="FF0000"/>
                </a:solidFill>
                <a:latin typeface="+mn-lt"/>
              </a:rPr>
              <a:t>ĐIỆN</a:t>
            </a:r>
            <a:endParaRPr lang="en-US" sz="3200" b="1" dirty="0">
              <a:solidFill>
                <a:srgbClr val="FF0000"/>
              </a:solidFill>
              <a:latin typeface="+mn-lt"/>
            </a:endParaRPr>
          </a:p>
        </p:txBody>
      </p:sp>
      <p:sp>
        <p:nvSpPr>
          <p:cNvPr id="3" name="Content Placeholder 2"/>
          <p:cNvSpPr>
            <a:spLocks noGrp="1"/>
          </p:cNvSpPr>
          <p:nvPr>
            <p:ph idx="1"/>
          </p:nvPr>
        </p:nvSpPr>
        <p:spPr>
          <a:xfrm>
            <a:off x="369277" y="1524000"/>
            <a:ext cx="4355123" cy="5791200"/>
          </a:xfrm>
        </p:spPr>
        <p:txBody>
          <a:bodyPr/>
          <a:lstStyle/>
          <a:p>
            <a:pPr marL="0" indent="0">
              <a:buNone/>
            </a:pPr>
            <a:r>
              <a:rPr lang="en-US" dirty="0" smtClean="0"/>
              <a:t>1.1</a:t>
            </a:r>
            <a:r>
              <a:rPr lang="en-US" dirty="0"/>
              <a:t>. </a:t>
            </a:r>
            <a:r>
              <a:rPr lang="en-US" dirty="0" err="1"/>
              <a:t>Mạch</a:t>
            </a:r>
            <a:r>
              <a:rPr lang="en-US" dirty="0"/>
              <a:t> </a:t>
            </a:r>
            <a:r>
              <a:rPr lang="en-US" dirty="0" err="1"/>
              <a:t>điện</a:t>
            </a:r>
            <a:r>
              <a:rPr lang="en-US" dirty="0"/>
              <a:t> </a:t>
            </a:r>
            <a:r>
              <a:rPr lang="en-US" dirty="0" err="1"/>
              <a:t>và</a:t>
            </a:r>
            <a:r>
              <a:rPr lang="en-US" dirty="0"/>
              <a:t> </a:t>
            </a:r>
            <a:r>
              <a:rPr lang="en-US" dirty="0" err="1"/>
              <a:t>mô</a:t>
            </a:r>
            <a:r>
              <a:rPr lang="en-US" dirty="0"/>
              <a:t> </a:t>
            </a:r>
            <a:r>
              <a:rPr lang="en-US" dirty="0" err="1" smtClean="0"/>
              <a:t>hình</a:t>
            </a:r>
            <a:endParaRPr lang="en-US" dirty="0" smtClean="0"/>
          </a:p>
          <a:p>
            <a:pPr marL="0" indent="0">
              <a:buNone/>
            </a:pPr>
            <a:r>
              <a:rPr lang="en-US" dirty="0"/>
              <a:t>1.1.1. </a:t>
            </a:r>
            <a:r>
              <a:rPr lang="en-US" dirty="0" err="1"/>
              <a:t>Mạch</a:t>
            </a:r>
            <a:r>
              <a:rPr lang="en-US" dirty="0"/>
              <a:t> </a:t>
            </a:r>
            <a:r>
              <a:rPr lang="en-US" dirty="0" err="1"/>
              <a:t>điện</a:t>
            </a:r>
            <a:r>
              <a:rPr lang="en-US" dirty="0"/>
              <a:t> </a:t>
            </a:r>
          </a:p>
          <a:p>
            <a:pPr marL="0" indent="0" algn="just">
              <a:buNone/>
            </a:pPr>
            <a:r>
              <a:rPr lang="en-US" dirty="0" err="1"/>
              <a:t>Mạch</a:t>
            </a:r>
            <a:r>
              <a:rPr lang="en-US" dirty="0"/>
              <a:t> </a:t>
            </a:r>
            <a:r>
              <a:rPr lang="en-US" dirty="0" err="1"/>
              <a:t>điện</a:t>
            </a:r>
            <a:r>
              <a:rPr lang="en-US" dirty="0"/>
              <a:t>: </a:t>
            </a:r>
            <a:r>
              <a:rPr lang="en-US" dirty="0" err="1"/>
              <a:t>là</a:t>
            </a:r>
            <a:r>
              <a:rPr lang="en-US" dirty="0"/>
              <a:t> </a:t>
            </a:r>
            <a:r>
              <a:rPr lang="en-US" dirty="0" err="1"/>
              <a:t>một</a:t>
            </a:r>
            <a:r>
              <a:rPr lang="en-US" dirty="0"/>
              <a:t> </a:t>
            </a:r>
            <a:r>
              <a:rPr lang="en-US" dirty="0" err="1"/>
              <a:t>hệ</a:t>
            </a:r>
            <a:r>
              <a:rPr lang="en-US" dirty="0"/>
              <a:t> </a:t>
            </a:r>
            <a:r>
              <a:rPr lang="en-US" dirty="0" err="1"/>
              <a:t>thống</a:t>
            </a:r>
            <a:r>
              <a:rPr lang="en-US" dirty="0"/>
              <a:t> </a:t>
            </a:r>
            <a:r>
              <a:rPr lang="en-US" dirty="0" err="1"/>
              <a:t>gồm</a:t>
            </a:r>
            <a:r>
              <a:rPr lang="en-US" dirty="0"/>
              <a:t> </a:t>
            </a:r>
            <a:r>
              <a:rPr lang="en-US" dirty="0" err="1"/>
              <a:t>các</a:t>
            </a:r>
            <a:r>
              <a:rPr lang="en-US" dirty="0"/>
              <a:t> </a:t>
            </a:r>
            <a:r>
              <a:rPr lang="en-US" dirty="0" err="1"/>
              <a:t>thiết</a:t>
            </a:r>
            <a:r>
              <a:rPr lang="en-US" dirty="0"/>
              <a:t> </a:t>
            </a:r>
            <a:r>
              <a:rPr lang="en-US" dirty="0" err="1"/>
              <a:t>bị</a:t>
            </a:r>
            <a:r>
              <a:rPr lang="en-US" dirty="0"/>
              <a:t> </a:t>
            </a:r>
            <a:r>
              <a:rPr lang="en-US" dirty="0" err="1"/>
              <a:t>điện</a:t>
            </a:r>
            <a:r>
              <a:rPr lang="en-US" dirty="0"/>
              <a:t> </a:t>
            </a:r>
            <a:r>
              <a:rPr lang="en-US" dirty="0" err="1"/>
              <a:t>ghép</a:t>
            </a:r>
            <a:r>
              <a:rPr lang="en-US" dirty="0"/>
              <a:t> </a:t>
            </a:r>
            <a:r>
              <a:rPr lang="en-US" dirty="0" err="1"/>
              <a:t>lại</a:t>
            </a:r>
            <a:r>
              <a:rPr lang="en-US" dirty="0"/>
              <a:t> </a:t>
            </a:r>
            <a:r>
              <a:rPr lang="en-US" dirty="0" err="1"/>
              <a:t>thành</a:t>
            </a:r>
            <a:r>
              <a:rPr lang="en-US" dirty="0"/>
              <a:t> </a:t>
            </a:r>
            <a:r>
              <a:rPr lang="en-US" dirty="0" err="1"/>
              <a:t>vòng</a:t>
            </a:r>
            <a:r>
              <a:rPr lang="en-US" dirty="0"/>
              <a:t> </a:t>
            </a:r>
            <a:r>
              <a:rPr lang="en-US" dirty="0" err="1"/>
              <a:t>kín</a:t>
            </a:r>
            <a:r>
              <a:rPr lang="en-US" dirty="0"/>
              <a:t> </a:t>
            </a:r>
            <a:r>
              <a:rPr lang="en-US" dirty="0" err="1"/>
              <a:t>có</a:t>
            </a:r>
            <a:r>
              <a:rPr lang="en-US" dirty="0"/>
              <a:t> </a:t>
            </a:r>
            <a:r>
              <a:rPr lang="en-US" dirty="0" err="1"/>
              <a:t>dòng</a:t>
            </a:r>
            <a:r>
              <a:rPr lang="en-US" dirty="0"/>
              <a:t> </a:t>
            </a:r>
            <a:r>
              <a:rPr lang="en-US" dirty="0" err="1"/>
              <a:t>điện</a:t>
            </a:r>
            <a:r>
              <a:rPr lang="en-US" dirty="0"/>
              <a:t>, </a:t>
            </a:r>
            <a:r>
              <a:rPr lang="en-US" dirty="0" err="1"/>
              <a:t>trong</a:t>
            </a:r>
            <a:r>
              <a:rPr lang="en-US" dirty="0"/>
              <a:t> </a:t>
            </a:r>
            <a:r>
              <a:rPr lang="en-US" dirty="0" err="1"/>
              <a:t>đó</a:t>
            </a:r>
            <a:r>
              <a:rPr lang="en-US" dirty="0"/>
              <a:t> </a:t>
            </a:r>
            <a:r>
              <a:rPr lang="en-US" dirty="0" err="1"/>
              <a:t>xảy</a:t>
            </a:r>
            <a:r>
              <a:rPr lang="en-US" dirty="0"/>
              <a:t> </a:t>
            </a:r>
            <a:r>
              <a:rPr lang="en-US" dirty="0" err="1"/>
              <a:t>ra</a:t>
            </a:r>
            <a:r>
              <a:rPr lang="en-US" dirty="0"/>
              <a:t> </a:t>
            </a:r>
            <a:r>
              <a:rPr lang="en-US" dirty="0" err="1"/>
              <a:t>các</a:t>
            </a:r>
            <a:r>
              <a:rPr lang="en-US" dirty="0"/>
              <a:t> </a:t>
            </a:r>
            <a:r>
              <a:rPr lang="en-US" dirty="0" err="1"/>
              <a:t>quá</a:t>
            </a:r>
            <a:r>
              <a:rPr lang="en-US" dirty="0"/>
              <a:t> </a:t>
            </a:r>
            <a:r>
              <a:rPr lang="en-US" dirty="0" err="1"/>
              <a:t>trình</a:t>
            </a:r>
            <a:r>
              <a:rPr lang="en-US" dirty="0"/>
              <a:t> </a:t>
            </a:r>
            <a:r>
              <a:rPr lang="en-US" dirty="0" err="1"/>
              <a:t>truyền</a:t>
            </a:r>
            <a:r>
              <a:rPr lang="en-US" dirty="0"/>
              <a:t> </a:t>
            </a:r>
            <a:r>
              <a:rPr lang="en-US" dirty="0" err="1"/>
              <a:t>đạt</a:t>
            </a:r>
            <a:r>
              <a:rPr lang="en-US" dirty="0"/>
              <a:t>, </a:t>
            </a:r>
            <a:r>
              <a:rPr lang="en-US" dirty="0" err="1"/>
              <a:t>biến</a:t>
            </a:r>
            <a:r>
              <a:rPr lang="en-US" dirty="0"/>
              <a:t> </a:t>
            </a:r>
            <a:r>
              <a:rPr lang="en-US" dirty="0" err="1"/>
              <a:t>đổi</a:t>
            </a:r>
            <a:r>
              <a:rPr lang="en-US" dirty="0"/>
              <a:t> </a:t>
            </a:r>
            <a:r>
              <a:rPr lang="en-US" dirty="0" err="1"/>
              <a:t>năng</a:t>
            </a:r>
            <a:r>
              <a:rPr lang="en-US" dirty="0"/>
              <a:t> </a:t>
            </a:r>
            <a:r>
              <a:rPr lang="en-US" dirty="0" err="1"/>
              <a:t>lượng</a:t>
            </a:r>
            <a:r>
              <a:rPr lang="en-US" dirty="0"/>
              <a:t> hay </a:t>
            </a:r>
            <a:r>
              <a:rPr lang="en-US" dirty="0" err="1"/>
              <a:t>tín</a:t>
            </a:r>
            <a:r>
              <a:rPr lang="en-US" dirty="0"/>
              <a:t> </a:t>
            </a:r>
            <a:r>
              <a:rPr lang="en-US" dirty="0" err="1"/>
              <a:t>hiệu</a:t>
            </a:r>
            <a:r>
              <a:rPr lang="en-US" dirty="0"/>
              <a:t> </a:t>
            </a:r>
            <a:r>
              <a:rPr lang="en-US" dirty="0" err="1"/>
              <a:t>điện</a:t>
            </a:r>
            <a:r>
              <a:rPr lang="en-US" dirty="0"/>
              <a:t> </a:t>
            </a:r>
            <a:r>
              <a:rPr lang="en-US" dirty="0" err="1"/>
              <a:t>từ</a:t>
            </a:r>
            <a:r>
              <a:rPr lang="en-US" dirty="0"/>
              <a:t> </a:t>
            </a:r>
            <a:r>
              <a:rPr lang="en-US" dirty="0" err="1"/>
              <a:t>đo</a:t>
            </a:r>
            <a:r>
              <a:rPr lang="en-US" dirty="0"/>
              <a:t> </a:t>
            </a:r>
            <a:r>
              <a:rPr lang="en-US" dirty="0" err="1"/>
              <a:t>bởi</a:t>
            </a:r>
            <a:r>
              <a:rPr lang="en-US" dirty="0"/>
              <a:t> </a:t>
            </a:r>
            <a:r>
              <a:rPr lang="en-US" dirty="0" err="1"/>
              <a:t>các</a:t>
            </a:r>
            <a:r>
              <a:rPr lang="en-US" dirty="0"/>
              <a:t> </a:t>
            </a:r>
            <a:r>
              <a:rPr lang="en-US" dirty="0" err="1"/>
              <a:t>đại</a:t>
            </a:r>
            <a:r>
              <a:rPr lang="en-US" dirty="0"/>
              <a:t> </a:t>
            </a:r>
            <a:r>
              <a:rPr lang="en-US" dirty="0" err="1"/>
              <a:t>lượng</a:t>
            </a:r>
            <a:r>
              <a:rPr lang="en-US" dirty="0"/>
              <a:t> </a:t>
            </a:r>
            <a:r>
              <a:rPr lang="en-US" dirty="0" err="1"/>
              <a:t>dòng</a:t>
            </a:r>
            <a:r>
              <a:rPr lang="en-US" dirty="0"/>
              <a:t> </a:t>
            </a:r>
            <a:r>
              <a:rPr lang="en-US" dirty="0" err="1"/>
              <a:t>điện</a:t>
            </a:r>
            <a:r>
              <a:rPr lang="en-US" dirty="0"/>
              <a:t> </a:t>
            </a:r>
            <a:r>
              <a:rPr lang="en-US" dirty="0" err="1"/>
              <a:t>và</a:t>
            </a:r>
            <a:r>
              <a:rPr lang="en-US" dirty="0"/>
              <a:t> </a:t>
            </a:r>
            <a:r>
              <a:rPr lang="en-US" dirty="0" err="1"/>
              <a:t>điện</a:t>
            </a:r>
            <a:r>
              <a:rPr lang="en-US" dirty="0"/>
              <a:t> </a:t>
            </a:r>
            <a:r>
              <a:rPr lang="en-US" dirty="0" err="1"/>
              <a:t>áp</a:t>
            </a:r>
            <a:endParaRPr lang="en-US" dirty="0"/>
          </a:p>
          <a:p>
            <a:pPr marL="0" indent="0">
              <a:buNone/>
            </a:pPr>
            <a:endParaRPr lang="en-US" b="1" dirty="0"/>
          </a:p>
          <a:p>
            <a:pPr marL="0" indent="0">
              <a:buNone/>
            </a:pPr>
            <a:endParaRPr lang="en-US" b="1" dirty="0"/>
          </a:p>
          <a:p>
            <a:pPr marL="0" indent="0">
              <a:buNone/>
            </a:pPr>
            <a:endParaRPr lang="en-US" b="1" dirty="0" smtClean="0"/>
          </a:p>
        </p:txBody>
      </p:sp>
      <p:pic>
        <p:nvPicPr>
          <p:cNvPr id="5" name="Picture 4"/>
          <p:cNvPicPr>
            <a:picLocks noChangeAspect="1"/>
          </p:cNvPicPr>
          <p:nvPr/>
        </p:nvPicPr>
        <p:blipFill>
          <a:blip r:embed="rId2"/>
          <a:stretch>
            <a:fillRect/>
          </a:stretch>
        </p:blipFill>
        <p:spPr>
          <a:xfrm>
            <a:off x="5181600" y="1524000"/>
            <a:ext cx="3286125" cy="2447925"/>
          </a:xfrm>
          <a:prstGeom prst="rect">
            <a:avLst/>
          </a:prstGeom>
        </p:spPr>
      </p:pic>
      <p:pic>
        <p:nvPicPr>
          <p:cNvPr id="6" name="Picture 5"/>
          <p:cNvPicPr>
            <a:picLocks noChangeAspect="1"/>
          </p:cNvPicPr>
          <p:nvPr/>
        </p:nvPicPr>
        <p:blipFill>
          <a:blip r:embed="rId3"/>
          <a:stretch>
            <a:fillRect/>
          </a:stretch>
        </p:blipFill>
        <p:spPr>
          <a:xfrm>
            <a:off x="5257800" y="4114801"/>
            <a:ext cx="3209925" cy="2219535"/>
          </a:xfrm>
          <a:prstGeom prst="rect">
            <a:avLst/>
          </a:prstGeom>
        </p:spPr>
      </p:pic>
    </p:spTree>
    <p:extLst>
      <p:ext uri="{BB962C8B-B14F-4D97-AF65-F5344CB8AC3E}">
        <p14:creationId xmlns:p14="http://schemas.microsoft.com/office/powerpoint/2010/main" val="2594505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
                                          </p:val>
                                        </p:tav>
                                        <p:tav tm="100000">
                                          <p:val>
                                            <p:strVal val="#ppt_x"/>
                                          </p:val>
                                        </p:tav>
                                      </p:tavLst>
                                    </p:anim>
                                    <p:anim calcmode="lin" valueType="num">
                                      <p:cBhvr>
                                        <p:cTn id="3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9277" y="201613"/>
            <a:ext cx="8229600" cy="636587"/>
          </a:xfrm>
        </p:spPr>
        <p:txBody>
          <a:bodyPr/>
          <a:lstStyle/>
          <a:p>
            <a:pPr algn="ctr"/>
            <a:r>
              <a:rPr lang="en-US" sz="3200" b="1" dirty="0" err="1" smtClean="0">
                <a:solidFill>
                  <a:srgbClr val="FF0000"/>
                </a:solidFill>
                <a:latin typeface="+mn-lt"/>
              </a:rPr>
              <a:t>Chương</a:t>
            </a:r>
            <a:r>
              <a:rPr lang="en-US" sz="3200" b="1" dirty="0" smtClean="0">
                <a:solidFill>
                  <a:srgbClr val="FF0000"/>
                </a:solidFill>
                <a:latin typeface="+mn-lt"/>
              </a:rPr>
              <a:t> </a:t>
            </a:r>
            <a:r>
              <a:rPr lang="en-US" sz="3200" b="1" dirty="0" err="1" smtClean="0">
                <a:solidFill>
                  <a:srgbClr val="FF0000"/>
                </a:solidFill>
                <a:latin typeface="+mn-lt"/>
              </a:rPr>
              <a:t>3.KHÁI</a:t>
            </a:r>
            <a:r>
              <a:rPr lang="en-US" sz="3200" b="1" dirty="0" smtClean="0">
                <a:solidFill>
                  <a:srgbClr val="FF0000"/>
                </a:solidFill>
                <a:latin typeface="+mn-lt"/>
              </a:rPr>
              <a:t> </a:t>
            </a:r>
            <a:r>
              <a:rPr lang="en-US" sz="3200" b="1" dirty="0" err="1" smtClean="0">
                <a:solidFill>
                  <a:srgbClr val="FF0000"/>
                </a:solidFill>
                <a:latin typeface="+mn-lt"/>
              </a:rPr>
              <a:t>NIỆM</a:t>
            </a:r>
            <a:r>
              <a:rPr lang="en-US" sz="3200" b="1" dirty="0" smtClean="0">
                <a:solidFill>
                  <a:srgbClr val="FF0000"/>
                </a:solidFill>
                <a:latin typeface="+mn-lt"/>
              </a:rPr>
              <a:t> </a:t>
            </a:r>
            <a:r>
              <a:rPr lang="en-US" sz="3200" b="1" dirty="0" err="1" smtClean="0">
                <a:solidFill>
                  <a:srgbClr val="FF0000"/>
                </a:solidFill>
                <a:latin typeface="+mn-lt"/>
              </a:rPr>
              <a:t>MẠCH</a:t>
            </a:r>
            <a:r>
              <a:rPr lang="en-US" sz="3200" b="1" dirty="0" smtClean="0">
                <a:solidFill>
                  <a:srgbClr val="FF0000"/>
                </a:solidFill>
                <a:latin typeface="+mn-lt"/>
              </a:rPr>
              <a:t> </a:t>
            </a:r>
            <a:r>
              <a:rPr lang="en-US" sz="3200" b="1" dirty="0" err="1" smtClean="0">
                <a:solidFill>
                  <a:srgbClr val="FF0000"/>
                </a:solidFill>
                <a:latin typeface="+mn-lt"/>
              </a:rPr>
              <a:t>ĐIỆN</a:t>
            </a:r>
            <a:endParaRPr lang="en-US" sz="3200" b="1" dirty="0">
              <a:solidFill>
                <a:srgbClr val="FF0000"/>
              </a:solidFill>
              <a:latin typeface="+mn-lt"/>
            </a:endParaRPr>
          </a:p>
        </p:txBody>
      </p:sp>
      <p:sp>
        <p:nvSpPr>
          <p:cNvPr id="3" name="Content Placeholder 2"/>
          <p:cNvSpPr>
            <a:spLocks noGrp="1"/>
          </p:cNvSpPr>
          <p:nvPr>
            <p:ph idx="1"/>
          </p:nvPr>
        </p:nvSpPr>
        <p:spPr>
          <a:xfrm>
            <a:off x="228600" y="990600"/>
            <a:ext cx="8763000" cy="5791200"/>
          </a:xfrm>
        </p:spPr>
        <p:txBody>
          <a:bodyPr/>
          <a:lstStyle/>
          <a:p>
            <a:pPr marL="0" indent="0">
              <a:buNone/>
            </a:pPr>
            <a:r>
              <a:rPr lang="en-US" b="1" dirty="0" smtClean="0"/>
              <a:t>1.1</a:t>
            </a:r>
            <a:r>
              <a:rPr lang="en-US" b="1" dirty="0"/>
              <a:t>. </a:t>
            </a:r>
            <a:r>
              <a:rPr lang="en-US" b="1" dirty="0" err="1"/>
              <a:t>Mạch</a:t>
            </a:r>
            <a:r>
              <a:rPr lang="en-US" b="1" dirty="0"/>
              <a:t> </a:t>
            </a:r>
            <a:r>
              <a:rPr lang="en-US" b="1" dirty="0" err="1"/>
              <a:t>điện</a:t>
            </a:r>
            <a:r>
              <a:rPr lang="en-US" b="1" dirty="0"/>
              <a:t> </a:t>
            </a:r>
            <a:r>
              <a:rPr lang="en-US" b="1" dirty="0" err="1"/>
              <a:t>và</a:t>
            </a:r>
            <a:r>
              <a:rPr lang="en-US" b="1" dirty="0"/>
              <a:t> </a:t>
            </a:r>
            <a:r>
              <a:rPr lang="en-US" b="1" dirty="0" err="1"/>
              <a:t>mô</a:t>
            </a:r>
            <a:r>
              <a:rPr lang="en-US" b="1" dirty="0"/>
              <a:t> </a:t>
            </a:r>
            <a:r>
              <a:rPr lang="en-US" b="1" dirty="0" err="1" smtClean="0"/>
              <a:t>hình</a:t>
            </a:r>
            <a:endParaRPr lang="en-US" b="1" dirty="0" smtClean="0"/>
          </a:p>
          <a:p>
            <a:pPr marL="0" indent="0">
              <a:buNone/>
            </a:pPr>
            <a:r>
              <a:rPr lang="en-US" b="1" dirty="0"/>
              <a:t>1.1.1. </a:t>
            </a:r>
            <a:r>
              <a:rPr lang="en-US" b="1" dirty="0" err="1"/>
              <a:t>Mạch</a:t>
            </a:r>
            <a:r>
              <a:rPr lang="en-US" b="1" dirty="0"/>
              <a:t> </a:t>
            </a:r>
            <a:r>
              <a:rPr lang="en-US" b="1" dirty="0" err="1"/>
              <a:t>điện</a:t>
            </a:r>
            <a:r>
              <a:rPr lang="en-US" b="1" dirty="0"/>
              <a:t> </a:t>
            </a:r>
          </a:p>
          <a:p>
            <a:pPr marL="0" indent="0">
              <a:buNone/>
            </a:pPr>
            <a:r>
              <a:rPr lang="en-US" dirty="0" err="1"/>
              <a:t>Mỗi</a:t>
            </a:r>
            <a:r>
              <a:rPr lang="en-US" dirty="0"/>
              <a:t> </a:t>
            </a:r>
            <a:r>
              <a:rPr lang="en-US" dirty="0" err="1"/>
              <a:t>phần</a:t>
            </a:r>
            <a:r>
              <a:rPr lang="en-US" dirty="0"/>
              <a:t> </a:t>
            </a:r>
            <a:r>
              <a:rPr lang="en-US" dirty="0" err="1"/>
              <a:t>tử</a:t>
            </a:r>
            <a:r>
              <a:rPr lang="en-US" dirty="0"/>
              <a:t> </a:t>
            </a:r>
            <a:r>
              <a:rPr lang="en-US" dirty="0" err="1"/>
              <a:t>trong</a:t>
            </a:r>
            <a:r>
              <a:rPr lang="en-US" dirty="0"/>
              <a:t> </a:t>
            </a:r>
            <a:r>
              <a:rPr lang="en-US" dirty="0" err="1"/>
              <a:t>mạch</a:t>
            </a:r>
            <a:r>
              <a:rPr lang="en-US" dirty="0"/>
              <a:t> </a:t>
            </a:r>
            <a:r>
              <a:rPr lang="en-US" dirty="0" err="1"/>
              <a:t>thực</a:t>
            </a:r>
            <a:r>
              <a:rPr lang="en-US" dirty="0"/>
              <a:t> </a:t>
            </a:r>
            <a:r>
              <a:rPr lang="en-US" dirty="0" err="1"/>
              <a:t>hiện</a:t>
            </a:r>
            <a:r>
              <a:rPr lang="en-US" dirty="0"/>
              <a:t> </a:t>
            </a:r>
            <a:r>
              <a:rPr lang="en-US" dirty="0" err="1"/>
              <a:t>một</a:t>
            </a:r>
            <a:r>
              <a:rPr lang="en-US" dirty="0"/>
              <a:t> </a:t>
            </a:r>
            <a:r>
              <a:rPr lang="en-US" dirty="0" err="1"/>
              <a:t>chức</a:t>
            </a:r>
            <a:r>
              <a:rPr lang="en-US" dirty="0"/>
              <a:t> </a:t>
            </a:r>
            <a:r>
              <a:rPr lang="en-US" dirty="0" err="1"/>
              <a:t>năng</a:t>
            </a:r>
            <a:r>
              <a:rPr lang="en-US" dirty="0"/>
              <a:t> </a:t>
            </a:r>
            <a:r>
              <a:rPr lang="en-US" dirty="0" err="1"/>
              <a:t>xác</a:t>
            </a:r>
            <a:r>
              <a:rPr lang="en-US" dirty="0"/>
              <a:t> </a:t>
            </a:r>
            <a:r>
              <a:rPr lang="en-US" dirty="0" err="1"/>
              <a:t>định</a:t>
            </a:r>
            <a:r>
              <a:rPr lang="en-US" dirty="0"/>
              <a:t> </a:t>
            </a:r>
            <a:r>
              <a:rPr lang="en-US" dirty="0" err="1"/>
              <a:t>gọi</a:t>
            </a:r>
            <a:r>
              <a:rPr lang="en-US" dirty="0"/>
              <a:t> </a:t>
            </a:r>
            <a:r>
              <a:rPr lang="en-US" dirty="0" err="1"/>
              <a:t>là</a:t>
            </a:r>
            <a:r>
              <a:rPr lang="en-US" dirty="0"/>
              <a:t> </a:t>
            </a:r>
            <a:r>
              <a:rPr lang="en-US" dirty="0" err="1"/>
              <a:t>phần</a:t>
            </a:r>
            <a:r>
              <a:rPr lang="en-US" dirty="0"/>
              <a:t> </a:t>
            </a:r>
            <a:r>
              <a:rPr lang="en-US" dirty="0" err="1"/>
              <a:t>tử</a:t>
            </a:r>
            <a:r>
              <a:rPr lang="en-US" dirty="0"/>
              <a:t> </a:t>
            </a:r>
            <a:r>
              <a:rPr lang="en-US" dirty="0" err="1"/>
              <a:t>mạch</a:t>
            </a:r>
            <a:r>
              <a:rPr lang="en-US" dirty="0"/>
              <a:t> </a:t>
            </a:r>
            <a:r>
              <a:rPr lang="en-US" dirty="0" err="1"/>
              <a:t>điện</a:t>
            </a:r>
            <a:r>
              <a:rPr lang="en-US" dirty="0"/>
              <a:t>.</a:t>
            </a:r>
            <a:endParaRPr lang="en-US" b="1" dirty="0"/>
          </a:p>
          <a:p>
            <a:pPr marL="0" indent="0">
              <a:buNone/>
            </a:pPr>
            <a:r>
              <a:rPr lang="en-US" dirty="0" err="1"/>
              <a:t>Có</a:t>
            </a:r>
            <a:r>
              <a:rPr lang="en-US" dirty="0"/>
              <a:t> 3 </a:t>
            </a:r>
            <a:r>
              <a:rPr lang="en-US" dirty="0" err="1"/>
              <a:t>loại</a:t>
            </a:r>
            <a:r>
              <a:rPr lang="en-US" dirty="0"/>
              <a:t> </a:t>
            </a:r>
            <a:r>
              <a:rPr lang="en-US" dirty="0" err="1"/>
              <a:t>phần</a:t>
            </a:r>
            <a:r>
              <a:rPr lang="en-US" dirty="0"/>
              <a:t> </a:t>
            </a:r>
            <a:r>
              <a:rPr lang="en-US" dirty="0" err="1"/>
              <a:t>tử</a:t>
            </a:r>
            <a:r>
              <a:rPr lang="en-US" dirty="0"/>
              <a:t> </a:t>
            </a:r>
            <a:r>
              <a:rPr lang="en-US" dirty="0" err="1"/>
              <a:t>chính</a:t>
            </a:r>
            <a:r>
              <a:rPr lang="en-US" dirty="0"/>
              <a:t> </a:t>
            </a:r>
            <a:r>
              <a:rPr lang="en-US" dirty="0" smtClean="0"/>
              <a:t>:</a:t>
            </a:r>
          </a:p>
          <a:p>
            <a:pPr marL="0" indent="0">
              <a:buNone/>
            </a:pPr>
            <a:r>
              <a:rPr lang="en-US" dirty="0" smtClean="0"/>
              <a:t> </a:t>
            </a:r>
            <a:r>
              <a:rPr lang="en-US" dirty="0" err="1"/>
              <a:t>N</a:t>
            </a:r>
            <a:r>
              <a:rPr lang="en-US" dirty="0" err="1" smtClean="0"/>
              <a:t>guồn</a:t>
            </a:r>
            <a:r>
              <a:rPr lang="en-US" dirty="0"/>
              <a:t>, </a:t>
            </a:r>
            <a:r>
              <a:rPr lang="en-US" dirty="0" err="1" smtClean="0"/>
              <a:t>phụ</a:t>
            </a:r>
            <a:r>
              <a:rPr lang="en-US" dirty="0" smtClean="0"/>
              <a:t> </a:t>
            </a:r>
            <a:r>
              <a:rPr lang="en-US" dirty="0" err="1"/>
              <a:t>tải</a:t>
            </a:r>
            <a:r>
              <a:rPr lang="en-US" dirty="0"/>
              <a:t> </a:t>
            </a:r>
            <a:r>
              <a:rPr lang="en-US" dirty="0" err="1"/>
              <a:t>và</a:t>
            </a:r>
            <a:r>
              <a:rPr lang="en-US" dirty="0"/>
              <a:t> </a:t>
            </a:r>
            <a:r>
              <a:rPr lang="en-US" dirty="0" err="1"/>
              <a:t>dây</a:t>
            </a:r>
            <a:r>
              <a:rPr lang="en-US" dirty="0"/>
              <a:t> </a:t>
            </a:r>
            <a:r>
              <a:rPr lang="en-US" dirty="0" err="1"/>
              <a:t>dẫn</a:t>
            </a:r>
            <a:r>
              <a:rPr lang="en-US" dirty="0"/>
              <a:t>. </a:t>
            </a:r>
            <a:endParaRPr lang="en-US" b="1" dirty="0"/>
          </a:p>
        </p:txBody>
      </p:sp>
    </p:spTree>
    <p:extLst>
      <p:ext uri="{BB962C8B-B14F-4D97-AF65-F5344CB8AC3E}">
        <p14:creationId xmlns:p14="http://schemas.microsoft.com/office/powerpoint/2010/main" val="3957800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9277" y="201613"/>
            <a:ext cx="8229600" cy="636587"/>
          </a:xfrm>
        </p:spPr>
        <p:txBody>
          <a:bodyPr/>
          <a:lstStyle/>
          <a:p>
            <a:pPr algn="ctr"/>
            <a:r>
              <a:rPr lang="en-US" sz="3200" b="1" dirty="0" err="1" smtClean="0">
                <a:solidFill>
                  <a:srgbClr val="FF0000"/>
                </a:solidFill>
                <a:latin typeface="+mn-lt"/>
              </a:rPr>
              <a:t>Chương</a:t>
            </a:r>
            <a:r>
              <a:rPr lang="en-US" sz="3200" b="1" dirty="0" smtClean="0">
                <a:solidFill>
                  <a:srgbClr val="FF0000"/>
                </a:solidFill>
                <a:latin typeface="+mn-lt"/>
              </a:rPr>
              <a:t> </a:t>
            </a:r>
            <a:r>
              <a:rPr lang="en-US" sz="3200" b="1" dirty="0" err="1" smtClean="0">
                <a:solidFill>
                  <a:srgbClr val="FF0000"/>
                </a:solidFill>
                <a:latin typeface="+mn-lt"/>
              </a:rPr>
              <a:t>3.KHÁI</a:t>
            </a:r>
            <a:r>
              <a:rPr lang="en-US" sz="3200" b="1" dirty="0" smtClean="0">
                <a:solidFill>
                  <a:srgbClr val="FF0000"/>
                </a:solidFill>
                <a:latin typeface="+mn-lt"/>
              </a:rPr>
              <a:t> </a:t>
            </a:r>
            <a:r>
              <a:rPr lang="en-US" sz="3200" b="1" dirty="0" err="1" smtClean="0">
                <a:solidFill>
                  <a:srgbClr val="FF0000"/>
                </a:solidFill>
                <a:latin typeface="+mn-lt"/>
              </a:rPr>
              <a:t>NIỆM</a:t>
            </a:r>
            <a:r>
              <a:rPr lang="en-US" sz="3200" b="1" dirty="0" smtClean="0">
                <a:solidFill>
                  <a:srgbClr val="FF0000"/>
                </a:solidFill>
                <a:latin typeface="+mn-lt"/>
              </a:rPr>
              <a:t> </a:t>
            </a:r>
            <a:r>
              <a:rPr lang="en-US" sz="3200" b="1" dirty="0" err="1" smtClean="0">
                <a:solidFill>
                  <a:srgbClr val="FF0000"/>
                </a:solidFill>
                <a:latin typeface="+mn-lt"/>
              </a:rPr>
              <a:t>MẠCH</a:t>
            </a:r>
            <a:r>
              <a:rPr lang="en-US" sz="3200" b="1" dirty="0" smtClean="0">
                <a:solidFill>
                  <a:srgbClr val="FF0000"/>
                </a:solidFill>
                <a:latin typeface="+mn-lt"/>
              </a:rPr>
              <a:t> </a:t>
            </a:r>
            <a:r>
              <a:rPr lang="en-US" sz="3200" b="1" dirty="0" err="1" smtClean="0">
                <a:solidFill>
                  <a:srgbClr val="FF0000"/>
                </a:solidFill>
                <a:latin typeface="+mn-lt"/>
              </a:rPr>
              <a:t>ĐIỆN</a:t>
            </a:r>
            <a:endParaRPr lang="en-US" sz="3200" b="1" dirty="0">
              <a:solidFill>
                <a:srgbClr val="FF0000"/>
              </a:solidFill>
              <a:latin typeface="+mn-lt"/>
            </a:endParaRPr>
          </a:p>
        </p:txBody>
      </p:sp>
      <p:sp>
        <p:nvSpPr>
          <p:cNvPr id="3" name="Content Placeholder 2"/>
          <p:cNvSpPr>
            <a:spLocks noGrp="1"/>
          </p:cNvSpPr>
          <p:nvPr>
            <p:ph idx="1"/>
          </p:nvPr>
        </p:nvSpPr>
        <p:spPr>
          <a:xfrm>
            <a:off x="228600" y="838200"/>
            <a:ext cx="8153400" cy="5791200"/>
          </a:xfrm>
        </p:spPr>
        <p:txBody>
          <a:bodyPr/>
          <a:lstStyle/>
          <a:p>
            <a:pPr marL="0" indent="0">
              <a:buNone/>
            </a:pPr>
            <a:r>
              <a:rPr lang="en-US" dirty="0" smtClean="0"/>
              <a:t>1.1</a:t>
            </a:r>
            <a:r>
              <a:rPr lang="en-US" dirty="0"/>
              <a:t>. </a:t>
            </a:r>
            <a:r>
              <a:rPr lang="en-US" dirty="0" err="1"/>
              <a:t>Mạch</a:t>
            </a:r>
            <a:r>
              <a:rPr lang="en-US" dirty="0"/>
              <a:t> </a:t>
            </a:r>
            <a:r>
              <a:rPr lang="en-US" dirty="0" err="1"/>
              <a:t>điện</a:t>
            </a:r>
            <a:r>
              <a:rPr lang="en-US" dirty="0"/>
              <a:t> </a:t>
            </a:r>
            <a:r>
              <a:rPr lang="en-US" dirty="0" err="1"/>
              <a:t>và</a:t>
            </a:r>
            <a:r>
              <a:rPr lang="en-US" dirty="0"/>
              <a:t> </a:t>
            </a:r>
            <a:r>
              <a:rPr lang="en-US" dirty="0" err="1"/>
              <a:t>mô</a:t>
            </a:r>
            <a:r>
              <a:rPr lang="en-US" dirty="0"/>
              <a:t> </a:t>
            </a:r>
            <a:r>
              <a:rPr lang="en-US" dirty="0" err="1" smtClean="0"/>
              <a:t>hình</a:t>
            </a:r>
            <a:endParaRPr lang="en-US" dirty="0" smtClean="0"/>
          </a:p>
          <a:p>
            <a:pPr marL="0" indent="0">
              <a:buNone/>
            </a:pPr>
            <a:r>
              <a:rPr lang="en-US" dirty="0"/>
              <a:t>1.1.1. </a:t>
            </a:r>
            <a:r>
              <a:rPr lang="en-US" dirty="0" err="1"/>
              <a:t>Mạch</a:t>
            </a:r>
            <a:r>
              <a:rPr lang="en-US" dirty="0"/>
              <a:t> </a:t>
            </a:r>
            <a:r>
              <a:rPr lang="en-US" dirty="0" err="1"/>
              <a:t>điện</a:t>
            </a:r>
            <a:r>
              <a:rPr lang="en-US" dirty="0"/>
              <a:t> </a:t>
            </a:r>
          </a:p>
          <a:p>
            <a:pPr marL="0" indent="0" algn="just">
              <a:buNone/>
            </a:pPr>
            <a:r>
              <a:rPr lang="en-US" b="1" dirty="0" err="1" smtClean="0">
                <a:solidFill>
                  <a:srgbClr val="0000FF"/>
                </a:solidFill>
              </a:rPr>
              <a:t>Nguồn</a:t>
            </a:r>
            <a:r>
              <a:rPr lang="en-US" b="1" dirty="0" smtClean="0">
                <a:solidFill>
                  <a:srgbClr val="0000FF"/>
                </a:solidFill>
              </a:rPr>
              <a:t> </a:t>
            </a:r>
            <a:r>
              <a:rPr lang="en-US" b="1" dirty="0" err="1">
                <a:solidFill>
                  <a:srgbClr val="0000FF"/>
                </a:solidFill>
              </a:rPr>
              <a:t>điện</a:t>
            </a:r>
            <a:r>
              <a:rPr lang="en-US" dirty="0"/>
              <a:t>: </a:t>
            </a:r>
            <a:r>
              <a:rPr lang="en-US" dirty="0" err="1"/>
              <a:t>là</a:t>
            </a:r>
            <a:r>
              <a:rPr lang="en-US" dirty="0"/>
              <a:t> </a:t>
            </a:r>
            <a:r>
              <a:rPr lang="en-US" dirty="0" err="1"/>
              <a:t>thiết</a:t>
            </a:r>
            <a:r>
              <a:rPr lang="en-US" dirty="0"/>
              <a:t> </a:t>
            </a:r>
            <a:r>
              <a:rPr lang="en-US" dirty="0" err="1"/>
              <a:t>bị</a:t>
            </a:r>
            <a:r>
              <a:rPr lang="en-US" dirty="0"/>
              <a:t> </a:t>
            </a:r>
            <a:r>
              <a:rPr lang="en-US" dirty="0" err="1"/>
              <a:t>tạo</a:t>
            </a:r>
            <a:r>
              <a:rPr lang="en-US" dirty="0"/>
              <a:t> </a:t>
            </a:r>
            <a:r>
              <a:rPr lang="en-US" dirty="0" err="1"/>
              <a:t>ra</a:t>
            </a:r>
            <a:r>
              <a:rPr lang="en-US" dirty="0"/>
              <a:t> </a:t>
            </a:r>
            <a:r>
              <a:rPr lang="en-US" dirty="0" err="1"/>
              <a:t>điện</a:t>
            </a:r>
            <a:r>
              <a:rPr lang="en-US" dirty="0"/>
              <a:t> </a:t>
            </a:r>
            <a:r>
              <a:rPr lang="en-US" dirty="0" err="1"/>
              <a:t>năng</a:t>
            </a:r>
            <a:r>
              <a:rPr lang="en-US" dirty="0"/>
              <a:t>. </a:t>
            </a:r>
            <a:r>
              <a:rPr lang="en-US" dirty="0" err="1"/>
              <a:t>Về</a:t>
            </a:r>
            <a:r>
              <a:rPr lang="en-US" dirty="0"/>
              <a:t> </a:t>
            </a:r>
            <a:r>
              <a:rPr lang="en-US" dirty="0" err="1"/>
              <a:t>nguyên</a:t>
            </a:r>
            <a:r>
              <a:rPr lang="en-US" dirty="0"/>
              <a:t> </a:t>
            </a:r>
            <a:r>
              <a:rPr lang="en-US" dirty="0" err="1"/>
              <a:t>lý</a:t>
            </a:r>
            <a:r>
              <a:rPr lang="en-US" dirty="0"/>
              <a:t>, </a:t>
            </a:r>
            <a:r>
              <a:rPr lang="en-US" dirty="0" err="1"/>
              <a:t>nguồn</a:t>
            </a:r>
            <a:r>
              <a:rPr lang="en-US" dirty="0"/>
              <a:t> </a:t>
            </a:r>
            <a:r>
              <a:rPr lang="en-US" dirty="0" err="1"/>
              <a:t>điện</a:t>
            </a:r>
            <a:r>
              <a:rPr lang="en-US" dirty="0"/>
              <a:t> </a:t>
            </a:r>
            <a:r>
              <a:rPr lang="en-US" dirty="0" err="1"/>
              <a:t>là</a:t>
            </a:r>
            <a:r>
              <a:rPr lang="en-US" dirty="0"/>
              <a:t> </a:t>
            </a:r>
            <a:r>
              <a:rPr lang="en-US" dirty="0" err="1"/>
              <a:t>thiết</a:t>
            </a:r>
            <a:r>
              <a:rPr lang="en-US" dirty="0"/>
              <a:t> </a:t>
            </a:r>
            <a:r>
              <a:rPr lang="en-US" dirty="0" err="1"/>
              <a:t>bị</a:t>
            </a:r>
            <a:r>
              <a:rPr lang="en-US" dirty="0"/>
              <a:t> </a:t>
            </a:r>
            <a:r>
              <a:rPr lang="en-US" dirty="0" err="1"/>
              <a:t>biến</a:t>
            </a:r>
            <a:r>
              <a:rPr lang="en-US" dirty="0"/>
              <a:t> </a:t>
            </a:r>
            <a:r>
              <a:rPr lang="en-US" dirty="0" err="1"/>
              <a:t>đổi</a:t>
            </a:r>
            <a:r>
              <a:rPr lang="en-US" dirty="0"/>
              <a:t> </a:t>
            </a:r>
            <a:r>
              <a:rPr lang="en-US" dirty="0" err="1"/>
              <a:t>các</a:t>
            </a:r>
            <a:r>
              <a:rPr lang="en-US" dirty="0"/>
              <a:t> </a:t>
            </a:r>
            <a:r>
              <a:rPr lang="en-US" dirty="0" err="1"/>
              <a:t>dạng</a:t>
            </a:r>
            <a:r>
              <a:rPr lang="en-US" dirty="0"/>
              <a:t> </a:t>
            </a:r>
            <a:r>
              <a:rPr lang="en-US" dirty="0" err="1"/>
              <a:t>năng</a:t>
            </a:r>
            <a:r>
              <a:rPr lang="en-US" dirty="0"/>
              <a:t> </a:t>
            </a:r>
            <a:r>
              <a:rPr lang="en-US" dirty="0" err="1"/>
              <a:t>lượng</a:t>
            </a:r>
            <a:r>
              <a:rPr lang="en-US" dirty="0"/>
              <a:t> </a:t>
            </a:r>
            <a:r>
              <a:rPr lang="en-US" dirty="0" err="1"/>
              <a:t>như</a:t>
            </a:r>
            <a:r>
              <a:rPr lang="en-US" dirty="0"/>
              <a:t> </a:t>
            </a:r>
            <a:r>
              <a:rPr lang="en-US" dirty="0" err="1"/>
              <a:t>cơ</a:t>
            </a:r>
            <a:r>
              <a:rPr lang="en-US" dirty="0"/>
              <a:t> </a:t>
            </a:r>
            <a:r>
              <a:rPr lang="en-US" dirty="0" err="1"/>
              <a:t>năng</a:t>
            </a:r>
            <a:r>
              <a:rPr lang="en-US" dirty="0"/>
              <a:t>, </a:t>
            </a:r>
            <a:r>
              <a:rPr lang="en-US" dirty="0" err="1"/>
              <a:t>hóa</a:t>
            </a:r>
            <a:r>
              <a:rPr lang="en-US" dirty="0"/>
              <a:t> </a:t>
            </a:r>
            <a:r>
              <a:rPr lang="en-US" dirty="0" err="1"/>
              <a:t>năng</a:t>
            </a:r>
            <a:r>
              <a:rPr lang="en-US" dirty="0"/>
              <a:t>, </a:t>
            </a:r>
            <a:r>
              <a:rPr lang="en-US" dirty="0" err="1"/>
              <a:t>nhiệt</a:t>
            </a:r>
            <a:r>
              <a:rPr lang="en-US" dirty="0"/>
              <a:t> </a:t>
            </a:r>
            <a:r>
              <a:rPr lang="en-US" dirty="0" err="1"/>
              <a:t>năng</a:t>
            </a:r>
            <a:r>
              <a:rPr lang="en-US" dirty="0"/>
              <a:t> </a:t>
            </a:r>
            <a:r>
              <a:rPr lang="en-US" dirty="0" err="1"/>
              <a:t>thành</a:t>
            </a:r>
            <a:r>
              <a:rPr lang="en-US" dirty="0"/>
              <a:t> </a:t>
            </a:r>
            <a:r>
              <a:rPr lang="en-US" dirty="0" err="1"/>
              <a:t>điện</a:t>
            </a:r>
            <a:r>
              <a:rPr lang="en-US" dirty="0"/>
              <a:t> </a:t>
            </a:r>
            <a:r>
              <a:rPr lang="en-US" dirty="0" err="1"/>
              <a:t>năng</a:t>
            </a:r>
            <a:r>
              <a:rPr lang="en-US" dirty="0"/>
              <a:t>. </a:t>
            </a:r>
            <a:endParaRPr lang="en-US" dirty="0" smtClean="0"/>
          </a:p>
          <a:p>
            <a:pPr marL="0" indent="0" algn="just">
              <a:buNone/>
            </a:pPr>
            <a:r>
              <a:rPr lang="en-US" dirty="0" err="1" smtClean="0"/>
              <a:t>Ví</a:t>
            </a:r>
            <a:r>
              <a:rPr lang="en-US" dirty="0" smtClean="0"/>
              <a:t> </a:t>
            </a:r>
            <a:r>
              <a:rPr lang="en-US" dirty="0" err="1"/>
              <a:t>dụ</a:t>
            </a:r>
            <a:r>
              <a:rPr lang="en-US" dirty="0"/>
              <a:t>: </a:t>
            </a:r>
            <a:r>
              <a:rPr lang="en-US" dirty="0" err="1"/>
              <a:t>Máy</a:t>
            </a:r>
            <a:r>
              <a:rPr lang="en-US" dirty="0"/>
              <a:t> </a:t>
            </a:r>
            <a:r>
              <a:rPr lang="en-US" dirty="0" err="1"/>
              <a:t>phát</a:t>
            </a:r>
            <a:r>
              <a:rPr lang="en-US" dirty="0"/>
              <a:t> </a:t>
            </a:r>
            <a:r>
              <a:rPr lang="en-US" dirty="0" err="1"/>
              <a:t>điện</a:t>
            </a:r>
            <a:r>
              <a:rPr lang="en-US" dirty="0"/>
              <a:t>, </a:t>
            </a:r>
            <a:r>
              <a:rPr lang="en-US" dirty="0" err="1"/>
              <a:t>ắc</a:t>
            </a:r>
            <a:r>
              <a:rPr lang="en-US" dirty="0"/>
              <a:t> </a:t>
            </a:r>
            <a:r>
              <a:rPr lang="en-US" dirty="0" err="1"/>
              <a:t>quy</a:t>
            </a:r>
            <a:r>
              <a:rPr lang="en-US" dirty="0"/>
              <a:t>, pin </a:t>
            </a:r>
            <a:r>
              <a:rPr lang="en-US" dirty="0" err="1"/>
              <a:t>mặt</a:t>
            </a:r>
            <a:r>
              <a:rPr lang="en-US" dirty="0"/>
              <a:t> </a:t>
            </a:r>
            <a:r>
              <a:rPr lang="en-US" dirty="0" err="1"/>
              <a:t>trời</a:t>
            </a:r>
            <a:r>
              <a:rPr lang="en-US" dirty="0"/>
              <a:t>. </a:t>
            </a:r>
            <a:endParaRPr lang="en-US" b="1" dirty="0"/>
          </a:p>
          <a:p>
            <a:pPr marL="0" indent="0">
              <a:buNone/>
            </a:pPr>
            <a:endParaRPr lang="en-US" b="1" dirty="0" smtClean="0"/>
          </a:p>
        </p:txBody>
      </p:sp>
      <p:pic>
        <p:nvPicPr>
          <p:cNvPr id="4" name="Picture 3"/>
          <p:cNvPicPr>
            <a:picLocks noChangeAspect="1"/>
          </p:cNvPicPr>
          <p:nvPr/>
        </p:nvPicPr>
        <p:blipFill>
          <a:blip r:embed="rId2"/>
          <a:stretch>
            <a:fillRect/>
          </a:stretch>
        </p:blipFill>
        <p:spPr>
          <a:xfrm>
            <a:off x="1371600" y="4038600"/>
            <a:ext cx="6611309" cy="2743200"/>
          </a:xfrm>
          <a:prstGeom prst="rect">
            <a:avLst/>
          </a:prstGeom>
        </p:spPr>
      </p:pic>
    </p:spTree>
    <p:extLst>
      <p:ext uri="{BB962C8B-B14F-4D97-AF65-F5344CB8AC3E}">
        <p14:creationId xmlns:p14="http://schemas.microsoft.com/office/powerpoint/2010/main" val="983708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9277" y="201613"/>
            <a:ext cx="8229600" cy="636587"/>
          </a:xfrm>
        </p:spPr>
        <p:txBody>
          <a:bodyPr/>
          <a:lstStyle/>
          <a:p>
            <a:pPr algn="ctr"/>
            <a:r>
              <a:rPr lang="en-US" sz="3200" b="1" dirty="0" err="1" smtClean="0">
                <a:solidFill>
                  <a:srgbClr val="FF0000"/>
                </a:solidFill>
                <a:latin typeface="+mn-lt"/>
              </a:rPr>
              <a:t>Chương</a:t>
            </a:r>
            <a:r>
              <a:rPr lang="en-US" sz="3200" b="1" dirty="0" smtClean="0">
                <a:solidFill>
                  <a:srgbClr val="FF0000"/>
                </a:solidFill>
                <a:latin typeface="+mn-lt"/>
              </a:rPr>
              <a:t> </a:t>
            </a:r>
            <a:r>
              <a:rPr lang="en-US" sz="3200" b="1" dirty="0" err="1" smtClean="0">
                <a:solidFill>
                  <a:srgbClr val="FF0000"/>
                </a:solidFill>
                <a:latin typeface="+mn-lt"/>
              </a:rPr>
              <a:t>3.KHÁI</a:t>
            </a:r>
            <a:r>
              <a:rPr lang="en-US" sz="3200" b="1" dirty="0" smtClean="0">
                <a:solidFill>
                  <a:srgbClr val="FF0000"/>
                </a:solidFill>
                <a:latin typeface="+mn-lt"/>
              </a:rPr>
              <a:t> </a:t>
            </a:r>
            <a:r>
              <a:rPr lang="en-US" sz="3200" b="1" dirty="0" err="1" smtClean="0">
                <a:solidFill>
                  <a:srgbClr val="FF0000"/>
                </a:solidFill>
                <a:latin typeface="+mn-lt"/>
              </a:rPr>
              <a:t>NIỆM</a:t>
            </a:r>
            <a:r>
              <a:rPr lang="en-US" sz="3200" b="1" dirty="0" smtClean="0">
                <a:solidFill>
                  <a:srgbClr val="FF0000"/>
                </a:solidFill>
                <a:latin typeface="+mn-lt"/>
              </a:rPr>
              <a:t> </a:t>
            </a:r>
            <a:r>
              <a:rPr lang="en-US" sz="3200" b="1" dirty="0" err="1" smtClean="0">
                <a:solidFill>
                  <a:srgbClr val="FF0000"/>
                </a:solidFill>
                <a:latin typeface="+mn-lt"/>
              </a:rPr>
              <a:t>MẠCH</a:t>
            </a:r>
            <a:r>
              <a:rPr lang="en-US" sz="3200" b="1" dirty="0" smtClean="0">
                <a:solidFill>
                  <a:srgbClr val="FF0000"/>
                </a:solidFill>
                <a:latin typeface="+mn-lt"/>
              </a:rPr>
              <a:t> </a:t>
            </a:r>
            <a:r>
              <a:rPr lang="en-US" sz="3200" b="1" dirty="0" err="1" smtClean="0">
                <a:solidFill>
                  <a:srgbClr val="FF0000"/>
                </a:solidFill>
                <a:latin typeface="+mn-lt"/>
              </a:rPr>
              <a:t>ĐIỆN</a:t>
            </a:r>
            <a:endParaRPr lang="en-US" sz="3200" b="1" dirty="0">
              <a:solidFill>
                <a:srgbClr val="FF0000"/>
              </a:solidFill>
              <a:latin typeface="+mn-lt"/>
            </a:endParaRPr>
          </a:p>
        </p:txBody>
      </p:sp>
      <p:sp>
        <p:nvSpPr>
          <p:cNvPr id="3" name="Content Placeholder 2"/>
          <p:cNvSpPr>
            <a:spLocks noGrp="1"/>
          </p:cNvSpPr>
          <p:nvPr>
            <p:ph idx="1"/>
          </p:nvPr>
        </p:nvSpPr>
        <p:spPr>
          <a:xfrm>
            <a:off x="228600" y="844062"/>
            <a:ext cx="8153400" cy="5791200"/>
          </a:xfrm>
        </p:spPr>
        <p:txBody>
          <a:bodyPr/>
          <a:lstStyle/>
          <a:p>
            <a:pPr marL="0" indent="0">
              <a:buNone/>
            </a:pPr>
            <a:r>
              <a:rPr lang="en-US" sz="3200" dirty="0" smtClean="0"/>
              <a:t>1.1</a:t>
            </a:r>
            <a:r>
              <a:rPr lang="en-US" sz="3200" dirty="0"/>
              <a:t>. </a:t>
            </a:r>
            <a:r>
              <a:rPr lang="en-US" sz="3200" dirty="0" err="1"/>
              <a:t>Mạch</a:t>
            </a:r>
            <a:r>
              <a:rPr lang="en-US" sz="3200" dirty="0"/>
              <a:t> </a:t>
            </a:r>
            <a:r>
              <a:rPr lang="en-US" sz="3200" dirty="0" err="1"/>
              <a:t>điện</a:t>
            </a:r>
            <a:r>
              <a:rPr lang="en-US" sz="3200" dirty="0"/>
              <a:t> </a:t>
            </a:r>
            <a:r>
              <a:rPr lang="en-US" sz="3200" dirty="0" err="1"/>
              <a:t>và</a:t>
            </a:r>
            <a:r>
              <a:rPr lang="en-US" sz="3200" dirty="0"/>
              <a:t> </a:t>
            </a:r>
            <a:r>
              <a:rPr lang="en-US" sz="3200" dirty="0" err="1"/>
              <a:t>mô</a:t>
            </a:r>
            <a:r>
              <a:rPr lang="en-US" sz="3200" dirty="0"/>
              <a:t> </a:t>
            </a:r>
            <a:r>
              <a:rPr lang="en-US" sz="3200" dirty="0" err="1" smtClean="0"/>
              <a:t>hình</a:t>
            </a:r>
            <a:endParaRPr lang="en-US" sz="3200" dirty="0" smtClean="0"/>
          </a:p>
          <a:p>
            <a:pPr marL="0" indent="0">
              <a:buNone/>
            </a:pPr>
            <a:r>
              <a:rPr lang="en-US" sz="3200" dirty="0"/>
              <a:t>1.1.1. </a:t>
            </a:r>
            <a:r>
              <a:rPr lang="en-US" sz="3200" dirty="0" err="1"/>
              <a:t>Mạch</a:t>
            </a:r>
            <a:r>
              <a:rPr lang="en-US" sz="3200" dirty="0"/>
              <a:t> </a:t>
            </a:r>
            <a:r>
              <a:rPr lang="en-US" sz="3200" dirty="0" err="1"/>
              <a:t>điện</a:t>
            </a:r>
            <a:r>
              <a:rPr lang="en-US" sz="3200" dirty="0"/>
              <a:t> </a:t>
            </a:r>
          </a:p>
        </p:txBody>
      </p:sp>
      <p:sp>
        <p:nvSpPr>
          <p:cNvPr id="5" name="Rectangle 4"/>
          <p:cNvSpPr/>
          <p:nvPr/>
        </p:nvSpPr>
        <p:spPr>
          <a:xfrm>
            <a:off x="345831" y="1981200"/>
            <a:ext cx="8804031" cy="2246769"/>
          </a:xfrm>
          <a:prstGeom prst="rect">
            <a:avLst/>
          </a:prstGeom>
        </p:spPr>
        <p:txBody>
          <a:bodyPr wrap="square">
            <a:spAutoFit/>
          </a:bodyPr>
          <a:lstStyle/>
          <a:p>
            <a:pPr algn="just"/>
            <a:r>
              <a:rPr lang="en-US" sz="2800" b="1" dirty="0" err="1">
                <a:solidFill>
                  <a:srgbClr val="0000FF"/>
                </a:solidFill>
                <a:latin typeface="Times New Roman" panose="02020603050405020304" pitchFamily="18" charset="0"/>
                <a:ea typeface="MS Mincho" panose="02020609040205080304" pitchFamily="49" charset="-128"/>
              </a:rPr>
              <a:t>Phụ</a:t>
            </a:r>
            <a:r>
              <a:rPr lang="en-US" sz="2800" b="1" dirty="0">
                <a:solidFill>
                  <a:srgbClr val="0000FF"/>
                </a:solidFill>
                <a:latin typeface="Times New Roman" panose="02020603050405020304" pitchFamily="18" charset="0"/>
                <a:ea typeface="MS Mincho" panose="02020609040205080304" pitchFamily="49" charset="-128"/>
              </a:rPr>
              <a:t> </a:t>
            </a:r>
            <a:r>
              <a:rPr lang="en-US" sz="2800" b="1" dirty="0" err="1">
                <a:solidFill>
                  <a:srgbClr val="0000FF"/>
                </a:solidFill>
                <a:latin typeface="Times New Roman" panose="02020603050405020304" pitchFamily="18" charset="0"/>
                <a:ea typeface="MS Mincho" panose="02020609040205080304" pitchFamily="49" charset="-128"/>
              </a:rPr>
              <a:t>tải</a:t>
            </a:r>
            <a:r>
              <a:rPr lang="en-US" sz="2800" b="1" dirty="0">
                <a:solidFill>
                  <a:srgbClr val="0000FF"/>
                </a:solidFill>
                <a:latin typeface="Times New Roman" panose="02020603050405020304" pitchFamily="18" charset="0"/>
                <a:ea typeface="MS Mincho" panose="02020609040205080304" pitchFamily="49" charset="-128"/>
              </a:rPr>
              <a:t>: </a:t>
            </a:r>
            <a:endParaRPr lang="en-US" sz="2800" b="1" dirty="0" smtClean="0">
              <a:solidFill>
                <a:srgbClr val="0000FF"/>
              </a:solidFill>
              <a:latin typeface="Times New Roman" panose="02020603050405020304" pitchFamily="18" charset="0"/>
              <a:ea typeface="MS Mincho" panose="02020609040205080304" pitchFamily="49" charset="-128"/>
            </a:endParaRPr>
          </a:p>
          <a:p>
            <a:pPr algn="just"/>
            <a:r>
              <a:rPr lang="en-US" sz="2800" dirty="0" err="1" smtClean="0">
                <a:latin typeface="Times New Roman" panose="02020603050405020304" pitchFamily="18" charset="0"/>
                <a:ea typeface="MS Mincho" panose="02020609040205080304" pitchFamily="49" charset="-128"/>
              </a:rPr>
              <a:t>là</a:t>
            </a:r>
            <a:r>
              <a:rPr lang="en-US" sz="2800" dirty="0" smtClean="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các</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thiết</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bị</a:t>
            </a:r>
            <a:r>
              <a:rPr lang="en-US" sz="2800" dirty="0">
                <a:latin typeface="Times New Roman" panose="02020603050405020304" pitchFamily="18" charset="0"/>
                <a:ea typeface="MS Mincho" panose="02020609040205080304" pitchFamily="49" charset="-128"/>
              </a:rPr>
              <a:t> </a:t>
            </a:r>
            <a:r>
              <a:rPr lang="en-US" sz="2800" dirty="0" err="1">
                <a:solidFill>
                  <a:srgbClr val="00FF00"/>
                </a:solidFill>
                <a:latin typeface="Times New Roman" panose="02020603050405020304" pitchFamily="18" charset="0"/>
                <a:ea typeface="MS Mincho" panose="02020609040205080304" pitchFamily="49" charset="-128"/>
              </a:rPr>
              <a:t>tiêu</a:t>
            </a:r>
            <a:r>
              <a:rPr lang="en-US" sz="2800" dirty="0">
                <a:solidFill>
                  <a:srgbClr val="00FF00"/>
                </a:solidFill>
                <a:latin typeface="Times New Roman" panose="02020603050405020304" pitchFamily="18" charset="0"/>
                <a:ea typeface="MS Mincho" panose="02020609040205080304" pitchFamily="49" charset="-128"/>
              </a:rPr>
              <a:t> </a:t>
            </a:r>
            <a:r>
              <a:rPr lang="en-US" sz="2800" dirty="0" err="1">
                <a:solidFill>
                  <a:srgbClr val="00FF00"/>
                </a:solidFill>
                <a:latin typeface="Times New Roman" panose="02020603050405020304" pitchFamily="18" charset="0"/>
                <a:ea typeface="MS Mincho" panose="02020609040205080304" pitchFamily="49" charset="-128"/>
              </a:rPr>
              <a:t>thụ</a:t>
            </a:r>
            <a:r>
              <a:rPr lang="en-US" sz="2800" dirty="0">
                <a:solidFill>
                  <a:srgbClr val="00FF00"/>
                </a:solidFill>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năng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lượng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và</a:t>
            </a:r>
            <a:r>
              <a:rPr lang="en-US" sz="2800" dirty="0">
                <a:latin typeface="Times New Roman" panose="02020603050405020304" pitchFamily="18" charset="0"/>
                <a:ea typeface="MS Mincho" panose="02020609040205080304" pitchFamily="49" charset="-128"/>
              </a:rPr>
              <a:t> </a:t>
            </a:r>
            <a:r>
              <a:rPr lang="en-US" sz="2800" dirty="0" err="1">
                <a:solidFill>
                  <a:srgbClr val="00FF00"/>
                </a:solidFill>
                <a:latin typeface="Times New Roman" panose="02020603050405020304" pitchFamily="18" charset="0"/>
                <a:ea typeface="MS Mincho" panose="02020609040205080304" pitchFamily="49" charset="-128"/>
              </a:rPr>
              <a:t>biến</a:t>
            </a:r>
            <a:r>
              <a:rPr lang="en-US" sz="2800" dirty="0">
                <a:solidFill>
                  <a:srgbClr val="00FF00"/>
                </a:solidFill>
                <a:latin typeface="Times New Roman" panose="02020603050405020304" pitchFamily="18" charset="0"/>
                <a:ea typeface="MS Mincho" panose="02020609040205080304" pitchFamily="49" charset="-128"/>
              </a:rPr>
              <a:t> </a:t>
            </a:r>
            <a:r>
              <a:rPr lang="en-US" sz="2800" dirty="0" err="1">
                <a:solidFill>
                  <a:srgbClr val="00FF00"/>
                </a:solidFill>
                <a:latin typeface="Times New Roman" panose="02020603050405020304" pitchFamily="18" charset="0"/>
                <a:ea typeface="MS Mincho" panose="02020609040205080304" pitchFamily="49" charset="-128"/>
              </a:rPr>
              <a:t>đổi</a:t>
            </a:r>
            <a:r>
              <a:rPr lang="en-US" sz="2800" dirty="0">
                <a:solidFill>
                  <a:srgbClr val="00FF00"/>
                </a:solidFill>
                <a:latin typeface="Times New Roman" panose="02020603050405020304" pitchFamily="18" charset="0"/>
                <a:ea typeface="MS Mincho" panose="02020609040205080304" pitchFamily="49" charset="-128"/>
              </a:rPr>
              <a:t> </a:t>
            </a:r>
            <a:r>
              <a:rPr lang="en-US" sz="2800" dirty="0" err="1">
                <a:solidFill>
                  <a:srgbClr val="00FF00"/>
                </a:solidFill>
                <a:latin typeface="Times New Roman" panose="02020603050405020304" pitchFamily="18" charset="0"/>
                <a:ea typeface="MS Mincho" panose="02020609040205080304" pitchFamily="49" charset="-128"/>
              </a:rPr>
              <a:t>điện</a:t>
            </a:r>
            <a:r>
              <a:rPr lang="en-US" sz="2800" dirty="0">
                <a:solidFill>
                  <a:srgbClr val="00FF00"/>
                </a:solidFill>
                <a:latin typeface="Times New Roman" panose="02020603050405020304" pitchFamily="18" charset="0"/>
                <a:ea typeface="MS Mincho" panose="02020609040205080304" pitchFamily="49" charset="-128"/>
              </a:rPr>
              <a:t> </a:t>
            </a:r>
            <a:r>
              <a:rPr lang="en-US" sz="2800" dirty="0" err="1">
                <a:solidFill>
                  <a:srgbClr val="00FF00"/>
                </a:solidFill>
                <a:latin typeface="Times New Roman" panose="02020603050405020304" pitchFamily="18" charset="0"/>
                <a:ea typeface="MS Mincho" panose="02020609040205080304" pitchFamily="49" charset="-128"/>
              </a:rPr>
              <a:t>năng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thành</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các</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dạng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năng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lượng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khác</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như</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cơ</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năng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nhiệt</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năng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quang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năng</a:t>
            </a:r>
            <a:r>
              <a:rPr lang="en-US" sz="2800" dirty="0">
                <a:latin typeface="Times New Roman" panose="02020603050405020304" pitchFamily="18" charset="0"/>
                <a:ea typeface="MS Mincho" panose="02020609040205080304" pitchFamily="49" charset="-128"/>
              </a:rPr>
              <a:t>. </a:t>
            </a:r>
            <a:endParaRPr lang="en-US" sz="2800" dirty="0" smtClean="0">
              <a:latin typeface="Times New Roman" panose="02020603050405020304" pitchFamily="18" charset="0"/>
              <a:ea typeface="MS Mincho" panose="02020609040205080304" pitchFamily="49" charset="-128"/>
            </a:endParaRPr>
          </a:p>
          <a:p>
            <a:pPr algn="just"/>
            <a:r>
              <a:rPr lang="en-US" sz="2800" dirty="0" err="1" smtClean="0">
                <a:latin typeface="Times New Roman" panose="02020603050405020304" pitchFamily="18" charset="0"/>
                <a:ea typeface="MS Mincho" panose="02020609040205080304" pitchFamily="49" charset="-128"/>
              </a:rPr>
              <a:t>Ví</a:t>
            </a:r>
            <a:r>
              <a:rPr lang="en-US" sz="2800" dirty="0" smtClean="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dụ</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động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cơ</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điện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bếp</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điện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đèn</a:t>
            </a:r>
            <a:r>
              <a:rPr lang="en-US" sz="2800" dirty="0">
                <a:latin typeface="Times New Roman" panose="02020603050405020304" pitchFamily="18" charset="0"/>
                <a:ea typeface="MS Mincho" panose="02020609040205080304" pitchFamily="49" charset="-128"/>
              </a:rPr>
              <a:t> </a:t>
            </a:r>
            <a:r>
              <a:rPr lang="en-US" sz="2800" dirty="0" err="1" smtClean="0">
                <a:latin typeface="Times New Roman" panose="02020603050405020304" pitchFamily="18" charset="0"/>
                <a:ea typeface="MS Mincho" panose="02020609040205080304" pitchFamily="49" charset="-128"/>
              </a:rPr>
              <a:t>điện</a:t>
            </a:r>
            <a:r>
              <a:rPr lang="en-US" sz="2800" dirty="0" smtClean="0">
                <a:latin typeface="Times New Roman" panose="02020603050405020304" pitchFamily="18" charset="0"/>
                <a:ea typeface="MS Mincho" panose="02020609040205080304" pitchFamily="49" charset="-128"/>
              </a:rPr>
              <a:t>..</a:t>
            </a:r>
            <a:endParaRPr lang="en-US" sz="2800" dirty="0"/>
          </a:p>
        </p:txBody>
      </p:sp>
      <p:pic>
        <p:nvPicPr>
          <p:cNvPr id="7" name="Picture 6"/>
          <p:cNvPicPr>
            <a:picLocks noChangeAspect="1"/>
          </p:cNvPicPr>
          <p:nvPr/>
        </p:nvPicPr>
        <p:blipFill>
          <a:blip r:embed="rId2"/>
          <a:stretch>
            <a:fillRect/>
          </a:stretch>
        </p:blipFill>
        <p:spPr>
          <a:xfrm>
            <a:off x="1143000" y="4430696"/>
            <a:ext cx="5735870" cy="2001838"/>
          </a:xfrm>
          <a:prstGeom prst="rect">
            <a:avLst/>
          </a:prstGeom>
        </p:spPr>
      </p:pic>
    </p:spTree>
    <p:extLst>
      <p:ext uri="{BB962C8B-B14F-4D97-AF65-F5344CB8AC3E}">
        <p14:creationId xmlns:p14="http://schemas.microsoft.com/office/powerpoint/2010/main" val="3066234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9277" y="201613"/>
            <a:ext cx="8229600" cy="636587"/>
          </a:xfrm>
        </p:spPr>
        <p:txBody>
          <a:bodyPr/>
          <a:lstStyle/>
          <a:p>
            <a:pPr algn="ctr"/>
            <a:r>
              <a:rPr lang="en-US" sz="3200" b="1" dirty="0" err="1" smtClean="0">
                <a:solidFill>
                  <a:srgbClr val="FF0000"/>
                </a:solidFill>
                <a:latin typeface="+mn-lt"/>
              </a:rPr>
              <a:t>Chương</a:t>
            </a:r>
            <a:r>
              <a:rPr lang="en-US" sz="3200" b="1" dirty="0" smtClean="0">
                <a:solidFill>
                  <a:srgbClr val="FF0000"/>
                </a:solidFill>
                <a:latin typeface="+mn-lt"/>
              </a:rPr>
              <a:t> </a:t>
            </a:r>
            <a:r>
              <a:rPr lang="en-US" sz="3200" b="1" dirty="0" err="1" smtClean="0">
                <a:solidFill>
                  <a:srgbClr val="FF0000"/>
                </a:solidFill>
                <a:latin typeface="+mn-lt"/>
              </a:rPr>
              <a:t>3.KHÁI</a:t>
            </a:r>
            <a:r>
              <a:rPr lang="en-US" sz="3200" b="1" dirty="0" smtClean="0">
                <a:solidFill>
                  <a:srgbClr val="FF0000"/>
                </a:solidFill>
                <a:latin typeface="+mn-lt"/>
              </a:rPr>
              <a:t> </a:t>
            </a:r>
            <a:r>
              <a:rPr lang="en-US" sz="3200" b="1" dirty="0" err="1" smtClean="0">
                <a:solidFill>
                  <a:srgbClr val="FF0000"/>
                </a:solidFill>
                <a:latin typeface="+mn-lt"/>
              </a:rPr>
              <a:t>NIỆM</a:t>
            </a:r>
            <a:r>
              <a:rPr lang="en-US" sz="3200" b="1" dirty="0" smtClean="0">
                <a:solidFill>
                  <a:srgbClr val="FF0000"/>
                </a:solidFill>
                <a:latin typeface="+mn-lt"/>
              </a:rPr>
              <a:t> </a:t>
            </a:r>
            <a:r>
              <a:rPr lang="en-US" sz="3200" b="1" dirty="0" err="1" smtClean="0">
                <a:solidFill>
                  <a:srgbClr val="FF0000"/>
                </a:solidFill>
                <a:latin typeface="+mn-lt"/>
              </a:rPr>
              <a:t>MẠCH</a:t>
            </a:r>
            <a:r>
              <a:rPr lang="en-US" sz="3200" b="1" dirty="0" smtClean="0">
                <a:solidFill>
                  <a:srgbClr val="FF0000"/>
                </a:solidFill>
                <a:latin typeface="+mn-lt"/>
              </a:rPr>
              <a:t> </a:t>
            </a:r>
            <a:r>
              <a:rPr lang="en-US" sz="3200" b="1" dirty="0" err="1" smtClean="0">
                <a:solidFill>
                  <a:srgbClr val="FF0000"/>
                </a:solidFill>
                <a:latin typeface="+mn-lt"/>
              </a:rPr>
              <a:t>ĐIỆN</a:t>
            </a:r>
            <a:endParaRPr lang="en-US" sz="3200" b="1" dirty="0">
              <a:solidFill>
                <a:srgbClr val="FF0000"/>
              </a:solidFill>
              <a:latin typeface="+mn-lt"/>
            </a:endParaRPr>
          </a:p>
        </p:txBody>
      </p:sp>
      <p:sp>
        <p:nvSpPr>
          <p:cNvPr id="3" name="Content Placeholder 2"/>
          <p:cNvSpPr>
            <a:spLocks noGrp="1"/>
          </p:cNvSpPr>
          <p:nvPr>
            <p:ph idx="1"/>
          </p:nvPr>
        </p:nvSpPr>
        <p:spPr>
          <a:xfrm>
            <a:off x="228600" y="990600"/>
            <a:ext cx="8153400" cy="5791200"/>
          </a:xfrm>
        </p:spPr>
        <p:txBody>
          <a:bodyPr/>
          <a:lstStyle/>
          <a:p>
            <a:pPr marL="0" indent="0">
              <a:buNone/>
            </a:pPr>
            <a:r>
              <a:rPr lang="en-US" sz="3200" dirty="0" smtClean="0"/>
              <a:t>1.1</a:t>
            </a:r>
            <a:r>
              <a:rPr lang="en-US" sz="3200" dirty="0"/>
              <a:t>. </a:t>
            </a:r>
            <a:r>
              <a:rPr lang="en-US" sz="3200" dirty="0" err="1"/>
              <a:t>Mạch</a:t>
            </a:r>
            <a:r>
              <a:rPr lang="en-US" sz="3200" dirty="0"/>
              <a:t> </a:t>
            </a:r>
            <a:r>
              <a:rPr lang="en-US" sz="3200" dirty="0" err="1"/>
              <a:t>điện</a:t>
            </a:r>
            <a:r>
              <a:rPr lang="en-US" sz="3200" dirty="0"/>
              <a:t> </a:t>
            </a:r>
            <a:r>
              <a:rPr lang="en-US" sz="3200" dirty="0" err="1"/>
              <a:t>và</a:t>
            </a:r>
            <a:r>
              <a:rPr lang="en-US" sz="3200" dirty="0"/>
              <a:t> </a:t>
            </a:r>
            <a:r>
              <a:rPr lang="en-US" sz="3200" dirty="0" err="1"/>
              <a:t>mô</a:t>
            </a:r>
            <a:r>
              <a:rPr lang="en-US" sz="3200" dirty="0"/>
              <a:t> </a:t>
            </a:r>
            <a:r>
              <a:rPr lang="en-US" sz="3200" dirty="0" err="1" smtClean="0"/>
              <a:t>hình</a:t>
            </a:r>
            <a:endParaRPr lang="en-US" sz="3200" dirty="0" smtClean="0"/>
          </a:p>
          <a:p>
            <a:pPr marL="0" indent="0">
              <a:buNone/>
            </a:pPr>
            <a:r>
              <a:rPr lang="en-US" sz="3200" dirty="0"/>
              <a:t>1.1.1. </a:t>
            </a:r>
            <a:r>
              <a:rPr lang="en-US" sz="3200" dirty="0" err="1"/>
              <a:t>Mạch</a:t>
            </a:r>
            <a:r>
              <a:rPr lang="en-US" sz="3200" dirty="0"/>
              <a:t> </a:t>
            </a:r>
            <a:r>
              <a:rPr lang="en-US" sz="3200" dirty="0" err="1"/>
              <a:t>điện</a:t>
            </a:r>
            <a:r>
              <a:rPr lang="en-US" sz="3200" dirty="0"/>
              <a:t> </a:t>
            </a:r>
          </a:p>
        </p:txBody>
      </p:sp>
      <p:pic>
        <p:nvPicPr>
          <p:cNvPr id="6" name="Picture 5"/>
          <p:cNvPicPr>
            <a:picLocks noChangeAspect="1"/>
          </p:cNvPicPr>
          <p:nvPr/>
        </p:nvPicPr>
        <p:blipFill>
          <a:blip r:embed="rId2"/>
          <a:stretch>
            <a:fillRect/>
          </a:stretch>
        </p:blipFill>
        <p:spPr>
          <a:xfrm>
            <a:off x="914400" y="2189162"/>
            <a:ext cx="5735870" cy="2001838"/>
          </a:xfrm>
          <a:prstGeom prst="rect">
            <a:avLst/>
          </a:prstGeom>
        </p:spPr>
      </p:pic>
      <p:sp>
        <p:nvSpPr>
          <p:cNvPr id="4" name="Rectangle 3"/>
          <p:cNvSpPr/>
          <p:nvPr/>
        </p:nvSpPr>
        <p:spPr>
          <a:xfrm>
            <a:off x="23446" y="3868615"/>
            <a:ext cx="9144000" cy="1384995"/>
          </a:xfrm>
          <a:prstGeom prst="rect">
            <a:avLst/>
          </a:prstGeom>
        </p:spPr>
        <p:txBody>
          <a:bodyPr wrap="square">
            <a:spAutoFit/>
          </a:bodyPr>
          <a:lstStyle/>
          <a:p>
            <a:pPr indent="342900" algn="just"/>
            <a:r>
              <a:rPr lang="en-US" sz="2800" b="1" dirty="0" err="1">
                <a:solidFill>
                  <a:srgbClr val="0000FF"/>
                </a:solidFill>
                <a:latin typeface="Times New Roman" panose="02020603050405020304" pitchFamily="18" charset="0"/>
                <a:ea typeface="MS Mincho" panose="02020609040205080304" pitchFamily="49" charset="-128"/>
                <a:cs typeface="Times New Roman" panose="02020603050405020304" pitchFamily="18" charset="0"/>
              </a:rPr>
              <a:t>Dây</a:t>
            </a:r>
            <a:r>
              <a:rPr lang="en-US" sz="2800" b="1" dirty="0">
                <a:solidFill>
                  <a:srgbClr val="0000FF"/>
                </a:solidFill>
                <a:latin typeface="Times New Roman" panose="02020603050405020304" pitchFamily="18" charset="0"/>
                <a:ea typeface="MS Mincho" panose="02020609040205080304" pitchFamily="49" charset="-128"/>
                <a:cs typeface="Times New Roman" panose="02020603050405020304" pitchFamily="18" charset="0"/>
              </a:rPr>
              <a:t> </a:t>
            </a:r>
            <a:r>
              <a:rPr lang="en-US" sz="2800" b="1" dirty="0" err="1">
                <a:solidFill>
                  <a:srgbClr val="0000FF"/>
                </a:solidFill>
                <a:latin typeface="Times New Roman" panose="02020603050405020304" pitchFamily="18" charset="0"/>
                <a:ea typeface="MS Mincho" panose="02020609040205080304" pitchFamily="49" charset="-128"/>
                <a:cs typeface="Times New Roman" panose="02020603050405020304" pitchFamily="18" charset="0"/>
              </a:rPr>
              <a:t>dẫn</a:t>
            </a:r>
            <a:r>
              <a:rPr lang="en-US" sz="2800" b="1" dirty="0">
                <a:solidFill>
                  <a:srgbClr val="0000FF"/>
                </a:solidFill>
                <a:latin typeface="Times New Roman" panose="02020603050405020304" pitchFamily="18" charset="0"/>
                <a:ea typeface="MS Mincho" panose="02020609040205080304" pitchFamily="49" charset="-128"/>
                <a:cs typeface="Times New Roman" panose="02020603050405020304" pitchFamily="18" charset="0"/>
              </a:rPr>
              <a:t>: </a:t>
            </a:r>
            <a:endParaRPr lang="en-US" sz="2800" b="1" dirty="0" smtClean="0">
              <a:solidFill>
                <a:srgbClr val="0000FF"/>
              </a:solidFill>
              <a:latin typeface="Times New Roman" panose="02020603050405020304" pitchFamily="18" charset="0"/>
              <a:ea typeface="MS Mincho" panose="02020609040205080304" pitchFamily="49" charset="-128"/>
              <a:cs typeface="Times New Roman" panose="02020603050405020304" pitchFamily="18" charset="0"/>
            </a:endParaRPr>
          </a:p>
          <a:p>
            <a:pPr indent="342900" algn="just"/>
            <a:r>
              <a:rPr lang="en-US" sz="2800" dirty="0" err="1" smtClean="0">
                <a:latin typeface="Times New Roman" panose="02020603050405020304" pitchFamily="18" charset="0"/>
                <a:ea typeface="MS Mincho" panose="02020609040205080304" pitchFamily="49" charset="-128"/>
                <a:cs typeface="Times New Roman" panose="02020603050405020304" pitchFamily="18" charset="0"/>
              </a:rPr>
              <a:t>Dây</a:t>
            </a:r>
            <a:r>
              <a:rPr lang="en-US" sz="2800" dirty="0" smtClean="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dẫn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làm</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bằng</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kim</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loại</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đồng</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nhôm</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dùng</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để</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solidFill>
                  <a:srgbClr val="00FF00"/>
                </a:solidFill>
                <a:latin typeface="Times New Roman" panose="02020603050405020304" pitchFamily="18" charset="0"/>
                <a:ea typeface="MS Mincho" panose="02020609040205080304" pitchFamily="49" charset="-128"/>
                <a:cs typeface="Times New Roman" panose="02020603050405020304" pitchFamily="18" charset="0"/>
              </a:rPr>
              <a:t>truyền</a:t>
            </a:r>
            <a:r>
              <a:rPr lang="en-US" sz="2800" dirty="0">
                <a:solidFill>
                  <a:srgbClr val="00FF0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solidFill>
                  <a:srgbClr val="00FF00"/>
                </a:solidFill>
                <a:latin typeface="Times New Roman" panose="02020603050405020304" pitchFamily="18" charset="0"/>
                <a:ea typeface="MS Mincho" panose="02020609040205080304" pitchFamily="49" charset="-128"/>
                <a:cs typeface="Times New Roman" panose="02020603050405020304" pitchFamily="18" charset="0"/>
              </a:rPr>
              <a:t>tải</a:t>
            </a:r>
            <a:r>
              <a:rPr lang="en-US" sz="2800" dirty="0">
                <a:solidFill>
                  <a:srgbClr val="00FF0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800" dirty="0" smtClean="0">
                <a:solidFill>
                  <a:srgbClr val="00FF0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smtClean="0">
                <a:solidFill>
                  <a:srgbClr val="00FF00"/>
                </a:solidFill>
                <a:latin typeface="Times New Roman" panose="02020603050405020304" pitchFamily="18" charset="0"/>
                <a:ea typeface="MS Mincho" panose="02020609040205080304" pitchFamily="49" charset="-128"/>
                <a:cs typeface="Times New Roman" panose="02020603050405020304" pitchFamily="18" charset="0"/>
              </a:rPr>
              <a:t>điện</a:t>
            </a:r>
            <a:r>
              <a:rPr lang="en-US" sz="2800" dirty="0" smtClean="0">
                <a:solidFill>
                  <a:srgbClr val="00FF0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solidFill>
                  <a:srgbClr val="00FF00"/>
                </a:solidFill>
                <a:latin typeface="Times New Roman" panose="02020603050405020304" pitchFamily="18" charset="0"/>
                <a:ea typeface="MS Mincho" panose="02020609040205080304" pitchFamily="49" charset="-128"/>
                <a:cs typeface="Times New Roman" panose="02020603050405020304" pitchFamily="18" charset="0"/>
              </a:rPr>
              <a:t>năng</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từ</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nguồn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đến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tải</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endParaRPr lang="en-US" sz="2800" b="1" dirty="0">
              <a:effectLst/>
              <a:latin typeface="VNI-Times" pitchFamily="2"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749493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9277" y="201613"/>
            <a:ext cx="8229600" cy="636587"/>
          </a:xfrm>
        </p:spPr>
        <p:txBody>
          <a:bodyPr/>
          <a:lstStyle/>
          <a:p>
            <a:pPr algn="ctr"/>
            <a:r>
              <a:rPr lang="en-US" sz="3200" b="1" dirty="0" err="1" smtClean="0">
                <a:solidFill>
                  <a:srgbClr val="FF0000"/>
                </a:solidFill>
                <a:latin typeface="+mn-lt"/>
              </a:rPr>
              <a:t>Chương</a:t>
            </a:r>
            <a:r>
              <a:rPr lang="en-US" sz="3200" b="1" dirty="0" smtClean="0">
                <a:solidFill>
                  <a:srgbClr val="FF0000"/>
                </a:solidFill>
                <a:latin typeface="+mn-lt"/>
              </a:rPr>
              <a:t> </a:t>
            </a:r>
            <a:r>
              <a:rPr lang="en-US" sz="3200" b="1" dirty="0" err="1" smtClean="0">
                <a:solidFill>
                  <a:srgbClr val="FF0000"/>
                </a:solidFill>
                <a:latin typeface="+mn-lt"/>
              </a:rPr>
              <a:t>3.KHÁI</a:t>
            </a:r>
            <a:r>
              <a:rPr lang="en-US" sz="3200" b="1" dirty="0" smtClean="0">
                <a:solidFill>
                  <a:srgbClr val="FF0000"/>
                </a:solidFill>
                <a:latin typeface="+mn-lt"/>
              </a:rPr>
              <a:t> </a:t>
            </a:r>
            <a:r>
              <a:rPr lang="en-US" sz="3200" b="1" dirty="0" err="1" smtClean="0">
                <a:solidFill>
                  <a:srgbClr val="FF0000"/>
                </a:solidFill>
                <a:latin typeface="+mn-lt"/>
              </a:rPr>
              <a:t>NIỆM</a:t>
            </a:r>
            <a:r>
              <a:rPr lang="en-US" sz="3200" b="1" dirty="0" smtClean="0">
                <a:solidFill>
                  <a:srgbClr val="FF0000"/>
                </a:solidFill>
                <a:latin typeface="+mn-lt"/>
              </a:rPr>
              <a:t> </a:t>
            </a:r>
            <a:r>
              <a:rPr lang="en-US" sz="3200" b="1" dirty="0" err="1" smtClean="0">
                <a:solidFill>
                  <a:srgbClr val="FF0000"/>
                </a:solidFill>
                <a:latin typeface="+mn-lt"/>
              </a:rPr>
              <a:t>MẠCH</a:t>
            </a:r>
            <a:r>
              <a:rPr lang="en-US" sz="3200" b="1" dirty="0" smtClean="0">
                <a:solidFill>
                  <a:srgbClr val="FF0000"/>
                </a:solidFill>
                <a:latin typeface="+mn-lt"/>
              </a:rPr>
              <a:t> </a:t>
            </a:r>
            <a:r>
              <a:rPr lang="en-US" sz="3200" b="1" dirty="0" err="1" smtClean="0">
                <a:solidFill>
                  <a:srgbClr val="FF0000"/>
                </a:solidFill>
                <a:latin typeface="+mn-lt"/>
              </a:rPr>
              <a:t>ĐIỆN</a:t>
            </a:r>
            <a:endParaRPr lang="en-US" sz="3200" b="1" dirty="0">
              <a:solidFill>
                <a:srgbClr val="FF0000"/>
              </a:solidFill>
              <a:latin typeface="+mn-lt"/>
            </a:endParaRPr>
          </a:p>
        </p:txBody>
      </p:sp>
      <p:sp>
        <p:nvSpPr>
          <p:cNvPr id="3" name="Content Placeholder 2"/>
          <p:cNvSpPr>
            <a:spLocks noGrp="1"/>
          </p:cNvSpPr>
          <p:nvPr>
            <p:ph idx="1"/>
          </p:nvPr>
        </p:nvSpPr>
        <p:spPr>
          <a:xfrm>
            <a:off x="228600" y="990600"/>
            <a:ext cx="8153400" cy="5791200"/>
          </a:xfrm>
        </p:spPr>
        <p:txBody>
          <a:bodyPr/>
          <a:lstStyle/>
          <a:p>
            <a:pPr marL="0" indent="0">
              <a:buNone/>
            </a:pPr>
            <a:r>
              <a:rPr lang="en-US" sz="3200" dirty="0" smtClean="0"/>
              <a:t>1.1</a:t>
            </a:r>
            <a:r>
              <a:rPr lang="en-US" sz="3200" dirty="0"/>
              <a:t>. </a:t>
            </a:r>
            <a:r>
              <a:rPr lang="en-US" sz="3200" dirty="0" err="1"/>
              <a:t>Mạch</a:t>
            </a:r>
            <a:r>
              <a:rPr lang="en-US" sz="3200" dirty="0"/>
              <a:t> </a:t>
            </a:r>
            <a:r>
              <a:rPr lang="en-US" sz="3200" dirty="0" err="1"/>
              <a:t>điện</a:t>
            </a:r>
            <a:r>
              <a:rPr lang="en-US" sz="3200" dirty="0"/>
              <a:t> </a:t>
            </a:r>
            <a:endParaRPr lang="en-US" sz="3200" dirty="0" smtClean="0"/>
          </a:p>
          <a:p>
            <a:pPr marL="0" indent="0">
              <a:buNone/>
            </a:pPr>
            <a:r>
              <a:rPr lang="en-US" sz="3200" dirty="0" smtClean="0"/>
              <a:t>1.1.1. </a:t>
            </a:r>
            <a:r>
              <a:rPr lang="en-US" sz="3200" dirty="0" err="1" smtClean="0"/>
              <a:t>Mạch</a:t>
            </a:r>
            <a:r>
              <a:rPr lang="en-US" sz="3200" dirty="0" smtClean="0"/>
              <a:t> </a:t>
            </a:r>
            <a:r>
              <a:rPr lang="en-US" sz="3200" dirty="0" err="1" smtClean="0"/>
              <a:t>điện</a:t>
            </a:r>
            <a:r>
              <a:rPr lang="en-US" sz="3200" dirty="0" smtClean="0"/>
              <a:t> </a:t>
            </a:r>
            <a:endParaRPr lang="en-US" sz="3200" dirty="0"/>
          </a:p>
        </p:txBody>
      </p:sp>
      <p:sp>
        <p:nvSpPr>
          <p:cNvPr id="4" name="Rectangle 3"/>
          <p:cNvSpPr/>
          <p:nvPr/>
        </p:nvSpPr>
        <p:spPr>
          <a:xfrm>
            <a:off x="228600" y="2133600"/>
            <a:ext cx="4325815" cy="1815882"/>
          </a:xfrm>
          <a:prstGeom prst="rect">
            <a:avLst/>
          </a:prstGeom>
        </p:spPr>
        <p:txBody>
          <a:bodyPr wrap="square">
            <a:spAutoFit/>
          </a:bodyPr>
          <a:lstStyle/>
          <a:p>
            <a:pPr indent="342900" algn="just"/>
            <a:r>
              <a:rPr lang="en-US" sz="2800" dirty="0" err="1">
                <a:latin typeface="Times New Roman" panose="02020603050405020304" pitchFamily="18" charset="0"/>
                <a:ea typeface="MS Mincho" panose="02020609040205080304" pitchFamily="49" charset="-128"/>
                <a:cs typeface="Times New Roman" panose="02020603050405020304" pitchFamily="18" charset="0"/>
              </a:rPr>
              <a:t>Dây</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dẫn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Dây</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dẫn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làm</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bằng</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kim</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loại</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đồng</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nhôm</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dùng</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để</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solidFill>
                  <a:srgbClr val="00FF00"/>
                </a:solidFill>
                <a:latin typeface="Times New Roman" panose="02020603050405020304" pitchFamily="18" charset="0"/>
                <a:ea typeface="MS Mincho" panose="02020609040205080304" pitchFamily="49" charset="-128"/>
                <a:cs typeface="Times New Roman" panose="02020603050405020304" pitchFamily="18" charset="0"/>
              </a:rPr>
              <a:t>truyền</a:t>
            </a:r>
            <a:r>
              <a:rPr lang="en-US" sz="2800" dirty="0">
                <a:solidFill>
                  <a:srgbClr val="00FF0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solidFill>
                  <a:srgbClr val="00FF00"/>
                </a:solidFill>
                <a:latin typeface="Times New Roman" panose="02020603050405020304" pitchFamily="18" charset="0"/>
                <a:ea typeface="MS Mincho" panose="02020609040205080304" pitchFamily="49" charset="-128"/>
                <a:cs typeface="Times New Roman" panose="02020603050405020304" pitchFamily="18" charset="0"/>
              </a:rPr>
              <a:t>tải</a:t>
            </a:r>
            <a:r>
              <a:rPr lang="en-US" sz="2800" dirty="0">
                <a:solidFill>
                  <a:srgbClr val="00FF0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solidFill>
                  <a:srgbClr val="00FF00"/>
                </a:solidFill>
                <a:latin typeface="Times New Roman" panose="02020603050405020304" pitchFamily="18" charset="0"/>
                <a:ea typeface="MS Mincho" panose="02020609040205080304" pitchFamily="49" charset="-128"/>
                <a:cs typeface="Times New Roman" panose="02020603050405020304" pitchFamily="18" charset="0"/>
              </a:rPr>
              <a:t>điện</a:t>
            </a:r>
            <a:r>
              <a:rPr lang="en-US" sz="2800" dirty="0">
                <a:solidFill>
                  <a:srgbClr val="00FF0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solidFill>
                  <a:srgbClr val="00FF00"/>
                </a:solidFill>
                <a:latin typeface="Times New Roman" panose="02020603050405020304" pitchFamily="18" charset="0"/>
                <a:ea typeface="MS Mincho" panose="02020609040205080304" pitchFamily="49" charset="-128"/>
                <a:cs typeface="Times New Roman" panose="02020603050405020304" pitchFamily="18" charset="0"/>
              </a:rPr>
              <a:t>năng</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từ</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nguồn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đến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tải</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endParaRPr lang="en-US" sz="2800" b="1" dirty="0">
              <a:effectLst/>
              <a:latin typeface="VNI-Times" pitchFamily="2" charset="0"/>
              <a:ea typeface="MS Mincho" panose="02020609040205080304" pitchFamily="49" charset="-128"/>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4876800" y="1847468"/>
            <a:ext cx="4168287" cy="2388146"/>
          </a:xfrm>
          <a:prstGeom prst="rect">
            <a:avLst/>
          </a:prstGeom>
        </p:spPr>
      </p:pic>
    </p:spTree>
    <p:extLst>
      <p:ext uri="{BB962C8B-B14F-4D97-AF65-F5344CB8AC3E}">
        <p14:creationId xmlns:p14="http://schemas.microsoft.com/office/powerpoint/2010/main" val="4172271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9277" y="201613"/>
            <a:ext cx="8229600" cy="636587"/>
          </a:xfrm>
        </p:spPr>
        <p:txBody>
          <a:bodyPr/>
          <a:lstStyle/>
          <a:p>
            <a:pPr algn="ctr"/>
            <a:r>
              <a:rPr lang="en-US" sz="3200" b="1" dirty="0" err="1" smtClean="0">
                <a:solidFill>
                  <a:srgbClr val="FF0000"/>
                </a:solidFill>
                <a:latin typeface="+mn-lt"/>
              </a:rPr>
              <a:t>Chương</a:t>
            </a:r>
            <a:r>
              <a:rPr lang="en-US" sz="3200" b="1" dirty="0" smtClean="0">
                <a:solidFill>
                  <a:srgbClr val="FF0000"/>
                </a:solidFill>
                <a:latin typeface="+mn-lt"/>
              </a:rPr>
              <a:t> </a:t>
            </a:r>
            <a:r>
              <a:rPr lang="en-US" sz="3200" b="1" dirty="0" err="1" smtClean="0">
                <a:solidFill>
                  <a:srgbClr val="FF0000"/>
                </a:solidFill>
                <a:latin typeface="+mn-lt"/>
              </a:rPr>
              <a:t>3.KHÁI</a:t>
            </a:r>
            <a:r>
              <a:rPr lang="en-US" sz="3200" b="1" dirty="0" smtClean="0">
                <a:solidFill>
                  <a:srgbClr val="FF0000"/>
                </a:solidFill>
                <a:latin typeface="+mn-lt"/>
              </a:rPr>
              <a:t> </a:t>
            </a:r>
            <a:r>
              <a:rPr lang="en-US" sz="3200" b="1" dirty="0" err="1" smtClean="0">
                <a:solidFill>
                  <a:srgbClr val="FF0000"/>
                </a:solidFill>
                <a:latin typeface="+mn-lt"/>
              </a:rPr>
              <a:t>NIỆM</a:t>
            </a:r>
            <a:r>
              <a:rPr lang="en-US" sz="3200" b="1" dirty="0" smtClean="0">
                <a:solidFill>
                  <a:srgbClr val="FF0000"/>
                </a:solidFill>
                <a:latin typeface="+mn-lt"/>
              </a:rPr>
              <a:t> </a:t>
            </a:r>
            <a:r>
              <a:rPr lang="en-US" sz="3200" b="1" dirty="0" err="1" smtClean="0">
                <a:solidFill>
                  <a:srgbClr val="FF0000"/>
                </a:solidFill>
                <a:latin typeface="+mn-lt"/>
              </a:rPr>
              <a:t>MẠCH</a:t>
            </a:r>
            <a:r>
              <a:rPr lang="en-US" sz="3200" b="1" dirty="0" smtClean="0">
                <a:solidFill>
                  <a:srgbClr val="FF0000"/>
                </a:solidFill>
                <a:latin typeface="+mn-lt"/>
              </a:rPr>
              <a:t> </a:t>
            </a:r>
            <a:r>
              <a:rPr lang="en-US" sz="3200" b="1" dirty="0" err="1" smtClean="0">
                <a:solidFill>
                  <a:srgbClr val="FF0000"/>
                </a:solidFill>
                <a:latin typeface="+mn-lt"/>
              </a:rPr>
              <a:t>ĐIỆN</a:t>
            </a:r>
            <a:endParaRPr lang="en-US" sz="3200" b="1" dirty="0">
              <a:solidFill>
                <a:srgbClr val="FF0000"/>
              </a:solidFill>
              <a:latin typeface="+mn-lt"/>
            </a:endParaRPr>
          </a:p>
        </p:txBody>
      </p:sp>
      <p:sp>
        <p:nvSpPr>
          <p:cNvPr id="3" name="Content Placeholder 2"/>
          <p:cNvSpPr>
            <a:spLocks noGrp="1"/>
          </p:cNvSpPr>
          <p:nvPr>
            <p:ph idx="1"/>
          </p:nvPr>
        </p:nvSpPr>
        <p:spPr>
          <a:xfrm>
            <a:off x="228600" y="990600"/>
            <a:ext cx="8153400" cy="5791200"/>
          </a:xfrm>
        </p:spPr>
        <p:txBody>
          <a:bodyPr/>
          <a:lstStyle/>
          <a:p>
            <a:pPr marL="0" indent="0">
              <a:buNone/>
            </a:pPr>
            <a:r>
              <a:rPr lang="en-US" sz="3200" b="1" dirty="0" smtClean="0"/>
              <a:t>1.1</a:t>
            </a:r>
            <a:r>
              <a:rPr lang="en-US" sz="3200" b="1" dirty="0"/>
              <a:t>. </a:t>
            </a:r>
            <a:r>
              <a:rPr lang="en-US" sz="3200" b="1" dirty="0" err="1"/>
              <a:t>Mạch</a:t>
            </a:r>
            <a:r>
              <a:rPr lang="en-US" sz="3200" b="1" dirty="0"/>
              <a:t> </a:t>
            </a:r>
            <a:r>
              <a:rPr lang="en-US" sz="3200" b="1" dirty="0" err="1"/>
              <a:t>điện</a:t>
            </a:r>
            <a:r>
              <a:rPr lang="en-US" sz="3200" b="1" dirty="0"/>
              <a:t> </a:t>
            </a:r>
            <a:endParaRPr lang="en-US" sz="3200" b="1" dirty="0" smtClean="0"/>
          </a:p>
        </p:txBody>
      </p:sp>
      <p:sp>
        <p:nvSpPr>
          <p:cNvPr id="7" name="Rectangle 6"/>
          <p:cNvSpPr/>
          <p:nvPr/>
        </p:nvSpPr>
        <p:spPr>
          <a:xfrm>
            <a:off x="246185" y="1600200"/>
            <a:ext cx="8059615" cy="584775"/>
          </a:xfrm>
          <a:prstGeom prst="rect">
            <a:avLst/>
          </a:prstGeom>
        </p:spPr>
        <p:txBody>
          <a:bodyPr wrap="square">
            <a:spAutoFit/>
          </a:bodyPr>
          <a:lstStyle/>
          <a:p>
            <a:r>
              <a:rPr lang="en-US" sz="3200" b="1" dirty="0">
                <a:latin typeface="Times New Roman" panose="02020603050405020304" pitchFamily="18" charset="0"/>
                <a:ea typeface="MS Mincho" panose="02020609040205080304" pitchFamily="49" charset="-128"/>
              </a:rPr>
              <a:t>1.1.2. </a:t>
            </a:r>
            <a:r>
              <a:rPr lang="en-US" sz="3200" b="1" dirty="0" err="1">
                <a:latin typeface="Times New Roman" panose="02020603050405020304" pitchFamily="18" charset="0"/>
                <a:ea typeface="MS Mincho" panose="02020609040205080304" pitchFamily="49" charset="-128"/>
              </a:rPr>
              <a:t>Mô</a:t>
            </a:r>
            <a:r>
              <a:rPr lang="en-US" sz="3200" b="1" dirty="0">
                <a:latin typeface="Times New Roman" panose="02020603050405020304" pitchFamily="18" charset="0"/>
                <a:ea typeface="MS Mincho" panose="02020609040205080304" pitchFamily="49" charset="-128"/>
              </a:rPr>
              <a:t> </a:t>
            </a:r>
            <a:r>
              <a:rPr lang="en-US" sz="3200" b="1" dirty="0" err="1">
                <a:latin typeface="Times New Roman" panose="02020603050405020304" pitchFamily="18" charset="0"/>
                <a:ea typeface="MS Mincho" panose="02020609040205080304" pitchFamily="49" charset="-128"/>
              </a:rPr>
              <a:t>hình</a:t>
            </a:r>
            <a:r>
              <a:rPr lang="en-US" sz="3200" b="1" dirty="0">
                <a:latin typeface="Times New Roman" panose="02020603050405020304" pitchFamily="18" charset="0"/>
                <a:ea typeface="MS Mincho" panose="02020609040205080304" pitchFamily="49" charset="-128"/>
              </a:rPr>
              <a:t> </a:t>
            </a:r>
            <a:r>
              <a:rPr lang="en-US" sz="3200" b="1" dirty="0" err="1">
                <a:latin typeface="Times New Roman" panose="02020603050405020304" pitchFamily="18" charset="0"/>
                <a:ea typeface="MS Mincho" panose="02020609040205080304" pitchFamily="49" charset="-128"/>
              </a:rPr>
              <a:t>gần</a:t>
            </a:r>
            <a:r>
              <a:rPr lang="en-US" sz="3200" b="1" dirty="0">
                <a:latin typeface="Times New Roman" panose="02020603050405020304" pitchFamily="18" charset="0"/>
                <a:ea typeface="MS Mincho" panose="02020609040205080304" pitchFamily="49" charset="-128"/>
              </a:rPr>
              <a:t> </a:t>
            </a:r>
            <a:r>
              <a:rPr lang="en-US" sz="3200" b="1" dirty="0" err="1">
                <a:latin typeface="Times New Roman" panose="02020603050405020304" pitchFamily="18" charset="0"/>
                <a:ea typeface="MS Mincho" panose="02020609040205080304" pitchFamily="49" charset="-128"/>
              </a:rPr>
              <a:t>đúng</a:t>
            </a:r>
            <a:r>
              <a:rPr lang="en-US" sz="3200" b="1" dirty="0">
                <a:latin typeface="Times New Roman" panose="02020603050405020304" pitchFamily="18" charset="0"/>
                <a:ea typeface="MS Mincho" panose="02020609040205080304" pitchFamily="49" charset="-128"/>
              </a:rPr>
              <a:t> </a:t>
            </a:r>
            <a:r>
              <a:rPr lang="en-US" sz="3200" b="1" dirty="0" err="1">
                <a:latin typeface="Times New Roman" panose="02020603050405020304" pitchFamily="18" charset="0"/>
                <a:ea typeface="MS Mincho" panose="02020609040205080304" pitchFamily="49" charset="-128"/>
              </a:rPr>
              <a:t>các</a:t>
            </a:r>
            <a:r>
              <a:rPr lang="en-US" sz="3200" b="1" dirty="0">
                <a:latin typeface="Times New Roman" panose="02020603050405020304" pitchFamily="18" charset="0"/>
                <a:ea typeface="MS Mincho" panose="02020609040205080304" pitchFamily="49" charset="-128"/>
              </a:rPr>
              <a:t> </a:t>
            </a:r>
            <a:r>
              <a:rPr lang="en-US" sz="3200" b="1" dirty="0" err="1">
                <a:latin typeface="Times New Roman" panose="02020603050405020304" pitchFamily="18" charset="0"/>
                <a:ea typeface="MS Mincho" panose="02020609040205080304" pitchFamily="49" charset="-128"/>
              </a:rPr>
              <a:t>phần</a:t>
            </a:r>
            <a:r>
              <a:rPr lang="en-US" sz="3200" b="1" dirty="0">
                <a:latin typeface="Times New Roman" panose="02020603050405020304" pitchFamily="18" charset="0"/>
                <a:ea typeface="MS Mincho" panose="02020609040205080304" pitchFamily="49" charset="-128"/>
              </a:rPr>
              <a:t> </a:t>
            </a:r>
            <a:r>
              <a:rPr lang="en-US" sz="3200" b="1" dirty="0" err="1">
                <a:latin typeface="Times New Roman" panose="02020603050405020304" pitchFamily="18" charset="0"/>
                <a:ea typeface="MS Mincho" panose="02020609040205080304" pitchFamily="49" charset="-128"/>
              </a:rPr>
              <a:t>tử</a:t>
            </a:r>
            <a:r>
              <a:rPr lang="en-US" sz="3200" b="1" dirty="0">
                <a:latin typeface="Times New Roman" panose="02020603050405020304" pitchFamily="18" charset="0"/>
                <a:ea typeface="MS Mincho" panose="02020609040205080304" pitchFamily="49" charset="-128"/>
              </a:rPr>
              <a:t> </a:t>
            </a:r>
            <a:r>
              <a:rPr lang="en-US" sz="3200" b="1" dirty="0" err="1">
                <a:latin typeface="Times New Roman" panose="02020603050405020304" pitchFamily="18" charset="0"/>
                <a:ea typeface="MS Mincho" panose="02020609040205080304" pitchFamily="49" charset="-128"/>
              </a:rPr>
              <a:t>thực</a:t>
            </a:r>
            <a:endParaRPr lang="en-US" sz="3200" b="1" dirty="0"/>
          </a:p>
        </p:txBody>
      </p:sp>
      <p:sp>
        <p:nvSpPr>
          <p:cNvPr id="8" name="Rectangle 7"/>
          <p:cNvSpPr/>
          <p:nvPr/>
        </p:nvSpPr>
        <p:spPr>
          <a:xfrm>
            <a:off x="246184" y="2184975"/>
            <a:ext cx="8745415" cy="3046988"/>
          </a:xfrm>
          <a:prstGeom prst="rect">
            <a:avLst/>
          </a:prstGeom>
        </p:spPr>
        <p:txBody>
          <a:bodyPr wrap="square">
            <a:spAutoFit/>
          </a:bodyPr>
          <a:lstStyle/>
          <a:p>
            <a:pPr indent="342900" algn="just"/>
            <a:r>
              <a:rPr lang="en-US" sz="3200" dirty="0" err="1">
                <a:latin typeface="Times New Roman" panose="02020603050405020304" pitchFamily="18" charset="0"/>
                <a:ea typeface="MS Mincho" panose="02020609040205080304" pitchFamily="49" charset="-128"/>
                <a:cs typeface="Times New Roman" panose="02020603050405020304" pitchFamily="18" charset="0"/>
              </a:rPr>
              <a:t>Thực</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tế</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không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có</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phần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tử</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nào</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là</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thuần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trở</a:t>
            </a:r>
            <a:r>
              <a:rPr lang="en-US" sz="3200" dirty="0">
                <a:latin typeface="Times New Roman" panose="02020603050405020304" pitchFamily="18" charset="0"/>
                <a:ea typeface="MS Mincho" panose="02020609040205080304" pitchFamily="49" charset="-128"/>
                <a:cs typeface="Times New Roman" panose="02020603050405020304" pitchFamily="18" charset="0"/>
              </a:rPr>
              <a:t> R,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thuần</a:t>
            </a:r>
            <a:r>
              <a:rPr lang="en-US" sz="3200" dirty="0">
                <a:latin typeface="Times New Roman" panose="02020603050405020304" pitchFamily="18" charset="0"/>
                <a:ea typeface="MS Mincho" panose="02020609040205080304" pitchFamily="49" charset="-128"/>
                <a:cs typeface="Times New Roman" panose="02020603050405020304" pitchFamily="18" charset="0"/>
              </a:rPr>
              <a:t> dung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kháng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C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và</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thuần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cảm</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kháng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L hay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thuần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nguồn</a:t>
            </a:r>
            <a:r>
              <a:rPr lang="en-US" sz="3200" dirty="0">
                <a:latin typeface="Times New Roman" panose="02020603050405020304" pitchFamily="18" charset="0"/>
                <a:ea typeface="MS Mincho" panose="02020609040205080304" pitchFamily="49" charset="-128"/>
                <a:cs typeface="Times New Roman" panose="02020603050405020304" pitchFamily="18" charset="0"/>
              </a:rPr>
              <a:t> e(t), j(t).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Để</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thuận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lợi</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cho</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việc</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giải</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mạch</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3200" dirty="0">
                <a:latin typeface="Times New Roman" panose="02020603050405020304" pitchFamily="18" charset="0"/>
                <a:ea typeface="MS Mincho" panose="02020609040205080304" pitchFamily="49" charset="-128"/>
                <a:cs typeface="Times New Roman" panose="02020603050405020304" pitchFamily="18" charset="0"/>
              </a:rPr>
              <a:t>, ta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chấp</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nhận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sai</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số</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coi</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các</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phần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tử</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chỉ</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mang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tính</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chất</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đặt</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trưng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và</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mô</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phỏng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gần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đúng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như</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sau</a:t>
            </a:r>
            <a:r>
              <a:rPr lang="en-US" sz="3200" dirty="0">
                <a:latin typeface="Times New Roman" panose="02020603050405020304" pitchFamily="18" charset="0"/>
                <a:ea typeface="MS Mincho" panose="02020609040205080304" pitchFamily="49" charset="-128"/>
                <a:cs typeface="Times New Roman" panose="02020603050405020304" pitchFamily="18" charset="0"/>
              </a:rPr>
              <a:t>:</a:t>
            </a:r>
            <a:endParaRPr lang="en-US" sz="3200" b="1" dirty="0">
              <a:effectLst/>
              <a:latin typeface="VNI-Times" pitchFamily="2"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304456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9277" y="201613"/>
            <a:ext cx="8229600" cy="636587"/>
          </a:xfrm>
        </p:spPr>
        <p:txBody>
          <a:bodyPr/>
          <a:lstStyle/>
          <a:p>
            <a:pPr algn="ctr"/>
            <a:r>
              <a:rPr lang="en-US" sz="3200" b="1" dirty="0" err="1" smtClean="0">
                <a:solidFill>
                  <a:srgbClr val="FF0000"/>
                </a:solidFill>
                <a:latin typeface="+mn-lt"/>
              </a:rPr>
              <a:t>Chương</a:t>
            </a:r>
            <a:r>
              <a:rPr lang="en-US" sz="3200" b="1" dirty="0" smtClean="0">
                <a:solidFill>
                  <a:srgbClr val="FF0000"/>
                </a:solidFill>
                <a:latin typeface="+mn-lt"/>
              </a:rPr>
              <a:t> </a:t>
            </a:r>
            <a:r>
              <a:rPr lang="en-US" sz="3200" b="1" dirty="0" err="1" smtClean="0">
                <a:solidFill>
                  <a:srgbClr val="FF0000"/>
                </a:solidFill>
                <a:latin typeface="+mn-lt"/>
              </a:rPr>
              <a:t>3.KHÁI</a:t>
            </a:r>
            <a:r>
              <a:rPr lang="en-US" sz="3200" b="1" dirty="0" smtClean="0">
                <a:solidFill>
                  <a:srgbClr val="FF0000"/>
                </a:solidFill>
                <a:latin typeface="+mn-lt"/>
              </a:rPr>
              <a:t> </a:t>
            </a:r>
            <a:r>
              <a:rPr lang="en-US" sz="3200" b="1" dirty="0" err="1" smtClean="0">
                <a:solidFill>
                  <a:srgbClr val="FF0000"/>
                </a:solidFill>
                <a:latin typeface="+mn-lt"/>
              </a:rPr>
              <a:t>NIỆM</a:t>
            </a:r>
            <a:r>
              <a:rPr lang="en-US" sz="3200" b="1" dirty="0" smtClean="0">
                <a:solidFill>
                  <a:srgbClr val="FF0000"/>
                </a:solidFill>
                <a:latin typeface="+mn-lt"/>
              </a:rPr>
              <a:t> </a:t>
            </a:r>
            <a:r>
              <a:rPr lang="en-US" sz="3200" b="1" dirty="0" err="1" smtClean="0">
                <a:solidFill>
                  <a:srgbClr val="FF0000"/>
                </a:solidFill>
                <a:latin typeface="+mn-lt"/>
              </a:rPr>
              <a:t>MẠCH</a:t>
            </a:r>
            <a:r>
              <a:rPr lang="en-US" sz="3200" b="1" dirty="0" smtClean="0">
                <a:solidFill>
                  <a:srgbClr val="FF0000"/>
                </a:solidFill>
                <a:latin typeface="+mn-lt"/>
              </a:rPr>
              <a:t> </a:t>
            </a:r>
            <a:r>
              <a:rPr lang="en-US" sz="3200" b="1" dirty="0" err="1" smtClean="0">
                <a:solidFill>
                  <a:srgbClr val="FF0000"/>
                </a:solidFill>
                <a:latin typeface="+mn-lt"/>
              </a:rPr>
              <a:t>ĐIỆN</a:t>
            </a:r>
            <a:endParaRPr lang="en-US" sz="3200" b="1" dirty="0">
              <a:solidFill>
                <a:srgbClr val="FF0000"/>
              </a:solidFill>
              <a:latin typeface="+mn-lt"/>
            </a:endParaRPr>
          </a:p>
        </p:txBody>
      </p:sp>
      <p:sp>
        <p:nvSpPr>
          <p:cNvPr id="3" name="Content Placeholder 2"/>
          <p:cNvSpPr>
            <a:spLocks noGrp="1"/>
          </p:cNvSpPr>
          <p:nvPr>
            <p:ph idx="1"/>
          </p:nvPr>
        </p:nvSpPr>
        <p:spPr>
          <a:xfrm>
            <a:off x="246185" y="2184975"/>
            <a:ext cx="8153400" cy="5791200"/>
          </a:xfrm>
        </p:spPr>
        <p:txBody>
          <a:bodyPr/>
          <a:lstStyle/>
          <a:p>
            <a:pPr marL="0" indent="0">
              <a:buNone/>
            </a:pPr>
            <a:r>
              <a:rPr lang="en-US" sz="3200" dirty="0" smtClean="0"/>
              <a:t>1.1.2.1</a:t>
            </a:r>
            <a:r>
              <a:rPr lang="en-US" sz="3200" dirty="0"/>
              <a:t>.  </a:t>
            </a:r>
            <a:r>
              <a:rPr lang="en-US" sz="3200" dirty="0" err="1"/>
              <a:t>Phần</a:t>
            </a:r>
            <a:r>
              <a:rPr lang="en-US" sz="3200" dirty="0"/>
              <a:t> </a:t>
            </a:r>
            <a:r>
              <a:rPr lang="en-US" sz="3200" dirty="0" err="1"/>
              <a:t>tử</a:t>
            </a:r>
            <a:r>
              <a:rPr lang="en-US" sz="3200" dirty="0"/>
              <a:t> </a:t>
            </a:r>
            <a:r>
              <a:rPr lang="en-US" sz="3200" dirty="0" err="1"/>
              <a:t>điện</a:t>
            </a:r>
            <a:r>
              <a:rPr lang="en-US" sz="3200" dirty="0"/>
              <a:t> </a:t>
            </a:r>
            <a:r>
              <a:rPr lang="en-US" sz="3200" dirty="0" err="1"/>
              <a:t>trở</a:t>
            </a:r>
            <a:r>
              <a:rPr lang="en-US" sz="3200" dirty="0"/>
              <a:t>: (</a:t>
            </a:r>
            <a:r>
              <a:rPr lang="en-US" sz="3200" dirty="0" err="1"/>
              <a:t>hình</a:t>
            </a:r>
            <a:r>
              <a:rPr lang="en-US" sz="3200" dirty="0"/>
              <a:t> 1-</a:t>
            </a:r>
            <a:r>
              <a:rPr lang="en-US" sz="3200" dirty="0" err="1"/>
              <a:t>2a</a:t>
            </a:r>
            <a:r>
              <a:rPr lang="en-US" sz="3200" dirty="0"/>
              <a:t>)     </a:t>
            </a:r>
            <a:endParaRPr lang="en-US" sz="3200" b="1" dirty="0"/>
          </a:p>
        </p:txBody>
      </p:sp>
      <p:sp>
        <p:nvSpPr>
          <p:cNvPr id="7" name="Rectangle 6"/>
          <p:cNvSpPr/>
          <p:nvPr/>
        </p:nvSpPr>
        <p:spPr>
          <a:xfrm>
            <a:off x="246185" y="1600200"/>
            <a:ext cx="7221415" cy="584775"/>
          </a:xfrm>
          <a:prstGeom prst="rect">
            <a:avLst/>
          </a:prstGeom>
        </p:spPr>
        <p:txBody>
          <a:bodyPr wrap="square">
            <a:spAutoFit/>
          </a:bodyPr>
          <a:lstStyle/>
          <a:p>
            <a:r>
              <a:rPr lang="en-US" sz="3200" dirty="0">
                <a:latin typeface="Times New Roman" panose="02020603050405020304" pitchFamily="18" charset="0"/>
                <a:ea typeface="MS Mincho" panose="02020609040205080304" pitchFamily="49" charset="-128"/>
              </a:rPr>
              <a:t>1.1.2. </a:t>
            </a:r>
            <a:r>
              <a:rPr lang="en-US" sz="3200" dirty="0" err="1">
                <a:latin typeface="Times New Roman" panose="02020603050405020304" pitchFamily="18" charset="0"/>
                <a:ea typeface="MS Mincho" panose="02020609040205080304" pitchFamily="49" charset="-128"/>
              </a:rPr>
              <a:t>Mô</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hình</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gần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đúng</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các</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phần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tử</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thực</a:t>
            </a:r>
            <a:endParaRPr lang="en-US" sz="3200" dirty="0"/>
          </a:p>
        </p:txBody>
      </p:sp>
      <p:pic>
        <p:nvPicPr>
          <p:cNvPr id="1026" name="Picture 2"/>
          <p:cNvPicPr>
            <a:picLocks noChangeAspect="1" noChangeArrowheads="1"/>
          </p:cNvPicPr>
          <p:nvPr/>
        </p:nvPicPr>
        <p:blipFill>
          <a:blip r:embed="rId2">
            <a:lum bright="-12000"/>
            <a:extLst>
              <a:ext uri="{28A0092B-C50C-407E-A947-70E740481C1C}">
                <a14:useLocalDpi xmlns:a14="http://schemas.microsoft.com/office/drawing/2010/main" val="0"/>
              </a:ext>
            </a:extLst>
          </a:blip>
          <a:srcRect b="11586"/>
          <a:stretch>
            <a:fillRect/>
          </a:stretch>
        </p:blipFill>
        <p:spPr bwMode="auto">
          <a:xfrm>
            <a:off x="1447800" y="3048000"/>
            <a:ext cx="551788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1825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fade">
                                      <p:cBhvr>
                                        <p:cTn id="14" dur="1000"/>
                                        <p:tgtEl>
                                          <p:spTgt spid="1026"/>
                                        </p:tgtEl>
                                      </p:cBhvr>
                                    </p:animEffect>
                                    <p:anim calcmode="lin" valueType="num">
                                      <p:cBhvr>
                                        <p:cTn id="15" dur="1000" fill="hold"/>
                                        <p:tgtEl>
                                          <p:spTgt spid="1026"/>
                                        </p:tgtEl>
                                        <p:attrNameLst>
                                          <p:attrName>ppt_x</p:attrName>
                                        </p:attrNameLst>
                                      </p:cBhvr>
                                      <p:tavLst>
                                        <p:tav tm="0">
                                          <p:val>
                                            <p:strVal val="#ppt_x"/>
                                          </p:val>
                                        </p:tav>
                                        <p:tav tm="100000">
                                          <p:val>
                                            <p:strVal val="#ppt_x"/>
                                          </p:val>
                                        </p:tav>
                                      </p:tavLst>
                                    </p:anim>
                                    <p:anim calcmode="lin" valueType="num">
                                      <p:cBhvr>
                                        <p:cTn id="1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9277" y="201613"/>
            <a:ext cx="8229600" cy="636587"/>
          </a:xfrm>
        </p:spPr>
        <p:txBody>
          <a:bodyPr/>
          <a:lstStyle/>
          <a:p>
            <a:pPr algn="ctr"/>
            <a:r>
              <a:rPr lang="en-US" sz="3200" b="1" dirty="0" err="1" smtClean="0">
                <a:solidFill>
                  <a:srgbClr val="FF0000"/>
                </a:solidFill>
                <a:latin typeface="+mn-lt"/>
              </a:rPr>
              <a:t>Chương</a:t>
            </a:r>
            <a:r>
              <a:rPr lang="en-US" sz="3200" b="1" dirty="0" smtClean="0">
                <a:solidFill>
                  <a:srgbClr val="FF0000"/>
                </a:solidFill>
                <a:latin typeface="+mn-lt"/>
              </a:rPr>
              <a:t> </a:t>
            </a:r>
            <a:r>
              <a:rPr lang="en-US" sz="3200" b="1" dirty="0" err="1" smtClean="0">
                <a:solidFill>
                  <a:srgbClr val="FF0000"/>
                </a:solidFill>
                <a:latin typeface="+mn-lt"/>
              </a:rPr>
              <a:t>3.KHÁI</a:t>
            </a:r>
            <a:r>
              <a:rPr lang="en-US" sz="3200" b="1" dirty="0" smtClean="0">
                <a:solidFill>
                  <a:srgbClr val="FF0000"/>
                </a:solidFill>
                <a:latin typeface="+mn-lt"/>
              </a:rPr>
              <a:t> </a:t>
            </a:r>
            <a:r>
              <a:rPr lang="en-US" sz="3200" b="1" dirty="0" err="1" smtClean="0">
                <a:solidFill>
                  <a:srgbClr val="FF0000"/>
                </a:solidFill>
                <a:latin typeface="+mn-lt"/>
              </a:rPr>
              <a:t>NIỆM</a:t>
            </a:r>
            <a:r>
              <a:rPr lang="en-US" sz="3200" b="1" dirty="0" smtClean="0">
                <a:solidFill>
                  <a:srgbClr val="FF0000"/>
                </a:solidFill>
                <a:latin typeface="+mn-lt"/>
              </a:rPr>
              <a:t> </a:t>
            </a:r>
            <a:r>
              <a:rPr lang="en-US" sz="3200" b="1" dirty="0" err="1" smtClean="0">
                <a:solidFill>
                  <a:srgbClr val="FF0000"/>
                </a:solidFill>
                <a:latin typeface="+mn-lt"/>
              </a:rPr>
              <a:t>MẠCH</a:t>
            </a:r>
            <a:r>
              <a:rPr lang="en-US" sz="3200" b="1" dirty="0" smtClean="0">
                <a:solidFill>
                  <a:srgbClr val="FF0000"/>
                </a:solidFill>
                <a:latin typeface="+mn-lt"/>
              </a:rPr>
              <a:t> </a:t>
            </a:r>
            <a:r>
              <a:rPr lang="en-US" sz="3200" b="1" dirty="0" err="1" smtClean="0">
                <a:solidFill>
                  <a:srgbClr val="FF0000"/>
                </a:solidFill>
                <a:latin typeface="+mn-lt"/>
              </a:rPr>
              <a:t>ĐIỆN</a:t>
            </a:r>
            <a:endParaRPr lang="en-US" sz="3200" b="1" dirty="0">
              <a:solidFill>
                <a:srgbClr val="FF0000"/>
              </a:solidFill>
              <a:latin typeface="+mn-lt"/>
            </a:endParaRPr>
          </a:p>
        </p:txBody>
      </p:sp>
      <p:sp>
        <p:nvSpPr>
          <p:cNvPr id="7" name="Rectangle 6"/>
          <p:cNvSpPr/>
          <p:nvPr/>
        </p:nvSpPr>
        <p:spPr>
          <a:xfrm>
            <a:off x="246185" y="1600200"/>
            <a:ext cx="7221415" cy="584775"/>
          </a:xfrm>
          <a:prstGeom prst="rect">
            <a:avLst/>
          </a:prstGeom>
        </p:spPr>
        <p:txBody>
          <a:bodyPr wrap="square">
            <a:spAutoFit/>
          </a:bodyPr>
          <a:lstStyle/>
          <a:p>
            <a:r>
              <a:rPr lang="en-US" sz="3200" dirty="0">
                <a:latin typeface="Times New Roman" panose="02020603050405020304" pitchFamily="18" charset="0"/>
                <a:ea typeface="MS Mincho" panose="02020609040205080304" pitchFamily="49" charset="-128"/>
              </a:rPr>
              <a:t>1.1.2. </a:t>
            </a:r>
            <a:r>
              <a:rPr lang="en-US" sz="3200" dirty="0" err="1">
                <a:latin typeface="Times New Roman" panose="02020603050405020304" pitchFamily="18" charset="0"/>
                <a:ea typeface="MS Mincho" panose="02020609040205080304" pitchFamily="49" charset="-128"/>
              </a:rPr>
              <a:t>Mô</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hình</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gần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đúng</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các</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phần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tử</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thực</a:t>
            </a:r>
            <a:endParaRPr lang="en-US" sz="3200" dirty="0"/>
          </a:p>
        </p:txBody>
      </p:sp>
      <p:sp>
        <p:nvSpPr>
          <p:cNvPr id="9" name="TextBox 8"/>
          <p:cNvSpPr txBox="1"/>
          <p:nvPr/>
        </p:nvSpPr>
        <p:spPr>
          <a:xfrm>
            <a:off x="369277" y="2184975"/>
            <a:ext cx="7555523" cy="584775"/>
          </a:xfrm>
          <a:prstGeom prst="rect">
            <a:avLst/>
          </a:prstGeom>
          <a:noFill/>
        </p:spPr>
        <p:txBody>
          <a:bodyPr wrap="square" rtlCol="0">
            <a:spAutoFit/>
          </a:bodyPr>
          <a:lstStyle/>
          <a:p>
            <a:r>
              <a:rPr lang="en-US" sz="3200" dirty="0"/>
              <a:t>1.1.2.2. </a:t>
            </a:r>
            <a:r>
              <a:rPr lang="en-US" sz="3200" dirty="0" err="1"/>
              <a:t>Phần</a:t>
            </a:r>
            <a:r>
              <a:rPr lang="en-US" sz="3200" dirty="0"/>
              <a:t> </a:t>
            </a:r>
            <a:r>
              <a:rPr lang="en-US" sz="3200" dirty="0" err="1"/>
              <a:t>tử</a:t>
            </a:r>
            <a:r>
              <a:rPr lang="en-US" sz="3200" dirty="0"/>
              <a:t> </a:t>
            </a:r>
            <a:r>
              <a:rPr lang="en-US" sz="3200" dirty="0" err="1"/>
              <a:t>điện</a:t>
            </a:r>
            <a:r>
              <a:rPr lang="en-US" sz="3200" dirty="0"/>
              <a:t> </a:t>
            </a:r>
            <a:r>
              <a:rPr lang="en-US" sz="3200" dirty="0" err="1"/>
              <a:t>cảm</a:t>
            </a:r>
            <a:r>
              <a:rPr lang="en-US" sz="3200" dirty="0"/>
              <a:t>: (</a:t>
            </a:r>
            <a:r>
              <a:rPr lang="en-US" sz="3200" dirty="0" err="1"/>
              <a:t>hình</a:t>
            </a:r>
            <a:r>
              <a:rPr lang="en-US" sz="3200" dirty="0"/>
              <a:t> 1-</a:t>
            </a:r>
            <a:r>
              <a:rPr lang="en-US" sz="3200" dirty="0" err="1"/>
              <a:t>2b</a:t>
            </a:r>
            <a:r>
              <a:rPr lang="en-US" sz="3200" dirty="0"/>
              <a:t>)</a:t>
            </a:r>
            <a:endParaRPr lang="en-US" sz="3200" b="1" dirty="0"/>
          </a:p>
        </p:txBody>
      </p:sp>
      <p:pic>
        <p:nvPicPr>
          <p:cNvPr id="2051" name="Picture 3"/>
          <p:cNvPicPr>
            <a:picLocks noChangeAspect="1" noChangeArrowheads="1"/>
          </p:cNvPicPr>
          <p:nvPr/>
        </p:nvPicPr>
        <p:blipFill>
          <a:blip r:embed="rId2">
            <a:lum bright="-12000"/>
            <a:extLst>
              <a:ext uri="{28A0092B-C50C-407E-A947-70E740481C1C}">
                <a14:useLocalDpi xmlns:a14="http://schemas.microsoft.com/office/drawing/2010/main" val="0"/>
              </a:ext>
            </a:extLst>
          </a:blip>
          <a:srcRect b="15944"/>
          <a:stretch>
            <a:fillRect/>
          </a:stretch>
        </p:blipFill>
        <p:spPr bwMode="auto">
          <a:xfrm>
            <a:off x="1371600" y="2984795"/>
            <a:ext cx="5940973" cy="2263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3276600" y="5463300"/>
            <a:ext cx="2099910" cy="584775"/>
          </a:xfrm>
          <a:prstGeom prst="rect">
            <a:avLst/>
          </a:prstGeom>
        </p:spPr>
        <p:txBody>
          <a:bodyPr wrap="square">
            <a:spAutoFit/>
          </a:bodyPr>
          <a:lstStyle/>
          <a:p>
            <a:r>
              <a:rPr lang="en-US" sz="3200" dirty="0" err="1">
                <a:latin typeface="Times New Roman" panose="02020603050405020304" pitchFamily="18" charset="0"/>
                <a:ea typeface="MS Mincho" panose="02020609040205080304" pitchFamily="49" charset="-128"/>
              </a:rPr>
              <a:t>Hình</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1.2b</a:t>
            </a:r>
            <a:endParaRPr lang="en-US" sz="3200" dirty="0"/>
          </a:p>
        </p:txBody>
      </p:sp>
    </p:spTree>
    <p:extLst>
      <p:ext uri="{BB962C8B-B14F-4D97-AF65-F5344CB8AC3E}">
        <p14:creationId xmlns:p14="http://schemas.microsoft.com/office/powerpoint/2010/main" val="1863333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2051"/>
                                        </p:tgtEl>
                                        <p:attrNameLst>
                                          <p:attrName>style.visibility</p:attrName>
                                        </p:attrNameLst>
                                      </p:cBhvr>
                                      <p:to>
                                        <p:strVal val="visible"/>
                                      </p:to>
                                    </p:set>
                                    <p:anim calcmode="lin" valueType="num">
                                      <p:cBhvr additive="base">
                                        <p:cTn id="14" dur="500" fill="hold"/>
                                        <p:tgtEl>
                                          <p:spTgt spid="2051"/>
                                        </p:tgtEl>
                                        <p:attrNameLst>
                                          <p:attrName>ppt_x</p:attrName>
                                        </p:attrNameLst>
                                      </p:cBhvr>
                                      <p:tavLst>
                                        <p:tav tm="0">
                                          <p:val>
                                            <p:strVal val="#ppt_x"/>
                                          </p:val>
                                        </p:tav>
                                        <p:tav tm="100000">
                                          <p:val>
                                            <p:strVal val="#ppt_x"/>
                                          </p:val>
                                        </p:tav>
                                      </p:tavLst>
                                    </p:anim>
                                    <p:anim calcmode="lin" valueType="num">
                                      <p:cBhvr additive="base">
                                        <p:cTn id="15" dur="500" fill="hold"/>
                                        <p:tgtEl>
                                          <p:spTgt spid="2051"/>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
                                          </p:val>
                                        </p:tav>
                                        <p:tav tm="100000">
                                          <p:val>
                                            <p:strVal val="#ppt_x"/>
                                          </p:val>
                                        </p:tav>
                                      </p:tavLst>
                                    </p:anim>
                                    <p:anim calcmode="lin" valueType="num">
                                      <p:cBhvr>
                                        <p:cTn id="2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9277" y="201613"/>
            <a:ext cx="8229600" cy="636587"/>
          </a:xfrm>
        </p:spPr>
        <p:txBody>
          <a:bodyPr/>
          <a:lstStyle/>
          <a:p>
            <a:pPr algn="ctr"/>
            <a:r>
              <a:rPr lang="en-US" sz="3200" b="1" dirty="0" err="1" smtClean="0">
                <a:solidFill>
                  <a:srgbClr val="FF0000"/>
                </a:solidFill>
                <a:latin typeface="+mn-lt"/>
              </a:rPr>
              <a:t>Chương</a:t>
            </a:r>
            <a:r>
              <a:rPr lang="en-US" sz="3200" b="1" dirty="0" smtClean="0">
                <a:solidFill>
                  <a:srgbClr val="FF0000"/>
                </a:solidFill>
                <a:latin typeface="+mn-lt"/>
              </a:rPr>
              <a:t> </a:t>
            </a:r>
            <a:r>
              <a:rPr lang="en-US" sz="3200" b="1" dirty="0" err="1" smtClean="0">
                <a:solidFill>
                  <a:srgbClr val="FF0000"/>
                </a:solidFill>
                <a:latin typeface="+mn-lt"/>
              </a:rPr>
              <a:t>3.KHÁI</a:t>
            </a:r>
            <a:r>
              <a:rPr lang="en-US" sz="3200" b="1" dirty="0" smtClean="0">
                <a:solidFill>
                  <a:srgbClr val="FF0000"/>
                </a:solidFill>
                <a:latin typeface="+mn-lt"/>
              </a:rPr>
              <a:t> </a:t>
            </a:r>
            <a:r>
              <a:rPr lang="en-US" sz="3200" b="1" dirty="0" err="1" smtClean="0">
                <a:solidFill>
                  <a:srgbClr val="FF0000"/>
                </a:solidFill>
                <a:latin typeface="+mn-lt"/>
              </a:rPr>
              <a:t>NIỆM</a:t>
            </a:r>
            <a:r>
              <a:rPr lang="en-US" sz="3200" b="1" dirty="0" smtClean="0">
                <a:solidFill>
                  <a:srgbClr val="FF0000"/>
                </a:solidFill>
                <a:latin typeface="+mn-lt"/>
              </a:rPr>
              <a:t> </a:t>
            </a:r>
            <a:r>
              <a:rPr lang="en-US" sz="3200" b="1" dirty="0" err="1" smtClean="0">
                <a:solidFill>
                  <a:srgbClr val="FF0000"/>
                </a:solidFill>
                <a:latin typeface="+mn-lt"/>
              </a:rPr>
              <a:t>MẠCH</a:t>
            </a:r>
            <a:r>
              <a:rPr lang="en-US" sz="3200" b="1" dirty="0" smtClean="0">
                <a:solidFill>
                  <a:srgbClr val="FF0000"/>
                </a:solidFill>
                <a:latin typeface="+mn-lt"/>
              </a:rPr>
              <a:t> </a:t>
            </a:r>
            <a:r>
              <a:rPr lang="en-US" sz="3200" b="1" dirty="0" err="1" smtClean="0">
                <a:solidFill>
                  <a:srgbClr val="FF0000"/>
                </a:solidFill>
                <a:latin typeface="+mn-lt"/>
              </a:rPr>
              <a:t>ĐIỆN</a:t>
            </a:r>
            <a:endParaRPr lang="en-US" sz="3200" b="1" dirty="0">
              <a:solidFill>
                <a:srgbClr val="FF0000"/>
              </a:solidFill>
              <a:latin typeface="+mn-lt"/>
            </a:endParaRPr>
          </a:p>
        </p:txBody>
      </p:sp>
      <p:sp>
        <p:nvSpPr>
          <p:cNvPr id="7" name="Rectangle 6"/>
          <p:cNvSpPr/>
          <p:nvPr/>
        </p:nvSpPr>
        <p:spPr>
          <a:xfrm>
            <a:off x="246185" y="1600200"/>
            <a:ext cx="7221415" cy="584775"/>
          </a:xfrm>
          <a:prstGeom prst="rect">
            <a:avLst/>
          </a:prstGeom>
        </p:spPr>
        <p:txBody>
          <a:bodyPr wrap="square">
            <a:spAutoFit/>
          </a:bodyPr>
          <a:lstStyle/>
          <a:p>
            <a:r>
              <a:rPr lang="en-US" sz="3200" dirty="0">
                <a:latin typeface="Times New Roman" panose="02020603050405020304" pitchFamily="18" charset="0"/>
                <a:ea typeface="MS Mincho" panose="02020609040205080304" pitchFamily="49" charset="-128"/>
              </a:rPr>
              <a:t>1.1.2. </a:t>
            </a:r>
            <a:r>
              <a:rPr lang="en-US" sz="3200" dirty="0" err="1">
                <a:latin typeface="Times New Roman" panose="02020603050405020304" pitchFamily="18" charset="0"/>
                <a:ea typeface="MS Mincho" panose="02020609040205080304" pitchFamily="49" charset="-128"/>
              </a:rPr>
              <a:t>Mô</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hình</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gần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đúng</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các</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phần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tử</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thực</a:t>
            </a:r>
            <a:endParaRPr lang="en-US" sz="3200" dirty="0"/>
          </a:p>
        </p:txBody>
      </p:sp>
      <p:sp>
        <p:nvSpPr>
          <p:cNvPr id="9" name="TextBox 8"/>
          <p:cNvSpPr txBox="1"/>
          <p:nvPr/>
        </p:nvSpPr>
        <p:spPr>
          <a:xfrm>
            <a:off x="369277" y="2184975"/>
            <a:ext cx="7555523" cy="584775"/>
          </a:xfrm>
          <a:prstGeom prst="rect">
            <a:avLst/>
          </a:prstGeom>
          <a:noFill/>
        </p:spPr>
        <p:txBody>
          <a:bodyPr wrap="square" rtlCol="0">
            <a:spAutoFit/>
          </a:bodyPr>
          <a:lstStyle/>
          <a:p>
            <a:r>
              <a:rPr lang="en-US" sz="3200" dirty="0"/>
              <a:t>1.1.2.3. </a:t>
            </a:r>
            <a:r>
              <a:rPr lang="en-US" sz="3200" dirty="0" err="1"/>
              <a:t>Phần</a:t>
            </a:r>
            <a:r>
              <a:rPr lang="en-US" sz="3200" dirty="0"/>
              <a:t> </a:t>
            </a:r>
            <a:r>
              <a:rPr lang="en-US" sz="3200" dirty="0" err="1"/>
              <a:t>tử</a:t>
            </a:r>
            <a:r>
              <a:rPr lang="en-US" sz="3200" dirty="0"/>
              <a:t> </a:t>
            </a:r>
            <a:r>
              <a:rPr lang="en-US" sz="3200" dirty="0" err="1"/>
              <a:t>điện</a:t>
            </a:r>
            <a:r>
              <a:rPr lang="en-US" sz="3200" dirty="0"/>
              <a:t> dung: (</a:t>
            </a:r>
            <a:r>
              <a:rPr lang="en-US" sz="3200" dirty="0" err="1"/>
              <a:t>hình</a:t>
            </a:r>
            <a:r>
              <a:rPr lang="en-US" sz="3200" dirty="0"/>
              <a:t> 1-</a:t>
            </a:r>
            <a:r>
              <a:rPr lang="en-US" sz="3200" dirty="0" err="1"/>
              <a:t>2c</a:t>
            </a:r>
            <a:r>
              <a:rPr lang="en-US" sz="3200" dirty="0"/>
              <a:t>)</a:t>
            </a:r>
            <a:endParaRPr lang="en-US" sz="3200" b="1" dirty="0"/>
          </a:p>
        </p:txBody>
      </p:sp>
      <p:sp>
        <p:nvSpPr>
          <p:cNvPr id="10" name="Rectangle 9"/>
          <p:cNvSpPr/>
          <p:nvPr/>
        </p:nvSpPr>
        <p:spPr>
          <a:xfrm>
            <a:off x="3276600" y="5463300"/>
            <a:ext cx="2099910" cy="584775"/>
          </a:xfrm>
          <a:prstGeom prst="rect">
            <a:avLst/>
          </a:prstGeom>
        </p:spPr>
        <p:txBody>
          <a:bodyPr wrap="square">
            <a:spAutoFit/>
          </a:bodyPr>
          <a:lstStyle/>
          <a:p>
            <a:r>
              <a:rPr lang="en-US" sz="3200" dirty="0" err="1">
                <a:latin typeface="Times New Roman" panose="02020603050405020304" pitchFamily="18" charset="0"/>
                <a:ea typeface="MS Mincho" panose="02020609040205080304" pitchFamily="49" charset="-128"/>
              </a:rPr>
              <a:t>Hình</a:t>
            </a:r>
            <a:r>
              <a:rPr lang="en-US" sz="3200" dirty="0">
                <a:latin typeface="Times New Roman" panose="02020603050405020304" pitchFamily="18" charset="0"/>
                <a:ea typeface="MS Mincho" panose="02020609040205080304" pitchFamily="49" charset="-128"/>
              </a:rPr>
              <a:t> </a:t>
            </a:r>
            <a:r>
              <a:rPr lang="en-US" sz="3200" dirty="0" err="1" smtClean="0">
                <a:latin typeface="Times New Roman" panose="02020603050405020304" pitchFamily="18" charset="0"/>
                <a:ea typeface="MS Mincho" panose="02020609040205080304" pitchFamily="49" charset="-128"/>
              </a:rPr>
              <a:t>1.2c</a:t>
            </a:r>
            <a:endParaRPr lang="en-US" sz="3200" dirty="0"/>
          </a:p>
        </p:txBody>
      </p:sp>
      <p:pic>
        <p:nvPicPr>
          <p:cNvPr id="3074" name="Picture 2"/>
          <p:cNvPicPr>
            <a:picLocks noChangeAspect="1" noChangeArrowheads="1"/>
          </p:cNvPicPr>
          <p:nvPr/>
        </p:nvPicPr>
        <p:blipFill>
          <a:blip r:embed="rId2">
            <a:lum bright="-12000"/>
            <a:extLst>
              <a:ext uri="{28A0092B-C50C-407E-A947-70E740481C1C}">
                <a14:useLocalDpi xmlns:a14="http://schemas.microsoft.com/office/drawing/2010/main" val="0"/>
              </a:ext>
            </a:extLst>
          </a:blip>
          <a:srcRect b="17372"/>
          <a:stretch>
            <a:fillRect/>
          </a:stretch>
        </p:blipFill>
        <p:spPr bwMode="auto">
          <a:xfrm>
            <a:off x="1600200" y="2976283"/>
            <a:ext cx="6000135"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8226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074"/>
                                        </p:tgtEl>
                                        <p:attrNameLst>
                                          <p:attrName>style.visibility</p:attrName>
                                        </p:attrNameLst>
                                      </p:cBhvr>
                                      <p:to>
                                        <p:strVal val="visible"/>
                                      </p:to>
                                    </p:set>
                                    <p:animEffect transition="in" filter="fade">
                                      <p:cBhvr>
                                        <p:cTn id="14" dur="1000"/>
                                        <p:tgtEl>
                                          <p:spTgt spid="3074"/>
                                        </p:tgtEl>
                                      </p:cBhvr>
                                    </p:animEffect>
                                    <p:anim calcmode="lin" valueType="num">
                                      <p:cBhvr>
                                        <p:cTn id="15" dur="1000" fill="hold"/>
                                        <p:tgtEl>
                                          <p:spTgt spid="3074"/>
                                        </p:tgtEl>
                                        <p:attrNameLst>
                                          <p:attrName>ppt_x</p:attrName>
                                        </p:attrNameLst>
                                      </p:cBhvr>
                                      <p:tavLst>
                                        <p:tav tm="0">
                                          <p:val>
                                            <p:strVal val="#ppt_x"/>
                                          </p:val>
                                        </p:tav>
                                        <p:tav tm="100000">
                                          <p:val>
                                            <p:strVal val="#ppt_x"/>
                                          </p:val>
                                        </p:tav>
                                      </p:tavLst>
                                    </p:anim>
                                    <p:anim calcmode="lin" valueType="num">
                                      <p:cBhvr>
                                        <p:cTn id="16"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9277" y="201613"/>
            <a:ext cx="8229600" cy="636587"/>
          </a:xfrm>
        </p:spPr>
        <p:txBody>
          <a:bodyPr/>
          <a:lstStyle/>
          <a:p>
            <a:pPr algn="ctr"/>
            <a:r>
              <a:rPr lang="en-US" sz="3200" b="1" dirty="0" err="1" smtClean="0">
                <a:solidFill>
                  <a:srgbClr val="FF0000"/>
                </a:solidFill>
                <a:latin typeface="+mn-lt"/>
              </a:rPr>
              <a:t>Chương</a:t>
            </a:r>
            <a:r>
              <a:rPr lang="en-US" sz="3200" b="1" dirty="0" smtClean="0">
                <a:solidFill>
                  <a:srgbClr val="FF0000"/>
                </a:solidFill>
                <a:latin typeface="+mn-lt"/>
              </a:rPr>
              <a:t> </a:t>
            </a:r>
            <a:r>
              <a:rPr lang="en-US" sz="3200" b="1" dirty="0" err="1" smtClean="0">
                <a:solidFill>
                  <a:srgbClr val="FF0000"/>
                </a:solidFill>
                <a:latin typeface="+mn-lt"/>
              </a:rPr>
              <a:t>3.KHÁI</a:t>
            </a:r>
            <a:r>
              <a:rPr lang="en-US" sz="3200" b="1" dirty="0" smtClean="0">
                <a:solidFill>
                  <a:srgbClr val="FF0000"/>
                </a:solidFill>
                <a:latin typeface="+mn-lt"/>
              </a:rPr>
              <a:t> </a:t>
            </a:r>
            <a:r>
              <a:rPr lang="en-US" sz="3200" b="1" dirty="0" err="1" smtClean="0">
                <a:solidFill>
                  <a:srgbClr val="FF0000"/>
                </a:solidFill>
                <a:latin typeface="+mn-lt"/>
              </a:rPr>
              <a:t>NIỆM</a:t>
            </a:r>
            <a:r>
              <a:rPr lang="en-US" sz="3200" b="1" dirty="0" smtClean="0">
                <a:solidFill>
                  <a:srgbClr val="FF0000"/>
                </a:solidFill>
                <a:latin typeface="+mn-lt"/>
              </a:rPr>
              <a:t> </a:t>
            </a:r>
            <a:r>
              <a:rPr lang="en-US" sz="3200" b="1" dirty="0" err="1" smtClean="0">
                <a:solidFill>
                  <a:srgbClr val="FF0000"/>
                </a:solidFill>
                <a:latin typeface="+mn-lt"/>
              </a:rPr>
              <a:t>MẠCH</a:t>
            </a:r>
            <a:r>
              <a:rPr lang="en-US" sz="3200" b="1" dirty="0" smtClean="0">
                <a:solidFill>
                  <a:srgbClr val="FF0000"/>
                </a:solidFill>
                <a:latin typeface="+mn-lt"/>
              </a:rPr>
              <a:t> </a:t>
            </a:r>
            <a:r>
              <a:rPr lang="en-US" sz="3200" b="1" dirty="0" err="1" smtClean="0">
                <a:solidFill>
                  <a:srgbClr val="FF0000"/>
                </a:solidFill>
                <a:latin typeface="+mn-lt"/>
              </a:rPr>
              <a:t>ĐIỆN</a:t>
            </a:r>
            <a:endParaRPr lang="en-US" sz="3200" b="1" dirty="0">
              <a:solidFill>
                <a:srgbClr val="FF0000"/>
              </a:solidFill>
              <a:latin typeface="+mn-lt"/>
            </a:endParaRPr>
          </a:p>
        </p:txBody>
      </p:sp>
      <p:sp>
        <p:nvSpPr>
          <p:cNvPr id="7" name="Rectangle 6"/>
          <p:cNvSpPr/>
          <p:nvPr/>
        </p:nvSpPr>
        <p:spPr>
          <a:xfrm>
            <a:off x="246185" y="1600200"/>
            <a:ext cx="7221415" cy="584775"/>
          </a:xfrm>
          <a:prstGeom prst="rect">
            <a:avLst/>
          </a:prstGeom>
        </p:spPr>
        <p:txBody>
          <a:bodyPr wrap="square">
            <a:spAutoFit/>
          </a:bodyPr>
          <a:lstStyle/>
          <a:p>
            <a:r>
              <a:rPr lang="en-US" sz="3200" dirty="0">
                <a:latin typeface="Times New Roman" panose="02020603050405020304" pitchFamily="18" charset="0"/>
                <a:ea typeface="MS Mincho" panose="02020609040205080304" pitchFamily="49" charset="-128"/>
              </a:rPr>
              <a:t>1.1.2. </a:t>
            </a:r>
            <a:r>
              <a:rPr lang="en-US" sz="3200" dirty="0" err="1">
                <a:latin typeface="Times New Roman" panose="02020603050405020304" pitchFamily="18" charset="0"/>
                <a:ea typeface="MS Mincho" panose="02020609040205080304" pitchFamily="49" charset="-128"/>
              </a:rPr>
              <a:t>Mô</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hình</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gần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đúng</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các</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phần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tử</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thực</a:t>
            </a:r>
            <a:endParaRPr lang="en-US" sz="3200" dirty="0"/>
          </a:p>
        </p:txBody>
      </p:sp>
      <p:sp>
        <p:nvSpPr>
          <p:cNvPr id="9" name="TextBox 8"/>
          <p:cNvSpPr txBox="1"/>
          <p:nvPr/>
        </p:nvSpPr>
        <p:spPr>
          <a:xfrm>
            <a:off x="369277" y="2184975"/>
            <a:ext cx="7555523" cy="584775"/>
          </a:xfrm>
          <a:prstGeom prst="rect">
            <a:avLst/>
          </a:prstGeom>
          <a:noFill/>
        </p:spPr>
        <p:txBody>
          <a:bodyPr wrap="square" rtlCol="0">
            <a:spAutoFit/>
          </a:bodyPr>
          <a:lstStyle/>
          <a:p>
            <a:r>
              <a:rPr lang="en-US" sz="3200" dirty="0"/>
              <a:t>1.1.2.4. </a:t>
            </a:r>
            <a:r>
              <a:rPr lang="en-US" sz="3200" dirty="0" err="1"/>
              <a:t>Phần</a:t>
            </a:r>
            <a:r>
              <a:rPr lang="en-US" sz="3200" dirty="0"/>
              <a:t> </a:t>
            </a:r>
            <a:r>
              <a:rPr lang="en-US" sz="3200" dirty="0" err="1"/>
              <a:t>tử</a:t>
            </a:r>
            <a:r>
              <a:rPr lang="en-US" sz="3200" dirty="0"/>
              <a:t> </a:t>
            </a:r>
            <a:r>
              <a:rPr lang="en-US" sz="3200" dirty="0" err="1"/>
              <a:t>nguồn</a:t>
            </a:r>
            <a:r>
              <a:rPr lang="en-US" sz="3200" dirty="0"/>
              <a:t> </a:t>
            </a:r>
            <a:r>
              <a:rPr lang="en-US" sz="3200" dirty="0" err="1"/>
              <a:t>áp</a:t>
            </a:r>
            <a:r>
              <a:rPr lang="en-US" sz="3200" dirty="0"/>
              <a:t>: (</a:t>
            </a:r>
            <a:r>
              <a:rPr lang="en-US" sz="3200" dirty="0" err="1"/>
              <a:t>hình</a:t>
            </a:r>
            <a:r>
              <a:rPr lang="en-US" sz="3200" dirty="0"/>
              <a:t> 1-</a:t>
            </a:r>
            <a:r>
              <a:rPr lang="en-US" sz="3200" dirty="0" err="1"/>
              <a:t>2d</a:t>
            </a:r>
            <a:r>
              <a:rPr lang="en-US" sz="3200" dirty="0"/>
              <a:t>)</a:t>
            </a:r>
            <a:endParaRPr lang="en-US" sz="3200" b="1" dirty="0"/>
          </a:p>
        </p:txBody>
      </p:sp>
      <p:sp>
        <p:nvSpPr>
          <p:cNvPr id="10" name="Rectangle 9"/>
          <p:cNvSpPr/>
          <p:nvPr/>
        </p:nvSpPr>
        <p:spPr>
          <a:xfrm>
            <a:off x="3352800" y="5347102"/>
            <a:ext cx="2099910" cy="584775"/>
          </a:xfrm>
          <a:prstGeom prst="rect">
            <a:avLst/>
          </a:prstGeom>
        </p:spPr>
        <p:txBody>
          <a:bodyPr wrap="square">
            <a:spAutoFit/>
          </a:bodyPr>
          <a:lstStyle/>
          <a:p>
            <a:r>
              <a:rPr lang="en-US" sz="3200" dirty="0" err="1">
                <a:latin typeface="Times New Roman" panose="02020603050405020304" pitchFamily="18" charset="0"/>
                <a:ea typeface="MS Mincho" panose="02020609040205080304" pitchFamily="49" charset="-128"/>
              </a:rPr>
              <a:t>Hình</a:t>
            </a:r>
            <a:r>
              <a:rPr lang="en-US" sz="3200" dirty="0">
                <a:latin typeface="Times New Roman" panose="02020603050405020304" pitchFamily="18" charset="0"/>
                <a:ea typeface="MS Mincho" panose="02020609040205080304" pitchFamily="49" charset="-128"/>
              </a:rPr>
              <a:t> </a:t>
            </a:r>
            <a:r>
              <a:rPr lang="en-US" sz="3200" dirty="0" err="1" smtClean="0">
                <a:latin typeface="Times New Roman" panose="02020603050405020304" pitchFamily="18" charset="0"/>
                <a:ea typeface="MS Mincho" panose="02020609040205080304" pitchFamily="49" charset="-128"/>
              </a:rPr>
              <a:t>1.2d</a:t>
            </a:r>
            <a:endParaRPr lang="en-US" sz="3200" dirty="0"/>
          </a:p>
        </p:txBody>
      </p:sp>
      <p:pic>
        <p:nvPicPr>
          <p:cNvPr id="4098" name="Picture 2"/>
          <p:cNvPicPr>
            <a:picLocks noChangeAspect="1" noChangeArrowheads="1"/>
          </p:cNvPicPr>
          <p:nvPr/>
        </p:nvPicPr>
        <p:blipFill>
          <a:blip r:embed="rId2">
            <a:lum bright="-12000"/>
            <a:extLst>
              <a:ext uri="{28A0092B-C50C-407E-A947-70E740481C1C}">
                <a14:useLocalDpi xmlns:a14="http://schemas.microsoft.com/office/drawing/2010/main" val="0"/>
              </a:ext>
            </a:extLst>
          </a:blip>
          <a:srcRect b="28322"/>
          <a:stretch>
            <a:fillRect/>
          </a:stretch>
        </p:blipFill>
        <p:spPr bwMode="auto">
          <a:xfrm>
            <a:off x="1624093" y="2946975"/>
            <a:ext cx="5719968" cy="2222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295400" y="6109102"/>
            <a:ext cx="6954148" cy="523220"/>
          </a:xfrm>
          <a:prstGeom prst="rect">
            <a:avLst/>
          </a:prstGeom>
        </p:spPr>
        <p:txBody>
          <a:bodyPr wrap="none">
            <a:spAutoFit/>
          </a:bodyPr>
          <a:lstStyle/>
          <a:p>
            <a:r>
              <a:rPr lang="en-US" sz="2800" dirty="0" err="1">
                <a:latin typeface="Times New Roman" panose="02020603050405020304" pitchFamily="18" charset="0"/>
                <a:ea typeface="MS Mincho" panose="02020609040205080304" pitchFamily="49" charset="-128"/>
              </a:rPr>
              <a:t>r</a:t>
            </a:r>
            <a:r>
              <a:rPr lang="en-US" sz="2800" baseline="-25000" dirty="0" err="1">
                <a:latin typeface="Times New Roman" panose="02020603050405020304" pitchFamily="18" charset="0"/>
                <a:ea typeface="MS Mincho" panose="02020609040205080304" pitchFamily="49" charset="-128"/>
              </a:rPr>
              <a:t>tr</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nội</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trở</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của</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nguồn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áp</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nguồn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lý</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tượng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r</a:t>
            </a:r>
            <a:r>
              <a:rPr lang="en-US" sz="2800" baseline="-25000" dirty="0" err="1">
                <a:latin typeface="Times New Roman" panose="02020603050405020304" pitchFamily="18" charset="0"/>
                <a:ea typeface="MS Mincho" panose="02020609040205080304" pitchFamily="49" charset="-128"/>
              </a:rPr>
              <a:t>tr</a:t>
            </a:r>
            <a:r>
              <a:rPr lang="en-US" sz="2800" dirty="0">
                <a:latin typeface="Times New Roman" panose="02020603050405020304" pitchFamily="18" charset="0"/>
                <a:ea typeface="MS Mincho" panose="02020609040205080304" pitchFamily="49" charset="-128"/>
              </a:rPr>
              <a:t> =0)</a:t>
            </a:r>
            <a:endParaRPr lang="en-US" sz="2800" dirty="0"/>
          </a:p>
        </p:txBody>
      </p:sp>
    </p:spTree>
    <p:extLst>
      <p:ext uri="{BB962C8B-B14F-4D97-AF65-F5344CB8AC3E}">
        <p14:creationId xmlns:p14="http://schemas.microsoft.com/office/powerpoint/2010/main" val="3867561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098"/>
                                        </p:tgtEl>
                                        <p:attrNameLst>
                                          <p:attrName>style.visibility</p:attrName>
                                        </p:attrNameLst>
                                      </p:cBhvr>
                                      <p:to>
                                        <p:strVal val="visible"/>
                                      </p:to>
                                    </p:set>
                                    <p:animEffect transition="in" filter="fade">
                                      <p:cBhvr>
                                        <p:cTn id="14" dur="1000"/>
                                        <p:tgtEl>
                                          <p:spTgt spid="4098"/>
                                        </p:tgtEl>
                                      </p:cBhvr>
                                    </p:animEffect>
                                    <p:anim calcmode="lin" valueType="num">
                                      <p:cBhvr>
                                        <p:cTn id="15" dur="1000" fill="hold"/>
                                        <p:tgtEl>
                                          <p:spTgt spid="4098"/>
                                        </p:tgtEl>
                                        <p:attrNameLst>
                                          <p:attrName>ppt_x</p:attrName>
                                        </p:attrNameLst>
                                      </p:cBhvr>
                                      <p:tavLst>
                                        <p:tav tm="0">
                                          <p:val>
                                            <p:strVal val="#ppt_x"/>
                                          </p:val>
                                        </p:tav>
                                        <p:tav tm="100000">
                                          <p:val>
                                            <p:strVal val="#ppt_x"/>
                                          </p:val>
                                        </p:tav>
                                      </p:tavLst>
                                    </p:anim>
                                    <p:anim calcmode="lin" valueType="num">
                                      <p:cBhvr>
                                        <p:cTn id="16"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anim calcmode="lin" valueType="num">
                                      <p:cBhvr>
                                        <p:cTn id="29" dur="1000" fill="hold"/>
                                        <p:tgtEl>
                                          <p:spTgt spid="3"/>
                                        </p:tgtEl>
                                        <p:attrNameLst>
                                          <p:attrName>ppt_x</p:attrName>
                                        </p:attrNameLst>
                                      </p:cBhvr>
                                      <p:tavLst>
                                        <p:tav tm="0">
                                          <p:val>
                                            <p:strVal val="#ppt_x"/>
                                          </p:val>
                                        </p:tav>
                                        <p:tav tm="100000">
                                          <p:val>
                                            <p:strVal val="#ppt_x"/>
                                          </p:val>
                                        </p:tav>
                                      </p:tavLst>
                                    </p:anim>
                                    <p:anim calcmode="lin" valueType="num">
                                      <p:cBhvr>
                                        <p:cTn id="3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7200" y="152400"/>
            <a:ext cx="7555523" cy="584775"/>
          </a:xfrm>
          <a:prstGeom prst="rect">
            <a:avLst/>
          </a:prstGeom>
          <a:noFill/>
        </p:spPr>
        <p:txBody>
          <a:bodyPr wrap="square" rtlCol="0">
            <a:spAutoFit/>
          </a:bodyPr>
          <a:lstStyle/>
          <a:p>
            <a:r>
              <a:rPr lang="en-US" sz="3200" b="1" dirty="0"/>
              <a:t>1.2. </a:t>
            </a:r>
            <a:r>
              <a:rPr lang="en-US" sz="3200" b="1" dirty="0" err="1"/>
              <a:t>Kết</a:t>
            </a:r>
            <a:r>
              <a:rPr lang="en-US" sz="3200" b="1" dirty="0"/>
              <a:t> </a:t>
            </a:r>
            <a:r>
              <a:rPr lang="en-US" sz="3200" b="1" dirty="0" err="1"/>
              <a:t>cấu</a:t>
            </a:r>
            <a:r>
              <a:rPr lang="en-US" sz="3200" b="1" dirty="0"/>
              <a:t> </a:t>
            </a:r>
            <a:r>
              <a:rPr lang="en-US" sz="3200" b="1" dirty="0" err="1"/>
              <a:t>hình</a:t>
            </a:r>
            <a:r>
              <a:rPr lang="en-US" sz="3200" b="1" dirty="0"/>
              <a:t> </a:t>
            </a:r>
            <a:r>
              <a:rPr lang="en-US" sz="3200" b="1" dirty="0" err="1"/>
              <a:t>học</a:t>
            </a:r>
            <a:r>
              <a:rPr lang="en-US" sz="3200" b="1" dirty="0"/>
              <a:t> </a:t>
            </a:r>
            <a:r>
              <a:rPr lang="en-US" sz="3200" b="1" dirty="0" err="1"/>
              <a:t>của</a:t>
            </a:r>
            <a:r>
              <a:rPr lang="en-US" sz="3200" b="1" dirty="0"/>
              <a:t> </a:t>
            </a:r>
            <a:r>
              <a:rPr lang="en-US" sz="3200" b="1" dirty="0" err="1"/>
              <a:t>mạch</a:t>
            </a:r>
            <a:r>
              <a:rPr lang="en-US" sz="3200" b="1" dirty="0"/>
              <a:t> </a:t>
            </a:r>
            <a:r>
              <a:rPr lang="en-US" sz="3200" b="1" dirty="0" err="1"/>
              <a:t>điện</a:t>
            </a:r>
            <a:r>
              <a:rPr lang="en-US" sz="3200" b="1" dirty="0"/>
              <a:t> </a:t>
            </a:r>
          </a:p>
        </p:txBody>
      </p:sp>
      <p:sp>
        <p:nvSpPr>
          <p:cNvPr id="4" name="Rectangle 3"/>
          <p:cNvSpPr/>
          <p:nvPr/>
        </p:nvSpPr>
        <p:spPr>
          <a:xfrm>
            <a:off x="228600" y="1676400"/>
            <a:ext cx="3739661" cy="3539430"/>
          </a:xfrm>
          <a:prstGeom prst="rect">
            <a:avLst/>
          </a:prstGeom>
        </p:spPr>
        <p:txBody>
          <a:bodyPr wrap="square">
            <a:spAutoFit/>
          </a:bodyPr>
          <a:lstStyle/>
          <a:p>
            <a:pPr indent="342900" algn="just"/>
            <a:r>
              <a:rPr lang="en-US" sz="3200" b="1" dirty="0" err="1" smtClean="0">
                <a:latin typeface="Times New Roman" panose="02020603050405020304" pitchFamily="18" charset="0"/>
                <a:ea typeface="MS Mincho" panose="02020609040205080304" pitchFamily="49" charset="-128"/>
                <a:cs typeface="Times New Roman" panose="02020603050405020304" pitchFamily="18" charset="0"/>
              </a:rPr>
              <a:t>Nhánh</a:t>
            </a:r>
            <a:r>
              <a:rPr lang="en-US" sz="3200" dirty="0" smtClean="0">
                <a:latin typeface="Times New Roman" panose="02020603050405020304" pitchFamily="18" charset="0"/>
                <a:ea typeface="MS Mincho" panose="02020609040205080304" pitchFamily="49" charset="-128"/>
                <a:cs typeface="Times New Roman" panose="02020603050405020304" pitchFamily="18" charset="0"/>
              </a:rPr>
              <a:t>: </a:t>
            </a:r>
          </a:p>
          <a:p>
            <a:pPr indent="342900" algn="just"/>
            <a:r>
              <a:rPr lang="en-US" sz="3200" dirty="0" err="1" smtClean="0">
                <a:latin typeface="Times New Roman" panose="02020603050405020304" pitchFamily="18" charset="0"/>
                <a:ea typeface="MS Mincho" panose="02020609040205080304" pitchFamily="49" charset="-128"/>
                <a:cs typeface="Times New Roman" panose="02020603050405020304" pitchFamily="18" charset="0"/>
              </a:rPr>
              <a:t>là</a:t>
            </a:r>
            <a:r>
              <a:rPr lang="en-US" sz="3200" dirty="0" smtClean="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một</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đoạn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mạch</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gồm</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các</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phần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tử</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ghép</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nối</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tiếp</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nhau</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trong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đó</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có</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cùng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một</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dòng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chạy</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từ</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đầu</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này</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đến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đầu</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kia</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endParaRPr lang="en-US" sz="3200" b="1" dirty="0">
              <a:effectLst/>
              <a:latin typeface="VNI-Times" pitchFamily="2" charset="0"/>
              <a:ea typeface="MS Mincho" panose="02020609040205080304" pitchFamily="49" charset="-128"/>
              <a:cs typeface="Times New Roman" panose="02020603050405020304" pitchFamily="18" charset="0"/>
            </a:endParaRPr>
          </a:p>
        </p:txBody>
      </p:sp>
      <p:pic>
        <p:nvPicPr>
          <p:cNvPr id="5122" name="Picture 2"/>
          <p:cNvPicPr>
            <a:picLocks noChangeAspect="1" noChangeArrowheads="1"/>
          </p:cNvPicPr>
          <p:nvPr/>
        </p:nvPicPr>
        <p:blipFill>
          <a:blip r:embed="rId2">
            <a:lum bright="-12000"/>
            <a:extLst>
              <a:ext uri="{28A0092B-C50C-407E-A947-70E740481C1C}">
                <a14:useLocalDpi xmlns:a14="http://schemas.microsoft.com/office/drawing/2010/main" val="0"/>
              </a:ext>
            </a:extLst>
          </a:blip>
          <a:srcRect b="14595"/>
          <a:stretch>
            <a:fillRect/>
          </a:stretch>
        </p:blipFill>
        <p:spPr bwMode="auto">
          <a:xfrm>
            <a:off x="4114800" y="1652954"/>
            <a:ext cx="4716576" cy="3141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228600" y="5186522"/>
            <a:ext cx="8686800" cy="1384995"/>
          </a:xfrm>
          <a:prstGeom prst="rect">
            <a:avLst/>
          </a:prstGeom>
        </p:spPr>
        <p:txBody>
          <a:bodyPr wrap="square">
            <a:spAutoFit/>
          </a:bodyPr>
          <a:lstStyle/>
          <a:p>
            <a:pPr indent="342900" algn="just"/>
            <a:r>
              <a:rPr lang="en-US" sz="2800" dirty="0" err="1">
                <a:latin typeface="Times New Roman" panose="02020603050405020304" pitchFamily="18" charset="0"/>
                <a:ea typeface="MS Mincho" panose="02020609040205080304" pitchFamily="49" charset="-128"/>
                <a:cs typeface="Times New Roman" panose="02020603050405020304" pitchFamily="18" charset="0"/>
              </a:rPr>
              <a:t>Ví</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dụ</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Sơ</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đồ</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mạch</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như</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hình</a:t>
            </a:r>
            <a:r>
              <a:rPr lang="en-US" sz="2800" dirty="0">
                <a:latin typeface="Times New Roman" panose="02020603050405020304" pitchFamily="18" charset="0"/>
                <a:ea typeface="MS Mincho" panose="02020609040205080304" pitchFamily="49" charset="-128"/>
                <a:cs typeface="Times New Roman" panose="02020603050405020304" pitchFamily="18" charset="0"/>
              </a:rPr>
              <a:t> 1.1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gồm</a:t>
            </a:r>
            <a:r>
              <a:rPr lang="en-US" sz="2800" dirty="0">
                <a:latin typeface="Times New Roman" panose="02020603050405020304" pitchFamily="18" charset="0"/>
                <a:ea typeface="MS Mincho" panose="02020609040205080304" pitchFamily="49" charset="-128"/>
                <a:cs typeface="Times New Roman" panose="02020603050405020304" pitchFamily="18" charset="0"/>
              </a:rPr>
              <a:t> 3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nhánh</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nhánh</a:t>
            </a:r>
            <a:r>
              <a:rPr lang="en-US" sz="2800" dirty="0">
                <a:latin typeface="Times New Roman" panose="02020603050405020304" pitchFamily="18" charset="0"/>
                <a:ea typeface="MS Mincho" panose="02020609040205080304" pitchFamily="49" charset="-128"/>
                <a:cs typeface="Times New Roman" panose="02020603050405020304" pitchFamily="18" charset="0"/>
              </a:rPr>
              <a:t> 1: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từ</a:t>
            </a:r>
            <a:r>
              <a:rPr lang="en-US" sz="2800" dirty="0">
                <a:latin typeface="Times New Roman" panose="02020603050405020304" pitchFamily="18" charset="0"/>
                <a:ea typeface="MS Mincho" panose="02020609040205080304" pitchFamily="49" charset="-128"/>
                <a:cs typeface="Times New Roman" panose="02020603050405020304" pitchFamily="18" charset="0"/>
              </a:rPr>
              <a:t> a → MF → b,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nhánh</a:t>
            </a:r>
            <a:r>
              <a:rPr lang="en-US" sz="2800" dirty="0">
                <a:latin typeface="Times New Roman" panose="02020603050405020304" pitchFamily="18" charset="0"/>
                <a:ea typeface="MS Mincho" panose="02020609040205080304" pitchFamily="49" charset="-128"/>
                <a:cs typeface="Times New Roman" panose="02020603050405020304" pitchFamily="18" charset="0"/>
              </a:rPr>
              <a:t> 2: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từ</a:t>
            </a:r>
            <a:r>
              <a:rPr lang="en-US" sz="2800" dirty="0">
                <a:latin typeface="Times New Roman" panose="02020603050405020304" pitchFamily="18" charset="0"/>
                <a:ea typeface="MS Mincho" panose="02020609040205080304" pitchFamily="49" charset="-128"/>
                <a:cs typeface="Times New Roman" panose="02020603050405020304" pitchFamily="18" charset="0"/>
              </a:rPr>
              <a:t> a →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ĐC</a:t>
            </a:r>
            <a:r>
              <a:rPr lang="en-US" sz="2800" dirty="0">
                <a:latin typeface="Times New Roman" panose="02020603050405020304" pitchFamily="18" charset="0"/>
                <a:ea typeface="MS Mincho" panose="02020609040205080304" pitchFamily="49" charset="-128"/>
                <a:cs typeface="Times New Roman" panose="02020603050405020304" pitchFamily="18" charset="0"/>
              </a:rPr>
              <a:t> → b,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nhánh</a:t>
            </a:r>
            <a:r>
              <a:rPr lang="en-US" sz="2800" dirty="0">
                <a:latin typeface="Times New Roman" panose="02020603050405020304" pitchFamily="18" charset="0"/>
                <a:ea typeface="MS Mincho" panose="02020609040205080304" pitchFamily="49" charset="-128"/>
                <a:cs typeface="Times New Roman" panose="02020603050405020304" pitchFamily="18" charset="0"/>
              </a:rPr>
              <a:t> 3: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từ</a:t>
            </a:r>
            <a:r>
              <a:rPr lang="en-US" sz="2800" dirty="0">
                <a:latin typeface="Times New Roman" panose="02020603050405020304" pitchFamily="18" charset="0"/>
                <a:ea typeface="MS Mincho" panose="02020609040205080304" pitchFamily="49" charset="-128"/>
                <a:cs typeface="Times New Roman" panose="02020603050405020304" pitchFamily="18" charset="0"/>
              </a:rPr>
              <a:t> a → Đ → </a:t>
            </a:r>
            <a:r>
              <a:rPr lang="en-US" sz="2800" dirty="0" smtClean="0">
                <a:latin typeface="Times New Roman" panose="02020603050405020304" pitchFamily="18" charset="0"/>
                <a:ea typeface="MS Mincho" panose="02020609040205080304" pitchFamily="49" charset="-128"/>
                <a:cs typeface="Times New Roman" panose="02020603050405020304" pitchFamily="18" charset="0"/>
              </a:rPr>
              <a:t>b. </a:t>
            </a:r>
            <a:endParaRPr lang="en-US" sz="2800" b="1" dirty="0">
              <a:latin typeface="VNI-Times" pitchFamily="2"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579321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122"/>
                                        </p:tgtEl>
                                        <p:attrNameLst>
                                          <p:attrName>style.visibility</p:attrName>
                                        </p:attrNameLst>
                                      </p:cBhvr>
                                      <p:to>
                                        <p:strVal val="visible"/>
                                      </p:to>
                                    </p:set>
                                    <p:animEffect transition="in" filter="fade">
                                      <p:cBhvr>
                                        <p:cTn id="14" dur="1000"/>
                                        <p:tgtEl>
                                          <p:spTgt spid="5122"/>
                                        </p:tgtEl>
                                      </p:cBhvr>
                                    </p:animEffect>
                                    <p:anim calcmode="lin" valueType="num">
                                      <p:cBhvr>
                                        <p:cTn id="15" dur="1000" fill="hold"/>
                                        <p:tgtEl>
                                          <p:spTgt spid="5122"/>
                                        </p:tgtEl>
                                        <p:attrNameLst>
                                          <p:attrName>ppt_x</p:attrName>
                                        </p:attrNameLst>
                                      </p:cBhvr>
                                      <p:tavLst>
                                        <p:tav tm="0">
                                          <p:val>
                                            <p:strVal val="#ppt_x"/>
                                          </p:val>
                                        </p:tav>
                                        <p:tav tm="100000">
                                          <p:val>
                                            <p:strVal val="#ppt_x"/>
                                          </p:val>
                                        </p:tav>
                                      </p:tavLst>
                                    </p:anim>
                                    <p:anim calcmode="lin" valueType="num">
                                      <p:cBhvr>
                                        <p:cTn id="16"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Effect transition="in" filter="fade">
                                      <p:cBhvr>
                                        <p:cTn id="21" dur="1000"/>
                                        <p:tgtEl>
                                          <p:spTgt spid="4">
                                            <p:txEl>
                                              <p:pRg st="1" end="1"/>
                                            </p:txEl>
                                          </p:spTgt>
                                        </p:tgtEl>
                                      </p:cBhvr>
                                    </p:animEffect>
                                    <p:anim calcmode="lin" valueType="num">
                                      <p:cBhvr>
                                        <p:cTn id="22"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0" end="0"/>
                                            </p:txEl>
                                          </p:spTgt>
                                        </p:tgtEl>
                                        <p:attrNameLst>
                                          <p:attrName>style.visibility</p:attrName>
                                        </p:attrNameLst>
                                      </p:cBhvr>
                                      <p:to>
                                        <p:strVal val="visible"/>
                                      </p:to>
                                    </p:set>
                                    <p:animEffect transition="in" filter="fade">
                                      <p:cBhvr>
                                        <p:cTn id="28" dur="1000"/>
                                        <p:tgtEl>
                                          <p:spTgt spid="6">
                                            <p:txEl>
                                              <p:pRg st="0" end="0"/>
                                            </p:txEl>
                                          </p:spTgt>
                                        </p:tgtEl>
                                      </p:cBhvr>
                                    </p:animEffect>
                                    <p:anim calcmode="lin" valueType="num">
                                      <p:cBhvr>
                                        <p:cTn id="29"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7200" y="152400"/>
            <a:ext cx="7555523" cy="584775"/>
          </a:xfrm>
          <a:prstGeom prst="rect">
            <a:avLst/>
          </a:prstGeom>
          <a:noFill/>
        </p:spPr>
        <p:txBody>
          <a:bodyPr wrap="square" rtlCol="0">
            <a:spAutoFit/>
          </a:bodyPr>
          <a:lstStyle/>
          <a:p>
            <a:r>
              <a:rPr lang="en-US" sz="3200" dirty="0"/>
              <a:t>1.2. </a:t>
            </a:r>
            <a:r>
              <a:rPr lang="en-US" sz="3200" dirty="0" err="1"/>
              <a:t>Kết</a:t>
            </a:r>
            <a:r>
              <a:rPr lang="en-US" sz="3200" dirty="0"/>
              <a:t> </a:t>
            </a:r>
            <a:r>
              <a:rPr lang="en-US" sz="3200" dirty="0" err="1"/>
              <a:t>cấu</a:t>
            </a:r>
            <a:r>
              <a:rPr lang="en-US" sz="3200" dirty="0"/>
              <a:t> </a:t>
            </a:r>
            <a:r>
              <a:rPr lang="en-US" sz="3200" dirty="0" err="1"/>
              <a:t>hình</a:t>
            </a:r>
            <a:r>
              <a:rPr lang="en-US" sz="3200" dirty="0"/>
              <a:t> </a:t>
            </a:r>
            <a:r>
              <a:rPr lang="en-US" sz="3200" dirty="0" err="1"/>
              <a:t>học</a:t>
            </a:r>
            <a:r>
              <a:rPr lang="en-US" sz="3200" dirty="0"/>
              <a:t> </a:t>
            </a:r>
            <a:r>
              <a:rPr lang="en-US" sz="3200" dirty="0" err="1"/>
              <a:t>của</a:t>
            </a:r>
            <a:r>
              <a:rPr lang="en-US" sz="3200" dirty="0"/>
              <a:t> </a:t>
            </a:r>
            <a:r>
              <a:rPr lang="en-US" sz="3200" dirty="0" err="1"/>
              <a:t>mạch</a:t>
            </a:r>
            <a:r>
              <a:rPr lang="en-US" sz="3200" dirty="0"/>
              <a:t> </a:t>
            </a:r>
            <a:r>
              <a:rPr lang="en-US" sz="3200" dirty="0" err="1"/>
              <a:t>điện</a:t>
            </a:r>
            <a:r>
              <a:rPr lang="en-US" sz="3200" dirty="0"/>
              <a:t> </a:t>
            </a:r>
            <a:endParaRPr lang="en-US" sz="3200" b="1" dirty="0"/>
          </a:p>
        </p:txBody>
      </p:sp>
      <p:pic>
        <p:nvPicPr>
          <p:cNvPr id="5122" name="Picture 2"/>
          <p:cNvPicPr>
            <a:picLocks noChangeAspect="1" noChangeArrowheads="1"/>
          </p:cNvPicPr>
          <p:nvPr/>
        </p:nvPicPr>
        <p:blipFill>
          <a:blip r:embed="rId2">
            <a:lum bright="-12000"/>
            <a:extLst>
              <a:ext uri="{28A0092B-C50C-407E-A947-70E740481C1C}">
                <a14:useLocalDpi xmlns:a14="http://schemas.microsoft.com/office/drawing/2010/main" val="0"/>
              </a:ext>
            </a:extLst>
          </a:blip>
          <a:srcRect b="14595"/>
          <a:stretch>
            <a:fillRect/>
          </a:stretch>
        </p:blipFill>
        <p:spPr bwMode="auto">
          <a:xfrm>
            <a:off x="4761808" y="1652955"/>
            <a:ext cx="4382191" cy="2919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152400" y="871899"/>
            <a:ext cx="7315200" cy="323165"/>
          </a:xfrm>
          <a:prstGeom prst="rect">
            <a:avLst/>
          </a:prstGeom>
        </p:spPr>
        <p:txBody>
          <a:bodyPr wrap="square">
            <a:spAutoFit/>
          </a:bodyPr>
          <a:lstStyle/>
          <a:p>
            <a:pPr indent="342900" algn="just">
              <a:lnSpc>
                <a:spcPts val="1800"/>
              </a:lnSpc>
              <a:spcBef>
                <a:spcPts val="600"/>
              </a:spcBef>
              <a:spcAft>
                <a:spcPts val="600"/>
              </a:spcAft>
            </a:pPr>
            <a:r>
              <a:rPr lang="en-US" sz="2800" dirty="0" err="1">
                <a:latin typeface="Times New Roman" panose="02020603050405020304" pitchFamily="18" charset="0"/>
                <a:ea typeface="MS Mincho" panose="02020609040205080304" pitchFamily="49" charset="-128"/>
                <a:cs typeface="Times New Roman" panose="02020603050405020304" pitchFamily="18" charset="0"/>
              </a:rPr>
              <a:t>Nút</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là</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điểm</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solidFill>
                  <a:srgbClr val="0000FF"/>
                </a:solidFill>
                <a:latin typeface="Times New Roman" panose="02020603050405020304" pitchFamily="18" charset="0"/>
                <a:ea typeface="MS Mincho" panose="02020609040205080304" pitchFamily="49" charset="-128"/>
                <a:cs typeface="Times New Roman" panose="02020603050405020304" pitchFamily="18" charset="0"/>
              </a:rPr>
              <a:t>giao</a:t>
            </a:r>
            <a:r>
              <a:rPr lang="en-US" sz="2800" dirty="0">
                <a:solidFill>
                  <a:srgbClr val="0000FF"/>
                </a:solidFill>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solidFill>
                  <a:srgbClr val="0000FF"/>
                </a:solidFill>
                <a:latin typeface="Times New Roman" panose="02020603050405020304" pitchFamily="18" charset="0"/>
                <a:ea typeface="MS Mincho" panose="02020609040205080304" pitchFamily="49" charset="-128"/>
                <a:cs typeface="Times New Roman" panose="02020603050405020304" pitchFamily="18" charset="0"/>
              </a:rPr>
              <a:t>nhau</a:t>
            </a:r>
            <a:r>
              <a:rPr lang="en-US" sz="2800" dirty="0">
                <a:solidFill>
                  <a:srgbClr val="0000FF"/>
                </a:solidFill>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solidFill>
                  <a:srgbClr val="0000FF"/>
                </a:solidFill>
                <a:latin typeface="Times New Roman" panose="02020603050405020304" pitchFamily="18" charset="0"/>
                <a:ea typeface="MS Mincho" panose="02020609040205080304" pitchFamily="49" charset="-128"/>
                <a:cs typeface="Times New Roman" panose="02020603050405020304" pitchFamily="18" charset="0"/>
              </a:rPr>
              <a:t>từ</a:t>
            </a:r>
            <a:r>
              <a:rPr lang="en-US" sz="2800" dirty="0">
                <a:solidFill>
                  <a:srgbClr val="0000FF"/>
                </a:solidFill>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solidFill>
                  <a:srgbClr val="0000FF"/>
                </a:solidFill>
                <a:latin typeface="Times New Roman" panose="02020603050405020304" pitchFamily="18" charset="0"/>
                <a:ea typeface="MS Mincho" panose="02020609040205080304" pitchFamily="49" charset="-128"/>
                <a:cs typeface="Times New Roman" panose="02020603050405020304" pitchFamily="18" charset="0"/>
              </a:rPr>
              <a:t>ba</a:t>
            </a:r>
            <a:r>
              <a:rPr lang="en-US" sz="2800" dirty="0">
                <a:solidFill>
                  <a:srgbClr val="0000FF"/>
                </a:solidFill>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solidFill>
                  <a:srgbClr val="0000FF"/>
                </a:solidFill>
                <a:latin typeface="Times New Roman" panose="02020603050405020304" pitchFamily="18" charset="0"/>
                <a:ea typeface="MS Mincho" panose="02020609040205080304" pitchFamily="49" charset="-128"/>
                <a:cs typeface="Times New Roman" panose="02020603050405020304" pitchFamily="18" charset="0"/>
              </a:rPr>
              <a:t>nhánh</a:t>
            </a:r>
            <a:r>
              <a:rPr lang="en-US" sz="2800" dirty="0">
                <a:solidFill>
                  <a:srgbClr val="0000FF"/>
                </a:solidFill>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solidFill>
                  <a:srgbClr val="0000FF"/>
                </a:solidFill>
                <a:latin typeface="Times New Roman" panose="02020603050405020304" pitchFamily="18" charset="0"/>
                <a:ea typeface="MS Mincho" panose="02020609040205080304" pitchFamily="49" charset="-128"/>
                <a:cs typeface="Times New Roman" panose="02020603050405020304" pitchFamily="18" charset="0"/>
              </a:rPr>
              <a:t>trở</a:t>
            </a:r>
            <a:r>
              <a:rPr lang="en-US" sz="2800" dirty="0">
                <a:solidFill>
                  <a:srgbClr val="0000FF"/>
                </a:solidFill>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solidFill>
                  <a:srgbClr val="0000FF"/>
                </a:solidFill>
                <a:latin typeface="Times New Roman" panose="02020603050405020304" pitchFamily="18" charset="0"/>
                <a:ea typeface="MS Mincho" panose="02020609040205080304" pitchFamily="49" charset="-128"/>
                <a:cs typeface="Times New Roman" panose="02020603050405020304" pitchFamily="18" charset="0"/>
              </a:rPr>
              <a:t>lên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endParaRPr lang="en-US" sz="2800" b="1" dirty="0">
              <a:effectLst/>
              <a:latin typeface="VNI-Times" pitchFamily="2" charset="0"/>
              <a:ea typeface="MS Mincho" panose="02020609040205080304" pitchFamily="49" charset="-128"/>
              <a:cs typeface="Times New Roman" panose="02020603050405020304" pitchFamily="18" charset="0"/>
            </a:endParaRPr>
          </a:p>
        </p:txBody>
      </p:sp>
      <p:sp>
        <p:nvSpPr>
          <p:cNvPr id="3" name="Rectangle 2"/>
          <p:cNvSpPr/>
          <p:nvPr/>
        </p:nvSpPr>
        <p:spPr>
          <a:xfrm>
            <a:off x="336346" y="1652955"/>
            <a:ext cx="4419600" cy="954107"/>
          </a:xfrm>
          <a:prstGeom prst="rect">
            <a:avLst/>
          </a:prstGeom>
        </p:spPr>
        <p:txBody>
          <a:bodyPr wrap="square">
            <a:spAutoFit/>
          </a:bodyPr>
          <a:lstStyle/>
          <a:p>
            <a:pPr indent="342900" algn="just"/>
            <a:r>
              <a:rPr lang="en-US" sz="2800" dirty="0" err="1">
                <a:latin typeface="Times New Roman" panose="02020603050405020304" pitchFamily="18" charset="0"/>
                <a:ea typeface="MS Mincho" panose="02020609040205080304" pitchFamily="49" charset="-128"/>
                <a:cs typeface="Times New Roman" panose="02020603050405020304" pitchFamily="18" charset="0"/>
              </a:rPr>
              <a:t>Vòng</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là</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lối</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đi</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khép</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kín</a:t>
            </a:r>
            <a:r>
              <a:rPr lang="en-US" sz="2800" dirty="0">
                <a:latin typeface="Times New Roman" panose="02020603050405020304" pitchFamily="18" charset="0"/>
                <a:ea typeface="MS Mincho" panose="02020609040205080304" pitchFamily="49" charset="-128"/>
                <a:cs typeface="Times New Roman" panose="02020603050405020304" pitchFamily="18" charset="0"/>
              </a:rPr>
              <a:t> qua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các</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nhánh</a:t>
            </a:r>
            <a:r>
              <a:rPr lang="en-US" dirty="0">
                <a:latin typeface="Times New Roman" panose="02020603050405020304" pitchFamily="18" charset="0"/>
                <a:ea typeface="MS Mincho" panose="02020609040205080304" pitchFamily="49" charset="-128"/>
                <a:cs typeface="Times New Roman" panose="02020603050405020304" pitchFamily="18" charset="0"/>
              </a:rPr>
              <a:t>. </a:t>
            </a:r>
            <a:endParaRPr lang="en-US" b="1" dirty="0">
              <a:effectLst/>
              <a:latin typeface="VNI-Times" pitchFamily="2" charset="0"/>
              <a:ea typeface="MS Mincho" panose="02020609040205080304" pitchFamily="49" charset="-128"/>
              <a:cs typeface="Times New Roman" panose="02020603050405020304" pitchFamily="18" charset="0"/>
            </a:endParaRPr>
          </a:p>
        </p:txBody>
      </p:sp>
      <p:sp>
        <p:nvSpPr>
          <p:cNvPr id="5" name="Rectangle 4"/>
          <p:cNvSpPr/>
          <p:nvPr/>
        </p:nvSpPr>
        <p:spPr>
          <a:xfrm>
            <a:off x="457200" y="4864533"/>
            <a:ext cx="8229600" cy="1384995"/>
          </a:xfrm>
          <a:prstGeom prst="rect">
            <a:avLst/>
          </a:prstGeom>
        </p:spPr>
        <p:txBody>
          <a:bodyPr wrap="square">
            <a:spAutoFit/>
          </a:bodyPr>
          <a:lstStyle/>
          <a:p>
            <a:pPr indent="342900" algn="just"/>
            <a:r>
              <a:rPr lang="en-US" sz="2800" dirty="0" err="1">
                <a:latin typeface="Times New Roman" panose="02020603050405020304" pitchFamily="18" charset="0"/>
                <a:ea typeface="MS Mincho" panose="02020609040205080304" pitchFamily="49" charset="-128"/>
                <a:cs typeface="Times New Roman" panose="02020603050405020304" pitchFamily="18" charset="0"/>
              </a:rPr>
              <a:t>Ví</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dụ</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Sơ</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đồ</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mạch</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như</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hình</a:t>
            </a:r>
            <a:r>
              <a:rPr lang="en-US" sz="2800" dirty="0">
                <a:latin typeface="Times New Roman" panose="02020603050405020304" pitchFamily="18" charset="0"/>
                <a:ea typeface="MS Mincho" panose="02020609040205080304" pitchFamily="49" charset="-128"/>
                <a:cs typeface="Times New Roman" panose="02020603050405020304" pitchFamily="18" charset="0"/>
              </a:rPr>
              <a:t> 1.1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gồm</a:t>
            </a:r>
            <a:r>
              <a:rPr lang="en-US" sz="2800" dirty="0">
                <a:latin typeface="Times New Roman" panose="02020603050405020304" pitchFamily="18" charset="0"/>
                <a:ea typeface="MS Mincho" panose="02020609040205080304" pitchFamily="49" charset="-128"/>
                <a:cs typeface="Times New Roman" panose="02020603050405020304" pitchFamily="18" charset="0"/>
              </a:rPr>
              <a:t> 3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nhánh</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nhánh</a:t>
            </a:r>
            <a:r>
              <a:rPr lang="en-US" sz="2800" dirty="0">
                <a:latin typeface="Times New Roman" panose="02020603050405020304" pitchFamily="18" charset="0"/>
                <a:ea typeface="MS Mincho" panose="02020609040205080304" pitchFamily="49" charset="-128"/>
                <a:cs typeface="Times New Roman" panose="02020603050405020304" pitchFamily="18" charset="0"/>
              </a:rPr>
              <a:t> 1: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từ</a:t>
            </a:r>
            <a:r>
              <a:rPr lang="en-US" sz="2800" dirty="0">
                <a:latin typeface="Times New Roman" panose="02020603050405020304" pitchFamily="18" charset="0"/>
                <a:ea typeface="MS Mincho" panose="02020609040205080304" pitchFamily="49" charset="-128"/>
                <a:cs typeface="Times New Roman" panose="02020603050405020304" pitchFamily="18" charset="0"/>
              </a:rPr>
              <a:t> a → MF → b,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nhánh</a:t>
            </a:r>
            <a:r>
              <a:rPr lang="en-US" sz="2800" dirty="0">
                <a:latin typeface="Times New Roman" panose="02020603050405020304" pitchFamily="18" charset="0"/>
                <a:ea typeface="MS Mincho" panose="02020609040205080304" pitchFamily="49" charset="-128"/>
                <a:cs typeface="Times New Roman" panose="02020603050405020304" pitchFamily="18" charset="0"/>
              </a:rPr>
              <a:t> 2: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từ</a:t>
            </a:r>
            <a:r>
              <a:rPr lang="en-US" sz="2800" dirty="0">
                <a:latin typeface="Times New Roman" panose="02020603050405020304" pitchFamily="18" charset="0"/>
                <a:ea typeface="MS Mincho" panose="02020609040205080304" pitchFamily="49" charset="-128"/>
                <a:cs typeface="Times New Roman" panose="02020603050405020304" pitchFamily="18" charset="0"/>
              </a:rPr>
              <a:t> a →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ĐC</a:t>
            </a:r>
            <a:r>
              <a:rPr lang="en-US" sz="2800" dirty="0">
                <a:latin typeface="Times New Roman" panose="02020603050405020304" pitchFamily="18" charset="0"/>
                <a:ea typeface="MS Mincho" panose="02020609040205080304" pitchFamily="49" charset="-128"/>
                <a:cs typeface="Times New Roman" panose="02020603050405020304" pitchFamily="18" charset="0"/>
              </a:rPr>
              <a:t> → b,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nhánh</a:t>
            </a:r>
            <a:r>
              <a:rPr lang="en-US" sz="2800" dirty="0">
                <a:latin typeface="Times New Roman" panose="02020603050405020304" pitchFamily="18" charset="0"/>
                <a:ea typeface="MS Mincho" panose="02020609040205080304" pitchFamily="49" charset="-128"/>
                <a:cs typeface="Times New Roman" panose="02020603050405020304" pitchFamily="18" charset="0"/>
              </a:rPr>
              <a:t> 3: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từ</a:t>
            </a:r>
            <a:r>
              <a:rPr lang="en-US" sz="2800" dirty="0">
                <a:latin typeface="Times New Roman" panose="02020603050405020304" pitchFamily="18" charset="0"/>
                <a:ea typeface="MS Mincho" panose="02020609040205080304" pitchFamily="49" charset="-128"/>
                <a:cs typeface="Times New Roman" panose="02020603050405020304" pitchFamily="18" charset="0"/>
              </a:rPr>
              <a:t> a → Đ → b), 2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nút</a:t>
            </a:r>
            <a:r>
              <a:rPr lang="en-US" sz="2800" dirty="0">
                <a:latin typeface="Times New Roman" panose="02020603050405020304" pitchFamily="18" charset="0"/>
                <a:ea typeface="MS Mincho" panose="02020609040205080304" pitchFamily="49" charset="-128"/>
                <a:cs typeface="Times New Roman" panose="02020603050405020304" pitchFamily="18" charset="0"/>
              </a:rPr>
              <a:t> a, b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và</a:t>
            </a:r>
            <a:r>
              <a:rPr lang="en-US" sz="2800" dirty="0">
                <a:latin typeface="Times New Roman" panose="02020603050405020304" pitchFamily="18" charset="0"/>
                <a:ea typeface="MS Mincho" panose="02020609040205080304" pitchFamily="49" charset="-128"/>
                <a:cs typeface="Times New Roman" panose="02020603050405020304" pitchFamily="18" charset="0"/>
              </a:rPr>
              <a:t> 3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vòng</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endParaRPr lang="en-US" sz="2800" b="1" dirty="0">
              <a:effectLst/>
              <a:latin typeface="VNI-Times" pitchFamily="2"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195624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122"/>
                                        </p:tgtEl>
                                        <p:attrNameLst>
                                          <p:attrName>style.visibility</p:attrName>
                                        </p:attrNameLst>
                                      </p:cBhvr>
                                      <p:to>
                                        <p:strVal val="visible"/>
                                      </p:to>
                                    </p:set>
                                    <p:animEffect transition="in" filter="fade">
                                      <p:cBhvr>
                                        <p:cTn id="14" dur="1000"/>
                                        <p:tgtEl>
                                          <p:spTgt spid="5122"/>
                                        </p:tgtEl>
                                      </p:cBhvr>
                                    </p:animEffect>
                                    <p:anim calcmode="lin" valueType="num">
                                      <p:cBhvr>
                                        <p:cTn id="15" dur="1000" fill="hold"/>
                                        <p:tgtEl>
                                          <p:spTgt spid="5122"/>
                                        </p:tgtEl>
                                        <p:attrNameLst>
                                          <p:attrName>ppt_x</p:attrName>
                                        </p:attrNameLst>
                                      </p:cBhvr>
                                      <p:tavLst>
                                        <p:tav tm="0">
                                          <p:val>
                                            <p:strVal val="#ppt_x"/>
                                          </p:val>
                                        </p:tav>
                                        <p:tav tm="100000">
                                          <p:val>
                                            <p:strVal val="#ppt_x"/>
                                          </p:val>
                                        </p:tav>
                                      </p:tavLst>
                                    </p:anim>
                                    <p:anim calcmode="lin" valueType="num">
                                      <p:cBhvr>
                                        <p:cTn id="16"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0"/>
                                        <p:tgtEl>
                                          <p:spTgt spid="3">
                                            <p:txEl>
                                              <p:pRg st="0" end="0"/>
                                            </p:txEl>
                                          </p:spTgt>
                                        </p:tgtEl>
                                      </p:cBhvr>
                                    </p:animEffect>
                                    <p:anim calcmode="lin" valueType="num">
                                      <p:cBhvr>
                                        <p:cTn id="2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0" end="0"/>
                                            </p:txEl>
                                          </p:spTgt>
                                        </p:tgtEl>
                                        <p:attrNameLst>
                                          <p:attrName>style.visibility</p:attrName>
                                        </p:attrNameLst>
                                      </p:cBhvr>
                                      <p:to>
                                        <p:strVal val="visible"/>
                                      </p:to>
                                    </p:set>
                                    <p:animEffect transition="in" filter="fade">
                                      <p:cBhvr>
                                        <p:cTn id="28" dur="1000"/>
                                        <p:tgtEl>
                                          <p:spTgt spid="5">
                                            <p:txEl>
                                              <p:pRg st="0" end="0"/>
                                            </p:txEl>
                                          </p:spTgt>
                                        </p:tgtEl>
                                      </p:cBhvr>
                                    </p:animEffect>
                                    <p:anim calcmode="lin" valueType="num">
                                      <p:cBhvr>
                                        <p:cTn id="29"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80646" y="457200"/>
            <a:ext cx="7555523" cy="584775"/>
          </a:xfrm>
          <a:prstGeom prst="rect">
            <a:avLst/>
          </a:prstGeom>
          <a:noFill/>
        </p:spPr>
        <p:txBody>
          <a:bodyPr wrap="square" rtlCol="0">
            <a:spAutoFit/>
          </a:bodyPr>
          <a:lstStyle/>
          <a:p>
            <a:r>
              <a:rPr lang="en-US" sz="3200" b="1" dirty="0"/>
              <a:t>1.3. </a:t>
            </a:r>
            <a:r>
              <a:rPr lang="en-US" sz="3200" b="1" dirty="0" err="1"/>
              <a:t>Các</a:t>
            </a:r>
            <a:r>
              <a:rPr lang="en-US" sz="3200" b="1" dirty="0"/>
              <a:t> </a:t>
            </a:r>
            <a:r>
              <a:rPr lang="en-US" sz="3200" b="1" dirty="0" err="1"/>
              <a:t>đại</a:t>
            </a:r>
            <a:r>
              <a:rPr lang="en-US" sz="3200" b="1" dirty="0"/>
              <a:t> </a:t>
            </a:r>
            <a:r>
              <a:rPr lang="en-US" sz="3200" b="1" dirty="0" err="1"/>
              <a:t>lượng</a:t>
            </a:r>
            <a:r>
              <a:rPr lang="en-US" sz="3200" b="1" dirty="0"/>
              <a:t> </a:t>
            </a:r>
            <a:r>
              <a:rPr lang="en-US" sz="3200" b="1" dirty="0" err="1"/>
              <a:t>cơ</a:t>
            </a:r>
            <a:r>
              <a:rPr lang="en-US" sz="3200" b="1" dirty="0"/>
              <a:t> </a:t>
            </a:r>
            <a:r>
              <a:rPr lang="en-US" sz="3200" b="1" dirty="0" err="1"/>
              <a:t>bản</a:t>
            </a:r>
            <a:r>
              <a:rPr lang="en-US" sz="3200" b="1" dirty="0"/>
              <a:t> </a:t>
            </a:r>
            <a:r>
              <a:rPr lang="en-US" sz="3200" b="1" dirty="0" err="1"/>
              <a:t>của</a:t>
            </a:r>
            <a:r>
              <a:rPr lang="en-US" sz="3200" b="1" dirty="0"/>
              <a:t> </a:t>
            </a:r>
            <a:r>
              <a:rPr lang="en-US" sz="3200" b="1" dirty="0" err="1"/>
              <a:t>mạch</a:t>
            </a:r>
            <a:r>
              <a:rPr lang="en-US" sz="3200" b="1" dirty="0"/>
              <a:t> </a:t>
            </a:r>
            <a:r>
              <a:rPr lang="en-US" sz="3200" b="1" dirty="0" err="1"/>
              <a:t>điện</a:t>
            </a:r>
            <a:endParaRPr lang="en-US" sz="3200" b="1" dirty="0"/>
          </a:p>
        </p:txBody>
      </p:sp>
      <p:sp>
        <p:nvSpPr>
          <p:cNvPr id="4" name="Rectangle 3"/>
          <p:cNvSpPr/>
          <p:nvPr/>
        </p:nvSpPr>
        <p:spPr>
          <a:xfrm>
            <a:off x="457200" y="1447800"/>
            <a:ext cx="8229600" cy="2062103"/>
          </a:xfrm>
          <a:prstGeom prst="rect">
            <a:avLst/>
          </a:prstGeom>
        </p:spPr>
        <p:txBody>
          <a:bodyPr wrap="square">
            <a:spAutoFit/>
          </a:bodyPr>
          <a:lstStyle/>
          <a:p>
            <a:pPr indent="342900" algn="just"/>
            <a:r>
              <a:rPr lang="en-US" sz="3200" dirty="0" err="1">
                <a:latin typeface="Times New Roman" panose="02020603050405020304" pitchFamily="18" charset="0"/>
                <a:ea typeface="MS Mincho" panose="02020609040205080304" pitchFamily="49" charset="-128"/>
                <a:cs typeface="Times New Roman" panose="02020603050405020304" pitchFamily="18" charset="0"/>
              </a:rPr>
              <a:t>Để</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đặc</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trưng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cho</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quá</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trình</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năng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lượng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cho</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một</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nhánh</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hoặc</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một</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phần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tử</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của</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mạch</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3200" dirty="0">
                <a:latin typeface="Times New Roman" panose="02020603050405020304" pitchFamily="18" charset="0"/>
                <a:ea typeface="MS Mincho" panose="02020609040205080304" pitchFamily="49" charset="-128"/>
                <a:cs typeface="Times New Roman" panose="02020603050405020304" pitchFamily="18" charset="0"/>
              </a:rPr>
              <a:t> ta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dùng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các</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đại</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lượng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dòng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áp</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và</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công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suất</a:t>
            </a:r>
            <a:r>
              <a:rPr lang="en-US" sz="3200" dirty="0">
                <a:latin typeface="Times New Roman" panose="02020603050405020304" pitchFamily="18" charset="0"/>
                <a:ea typeface="MS Mincho" panose="02020609040205080304" pitchFamily="49" charset="-128"/>
                <a:cs typeface="Times New Roman" panose="02020603050405020304" pitchFamily="18" charset="0"/>
              </a:rPr>
              <a:t>.</a:t>
            </a:r>
            <a:endParaRPr lang="en-US" sz="3200" b="1" dirty="0">
              <a:effectLst/>
              <a:latin typeface="VNI-Times" pitchFamily="2"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740143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7200" y="76200"/>
            <a:ext cx="7555523" cy="584775"/>
          </a:xfrm>
          <a:prstGeom prst="rect">
            <a:avLst/>
          </a:prstGeom>
          <a:noFill/>
        </p:spPr>
        <p:txBody>
          <a:bodyPr wrap="square" rtlCol="0">
            <a:spAutoFit/>
          </a:bodyPr>
          <a:lstStyle/>
          <a:p>
            <a:r>
              <a:rPr lang="en-US" sz="3200" b="1" dirty="0"/>
              <a:t>1.3. </a:t>
            </a:r>
            <a:r>
              <a:rPr lang="en-US" sz="3200" b="1" dirty="0" err="1"/>
              <a:t>Các</a:t>
            </a:r>
            <a:r>
              <a:rPr lang="en-US" sz="3200" b="1" dirty="0"/>
              <a:t> </a:t>
            </a:r>
            <a:r>
              <a:rPr lang="en-US" sz="3200" b="1" dirty="0" err="1"/>
              <a:t>đại</a:t>
            </a:r>
            <a:r>
              <a:rPr lang="en-US" sz="3200" b="1" dirty="0"/>
              <a:t> </a:t>
            </a:r>
            <a:r>
              <a:rPr lang="en-US" sz="3200" b="1" dirty="0" err="1"/>
              <a:t>lượng</a:t>
            </a:r>
            <a:r>
              <a:rPr lang="en-US" sz="3200" b="1" dirty="0"/>
              <a:t> </a:t>
            </a:r>
            <a:r>
              <a:rPr lang="en-US" sz="3200" b="1" dirty="0" err="1"/>
              <a:t>cơ</a:t>
            </a:r>
            <a:r>
              <a:rPr lang="en-US" sz="3200" b="1" dirty="0"/>
              <a:t> </a:t>
            </a:r>
            <a:r>
              <a:rPr lang="en-US" sz="3200" b="1" dirty="0" err="1"/>
              <a:t>bản</a:t>
            </a:r>
            <a:r>
              <a:rPr lang="en-US" sz="3200" b="1" dirty="0"/>
              <a:t> </a:t>
            </a:r>
            <a:r>
              <a:rPr lang="en-US" sz="3200" b="1" dirty="0" err="1"/>
              <a:t>của</a:t>
            </a:r>
            <a:r>
              <a:rPr lang="en-US" sz="3200" b="1" dirty="0"/>
              <a:t> </a:t>
            </a:r>
            <a:r>
              <a:rPr lang="en-US" sz="3200" b="1" dirty="0" err="1"/>
              <a:t>mạch</a:t>
            </a:r>
            <a:r>
              <a:rPr lang="en-US" sz="3200" b="1" dirty="0"/>
              <a:t> </a:t>
            </a:r>
            <a:r>
              <a:rPr lang="en-US" sz="3200" b="1" dirty="0" err="1"/>
              <a:t>điện</a:t>
            </a:r>
            <a:endParaRPr lang="en-US" sz="3200" b="1" dirty="0"/>
          </a:p>
        </p:txBody>
      </p:sp>
      <p:sp>
        <p:nvSpPr>
          <p:cNvPr id="2" name="Rectangle 1"/>
          <p:cNvSpPr/>
          <p:nvPr/>
        </p:nvSpPr>
        <p:spPr>
          <a:xfrm>
            <a:off x="457200" y="914400"/>
            <a:ext cx="3047629" cy="361637"/>
          </a:xfrm>
          <a:prstGeom prst="rect">
            <a:avLst/>
          </a:prstGeom>
        </p:spPr>
        <p:txBody>
          <a:bodyPr wrap="none">
            <a:spAutoFit/>
          </a:bodyPr>
          <a:lstStyle/>
          <a:p>
            <a:pPr algn="just">
              <a:lnSpc>
                <a:spcPts val="1800"/>
              </a:lnSpc>
              <a:spcBef>
                <a:spcPts val="600"/>
              </a:spcBef>
              <a:spcAft>
                <a:spcPts val="600"/>
              </a:spcAft>
            </a:pPr>
            <a:r>
              <a:rPr lang="en-US" sz="3200" dirty="0">
                <a:latin typeface="Times New Roman" panose="02020603050405020304" pitchFamily="18" charset="0"/>
                <a:ea typeface="MS Mincho" panose="02020609040205080304" pitchFamily="49" charset="-128"/>
                <a:cs typeface="Times New Roman" panose="02020603050405020304" pitchFamily="18" charset="0"/>
              </a:rPr>
              <a:t>1.3.1.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Dòng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dirty="0">
                <a:latin typeface="Times New Roman" panose="02020603050405020304" pitchFamily="18" charset="0"/>
                <a:ea typeface="MS Mincho" panose="02020609040205080304" pitchFamily="49" charset="-128"/>
                <a:cs typeface="Times New Roman" panose="02020603050405020304" pitchFamily="18" charset="0"/>
              </a:rPr>
              <a:t>. </a:t>
            </a:r>
            <a:endParaRPr lang="en-US" b="1" dirty="0">
              <a:effectLst/>
              <a:latin typeface="VNI-Times" pitchFamily="2" charset="0"/>
              <a:ea typeface="MS Mincho" panose="02020609040205080304" pitchFamily="49" charset="-128"/>
              <a:cs typeface="Times New Roman" panose="02020603050405020304" pitchFamily="18" charset="0"/>
            </a:endParaRPr>
          </a:p>
        </p:txBody>
      </p:sp>
      <p:sp>
        <p:nvSpPr>
          <p:cNvPr id="8" name="Rectangle 7"/>
          <p:cNvSpPr/>
          <p:nvPr/>
        </p:nvSpPr>
        <p:spPr>
          <a:xfrm>
            <a:off x="381000" y="1546647"/>
            <a:ext cx="8382000" cy="1569660"/>
          </a:xfrm>
          <a:prstGeom prst="rect">
            <a:avLst/>
          </a:prstGeom>
        </p:spPr>
        <p:txBody>
          <a:bodyPr wrap="square">
            <a:spAutoFit/>
          </a:bodyPr>
          <a:lstStyle/>
          <a:p>
            <a:pPr algn="just"/>
            <a:r>
              <a:rPr lang="en-US" sz="3200" b="1" dirty="0" err="1">
                <a:solidFill>
                  <a:srgbClr val="0000FF"/>
                </a:solidFill>
                <a:latin typeface="Times New Roman" panose="02020603050405020304" pitchFamily="18" charset="0"/>
                <a:ea typeface="MS Mincho" panose="02020609040205080304" pitchFamily="49" charset="-128"/>
              </a:rPr>
              <a:t>Dòng</a:t>
            </a:r>
            <a:r>
              <a:rPr lang="en-US" sz="3200" b="1" dirty="0">
                <a:solidFill>
                  <a:srgbClr val="0000FF"/>
                </a:solidFill>
                <a:latin typeface="Times New Roman" panose="02020603050405020304" pitchFamily="18" charset="0"/>
                <a:ea typeface="MS Mincho" panose="02020609040205080304" pitchFamily="49" charset="-128"/>
              </a:rPr>
              <a:t> </a:t>
            </a:r>
            <a:r>
              <a:rPr lang="en-US" sz="3200" b="1" dirty="0" err="1">
                <a:solidFill>
                  <a:srgbClr val="0000FF"/>
                </a:solidFill>
                <a:latin typeface="Times New Roman" panose="02020603050405020304" pitchFamily="18" charset="0"/>
                <a:ea typeface="MS Mincho" panose="02020609040205080304" pitchFamily="49" charset="-128"/>
              </a:rPr>
              <a:t>điện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là</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dòng</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chuyển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dịch</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có</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hướng</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của</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các</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điện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tích</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Chiều</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dòng</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điện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là</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chiều</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chuyển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động</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dòng</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điện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tích</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dương</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trong</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điện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trừơng</a:t>
            </a:r>
            <a:r>
              <a:rPr lang="en-US" dirty="0">
                <a:latin typeface="Times New Roman" panose="02020603050405020304" pitchFamily="18" charset="0"/>
                <a:ea typeface="MS Mincho" panose="02020609040205080304" pitchFamily="49" charset="-128"/>
              </a:rPr>
              <a:t>.</a:t>
            </a:r>
            <a:endParaRPr lang="en-US" dirty="0"/>
          </a:p>
        </p:txBody>
      </p:sp>
      <p:sp>
        <p:nvSpPr>
          <p:cNvPr id="10" name="Rectangle 9"/>
          <p:cNvSpPr/>
          <p:nvPr/>
        </p:nvSpPr>
        <p:spPr>
          <a:xfrm>
            <a:off x="381000" y="3114276"/>
            <a:ext cx="8610600" cy="1077218"/>
          </a:xfrm>
          <a:prstGeom prst="rect">
            <a:avLst/>
          </a:prstGeom>
        </p:spPr>
        <p:txBody>
          <a:bodyPr wrap="square">
            <a:spAutoFit/>
          </a:bodyPr>
          <a:lstStyle/>
          <a:p>
            <a:pPr indent="342900" algn="just"/>
            <a:r>
              <a:rPr lang="en-US" sz="3200" dirty="0" err="1">
                <a:latin typeface="Times New Roman" panose="02020603050405020304" pitchFamily="18" charset="0"/>
                <a:ea typeface="MS Mincho" panose="02020609040205080304" pitchFamily="49" charset="-128"/>
                <a:cs typeface="Times New Roman" panose="02020603050405020304" pitchFamily="18" charset="0"/>
              </a:rPr>
              <a:t>Đơn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vị</a:t>
            </a:r>
            <a:r>
              <a:rPr lang="en-US" sz="3200" dirty="0">
                <a:latin typeface="Times New Roman" panose="02020603050405020304" pitchFamily="18" charset="0"/>
                <a:ea typeface="MS Mincho" panose="02020609040205080304" pitchFamily="49" charset="-128"/>
                <a:cs typeface="Times New Roman" panose="02020603050405020304" pitchFamily="18" charset="0"/>
              </a:rPr>
              <a:t>: Ampere (A).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Ký</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hiệu</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i</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Trong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tính</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toán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i</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là</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đại</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lượng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đại</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số</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kèm</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theo</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chiều</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dương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qui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ước</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endParaRPr lang="en-US" sz="3200" b="1" dirty="0">
              <a:effectLst/>
              <a:latin typeface="VNI-Times" pitchFamily="2" charset="0"/>
              <a:ea typeface="MS Mincho" panose="02020609040205080304" pitchFamily="49" charset="-128"/>
              <a:cs typeface="Times New Roman" panose="02020603050405020304" pitchFamily="18" charset="0"/>
            </a:endParaRPr>
          </a:p>
        </p:txBody>
      </p:sp>
      <p:sp>
        <p:nvSpPr>
          <p:cNvPr id="11" name="Rectangle 10"/>
          <p:cNvSpPr/>
          <p:nvPr/>
        </p:nvSpPr>
        <p:spPr>
          <a:xfrm>
            <a:off x="422031" y="4203217"/>
            <a:ext cx="8446477" cy="1077218"/>
          </a:xfrm>
          <a:prstGeom prst="rect">
            <a:avLst/>
          </a:prstGeom>
        </p:spPr>
        <p:txBody>
          <a:bodyPr wrap="square">
            <a:spAutoFit/>
          </a:bodyPr>
          <a:lstStyle/>
          <a:p>
            <a:pPr algn="just"/>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Nếu</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i</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dương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chiều</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thực</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của</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dòng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trùng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với</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chiều</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dương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qui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ước</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endParaRPr lang="en-US" sz="3200" b="1" dirty="0">
              <a:effectLst/>
              <a:latin typeface="VNI-Times" pitchFamily="2" charset="0"/>
              <a:ea typeface="MS Mincho" panose="02020609040205080304" pitchFamily="49" charset="-128"/>
              <a:cs typeface="Times New Roman" panose="02020603050405020304" pitchFamily="18" charset="0"/>
            </a:endParaRPr>
          </a:p>
        </p:txBody>
      </p:sp>
      <p:sp>
        <p:nvSpPr>
          <p:cNvPr id="12" name="Rectangle 11"/>
          <p:cNvSpPr/>
          <p:nvPr/>
        </p:nvSpPr>
        <p:spPr>
          <a:xfrm>
            <a:off x="609600" y="5292158"/>
            <a:ext cx="4879862" cy="584775"/>
          </a:xfrm>
          <a:prstGeom prst="rect">
            <a:avLst/>
          </a:prstGeom>
        </p:spPr>
        <p:txBody>
          <a:bodyPr wrap="none">
            <a:spAutoFit/>
          </a:bodyPr>
          <a:lstStyle/>
          <a:p>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Nếu</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i</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âm</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chiều</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ngược</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lại</a:t>
            </a:r>
            <a:r>
              <a:rPr lang="en-US" sz="3200" dirty="0">
                <a:latin typeface="Times New Roman" panose="02020603050405020304" pitchFamily="18" charset="0"/>
                <a:ea typeface="MS Mincho" panose="02020609040205080304" pitchFamily="49" charset="-128"/>
              </a:rPr>
              <a:t>.</a:t>
            </a:r>
            <a:endParaRPr lang="en-US" sz="3200" dirty="0"/>
          </a:p>
        </p:txBody>
      </p:sp>
    </p:spTree>
    <p:extLst>
      <p:ext uri="{BB962C8B-B14F-4D97-AF65-F5344CB8AC3E}">
        <p14:creationId xmlns:p14="http://schemas.microsoft.com/office/powerpoint/2010/main" val="1438696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Effect transition="in" filter="fade">
                                      <p:cBhvr>
                                        <p:cTn id="13" dur="1000"/>
                                        <p:tgtEl>
                                          <p:spTgt spid="8">
                                            <p:txEl>
                                              <p:pRg st="0" end="0"/>
                                            </p:txEl>
                                          </p:spTgt>
                                        </p:tgtEl>
                                      </p:cBhvr>
                                    </p:animEffect>
                                    <p:anim calcmode="lin" valueType="num">
                                      <p:cBhvr>
                                        <p:cTn id="14"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10">
                                            <p:txEl>
                                              <p:pRg st="0" end="0"/>
                                            </p:txEl>
                                          </p:spTgt>
                                        </p:tgtEl>
                                        <p:attrNameLst>
                                          <p:attrName>style.visibility</p:attrName>
                                        </p:attrNameLst>
                                      </p:cBhvr>
                                      <p:to>
                                        <p:strVal val="visible"/>
                                      </p:to>
                                    </p:set>
                                    <p:animEffect transition="in" filter="fade">
                                      <p:cBhvr>
                                        <p:cTn id="20" dur="1000"/>
                                        <p:tgtEl>
                                          <p:spTgt spid="10">
                                            <p:txEl>
                                              <p:pRg st="0" end="0"/>
                                            </p:txEl>
                                          </p:spTgt>
                                        </p:tgtEl>
                                      </p:cBhvr>
                                    </p:animEffect>
                                    <p:anim calcmode="lin" valueType="num">
                                      <p:cBhvr>
                                        <p:cTn id="21"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2"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1">
                                            <p:txEl>
                                              <p:pRg st="0" end="0"/>
                                            </p:txEl>
                                          </p:spTgt>
                                        </p:tgtEl>
                                        <p:attrNameLst>
                                          <p:attrName>style.visibility</p:attrName>
                                        </p:attrNameLst>
                                      </p:cBhvr>
                                      <p:to>
                                        <p:strVal val="visible"/>
                                      </p:to>
                                    </p:set>
                                    <p:animEffect transition="in" filter="fade">
                                      <p:cBhvr>
                                        <p:cTn id="27" dur="1000"/>
                                        <p:tgtEl>
                                          <p:spTgt spid="11">
                                            <p:txEl>
                                              <p:pRg st="0" end="0"/>
                                            </p:txEl>
                                          </p:spTgt>
                                        </p:tgtEl>
                                      </p:cBhvr>
                                    </p:animEffect>
                                    <p:anim calcmode="lin" valueType="num">
                                      <p:cBhvr>
                                        <p:cTn id="28"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29"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12">
                                            <p:txEl>
                                              <p:pRg st="0" end="0"/>
                                            </p:txEl>
                                          </p:spTgt>
                                        </p:tgtEl>
                                        <p:attrNameLst>
                                          <p:attrName>style.visibility</p:attrName>
                                        </p:attrNameLst>
                                      </p:cBhvr>
                                      <p:to>
                                        <p:strVal val="visible"/>
                                      </p:to>
                                    </p:set>
                                    <p:animEffect transition="in" filter="fade">
                                      <p:cBhvr>
                                        <p:cTn id="34" dur="1000"/>
                                        <p:tgtEl>
                                          <p:spTgt spid="12">
                                            <p:txEl>
                                              <p:pRg st="0" end="0"/>
                                            </p:txEl>
                                          </p:spTgt>
                                        </p:tgtEl>
                                      </p:cBhvr>
                                    </p:animEffect>
                                    <p:anim calcmode="lin" valueType="num">
                                      <p:cBhvr>
                                        <p:cTn id="35" dur="10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36" dur="100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7200" y="76200"/>
            <a:ext cx="7555523" cy="584775"/>
          </a:xfrm>
          <a:prstGeom prst="rect">
            <a:avLst/>
          </a:prstGeom>
          <a:noFill/>
        </p:spPr>
        <p:txBody>
          <a:bodyPr wrap="square" rtlCol="0">
            <a:spAutoFit/>
          </a:bodyPr>
          <a:lstStyle/>
          <a:p>
            <a:r>
              <a:rPr lang="en-US" sz="3200" b="1" dirty="0"/>
              <a:t>1.3. </a:t>
            </a:r>
            <a:r>
              <a:rPr lang="en-US" sz="3200" b="1" dirty="0" err="1"/>
              <a:t>Các</a:t>
            </a:r>
            <a:r>
              <a:rPr lang="en-US" sz="3200" b="1" dirty="0"/>
              <a:t> </a:t>
            </a:r>
            <a:r>
              <a:rPr lang="en-US" sz="3200" b="1" dirty="0" err="1"/>
              <a:t>đại</a:t>
            </a:r>
            <a:r>
              <a:rPr lang="en-US" sz="3200" b="1" dirty="0"/>
              <a:t> </a:t>
            </a:r>
            <a:r>
              <a:rPr lang="en-US" sz="3200" b="1" dirty="0" err="1"/>
              <a:t>lượng</a:t>
            </a:r>
            <a:r>
              <a:rPr lang="en-US" sz="3200" b="1" dirty="0"/>
              <a:t> </a:t>
            </a:r>
            <a:r>
              <a:rPr lang="en-US" sz="3200" b="1" dirty="0" err="1"/>
              <a:t>cơ</a:t>
            </a:r>
            <a:r>
              <a:rPr lang="en-US" sz="3200" b="1" dirty="0"/>
              <a:t> </a:t>
            </a:r>
            <a:r>
              <a:rPr lang="en-US" sz="3200" b="1" dirty="0" err="1"/>
              <a:t>bản</a:t>
            </a:r>
            <a:r>
              <a:rPr lang="en-US" sz="3200" b="1" dirty="0"/>
              <a:t> </a:t>
            </a:r>
            <a:r>
              <a:rPr lang="en-US" sz="3200" b="1" dirty="0" err="1"/>
              <a:t>của</a:t>
            </a:r>
            <a:r>
              <a:rPr lang="en-US" sz="3200" b="1" dirty="0"/>
              <a:t> </a:t>
            </a:r>
            <a:r>
              <a:rPr lang="en-US" sz="3200" b="1" dirty="0" err="1"/>
              <a:t>mạch</a:t>
            </a:r>
            <a:r>
              <a:rPr lang="en-US" sz="3200" b="1" dirty="0"/>
              <a:t> </a:t>
            </a:r>
            <a:r>
              <a:rPr lang="en-US" sz="3200" b="1" dirty="0" err="1"/>
              <a:t>điện</a:t>
            </a:r>
            <a:endParaRPr lang="en-US" sz="3200" b="1" dirty="0"/>
          </a:p>
        </p:txBody>
      </p:sp>
      <p:pic>
        <p:nvPicPr>
          <p:cNvPr id="9218" name="Picture 2"/>
          <p:cNvPicPr>
            <a:picLocks noChangeAspect="1" noChangeArrowheads="1"/>
          </p:cNvPicPr>
          <p:nvPr/>
        </p:nvPicPr>
        <p:blipFill>
          <a:blip r:embed="rId2">
            <a:lum bright="-12000"/>
            <a:extLst>
              <a:ext uri="{28A0092B-C50C-407E-A947-70E740481C1C}">
                <a14:useLocalDpi xmlns:a14="http://schemas.microsoft.com/office/drawing/2010/main" val="0"/>
              </a:ext>
            </a:extLst>
          </a:blip>
          <a:srcRect t="12480"/>
          <a:stretch>
            <a:fillRect/>
          </a:stretch>
        </p:blipFill>
        <p:spPr bwMode="auto">
          <a:xfrm>
            <a:off x="304800" y="1676399"/>
            <a:ext cx="8458200" cy="3733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685800" y="5562600"/>
            <a:ext cx="7814768" cy="584775"/>
          </a:xfrm>
          <a:prstGeom prst="rect">
            <a:avLst/>
          </a:prstGeom>
        </p:spPr>
        <p:txBody>
          <a:bodyPr wrap="none">
            <a:spAutoFit/>
          </a:bodyPr>
          <a:lstStyle/>
          <a:p>
            <a:pPr algn="ctr">
              <a:spcAft>
                <a:spcPts val="0"/>
              </a:spcAft>
            </a:pPr>
            <a:r>
              <a:rPr lang="en-US" sz="3200" dirty="0" err="1">
                <a:latin typeface="Times New Roman" panose="02020603050405020304" pitchFamily="18" charset="0"/>
                <a:ea typeface="MS Mincho" panose="02020609040205080304" pitchFamily="49" charset="-128"/>
                <a:cs typeface="Times New Roman" panose="02020603050405020304" pitchFamily="18" charset="0"/>
              </a:rPr>
              <a:t>Hình</a:t>
            </a:r>
            <a:r>
              <a:rPr lang="en-US" sz="3200" dirty="0">
                <a:latin typeface="Times New Roman" panose="02020603050405020304" pitchFamily="18" charset="0"/>
                <a:ea typeface="MS Mincho" panose="02020609040205080304" pitchFamily="49" charset="-128"/>
                <a:cs typeface="Times New Roman" panose="02020603050405020304" pitchFamily="18" charset="0"/>
              </a:rPr>
              <a:t> 1.3.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Dạng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sóng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của</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dòng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3200" dirty="0">
                <a:latin typeface="Times New Roman" panose="02020603050405020304" pitchFamily="18" charset="0"/>
                <a:ea typeface="MS Mincho" panose="02020609040205080304" pitchFamily="49" charset="-128"/>
                <a:cs typeface="Times New Roman" panose="02020603050405020304" pitchFamily="18" charset="0"/>
              </a:rPr>
              <a:t> DC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và</a:t>
            </a:r>
            <a:r>
              <a:rPr lang="en-US" sz="3200" dirty="0">
                <a:latin typeface="Times New Roman" panose="02020603050405020304" pitchFamily="18" charset="0"/>
                <a:ea typeface="MS Mincho" panose="02020609040205080304" pitchFamily="49" charset="-128"/>
                <a:cs typeface="Times New Roman" panose="02020603050405020304" pitchFamily="18" charset="0"/>
              </a:rPr>
              <a:t> AC</a:t>
            </a:r>
            <a:endParaRPr lang="en-US" sz="3200" b="1" dirty="0">
              <a:effectLst/>
              <a:latin typeface="VNI-Times" pitchFamily="2"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38450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1000"/>
                                        <p:tgtEl>
                                          <p:spTgt spid="9218"/>
                                        </p:tgtEl>
                                      </p:cBhvr>
                                    </p:animEffect>
                                    <p:anim calcmode="lin" valueType="num">
                                      <p:cBhvr>
                                        <p:cTn id="8" dur="1000" fill="hold"/>
                                        <p:tgtEl>
                                          <p:spTgt spid="9218"/>
                                        </p:tgtEl>
                                        <p:attrNameLst>
                                          <p:attrName>ppt_x</p:attrName>
                                        </p:attrNameLst>
                                      </p:cBhvr>
                                      <p:tavLst>
                                        <p:tav tm="0">
                                          <p:val>
                                            <p:strVal val="#ppt_x"/>
                                          </p:val>
                                        </p:tav>
                                        <p:tav tm="100000">
                                          <p:val>
                                            <p:strVal val="#ppt_x"/>
                                          </p:val>
                                        </p:tav>
                                      </p:tavLst>
                                    </p:anim>
                                    <p:anim calcmode="lin" valueType="num">
                                      <p:cBhvr>
                                        <p:cTn id="9" dur="1000" fill="hold"/>
                                        <p:tgtEl>
                                          <p:spTgt spid="92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7200" y="76200"/>
            <a:ext cx="7555523" cy="584775"/>
          </a:xfrm>
          <a:prstGeom prst="rect">
            <a:avLst/>
          </a:prstGeom>
          <a:noFill/>
        </p:spPr>
        <p:txBody>
          <a:bodyPr wrap="square" rtlCol="0">
            <a:spAutoFit/>
          </a:bodyPr>
          <a:lstStyle/>
          <a:p>
            <a:r>
              <a:rPr lang="en-US" sz="3200" b="1" dirty="0"/>
              <a:t>1.3. </a:t>
            </a:r>
            <a:r>
              <a:rPr lang="en-US" sz="3200" b="1" dirty="0" err="1"/>
              <a:t>Các</a:t>
            </a:r>
            <a:r>
              <a:rPr lang="en-US" sz="3200" b="1" dirty="0"/>
              <a:t> </a:t>
            </a:r>
            <a:r>
              <a:rPr lang="en-US" sz="3200" b="1" dirty="0" err="1"/>
              <a:t>đại</a:t>
            </a:r>
            <a:r>
              <a:rPr lang="en-US" sz="3200" b="1" dirty="0"/>
              <a:t> </a:t>
            </a:r>
            <a:r>
              <a:rPr lang="en-US" sz="3200" b="1" dirty="0" err="1"/>
              <a:t>lượng</a:t>
            </a:r>
            <a:r>
              <a:rPr lang="en-US" sz="3200" b="1" dirty="0"/>
              <a:t> </a:t>
            </a:r>
            <a:r>
              <a:rPr lang="en-US" sz="3200" b="1" dirty="0" err="1"/>
              <a:t>cơ</a:t>
            </a:r>
            <a:r>
              <a:rPr lang="en-US" sz="3200" b="1" dirty="0"/>
              <a:t> </a:t>
            </a:r>
            <a:r>
              <a:rPr lang="en-US" sz="3200" b="1" dirty="0" err="1"/>
              <a:t>bản</a:t>
            </a:r>
            <a:r>
              <a:rPr lang="en-US" sz="3200" b="1" dirty="0"/>
              <a:t> </a:t>
            </a:r>
            <a:r>
              <a:rPr lang="en-US" sz="3200" b="1" dirty="0" err="1"/>
              <a:t>của</a:t>
            </a:r>
            <a:r>
              <a:rPr lang="en-US" sz="3200" b="1" dirty="0"/>
              <a:t> </a:t>
            </a:r>
            <a:r>
              <a:rPr lang="en-US" sz="3200" b="1" dirty="0" err="1"/>
              <a:t>mạch</a:t>
            </a:r>
            <a:r>
              <a:rPr lang="en-US" sz="3200" b="1" dirty="0"/>
              <a:t> </a:t>
            </a:r>
            <a:r>
              <a:rPr lang="en-US" sz="3200" b="1" dirty="0" err="1"/>
              <a:t>điện</a:t>
            </a:r>
            <a:endParaRPr lang="en-US" sz="3200" b="1" dirty="0"/>
          </a:p>
        </p:txBody>
      </p:sp>
      <p:sp>
        <p:nvSpPr>
          <p:cNvPr id="2" name="Rectangle 1"/>
          <p:cNvSpPr/>
          <p:nvPr/>
        </p:nvSpPr>
        <p:spPr>
          <a:xfrm>
            <a:off x="457200" y="838200"/>
            <a:ext cx="2601994" cy="358624"/>
          </a:xfrm>
          <a:prstGeom prst="rect">
            <a:avLst/>
          </a:prstGeom>
        </p:spPr>
        <p:txBody>
          <a:bodyPr wrap="none">
            <a:spAutoFit/>
          </a:bodyPr>
          <a:lstStyle/>
          <a:p>
            <a:pPr algn="just">
              <a:lnSpc>
                <a:spcPts val="1800"/>
              </a:lnSpc>
              <a:spcBef>
                <a:spcPts val="600"/>
              </a:spcBef>
              <a:spcAft>
                <a:spcPts val="600"/>
              </a:spcAft>
            </a:pPr>
            <a:r>
              <a:rPr lang="en-US" sz="3200" dirty="0">
                <a:solidFill>
                  <a:srgbClr val="C00000"/>
                </a:solidFill>
                <a:latin typeface="Times New Roman" panose="02020603050405020304" pitchFamily="18" charset="0"/>
                <a:ea typeface="MS Mincho" panose="02020609040205080304" pitchFamily="49" charset="-128"/>
                <a:cs typeface="Times New Roman" panose="02020603050405020304" pitchFamily="18" charset="0"/>
              </a:rPr>
              <a:t>1.3.2. </a:t>
            </a:r>
            <a:r>
              <a:rPr lang="en-US" sz="3200" dirty="0" err="1">
                <a:solidFill>
                  <a:srgbClr val="C00000"/>
                </a:solidFill>
                <a:latin typeface="Times New Roman" panose="02020603050405020304" pitchFamily="18" charset="0"/>
                <a:ea typeface="MS Mincho" panose="02020609040205080304" pitchFamily="49" charset="-128"/>
                <a:cs typeface="Times New Roman" panose="02020603050405020304" pitchFamily="18" charset="0"/>
              </a:rPr>
              <a:t>Điện</a:t>
            </a:r>
            <a:r>
              <a:rPr lang="en-US" sz="3200" dirty="0">
                <a:solidFill>
                  <a:srgbClr val="C00000"/>
                </a:solidFill>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solidFill>
                  <a:srgbClr val="C00000"/>
                </a:solidFill>
                <a:latin typeface="Times New Roman" panose="02020603050405020304" pitchFamily="18" charset="0"/>
                <a:ea typeface="MS Mincho" panose="02020609040205080304" pitchFamily="49" charset="-128"/>
                <a:cs typeface="Times New Roman" panose="02020603050405020304" pitchFamily="18" charset="0"/>
              </a:rPr>
              <a:t>áp</a:t>
            </a:r>
            <a:r>
              <a:rPr lang="en-US" sz="3200" dirty="0">
                <a:latin typeface="Times New Roman" panose="02020603050405020304" pitchFamily="18" charset="0"/>
                <a:ea typeface="MS Mincho" panose="02020609040205080304" pitchFamily="49" charset="-128"/>
                <a:cs typeface="Times New Roman" panose="02020603050405020304" pitchFamily="18" charset="0"/>
              </a:rPr>
              <a:t>.</a:t>
            </a:r>
            <a:endParaRPr lang="en-US" sz="3200" b="1" dirty="0">
              <a:effectLst/>
              <a:latin typeface="VNI-Times" pitchFamily="2" charset="0"/>
              <a:ea typeface="MS Mincho" panose="02020609040205080304" pitchFamily="49" charset="-128"/>
              <a:cs typeface="Times New Roman" panose="02020603050405020304" pitchFamily="18" charset="0"/>
            </a:endParaRPr>
          </a:p>
        </p:txBody>
      </p:sp>
      <p:sp>
        <p:nvSpPr>
          <p:cNvPr id="21" name="Rectangle 20"/>
          <p:cNvSpPr/>
          <p:nvPr/>
        </p:nvSpPr>
        <p:spPr>
          <a:xfrm>
            <a:off x="304800" y="1447800"/>
            <a:ext cx="8915400" cy="1077218"/>
          </a:xfrm>
          <a:prstGeom prst="rect">
            <a:avLst/>
          </a:prstGeom>
        </p:spPr>
        <p:txBody>
          <a:bodyPr wrap="square">
            <a:spAutoFit/>
          </a:bodyPr>
          <a:lstStyle/>
          <a:p>
            <a:r>
              <a:rPr lang="en-US" sz="3200" dirty="0" err="1">
                <a:latin typeface="Times New Roman" panose="02020603050405020304" pitchFamily="18" charset="0"/>
                <a:ea typeface="MS Mincho" panose="02020609040205080304" pitchFamily="49" charset="-128"/>
              </a:rPr>
              <a:t>Là</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công</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sinh</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ra</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khi</a:t>
            </a:r>
            <a:r>
              <a:rPr lang="en-US" sz="3200" dirty="0">
                <a:latin typeface="Times New Roman" panose="02020603050405020304" pitchFamily="18" charset="0"/>
                <a:ea typeface="MS Mincho" panose="02020609040205080304" pitchFamily="49" charset="-128"/>
              </a:rPr>
              <a:t> 1 </a:t>
            </a:r>
            <a:r>
              <a:rPr lang="en-US" sz="3200" dirty="0" err="1">
                <a:latin typeface="Times New Roman" panose="02020603050405020304" pitchFamily="18" charset="0"/>
                <a:ea typeface="MS Mincho" panose="02020609040205080304" pitchFamily="49" charset="-128"/>
              </a:rPr>
              <a:t>đơn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vị</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điện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tích</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dương</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dịch</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chuyển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từ</a:t>
            </a:r>
            <a:r>
              <a:rPr lang="en-US" sz="3200" dirty="0">
                <a:latin typeface="Times New Roman" panose="02020603050405020304" pitchFamily="18" charset="0"/>
                <a:ea typeface="MS Mincho" panose="02020609040205080304" pitchFamily="49" charset="-128"/>
              </a:rPr>
              <a:t> A </a:t>
            </a:r>
            <a:r>
              <a:rPr lang="en-US" sz="3200" dirty="0" err="1">
                <a:latin typeface="Times New Roman" panose="02020603050405020304" pitchFamily="18" charset="0"/>
                <a:ea typeface="MS Mincho" panose="02020609040205080304" pitchFamily="49" charset="-128"/>
              </a:rPr>
              <a:t>đến</a:t>
            </a:r>
            <a:r>
              <a:rPr lang="en-US" sz="3200" dirty="0">
                <a:latin typeface="Times New Roman" panose="02020603050405020304" pitchFamily="18" charset="0"/>
                <a:ea typeface="MS Mincho" panose="02020609040205080304" pitchFamily="49" charset="-128"/>
              </a:rPr>
              <a:t> </a:t>
            </a:r>
            <a:r>
              <a:rPr lang="en-US" sz="3200" dirty="0" smtClean="0">
                <a:latin typeface="Times New Roman" panose="02020603050405020304" pitchFamily="18" charset="0"/>
                <a:ea typeface="MS Mincho" panose="02020609040205080304" pitchFamily="49" charset="-128"/>
              </a:rPr>
              <a:t>B.</a:t>
            </a:r>
            <a:r>
              <a:rPr lang="en-US" sz="3200" dirty="0"/>
              <a:t> </a:t>
            </a:r>
            <a:r>
              <a:rPr lang="en-US" sz="3200" dirty="0" err="1" smtClean="0"/>
              <a:t>Với</a:t>
            </a:r>
            <a:r>
              <a:rPr lang="en-US" sz="3200" dirty="0" smtClean="0"/>
              <a:t> </a:t>
            </a:r>
            <a:endParaRPr lang="en-US" sz="3200" dirty="0"/>
          </a:p>
        </p:txBody>
      </p:sp>
      <p:sp>
        <p:nvSpPr>
          <p:cNvPr id="30" name="Rectangle 25"/>
          <p:cNvSpPr>
            <a:spLocks noChangeArrowheads="1"/>
          </p:cNvSpPr>
          <p:nvPr/>
        </p:nvSpPr>
        <p:spPr bwMode="auto">
          <a:xfrm>
            <a:off x="990600" y="2661693"/>
            <a:ext cx="18288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graphicFrame>
        <p:nvGraphicFramePr>
          <p:cNvPr id="31" name="Object 30"/>
          <p:cNvGraphicFramePr>
            <a:graphicFrameLocks noChangeAspect="1"/>
          </p:cNvGraphicFramePr>
          <p:nvPr>
            <p:extLst>
              <p:ext uri="{D42A27DB-BD31-4B8C-83A1-F6EECF244321}">
                <p14:modId xmlns:p14="http://schemas.microsoft.com/office/powerpoint/2010/main" val="1035136898"/>
              </p:ext>
            </p:extLst>
          </p:nvPr>
        </p:nvGraphicFramePr>
        <p:xfrm>
          <a:off x="291371" y="2539764"/>
          <a:ext cx="2492238" cy="650149"/>
        </p:xfrm>
        <a:graphic>
          <a:graphicData uri="http://schemas.openxmlformats.org/presentationml/2006/ole">
            <mc:AlternateContent xmlns:mc="http://schemas.openxmlformats.org/markup-compatibility/2006">
              <mc:Choice xmlns:v="urn:schemas-microsoft-com:vml" Requires="v">
                <p:oleObj spid="_x0000_s10430" r:id="rId3" imgW="876300" imgH="228600" progId="Equation.DSMT4">
                  <p:embed/>
                </p:oleObj>
              </mc:Choice>
              <mc:Fallback>
                <p:oleObj r:id="rId3" imgW="876300" imgH="228600" progId="Equation.DSMT4">
                  <p:embed/>
                  <p:pic>
                    <p:nvPicPr>
                      <p:cNvPr id="0" name="Object 2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371" y="2539764"/>
                        <a:ext cx="2492238" cy="650149"/>
                      </a:xfrm>
                      <a:prstGeom prst="rect">
                        <a:avLst/>
                      </a:prstGeom>
                      <a:noFill/>
                    </p:spPr>
                  </p:pic>
                </p:oleObj>
              </mc:Fallback>
            </mc:AlternateContent>
          </a:graphicData>
        </a:graphic>
      </p:graphicFrame>
      <p:sp>
        <p:nvSpPr>
          <p:cNvPr id="32" name="Rectangle 27"/>
          <p:cNvSpPr>
            <a:spLocks noChangeArrowheads="1"/>
          </p:cNvSpPr>
          <p:nvPr/>
        </p:nvSpPr>
        <p:spPr bwMode="auto">
          <a:xfrm>
            <a:off x="4343400" y="271111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3" name="Object 32"/>
          <p:cNvGraphicFramePr>
            <a:graphicFrameLocks noChangeAspect="1"/>
          </p:cNvGraphicFramePr>
          <p:nvPr>
            <p:extLst>
              <p:ext uri="{D42A27DB-BD31-4B8C-83A1-F6EECF244321}">
                <p14:modId xmlns:p14="http://schemas.microsoft.com/office/powerpoint/2010/main" val="417188486"/>
              </p:ext>
            </p:extLst>
          </p:nvPr>
        </p:nvGraphicFramePr>
        <p:xfrm>
          <a:off x="3059631" y="2525018"/>
          <a:ext cx="644159" cy="754132"/>
        </p:xfrm>
        <a:graphic>
          <a:graphicData uri="http://schemas.openxmlformats.org/presentationml/2006/ole">
            <mc:AlternateContent xmlns:mc="http://schemas.openxmlformats.org/markup-compatibility/2006">
              <mc:Choice xmlns:v="urn:schemas-microsoft-com:vml" Requires="v">
                <p:oleObj spid="_x0000_s10431" r:id="rId5" imgW="190500" imgH="228600" progId="Equation.DSMT4">
                  <p:embed/>
                </p:oleObj>
              </mc:Choice>
              <mc:Fallback>
                <p:oleObj r:id="rId5" imgW="190500" imgH="228600" progId="Equation.DSMT4">
                  <p:embed/>
                  <p:pic>
                    <p:nvPicPr>
                      <p:cNvPr id="0" name="Object 2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59631" y="2525018"/>
                        <a:ext cx="644159" cy="754132"/>
                      </a:xfrm>
                      <a:prstGeom prst="rect">
                        <a:avLst/>
                      </a:prstGeom>
                      <a:noFill/>
                    </p:spPr>
                  </p:pic>
                </p:oleObj>
              </mc:Fallback>
            </mc:AlternateContent>
          </a:graphicData>
        </a:graphic>
      </p:graphicFrame>
      <p:sp>
        <p:nvSpPr>
          <p:cNvPr id="34" name="Rectangle 29"/>
          <p:cNvSpPr>
            <a:spLocks noChangeArrowheads="1"/>
          </p:cNvSpPr>
          <p:nvPr/>
        </p:nvSpPr>
        <p:spPr bwMode="auto">
          <a:xfrm>
            <a:off x="5743074" y="2419752"/>
            <a:ext cx="329184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graphicFrame>
        <p:nvGraphicFramePr>
          <p:cNvPr id="35" name="Object 34"/>
          <p:cNvGraphicFramePr>
            <a:graphicFrameLocks noChangeAspect="1"/>
          </p:cNvGraphicFramePr>
          <p:nvPr>
            <p:extLst>
              <p:ext uri="{D42A27DB-BD31-4B8C-83A1-F6EECF244321}">
                <p14:modId xmlns:p14="http://schemas.microsoft.com/office/powerpoint/2010/main" val="3149088699"/>
              </p:ext>
            </p:extLst>
          </p:nvPr>
        </p:nvGraphicFramePr>
        <p:xfrm>
          <a:off x="4344088" y="2465471"/>
          <a:ext cx="685800" cy="822960"/>
        </p:xfrm>
        <a:graphic>
          <a:graphicData uri="http://schemas.openxmlformats.org/presentationml/2006/ole">
            <mc:AlternateContent xmlns:mc="http://schemas.openxmlformats.org/markup-compatibility/2006">
              <mc:Choice xmlns:v="urn:schemas-microsoft-com:vml" Requires="v">
                <p:oleObj spid="_x0000_s10432" r:id="rId7" imgW="190500" imgH="228600" progId="Equation.DSMT4">
                  <p:embed/>
                </p:oleObj>
              </mc:Choice>
              <mc:Fallback>
                <p:oleObj r:id="rId7" imgW="190500" imgH="228600" progId="Equation.DSMT4">
                  <p:embed/>
                  <p:pic>
                    <p:nvPicPr>
                      <p:cNvPr id="0" name="Object 2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44088" y="2465471"/>
                        <a:ext cx="685800" cy="822960"/>
                      </a:xfrm>
                      <a:prstGeom prst="rect">
                        <a:avLst/>
                      </a:prstGeom>
                      <a:noFill/>
                    </p:spPr>
                  </p:pic>
                </p:oleObj>
              </mc:Fallback>
            </mc:AlternateContent>
          </a:graphicData>
        </a:graphic>
      </p:graphicFrame>
      <p:sp>
        <p:nvSpPr>
          <p:cNvPr id="36" name="Rectangle 30"/>
          <p:cNvSpPr>
            <a:spLocks noChangeArrowheads="1"/>
          </p:cNvSpPr>
          <p:nvPr/>
        </p:nvSpPr>
        <p:spPr bwMode="auto">
          <a:xfrm>
            <a:off x="5743074" y="2525018"/>
            <a:ext cx="32918400"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37" name="Rectangle 36"/>
          <p:cNvSpPr/>
          <p:nvPr/>
        </p:nvSpPr>
        <p:spPr>
          <a:xfrm>
            <a:off x="5072120" y="2677725"/>
            <a:ext cx="3997056" cy="523220"/>
          </a:xfrm>
          <a:prstGeom prst="rect">
            <a:avLst/>
          </a:prstGeom>
        </p:spPr>
        <p:txBody>
          <a:bodyPr wrap="none">
            <a:spAutoFit/>
          </a:bodyPr>
          <a:lstStyle/>
          <a:p>
            <a:r>
              <a:rPr lang="en-US" sz="2800" dirty="0" err="1">
                <a:latin typeface="Times New Roman" panose="02020603050405020304" pitchFamily="18" charset="0"/>
                <a:ea typeface="MS Mincho" panose="02020609040205080304" pitchFamily="49" charset="-128"/>
              </a:rPr>
              <a:t>là</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điện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thế</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tại</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điểm</a:t>
            </a:r>
            <a:r>
              <a:rPr lang="en-US" sz="2800" dirty="0">
                <a:latin typeface="Times New Roman" panose="02020603050405020304" pitchFamily="18" charset="0"/>
                <a:ea typeface="MS Mincho" panose="02020609040205080304" pitchFamily="49" charset="-128"/>
              </a:rPr>
              <a:t> A </a:t>
            </a:r>
            <a:r>
              <a:rPr lang="en-US" sz="2800" dirty="0" err="1">
                <a:latin typeface="Times New Roman" panose="02020603050405020304" pitchFamily="18" charset="0"/>
                <a:ea typeface="MS Mincho" panose="02020609040205080304" pitchFamily="49" charset="-128"/>
              </a:rPr>
              <a:t>và</a:t>
            </a:r>
            <a:r>
              <a:rPr lang="en-US" sz="2800" dirty="0">
                <a:latin typeface="Times New Roman" panose="02020603050405020304" pitchFamily="18" charset="0"/>
                <a:ea typeface="MS Mincho" panose="02020609040205080304" pitchFamily="49" charset="-128"/>
              </a:rPr>
              <a:t> B</a:t>
            </a:r>
            <a:endParaRPr lang="en-US" sz="2800" dirty="0"/>
          </a:p>
        </p:txBody>
      </p:sp>
      <p:sp>
        <p:nvSpPr>
          <p:cNvPr id="38" name="TextBox 37"/>
          <p:cNvSpPr txBox="1"/>
          <p:nvPr/>
        </p:nvSpPr>
        <p:spPr>
          <a:xfrm>
            <a:off x="3722852" y="2639393"/>
            <a:ext cx="826471" cy="523220"/>
          </a:xfrm>
          <a:prstGeom prst="rect">
            <a:avLst/>
          </a:prstGeom>
          <a:noFill/>
        </p:spPr>
        <p:txBody>
          <a:bodyPr wrap="square" rtlCol="0">
            <a:spAutoFit/>
          </a:bodyPr>
          <a:lstStyle/>
          <a:p>
            <a:r>
              <a:rPr lang="en-US" sz="2800" dirty="0" err="1" smtClean="0"/>
              <a:t>và</a:t>
            </a:r>
            <a:endParaRPr lang="en-US" sz="2800" dirty="0"/>
          </a:p>
        </p:txBody>
      </p:sp>
      <p:sp>
        <p:nvSpPr>
          <p:cNvPr id="39" name="Rectangle 38"/>
          <p:cNvSpPr/>
          <p:nvPr/>
        </p:nvSpPr>
        <p:spPr>
          <a:xfrm>
            <a:off x="217444" y="3304288"/>
            <a:ext cx="5683500" cy="523220"/>
          </a:xfrm>
          <a:prstGeom prst="rect">
            <a:avLst/>
          </a:prstGeom>
        </p:spPr>
        <p:txBody>
          <a:bodyPr wrap="square">
            <a:spAutoFit/>
          </a:bodyPr>
          <a:lstStyle/>
          <a:p>
            <a:r>
              <a:rPr lang="en-US" sz="2800" dirty="0" err="1">
                <a:latin typeface="Times New Roman" panose="02020603050405020304" pitchFamily="18" charset="0"/>
                <a:ea typeface="MS Mincho" panose="02020609040205080304" pitchFamily="49" charset="-128"/>
              </a:rPr>
              <a:t>Đơn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vị</a:t>
            </a:r>
            <a:r>
              <a:rPr lang="en-US" sz="2800" dirty="0">
                <a:latin typeface="Times New Roman" panose="02020603050405020304" pitchFamily="18" charset="0"/>
                <a:ea typeface="MS Mincho" panose="02020609040205080304" pitchFamily="49" charset="-128"/>
              </a:rPr>
              <a:t>: Volt (V). </a:t>
            </a:r>
            <a:r>
              <a:rPr lang="en-US" sz="2800" dirty="0" err="1">
                <a:latin typeface="Times New Roman" panose="02020603050405020304" pitchFamily="18" charset="0"/>
                <a:ea typeface="MS Mincho" panose="02020609040205080304" pitchFamily="49" charset="-128"/>
              </a:rPr>
              <a:t>Ký</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hiệu</a:t>
            </a:r>
            <a:r>
              <a:rPr lang="en-US" sz="2800" dirty="0">
                <a:latin typeface="Times New Roman" panose="02020603050405020304" pitchFamily="18" charset="0"/>
                <a:ea typeface="MS Mincho" panose="02020609040205080304" pitchFamily="49" charset="-128"/>
              </a:rPr>
              <a:t>: U</a:t>
            </a:r>
            <a:endParaRPr lang="en-US" sz="2800" dirty="0"/>
          </a:p>
        </p:txBody>
      </p:sp>
      <p:sp>
        <p:nvSpPr>
          <p:cNvPr id="40" name="TextBox 39"/>
          <p:cNvSpPr txBox="1"/>
          <p:nvPr/>
        </p:nvSpPr>
        <p:spPr>
          <a:xfrm>
            <a:off x="217444" y="3930851"/>
            <a:ext cx="8774156" cy="2308324"/>
          </a:xfrm>
          <a:prstGeom prst="rect">
            <a:avLst/>
          </a:prstGeom>
          <a:noFill/>
        </p:spPr>
        <p:txBody>
          <a:bodyPr wrap="square" rtlCol="0">
            <a:spAutoFit/>
          </a:bodyPr>
          <a:lstStyle/>
          <a:p>
            <a:pPr>
              <a:lnSpc>
                <a:spcPct val="150000"/>
              </a:lnSpc>
            </a:pPr>
            <a:r>
              <a:rPr lang="en-US" sz="2800" dirty="0" err="1"/>
              <a:t>Trong</a:t>
            </a:r>
            <a:r>
              <a:rPr lang="en-US" sz="2800" dirty="0"/>
              <a:t> </a:t>
            </a:r>
            <a:r>
              <a:rPr lang="en-US" sz="2800" dirty="0" err="1"/>
              <a:t>tính</a:t>
            </a:r>
            <a:r>
              <a:rPr lang="en-US" sz="2800" dirty="0"/>
              <a:t> </a:t>
            </a:r>
            <a:r>
              <a:rPr lang="en-US" sz="2800" dirty="0" err="1"/>
              <a:t>toán</a:t>
            </a:r>
            <a:r>
              <a:rPr lang="en-US" sz="2800" dirty="0"/>
              <a:t> </a:t>
            </a:r>
            <a:r>
              <a:rPr lang="en-US" sz="2800" dirty="0" err="1"/>
              <a:t>điện</a:t>
            </a:r>
            <a:r>
              <a:rPr lang="en-US" sz="2800" dirty="0"/>
              <a:t> </a:t>
            </a:r>
            <a:r>
              <a:rPr lang="en-US" sz="2800" dirty="0" err="1"/>
              <a:t>áp</a:t>
            </a:r>
            <a:r>
              <a:rPr lang="en-US" sz="2800" dirty="0"/>
              <a:t> U </a:t>
            </a:r>
            <a:r>
              <a:rPr lang="en-US" sz="2800" dirty="0" err="1"/>
              <a:t>là</a:t>
            </a:r>
            <a:r>
              <a:rPr lang="en-US" sz="2800" dirty="0"/>
              <a:t> </a:t>
            </a:r>
            <a:r>
              <a:rPr lang="en-US" sz="2800" dirty="0" err="1"/>
              <a:t>lượng</a:t>
            </a:r>
            <a:r>
              <a:rPr lang="en-US" sz="2800" dirty="0"/>
              <a:t> </a:t>
            </a:r>
            <a:r>
              <a:rPr lang="en-US" sz="2800" dirty="0" err="1"/>
              <a:t>đại</a:t>
            </a:r>
            <a:r>
              <a:rPr lang="en-US" sz="2800" dirty="0"/>
              <a:t> </a:t>
            </a:r>
            <a:r>
              <a:rPr lang="en-US" sz="2800" dirty="0" err="1"/>
              <a:t>số</a:t>
            </a:r>
            <a:r>
              <a:rPr lang="en-US" sz="2800" dirty="0"/>
              <a:t> </a:t>
            </a:r>
            <a:r>
              <a:rPr lang="en-US" sz="2800" dirty="0" err="1"/>
              <a:t>theo</a:t>
            </a:r>
            <a:r>
              <a:rPr lang="en-US" sz="2800" dirty="0"/>
              <a:t> </a:t>
            </a:r>
            <a:r>
              <a:rPr lang="en-US" sz="2800" dirty="0" err="1"/>
              <a:t>chiều</a:t>
            </a:r>
            <a:r>
              <a:rPr lang="en-US" sz="2800" dirty="0"/>
              <a:t> </a:t>
            </a:r>
            <a:r>
              <a:rPr lang="en-US" sz="2800" dirty="0" err="1"/>
              <a:t>xác</a:t>
            </a:r>
            <a:r>
              <a:rPr lang="en-US" sz="2800" dirty="0"/>
              <a:t> </a:t>
            </a:r>
            <a:r>
              <a:rPr lang="en-US" sz="2800" dirty="0" err="1"/>
              <a:t>định</a:t>
            </a:r>
            <a:r>
              <a:rPr lang="en-US" sz="2800" dirty="0"/>
              <a:t>. </a:t>
            </a:r>
            <a:r>
              <a:rPr lang="en-US" sz="2800" dirty="0" err="1"/>
              <a:t>Khi</a:t>
            </a:r>
            <a:r>
              <a:rPr lang="en-US" sz="2800" dirty="0"/>
              <a:t> </a:t>
            </a:r>
            <a:r>
              <a:rPr lang="en-US" sz="2800" dirty="0" err="1"/>
              <a:t>U</a:t>
            </a:r>
            <a:r>
              <a:rPr lang="en-US" sz="2800" baseline="-25000" dirty="0" err="1"/>
              <a:t>AB</a:t>
            </a:r>
            <a:r>
              <a:rPr lang="en-US" sz="2800" dirty="0"/>
              <a:t>&gt;0 </a:t>
            </a:r>
            <a:r>
              <a:rPr lang="en-US" sz="2800" dirty="0" err="1"/>
              <a:t>thế</a:t>
            </a:r>
            <a:r>
              <a:rPr lang="en-US" sz="2800" dirty="0"/>
              <a:t> A </a:t>
            </a:r>
            <a:r>
              <a:rPr lang="en-US" sz="2800" dirty="0" err="1"/>
              <a:t>cao</a:t>
            </a:r>
            <a:r>
              <a:rPr lang="en-US" sz="2800" dirty="0"/>
              <a:t> </a:t>
            </a:r>
            <a:r>
              <a:rPr lang="en-US" sz="2800" dirty="0" err="1"/>
              <a:t>hơn</a:t>
            </a:r>
            <a:r>
              <a:rPr lang="en-US" sz="2800" dirty="0"/>
              <a:t> </a:t>
            </a:r>
            <a:r>
              <a:rPr lang="en-US" sz="2800" dirty="0" err="1"/>
              <a:t>thế</a:t>
            </a:r>
            <a:r>
              <a:rPr lang="en-US" sz="2800" dirty="0"/>
              <a:t> B </a:t>
            </a:r>
            <a:r>
              <a:rPr lang="en-US" sz="2800" dirty="0" err="1"/>
              <a:t>và</a:t>
            </a:r>
            <a:r>
              <a:rPr lang="en-US" sz="2800" dirty="0"/>
              <a:t> </a:t>
            </a:r>
            <a:r>
              <a:rPr lang="en-US" sz="2800" dirty="0" err="1"/>
              <a:t>U</a:t>
            </a:r>
            <a:r>
              <a:rPr lang="en-US" sz="2800" baseline="-25000" dirty="0" err="1"/>
              <a:t>AB</a:t>
            </a:r>
            <a:r>
              <a:rPr lang="en-US" sz="2800" dirty="0"/>
              <a:t> &lt; 0 </a:t>
            </a:r>
            <a:r>
              <a:rPr lang="en-US" sz="2800" dirty="0" err="1"/>
              <a:t>thế</a:t>
            </a:r>
            <a:r>
              <a:rPr lang="en-US" sz="2800" dirty="0"/>
              <a:t> B </a:t>
            </a:r>
            <a:r>
              <a:rPr lang="en-US" sz="2800" dirty="0" err="1"/>
              <a:t>cao</a:t>
            </a:r>
            <a:r>
              <a:rPr lang="en-US" sz="2800" dirty="0"/>
              <a:t> </a:t>
            </a:r>
            <a:r>
              <a:rPr lang="en-US" sz="2800" dirty="0" err="1"/>
              <a:t>hơn</a:t>
            </a:r>
            <a:r>
              <a:rPr lang="en-US" sz="2800" dirty="0"/>
              <a:t> </a:t>
            </a:r>
            <a:r>
              <a:rPr lang="en-US" sz="2800" dirty="0" err="1"/>
              <a:t>thế</a:t>
            </a:r>
            <a:r>
              <a:rPr lang="en-US" sz="2800" dirty="0"/>
              <a:t> A. </a:t>
            </a:r>
            <a:endParaRPr lang="en-US" sz="2800" b="1" dirty="0"/>
          </a:p>
          <a:p>
            <a:endParaRPr lang="en-US" dirty="0"/>
          </a:p>
        </p:txBody>
      </p:sp>
    </p:spTree>
    <p:extLst>
      <p:ext uri="{BB962C8B-B14F-4D97-AF65-F5344CB8AC3E}">
        <p14:creationId xmlns:p14="http://schemas.microsoft.com/office/powerpoint/2010/main" val="1198992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Effect transition="in" filter="fade">
                                      <p:cBhvr>
                                        <p:cTn id="7" dur="1000"/>
                                        <p:tgtEl>
                                          <p:spTgt spid="21">
                                            <p:txEl>
                                              <p:pRg st="0" end="0"/>
                                            </p:txEl>
                                          </p:spTgt>
                                        </p:tgtEl>
                                      </p:cBhvr>
                                    </p:animEffect>
                                    <p:anim calcmode="lin" valueType="num">
                                      <p:cBhvr>
                                        <p:cTn id="8" dur="100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1"/>
                                        </p:tgtEl>
                                        <p:attrNameLst>
                                          <p:attrName>style.visibility</p:attrName>
                                        </p:attrNameLst>
                                      </p:cBhvr>
                                      <p:to>
                                        <p:strVal val="visible"/>
                                      </p:to>
                                    </p:set>
                                    <p:anim calcmode="lin" valueType="num">
                                      <p:cBhvr additive="base">
                                        <p:cTn id="14" dur="500" fill="hold"/>
                                        <p:tgtEl>
                                          <p:spTgt spid="31"/>
                                        </p:tgtEl>
                                        <p:attrNameLst>
                                          <p:attrName>ppt_x</p:attrName>
                                        </p:attrNameLst>
                                      </p:cBhvr>
                                      <p:tavLst>
                                        <p:tav tm="0">
                                          <p:val>
                                            <p:strVal val="#ppt_x"/>
                                          </p:val>
                                        </p:tav>
                                        <p:tav tm="100000">
                                          <p:val>
                                            <p:strVal val="#ppt_x"/>
                                          </p:val>
                                        </p:tav>
                                      </p:tavLst>
                                    </p:anim>
                                    <p:anim calcmode="lin" valueType="num">
                                      <p:cBhvr additive="base">
                                        <p:cTn id="15"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3"/>
                                        </p:tgtEl>
                                        <p:attrNameLst>
                                          <p:attrName>style.visibility</p:attrName>
                                        </p:attrNameLst>
                                      </p:cBhvr>
                                      <p:to>
                                        <p:strVal val="visible"/>
                                      </p:to>
                                    </p:set>
                                    <p:anim calcmode="lin" valueType="num">
                                      <p:cBhvr additive="base">
                                        <p:cTn id="20" dur="500" fill="hold"/>
                                        <p:tgtEl>
                                          <p:spTgt spid="33"/>
                                        </p:tgtEl>
                                        <p:attrNameLst>
                                          <p:attrName>ppt_x</p:attrName>
                                        </p:attrNameLst>
                                      </p:cBhvr>
                                      <p:tavLst>
                                        <p:tav tm="0">
                                          <p:val>
                                            <p:strVal val="#ppt_x"/>
                                          </p:val>
                                        </p:tav>
                                        <p:tav tm="100000">
                                          <p:val>
                                            <p:strVal val="#ppt_x"/>
                                          </p:val>
                                        </p:tav>
                                      </p:tavLst>
                                    </p:anim>
                                    <p:anim calcmode="lin" valueType="num">
                                      <p:cBhvr additive="base">
                                        <p:cTn id="21" dur="500" fill="hold"/>
                                        <p:tgtEl>
                                          <p:spTgt spid="33"/>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 calcmode="lin" valueType="num">
                                      <p:cBhvr additive="base">
                                        <p:cTn id="24" dur="500" fill="hold"/>
                                        <p:tgtEl>
                                          <p:spTgt spid="38"/>
                                        </p:tgtEl>
                                        <p:attrNameLst>
                                          <p:attrName>ppt_x</p:attrName>
                                        </p:attrNameLst>
                                      </p:cBhvr>
                                      <p:tavLst>
                                        <p:tav tm="0">
                                          <p:val>
                                            <p:strVal val="#ppt_x"/>
                                          </p:val>
                                        </p:tav>
                                        <p:tav tm="100000">
                                          <p:val>
                                            <p:strVal val="#ppt_x"/>
                                          </p:val>
                                        </p:tav>
                                      </p:tavLst>
                                    </p:anim>
                                    <p:anim calcmode="lin" valueType="num">
                                      <p:cBhvr additive="base">
                                        <p:cTn id="25" dur="500" fill="hold"/>
                                        <p:tgtEl>
                                          <p:spTgt spid="38"/>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35"/>
                                        </p:tgtEl>
                                        <p:attrNameLst>
                                          <p:attrName>style.visibility</p:attrName>
                                        </p:attrNameLst>
                                      </p:cBhvr>
                                      <p:to>
                                        <p:strVal val="visible"/>
                                      </p:to>
                                    </p:set>
                                    <p:anim calcmode="lin" valueType="num">
                                      <p:cBhvr additive="base">
                                        <p:cTn id="28" dur="500" fill="hold"/>
                                        <p:tgtEl>
                                          <p:spTgt spid="35"/>
                                        </p:tgtEl>
                                        <p:attrNameLst>
                                          <p:attrName>ppt_x</p:attrName>
                                        </p:attrNameLst>
                                      </p:cBhvr>
                                      <p:tavLst>
                                        <p:tav tm="0">
                                          <p:val>
                                            <p:strVal val="#ppt_x"/>
                                          </p:val>
                                        </p:tav>
                                        <p:tav tm="100000">
                                          <p:val>
                                            <p:strVal val="#ppt_x"/>
                                          </p:val>
                                        </p:tav>
                                      </p:tavLst>
                                    </p:anim>
                                    <p:anim calcmode="lin" valueType="num">
                                      <p:cBhvr additive="base">
                                        <p:cTn id="29" dur="500" fill="hold"/>
                                        <p:tgtEl>
                                          <p:spTgt spid="35"/>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additive="base">
                                        <p:cTn id="32" dur="500" fill="hold"/>
                                        <p:tgtEl>
                                          <p:spTgt spid="37"/>
                                        </p:tgtEl>
                                        <p:attrNameLst>
                                          <p:attrName>ppt_x</p:attrName>
                                        </p:attrNameLst>
                                      </p:cBhvr>
                                      <p:tavLst>
                                        <p:tav tm="0">
                                          <p:val>
                                            <p:strVal val="#ppt_x"/>
                                          </p:val>
                                        </p:tav>
                                        <p:tav tm="100000">
                                          <p:val>
                                            <p:strVal val="#ppt_x"/>
                                          </p:val>
                                        </p:tav>
                                      </p:tavLst>
                                    </p:anim>
                                    <p:anim calcmode="lin" valueType="num">
                                      <p:cBhvr additive="base">
                                        <p:cTn id="33"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additive="base">
                                        <p:cTn id="38" dur="500" fill="hold"/>
                                        <p:tgtEl>
                                          <p:spTgt spid="39"/>
                                        </p:tgtEl>
                                        <p:attrNameLst>
                                          <p:attrName>ppt_x</p:attrName>
                                        </p:attrNameLst>
                                      </p:cBhvr>
                                      <p:tavLst>
                                        <p:tav tm="0">
                                          <p:val>
                                            <p:strVal val="#ppt_x"/>
                                          </p:val>
                                        </p:tav>
                                        <p:tav tm="100000">
                                          <p:val>
                                            <p:strVal val="#ppt_x"/>
                                          </p:val>
                                        </p:tav>
                                      </p:tavLst>
                                    </p:anim>
                                    <p:anim calcmode="lin" valueType="num">
                                      <p:cBhvr additive="base">
                                        <p:cTn id="39"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40">
                                            <p:txEl>
                                              <p:pRg st="0" end="0"/>
                                            </p:txEl>
                                          </p:spTgt>
                                        </p:tgtEl>
                                        <p:attrNameLst>
                                          <p:attrName>style.visibility</p:attrName>
                                        </p:attrNameLst>
                                      </p:cBhvr>
                                      <p:to>
                                        <p:strVal val="visible"/>
                                      </p:to>
                                    </p:set>
                                    <p:animEffect transition="in" filter="fade">
                                      <p:cBhvr>
                                        <p:cTn id="44" dur="1000"/>
                                        <p:tgtEl>
                                          <p:spTgt spid="40">
                                            <p:txEl>
                                              <p:pRg st="0" end="0"/>
                                            </p:txEl>
                                          </p:spTgt>
                                        </p:tgtEl>
                                      </p:cBhvr>
                                    </p:animEffect>
                                    <p:anim calcmode="lin" valueType="num">
                                      <p:cBhvr>
                                        <p:cTn id="45" dur="1000" fill="hold"/>
                                        <p:tgtEl>
                                          <p:spTgt spid="40">
                                            <p:txEl>
                                              <p:pRg st="0" end="0"/>
                                            </p:txEl>
                                          </p:spTgt>
                                        </p:tgtEl>
                                        <p:attrNameLst>
                                          <p:attrName>ppt_x</p:attrName>
                                        </p:attrNameLst>
                                      </p:cBhvr>
                                      <p:tavLst>
                                        <p:tav tm="0">
                                          <p:val>
                                            <p:strVal val="#ppt_x"/>
                                          </p:val>
                                        </p:tav>
                                        <p:tav tm="100000">
                                          <p:val>
                                            <p:strVal val="#ppt_x"/>
                                          </p:val>
                                        </p:tav>
                                      </p:tavLst>
                                    </p:anim>
                                    <p:anim calcmode="lin" valueType="num">
                                      <p:cBhvr>
                                        <p:cTn id="46" dur="1000" fill="hold"/>
                                        <p:tgtEl>
                                          <p:spTgt spid="40">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7200" y="76200"/>
            <a:ext cx="7555523" cy="584775"/>
          </a:xfrm>
          <a:prstGeom prst="rect">
            <a:avLst/>
          </a:prstGeom>
          <a:noFill/>
        </p:spPr>
        <p:txBody>
          <a:bodyPr wrap="square" rtlCol="0">
            <a:spAutoFit/>
          </a:bodyPr>
          <a:lstStyle/>
          <a:p>
            <a:r>
              <a:rPr lang="en-US" sz="3200" b="1" dirty="0"/>
              <a:t>1.3. </a:t>
            </a:r>
            <a:r>
              <a:rPr lang="en-US" sz="3200" b="1" dirty="0" err="1"/>
              <a:t>Các</a:t>
            </a:r>
            <a:r>
              <a:rPr lang="en-US" sz="3200" b="1" dirty="0"/>
              <a:t> </a:t>
            </a:r>
            <a:r>
              <a:rPr lang="en-US" sz="3200" b="1" dirty="0" err="1"/>
              <a:t>đại</a:t>
            </a:r>
            <a:r>
              <a:rPr lang="en-US" sz="3200" b="1" dirty="0"/>
              <a:t> </a:t>
            </a:r>
            <a:r>
              <a:rPr lang="en-US" sz="3200" b="1" dirty="0" err="1"/>
              <a:t>lượng</a:t>
            </a:r>
            <a:r>
              <a:rPr lang="en-US" sz="3200" b="1" dirty="0"/>
              <a:t> </a:t>
            </a:r>
            <a:r>
              <a:rPr lang="en-US" sz="3200" b="1" dirty="0" err="1"/>
              <a:t>cơ</a:t>
            </a:r>
            <a:r>
              <a:rPr lang="en-US" sz="3200" b="1" dirty="0"/>
              <a:t> </a:t>
            </a:r>
            <a:r>
              <a:rPr lang="en-US" sz="3200" b="1" dirty="0" err="1"/>
              <a:t>bản</a:t>
            </a:r>
            <a:r>
              <a:rPr lang="en-US" sz="3200" b="1" dirty="0"/>
              <a:t> </a:t>
            </a:r>
            <a:r>
              <a:rPr lang="en-US" sz="3200" b="1" dirty="0" err="1"/>
              <a:t>của</a:t>
            </a:r>
            <a:r>
              <a:rPr lang="en-US" sz="3200" b="1" dirty="0"/>
              <a:t> </a:t>
            </a:r>
            <a:r>
              <a:rPr lang="en-US" sz="3200" b="1" dirty="0" err="1"/>
              <a:t>mạch</a:t>
            </a:r>
            <a:r>
              <a:rPr lang="en-US" sz="3200" b="1" dirty="0"/>
              <a:t> </a:t>
            </a:r>
            <a:r>
              <a:rPr lang="en-US" sz="3200" b="1" dirty="0" err="1"/>
              <a:t>điện</a:t>
            </a:r>
            <a:endParaRPr lang="en-US" sz="3200" b="1" dirty="0"/>
          </a:p>
        </p:txBody>
      </p:sp>
      <p:sp>
        <p:nvSpPr>
          <p:cNvPr id="2" name="Rectangle 1"/>
          <p:cNvSpPr/>
          <p:nvPr/>
        </p:nvSpPr>
        <p:spPr>
          <a:xfrm>
            <a:off x="457200" y="838200"/>
            <a:ext cx="2601994" cy="358624"/>
          </a:xfrm>
          <a:prstGeom prst="rect">
            <a:avLst/>
          </a:prstGeom>
        </p:spPr>
        <p:txBody>
          <a:bodyPr wrap="none">
            <a:spAutoFit/>
          </a:bodyPr>
          <a:lstStyle/>
          <a:p>
            <a:pPr algn="just">
              <a:lnSpc>
                <a:spcPts val="1800"/>
              </a:lnSpc>
              <a:spcBef>
                <a:spcPts val="600"/>
              </a:spcBef>
              <a:spcAft>
                <a:spcPts val="600"/>
              </a:spcAft>
            </a:pPr>
            <a:r>
              <a:rPr lang="en-US" sz="3200" dirty="0">
                <a:latin typeface="Times New Roman" panose="02020603050405020304" pitchFamily="18" charset="0"/>
                <a:ea typeface="MS Mincho" panose="02020609040205080304" pitchFamily="49" charset="-128"/>
                <a:cs typeface="Times New Roman" panose="02020603050405020304" pitchFamily="18" charset="0"/>
              </a:rPr>
              <a:t>1.3.2.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áp</a:t>
            </a:r>
            <a:r>
              <a:rPr lang="en-US" sz="3200" dirty="0">
                <a:latin typeface="Times New Roman" panose="02020603050405020304" pitchFamily="18" charset="0"/>
                <a:ea typeface="MS Mincho" panose="02020609040205080304" pitchFamily="49" charset="-128"/>
                <a:cs typeface="Times New Roman" panose="02020603050405020304" pitchFamily="18" charset="0"/>
              </a:rPr>
              <a:t>.</a:t>
            </a:r>
            <a:endParaRPr lang="en-US" sz="3200" b="1" dirty="0">
              <a:effectLst/>
              <a:latin typeface="VNI-Times" pitchFamily="2" charset="0"/>
              <a:ea typeface="MS Mincho" panose="02020609040205080304" pitchFamily="49" charset="-128"/>
              <a:cs typeface="Times New Roman" panose="02020603050405020304" pitchFamily="18" charset="0"/>
            </a:endParaRPr>
          </a:p>
        </p:txBody>
      </p:sp>
      <p:sp>
        <p:nvSpPr>
          <p:cNvPr id="21" name="Rectangle 20"/>
          <p:cNvSpPr/>
          <p:nvPr/>
        </p:nvSpPr>
        <p:spPr>
          <a:xfrm>
            <a:off x="304800" y="1447800"/>
            <a:ext cx="8915400" cy="1077218"/>
          </a:xfrm>
          <a:prstGeom prst="rect">
            <a:avLst/>
          </a:prstGeom>
        </p:spPr>
        <p:txBody>
          <a:bodyPr wrap="square">
            <a:spAutoFit/>
          </a:bodyPr>
          <a:lstStyle/>
          <a:p>
            <a:r>
              <a:rPr lang="en-US" sz="3200" dirty="0" err="1">
                <a:latin typeface="Times New Roman" panose="02020603050405020304" pitchFamily="18" charset="0"/>
                <a:ea typeface="MS Mincho" panose="02020609040205080304" pitchFamily="49" charset="-128"/>
              </a:rPr>
              <a:t>Là</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công</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sinh</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ra</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khi</a:t>
            </a:r>
            <a:r>
              <a:rPr lang="en-US" sz="3200" dirty="0">
                <a:latin typeface="Times New Roman" panose="02020603050405020304" pitchFamily="18" charset="0"/>
                <a:ea typeface="MS Mincho" panose="02020609040205080304" pitchFamily="49" charset="-128"/>
              </a:rPr>
              <a:t> 1 </a:t>
            </a:r>
            <a:r>
              <a:rPr lang="en-US" sz="3200" dirty="0" err="1">
                <a:latin typeface="Times New Roman" panose="02020603050405020304" pitchFamily="18" charset="0"/>
                <a:ea typeface="MS Mincho" panose="02020609040205080304" pitchFamily="49" charset="-128"/>
              </a:rPr>
              <a:t>đơn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vị</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điện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tích</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dương</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dịch</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chuyển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từ</a:t>
            </a:r>
            <a:r>
              <a:rPr lang="en-US" sz="3200" dirty="0">
                <a:latin typeface="Times New Roman" panose="02020603050405020304" pitchFamily="18" charset="0"/>
                <a:ea typeface="MS Mincho" panose="02020609040205080304" pitchFamily="49" charset="-128"/>
              </a:rPr>
              <a:t> A </a:t>
            </a:r>
            <a:r>
              <a:rPr lang="en-US" sz="3200" dirty="0" err="1">
                <a:latin typeface="Times New Roman" panose="02020603050405020304" pitchFamily="18" charset="0"/>
                <a:ea typeface="MS Mincho" panose="02020609040205080304" pitchFamily="49" charset="-128"/>
              </a:rPr>
              <a:t>đến</a:t>
            </a:r>
            <a:r>
              <a:rPr lang="en-US" sz="3200" dirty="0">
                <a:latin typeface="Times New Roman" panose="02020603050405020304" pitchFamily="18" charset="0"/>
                <a:ea typeface="MS Mincho" panose="02020609040205080304" pitchFamily="49" charset="-128"/>
              </a:rPr>
              <a:t> </a:t>
            </a:r>
            <a:r>
              <a:rPr lang="en-US" sz="3200" dirty="0" smtClean="0">
                <a:latin typeface="Times New Roman" panose="02020603050405020304" pitchFamily="18" charset="0"/>
                <a:ea typeface="MS Mincho" panose="02020609040205080304" pitchFamily="49" charset="-128"/>
              </a:rPr>
              <a:t>B.</a:t>
            </a:r>
            <a:r>
              <a:rPr lang="en-US" sz="3200" dirty="0"/>
              <a:t> </a:t>
            </a:r>
            <a:r>
              <a:rPr lang="en-US" sz="3200" dirty="0" err="1" smtClean="0"/>
              <a:t>Với</a:t>
            </a:r>
            <a:r>
              <a:rPr lang="en-US" sz="3200" dirty="0" smtClean="0"/>
              <a:t> </a:t>
            </a:r>
            <a:endParaRPr lang="en-US" sz="3200" dirty="0"/>
          </a:p>
        </p:txBody>
      </p:sp>
      <p:sp>
        <p:nvSpPr>
          <p:cNvPr id="30" name="Rectangle 25"/>
          <p:cNvSpPr>
            <a:spLocks noChangeArrowheads="1"/>
          </p:cNvSpPr>
          <p:nvPr/>
        </p:nvSpPr>
        <p:spPr bwMode="auto">
          <a:xfrm>
            <a:off x="990600" y="2661693"/>
            <a:ext cx="18288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graphicFrame>
        <p:nvGraphicFramePr>
          <p:cNvPr id="31" name="Object 30"/>
          <p:cNvGraphicFramePr>
            <a:graphicFrameLocks noChangeAspect="1"/>
          </p:cNvGraphicFramePr>
          <p:nvPr>
            <p:extLst>
              <p:ext uri="{D42A27DB-BD31-4B8C-83A1-F6EECF244321}">
                <p14:modId xmlns:p14="http://schemas.microsoft.com/office/powerpoint/2010/main" val="1035136898"/>
              </p:ext>
            </p:extLst>
          </p:nvPr>
        </p:nvGraphicFramePr>
        <p:xfrm>
          <a:off x="291371" y="2539764"/>
          <a:ext cx="2492238" cy="650149"/>
        </p:xfrm>
        <a:graphic>
          <a:graphicData uri="http://schemas.openxmlformats.org/presentationml/2006/ole">
            <mc:AlternateContent xmlns:mc="http://schemas.openxmlformats.org/markup-compatibility/2006">
              <mc:Choice xmlns:v="urn:schemas-microsoft-com:vml" Requires="v">
                <p:oleObj spid="_x0000_s11417" r:id="rId3" imgW="876300" imgH="228600" progId="Equation.DSMT4">
                  <p:embed/>
                </p:oleObj>
              </mc:Choice>
              <mc:Fallback>
                <p:oleObj r:id="rId3" imgW="876300" imgH="22860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371" y="2539764"/>
                        <a:ext cx="2492238" cy="650149"/>
                      </a:xfrm>
                      <a:prstGeom prst="rect">
                        <a:avLst/>
                      </a:prstGeom>
                      <a:noFill/>
                    </p:spPr>
                  </p:pic>
                </p:oleObj>
              </mc:Fallback>
            </mc:AlternateContent>
          </a:graphicData>
        </a:graphic>
      </p:graphicFrame>
      <p:sp>
        <p:nvSpPr>
          <p:cNvPr id="32" name="Rectangle 27"/>
          <p:cNvSpPr>
            <a:spLocks noChangeArrowheads="1"/>
          </p:cNvSpPr>
          <p:nvPr/>
        </p:nvSpPr>
        <p:spPr bwMode="auto">
          <a:xfrm>
            <a:off x="4343400" y="271111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3" name="Object 32"/>
          <p:cNvGraphicFramePr>
            <a:graphicFrameLocks noChangeAspect="1"/>
          </p:cNvGraphicFramePr>
          <p:nvPr>
            <p:extLst>
              <p:ext uri="{D42A27DB-BD31-4B8C-83A1-F6EECF244321}">
                <p14:modId xmlns:p14="http://schemas.microsoft.com/office/powerpoint/2010/main" val="3170476359"/>
              </p:ext>
            </p:extLst>
          </p:nvPr>
        </p:nvGraphicFramePr>
        <p:xfrm>
          <a:off x="3420426" y="2512595"/>
          <a:ext cx="644159" cy="754132"/>
        </p:xfrm>
        <a:graphic>
          <a:graphicData uri="http://schemas.openxmlformats.org/presentationml/2006/ole">
            <mc:AlternateContent xmlns:mc="http://schemas.openxmlformats.org/markup-compatibility/2006">
              <mc:Choice xmlns:v="urn:schemas-microsoft-com:vml" Requires="v">
                <p:oleObj spid="_x0000_s11418" r:id="rId5" imgW="190500" imgH="228600" progId="Equation.DSMT4">
                  <p:embed/>
                </p:oleObj>
              </mc:Choice>
              <mc:Fallback>
                <p:oleObj r:id="rId5" imgW="190500" imgH="22860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20426" y="2512595"/>
                        <a:ext cx="644159" cy="754132"/>
                      </a:xfrm>
                      <a:prstGeom prst="rect">
                        <a:avLst/>
                      </a:prstGeom>
                      <a:noFill/>
                    </p:spPr>
                  </p:pic>
                </p:oleObj>
              </mc:Fallback>
            </mc:AlternateContent>
          </a:graphicData>
        </a:graphic>
      </p:graphicFrame>
      <p:sp>
        <p:nvSpPr>
          <p:cNvPr id="34" name="Rectangle 29"/>
          <p:cNvSpPr>
            <a:spLocks noChangeArrowheads="1"/>
          </p:cNvSpPr>
          <p:nvPr/>
        </p:nvSpPr>
        <p:spPr bwMode="auto">
          <a:xfrm>
            <a:off x="5743074" y="2419752"/>
            <a:ext cx="329184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graphicFrame>
        <p:nvGraphicFramePr>
          <p:cNvPr id="35" name="Object 34"/>
          <p:cNvGraphicFramePr>
            <a:graphicFrameLocks noChangeAspect="1"/>
          </p:cNvGraphicFramePr>
          <p:nvPr>
            <p:extLst>
              <p:ext uri="{D42A27DB-BD31-4B8C-83A1-F6EECF244321}">
                <p14:modId xmlns:p14="http://schemas.microsoft.com/office/powerpoint/2010/main" val="583415789"/>
              </p:ext>
            </p:extLst>
          </p:nvPr>
        </p:nvGraphicFramePr>
        <p:xfrm>
          <a:off x="4675616" y="2488883"/>
          <a:ext cx="685800" cy="822960"/>
        </p:xfrm>
        <a:graphic>
          <a:graphicData uri="http://schemas.openxmlformats.org/presentationml/2006/ole">
            <mc:AlternateContent xmlns:mc="http://schemas.openxmlformats.org/markup-compatibility/2006">
              <mc:Choice xmlns:v="urn:schemas-microsoft-com:vml" Requires="v">
                <p:oleObj spid="_x0000_s11419" r:id="rId7" imgW="190500" imgH="228600" progId="Equation.DSMT4">
                  <p:embed/>
                </p:oleObj>
              </mc:Choice>
              <mc:Fallback>
                <p:oleObj r:id="rId7" imgW="190500" imgH="22860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75616" y="2488883"/>
                        <a:ext cx="685800" cy="822960"/>
                      </a:xfrm>
                      <a:prstGeom prst="rect">
                        <a:avLst/>
                      </a:prstGeom>
                      <a:noFill/>
                    </p:spPr>
                  </p:pic>
                </p:oleObj>
              </mc:Fallback>
            </mc:AlternateContent>
          </a:graphicData>
        </a:graphic>
      </p:graphicFrame>
      <p:sp>
        <p:nvSpPr>
          <p:cNvPr id="36" name="Rectangle 30"/>
          <p:cNvSpPr>
            <a:spLocks noChangeArrowheads="1"/>
          </p:cNvSpPr>
          <p:nvPr/>
        </p:nvSpPr>
        <p:spPr bwMode="auto">
          <a:xfrm>
            <a:off x="5743074" y="2525018"/>
            <a:ext cx="32918400"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37" name="Rectangle 36"/>
          <p:cNvSpPr/>
          <p:nvPr/>
        </p:nvSpPr>
        <p:spPr>
          <a:xfrm>
            <a:off x="5287147" y="2664783"/>
            <a:ext cx="3452868" cy="461665"/>
          </a:xfrm>
          <a:prstGeom prst="rect">
            <a:avLst/>
          </a:prstGeom>
        </p:spPr>
        <p:txBody>
          <a:bodyPr wrap="none">
            <a:spAutoFit/>
          </a:bodyPr>
          <a:lstStyle/>
          <a:p>
            <a:r>
              <a:rPr lang="en-US" sz="2400" dirty="0" err="1">
                <a:latin typeface="Times New Roman" panose="02020603050405020304" pitchFamily="18" charset="0"/>
                <a:ea typeface="MS Mincho" panose="02020609040205080304" pitchFamily="49" charset="-128"/>
              </a:rPr>
              <a:t>là</a:t>
            </a:r>
            <a:r>
              <a:rPr lang="en-US" sz="2400" dirty="0">
                <a:latin typeface="Times New Roman" panose="02020603050405020304" pitchFamily="18" charset="0"/>
                <a:ea typeface="MS Mincho" panose="02020609040205080304" pitchFamily="49" charset="-128"/>
              </a:rPr>
              <a:t> </a:t>
            </a:r>
            <a:r>
              <a:rPr lang="en-US" sz="2400" dirty="0" err="1">
                <a:latin typeface="Times New Roman" panose="02020603050405020304" pitchFamily="18" charset="0"/>
                <a:ea typeface="MS Mincho" panose="02020609040205080304" pitchFamily="49" charset="-128"/>
              </a:rPr>
              <a:t>điện</a:t>
            </a:r>
            <a:r>
              <a:rPr lang="en-US" sz="2400" dirty="0">
                <a:latin typeface="Times New Roman" panose="02020603050405020304" pitchFamily="18" charset="0"/>
                <a:ea typeface="MS Mincho" panose="02020609040205080304" pitchFamily="49" charset="-128"/>
              </a:rPr>
              <a:t> </a:t>
            </a:r>
            <a:r>
              <a:rPr lang="en-US" sz="2400" dirty="0" err="1">
                <a:latin typeface="Times New Roman" panose="02020603050405020304" pitchFamily="18" charset="0"/>
                <a:ea typeface="MS Mincho" panose="02020609040205080304" pitchFamily="49" charset="-128"/>
              </a:rPr>
              <a:t>thế</a:t>
            </a:r>
            <a:r>
              <a:rPr lang="en-US" sz="2400" dirty="0">
                <a:latin typeface="Times New Roman" panose="02020603050405020304" pitchFamily="18" charset="0"/>
                <a:ea typeface="MS Mincho" panose="02020609040205080304" pitchFamily="49" charset="-128"/>
              </a:rPr>
              <a:t> </a:t>
            </a:r>
            <a:r>
              <a:rPr lang="en-US" sz="2400" dirty="0" err="1">
                <a:latin typeface="Times New Roman" panose="02020603050405020304" pitchFamily="18" charset="0"/>
                <a:ea typeface="MS Mincho" panose="02020609040205080304" pitchFamily="49" charset="-128"/>
              </a:rPr>
              <a:t>tại</a:t>
            </a:r>
            <a:r>
              <a:rPr lang="en-US" sz="2400" dirty="0">
                <a:latin typeface="Times New Roman" panose="02020603050405020304" pitchFamily="18" charset="0"/>
                <a:ea typeface="MS Mincho" panose="02020609040205080304" pitchFamily="49" charset="-128"/>
              </a:rPr>
              <a:t> </a:t>
            </a:r>
            <a:r>
              <a:rPr lang="en-US" sz="2400" dirty="0" err="1">
                <a:latin typeface="Times New Roman" panose="02020603050405020304" pitchFamily="18" charset="0"/>
                <a:ea typeface="MS Mincho" panose="02020609040205080304" pitchFamily="49" charset="-128"/>
              </a:rPr>
              <a:t>điểm</a:t>
            </a:r>
            <a:r>
              <a:rPr lang="en-US" sz="2400" dirty="0">
                <a:latin typeface="Times New Roman" panose="02020603050405020304" pitchFamily="18" charset="0"/>
                <a:ea typeface="MS Mincho" panose="02020609040205080304" pitchFamily="49" charset="-128"/>
              </a:rPr>
              <a:t> A </a:t>
            </a:r>
            <a:r>
              <a:rPr lang="en-US" sz="2400" dirty="0" err="1">
                <a:latin typeface="Times New Roman" panose="02020603050405020304" pitchFamily="18" charset="0"/>
                <a:ea typeface="MS Mincho" panose="02020609040205080304" pitchFamily="49" charset="-128"/>
              </a:rPr>
              <a:t>và</a:t>
            </a:r>
            <a:r>
              <a:rPr lang="en-US" sz="2400" dirty="0">
                <a:latin typeface="Times New Roman" panose="02020603050405020304" pitchFamily="18" charset="0"/>
                <a:ea typeface="MS Mincho" panose="02020609040205080304" pitchFamily="49" charset="-128"/>
              </a:rPr>
              <a:t> B</a:t>
            </a:r>
            <a:endParaRPr lang="en-US" sz="2400" dirty="0"/>
          </a:p>
        </p:txBody>
      </p:sp>
      <p:sp>
        <p:nvSpPr>
          <p:cNvPr id="38" name="TextBox 37"/>
          <p:cNvSpPr txBox="1"/>
          <p:nvPr/>
        </p:nvSpPr>
        <p:spPr>
          <a:xfrm>
            <a:off x="4079018" y="2603228"/>
            <a:ext cx="826471" cy="523220"/>
          </a:xfrm>
          <a:prstGeom prst="rect">
            <a:avLst/>
          </a:prstGeom>
          <a:noFill/>
        </p:spPr>
        <p:txBody>
          <a:bodyPr wrap="square" rtlCol="0">
            <a:spAutoFit/>
          </a:bodyPr>
          <a:lstStyle/>
          <a:p>
            <a:r>
              <a:rPr lang="en-US" sz="2800" dirty="0" err="1" smtClean="0"/>
              <a:t>và</a:t>
            </a:r>
            <a:endParaRPr lang="en-US" sz="2800" dirty="0"/>
          </a:p>
        </p:txBody>
      </p:sp>
      <p:sp>
        <p:nvSpPr>
          <p:cNvPr id="39" name="Rectangle 38"/>
          <p:cNvSpPr/>
          <p:nvPr/>
        </p:nvSpPr>
        <p:spPr>
          <a:xfrm>
            <a:off x="217444" y="3304288"/>
            <a:ext cx="5683500" cy="523220"/>
          </a:xfrm>
          <a:prstGeom prst="rect">
            <a:avLst/>
          </a:prstGeom>
        </p:spPr>
        <p:txBody>
          <a:bodyPr wrap="square">
            <a:spAutoFit/>
          </a:bodyPr>
          <a:lstStyle/>
          <a:p>
            <a:r>
              <a:rPr lang="en-US" sz="2800" dirty="0" err="1">
                <a:latin typeface="Times New Roman" panose="02020603050405020304" pitchFamily="18" charset="0"/>
                <a:ea typeface="MS Mincho" panose="02020609040205080304" pitchFamily="49" charset="-128"/>
              </a:rPr>
              <a:t>Đơn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vị</a:t>
            </a:r>
            <a:r>
              <a:rPr lang="en-US" sz="2800" dirty="0">
                <a:latin typeface="Times New Roman" panose="02020603050405020304" pitchFamily="18" charset="0"/>
                <a:ea typeface="MS Mincho" panose="02020609040205080304" pitchFamily="49" charset="-128"/>
              </a:rPr>
              <a:t>: Volt (V). </a:t>
            </a:r>
            <a:r>
              <a:rPr lang="en-US" sz="2800" dirty="0" err="1">
                <a:latin typeface="Times New Roman" panose="02020603050405020304" pitchFamily="18" charset="0"/>
                <a:ea typeface="MS Mincho" panose="02020609040205080304" pitchFamily="49" charset="-128"/>
              </a:rPr>
              <a:t>Ký</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hiệu</a:t>
            </a:r>
            <a:r>
              <a:rPr lang="en-US" sz="2800" dirty="0">
                <a:latin typeface="Times New Roman" panose="02020603050405020304" pitchFamily="18" charset="0"/>
                <a:ea typeface="MS Mincho" panose="02020609040205080304" pitchFamily="49" charset="-128"/>
              </a:rPr>
              <a:t>: U</a:t>
            </a:r>
            <a:endParaRPr lang="en-US" sz="2800" dirty="0"/>
          </a:p>
        </p:txBody>
      </p:sp>
      <p:pic>
        <p:nvPicPr>
          <p:cNvPr id="11266" name="Picture 2"/>
          <p:cNvPicPr>
            <a:picLocks noChangeAspect="1" noChangeArrowheads="1"/>
          </p:cNvPicPr>
          <p:nvPr/>
        </p:nvPicPr>
        <p:blipFill>
          <a:blip r:embed="rId9">
            <a:lum bright="-12000"/>
            <a:extLst>
              <a:ext uri="{28A0092B-C50C-407E-A947-70E740481C1C}">
                <a14:useLocalDpi xmlns:a14="http://schemas.microsoft.com/office/drawing/2010/main" val="0"/>
              </a:ext>
            </a:extLst>
          </a:blip>
          <a:srcRect t="12341"/>
          <a:stretch>
            <a:fillRect/>
          </a:stretch>
        </p:blipFill>
        <p:spPr bwMode="auto">
          <a:xfrm>
            <a:off x="457199" y="3941883"/>
            <a:ext cx="7555523" cy="2472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26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1000"/>
                                        <p:tgtEl>
                                          <p:spTgt spid="11266"/>
                                        </p:tgtEl>
                                      </p:cBhvr>
                                    </p:animEffect>
                                    <p:anim calcmode="lin" valueType="num">
                                      <p:cBhvr>
                                        <p:cTn id="8" dur="1000" fill="hold"/>
                                        <p:tgtEl>
                                          <p:spTgt spid="11266"/>
                                        </p:tgtEl>
                                        <p:attrNameLst>
                                          <p:attrName>ppt_x</p:attrName>
                                        </p:attrNameLst>
                                      </p:cBhvr>
                                      <p:tavLst>
                                        <p:tav tm="0">
                                          <p:val>
                                            <p:strVal val="#ppt_x"/>
                                          </p:val>
                                        </p:tav>
                                        <p:tav tm="100000">
                                          <p:val>
                                            <p:strVal val="#ppt_x"/>
                                          </p:val>
                                        </p:tav>
                                      </p:tavLst>
                                    </p:anim>
                                    <p:anim calcmode="lin" valueType="num">
                                      <p:cBhvr>
                                        <p:cTn id="9" dur="1000" fill="hold"/>
                                        <p:tgtEl>
                                          <p:spTgt spid="112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7200" y="76200"/>
            <a:ext cx="7555523" cy="584775"/>
          </a:xfrm>
          <a:prstGeom prst="rect">
            <a:avLst/>
          </a:prstGeom>
          <a:noFill/>
        </p:spPr>
        <p:txBody>
          <a:bodyPr wrap="square" rtlCol="0">
            <a:spAutoFit/>
          </a:bodyPr>
          <a:lstStyle/>
          <a:p>
            <a:r>
              <a:rPr lang="en-US" sz="3200" b="1" dirty="0"/>
              <a:t>1.3. </a:t>
            </a:r>
            <a:r>
              <a:rPr lang="en-US" sz="3200" b="1" dirty="0" err="1"/>
              <a:t>Các</a:t>
            </a:r>
            <a:r>
              <a:rPr lang="en-US" sz="3200" b="1" dirty="0"/>
              <a:t> </a:t>
            </a:r>
            <a:r>
              <a:rPr lang="en-US" sz="3200" b="1" dirty="0" err="1"/>
              <a:t>đại</a:t>
            </a:r>
            <a:r>
              <a:rPr lang="en-US" sz="3200" b="1" dirty="0"/>
              <a:t> </a:t>
            </a:r>
            <a:r>
              <a:rPr lang="en-US" sz="3200" b="1" dirty="0" err="1"/>
              <a:t>lượng</a:t>
            </a:r>
            <a:r>
              <a:rPr lang="en-US" sz="3200" b="1" dirty="0"/>
              <a:t> </a:t>
            </a:r>
            <a:r>
              <a:rPr lang="en-US" sz="3200" b="1" dirty="0" err="1"/>
              <a:t>cơ</a:t>
            </a:r>
            <a:r>
              <a:rPr lang="en-US" sz="3200" b="1" dirty="0"/>
              <a:t> </a:t>
            </a:r>
            <a:r>
              <a:rPr lang="en-US" sz="3200" b="1" dirty="0" err="1"/>
              <a:t>bản</a:t>
            </a:r>
            <a:r>
              <a:rPr lang="en-US" sz="3200" b="1" dirty="0"/>
              <a:t> </a:t>
            </a:r>
            <a:r>
              <a:rPr lang="en-US" sz="3200" b="1" dirty="0" err="1"/>
              <a:t>của</a:t>
            </a:r>
            <a:r>
              <a:rPr lang="en-US" sz="3200" b="1" dirty="0"/>
              <a:t> </a:t>
            </a:r>
            <a:r>
              <a:rPr lang="en-US" sz="3200" b="1" dirty="0" err="1"/>
              <a:t>mạch</a:t>
            </a:r>
            <a:r>
              <a:rPr lang="en-US" sz="3200" b="1" dirty="0"/>
              <a:t> </a:t>
            </a:r>
            <a:r>
              <a:rPr lang="en-US" sz="3200" b="1" dirty="0" err="1"/>
              <a:t>điện</a:t>
            </a:r>
            <a:endParaRPr lang="en-US" sz="3200" b="1" dirty="0"/>
          </a:p>
        </p:txBody>
      </p:sp>
      <p:sp>
        <p:nvSpPr>
          <p:cNvPr id="30" name="Rectangle 25"/>
          <p:cNvSpPr>
            <a:spLocks noChangeArrowheads="1"/>
          </p:cNvSpPr>
          <p:nvPr/>
        </p:nvSpPr>
        <p:spPr bwMode="auto">
          <a:xfrm>
            <a:off x="990600" y="2661693"/>
            <a:ext cx="18288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2" name="Rectangle 27"/>
          <p:cNvSpPr>
            <a:spLocks noChangeArrowheads="1"/>
          </p:cNvSpPr>
          <p:nvPr/>
        </p:nvSpPr>
        <p:spPr bwMode="auto">
          <a:xfrm>
            <a:off x="4343400" y="271111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4" name="Rectangle 29"/>
          <p:cNvSpPr>
            <a:spLocks noChangeArrowheads="1"/>
          </p:cNvSpPr>
          <p:nvPr/>
        </p:nvSpPr>
        <p:spPr bwMode="auto">
          <a:xfrm>
            <a:off x="5743074" y="2419752"/>
            <a:ext cx="329184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6" name="Rectangle 30"/>
          <p:cNvSpPr>
            <a:spLocks noChangeArrowheads="1"/>
          </p:cNvSpPr>
          <p:nvPr/>
        </p:nvSpPr>
        <p:spPr bwMode="auto">
          <a:xfrm>
            <a:off x="5743074" y="2525018"/>
            <a:ext cx="32918400"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3" name="Rectangle 2"/>
          <p:cNvSpPr/>
          <p:nvPr/>
        </p:nvSpPr>
        <p:spPr>
          <a:xfrm>
            <a:off x="449179" y="872794"/>
            <a:ext cx="3134191" cy="323165"/>
          </a:xfrm>
          <a:prstGeom prst="rect">
            <a:avLst/>
          </a:prstGeom>
        </p:spPr>
        <p:txBody>
          <a:bodyPr wrap="none">
            <a:spAutoFit/>
          </a:bodyPr>
          <a:lstStyle/>
          <a:p>
            <a:pPr algn="just">
              <a:lnSpc>
                <a:spcPts val="1800"/>
              </a:lnSpc>
              <a:spcBef>
                <a:spcPts val="600"/>
              </a:spcBef>
              <a:spcAft>
                <a:spcPts val="600"/>
              </a:spcAft>
            </a:pPr>
            <a:r>
              <a:rPr lang="en-US" sz="3200" dirty="0">
                <a:latin typeface="Times New Roman" panose="02020603050405020304" pitchFamily="18" charset="0"/>
                <a:ea typeface="MS Mincho" panose="02020609040205080304" pitchFamily="49" charset="-128"/>
                <a:cs typeface="Times New Roman" panose="02020603050405020304" pitchFamily="18" charset="0"/>
              </a:rPr>
              <a:t>1.3.3.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Công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suất</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endParaRPr lang="en-US" sz="2800" b="1" dirty="0">
              <a:effectLst/>
              <a:latin typeface="VNI-Times" pitchFamily="2" charset="0"/>
              <a:ea typeface="MS Mincho" panose="02020609040205080304" pitchFamily="49" charset="-128"/>
              <a:cs typeface="Times New Roman" panose="02020603050405020304" pitchFamily="18" charset="0"/>
            </a:endParaRPr>
          </a:p>
        </p:txBody>
      </p:sp>
      <p:sp>
        <p:nvSpPr>
          <p:cNvPr id="4" name="Rectangle 3"/>
          <p:cNvSpPr/>
          <p:nvPr/>
        </p:nvSpPr>
        <p:spPr>
          <a:xfrm>
            <a:off x="304800" y="1407778"/>
            <a:ext cx="8458200" cy="1569660"/>
          </a:xfrm>
          <a:prstGeom prst="rect">
            <a:avLst/>
          </a:prstGeom>
        </p:spPr>
        <p:txBody>
          <a:bodyPr wrap="square">
            <a:spAutoFit/>
          </a:bodyPr>
          <a:lstStyle/>
          <a:p>
            <a:pPr indent="342900" algn="just"/>
            <a:r>
              <a:rPr lang="en-US" sz="3200" dirty="0" err="1">
                <a:latin typeface="Times New Roman" panose="02020603050405020304" pitchFamily="18" charset="0"/>
                <a:ea typeface="MS Mincho" panose="02020609040205080304" pitchFamily="49" charset="-128"/>
                <a:cs typeface="Times New Roman" panose="02020603050405020304" pitchFamily="18" charset="0"/>
              </a:rPr>
              <a:t>Trong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mạch</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một</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phần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tử</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có</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thể</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nhận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năng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lượng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hoặc</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phát</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năng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lượng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Ở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thời</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điểm</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nào</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đó</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nếu</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endParaRPr lang="en-US" sz="3200" b="1" dirty="0">
              <a:effectLst/>
              <a:latin typeface="VNI-Times" pitchFamily="2" charset="0"/>
              <a:ea typeface="MS Mincho" panose="02020609040205080304" pitchFamily="49" charset="-128"/>
              <a:cs typeface="Times New Roman" panose="02020603050405020304" pitchFamily="18" charset="0"/>
            </a:endParaRPr>
          </a:p>
        </p:txBody>
      </p:sp>
      <p:sp>
        <p:nvSpPr>
          <p:cNvPr id="7"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Rectangle 6"/>
          <p:cNvSpPr>
            <a:spLocks noChangeArrowheads="1"/>
          </p:cNvSpPr>
          <p:nvPr/>
        </p:nvSpPr>
        <p:spPr bwMode="auto">
          <a:xfrm>
            <a:off x="609600" y="2912354"/>
            <a:ext cx="5593198"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p = </a:t>
            </a:r>
            <a:r>
              <a:rPr kumimoji="0" lang="en-US" altLang="en-US" sz="3200" b="0" i="0" u="none" strike="noStrike" cap="none" normalizeH="0" baseline="0" dirty="0" err="1"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ui</a:t>
            </a:r>
            <a:r>
              <a:rPr kumimoji="0" lang="en-US" altLang="en-US" sz="3200" b="0" i="0" u="none" strike="noStrike" cap="none" normalizeH="0" baseline="0" dirty="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&gt; 0 (</a:t>
            </a:r>
            <a:r>
              <a:rPr kumimoji="0" lang="en-US" altLang="en-US" sz="3200" b="0" i="0" u="none" strike="noStrike" cap="none" normalizeH="0" baseline="0" dirty="0" err="1"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nhận</a:t>
            </a:r>
            <a:r>
              <a:rPr kumimoji="0" lang="en-US" altLang="en-US" sz="3200" b="0" i="0" u="none" strike="noStrike" cap="none" normalizeH="0" baseline="0" dirty="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3200" b="0" i="0" u="none" strike="noStrike" cap="none" normalizeH="0" baseline="0" dirty="0" err="1"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năng</a:t>
            </a:r>
            <a:r>
              <a:rPr kumimoji="0" lang="en-US" altLang="en-US" sz="3200" b="0" i="0" u="none" strike="noStrike" cap="none" normalizeH="0" baseline="0" dirty="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3200" b="0" i="0" u="none" strike="noStrike" cap="none" normalizeH="0" baseline="0" dirty="0" err="1"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lượng</a:t>
            </a:r>
            <a:r>
              <a:rPr kumimoji="0" lang="en-US" altLang="en-US" sz="3200" b="0" i="0" u="none" strike="noStrike" cap="none" normalizeH="0" baseline="0" dirty="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p>
          <a:p>
            <a:pPr marL="0" marR="0" lvl="0" indent="45720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p = </a:t>
            </a:r>
            <a:r>
              <a:rPr kumimoji="0" lang="en-US" altLang="en-US" sz="3200" b="0" i="0" u="none" strike="noStrike" cap="none" normalizeH="0" baseline="0" dirty="0" err="1"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ui</a:t>
            </a:r>
            <a:r>
              <a:rPr kumimoji="0" lang="en-US" altLang="en-US" sz="3200" b="0" i="0" u="none" strike="noStrike" cap="none" normalizeH="0" baseline="0" dirty="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&lt; 0 (</a:t>
            </a:r>
            <a:r>
              <a:rPr kumimoji="0" lang="en-US" altLang="en-US" sz="3200" b="0" i="0" u="none" strike="noStrike" cap="none" normalizeH="0" baseline="0" dirty="0" err="1"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phát</a:t>
            </a:r>
            <a:r>
              <a:rPr kumimoji="0" lang="en-US" altLang="en-US" sz="3200" b="0" i="0" u="none" strike="noStrike" cap="none" normalizeH="0" baseline="0" dirty="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3200" b="0" i="0" u="none" strike="noStrike" cap="none" normalizeH="0" baseline="0" dirty="0" err="1"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năng</a:t>
            </a:r>
            <a:r>
              <a:rPr kumimoji="0" lang="en-US" altLang="en-US" sz="3200" b="0" i="0" u="none" strike="noStrike" cap="none" normalizeH="0" baseline="0" dirty="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3200" b="0" i="0" u="none" strike="noStrike" cap="none" normalizeH="0" baseline="0" dirty="0" err="1"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lượng</a:t>
            </a:r>
            <a:r>
              <a:rPr kumimoji="0" lang="en-US" altLang="en-US" sz="3200" b="0" i="0" u="none" strike="noStrike" cap="none" normalizeH="0" baseline="0" dirty="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a:t>
            </a:r>
            <a:r>
              <a:rPr kumimoji="0" lang="en-US" altLang="en-US" sz="3200" b="0" i="0" u="none" strike="noStrike" cap="none" normalizeH="0" baseline="0" dirty="0" smtClean="0">
                <a:ln>
                  <a:noFill/>
                </a:ln>
                <a:solidFill>
                  <a:schemeClr val="tx1"/>
                </a:solidFill>
                <a:effectLst/>
              </a:rPr>
              <a:t> </a:t>
            </a:r>
            <a:endParaRPr kumimoji="0" lang="en-US" altLang="en-US" sz="3200" b="0" i="0" u="none" strike="noStrike" cap="none" normalizeH="0" baseline="0" dirty="0" smtClean="0">
              <a:ln>
                <a:noFill/>
              </a:ln>
              <a:solidFill>
                <a:schemeClr val="tx1"/>
              </a:solidFill>
              <a:effectLst/>
              <a:latin typeface="Arial" panose="020B0604020202020204" pitchFamily="34" charset="0"/>
            </a:endParaRPr>
          </a:p>
        </p:txBody>
      </p:sp>
      <p:sp>
        <p:nvSpPr>
          <p:cNvPr id="11" name="Rectangle 10"/>
          <p:cNvSpPr/>
          <p:nvPr/>
        </p:nvSpPr>
        <p:spPr>
          <a:xfrm>
            <a:off x="192505" y="4059289"/>
            <a:ext cx="8951495" cy="1077218"/>
          </a:xfrm>
          <a:prstGeom prst="rect">
            <a:avLst/>
          </a:prstGeom>
        </p:spPr>
        <p:txBody>
          <a:bodyPr wrap="square">
            <a:spAutoFit/>
          </a:bodyPr>
          <a:lstStyle/>
          <a:p>
            <a:pPr indent="342900" algn="just"/>
            <a:r>
              <a:rPr lang="en-US" sz="3200" dirty="0" err="1">
                <a:latin typeface="Times New Roman" panose="02020603050405020304" pitchFamily="18" charset="0"/>
                <a:ea typeface="MS Mincho" panose="02020609040205080304" pitchFamily="49" charset="-128"/>
                <a:cs typeface="Times New Roman" panose="02020603050405020304" pitchFamily="18" charset="0"/>
              </a:rPr>
              <a:t>Khi</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dòng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có</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đơn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vị</a:t>
            </a:r>
            <a:r>
              <a:rPr lang="en-US" sz="3200" dirty="0">
                <a:latin typeface="Times New Roman" panose="02020603050405020304" pitchFamily="18" charset="0"/>
                <a:ea typeface="MS Mincho" panose="02020609040205080304" pitchFamily="49" charset="-128"/>
                <a:cs typeface="Times New Roman" panose="02020603050405020304" pitchFamily="18" charset="0"/>
              </a:rPr>
              <a:t> A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ampe</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và</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áp</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có</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đơn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vị</a:t>
            </a:r>
            <a:r>
              <a:rPr lang="en-US" sz="3200" dirty="0">
                <a:latin typeface="Times New Roman" panose="02020603050405020304" pitchFamily="18" charset="0"/>
                <a:ea typeface="MS Mincho" panose="02020609040205080304" pitchFamily="49" charset="-128"/>
                <a:cs typeface="Times New Roman" panose="02020603050405020304" pitchFamily="18" charset="0"/>
              </a:rPr>
              <a:t> V (volt)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thì</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đơn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vị</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công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suất</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là</a:t>
            </a:r>
            <a:r>
              <a:rPr lang="en-US" sz="3200" dirty="0">
                <a:latin typeface="Times New Roman" panose="02020603050405020304" pitchFamily="18" charset="0"/>
                <a:ea typeface="MS Mincho" panose="02020609040205080304" pitchFamily="49" charset="-128"/>
                <a:cs typeface="Times New Roman" panose="02020603050405020304" pitchFamily="18" charset="0"/>
              </a:rPr>
              <a:t> W(</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oát</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endParaRPr lang="en-US" sz="3200" b="1" dirty="0">
              <a:effectLst/>
              <a:latin typeface="VNI-Times" pitchFamily="2"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371898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 calcmode="lin" valueType="num">
                                      <p:cBhvr additive="base">
                                        <p:cTn id="13"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1" end="1"/>
                                            </p:txEl>
                                          </p:spTgt>
                                        </p:tgtEl>
                                        <p:attrNameLst>
                                          <p:attrName>style.visibility</p:attrName>
                                        </p:attrNameLst>
                                      </p:cBhvr>
                                      <p:to>
                                        <p:strVal val="visible"/>
                                      </p:to>
                                    </p:set>
                                    <p:anim calcmode="lin" valueType="num">
                                      <p:cBhvr additive="base">
                                        <p:cTn id="19"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0" end="0"/>
                                            </p:txEl>
                                          </p:spTgt>
                                        </p:tgtEl>
                                        <p:attrNameLst>
                                          <p:attrName>style.visibility</p:attrName>
                                        </p:attrNameLst>
                                      </p:cBhvr>
                                      <p:to>
                                        <p:strVal val="visible"/>
                                      </p:to>
                                    </p:set>
                                    <p:anim calcmode="lin" valueType="num">
                                      <p:cBhvr additive="base">
                                        <p:cTn id="25"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7200" y="76200"/>
            <a:ext cx="7555523" cy="584775"/>
          </a:xfrm>
          <a:prstGeom prst="rect">
            <a:avLst/>
          </a:prstGeom>
          <a:noFill/>
        </p:spPr>
        <p:txBody>
          <a:bodyPr wrap="square" rtlCol="0">
            <a:spAutoFit/>
          </a:bodyPr>
          <a:lstStyle/>
          <a:p>
            <a:r>
              <a:rPr lang="en-US" sz="3200" b="1" dirty="0"/>
              <a:t>1.3. </a:t>
            </a:r>
            <a:r>
              <a:rPr lang="en-US" sz="3200" b="1" dirty="0" err="1"/>
              <a:t>Các</a:t>
            </a:r>
            <a:r>
              <a:rPr lang="en-US" sz="3200" b="1" dirty="0"/>
              <a:t> </a:t>
            </a:r>
            <a:r>
              <a:rPr lang="en-US" sz="3200" b="1" dirty="0" err="1"/>
              <a:t>đại</a:t>
            </a:r>
            <a:r>
              <a:rPr lang="en-US" sz="3200" b="1" dirty="0"/>
              <a:t> </a:t>
            </a:r>
            <a:r>
              <a:rPr lang="en-US" sz="3200" b="1" dirty="0" err="1"/>
              <a:t>lượng</a:t>
            </a:r>
            <a:r>
              <a:rPr lang="en-US" sz="3200" b="1" dirty="0"/>
              <a:t> </a:t>
            </a:r>
            <a:r>
              <a:rPr lang="en-US" sz="3200" b="1" dirty="0" err="1"/>
              <a:t>cơ</a:t>
            </a:r>
            <a:r>
              <a:rPr lang="en-US" sz="3200" b="1" dirty="0"/>
              <a:t> </a:t>
            </a:r>
            <a:r>
              <a:rPr lang="en-US" sz="3200" b="1" dirty="0" err="1"/>
              <a:t>bản</a:t>
            </a:r>
            <a:r>
              <a:rPr lang="en-US" sz="3200" b="1" dirty="0"/>
              <a:t> </a:t>
            </a:r>
            <a:r>
              <a:rPr lang="en-US" sz="3200" b="1" dirty="0" err="1"/>
              <a:t>của</a:t>
            </a:r>
            <a:r>
              <a:rPr lang="en-US" sz="3200" b="1" dirty="0"/>
              <a:t> </a:t>
            </a:r>
            <a:r>
              <a:rPr lang="en-US" sz="3200" b="1" dirty="0" err="1"/>
              <a:t>mạch</a:t>
            </a:r>
            <a:r>
              <a:rPr lang="en-US" sz="3200" b="1" dirty="0"/>
              <a:t> </a:t>
            </a:r>
            <a:r>
              <a:rPr lang="en-US" sz="3200" b="1" dirty="0" err="1"/>
              <a:t>điện</a:t>
            </a:r>
            <a:endParaRPr lang="en-US" sz="3200" b="1" dirty="0"/>
          </a:p>
        </p:txBody>
      </p:sp>
      <p:sp>
        <p:nvSpPr>
          <p:cNvPr id="30" name="Rectangle 25"/>
          <p:cNvSpPr>
            <a:spLocks noChangeArrowheads="1"/>
          </p:cNvSpPr>
          <p:nvPr/>
        </p:nvSpPr>
        <p:spPr bwMode="auto">
          <a:xfrm>
            <a:off x="990600" y="2661693"/>
            <a:ext cx="18288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2" name="Rectangle 27"/>
          <p:cNvSpPr>
            <a:spLocks noChangeArrowheads="1"/>
          </p:cNvSpPr>
          <p:nvPr/>
        </p:nvSpPr>
        <p:spPr bwMode="auto">
          <a:xfrm>
            <a:off x="4343400" y="271111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4" name="Rectangle 29"/>
          <p:cNvSpPr>
            <a:spLocks noChangeArrowheads="1"/>
          </p:cNvSpPr>
          <p:nvPr/>
        </p:nvSpPr>
        <p:spPr bwMode="auto">
          <a:xfrm>
            <a:off x="5743074" y="2419752"/>
            <a:ext cx="329184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6" name="Rectangle 30"/>
          <p:cNvSpPr>
            <a:spLocks noChangeArrowheads="1"/>
          </p:cNvSpPr>
          <p:nvPr/>
        </p:nvSpPr>
        <p:spPr bwMode="auto">
          <a:xfrm>
            <a:off x="5743074" y="2525018"/>
            <a:ext cx="32918400"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3" name="Rectangle 2"/>
          <p:cNvSpPr/>
          <p:nvPr/>
        </p:nvSpPr>
        <p:spPr>
          <a:xfrm>
            <a:off x="449179" y="872794"/>
            <a:ext cx="3134191" cy="323165"/>
          </a:xfrm>
          <a:prstGeom prst="rect">
            <a:avLst/>
          </a:prstGeom>
        </p:spPr>
        <p:txBody>
          <a:bodyPr wrap="none">
            <a:spAutoFit/>
          </a:bodyPr>
          <a:lstStyle/>
          <a:p>
            <a:pPr algn="just">
              <a:lnSpc>
                <a:spcPts val="1800"/>
              </a:lnSpc>
              <a:spcBef>
                <a:spcPts val="600"/>
              </a:spcBef>
              <a:spcAft>
                <a:spcPts val="600"/>
              </a:spcAft>
            </a:pPr>
            <a:r>
              <a:rPr lang="en-US" sz="3200" dirty="0">
                <a:latin typeface="Times New Roman" panose="02020603050405020304" pitchFamily="18" charset="0"/>
                <a:ea typeface="MS Mincho" panose="02020609040205080304" pitchFamily="49" charset="-128"/>
                <a:cs typeface="Times New Roman" panose="02020603050405020304" pitchFamily="18" charset="0"/>
              </a:rPr>
              <a:t>1.3.3.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Công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suất</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endParaRPr lang="en-US" sz="2800" b="1" dirty="0">
              <a:effectLst/>
              <a:latin typeface="VNI-Times" pitchFamily="2" charset="0"/>
              <a:ea typeface="MS Mincho" panose="02020609040205080304" pitchFamily="49" charset="-128"/>
              <a:cs typeface="Times New Roman" panose="02020603050405020304" pitchFamily="18" charset="0"/>
            </a:endParaRPr>
          </a:p>
        </p:txBody>
      </p:sp>
      <p:sp>
        <p:nvSpPr>
          <p:cNvPr id="7"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 name="Picture 1"/>
          <p:cNvPicPr>
            <a:picLocks noChangeAspect="1"/>
          </p:cNvPicPr>
          <p:nvPr/>
        </p:nvPicPr>
        <p:blipFill>
          <a:blip r:embed="rId2"/>
          <a:stretch>
            <a:fillRect/>
          </a:stretch>
        </p:blipFill>
        <p:spPr>
          <a:xfrm>
            <a:off x="311818" y="1594321"/>
            <a:ext cx="4019550" cy="657225"/>
          </a:xfrm>
          <a:prstGeom prst="rect">
            <a:avLst/>
          </a:prstGeom>
        </p:spPr>
      </p:pic>
      <p:pic>
        <p:nvPicPr>
          <p:cNvPr id="4" name="Picture 3"/>
          <p:cNvPicPr>
            <a:picLocks noChangeAspect="1"/>
          </p:cNvPicPr>
          <p:nvPr/>
        </p:nvPicPr>
        <p:blipFill>
          <a:blip r:embed="rId3"/>
          <a:stretch>
            <a:fillRect/>
          </a:stretch>
        </p:blipFill>
        <p:spPr>
          <a:xfrm>
            <a:off x="928687" y="2074946"/>
            <a:ext cx="2200275" cy="781050"/>
          </a:xfrm>
          <a:prstGeom prst="rect">
            <a:avLst/>
          </a:prstGeom>
        </p:spPr>
      </p:pic>
      <p:pic>
        <p:nvPicPr>
          <p:cNvPr id="5" name="Picture 4"/>
          <p:cNvPicPr>
            <a:picLocks noChangeAspect="1"/>
          </p:cNvPicPr>
          <p:nvPr/>
        </p:nvPicPr>
        <p:blipFill>
          <a:blip r:embed="rId4"/>
          <a:stretch>
            <a:fillRect/>
          </a:stretch>
        </p:blipFill>
        <p:spPr>
          <a:xfrm>
            <a:off x="4739941" y="1676717"/>
            <a:ext cx="4143375" cy="542925"/>
          </a:xfrm>
          <a:prstGeom prst="rect">
            <a:avLst/>
          </a:prstGeom>
        </p:spPr>
      </p:pic>
      <p:pic>
        <p:nvPicPr>
          <p:cNvPr id="6" name="Picture 5"/>
          <p:cNvPicPr>
            <a:picLocks noChangeAspect="1"/>
          </p:cNvPicPr>
          <p:nvPr/>
        </p:nvPicPr>
        <p:blipFill>
          <a:blip r:embed="rId5"/>
          <a:stretch>
            <a:fillRect/>
          </a:stretch>
        </p:blipFill>
        <p:spPr>
          <a:xfrm>
            <a:off x="4762500" y="2269311"/>
            <a:ext cx="4152900" cy="923925"/>
          </a:xfrm>
          <a:prstGeom prst="rect">
            <a:avLst/>
          </a:prstGeom>
        </p:spPr>
      </p:pic>
      <p:pic>
        <p:nvPicPr>
          <p:cNvPr id="8" name="Picture 7"/>
          <p:cNvPicPr>
            <a:picLocks noChangeAspect="1"/>
          </p:cNvPicPr>
          <p:nvPr/>
        </p:nvPicPr>
        <p:blipFill>
          <a:blip r:embed="rId6"/>
          <a:stretch>
            <a:fillRect/>
          </a:stretch>
        </p:blipFill>
        <p:spPr>
          <a:xfrm>
            <a:off x="4762500" y="3143884"/>
            <a:ext cx="1590675" cy="590550"/>
          </a:xfrm>
          <a:prstGeom prst="rect">
            <a:avLst/>
          </a:prstGeom>
        </p:spPr>
      </p:pic>
      <p:pic>
        <p:nvPicPr>
          <p:cNvPr id="10" name="Picture 9"/>
          <p:cNvPicPr>
            <a:picLocks noChangeAspect="1"/>
          </p:cNvPicPr>
          <p:nvPr/>
        </p:nvPicPr>
        <p:blipFill>
          <a:blip r:embed="rId7"/>
          <a:stretch>
            <a:fillRect/>
          </a:stretch>
        </p:blipFill>
        <p:spPr>
          <a:xfrm>
            <a:off x="5707673" y="3585618"/>
            <a:ext cx="2305050" cy="1028700"/>
          </a:xfrm>
          <a:prstGeom prst="rect">
            <a:avLst/>
          </a:prstGeom>
        </p:spPr>
      </p:pic>
      <p:pic>
        <p:nvPicPr>
          <p:cNvPr id="11" name="Picture 10"/>
          <p:cNvPicPr>
            <a:picLocks noChangeAspect="1"/>
          </p:cNvPicPr>
          <p:nvPr/>
        </p:nvPicPr>
        <p:blipFill>
          <a:blip r:embed="rId8"/>
          <a:stretch>
            <a:fillRect/>
          </a:stretch>
        </p:blipFill>
        <p:spPr>
          <a:xfrm>
            <a:off x="5700462" y="4614318"/>
            <a:ext cx="2057400" cy="590550"/>
          </a:xfrm>
          <a:prstGeom prst="rect">
            <a:avLst/>
          </a:prstGeom>
        </p:spPr>
      </p:pic>
      <p:pic>
        <p:nvPicPr>
          <p:cNvPr id="12" name="Picture 11"/>
          <p:cNvPicPr>
            <a:picLocks noChangeAspect="1"/>
          </p:cNvPicPr>
          <p:nvPr/>
        </p:nvPicPr>
        <p:blipFill>
          <a:blip r:embed="rId9"/>
          <a:stretch>
            <a:fillRect/>
          </a:stretch>
        </p:blipFill>
        <p:spPr>
          <a:xfrm>
            <a:off x="762000" y="2791718"/>
            <a:ext cx="847725" cy="771525"/>
          </a:xfrm>
          <a:prstGeom prst="rect">
            <a:avLst/>
          </a:prstGeom>
        </p:spPr>
      </p:pic>
      <p:pic>
        <p:nvPicPr>
          <p:cNvPr id="13" name="Picture 12"/>
          <p:cNvPicPr>
            <a:picLocks noChangeAspect="1"/>
          </p:cNvPicPr>
          <p:nvPr/>
        </p:nvPicPr>
        <p:blipFill>
          <a:blip r:embed="rId10"/>
          <a:stretch>
            <a:fillRect/>
          </a:stretch>
        </p:blipFill>
        <p:spPr>
          <a:xfrm>
            <a:off x="1064293" y="3455715"/>
            <a:ext cx="1257300" cy="666750"/>
          </a:xfrm>
          <a:prstGeom prst="rect">
            <a:avLst/>
          </a:prstGeom>
        </p:spPr>
      </p:pic>
    </p:spTree>
    <p:extLst>
      <p:ext uri="{BB962C8B-B14F-4D97-AF65-F5344CB8AC3E}">
        <p14:creationId xmlns:p14="http://schemas.microsoft.com/office/powerpoint/2010/main" val="1860091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
                                          </p:val>
                                        </p:tav>
                                        <p:tav tm="100000">
                                          <p:val>
                                            <p:strVal val="#ppt_x"/>
                                          </p:val>
                                        </p:tav>
                                      </p:tavLst>
                                    </p:anim>
                                    <p:anim calcmode="lin" valueType="num">
                                      <p:cBhvr>
                                        <p:cTn id="3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
                                          </p:val>
                                        </p:tav>
                                        <p:tav tm="100000">
                                          <p:val>
                                            <p:strVal val="#ppt_x"/>
                                          </p:val>
                                        </p:tav>
                                      </p:tavLst>
                                    </p:anim>
                                    <p:anim calcmode="lin" valueType="num">
                                      <p:cBhvr>
                                        <p:cTn id="4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1000"/>
                                        <p:tgtEl>
                                          <p:spTgt spid="8"/>
                                        </p:tgtEl>
                                      </p:cBhvr>
                                    </p:animEffect>
                                    <p:anim calcmode="lin" valueType="num">
                                      <p:cBhvr>
                                        <p:cTn id="46" dur="1000" fill="hold"/>
                                        <p:tgtEl>
                                          <p:spTgt spid="8"/>
                                        </p:tgtEl>
                                        <p:attrNameLst>
                                          <p:attrName>ppt_x</p:attrName>
                                        </p:attrNameLst>
                                      </p:cBhvr>
                                      <p:tavLst>
                                        <p:tav tm="0">
                                          <p:val>
                                            <p:strVal val="#ppt_x"/>
                                          </p:val>
                                        </p:tav>
                                        <p:tav tm="100000">
                                          <p:val>
                                            <p:strVal val="#ppt_x"/>
                                          </p:val>
                                        </p:tav>
                                      </p:tavLst>
                                    </p:anim>
                                    <p:anim calcmode="lin" valueType="num">
                                      <p:cBhvr>
                                        <p:cTn id="4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fade">
                                      <p:cBhvr>
                                        <p:cTn id="52" dur="1000"/>
                                        <p:tgtEl>
                                          <p:spTgt spid="10"/>
                                        </p:tgtEl>
                                      </p:cBhvr>
                                    </p:animEffect>
                                    <p:anim calcmode="lin" valueType="num">
                                      <p:cBhvr>
                                        <p:cTn id="53" dur="1000" fill="hold"/>
                                        <p:tgtEl>
                                          <p:spTgt spid="10"/>
                                        </p:tgtEl>
                                        <p:attrNameLst>
                                          <p:attrName>ppt_x</p:attrName>
                                        </p:attrNameLst>
                                      </p:cBhvr>
                                      <p:tavLst>
                                        <p:tav tm="0">
                                          <p:val>
                                            <p:strVal val="#ppt_x"/>
                                          </p:val>
                                        </p:tav>
                                        <p:tav tm="100000">
                                          <p:val>
                                            <p:strVal val="#ppt_x"/>
                                          </p:val>
                                        </p:tav>
                                      </p:tavLst>
                                    </p:anim>
                                    <p:anim calcmode="lin" valueType="num">
                                      <p:cBhvr>
                                        <p:cTn id="5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fade">
                                      <p:cBhvr>
                                        <p:cTn id="59" dur="1000"/>
                                        <p:tgtEl>
                                          <p:spTgt spid="11"/>
                                        </p:tgtEl>
                                      </p:cBhvr>
                                    </p:animEffect>
                                    <p:anim calcmode="lin" valueType="num">
                                      <p:cBhvr>
                                        <p:cTn id="60" dur="1000" fill="hold"/>
                                        <p:tgtEl>
                                          <p:spTgt spid="11"/>
                                        </p:tgtEl>
                                        <p:attrNameLst>
                                          <p:attrName>ppt_x</p:attrName>
                                        </p:attrNameLst>
                                      </p:cBhvr>
                                      <p:tavLst>
                                        <p:tav tm="0">
                                          <p:val>
                                            <p:strVal val="#ppt_x"/>
                                          </p:val>
                                        </p:tav>
                                        <p:tav tm="100000">
                                          <p:val>
                                            <p:strVal val="#ppt_x"/>
                                          </p:val>
                                        </p:tav>
                                      </p:tavLst>
                                    </p:anim>
                                    <p:anim calcmode="lin" valueType="num">
                                      <p:cBhvr>
                                        <p:cTn id="6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7200" y="76200"/>
            <a:ext cx="7555523" cy="584775"/>
          </a:xfrm>
          <a:prstGeom prst="rect">
            <a:avLst/>
          </a:prstGeom>
          <a:noFill/>
        </p:spPr>
        <p:txBody>
          <a:bodyPr wrap="square" rtlCol="0">
            <a:spAutoFit/>
          </a:bodyPr>
          <a:lstStyle/>
          <a:p>
            <a:r>
              <a:rPr lang="en-US" sz="3200" b="1" dirty="0"/>
              <a:t>1.4. </a:t>
            </a:r>
            <a:r>
              <a:rPr lang="en-US" sz="3200" b="1" dirty="0" err="1"/>
              <a:t>Các</a:t>
            </a:r>
            <a:r>
              <a:rPr lang="en-US" sz="3200" b="1" dirty="0"/>
              <a:t> </a:t>
            </a:r>
            <a:r>
              <a:rPr lang="en-US" sz="3200" b="1" dirty="0" err="1"/>
              <a:t>phần</a:t>
            </a:r>
            <a:r>
              <a:rPr lang="en-US" sz="3200" b="1" dirty="0"/>
              <a:t> </a:t>
            </a:r>
            <a:r>
              <a:rPr lang="en-US" sz="3200" b="1" dirty="0" err="1"/>
              <a:t>tử</a:t>
            </a:r>
            <a:r>
              <a:rPr lang="en-US" sz="3200" b="1" dirty="0"/>
              <a:t> </a:t>
            </a:r>
            <a:r>
              <a:rPr lang="en-US" sz="3200" b="1" dirty="0" err="1"/>
              <a:t>của</a:t>
            </a:r>
            <a:r>
              <a:rPr lang="en-US" sz="3200" b="1" dirty="0"/>
              <a:t> </a:t>
            </a:r>
            <a:r>
              <a:rPr lang="en-US" sz="3200" b="1" dirty="0" err="1"/>
              <a:t>mạch</a:t>
            </a:r>
            <a:r>
              <a:rPr lang="en-US" sz="3200" b="1" dirty="0"/>
              <a:t> </a:t>
            </a:r>
            <a:r>
              <a:rPr lang="en-US" sz="3200" b="1" dirty="0" err="1" smtClean="0"/>
              <a:t>điện</a:t>
            </a:r>
            <a:endParaRPr lang="en-US" sz="3200" b="1" dirty="0"/>
          </a:p>
        </p:txBody>
      </p:sp>
      <p:sp>
        <p:nvSpPr>
          <p:cNvPr id="30" name="Rectangle 25"/>
          <p:cNvSpPr>
            <a:spLocks noChangeArrowheads="1"/>
          </p:cNvSpPr>
          <p:nvPr/>
        </p:nvSpPr>
        <p:spPr bwMode="auto">
          <a:xfrm>
            <a:off x="990600" y="2661693"/>
            <a:ext cx="18288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2" name="Rectangle 27"/>
          <p:cNvSpPr>
            <a:spLocks noChangeArrowheads="1"/>
          </p:cNvSpPr>
          <p:nvPr/>
        </p:nvSpPr>
        <p:spPr bwMode="auto">
          <a:xfrm>
            <a:off x="4343400" y="271111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4" name="Rectangle 29"/>
          <p:cNvSpPr>
            <a:spLocks noChangeArrowheads="1"/>
          </p:cNvSpPr>
          <p:nvPr/>
        </p:nvSpPr>
        <p:spPr bwMode="auto">
          <a:xfrm>
            <a:off x="5743074" y="2419752"/>
            <a:ext cx="329184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6" name="Rectangle 30"/>
          <p:cNvSpPr>
            <a:spLocks noChangeArrowheads="1"/>
          </p:cNvSpPr>
          <p:nvPr/>
        </p:nvSpPr>
        <p:spPr bwMode="auto">
          <a:xfrm>
            <a:off x="5743074" y="2525018"/>
            <a:ext cx="32918400"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3" name="Rectangle 2"/>
          <p:cNvSpPr/>
          <p:nvPr/>
        </p:nvSpPr>
        <p:spPr>
          <a:xfrm>
            <a:off x="421105" y="841155"/>
            <a:ext cx="4754828" cy="323165"/>
          </a:xfrm>
          <a:prstGeom prst="rect">
            <a:avLst/>
          </a:prstGeom>
        </p:spPr>
        <p:txBody>
          <a:bodyPr wrap="none">
            <a:spAutoFit/>
          </a:bodyPr>
          <a:lstStyle/>
          <a:p>
            <a:pPr algn="just">
              <a:lnSpc>
                <a:spcPts val="1800"/>
              </a:lnSpc>
              <a:spcBef>
                <a:spcPts val="600"/>
              </a:spcBef>
              <a:spcAft>
                <a:spcPts val="600"/>
              </a:spcAft>
            </a:pPr>
            <a:r>
              <a:rPr lang="en-US" sz="3200" dirty="0">
                <a:solidFill>
                  <a:srgbClr val="C00000"/>
                </a:solidFill>
              </a:rPr>
              <a:t>1.4.1. </a:t>
            </a:r>
            <a:r>
              <a:rPr lang="en-US" sz="3200" dirty="0" err="1">
                <a:solidFill>
                  <a:srgbClr val="C00000"/>
                </a:solidFill>
              </a:rPr>
              <a:t>Các</a:t>
            </a:r>
            <a:r>
              <a:rPr lang="en-US" sz="3200" dirty="0">
                <a:solidFill>
                  <a:srgbClr val="C00000"/>
                </a:solidFill>
              </a:rPr>
              <a:t> </a:t>
            </a:r>
            <a:r>
              <a:rPr lang="en-US" sz="3200" dirty="0" err="1">
                <a:solidFill>
                  <a:srgbClr val="C00000"/>
                </a:solidFill>
              </a:rPr>
              <a:t>phần</a:t>
            </a:r>
            <a:r>
              <a:rPr lang="en-US" sz="3200" dirty="0">
                <a:solidFill>
                  <a:srgbClr val="C00000"/>
                </a:solidFill>
              </a:rPr>
              <a:t> </a:t>
            </a:r>
            <a:r>
              <a:rPr lang="en-US" sz="3200" dirty="0" err="1">
                <a:solidFill>
                  <a:srgbClr val="C00000"/>
                </a:solidFill>
              </a:rPr>
              <a:t>tử</a:t>
            </a:r>
            <a:r>
              <a:rPr lang="en-US" sz="3200" dirty="0">
                <a:solidFill>
                  <a:srgbClr val="C00000"/>
                </a:solidFill>
              </a:rPr>
              <a:t> </a:t>
            </a:r>
            <a:r>
              <a:rPr lang="en-US" sz="3200" dirty="0" err="1">
                <a:solidFill>
                  <a:srgbClr val="C00000"/>
                </a:solidFill>
              </a:rPr>
              <a:t>hai</a:t>
            </a:r>
            <a:r>
              <a:rPr lang="en-US" sz="3200" dirty="0">
                <a:solidFill>
                  <a:srgbClr val="C00000"/>
                </a:solidFill>
              </a:rPr>
              <a:t> </a:t>
            </a:r>
            <a:r>
              <a:rPr lang="en-US" sz="3200" dirty="0" err="1">
                <a:solidFill>
                  <a:srgbClr val="C00000"/>
                </a:solidFill>
              </a:rPr>
              <a:t>cực</a:t>
            </a:r>
            <a:r>
              <a:rPr lang="en-US" sz="2800" dirty="0" smtClean="0">
                <a:latin typeface="Times New Roman" panose="02020603050405020304" pitchFamily="18" charset="0"/>
                <a:ea typeface="MS Mincho" panose="02020609040205080304" pitchFamily="49" charset="-128"/>
                <a:cs typeface="Times New Roman" panose="02020603050405020304" pitchFamily="18" charset="0"/>
              </a:rPr>
              <a:t>.  </a:t>
            </a:r>
            <a:endParaRPr lang="en-US" sz="2800" b="1" dirty="0">
              <a:effectLst/>
              <a:latin typeface="VNI-Times" pitchFamily="2" charset="0"/>
              <a:ea typeface="MS Mincho" panose="02020609040205080304" pitchFamily="49" charset="-128"/>
              <a:cs typeface="Times New Roman" panose="02020603050405020304" pitchFamily="18" charset="0"/>
            </a:endParaRPr>
          </a:p>
        </p:txBody>
      </p:sp>
      <p:sp>
        <p:nvSpPr>
          <p:cNvPr id="7"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1"/>
          <p:cNvSpPr/>
          <p:nvPr/>
        </p:nvSpPr>
        <p:spPr>
          <a:xfrm>
            <a:off x="457200" y="1431353"/>
            <a:ext cx="2986715" cy="523220"/>
          </a:xfrm>
          <a:prstGeom prst="rect">
            <a:avLst/>
          </a:prstGeom>
        </p:spPr>
        <p:txBody>
          <a:bodyPr wrap="none">
            <a:spAutoFit/>
          </a:bodyPr>
          <a:lstStyle/>
          <a:p>
            <a:r>
              <a:rPr lang="en-US" sz="2800" b="1" dirty="0">
                <a:latin typeface="Times New Roman" panose="02020603050405020304" pitchFamily="18" charset="0"/>
                <a:ea typeface="MS Mincho" panose="02020609040205080304" pitchFamily="49" charset="-128"/>
              </a:rPr>
              <a:t>1.4.1.1. </a:t>
            </a:r>
            <a:r>
              <a:rPr lang="en-US" sz="2800" b="1" dirty="0" err="1">
                <a:latin typeface="Times New Roman" panose="02020603050405020304" pitchFamily="18" charset="0"/>
                <a:ea typeface="MS Mincho" panose="02020609040205080304" pitchFamily="49" charset="-128"/>
              </a:rPr>
              <a:t>Điện</a:t>
            </a:r>
            <a:r>
              <a:rPr lang="en-US" sz="2800" b="1" dirty="0">
                <a:latin typeface="Times New Roman" panose="02020603050405020304" pitchFamily="18" charset="0"/>
                <a:ea typeface="MS Mincho" panose="02020609040205080304" pitchFamily="49" charset="-128"/>
              </a:rPr>
              <a:t> </a:t>
            </a:r>
            <a:r>
              <a:rPr lang="en-US" sz="2800" b="1" dirty="0" err="1">
                <a:latin typeface="Times New Roman" panose="02020603050405020304" pitchFamily="18" charset="0"/>
                <a:ea typeface="MS Mincho" panose="02020609040205080304" pitchFamily="49" charset="-128"/>
              </a:rPr>
              <a:t>trở</a:t>
            </a:r>
            <a:r>
              <a:rPr lang="en-US" sz="2800" b="1" dirty="0">
                <a:latin typeface="Times New Roman" panose="02020603050405020304" pitchFamily="18" charset="0"/>
                <a:ea typeface="MS Mincho" panose="02020609040205080304" pitchFamily="49" charset="-128"/>
              </a:rPr>
              <a:t> R</a:t>
            </a:r>
            <a:endParaRPr lang="en-US" sz="2800" b="1" dirty="0"/>
          </a:p>
        </p:txBody>
      </p:sp>
      <p:sp>
        <p:nvSpPr>
          <p:cNvPr id="4" name="Rectangle 3"/>
          <p:cNvSpPr/>
          <p:nvPr/>
        </p:nvSpPr>
        <p:spPr>
          <a:xfrm>
            <a:off x="685800" y="1908727"/>
            <a:ext cx="8345344" cy="954107"/>
          </a:xfrm>
          <a:prstGeom prst="rect">
            <a:avLst/>
          </a:prstGeom>
        </p:spPr>
        <p:txBody>
          <a:bodyPr wrap="square">
            <a:spAutoFit/>
          </a:bodyPr>
          <a:lstStyle/>
          <a:p>
            <a:r>
              <a:rPr lang="en-US" sz="2800" dirty="0" err="1">
                <a:latin typeface="Times New Roman" panose="02020603050405020304" pitchFamily="18" charset="0"/>
                <a:ea typeface="MS Mincho" panose="02020609040205080304" pitchFamily="49" charset="-128"/>
              </a:rPr>
              <a:t>là</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phần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tử</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đặt</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trưng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cho</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hiện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tượng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tiêu</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tán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năng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lượng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điện</a:t>
            </a:r>
            <a:r>
              <a:rPr lang="en-US" sz="2800" dirty="0">
                <a:latin typeface="Times New Roman" panose="02020603050405020304" pitchFamily="18" charset="0"/>
                <a:ea typeface="MS Mincho" panose="02020609040205080304" pitchFamily="49" charset="-128"/>
              </a:rPr>
              <a:t> </a:t>
            </a:r>
            <a:r>
              <a:rPr lang="en-US" sz="2800" dirty="0" err="1" smtClean="0">
                <a:latin typeface="Times New Roman" panose="02020603050405020304" pitchFamily="18" charset="0"/>
                <a:ea typeface="MS Mincho" panose="02020609040205080304" pitchFamily="49" charset="-128"/>
              </a:rPr>
              <a:t>từ</a:t>
            </a:r>
            <a:r>
              <a:rPr lang="en-US" sz="2800" dirty="0" smtClean="0">
                <a:latin typeface="Times New Roman" panose="02020603050405020304" pitchFamily="18" charset="0"/>
                <a:ea typeface="MS Mincho" panose="02020609040205080304" pitchFamily="49" charset="-128"/>
              </a:rPr>
              <a:t>.</a:t>
            </a:r>
            <a:endParaRPr lang="en-US" sz="2800" dirty="0"/>
          </a:p>
        </p:txBody>
      </p:sp>
      <p:sp>
        <p:nvSpPr>
          <p:cNvPr id="5" name="Rectangle 4"/>
          <p:cNvSpPr/>
          <p:nvPr/>
        </p:nvSpPr>
        <p:spPr>
          <a:xfrm>
            <a:off x="685800" y="2972940"/>
            <a:ext cx="3980064" cy="323165"/>
          </a:xfrm>
          <a:prstGeom prst="rect">
            <a:avLst/>
          </a:prstGeom>
        </p:spPr>
        <p:txBody>
          <a:bodyPr wrap="none">
            <a:spAutoFit/>
          </a:bodyPr>
          <a:lstStyle/>
          <a:p>
            <a:pPr algn="just">
              <a:lnSpc>
                <a:spcPts val="1800"/>
              </a:lnSpc>
              <a:spcBef>
                <a:spcPts val="600"/>
              </a:spcBef>
              <a:spcAft>
                <a:spcPts val="600"/>
              </a:spcAft>
            </a:pPr>
            <a:r>
              <a:rPr lang="en-US" sz="2800" dirty="0" err="1">
                <a:latin typeface="Times New Roman" panose="02020603050405020304" pitchFamily="18" charset="0"/>
                <a:ea typeface="MS Mincho" panose="02020609040205080304" pitchFamily="49" charset="-128"/>
                <a:cs typeface="Times New Roman" panose="02020603050405020304" pitchFamily="18" charset="0"/>
              </a:rPr>
              <a:t>Công</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suất</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tiêu</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tán</a:t>
            </a:r>
            <a:r>
              <a:rPr lang="en-US" sz="2800" dirty="0">
                <a:latin typeface="Times New Roman" panose="02020603050405020304" pitchFamily="18" charset="0"/>
                <a:ea typeface="MS Mincho" panose="02020609040205080304" pitchFamily="49" charset="-128"/>
                <a:cs typeface="Times New Roman" panose="02020603050405020304" pitchFamily="18" charset="0"/>
              </a:rPr>
              <a:t> P =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RI</a:t>
            </a:r>
            <a:r>
              <a:rPr lang="en-US" sz="2800" baseline="30000" dirty="0" err="1">
                <a:latin typeface="Times New Roman" panose="02020603050405020304" pitchFamily="18" charset="0"/>
                <a:ea typeface="MS Mincho" panose="02020609040205080304" pitchFamily="49" charset="-128"/>
                <a:cs typeface="Times New Roman" panose="02020603050405020304" pitchFamily="18" charset="0"/>
              </a:rPr>
              <a:t>2</a:t>
            </a:r>
            <a:r>
              <a:rPr lang="en-US" sz="2800" baseline="30000" dirty="0">
                <a:latin typeface="Times New Roman" panose="02020603050405020304" pitchFamily="18" charset="0"/>
                <a:ea typeface="MS Mincho" panose="02020609040205080304" pitchFamily="49" charset="-128"/>
                <a:cs typeface="Times New Roman" panose="02020603050405020304" pitchFamily="18" charset="0"/>
              </a:rPr>
              <a:t> </a:t>
            </a:r>
            <a:endParaRPr lang="en-US" sz="2800" b="1" dirty="0">
              <a:effectLst/>
              <a:latin typeface="VNI-Times" pitchFamily="2" charset="0"/>
              <a:ea typeface="MS Mincho" panose="02020609040205080304" pitchFamily="49" charset="-128"/>
              <a:cs typeface="Times New Roman" panose="02020603050405020304" pitchFamily="18" charset="0"/>
            </a:endParaRPr>
          </a:p>
        </p:txBody>
      </p:sp>
      <p:sp>
        <p:nvSpPr>
          <p:cNvPr id="6" name="Rectangle 5"/>
          <p:cNvSpPr/>
          <p:nvPr/>
        </p:nvSpPr>
        <p:spPr>
          <a:xfrm>
            <a:off x="630785" y="3577269"/>
            <a:ext cx="4035079" cy="349583"/>
          </a:xfrm>
          <a:prstGeom prst="rect">
            <a:avLst/>
          </a:prstGeom>
        </p:spPr>
        <p:txBody>
          <a:bodyPr wrap="none">
            <a:spAutoFit/>
          </a:bodyPr>
          <a:lstStyle/>
          <a:p>
            <a:pPr algn="just">
              <a:lnSpc>
                <a:spcPts val="1800"/>
              </a:lnSpc>
              <a:spcBef>
                <a:spcPts val="600"/>
              </a:spcBef>
              <a:spcAft>
                <a:spcPts val="600"/>
              </a:spcAft>
            </a:pPr>
            <a:r>
              <a:rPr lang="en-US" sz="2800" dirty="0" err="1" smtClean="0">
                <a:latin typeface="Times New Roman" panose="02020603050405020304" pitchFamily="18" charset="0"/>
                <a:ea typeface="MS Mincho" panose="02020609040205080304" pitchFamily="49" charset="-128"/>
                <a:cs typeface="Times New Roman" panose="02020603050405020304" pitchFamily="18" charset="0"/>
              </a:rPr>
              <a:t>Ký</a:t>
            </a:r>
            <a:r>
              <a:rPr lang="en-US" sz="2800" dirty="0" smtClean="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hiệu</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phần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tử</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trở</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smtClean="0">
                <a:latin typeface="Times New Roman" panose="02020603050405020304" pitchFamily="18" charset="0"/>
                <a:ea typeface="MS Mincho" panose="02020609040205080304" pitchFamily="49" charset="-128"/>
                <a:cs typeface="Times New Roman" panose="02020603050405020304" pitchFamily="18" charset="0"/>
              </a:rPr>
              <a:t>R</a:t>
            </a:r>
          </a:p>
        </p:txBody>
      </p:sp>
      <p:pic>
        <p:nvPicPr>
          <p:cNvPr id="12290" name="Picture 2"/>
          <p:cNvPicPr>
            <a:picLocks noChangeAspect="1" noChangeArrowheads="1"/>
          </p:cNvPicPr>
          <p:nvPr/>
        </p:nvPicPr>
        <p:blipFill>
          <a:blip r:embed="rId2">
            <a:lum bright="-12000"/>
            <a:extLst>
              <a:ext uri="{28A0092B-C50C-407E-A947-70E740481C1C}">
                <a14:useLocalDpi xmlns:a14="http://schemas.microsoft.com/office/drawing/2010/main" val="0"/>
              </a:ext>
            </a:extLst>
          </a:blip>
          <a:srcRect b="20737"/>
          <a:stretch>
            <a:fillRect/>
          </a:stretch>
        </p:blipFill>
        <p:spPr bwMode="auto">
          <a:xfrm>
            <a:off x="5295451" y="2661693"/>
            <a:ext cx="3603907" cy="1680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643970" y="4056512"/>
            <a:ext cx="4108817" cy="584775"/>
          </a:xfrm>
          <a:prstGeom prst="rect">
            <a:avLst/>
          </a:prstGeom>
        </p:spPr>
        <p:txBody>
          <a:bodyPr wrap="none">
            <a:spAutoFit/>
          </a:bodyPr>
          <a:lstStyle/>
          <a:p>
            <a:r>
              <a:rPr lang="en-US" sz="3200" dirty="0" err="1">
                <a:latin typeface="Times New Roman" panose="02020603050405020304" pitchFamily="18" charset="0"/>
                <a:ea typeface="MS Mincho" panose="02020609040205080304" pitchFamily="49" charset="-128"/>
              </a:rPr>
              <a:t>Với</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quan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hệ</a:t>
            </a:r>
            <a:r>
              <a:rPr lang="en-US" sz="3200" dirty="0">
                <a:latin typeface="Times New Roman" panose="02020603050405020304" pitchFamily="18" charset="0"/>
                <a:ea typeface="MS Mincho" panose="02020609040205080304" pitchFamily="49" charset="-128"/>
              </a:rPr>
              <a:t> u = </a:t>
            </a:r>
            <a:r>
              <a:rPr lang="en-US" sz="3200" dirty="0" err="1">
                <a:latin typeface="Times New Roman" panose="02020603050405020304" pitchFamily="18" charset="0"/>
                <a:ea typeface="MS Mincho" panose="02020609040205080304" pitchFamily="49" charset="-128"/>
              </a:rPr>
              <a:t>Ri</a:t>
            </a:r>
            <a:r>
              <a:rPr lang="en-US" sz="3200" dirty="0">
                <a:latin typeface="Times New Roman" panose="02020603050405020304" pitchFamily="18" charset="0"/>
                <a:ea typeface="MS Mincho" panose="02020609040205080304" pitchFamily="49" charset="-128"/>
              </a:rPr>
              <a:t> (V) </a:t>
            </a:r>
            <a:endParaRPr lang="en-US" sz="3200" dirty="0"/>
          </a:p>
        </p:txBody>
      </p:sp>
      <p:sp>
        <p:nvSpPr>
          <p:cNvPr id="10" name="Rectangle 9"/>
          <p:cNvSpPr/>
          <p:nvPr/>
        </p:nvSpPr>
        <p:spPr>
          <a:xfrm>
            <a:off x="638806" y="4687259"/>
            <a:ext cx="4387740" cy="523220"/>
          </a:xfrm>
          <a:prstGeom prst="rect">
            <a:avLst/>
          </a:prstGeom>
        </p:spPr>
        <p:txBody>
          <a:bodyPr wrap="none">
            <a:spAutoFit/>
          </a:bodyPr>
          <a:lstStyle/>
          <a:p>
            <a:r>
              <a:rPr lang="en-US" sz="2800" dirty="0" err="1">
                <a:latin typeface="Times New Roman" panose="02020603050405020304" pitchFamily="18" charset="0"/>
                <a:ea typeface="MS Mincho" panose="02020609040205080304" pitchFamily="49" charset="-128"/>
              </a:rPr>
              <a:t>Đơn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vị</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điện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trở</a:t>
            </a:r>
            <a:r>
              <a:rPr lang="en-US" sz="2800" dirty="0">
                <a:latin typeface="Times New Roman" panose="02020603050405020304" pitchFamily="18" charset="0"/>
                <a:ea typeface="MS Mincho" panose="02020609040205080304" pitchFamily="49" charset="-128"/>
              </a:rPr>
              <a:t> R </a:t>
            </a:r>
            <a:r>
              <a:rPr lang="en-US" sz="2800" dirty="0" err="1">
                <a:latin typeface="Times New Roman" panose="02020603050405020304" pitchFamily="18" charset="0"/>
                <a:ea typeface="MS Mincho" panose="02020609040205080304" pitchFamily="49" charset="-128"/>
              </a:rPr>
              <a:t>là</a:t>
            </a:r>
            <a:r>
              <a:rPr lang="en-US" sz="2800" dirty="0">
                <a:latin typeface="Times New Roman" panose="02020603050405020304" pitchFamily="18" charset="0"/>
                <a:ea typeface="MS Mincho" panose="02020609040205080304" pitchFamily="49" charset="-128"/>
              </a:rPr>
              <a:t> ohm [Ω]</a:t>
            </a:r>
            <a:endParaRPr lang="en-US" sz="2800" dirty="0"/>
          </a:p>
        </p:txBody>
      </p:sp>
    </p:spTree>
    <p:extLst>
      <p:ext uri="{BB962C8B-B14F-4D97-AF65-F5344CB8AC3E}">
        <p14:creationId xmlns:p14="http://schemas.microsoft.com/office/powerpoint/2010/main" val="1493684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90"/>
                                        </p:tgtEl>
                                        <p:attrNameLst>
                                          <p:attrName>style.visibility</p:attrName>
                                        </p:attrNameLst>
                                      </p:cBhvr>
                                      <p:to>
                                        <p:strVal val="visible"/>
                                      </p:to>
                                    </p:set>
                                    <p:anim calcmode="lin" valueType="num">
                                      <p:cBhvr additive="base">
                                        <p:cTn id="19" dur="500" fill="hold"/>
                                        <p:tgtEl>
                                          <p:spTgt spid="12290"/>
                                        </p:tgtEl>
                                        <p:attrNameLst>
                                          <p:attrName>ppt_x</p:attrName>
                                        </p:attrNameLst>
                                      </p:cBhvr>
                                      <p:tavLst>
                                        <p:tav tm="0">
                                          <p:val>
                                            <p:strVal val="#ppt_x"/>
                                          </p:val>
                                        </p:tav>
                                        <p:tav tm="100000">
                                          <p:val>
                                            <p:strVal val="#ppt_x"/>
                                          </p:val>
                                        </p:tav>
                                      </p:tavLst>
                                    </p:anim>
                                    <p:anim calcmode="lin" valueType="num">
                                      <p:cBhvr additive="base">
                                        <p:cTn id="20" dur="500" fill="hold"/>
                                        <p:tgtEl>
                                          <p:spTgt spid="1229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ppt_x"/>
                                          </p:val>
                                        </p:tav>
                                        <p:tav tm="100000">
                                          <p:val>
                                            <p:strVal val="#ppt_x"/>
                                          </p:val>
                                        </p:tav>
                                      </p:tavLst>
                                    </p:anim>
                                    <p:anim calcmode="lin" valueType="num">
                                      <p:cBhvr additive="base">
                                        <p:cTn id="4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P spid="8"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7200" y="76200"/>
            <a:ext cx="7555523" cy="584775"/>
          </a:xfrm>
          <a:prstGeom prst="rect">
            <a:avLst/>
          </a:prstGeom>
          <a:noFill/>
        </p:spPr>
        <p:txBody>
          <a:bodyPr wrap="square" rtlCol="0">
            <a:spAutoFit/>
          </a:bodyPr>
          <a:lstStyle/>
          <a:p>
            <a:r>
              <a:rPr lang="en-US" sz="3200" b="1" dirty="0"/>
              <a:t>1.4. </a:t>
            </a:r>
            <a:r>
              <a:rPr lang="en-US" sz="3200" b="1" dirty="0" err="1"/>
              <a:t>Các</a:t>
            </a:r>
            <a:r>
              <a:rPr lang="en-US" sz="3200" b="1" dirty="0"/>
              <a:t> </a:t>
            </a:r>
            <a:r>
              <a:rPr lang="en-US" sz="3200" b="1" dirty="0" err="1"/>
              <a:t>phần</a:t>
            </a:r>
            <a:r>
              <a:rPr lang="en-US" sz="3200" b="1" dirty="0"/>
              <a:t> </a:t>
            </a:r>
            <a:r>
              <a:rPr lang="en-US" sz="3200" b="1" dirty="0" err="1"/>
              <a:t>tử</a:t>
            </a:r>
            <a:r>
              <a:rPr lang="en-US" sz="3200" b="1" dirty="0"/>
              <a:t> </a:t>
            </a:r>
            <a:r>
              <a:rPr lang="en-US" sz="3200" b="1" dirty="0" err="1"/>
              <a:t>của</a:t>
            </a:r>
            <a:r>
              <a:rPr lang="en-US" sz="3200" b="1" dirty="0"/>
              <a:t> </a:t>
            </a:r>
            <a:r>
              <a:rPr lang="en-US" sz="3200" b="1" dirty="0" err="1"/>
              <a:t>mạch</a:t>
            </a:r>
            <a:r>
              <a:rPr lang="en-US" sz="3200" b="1" dirty="0"/>
              <a:t> </a:t>
            </a:r>
            <a:r>
              <a:rPr lang="en-US" sz="3200" b="1" dirty="0" err="1" smtClean="0"/>
              <a:t>điện</a:t>
            </a:r>
            <a:endParaRPr lang="en-US" sz="3200" b="1" dirty="0"/>
          </a:p>
        </p:txBody>
      </p:sp>
      <p:sp>
        <p:nvSpPr>
          <p:cNvPr id="30" name="Rectangle 25"/>
          <p:cNvSpPr>
            <a:spLocks noChangeArrowheads="1"/>
          </p:cNvSpPr>
          <p:nvPr/>
        </p:nvSpPr>
        <p:spPr bwMode="auto">
          <a:xfrm>
            <a:off x="838200" y="2634728"/>
            <a:ext cx="18288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2" name="Rectangle 27"/>
          <p:cNvSpPr>
            <a:spLocks noChangeArrowheads="1"/>
          </p:cNvSpPr>
          <p:nvPr/>
        </p:nvSpPr>
        <p:spPr bwMode="auto">
          <a:xfrm>
            <a:off x="4343400" y="271111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4" name="Rectangle 29"/>
          <p:cNvSpPr>
            <a:spLocks noChangeArrowheads="1"/>
          </p:cNvSpPr>
          <p:nvPr/>
        </p:nvSpPr>
        <p:spPr bwMode="auto">
          <a:xfrm>
            <a:off x="5743074" y="2419752"/>
            <a:ext cx="329184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6" name="Rectangle 30"/>
          <p:cNvSpPr>
            <a:spLocks noChangeArrowheads="1"/>
          </p:cNvSpPr>
          <p:nvPr/>
        </p:nvSpPr>
        <p:spPr bwMode="auto">
          <a:xfrm>
            <a:off x="5743074" y="2525018"/>
            <a:ext cx="32918400"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3" name="Rectangle 2"/>
          <p:cNvSpPr/>
          <p:nvPr/>
        </p:nvSpPr>
        <p:spPr>
          <a:xfrm>
            <a:off x="502084" y="846993"/>
            <a:ext cx="3852337" cy="361637"/>
          </a:xfrm>
          <a:prstGeom prst="rect">
            <a:avLst/>
          </a:prstGeom>
        </p:spPr>
        <p:txBody>
          <a:bodyPr wrap="none">
            <a:spAutoFit/>
          </a:bodyPr>
          <a:lstStyle/>
          <a:p>
            <a:pPr algn="just">
              <a:lnSpc>
                <a:spcPts val="1800"/>
              </a:lnSpc>
              <a:spcBef>
                <a:spcPts val="600"/>
              </a:spcBef>
              <a:spcAft>
                <a:spcPts val="600"/>
              </a:spcAft>
            </a:pPr>
            <a:r>
              <a:rPr lang="en-US" sz="3200" dirty="0">
                <a:solidFill>
                  <a:srgbClr val="C00000"/>
                </a:solidFill>
              </a:rPr>
              <a:t>1.4.1.2. </a:t>
            </a:r>
            <a:r>
              <a:rPr lang="en-US" sz="3200" dirty="0" err="1">
                <a:solidFill>
                  <a:srgbClr val="C00000"/>
                </a:solidFill>
              </a:rPr>
              <a:t>Điện</a:t>
            </a:r>
            <a:r>
              <a:rPr lang="en-US" sz="3200" dirty="0">
                <a:solidFill>
                  <a:srgbClr val="C00000"/>
                </a:solidFill>
              </a:rPr>
              <a:t> </a:t>
            </a:r>
            <a:r>
              <a:rPr lang="en-US" sz="3200" dirty="0" err="1">
                <a:solidFill>
                  <a:srgbClr val="C00000"/>
                </a:solidFill>
              </a:rPr>
              <a:t>cảm</a:t>
            </a:r>
            <a:r>
              <a:rPr lang="en-US" sz="3200" dirty="0">
                <a:solidFill>
                  <a:srgbClr val="C00000"/>
                </a:solidFill>
              </a:rPr>
              <a:t> L: </a:t>
            </a:r>
            <a:r>
              <a:rPr lang="en-US" sz="2800" dirty="0" smtClean="0">
                <a:solidFill>
                  <a:srgbClr val="C00000"/>
                </a:solidFill>
                <a:latin typeface="Times New Roman" panose="02020603050405020304" pitchFamily="18" charset="0"/>
                <a:ea typeface="MS Mincho" panose="02020609040205080304" pitchFamily="49" charset="-128"/>
                <a:cs typeface="Times New Roman" panose="02020603050405020304" pitchFamily="18" charset="0"/>
              </a:rPr>
              <a:t>  </a:t>
            </a:r>
            <a:endParaRPr lang="en-US" sz="2800" b="1" dirty="0">
              <a:solidFill>
                <a:srgbClr val="C00000"/>
              </a:solidFill>
              <a:effectLst/>
              <a:latin typeface="VNI-Times" pitchFamily="2" charset="0"/>
              <a:ea typeface="MS Mincho" panose="02020609040205080304" pitchFamily="49" charset="-128"/>
              <a:cs typeface="Times New Roman" panose="02020603050405020304" pitchFamily="18" charset="0"/>
            </a:endParaRPr>
          </a:p>
        </p:txBody>
      </p:sp>
      <p:graphicFrame>
        <p:nvGraphicFramePr>
          <p:cNvPr id="14" name="Object 13"/>
          <p:cNvGraphicFramePr>
            <a:graphicFrameLocks noChangeAspect="1"/>
          </p:cNvGraphicFramePr>
          <p:nvPr>
            <p:extLst>
              <p:ext uri="{D42A27DB-BD31-4B8C-83A1-F6EECF244321}">
                <p14:modId xmlns:p14="http://schemas.microsoft.com/office/powerpoint/2010/main" val="4261449848"/>
              </p:ext>
            </p:extLst>
          </p:nvPr>
        </p:nvGraphicFramePr>
        <p:xfrm>
          <a:off x="2136279" y="2009021"/>
          <a:ext cx="2033337" cy="1096932"/>
        </p:xfrm>
        <a:graphic>
          <a:graphicData uri="http://schemas.openxmlformats.org/presentationml/2006/ole">
            <mc:AlternateContent xmlns:mc="http://schemas.openxmlformats.org/markup-compatibility/2006">
              <mc:Choice xmlns:v="urn:schemas-microsoft-com:vml" Requires="v">
                <p:oleObj spid="_x0000_s13358" r:id="rId3" imgW="723586" imgH="393529" progId="Equation.DSMT4">
                  <p:embed/>
                </p:oleObj>
              </mc:Choice>
              <mc:Fallback>
                <p:oleObj r:id="rId3" imgW="723586" imgH="393529" progId="Equation.DSMT4">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6279" y="2009021"/>
                        <a:ext cx="2033337" cy="1096932"/>
                      </a:xfrm>
                      <a:prstGeom prst="rect">
                        <a:avLst/>
                      </a:prstGeom>
                      <a:noFill/>
                    </p:spPr>
                  </p:pic>
                </p:oleObj>
              </mc:Fallback>
            </mc:AlternateContent>
          </a:graphicData>
        </a:graphic>
      </p:graphicFrame>
      <p:sp>
        <p:nvSpPr>
          <p:cNvPr id="15" name="Rectangle 14"/>
          <p:cNvSpPr/>
          <p:nvPr/>
        </p:nvSpPr>
        <p:spPr>
          <a:xfrm>
            <a:off x="398301" y="1406098"/>
            <a:ext cx="8510337" cy="954107"/>
          </a:xfrm>
          <a:prstGeom prst="rect">
            <a:avLst/>
          </a:prstGeom>
        </p:spPr>
        <p:txBody>
          <a:bodyPr wrap="square">
            <a:spAutoFit/>
          </a:bodyPr>
          <a:lstStyle/>
          <a:p>
            <a:r>
              <a:rPr lang="en-US" sz="2800" dirty="0" err="1">
                <a:latin typeface="Times New Roman" panose="02020603050405020304" pitchFamily="18" charset="0"/>
                <a:ea typeface="MS Mincho" panose="02020609040205080304" pitchFamily="49" charset="-128"/>
              </a:rPr>
              <a:t>là</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phần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tử</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đặt</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trưng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cho</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hiện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tượng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tích</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phóng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năng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lượng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từ</a:t>
            </a:r>
            <a:r>
              <a:rPr lang="en-US" sz="2800" dirty="0">
                <a:latin typeface="Times New Roman" panose="02020603050405020304" pitchFamily="18" charset="0"/>
                <a:ea typeface="MS Mincho" panose="02020609040205080304" pitchFamily="49" charset="-128"/>
              </a:rPr>
              <a:t> </a:t>
            </a:r>
            <a:r>
              <a:rPr lang="en-US" sz="2800" dirty="0" err="1" smtClean="0">
                <a:latin typeface="Times New Roman" panose="02020603050405020304" pitchFamily="18" charset="0"/>
                <a:ea typeface="MS Mincho" panose="02020609040205080304" pitchFamily="49" charset="-128"/>
              </a:rPr>
              <a:t>trường</a:t>
            </a:r>
            <a:r>
              <a:rPr lang="en-US" sz="2800" dirty="0" smtClean="0">
                <a:latin typeface="Times New Roman" panose="02020603050405020304" pitchFamily="18" charset="0"/>
                <a:ea typeface="MS Mincho" panose="02020609040205080304" pitchFamily="49" charset="-128"/>
              </a:rPr>
              <a:t>.</a:t>
            </a:r>
            <a:endParaRPr lang="en-US" sz="2800" dirty="0"/>
          </a:p>
        </p:txBody>
      </p:sp>
      <p:sp>
        <p:nvSpPr>
          <p:cNvPr id="16" name="Rectangle 15"/>
          <p:cNvSpPr/>
          <p:nvPr/>
        </p:nvSpPr>
        <p:spPr>
          <a:xfrm>
            <a:off x="361338" y="2951794"/>
            <a:ext cx="4471096" cy="523220"/>
          </a:xfrm>
          <a:prstGeom prst="rect">
            <a:avLst/>
          </a:prstGeom>
        </p:spPr>
        <p:txBody>
          <a:bodyPr wrap="none">
            <a:spAutoFit/>
          </a:bodyPr>
          <a:lstStyle/>
          <a:p>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Ký</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hiệu</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phần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tử</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điện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cảm</a:t>
            </a:r>
            <a:r>
              <a:rPr lang="en-US" sz="2800" dirty="0">
                <a:latin typeface="Times New Roman" panose="02020603050405020304" pitchFamily="18" charset="0"/>
                <a:ea typeface="MS Mincho" panose="02020609040205080304" pitchFamily="49" charset="-128"/>
              </a:rPr>
              <a:t> L</a:t>
            </a:r>
            <a:r>
              <a:rPr lang="en-US" dirty="0">
                <a:latin typeface="Times New Roman" panose="02020603050405020304" pitchFamily="18" charset="0"/>
                <a:ea typeface="MS Mincho" panose="02020609040205080304" pitchFamily="49" charset="-128"/>
              </a:rPr>
              <a:t> </a:t>
            </a:r>
            <a:endParaRPr lang="en-US" dirty="0"/>
          </a:p>
        </p:txBody>
      </p:sp>
      <p:pic>
        <p:nvPicPr>
          <p:cNvPr id="13315" name="Picture 3"/>
          <p:cNvPicPr>
            <a:picLocks noChangeAspect="1" noChangeArrowheads="1"/>
          </p:cNvPicPr>
          <p:nvPr/>
        </p:nvPicPr>
        <p:blipFill>
          <a:blip r:embed="rId5">
            <a:lum bright="-12000"/>
            <a:extLst>
              <a:ext uri="{28A0092B-C50C-407E-A947-70E740481C1C}">
                <a14:useLocalDpi xmlns:a14="http://schemas.microsoft.com/office/drawing/2010/main" val="0"/>
              </a:ext>
            </a:extLst>
          </a:blip>
          <a:srcRect b="23044"/>
          <a:stretch>
            <a:fillRect/>
          </a:stretch>
        </p:blipFill>
        <p:spPr bwMode="auto">
          <a:xfrm>
            <a:off x="5734895" y="2056000"/>
            <a:ext cx="3157701" cy="1472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16"/>
          <p:cNvSpPr/>
          <p:nvPr/>
        </p:nvSpPr>
        <p:spPr>
          <a:xfrm>
            <a:off x="279121" y="3500790"/>
            <a:ext cx="5005986" cy="523220"/>
          </a:xfrm>
          <a:prstGeom prst="rect">
            <a:avLst/>
          </a:prstGeom>
        </p:spPr>
        <p:txBody>
          <a:bodyPr wrap="none">
            <a:spAutoFit/>
          </a:bodyPr>
          <a:lstStyle/>
          <a:p>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Đơn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vị</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điện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cảm</a:t>
            </a:r>
            <a:r>
              <a:rPr lang="en-US" sz="2800" dirty="0">
                <a:latin typeface="Times New Roman" panose="02020603050405020304" pitchFamily="18" charset="0"/>
                <a:ea typeface="MS Mincho" panose="02020609040205080304" pitchFamily="49" charset="-128"/>
              </a:rPr>
              <a:t> L </a:t>
            </a:r>
            <a:r>
              <a:rPr lang="en-US" sz="2800" dirty="0" err="1">
                <a:latin typeface="Times New Roman" panose="02020603050405020304" pitchFamily="18" charset="0"/>
                <a:ea typeface="MS Mincho" panose="02020609040205080304" pitchFamily="49" charset="-128"/>
              </a:rPr>
              <a:t>là</a:t>
            </a:r>
            <a:r>
              <a:rPr lang="en-US" sz="2800" dirty="0">
                <a:latin typeface="Times New Roman" panose="02020603050405020304" pitchFamily="18" charset="0"/>
                <a:ea typeface="MS Mincho" panose="02020609040205080304" pitchFamily="49" charset="-128"/>
              </a:rPr>
              <a:t> Henry [H]</a:t>
            </a:r>
            <a:endParaRPr lang="en-US" sz="2800" dirty="0"/>
          </a:p>
        </p:txBody>
      </p:sp>
      <p:sp>
        <p:nvSpPr>
          <p:cNvPr id="20" name="Rectangle 6"/>
          <p:cNvSpPr>
            <a:spLocks noChangeArrowheads="1"/>
          </p:cNvSpPr>
          <p:nvPr/>
        </p:nvSpPr>
        <p:spPr bwMode="auto">
          <a:xfrm>
            <a:off x="0" y="390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21" name="Rectangle 20"/>
          <p:cNvSpPr/>
          <p:nvPr/>
        </p:nvSpPr>
        <p:spPr>
          <a:xfrm>
            <a:off x="505325" y="4128506"/>
            <a:ext cx="2037737" cy="523220"/>
          </a:xfrm>
          <a:prstGeom prst="rect">
            <a:avLst/>
          </a:prstGeom>
        </p:spPr>
        <p:txBody>
          <a:bodyPr wrap="none">
            <a:spAutoFit/>
          </a:bodyPr>
          <a:lstStyle/>
          <a:p>
            <a:r>
              <a:rPr lang="en-US" sz="2800" dirty="0" err="1">
                <a:latin typeface="Times New Roman" panose="02020603050405020304" pitchFamily="18" charset="0"/>
                <a:ea typeface="MS Mincho" panose="02020609040205080304" pitchFamily="49" charset="-128"/>
              </a:rPr>
              <a:t>Với</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quan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hệ</a:t>
            </a:r>
            <a:r>
              <a:rPr lang="en-US" sz="2800" dirty="0">
                <a:latin typeface="Times New Roman" panose="02020603050405020304" pitchFamily="18" charset="0"/>
                <a:ea typeface="MS Mincho" panose="02020609040205080304" pitchFamily="49" charset="-128"/>
              </a:rPr>
              <a:t> </a:t>
            </a:r>
            <a:endParaRPr lang="en-US" sz="2800" dirty="0"/>
          </a:p>
        </p:txBody>
      </p:sp>
      <p:sp>
        <p:nvSpPr>
          <p:cNvPr id="24" name="Rectangle 9"/>
          <p:cNvSpPr>
            <a:spLocks noChangeArrowheads="1"/>
          </p:cNvSpPr>
          <p:nvPr/>
        </p:nvSpPr>
        <p:spPr bwMode="auto">
          <a:xfrm>
            <a:off x="14288" y="14288"/>
            <a:ext cx="1143000" cy="447675"/>
          </a:xfrm>
          <a:prstGeom prst="rect">
            <a:avLst/>
          </a:prstGeom>
          <a:solidFill>
            <a:srgbClr val="FFFFFF">
              <a:alpha val="0"/>
            </a:srgb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25" name="Picture 24"/>
          <p:cNvPicPr>
            <a:picLocks noChangeAspect="1"/>
          </p:cNvPicPr>
          <p:nvPr/>
        </p:nvPicPr>
        <p:blipFill>
          <a:blip r:embed="rId6"/>
          <a:stretch>
            <a:fillRect/>
          </a:stretch>
        </p:blipFill>
        <p:spPr>
          <a:xfrm>
            <a:off x="2836149" y="4116894"/>
            <a:ext cx="2764306" cy="1298155"/>
          </a:xfrm>
          <a:prstGeom prst="rect">
            <a:avLst/>
          </a:prstGeom>
        </p:spPr>
      </p:pic>
      <p:sp>
        <p:nvSpPr>
          <p:cNvPr id="26" name="Rectangle 25"/>
          <p:cNvSpPr/>
          <p:nvPr/>
        </p:nvSpPr>
        <p:spPr>
          <a:xfrm>
            <a:off x="215761" y="5385438"/>
            <a:ext cx="8712478" cy="1384995"/>
          </a:xfrm>
          <a:prstGeom prst="rect">
            <a:avLst/>
          </a:prstGeom>
        </p:spPr>
        <p:txBody>
          <a:bodyPr wrap="square">
            <a:spAutoFit/>
          </a:bodyPr>
          <a:lstStyle/>
          <a:p>
            <a:pPr indent="342900"/>
            <a:r>
              <a:rPr lang="en-US" sz="2800" dirty="0" err="1">
                <a:latin typeface="Times New Roman" panose="02020603050405020304" pitchFamily="18" charset="0"/>
                <a:ea typeface="MS Mincho" panose="02020609040205080304" pitchFamily="49" charset="-128"/>
                <a:cs typeface="Times New Roman" panose="02020603050405020304" pitchFamily="18" charset="0"/>
              </a:rPr>
              <a:t>Từ</a:t>
            </a:r>
            <a:r>
              <a:rPr lang="en-US" sz="2800" dirty="0">
                <a:latin typeface="Times New Roman" panose="02020603050405020304" pitchFamily="18" charset="0"/>
                <a:ea typeface="MS Mincho" panose="02020609040205080304" pitchFamily="49" charset="-128"/>
                <a:cs typeface="Times New Roman" panose="02020603050405020304" pitchFamily="18" charset="0"/>
              </a:rPr>
              <a:t> (1-3), ta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thấy</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áp</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giữa</a:t>
            </a:r>
            <a:r>
              <a:rPr lang="en-US" sz="2800" dirty="0">
                <a:latin typeface="Times New Roman" panose="02020603050405020304" pitchFamily="18" charset="0"/>
                <a:ea typeface="MS Mincho" panose="02020609040205080304" pitchFamily="49" charset="-128"/>
                <a:cs typeface="Times New Roman" panose="02020603050405020304" pitchFamily="18" charset="0"/>
              </a:rPr>
              <a:t> 2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đầu</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cuộn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dây</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tỉ</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lệ</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với</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sự</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biến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thiên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của</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dòng</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theo</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thời</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gian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Như</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vậy</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trong</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mạch</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2800" dirty="0">
                <a:latin typeface="Times New Roman" panose="02020603050405020304" pitchFamily="18" charset="0"/>
                <a:ea typeface="MS Mincho" panose="02020609040205080304" pitchFamily="49" charset="-128"/>
                <a:cs typeface="Times New Roman" panose="02020603050405020304" pitchFamily="18" charset="0"/>
              </a:rPr>
              <a:t> 1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chiều</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thì</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áp</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giữa</a:t>
            </a:r>
            <a:r>
              <a:rPr lang="en-US" sz="2800" dirty="0">
                <a:latin typeface="Times New Roman" panose="02020603050405020304" pitchFamily="18" charset="0"/>
                <a:ea typeface="MS Mincho" panose="02020609040205080304" pitchFamily="49" charset="-128"/>
                <a:cs typeface="Times New Roman" panose="02020603050405020304" pitchFamily="18" charset="0"/>
              </a:rPr>
              <a:t> 2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đầu</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cuộn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dây</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bằng</a:t>
            </a:r>
            <a:r>
              <a:rPr lang="en-US" sz="2800" dirty="0">
                <a:latin typeface="Times New Roman" panose="02020603050405020304" pitchFamily="18" charset="0"/>
                <a:ea typeface="MS Mincho" panose="02020609040205080304" pitchFamily="49" charset="-128"/>
                <a:cs typeface="Times New Roman" panose="02020603050405020304" pitchFamily="18" charset="0"/>
              </a:rPr>
              <a:t> 0.</a:t>
            </a:r>
            <a:endParaRPr lang="en-US" sz="2800" b="1" dirty="0">
              <a:effectLst/>
              <a:latin typeface="VNI-Times" pitchFamily="2" charset="0"/>
              <a:ea typeface="MS Mincho" panose="02020609040205080304" pitchFamily="49" charset="-128"/>
              <a:cs typeface="Times New Roman" panose="02020603050405020304" pitchFamily="18" charset="0"/>
            </a:endParaRPr>
          </a:p>
        </p:txBody>
      </p:sp>
      <p:sp>
        <p:nvSpPr>
          <p:cNvPr id="4" name="Rectangle 3"/>
          <p:cNvSpPr/>
          <p:nvPr/>
        </p:nvSpPr>
        <p:spPr>
          <a:xfrm>
            <a:off x="5830719" y="4461039"/>
            <a:ext cx="949052" cy="523220"/>
          </a:xfrm>
          <a:prstGeom prst="rect">
            <a:avLst/>
          </a:prstGeom>
        </p:spPr>
        <p:txBody>
          <a:bodyPr wrap="square">
            <a:spAutoFit/>
          </a:bodyPr>
          <a:lstStyle/>
          <a:p>
            <a:r>
              <a:rPr lang="en-US" sz="2800" dirty="0">
                <a:latin typeface="Times New Roman" panose="02020603050405020304" pitchFamily="18" charset="0"/>
                <a:ea typeface="MS Mincho" panose="02020609040205080304" pitchFamily="49" charset="-128"/>
                <a:cs typeface="Times New Roman" panose="02020603050405020304" pitchFamily="18" charset="0"/>
              </a:rPr>
              <a:t>(1-3</a:t>
            </a:r>
            <a:r>
              <a:rPr lang="en-US" dirty="0" smtClean="0">
                <a:latin typeface="Times New Roman" panose="02020603050405020304" pitchFamily="18" charset="0"/>
                <a:ea typeface="MS Mincho" panose="02020609040205080304" pitchFamily="49" charset="-128"/>
                <a:cs typeface="Times New Roman" panose="02020603050405020304" pitchFamily="18" charset="0"/>
              </a:rPr>
              <a:t>)</a:t>
            </a:r>
            <a:endParaRPr lang="en-US" dirty="0"/>
          </a:p>
        </p:txBody>
      </p:sp>
    </p:spTree>
    <p:extLst>
      <p:ext uri="{BB962C8B-B14F-4D97-AF65-F5344CB8AC3E}">
        <p14:creationId xmlns:p14="http://schemas.microsoft.com/office/powerpoint/2010/main" val="170859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3315"/>
                                        </p:tgtEl>
                                        <p:attrNameLst>
                                          <p:attrName>style.visibility</p:attrName>
                                        </p:attrNameLst>
                                      </p:cBhvr>
                                      <p:to>
                                        <p:strVal val="visible"/>
                                      </p:to>
                                    </p:set>
                                    <p:animEffect transition="in" filter="fade">
                                      <p:cBhvr>
                                        <p:cTn id="21" dur="1000"/>
                                        <p:tgtEl>
                                          <p:spTgt spid="13315"/>
                                        </p:tgtEl>
                                      </p:cBhvr>
                                    </p:animEffect>
                                    <p:anim calcmode="lin" valueType="num">
                                      <p:cBhvr>
                                        <p:cTn id="22" dur="1000" fill="hold"/>
                                        <p:tgtEl>
                                          <p:spTgt spid="13315"/>
                                        </p:tgtEl>
                                        <p:attrNameLst>
                                          <p:attrName>ppt_x</p:attrName>
                                        </p:attrNameLst>
                                      </p:cBhvr>
                                      <p:tavLst>
                                        <p:tav tm="0">
                                          <p:val>
                                            <p:strVal val="#ppt_x"/>
                                          </p:val>
                                        </p:tav>
                                        <p:tav tm="100000">
                                          <p:val>
                                            <p:strVal val="#ppt_x"/>
                                          </p:val>
                                        </p:tav>
                                      </p:tavLst>
                                    </p:anim>
                                    <p:anim calcmode="lin" valueType="num">
                                      <p:cBhvr>
                                        <p:cTn id="23" dur="1000" fill="hold"/>
                                        <p:tgtEl>
                                          <p:spTgt spid="1331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
                                          </p:val>
                                        </p:tav>
                                        <p:tav tm="100000">
                                          <p:val>
                                            <p:strVal val="#ppt_x"/>
                                          </p:val>
                                        </p:tav>
                                      </p:tavLst>
                                    </p:anim>
                                    <p:anim calcmode="lin" valueType="num">
                                      <p:cBhvr>
                                        <p:cTn id="3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1000"/>
                                        <p:tgtEl>
                                          <p:spTgt spid="16"/>
                                        </p:tgtEl>
                                      </p:cBhvr>
                                    </p:animEffect>
                                    <p:anim calcmode="lin" valueType="num">
                                      <p:cBhvr>
                                        <p:cTn id="36" dur="1000" fill="hold"/>
                                        <p:tgtEl>
                                          <p:spTgt spid="16"/>
                                        </p:tgtEl>
                                        <p:attrNameLst>
                                          <p:attrName>ppt_x</p:attrName>
                                        </p:attrNameLst>
                                      </p:cBhvr>
                                      <p:tavLst>
                                        <p:tav tm="0">
                                          <p:val>
                                            <p:strVal val="#ppt_x"/>
                                          </p:val>
                                        </p:tav>
                                        <p:tav tm="100000">
                                          <p:val>
                                            <p:strVal val="#ppt_x"/>
                                          </p:val>
                                        </p:tav>
                                      </p:tavLst>
                                    </p:anim>
                                    <p:anim calcmode="lin" valueType="num">
                                      <p:cBhvr>
                                        <p:cTn id="37"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1000"/>
                                        <p:tgtEl>
                                          <p:spTgt spid="17"/>
                                        </p:tgtEl>
                                      </p:cBhvr>
                                    </p:animEffect>
                                    <p:anim calcmode="lin" valueType="num">
                                      <p:cBhvr>
                                        <p:cTn id="43" dur="1000" fill="hold"/>
                                        <p:tgtEl>
                                          <p:spTgt spid="17"/>
                                        </p:tgtEl>
                                        <p:attrNameLst>
                                          <p:attrName>ppt_x</p:attrName>
                                        </p:attrNameLst>
                                      </p:cBhvr>
                                      <p:tavLst>
                                        <p:tav tm="0">
                                          <p:val>
                                            <p:strVal val="#ppt_x"/>
                                          </p:val>
                                        </p:tav>
                                        <p:tav tm="100000">
                                          <p:val>
                                            <p:strVal val="#ppt_x"/>
                                          </p:val>
                                        </p:tav>
                                      </p:tavLst>
                                    </p:anim>
                                    <p:anim calcmode="lin" valueType="num">
                                      <p:cBhvr>
                                        <p:cTn id="4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1000"/>
                                        <p:tgtEl>
                                          <p:spTgt spid="21"/>
                                        </p:tgtEl>
                                      </p:cBhvr>
                                    </p:animEffect>
                                    <p:anim calcmode="lin" valueType="num">
                                      <p:cBhvr>
                                        <p:cTn id="50" dur="1000" fill="hold"/>
                                        <p:tgtEl>
                                          <p:spTgt spid="21"/>
                                        </p:tgtEl>
                                        <p:attrNameLst>
                                          <p:attrName>ppt_x</p:attrName>
                                        </p:attrNameLst>
                                      </p:cBhvr>
                                      <p:tavLst>
                                        <p:tav tm="0">
                                          <p:val>
                                            <p:strVal val="#ppt_x"/>
                                          </p:val>
                                        </p:tav>
                                        <p:tav tm="100000">
                                          <p:val>
                                            <p:strVal val="#ppt_x"/>
                                          </p:val>
                                        </p:tav>
                                      </p:tavLst>
                                    </p:anim>
                                    <p:anim calcmode="lin" valueType="num">
                                      <p:cBhvr>
                                        <p:cTn id="51"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1000"/>
                                        <p:tgtEl>
                                          <p:spTgt spid="25"/>
                                        </p:tgtEl>
                                      </p:cBhvr>
                                    </p:animEffect>
                                    <p:anim calcmode="lin" valueType="num">
                                      <p:cBhvr>
                                        <p:cTn id="57" dur="1000" fill="hold"/>
                                        <p:tgtEl>
                                          <p:spTgt spid="25"/>
                                        </p:tgtEl>
                                        <p:attrNameLst>
                                          <p:attrName>ppt_x</p:attrName>
                                        </p:attrNameLst>
                                      </p:cBhvr>
                                      <p:tavLst>
                                        <p:tav tm="0">
                                          <p:val>
                                            <p:strVal val="#ppt_x"/>
                                          </p:val>
                                        </p:tav>
                                        <p:tav tm="100000">
                                          <p:val>
                                            <p:strVal val="#ppt_x"/>
                                          </p:val>
                                        </p:tav>
                                      </p:tavLst>
                                    </p:anim>
                                    <p:anim calcmode="lin" valueType="num">
                                      <p:cBhvr>
                                        <p:cTn id="58"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fade">
                                      <p:cBhvr>
                                        <p:cTn id="63" dur="1000"/>
                                        <p:tgtEl>
                                          <p:spTgt spid="4"/>
                                        </p:tgtEl>
                                      </p:cBhvr>
                                    </p:animEffect>
                                    <p:anim calcmode="lin" valueType="num">
                                      <p:cBhvr>
                                        <p:cTn id="64" dur="1000" fill="hold"/>
                                        <p:tgtEl>
                                          <p:spTgt spid="4"/>
                                        </p:tgtEl>
                                        <p:attrNameLst>
                                          <p:attrName>ppt_x</p:attrName>
                                        </p:attrNameLst>
                                      </p:cBhvr>
                                      <p:tavLst>
                                        <p:tav tm="0">
                                          <p:val>
                                            <p:strVal val="#ppt_x"/>
                                          </p:val>
                                        </p:tav>
                                        <p:tav tm="100000">
                                          <p:val>
                                            <p:strVal val="#ppt_x"/>
                                          </p:val>
                                        </p:tav>
                                      </p:tavLst>
                                    </p:anim>
                                    <p:anim calcmode="lin" valueType="num">
                                      <p:cBhvr>
                                        <p:cTn id="6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fade">
                                      <p:cBhvr>
                                        <p:cTn id="70" dur="1000"/>
                                        <p:tgtEl>
                                          <p:spTgt spid="26"/>
                                        </p:tgtEl>
                                      </p:cBhvr>
                                    </p:animEffect>
                                    <p:anim calcmode="lin" valueType="num">
                                      <p:cBhvr>
                                        <p:cTn id="71" dur="1000" fill="hold"/>
                                        <p:tgtEl>
                                          <p:spTgt spid="26"/>
                                        </p:tgtEl>
                                        <p:attrNameLst>
                                          <p:attrName>ppt_x</p:attrName>
                                        </p:attrNameLst>
                                      </p:cBhvr>
                                      <p:tavLst>
                                        <p:tav tm="0">
                                          <p:val>
                                            <p:strVal val="#ppt_x"/>
                                          </p:val>
                                        </p:tav>
                                        <p:tav tm="100000">
                                          <p:val>
                                            <p:strVal val="#ppt_x"/>
                                          </p:val>
                                        </p:tav>
                                      </p:tavLst>
                                    </p:anim>
                                    <p:anim calcmode="lin" valueType="num">
                                      <p:cBhvr>
                                        <p:cTn id="72"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5" grpId="0"/>
      <p:bldP spid="16" grpId="0"/>
      <p:bldP spid="17" grpId="0"/>
      <p:bldP spid="21" grpId="0"/>
      <p:bldP spid="26" grpId="0"/>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7200" y="76200"/>
            <a:ext cx="7555523" cy="584775"/>
          </a:xfrm>
          <a:prstGeom prst="rect">
            <a:avLst/>
          </a:prstGeom>
          <a:noFill/>
        </p:spPr>
        <p:txBody>
          <a:bodyPr wrap="square" rtlCol="0">
            <a:spAutoFit/>
          </a:bodyPr>
          <a:lstStyle/>
          <a:p>
            <a:r>
              <a:rPr lang="en-US" sz="3200" b="1" dirty="0"/>
              <a:t>1.4. </a:t>
            </a:r>
            <a:r>
              <a:rPr lang="en-US" sz="3200" b="1" dirty="0" err="1"/>
              <a:t>Các</a:t>
            </a:r>
            <a:r>
              <a:rPr lang="en-US" sz="3200" b="1" dirty="0"/>
              <a:t> </a:t>
            </a:r>
            <a:r>
              <a:rPr lang="en-US" sz="3200" b="1" dirty="0" err="1"/>
              <a:t>phần</a:t>
            </a:r>
            <a:r>
              <a:rPr lang="en-US" sz="3200" b="1" dirty="0"/>
              <a:t> </a:t>
            </a:r>
            <a:r>
              <a:rPr lang="en-US" sz="3200" b="1" dirty="0" err="1"/>
              <a:t>tử</a:t>
            </a:r>
            <a:r>
              <a:rPr lang="en-US" sz="3200" b="1" dirty="0"/>
              <a:t> </a:t>
            </a:r>
            <a:r>
              <a:rPr lang="en-US" sz="3200" b="1" dirty="0" err="1"/>
              <a:t>của</a:t>
            </a:r>
            <a:r>
              <a:rPr lang="en-US" sz="3200" b="1" dirty="0"/>
              <a:t> </a:t>
            </a:r>
            <a:r>
              <a:rPr lang="en-US" sz="3200" b="1" dirty="0" err="1"/>
              <a:t>mạch</a:t>
            </a:r>
            <a:r>
              <a:rPr lang="en-US" sz="3200" b="1" dirty="0"/>
              <a:t> </a:t>
            </a:r>
            <a:r>
              <a:rPr lang="en-US" sz="3200" b="1" dirty="0" err="1" smtClean="0"/>
              <a:t>điện</a:t>
            </a:r>
            <a:endParaRPr lang="en-US" sz="3200" b="1" dirty="0"/>
          </a:p>
        </p:txBody>
      </p:sp>
      <p:sp>
        <p:nvSpPr>
          <p:cNvPr id="30" name="Rectangle 25"/>
          <p:cNvSpPr>
            <a:spLocks noChangeArrowheads="1"/>
          </p:cNvSpPr>
          <p:nvPr/>
        </p:nvSpPr>
        <p:spPr bwMode="auto">
          <a:xfrm>
            <a:off x="990600" y="2661693"/>
            <a:ext cx="18288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2" name="Rectangle 27"/>
          <p:cNvSpPr>
            <a:spLocks noChangeArrowheads="1"/>
          </p:cNvSpPr>
          <p:nvPr/>
        </p:nvSpPr>
        <p:spPr bwMode="auto">
          <a:xfrm>
            <a:off x="4343400" y="271111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4" name="Rectangle 29"/>
          <p:cNvSpPr>
            <a:spLocks noChangeArrowheads="1"/>
          </p:cNvSpPr>
          <p:nvPr/>
        </p:nvSpPr>
        <p:spPr bwMode="auto">
          <a:xfrm>
            <a:off x="5743074" y="2419752"/>
            <a:ext cx="329184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6" name="Rectangle 30"/>
          <p:cNvSpPr>
            <a:spLocks noChangeArrowheads="1"/>
          </p:cNvSpPr>
          <p:nvPr/>
        </p:nvSpPr>
        <p:spPr bwMode="auto">
          <a:xfrm>
            <a:off x="5743074" y="2525018"/>
            <a:ext cx="32918400"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20" name="Rectangle 6"/>
          <p:cNvSpPr>
            <a:spLocks noChangeArrowheads="1"/>
          </p:cNvSpPr>
          <p:nvPr/>
        </p:nvSpPr>
        <p:spPr bwMode="auto">
          <a:xfrm>
            <a:off x="0" y="390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2" name="Rectangle 1"/>
          <p:cNvSpPr/>
          <p:nvPr/>
        </p:nvSpPr>
        <p:spPr>
          <a:xfrm>
            <a:off x="348761" y="716690"/>
            <a:ext cx="3886200" cy="584775"/>
          </a:xfrm>
          <a:prstGeom prst="rect">
            <a:avLst/>
          </a:prstGeom>
        </p:spPr>
        <p:txBody>
          <a:bodyPr wrap="square">
            <a:spAutoFit/>
          </a:bodyPr>
          <a:lstStyle/>
          <a:p>
            <a:r>
              <a:rPr lang="en-US" sz="3200" dirty="0">
                <a:solidFill>
                  <a:srgbClr val="C00000"/>
                </a:solidFill>
                <a:latin typeface="Times New Roman" panose="02020603050405020304" pitchFamily="18" charset="0"/>
                <a:ea typeface="MS Mincho" panose="02020609040205080304" pitchFamily="49" charset="-128"/>
              </a:rPr>
              <a:t>1.4.1.3. </a:t>
            </a:r>
            <a:r>
              <a:rPr lang="en-US" sz="3200" dirty="0" err="1">
                <a:solidFill>
                  <a:srgbClr val="C00000"/>
                </a:solidFill>
                <a:latin typeface="Times New Roman" panose="02020603050405020304" pitchFamily="18" charset="0"/>
                <a:ea typeface="MS Mincho" panose="02020609040205080304" pitchFamily="49" charset="-128"/>
              </a:rPr>
              <a:t>Điện</a:t>
            </a:r>
            <a:r>
              <a:rPr lang="en-US" sz="3200" dirty="0">
                <a:solidFill>
                  <a:srgbClr val="C00000"/>
                </a:solidFill>
                <a:latin typeface="Times New Roman" panose="02020603050405020304" pitchFamily="18" charset="0"/>
                <a:ea typeface="MS Mincho" panose="02020609040205080304" pitchFamily="49" charset="-128"/>
              </a:rPr>
              <a:t> dung C</a:t>
            </a:r>
            <a:endParaRPr lang="en-US" sz="3200" dirty="0">
              <a:solidFill>
                <a:srgbClr val="C00000"/>
              </a:solidFill>
            </a:endParaRPr>
          </a:p>
        </p:txBody>
      </p:sp>
      <p:sp>
        <p:nvSpPr>
          <p:cNvPr id="4" name="Rectangle 3"/>
          <p:cNvSpPr/>
          <p:nvPr/>
        </p:nvSpPr>
        <p:spPr>
          <a:xfrm>
            <a:off x="370639" y="1396139"/>
            <a:ext cx="8823313" cy="1077218"/>
          </a:xfrm>
          <a:prstGeom prst="rect">
            <a:avLst/>
          </a:prstGeom>
        </p:spPr>
        <p:txBody>
          <a:bodyPr wrap="square">
            <a:spAutoFit/>
          </a:bodyPr>
          <a:lstStyle/>
          <a:p>
            <a:pPr algn="just"/>
            <a:r>
              <a:rPr lang="en-US" sz="3200" dirty="0" err="1">
                <a:latin typeface="Times New Roman" panose="02020603050405020304" pitchFamily="18" charset="0"/>
                <a:ea typeface="MS Mincho" panose="02020609040205080304" pitchFamily="49" charset="-128"/>
                <a:cs typeface="Times New Roman" panose="02020603050405020304" pitchFamily="18" charset="0"/>
              </a:rPr>
              <a:t>là</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phần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tử</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đặt</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trưng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cho</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hiện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tượng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tích</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phóng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năng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lượng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trường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endParaRPr lang="en-US" sz="3200" b="1" dirty="0">
              <a:effectLst/>
              <a:latin typeface="VNI-Times" pitchFamily="2" charset="0"/>
              <a:ea typeface="MS Mincho" panose="02020609040205080304" pitchFamily="49" charset="-128"/>
              <a:cs typeface="Times New Roman" panose="02020603050405020304" pitchFamily="18" charset="0"/>
            </a:endParaRPr>
          </a:p>
        </p:txBody>
      </p:sp>
      <p:pic>
        <p:nvPicPr>
          <p:cNvPr id="14338" name="Picture 2"/>
          <p:cNvPicPr>
            <a:picLocks noChangeAspect="1" noChangeArrowheads="1"/>
          </p:cNvPicPr>
          <p:nvPr/>
        </p:nvPicPr>
        <p:blipFill>
          <a:blip r:embed="rId3">
            <a:lum bright="-12000"/>
            <a:extLst>
              <a:ext uri="{28A0092B-C50C-407E-A947-70E740481C1C}">
                <a14:useLocalDpi xmlns:a14="http://schemas.microsoft.com/office/drawing/2010/main" val="0"/>
              </a:ext>
            </a:extLst>
          </a:blip>
          <a:srcRect b="20993"/>
          <a:stretch>
            <a:fillRect/>
          </a:stretch>
        </p:blipFill>
        <p:spPr bwMode="auto">
          <a:xfrm>
            <a:off x="6382737" y="2161959"/>
            <a:ext cx="2667000" cy="1598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62880" y="2519394"/>
            <a:ext cx="4644220" cy="523220"/>
          </a:xfrm>
          <a:prstGeom prst="rect">
            <a:avLst/>
          </a:prstGeom>
        </p:spPr>
        <p:txBody>
          <a:bodyPr wrap="none">
            <a:spAutoFit/>
          </a:bodyPr>
          <a:lstStyle/>
          <a:p>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Ký</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hiệu</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phần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tử</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điện</a:t>
            </a:r>
            <a:r>
              <a:rPr lang="en-US" sz="2800" dirty="0">
                <a:latin typeface="Times New Roman" panose="02020603050405020304" pitchFamily="18" charset="0"/>
                <a:ea typeface="MS Mincho" panose="02020609040205080304" pitchFamily="49" charset="-128"/>
              </a:rPr>
              <a:t> dung C </a:t>
            </a:r>
            <a:endParaRPr lang="en-US" sz="2800" dirty="0"/>
          </a:p>
        </p:txBody>
      </p:sp>
      <p:sp>
        <p:nvSpPr>
          <p:cNvPr id="10" name="Rectangle 9"/>
          <p:cNvSpPr/>
          <p:nvPr/>
        </p:nvSpPr>
        <p:spPr>
          <a:xfrm>
            <a:off x="296779" y="3019061"/>
            <a:ext cx="2536848" cy="584775"/>
          </a:xfrm>
          <a:prstGeom prst="rect">
            <a:avLst/>
          </a:prstGeom>
        </p:spPr>
        <p:txBody>
          <a:bodyPr wrap="none">
            <a:spAutoFit/>
          </a:bodyPr>
          <a:lstStyle/>
          <a:p>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Với</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quan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hệ</a:t>
            </a:r>
            <a:r>
              <a:rPr lang="en-US" sz="3200" dirty="0">
                <a:latin typeface="Times New Roman" panose="02020603050405020304" pitchFamily="18" charset="0"/>
                <a:ea typeface="MS Mincho" panose="02020609040205080304" pitchFamily="49" charset="-128"/>
              </a:rPr>
              <a:t> </a:t>
            </a:r>
            <a:endParaRPr lang="en-US" sz="3200" dirty="0"/>
          </a:p>
        </p:txBody>
      </p:sp>
      <p:pic>
        <p:nvPicPr>
          <p:cNvPr id="13" name="Picture 12"/>
          <p:cNvPicPr>
            <a:picLocks noChangeAspect="1"/>
          </p:cNvPicPr>
          <p:nvPr/>
        </p:nvPicPr>
        <p:blipFill>
          <a:blip r:embed="rId4"/>
          <a:stretch>
            <a:fillRect/>
          </a:stretch>
        </p:blipFill>
        <p:spPr>
          <a:xfrm>
            <a:off x="2833627" y="3086850"/>
            <a:ext cx="2395167" cy="931454"/>
          </a:xfrm>
          <a:prstGeom prst="rect">
            <a:avLst/>
          </a:prstGeom>
        </p:spPr>
      </p:pic>
      <p:sp>
        <p:nvSpPr>
          <p:cNvPr id="18" name="Rectangle 9"/>
          <p:cNvSpPr>
            <a:spLocks noChangeArrowheads="1"/>
          </p:cNvSpPr>
          <p:nvPr/>
        </p:nvSpPr>
        <p:spPr bwMode="auto">
          <a:xfrm>
            <a:off x="288758" y="3835322"/>
            <a:ext cx="4493538"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3200" b="0" i="0" u="none" strike="noStrike" cap="none" normalizeH="0" baseline="0" dirty="0" err="1"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Năng</a:t>
            </a:r>
            <a:r>
              <a:rPr kumimoji="0" lang="en-US" altLang="en-US" sz="3200" b="0" i="0" u="none" strike="noStrike" cap="none" normalizeH="0" baseline="0" dirty="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3200" b="0" i="0" u="none" strike="noStrike" cap="none" normalizeH="0" baseline="0" dirty="0" err="1"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lượng</a:t>
            </a:r>
            <a:r>
              <a:rPr kumimoji="0" lang="en-US" altLang="en-US" sz="3200" b="0" i="0" u="none" strike="noStrike" cap="none" normalizeH="0" baseline="0" dirty="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3200" b="0" i="0" u="none" strike="noStrike" cap="none" normalizeH="0" baseline="0" dirty="0" err="1"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điện</a:t>
            </a:r>
            <a:r>
              <a:rPr kumimoji="0" lang="en-US" altLang="en-US" sz="3200" b="0" i="0" u="none" strike="noStrike" cap="none" normalizeH="0" baseline="0" dirty="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3200" b="0" i="0" u="none" strike="noStrike" cap="none" normalizeH="0" baseline="0" dirty="0" err="1"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trường</a:t>
            </a:r>
            <a:r>
              <a:rPr kumimoji="0" lang="en-US" altLang="en-US" sz="3200" b="0" i="0" u="none" strike="noStrike" cap="none" normalizeH="0" baseline="0" dirty="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endParaRPr kumimoji="0" lang="en-US" altLang="en-US" sz="3200" b="0" i="0" u="none" strike="noStrike" cap="none" normalizeH="0" baseline="0" dirty="0" smtClean="0">
              <a:ln>
                <a:noFill/>
              </a:ln>
              <a:solidFill>
                <a:schemeClr val="tx1"/>
              </a:solidFill>
              <a:effectLst/>
              <a:latin typeface="Arial" panose="020B0604020202020204" pitchFamily="34" charset="0"/>
            </a:endParaRPr>
          </a:p>
        </p:txBody>
      </p:sp>
      <p:graphicFrame>
        <p:nvGraphicFramePr>
          <p:cNvPr id="19" name="Object 18"/>
          <p:cNvGraphicFramePr>
            <a:graphicFrameLocks noChangeAspect="1"/>
          </p:cNvGraphicFramePr>
          <p:nvPr>
            <p:extLst>
              <p:ext uri="{D42A27DB-BD31-4B8C-83A1-F6EECF244321}">
                <p14:modId xmlns:p14="http://schemas.microsoft.com/office/powerpoint/2010/main" val="3617927656"/>
              </p:ext>
            </p:extLst>
          </p:nvPr>
        </p:nvGraphicFramePr>
        <p:xfrm>
          <a:off x="1447800" y="4407423"/>
          <a:ext cx="1803388" cy="890830"/>
        </p:xfrm>
        <a:graphic>
          <a:graphicData uri="http://schemas.openxmlformats.org/presentationml/2006/ole">
            <mc:AlternateContent xmlns:mc="http://schemas.openxmlformats.org/markup-compatibility/2006">
              <mc:Choice xmlns:v="urn:schemas-microsoft-com:vml" Requires="v">
                <p:oleObj spid="_x0000_s14372" r:id="rId5" imgW="787058" imgH="393529" progId="Equation.DSMT4">
                  <p:embed/>
                </p:oleObj>
              </mc:Choice>
              <mc:Fallback>
                <p:oleObj r:id="rId5" imgW="787058" imgH="393529" progId="Equation.DSMT4">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47800" y="4407423"/>
                        <a:ext cx="1803388" cy="890830"/>
                      </a:xfrm>
                      <a:prstGeom prst="rect">
                        <a:avLst/>
                      </a:prstGeom>
                      <a:noFill/>
                    </p:spPr>
                  </p:pic>
                </p:oleObj>
              </mc:Fallback>
            </mc:AlternateContent>
          </a:graphicData>
        </a:graphic>
      </p:graphicFrame>
      <p:sp>
        <p:nvSpPr>
          <p:cNvPr id="22" name="Rectangle 21"/>
          <p:cNvSpPr/>
          <p:nvPr/>
        </p:nvSpPr>
        <p:spPr>
          <a:xfrm>
            <a:off x="119411" y="5156523"/>
            <a:ext cx="4931158" cy="523220"/>
          </a:xfrm>
          <a:prstGeom prst="rect">
            <a:avLst/>
          </a:prstGeom>
        </p:spPr>
        <p:txBody>
          <a:bodyPr wrap="none">
            <a:spAutoFit/>
          </a:bodyPr>
          <a:lstStyle/>
          <a:p>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Đơn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vị</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điện</a:t>
            </a:r>
            <a:r>
              <a:rPr lang="en-US" sz="2800" dirty="0">
                <a:latin typeface="Times New Roman" panose="02020603050405020304" pitchFamily="18" charset="0"/>
                <a:ea typeface="MS Mincho" panose="02020609040205080304" pitchFamily="49" charset="-128"/>
              </a:rPr>
              <a:t> dung C </a:t>
            </a:r>
            <a:r>
              <a:rPr lang="en-US" sz="2800" dirty="0" err="1">
                <a:latin typeface="Times New Roman" panose="02020603050405020304" pitchFamily="18" charset="0"/>
                <a:ea typeface="MS Mincho" panose="02020609040205080304" pitchFamily="49" charset="-128"/>
              </a:rPr>
              <a:t>là</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Fara</a:t>
            </a:r>
            <a:r>
              <a:rPr lang="en-US" sz="2800" dirty="0">
                <a:latin typeface="Times New Roman" panose="02020603050405020304" pitchFamily="18" charset="0"/>
                <a:ea typeface="MS Mincho" panose="02020609040205080304" pitchFamily="49" charset="-128"/>
              </a:rPr>
              <a:t> [F] </a:t>
            </a:r>
            <a:endParaRPr lang="en-US" sz="2800" dirty="0"/>
          </a:p>
        </p:txBody>
      </p:sp>
      <p:sp>
        <p:nvSpPr>
          <p:cNvPr id="23" name="Rectangle 22"/>
          <p:cNvSpPr/>
          <p:nvPr/>
        </p:nvSpPr>
        <p:spPr>
          <a:xfrm>
            <a:off x="0" y="5717745"/>
            <a:ext cx="9119937" cy="954107"/>
          </a:xfrm>
          <a:prstGeom prst="rect">
            <a:avLst/>
          </a:prstGeom>
        </p:spPr>
        <p:txBody>
          <a:bodyPr wrap="square">
            <a:spAutoFit/>
          </a:bodyPr>
          <a:lstStyle/>
          <a:p>
            <a:pPr indent="342900" algn="just"/>
            <a:r>
              <a:rPr lang="en-US" sz="2800" dirty="0" err="1">
                <a:latin typeface="Times New Roman" panose="02020603050405020304" pitchFamily="18" charset="0"/>
                <a:ea typeface="MS Mincho" panose="02020609040205080304" pitchFamily="49" charset="-128"/>
                <a:cs typeface="Times New Roman" panose="02020603050405020304" pitchFamily="18" charset="0"/>
              </a:rPr>
              <a:t>Từ</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smtClean="0">
                <a:latin typeface="Times New Roman" panose="02020603050405020304" pitchFamily="18" charset="0"/>
                <a:ea typeface="MS Mincho" panose="02020609040205080304" pitchFamily="49" charset="-128"/>
                <a:cs typeface="Times New Roman" panose="02020603050405020304" pitchFamily="18" charset="0"/>
              </a:rPr>
              <a:t>(1-4), </a:t>
            </a:r>
            <a:r>
              <a:rPr lang="en-US" sz="2800" dirty="0">
                <a:latin typeface="Times New Roman" panose="02020603050405020304" pitchFamily="18" charset="0"/>
                <a:ea typeface="MS Mincho" panose="02020609040205080304" pitchFamily="49" charset="-128"/>
                <a:cs typeface="Times New Roman" panose="02020603050405020304" pitchFamily="18" charset="0"/>
              </a:rPr>
              <a:t>ta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thấy</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dòng</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2800" dirty="0">
                <a:latin typeface="Times New Roman" panose="02020603050405020304" pitchFamily="18" charset="0"/>
                <a:ea typeface="MS Mincho" panose="02020609040205080304" pitchFamily="49" charset="-128"/>
                <a:cs typeface="Times New Roman" panose="02020603050405020304" pitchFamily="18" charset="0"/>
              </a:rPr>
              <a:t> qua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tụ</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tỉ</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lệ</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sự</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biến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thiên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áp</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trên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tụ</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theo</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thời</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gian</a:t>
            </a:r>
            <a:r>
              <a:rPr lang="en-US" dirty="0">
                <a:latin typeface="Times New Roman" panose="02020603050405020304" pitchFamily="18" charset="0"/>
                <a:ea typeface="MS Mincho" panose="02020609040205080304" pitchFamily="49" charset="-128"/>
                <a:cs typeface="Times New Roman" panose="02020603050405020304" pitchFamily="18" charset="0"/>
              </a:rPr>
              <a:t>.</a:t>
            </a:r>
            <a:endParaRPr lang="en-US" b="1" dirty="0">
              <a:effectLst/>
              <a:latin typeface="VNI-Times" pitchFamily="2" charset="0"/>
              <a:ea typeface="MS Mincho" panose="02020609040205080304" pitchFamily="49" charset="-128"/>
              <a:cs typeface="Times New Roman" panose="02020603050405020304" pitchFamily="18" charset="0"/>
            </a:endParaRPr>
          </a:p>
        </p:txBody>
      </p:sp>
      <p:sp>
        <p:nvSpPr>
          <p:cNvPr id="27" name="TextBox 26"/>
          <p:cNvSpPr txBox="1"/>
          <p:nvPr/>
        </p:nvSpPr>
        <p:spPr>
          <a:xfrm>
            <a:off x="5142039" y="3154850"/>
            <a:ext cx="1279327" cy="523220"/>
          </a:xfrm>
          <a:prstGeom prst="rect">
            <a:avLst/>
          </a:prstGeom>
          <a:noFill/>
        </p:spPr>
        <p:txBody>
          <a:bodyPr wrap="square" rtlCol="0">
            <a:spAutoFit/>
          </a:bodyPr>
          <a:lstStyle/>
          <a:p>
            <a:r>
              <a:rPr lang="en-US" sz="2800" dirty="0">
                <a:latin typeface="Times New Roman" panose="02020603050405020304" pitchFamily="18" charset="0"/>
                <a:ea typeface="MS Mincho" panose="02020609040205080304" pitchFamily="49" charset="-128"/>
                <a:cs typeface="Times New Roman" panose="02020603050405020304" pitchFamily="18" charset="0"/>
              </a:rPr>
              <a:t>(1-4</a:t>
            </a:r>
            <a:r>
              <a:rPr lang="en-US" sz="2800" dirty="0" smtClean="0">
                <a:latin typeface="Times New Roman" panose="02020603050405020304" pitchFamily="18" charset="0"/>
                <a:ea typeface="MS Mincho" panose="02020609040205080304" pitchFamily="49" charset="-128"/>
                <a:cs typeface="Times New Roman" panose="02020603050405020304" pitchFamily="18" charset="0"/>
              </a:rPr>
              <a:t>)</a:t>
            </a:r>
            <a:endParaRPr lang="en-US" sz="2800" dirty="0"/>
          </a:p>
        </p:txBody>
      </p:sp>
    </p:spTree>
    <p:extLst>
      <p:ext uri="{BB962C8B-B14F-4D97-AF65-F5344CB8AC3E}">
        <p14:creationId xmlns:p14="http://schemas.microsoft.com/office/powerpoint/2010/main" val="3196270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4338"/>
                                        </p:tgtEl>
                                        <p:attrNameLst>
                                          <p:attrName>style.visibility</p:attrName>
                                        </p:attrNameLst>
                                      </p:cBhvr>
                                      <p:to>
                                        <p:strVal val="visible"/>
                                      </p:to>
                                    </p:set>
                                    <p:animEffect transition="in" filter="fade">
                                      <p:cBhvr>
                                        <p:cTn id="14" dur="1000"/>
                                        <p:tgtEl>
                                          <p:spTgt spid="14338"/>
                                        </p:tgtEl>
                                      </p:cBhvr>
                                    </p:animEffect>
                                    <p:anim calcmode="lin" valueType="num">
                                      <p:cBhvr>
                                        <p:cTn id="15" dur="1000" fill="hold"/>
                                        <p:tgtEl>
                                          <p:spTgt spid="14338"/>
                                        </p:tgtEl>
                                        <p:attrNameLst>
                                          <p:attrName>ppt_x</p:attrName>
                                        </p:attrNameLst>
                                      </p:cBhvr>
                                      <p:tavLst>
                                        <p:tav tm="0">
                                          <p:val>
                                            <p:strVal val="#ppt_x"/>
                                          </p:val>
                                        </p:tav>
                                        <p:tav tm="100000">
                                          <p:val>
                                            <p:strVal val="#ppt_x"/>
                                          </p:val>
                                        </p:tav>
                                      </p:tavLst>
                                    </p:anim>
                                    <p:anim calcmode="lin" valueType="num">
                                      <p:cBhvr>
                                        <p:cTn id="16" dur="1000" fill="hold"/>
                                        <p:tgtEl>
                                          <p:spTgt spid="1433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1000"/>
                                        <p:tgtEl>
                                          <p:spTgt spid="27"/>
                                        </p:tgtEl>
                                      </p:cBhvr>
                                    </p:animEffect>
                                    <p:anim calcmode="lin" valueType="num">
                                      <p:cBhvr>
                                        <p:cTn id="43" dur="1000" fill="hold"/>
                                        <p:tgtEl>
                                          <p:spTgt spid="27"/>
                                        </p:tgtEl>
                                        <p:attrNameLst>
                                          <p:attrName>ppt_x</p:attrName>
                                        </p:attrNameLst>
                                      </p:cBhvr>
                                      <p:tavLst>
                                        <p:tav tm="0">
                                          <p:val>
                                            <p:strVal val="#ppt_x"/>
                                          </p:val>
                                        </p:tav>
                                        <p:tav tm="100000">
                                          <p:val>
                                            <p:strVal val="#ppt_x"/>
                                          </p:val>
                                        </p:tav>
                                      </p:tavLst>
                                    </p:anim>
                                    <p:anim calcmode="lin" valueType="num">
                                      <p:cBhvr>
                                        <p:cTn id="44"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1000"/>
                                        <p:tgtEl>
                                          <p:spTgt spid="18"/>
                                        </p:tgtEl>
                                      </p:cBhvr>
                                    </p:animEffect>
                                    <p:anim calcmode="lin" valueType="num">
                                      <p:cBhvr>
                                        <p:cTn id="50" dur="1000" fill="hold"/>
                                        <p:tgtEl>
                                          <p:spTgt spid="18"/>
                                        </p:tgtEl>
                                        <p:attrNameLst>
                                          <p:attrName>ppt_x</p:attrName>
                                        </p:attrNameLst>
                                      </p:cBhvr>
                                      <p:tavLst>
                                        <p:tav tm="0">
                                          <p:val>
                                            <p:strVal val="#ppt_x"/>
                                          </p:val>
                                        </p:tav>
                                        <p:tav tm="100000">
                                          <p:val>
                                            <p:strVal val="#ppt_x"/>
                                          </p:val>
                                        </p:tav>
                                      </p:tavLst>
                                    </p:anim>
                                    <p:anim calcmode="lin" valueType="num">
                                      <p:cBhvr>
                                        <p:cTn id="51"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9"/>
                                        </p:tgtEl>
                                        <p:attrNameLst>
                                          <p:attrName>style.visibility</p:attrName>
                                        </p:attrNameLst>
                                      </p:cBhvr>
                                      <p:to>
                                        <p:strVal val="visible"/>
                                      </p:to>
                                    </p:set>
                                    <p:animEffect transition="in" filter="fade">
                                      <p:cBhvr>
                                        <p:cTn id="56" dur="1000"/>
                                        <p:tgtEl>
                                          <p:spTgt spid="19"/>
                                        </p:tgtEl>
                                      </p:cBhvr>
                                    </p:animEffect>
                                    <p:anim calcmode="lin" valueType="num">
                                      <p:cBhvr>
                                        <p:cTn id="57" dur="1000" fill="hold"/>
                                        <p:tgtEl>
                                          <p:spTgt spid="19"/>
                                        </p:tgtEl>
                                        <p:attrNameLst>
                                          <p:attrName>ppt_x</p:attrName>
                                        </p:attrNameLst>
                                      </p:cBhvr>
                                      <p:tavLst>
                                        <p:tav tm="0">
                                          <p:val>
                                            <p:strVal val="#ppt_x"/>
                                          </p:val>
                                        </p:tav>
                                        <p:tav tm="100000">
                                          <p:val>
                                            <p:strVal val="#ppt_x"/>
                                          </p:val>
                                        </p:tav>
                                      </p:tavLst>
                                    </p:anim>
                                    <p:anim calcmode="lin" valueType="num">
                                      <p:cBhvr>
                                        <p:cTn id="58"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fade">
                                      <p:cBhvr>
                                        <p:cTn id="63" dur="1000"/>
                                        <p:tgtEl>
                                          <p:spTgt spid="22"/>
                                        </p:tgtEl>
                                      </p:cBhvr>
                                    </p:animEffect>
                                    <p:anim calcmode="lin" valueType="num">
                                      <p:cBhvr>
                                        <p:cTn id="64" dur="1000" fill="hold"/>
                                        <p:tgtEl>
                                          <p:spTgt spid="22"/>
                                        </p:tgtEl>
                                        <p:attrNameLst>
                                          <p:attrName>ppt_x</p:attrName>
                                        </p:attrNameLst>
                                      </p:cBhvr>
                                      <p:tavLst>
                                        <p:tav tm="0">
                                          <p:val>
                                            <p:strVal val="#ppt_x"/>
                                          </p:val>
                                        </p:tav>
                                        <p:tav tm="100000">
                                          <p:val>
                                            <p:strVal val="#ppt_x"/>
                                          </p:val>
                                        </p:tav>
                                      </p:tavLst>
                                    </p:anim>
                                    <p:anim calcmode="lin" valueType="num">
                                      <p:cBhvr>
                                        <p:cTn id="6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1000"/>
                                        <p:tgtEl>
                                          <p:spTgt spid="23"/>
                                        </p:tgtEl>
                                      </p:cBhvr>
                                    </p:animEffect>
                                    <p:anim calcmode="lin" valueType="num">
                                      <p:cBhvr>
                                        <p:cTn id="71" dur="1000" fill="hold"/>
                                        <p:tgtEl>
                                          <p:spTgt spid="23"/>
                                        </p:tgtEl>
                                        <p:attrNameLst>
                                          <p:attrName>ppt_x</p:attrName>
                                        </p:attrNameLst>
                                      </p:cBhvr>
                                      <p:tavLst>
                                        <p:tav tm="0">
                                          <p:val>
                                            <p:strVal val="#ppt_x"/>
                                          </p:val>
                                        </p:tav>
                                        <p:tav tm="100000">
                                          <p:val>
                                            <p:strVal val="#ppt_x"/>
                                          </p:val>
                                        </p:tav>
                                      </p:tavLst>
                                    </p:anim>
                                    <p:anim calcmode="lin" valueType="num">
                                      <p:cBhvr>
                                        <p:cTn id="72"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P spid="18" grpId="0"/>
      <p:bldP spid="22" grpId="0"/>
      <p:bldP spid="23" grpId="0"/>
      <p:bldP spid="2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7200" y="76200"/>
            <a:ext cx="7555523" cy="584775"/>
          </a:xfrm>
          <a:prstGeom prst="rect">
            <a:avLst/>
          </a:prstGeom>
          <a:noFill/>
        </p:spPr>
        <p:txBody>
          <a:bodyPr wrap="square" rtlCol="0">
            <a:spAutoFit/>
          </a:bodyPr>
          <a:lstStyle/>
          <a:p>
            <a:r>
              <a:rPr lang="en-US" sz="3200" b="1" dirty="0"/>
              <a:t>1.4. </a:t>
            </a:r>
            <a:r>
              <a:rPr lang="en-US" sz="3200" b="1" dirty="0" err="1"/>
              <a:t>Các</a:t>
            </a:r>
            <a:r>
              <a:rPr lang="en-US" sz="3200" b="1" dirty="0"/>
              <a:t> </a:t>
            </a:r>
            <a:r>
              <a:rPr lang="en-US" sz="3200" b="1" dirty="0" err="1"/>
              <a:t>phần</a:t>
            </a:r>
            <a:r>
              <a:rPr lang="en-US" sz="3200" b="1" dirty="0"/>
              <a:t> </a:t>
            </a:r>
            <a:r>
              <a:rPr lang="en-US" sz="3200" b="1" dirty="0" err="1"/>
              <a:t>tử</a:t>
            </a:r>
            <a:r>
              <a:rPr lang="en-US" sz="3200" b="1" dirty="0"/>
              <a:t> </a:t>
            </a:r>
            <a:r>
              <a:rPr lang="en-US" sz="3200" b="1" dirty="0" err="1"/>
              <a:t>của</a:t>
            </a:r>
            <a:r>
              <a:rPr lang="en-US" sz="3200" b="1" dirty="0"/>
              <a:t> </a:t>
            </a:r>
            <a:r>
              <a:rPr lang="en-US" sz="3200" b="1" dirty="0" err="1"/>
              <a:t>mạch</a:t>
            </a:r>
            <a:r>
              <a:rPr lang="en-US" sz="3200" b="1" dirty="0"/>
              <a:t> </a:t>
            </a:r>
            <a:r>
              <a:rPr lang="en-US" sz="3200" b="1" dirty="0" err="1" smtClean="0"/>
              <a:t>điện</a:t>
            </a:r>
            <a:endParaRPr lang="en-US" sz="3200" b="1" dirty="0"/>
          </a:p>
        </p:txBody>
      </p:sp>
      <p:sp>
        <p:nvSpPr>
          <p:cNvPr id="30" name="Rectangle 25"/>
          <p:cNvSpPr>
            <a:spLocks noChangeArrowheads="1"/>
          </p:cNvSpPr>
          <p:nvPr/>
        </p:nvSpPr>
        <p:spPr bwMode="auto">
          <a:xfrm>
            <a:off x="990600" y="2661693"/>
            <a:ext cx="18288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2" name="Rectangle 27"/>
          <p:cNvSpPr>
            <a:spLocks noChangeArrowheads="1"/>
          </p:cNvSpPr>
          <p:nvPr/>
        </p:nvSpPr>
        <p:spPr bwMode="auto">
          <a:xfrm>
            <a:off x="4343400" y="271111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4" name="Rectangle 29"/>
          <p:cNvSpPr>
            <a:spLocks noChangeArrowheads="1"/>
          </p:cNvSpPr>
          <p:nvPr/>
        </p:nvSpPr>
        <p:spPr bwMode="auto">
          <a:xfrm>
            <a:off x="5743074" y="2419752"/>
            <a:ext cx="329184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6" name="Rectangle 30"/>
          <p:cNvSpPr>
            <a:spLocks noChangeArrowheads="1"/>
          </p:cNvSpPr>
          <p:nvPr/>
        </p:nvSpPr>
        <p:spPr bwMode="auto">
          <a:xfrm>
            <a:off x="5743074" y="2525018"/>
            <a:ext cx="32918400"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20" name="Rectangle 6"/>
          <p:cNvSpPr>
            <a:spLocks noChangeArrowheads="1"/>
          </p:cNvSpPr>
          <p:nvPr/>
        </p:nvSpPr>
        <p:spPr bwMode="auto">
          <a:xfrm>
            <a:off x="0" y="390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2" name="Rectangle 1"/>
          <p:cNvSpPr/>
          <p:nvPr/>
        </p:nvSpPr>
        <p:spPr>
          <a:xfrm>
            <a:off x="424961" y="599142"/>
            <a:ext cx="5290039" cy="584775"/>
          </a:xfrm>
          <a:prstGeom prst="rect">
            <a:avLst/>
          </a:prstGeom>
        </p:spPr>
        <p:txBody>
          <a:bodyPr wrap="square">
            <a:spAutoFit/>
          </a:bodyPr>
          <a:lstStyle/>
          <a:p>
            <a:r>
              <a:rPr lang="en-US" sz="3200" dirty="0">
                <a:solidFill>
                  <a:srgbClr val="C00000"/>
                </a:solidFill>
              </a:rPr>
              <a:t>1.4.1.4. </a:t>
            </a:r>
            <a:r>
              <a:rPr lang="en-US" sz="3200" dirty="0" err="1">
                <a:solidFill>
                  <a:srgbClr val="C00000"/>
                </a:solidFill>
              </a:rPr>
              <a:t>Nguồn</a:t>
            </a:r>
            <a:r>
              <a:rPr lang="en-US" sz="3200" dirty="0">
                <a:solidFill>
                  <a:srgbClr val="C00000"/>
                </a:solidFill>
              </a:rPr>
              <a:t> </a:t>
            </a:r>
            <a:r>
              <a:rPr lang="en-US" sz="3200" dirty="0" err="1">
                <a:solidFill>
                  <a:srgbClr val="C00000"/>
                </a:solidFill>
              </a:rPr>
              <a:t>độc</a:t>
            </a:r>
            <a:r>
              <a:rPr lang="en-US" sz="3200" dirty="0">
                <a:solidFill>
                  <a:srgbClr val="C00000"/>
                </a:solidFill>
              </a:rPr>
              <a:t> </a:t>
            </a:r>
            <a:r>
              <a:rPr lang="en-US" sz="3200" dirty="0" err="1">
                <a:solidFill>
                  <a:srgbClr val="C00000"/>
                </a:solidFill>
              </a:rPr>
              <a:t>lập</a:t>
            </a:r>
            <a:endParaRPr lang="en-US" sz="3200" dirty="0">
              <a:solidFill>
                <a:srgbClr val="C00000"/>
              </a:solidFill>
            </a:endParaRPr>
          </a:p>
        </p:txBody>
      </p:sp>
      <p:sp>
        <p:nvSpPr>
          <p:cNvPr id="3" name="Rectangle 2"/>
          <p:cNvSpPr/>
          <p:nvPr/>
        </p:nvSpPr>
        <p:spPr>
          <a:xfrm>
            <a:off x="533400" y="1305321"/>
            <a:ext cx="8077200" cy="1815882"/>
          </a:xfrm>
          <a:prstGeom prst="rect">
            <a:avLst/>
          </a:prstGeom>
        </p:spPr>
        <p:txBody>
          <a:bodyPr wrap="square">
            <a:spAutoFit/>
          </a:bodyPr>
          <a:lstStyle/>
          <a:p>
            <a:pPr algn="just"/>
            <a:r>
              <a:rPr lang="en-US" sz="2800" dirty="0" err="1">
                <a:latin typeface="Times New Roman" panose="02020603050405020304" pitchFamily="18" charset="0"/>
                <a:ea typeface="MS Mincho" panose="02020609040205080304" pitchFamily="49" charset="-128"/>
                <a:cs typeface="Times New Roman" panose="02020603050405020304" pitchFamily="18" charset="0"/>
              </a:rPr>
              <a:t>là</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phần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tử</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đặt</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trưng</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cho</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hiện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tượng</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nguồn</a:t>
            </a:r>
            <a:r>
              <a:rPr lang="en-US" sz="2800" dirty="0">
                <a:latin typeface="Times New Roman" panose="02020603050405020304" pitchFamily="18" charset="0"/>
                <a:ea typeface="MS Mincho" panose="02020609040205080304" pitchFamily="49" charset="-128"/>
                <a:cs typeface="Times New Roman" panose="02020603050405020304" pitchFamily="18" charset="0"/>
              </a:rPr>
              <a:t>. Ý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nghĩa</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của</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độc</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lập</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là</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giá</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trị</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của</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nguồn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không</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phụ</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thuộc</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bất</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kỳ</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phần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tử</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nào</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trong</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mạch</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điện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Phần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tử</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nguồn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gồm</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hai</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loại</a:t>
            </a:r>
            <a:r>
              <a:rPr lang="en-US" sz="2800" dirty="0">
                <a:latin typeface="Times New Roman" panose="02020603050405020304" pitchFamily="18" charset="0"/>
                <a:ea typeface="MS Mincho" panose="02020609040205080304" pitchFamily="49" charset="-128"/>
                <a:cs typeface="Times New Roman" panose="02020603050405020304" pitchFamily="18" charset="0"/>
              </a:rPr>
              <a:t>:</a:t>
            </a:r>
            <a:endParaRPr lang="en-US" sz="2800" b="1" dirty="0">
              <a:effectLst/>
              <a:latin typeface="VNI-Times" pitchFamily="2" charset="0"/>
              <a:ea typeface="MS Mincho" panose="02020609040205080304" pitchFamily="49" charset="-128"/>
              <a:cs typeface="Times New Roman" panose="02020603050405020304" pitchFamily="18" charset="0"/>
            </a:endParaRPr>
          </a:p>
        </p:txBody>
      </p:sp>
      <p:pic>
        <p:nvPicPr>
          <p:cNvPr id="15362" name="Picture 2"/>
          <p:cNvPicPr>
            <a:picLocks noChangeAspect="1" noChangeArrowheads="1"/>
          </p:cNvPicPr>
          <p:nvPr/>
        </p:nvPicPr>
        <p:blipFill>
          <a:blip r:embed="rId2">
            <a:lum bright="-12000"/>
            <a:extLst>
              <a:ext uri="{28A0092B-C50C-407E-A947-70E740481C1C}">
                <a14:useLocalDpi xmlns:a14="http://schemas.microsoft.com/office/drawing/2010/main" val="0"/>
              </a:ext>
            </a:extLst>
          </a:blip>
          <a:srcRect b="23097"/>
          <a:stretch>
            <a:fillRect/>
          </a:stretch>
        </p:blipFill>
        <p:spPr bwMode="auto">
          <a:xfrm>
            <a:off x="5532742" y="2921085"/>
            <a:ext cx="3354584" cy="1677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316676" y="3268124"/>
            <a:ext cx="3627916" cy="323165"/>
          </a:xfrm>
          <a:prstGeom prst="rect">
            <a:avLst/>
          </a:prstGeom>
        </p:spPr>
        <p:txBody>
          <a:bodyPr wrap="none">
            <a:spAutoFit/>
          </a:bodyPr>
          <a:lstStyle/>
          <a:p>
            <a:pPr algn="just">
              <a:lnSpc>
                <a:spcPts val="1800"/>
              </a:lnSpc>
              <a:spcBef>
                <a:spcPts val="600"/>
              </a:spcBef>
              <a:spcAft>
                <a:spcPts val="600"/>
              </a:spcAft>
            </a:pP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Phần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tử</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nguồn</a:t>
            </a:r>
            <a:r>
              <a:rPr lang="en-US" sz="2800" dirty="0">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latin typeface="Times New Roman" panose="02020603050405020304" pitchFamily="18" charset="0"/>
                <a:ea typeface="MS Mincho" panose="02020609040205080304" pitchFamily="49" charset="-128"/>
                <a:cs typeface="Times New Roman" panose="02020603050405020304" pitchFamily="18" charset="0"/>
              </a:rPr>
              <a:t>áp</a:t>
            </a:r>
            <a:r>
              <a:rPr lang="en-US" sz="2800" dirty="0">
                <a:latin typeface="Times New Roman" panose="02020603050405020304" pitchFamily="18" charset="0"/>
                <a:ea typeface="MS Mincho" panose="02020609040205080304" pitchFamily="49" charset="-128"/>
                <a:cs typeface="Times New Roman" panose="02020603050405020304" pitchFamily="18" charset="0"/>
              </a:rPr>
              <a:t> e(t</a:t>
            </a:r>
            <a:r>
              <a:rPr lang="en-US" dirty="0">
                <a:latin typeface="Times New Roman" panose="02020603050405020304" pitchFamily="18" charset="0"/>
                <a:ea typeface="MS Mincho" panose="02020609040205080304" pitchFamily="49" charset="-128"/>
                <a:cs typeface="Times New Roman" panose="02020603050405020304" pitchFamily="18" charset="0"/>
              </a:rPr>
              <a:t>)</a:t>
            </a:r>
            <a:endParaRPr lang="en-US" b="1" dirty="0">
              <a:effectLst/>
              <a:latin typeface="VNI-Times" pitchFamily="2" charset="0"/>
              <a:ea typeface="MS Mincho" panose="02020609040205080304" pitchFamily="49" charset="-128"/>
              <a:cs typeface="Times New Roman" panose="02020603050405020304" pitchFamily="18" charset="0"/>
            </a:endParaRPr>
          </a:p>
        </p:txBody>
      </p:sp>
      <p:sp>
        <p:nvSpPr>
          <p:cNvPr id="7" name="Rectangle 6"/>
          <p:cNvSpPr/>
          <p:nvPr/>
        </p:nvSpPr>
        <p:spPr>
          <a:xfrm>
            <a:off x="316676" y="4583314"/>
            <a:ext cx="6014788" cy="523220"/>
          </a:xfrm>
          <a:prstGeom prst="rect">
            <a:avLst/>
          </a:prstGeom>
        </p:spPr>
        <p:txBody>
          <a:bodyPr wrap="none">
            <a:spAutoFit/>
          </a:bodyPr>
          <a:lstStyle/>
          <a:p>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Ký</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hiệu</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phần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tử</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nguồn</a:t>
            </a:r>
            <a:r>
              <a:rPr lang="en-US" sz="2800" dirty="0">
                <a:latin typeface="Times New Roman" panose="02020603050405020304" pitchFamily="18" charset="0"/>
                <a:ea typeface="MS Mincho" panose="02020609040205080304" pitchFamily="49" charset="-128"/>
              </a:rPr>
              <a:t> </a:t>
            </a:r>
            <a:r>
              <a:rPr lang="en-US" sz="2800" dirty="0" err="1" smtClean="0">
                <a:latin typeface="Times New Roman" panose="02020603050405020304" pitchFamily="18" charset="0"/>
                <a:ea typeface="MS Mincho" panose="02020609040205080304" pitchFamily="49" charset="-128"/>
              </a:rPr>
              <a:t>áp</a:t>
            </a:r>
            <a:r>
              <a:rPr lang="en-US" sz="2800" dirty="0" smtClean="0">
                <a:latin typeface="Times New Roman" panose="02020603050405020304" pitchFamily="18" charset="0"/>
                <a:ea typeface="MS Mincho" panose="02020609040205080304" pitchFamily="49" charset="-128"/>
              </a:rPr>
              <a:t> </a:t>
            </a:r>
            <a:r>
              <a:rPr lang="en-US" sz="2800" dirty="0" err="1" smtClean="0">
                <a:latin typeface="Times New Roman" panose="02020603050405020304" pitchFamily="18" charset="0"/>
                <a:ea typeface="MS Mincho" panose="02020609040205080304" pitchFamily="49" charset="-128"/>
              </a:rPr>
              <a:t>như</a:t>
            </a:r>
            <a:r>
              <a:rPr lang="en-US" sz="2800" dirty="0" smtClean="0">
                <a:latin typeface="Times New Roman" panose="02020603050405020304" pitchFamily="18" charset="0"/>
                <a:ea typeface="MS Mincho" panose="02020609040205080304" pitchFamily="49" charset="-128"/>
              </a:rPr>
              <a:t> </a:t>
            </a:r>
            <a:r>
              <a:rPr lang="en-US" sz="2800" dirty="0" err="1" smtClean="0">
                <a:latin typeface="Times New Roman" panose="02020603050405020304" pitchFamily="18" charset="0"/>
                <a:ea typeface="MS Mincho" panose="02020609040205080304" pitchFamily="49" charset="-128"/>
              </a:rPr>
              <a:t>hình</a:t>
            </a:r>
            <a:r>
              <a:rPr lang="en-US" sz="2800" dirty="0" smtClean="0">
                <a:latin typeface="Times New Roman" panose="02020603050405020304" pitchFamily="18" charset="0"/>
                <a:ea typeface="MS Mincho" panose="02020609040205080304" pitchFamily="49" charset="-128"/>
              </a:rPr>
              <a:t> </a:t>
            </a:r>
            <a:r>
              <a:rPr lang="en-US" sz="2800" dirty="0" err="1" smtClean="0">
                <a:latin typeface="Times New Roman" panose="02020603050405020304" pitchFamily="18" charset="0"/>
                <a:ea typeface="MS Mincho" panose="02020609040205080304" pitchFamily="49" charset="-128"/>
              </a:rPr>
              <a:t>vẽ</a:t>
            </a:r>
            <a:r>
              <a:rPr lang="en-US" sz="2800" dirty="0" smtClean="0">
                <a:latin typeface="Times New Roman" panose="02020603050405020304" pitchFamily="18" charset="0"/>
                <a:ea typeface="MS Mincho" panose="02020609040205080304" pitchFamily="49" charset="-128"/>
              </a:rPr>
              <a:t> </a:t>
            </a:r>
            <a:endParaRPr lang="en-US" sz="2800" dirty="0"/>
          </a:p>
        </p:txBody>
      </p:sp>
      <p:sp>
        <p:nvSpPr>
          <p:cNvPr id="8" name="Rectangle 7"/>
          <p:cNvSpPr/>
          <p:nvPr/>
        </p:nvSpPr>
        <p:spPr>
          <a:xfrm>
            <a:off x="353079" y="5216528"/>
            <a:ext cx="8526226" cy="1446550"/>
          </a:xfrm>
          <a:prstGeom prst="rect">
            <a:avLst/>
          </a:prstGeom>
        </p:spPr>
        <p:txBody>
          <a:bodyPr wrap="square">
            <a:spAutoFit/>
          </a:bodyPr>
          <a:lstStyle/>
          <a:p>
            <a:r>
              <a:rPr lang="en-US" sz="32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Với</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quan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hệ</a:t>
            </a:r>
            <a:r>
              <a:rPr lang="en-US" sz="2800" dirty="0">
                <a:latin typeface="Times New Roman" panose="02020603050405020304" pitchFamily="18" charset="0"/>
                <a:ea typeface="MS Mincho" panose="02020609040205080304" pitchFamily="49" charset="-128"/>
              </a:rPr>
              <a:t> u(t) = e(t), </a:t>
            </a:r>
            <a:r>
              <a:rPr lang="en-US" sz="2800" dirty="0" err="1">
                <a:latin typeface="Times New Roman" panose="02020603050405020304" pitchFamily="18" charset="0"/>
                <a:ea typeface="MS Mincho" panose="02020609040205080304" pitchFamily="49" charset="-128"/>
              </a:rPr>
              <a:t>trong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đó</a:t>
            </a:r>
            <a:r>
              <a:rPr lang="en-US" sz="2800" dirty="0">
                <a:latin typeface="Times New Roman" panose="02020603050405020304" pitchFamily="18" charset="0"/>
                <a:ea typeface="MS Mincho" panose="02020609040205080304" pitchFamily="49" charset="-128"/>
              </a:rPr>
              <a:t> e(t) </a:t>
            </a:r>
            <a:r>
              <a:rPr lang="en-US" sz="2800" dirty="0" err="1">
                <a:latin typeface="Times New Roman" panose="02020603050405020304" pitchFamily="18" charset="0"/>
                <a:ea typeface="MS Mincho" panose="02020609040205080304" pitchFamily="49" charset="-128"/>
              </a:rPr>
              <a:t>không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phụ</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thuộc</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dòng</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điện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i</a:t>
            </a:r>
            <a:r>
              <a:rPr lang="en-US" sz="2800" dirty="0">
                <a:latin typeface="Times New Roman" panose="02020603050405020304" pitchFamily="18" charset="0"/>
                <a:ea typeface="MS Mincho" panose="02020609040205080304" pitchFamily="49" charset="-128"/>
              </a:rPr>
              <a:t>(t) </a:t>
            </a:r>
            <a:r>
              <a:rPr lang="en-US" sz="2800" dirty="0" err="1">
                <a:latin typeface="Times New Roman" panose="02020603050405020304" pitchFamily="18" charset="0"/>
                <a:ea typeface="MS Mincho" panose="02020609040205080304" pitchFamily="49" charset="-128"/>
              </a:rPr>
              <a:t>chạy</a:t>
            </a:r>
            <a:r>
              <a:rPr lang="en-US" sz="2800" dirty="0">
                <a:latin typeface="Times New Roman" panose="02020603050405020304" pitchFamily="18" charset="0"/>
                <a:ea typeface="MS Mincho" panose="02020609040205080304" pitchFamily="49" charset="-128"/>
              </a:rPr>
              <a:t> qua </a:t>
            </a:r>
            <a:r>
              <a:rPr lang="en-US" sz="2800" dirty="0" err="1">
                <a:latin typeface="Times New Roman" panose="02020603050405020304" pitchFamily="18" charset="0"/>
                <a:ea typeface="MS Mincho" panose="02020609040205080304" pitchFamily="49" charset="-128"/>
              </a:rPr>
              <a:t>phần</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tử</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và</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được</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gọi</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là</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sức</a:t>
            </a:r>
            <a:r>
              <a:rPr lang="en-US" sz="2800" dirty="0">
                <a:latin typeface="Times New Roman" panose="02020603050405020304" pitchFamily="18" charset="0"/>
                <a:ea typeface="MS Mincho" panose="02020609040205080304" pitchFamily="49" charset="-128"/>
              </a:rPr>
              <a:t> </a:t>
            </a:r>
            <a:r>
              <a:rPr lang="en-US" sz="2800" dirty="0" err="1">
                <a:latin typeface="Times New Roman" panose="02020603050405020304" pitchFamily="18" charset="0"/>
                <a:ea typeface="MS Mincho" panose="02020609040205080304" pitchFamily="49" charset="-128"/>
              </a:rPr>
              <a:t>điện</a:t>
            </a:r>
            <a:r>
              <a:rPr lang="en-US" sz="2800" dirty="0">
                <a:latin typeface="Times New Roman" panose="02020603050405020304" pitchFamily="18" charset="0"/>
                <a:ea typeface="MS Mincho" panose="02020609040205080304" pitchFamily="49" charset="-128"/>
              </a:rPr>
              <a:t> </a:t>
            </a:r>
            <a:r>
              <a:rPr lang="en-US" sz="2800" dirty="0" err="1" smtClean="0">
                <a:latin typeface="Times New Roman" panose="02020603050405020304" pitchFamily="18" charset="0"/>
                <a:ea typeface="MS Mincho" panose="02020609040205080304" pitchFamily="49" charset="-128"/>
              </a:rPr>
              <a:t>động</a:t>
            </a:r>
            <a:r>
              <a:rPr lang="en-US" sz="2800" dirty="0" smtClean="0">
                <a:latin typeface="Times New Roman" panose="02020603050405020304" pitchFamily="18" charset="0"/>
                <a:ea typeface="MS Mincho" panose="02020609040205080304" pitchFamily="49" charset="-128"/>
              </a:rPr>
              <a:t>.</a:t>
            </a:r>
            <a:endParaRPr lang="en-US" sz="2800" dirty="0"/>
          </a:p>
        </p:txBody>
      </p:sp>
    </p:spTree>
    <p:extLst>
      <p:ext uri="{BB962C8B-B14F-4D97-AF65-F5344CB8AC3E}">
        <p14:creationId xmlns:p14="http://schemas.microsoft.com/office/powerpoint/2010/main" val="537035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5362"/>
                                        </p:tgtEl>
                                        <p:attrNameLst>
                                          <p:attrName>style.visibility</p:attrName>
                                        </p:attrNameLst>
                                      </p:cBhvr>
                                      <p:to>
                                        <p:strVal val="visible"/>
                                      </p:to>
                                    </p:set>
                                    <p:animEffect transition="in" filter="fade">
                                      <p:cBhvr>
                                        <p:cTn id="14" dur="1000"/>
                                        <p:tgtEl>
                                          <p:spTgt spid="15362"/>
                                        </p:tgtEl>
                                      </p:cBhvr>
                                    </p:animEffect>
                                    <p:anim calcmode="lin" valueType="num">
                                      <p:cBhvr>
                                        <p:cTn id="15" dur="1000" fill="hold"/>
                                        <p:tgtEl>
                                          <p:spTgt spid="15362"/>
                                        </p:tgtEl>
                                        <p:attrNameLst>
                                          <p:attrName>ppt_x</p:attrName>
                                        </p:attrNameLst>
                                      </p:cBhvr>
                                      <p:tavLst>
                                        <p:tav tm="0">
                                          <p:val>
                                            <p:strVal val="#ppt_x"/>
                                          </p:val>
                                        </p:tav>
                                        <p:tav tm="100000">
                                          <p:val>
                                            <p:strVal val="#ppt_x"/>
                                          </p:val>
                                        </p:tav>
                                      </p:tavLst>
                                    </p:anim>
                                    <p:anim calcmode="lin" valueType="num">
                                      <p:cBhvr>
                                        <p:cTn id="16" dur="1000" fill="hold"/>
                                        <p:tgtEl>
                                          <p:spTgt spid="1536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7200" y="76200"/>
            <a:ext cx="7555523" cy="584775"/>
          </a:xfrm>
          <a:prstGeom prst="rect">
            <a:avLst/>
          </a:prstGeom>
          <a:noFill/>
        </p:spPr>
        <p:txBody>
          <a:bodyPr wrap="square" rtlCol="0">
            <a:spAutoFit/>
          </a:bodyPr>
          <a:lstStyle/>
          <a:p>
            <a:r>
              <a:rPr lang="en-US" sz="3200" b="1" dirty="0"/>
              <a:t>1.4. </a:t>
            </a:r>
            <a:r>
              <a:rPr lang="en-US" sz="3200" b="1" dirty="0" err="1"/>
              <a:t>Các</a:t>
            </a:r>
            <a:r>
              <a:rPr lang="en-US" sz="3200" b="1" dirty="0"/>
              <a:t> </a:t>
            </a:r>
            <a:r>
              <a:rPr lang="en-US" sz="3200" b="1" dirty="0" err="1"/>
              <a:t>phần</a:t>
            </a:r>
            <a:r>
              <a:rPr lang="en-US" sz="3200" b="1" dirty="0"/>
              <a:t> </a:t>
            </a:r>
            <a:r>
              <a:rPr lang="en-US" sz="3200" b="1" dirty="0" err="1"/>
              <a:t>tử</a:t>
            </a:r>
            <a:r>
              <a:rPr lang="en-US" sz="3200" b="1" dirty="0"/>
              <a:t> </a:t>
            </a:r>
            <a:r>
              <a:rPr lang="en-US" sz="3200" b="1" dirty="0" err="1"/>
              <a:t>của</a:t>
            </a:r>
            <a:r>
              <a:rPr lang="en-US" sz="3200" b="1" dirty="0"/>
              <a:t> </a:t>
            </a:r>
            <a:r>
              <a:rPr lang="en-US" sz="3200" b="1" dirty="0" err="1"/>
              <a:t>mạch</a:t>
            </a:r>
            <a:r>
              <a:rPr lang="en-US" sz="3200" b="1" dirty="0"/>
              <a:t> </a:t>
            </a:r>
            <a:r>
              <a:rPr lang="en-US" sz="3200" b="1" dirty="0" err="1" smtClean="0"/>
              <a:t>điện</a:t>
            </a:r>
            <a:endParaRPr lang="en-US" sz="3200" b="1" dirty="0"/>
          </a:p>
        </p:txBody>
      </p:sp>
      <p:sp>
        <p:nvSpPr>
          <p:cNvPr id="30" name="Rectangle 25"/>
          <p:cNvSpPr>
            <a:spLocks noChangeArrowheads="1"/>
          </p:cNvSpPr>
          <p:nvPr/>
        </p:nvSpPr>
        <p:spPr bwMode="auto">
          <a:xfrm>
            <a:off x="990600" y="2661693"/>
            <a:ext cx="18288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2" name="Rectangle 27"/>
          <p:cNvSpPr>
            <a:spLocks noChangeArrowheads="1"/>
          </p:cNvSpPr>
          <p:nvPr/>
        </p:nvSpPr>
        <p:spPr bwMode="auto">
          <a:xfrm>
            <a:off x="4343400" y="271111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4" name="Rectangle 29"/>
          <p:cNvSpPr>
            <a:spLocks noChangeArrowheads="1"/>
          </p:cNvSpPr>
          <p:nvPr/>
        </p:nvSpPr>
        <p:spPr bwMode="auto">
          <a:xfrm>
            <a:off x="5743074" y="2419752"/>
            <a:ext cx="329184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6" name="Rectangle 30"/>
          <p:cNvSpPr>
            <a:spLocks noChangeArrowheads="1"/>
          </p:cNvSpPr>
          <p:nvPr/>
        </p:nvSpPr>
        <p:spPr bwMode="auto">
          <a:xfrm>
            <a:off x="5743074" y="2525018"/>
            <a:ext cx="32918400"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20" name="Rectangle 6"/>
          <p:cNvSpPr>
            <a:spLocks noChangeArrowheads="1"/>
          </p:cNvSpPr>
          <p:nvPr/>
        </p:nvSpPr>
        <p:spPr bwMode="auto">
          <a:xfrm>
            <a:off x="0" y="390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2" name="Rectangle 1"/>
          <p:cNvSpPr/>
          <p:nvPr/>
        </p:nvSpPr>
        <p:spPr>
          <a:xfrm>
            <a:off x="348760" y="716690"/>
            <a:ext cx="5290039" cy="584775"/>
          </a:xfrm>
          <a:prstGeom prst="rect">
            <a:avLst/>
          </a:prstGeom>
        </p:spPr>
        <p:txBody>
          <a:bodyPr wrap="square">
            <a:spAutoFit/>
          </a:bodyPr>
          <a:lstStyle/>
          <a:p>
            <a:r>
              <a:rPr lang="en-US" sz="3200" dirty="0"/>
              <a:t>1.4.1.4. </a:t>
            </a:r>
            <a:r>
              <a:rPr lang="en-US" sz="3200" dirty="0" err="1"/>
              <a:t>Nguồn</a:t>
            </a:r>
            <a:r>
              <a:rPr lang="en-US" sz="3200" dirty="0"/>
              <a:t> </a:t>
            </a:r>
            <a:r>
              <a:rPr lang="en-US" sz="3200" dirty="0" err="1"/>
              <a:t>độc</a:t>
            </a:r>
            <a:r>
              <a:rPr lang="en-US" sz="3200" dirty="0"/>
              <a:t> </a:t>
            </a:r>
            <a:r>
              <a:rPr lang="en-US" sz="3200" dirty="0" err="1"/>
              <a:t>lập</a:t>
            </a:r>
            <a:endParaRPr lang="en-US" sz="3200" dirty="0"/>
          </a:p>
        </p:txBody>
      </p:sp>
      <p:sp>
        <p:nvSpPr>
          <p:cNvPr id="4" name="Rectangle 3"/>
          <p:cNvSpPr/>
          <p:nvPr/>
        </p:nvSpPr>
        <p:spPr>
          <a:xfrm>
            <a:off x="77051" y="1677961"/>
            <a:ext cx="4543552" cy="323165"/>
          </a:xfrm>
          <a:prstGeom prst="rect">
            <a:avLst/>
          </a:prstGeom>
        </p:spPr>
        <p:txBody>
          <a:bodyPr wrap="none">
            <a:spAutoFit/>
          </a:bodyPr>
          <a:lstStyle/>
          <a:p>
            <a:pPr indent="8255" algn="just">
              <a:lnSpc>
                <a:spcPts val="1800"/>
              </a:lnSpc>
              <a:spcBef>
                <a:spcPts val="600"/>
              </a:spcBef>
              <a:spcAft>
                <a:spcPts val="600"/>
              </a:spcAft>
            </a:pP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Phần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tử</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nguồn</a:t>
            </a:r>
            <a:r>
              <a:rPr lang="en-US" sz="3200" dirty="0">
                <a:latin typeface="Times New Roman" panose="02020603050405020304" pitchFamily="18" charset="0"/>
                <a:ea typeface="MS Mincho" panose="02020609040205080304" pitchFamily="49" charset="-128"/>
                <a:cs typeface="Times New Roman" panose="02020603050405020304" pitchFamily="18" charset="0"/>
              </a:rPr>
              <a:t> </a:t>
            </a:r>
            <a:r>
              <a:rPr lang="en-US" sz="3200" dirty="0" err="1">
                <a:latin typeface="Times New Roman" panose="02020603050405020304" pitchFamily="18" charset="0"/>
                <a:ea typeface="MS Mincho" panose="02020609040205080304" pitchFamily="49" charset="-128"/>
                <a:cs typeface="Times New Roman" panose="02020603050405020304" pitchFamily="18" charset="0"/>
              </a:rPr>
              <a:t>dòng</a:t>
            </a:r>
            <a:r>
              <a:rPr lang="en-US" sz="3200" dirty="0">
                <a:latin typeface="Times New Roman" panose="02020603050405020304" pitchFamily="18" charset="0"/>
                <a:ea typeface="MS Mincho" panose="02020609040205080304" pitchFamily="49" charset="-128"/>
                <a:cs typeface="Times New Roman" panose="02020603050405020304" pitchFamily="18" charset="0"/>
              </a:rPr>
              <a:t> j(t) </a:t>
            </a:r>
            <a:endParaRPr lang="en-US" sz="3200" b="1" dirty="0">
              <a:effectLst/>
              <a:latin typeface="VNI-Times" pitchFamily="2" charset="0"/>
              <a:ea typeface="MS Mincho" panose="02020609040205080304" pitchFamily="49" charset="-128"/>
              <a:cs typeface="Times New Roman" panose="02020603050405020304" pitchFamily="18" charset="0"/>
            </a:endParaRPr>
          </a:p>
        </p:txBody>
      </p:sp>
      <p:pic>
        <p:nvPicPr>
          <p:cNvPr id="16386" name="Picture 2"/>
          <p:cNvPicPr>
            <a:picLocks noChangeAspect="1" noChangeArrowheads="1"/>
          </p:cNvPicPr>
          <p:nvPr/>
        </p:nvPicPr>
        <p:blipFill>
          <a:blip r:embed="rId2">
            <a:lum bright="-12000"/>
            <a:extLst>
              <a:ext uri="{28A0092B-C50C-407E-A947-70E740481C1C}">
                <a14:useLocalDpi xmlns:a14="http://schemas.microsoft.com/office/drawing/2010/main" val="0"/>
              </a:ext>
            </a:extLst>
          </a:blip>
          <a:srcRect b="25041"/>
          <a:stretch>
            <a:fillRect/>
          </a:stretch>
        </p:blipFill>
        <p:spPr bwMode="auto">
          <a:xfrm>
            <a:off x="4792831" y="1514911"/>
            <a:ext cx="4323095" cy="1527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74486" y="3157673"/>
            <a:ext cx="7287572" cy="584775"/>
          </a:xfrm>
          <a:prstGeom prst="rect">
            <a:avLst/>
          </a:prstGeom>
        </p:spPr>
        <p:txBody>
          <a:bodyPr wrap="none">
            <a:spAutoFit/>
          </a:bodyPr>
          <a:lstStyle/>
          <a:p>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Ký</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hiệu</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phần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tử</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nguồn</a:t>
            </a:r>
            <a:r>
              <a:rPr lang="en-US" sz="3200" dirty="0">
                <a:latin typeface="Times New Roman" panose="02020603050405020304" pitchFamily="18" charset="0"/>
                <a:ea typeface="MS Mincho" panose="02020609040205080304" pitchFamily="49" charset="-128"/>
              </a:rPr>
              <a:t> </a:t>
            </a:r>
            <a:r>
              <a:rPr lang="en-US" sz="3200" dirty="0" err="1" smtClean="0">
                <a:latin typeface="Times New Roman" panose="02020603050405020304" pitchFamily="18" charset="0"/>
                <a:ea typeface="MS Mincho" panose="02020609040205080304" pitchFamily="49" charset="-128"/>
              </a:rPr>
              <a:t>dòng</a:t>
            </a:r>
            <a:r>
              <a:rPr lang="en-US" sz="3200" dirty="0" smtClean="0">
                <a:latin typeface="Times New Roman" panose="02020603050405020304" pitchFamily="18" charset="0"/>
                <a:ea typeface="MS Mincho" panose="02020609040205080304" pitchFamily="49" charset="-128"/>
              </a:rPr>
              <a:t> </a:t>
            </a:r>
            <a:r>
              <a:rPr lang="en-US" sz="3200" dirty="0" err="1" smtClean="0">
                <a:latin typeface="Times New Roman" panose="02020603050405020304" pitchFamily="18" charset="0"/>
                <a:ea typeface="MS Mincho" panose="02020609040205080304" pitchFamily="49" charset="-128"/>
              </a:rPr>
              <a:t>như</a:t>
            </a:r>
            <a:r>
              <a:rPr lang="en-US" sz="3200" dirty="0" smtClean="0">
                <a:latin typeface="Times New Roman" panose="02020603050405020304" pitchFamily="18" charset="0"/>
                <a:ea typeface="MS Mincho" panose="02020609040205080304" pitchFamily="49" charset="-128"/>
              </a:rPr>
              <a:t> </a:t>
            </a:r>
            <a:r>
              <a:rPr lang="en-US" sz="3200" dirty="0" err="1" smtClean="0">
                <a:latin typeface="Times New Roman" panose="02020603050405020304" pitchFamily="18" charset="0"/>
                <a:ea typeface="MS Mincho" panose="02020609040205080304" pitchFamily="49" charset="-128"/>
              </a:rPr>
              <a:t>hình</a:t>
            </a:r>
            <a:r>
              <a:rPr lang="en-US" sz="3200" dirty="0" smtClean="0">
                <a:latin typeface="Times New Roman" panose="02020603050405020304" pitchFamily="18" charset="0"/>
                <a:ea typeface="MS Mincho" panose="02020609040205080304" pitchFamily="49" charset="-128"/>
              </a:rPr>
              <a:t> </a:t>
            </a:r>
            <a:r>
              <a:rPr lang="en-US" sz="3200" dirty="0" err="1" smtClean="0">
                <a:latin typeface="Times New Roman" panose="02020603050405020304" pitchFamily="18" charset="0"/>
                <a:ea typeface="MS Mincho" panose="02020609040205080304" pitchFamily="49" charset="-128"/>
              </a:rPr>
              <a:t>vẽ</a:t>
            </a:r>
            <a:r>
              <a:rPr lang="en-US" sz="3200" dirty="0" smtClean="0">
                <a:latin typeface="Times New Roman" panose="02020603050405020304" pitchFamily="18" charset="0"/>
                <a:ea typeface="MS Mincho" panose="02020609040205080304" pitchFamily="49" charset="-128"/>
              </a:rPr>
              <a:t> </a:t>
            </a:r>
            <a:endParaRPr lang="en-US" sz="3200" dirty="0"/>
          </a:p>
        </p:txBody>
      </p:sp>
      <p:sp>
        <p:nvSpPr>
          <p:cNvPr id="10" name="Rectangle 9"/>
          <p:cNvSpPr/>
          <p:nvPr/>
        </p:nvSpPr>
        <p:spPr>
          <a:xfrm>
            <a:off x="274486" y="3935253"/>
            <a:ext cx="8803261" cy="1077218"/>
          </a:xfrm>
          <a:prstGeom prst="rect">
            <a:avLst/>
          </a:prstGeom>
        </p:spPr>
        <p:txBody>
          <a:bodyPr wrap="square">
            <a:spAutoFit/>
          </a:bodyPr>
          <a:lstStyle/>
          <a:p>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Với</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quan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hệ</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i</a:t>
            </a:r>
            <a:r>
              <a:rPr lang="en-US" sz="3200" dirty="0">
                <a:latin typeface="Times New Roman" panose="02020603050405020304" pitchFamily="18" charset="0"/>
                <a:ea typeface="MS Mincho" panose="02020609040205080304" pitchFamily="49" charset="-128"/>
              </a:rPr>
              <a:t>(t) = j(t), </a:t>
            </a:r>
            <a:r>
              <a:rPr lang="en-US" sz="3200" dirty="0" err="1">
                <a:latin typeface="Times New Roman" panose="02020603050405020304" pitchFamily="18" charset="0"/>
                <a:ea typeface="MS Mincho" panose="02020609040205080304" pitchFamily="49" charset="-128"/>
              </a:rPr>
              <a:t>trong</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đó</a:t>
            </a:r>
            <a:r>
              <a:rPr lang="en-US" sz="3200" dirty="0">
                <a:latin typeface="Times New Roman" panose="02020603050405020304" pitchFamily="18" charset="0"/>
                <a:ea typeface="MS Mincho" panose="02020609040205080304" pitchFamily="49" charset="-128"/>
              </a:rPr>
              <a:t> j(t) </a:t>
            </a:r>
            <a:r>
              <a:rPr lang="en-US" sz="3200" dirty="0" err="1">
                <a:latin typeface="Times New Roman" panose="02020603050405020304" pitchFamily="18" charset="0"/>
                <a:ea typeface="MS Mincho" panose="02020609040205080304" pitchFamily="49" charset="-128"/>
              </a:rPr>
              <a:t>không</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phụ</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thuộc</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điện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áp</a:t>
            </a:r>
            <a:r>
              <a:rPr lang="en-US" sz="3200" dirty="0">
                <a:latin typeface="Times New Roman" panose="02020603050405020304" pitchFamily="18" charset="0"/>
                <a:ea typeface="MS Mincho" panose="02020609040205080304" pitchFamily="49" charset="-128"/>
              </a:rPr>
              <a:t> u(t) </a:t>
            </a:r>
            <a:r>
              <a:rPr lang="en-US" sz="3200" dirty="0" err="1">
                <a:latin typeface="Times New Roman" panose="02020603050405020304" pitchFamily="18" charset="0"/>
                <a:ea typeface="MS Mincho" panose="02020609040205080304" pitchFamily="49" charset="-128"/>
              </a:rPr>
              <a:t>đặt</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trên</a:t>
            </a:r>
            <a:r>
              <a:rPr lang="en-US" sz="3200" dirty="0">
                <a:latin typeface="Times New Roman" panose="02020603050405020304" pitchFamily="18" charset="0"/>
                <a:ea typeface="MS Mincho" panose="02020609040205080304" pitchFamily="49" charset="-128"/>
              </a:rPr>
              <a:t> 2 </a:t>
            </a:r>
            <a:r>
              <a:rPr lang="en-US" sz="3200" dirty="0" err="1">
                <a:latin typeface="Times New Roman" panose="02020603050405020304" pitchFamily="18" charset="0"/>
                <a:ea typeface="MS Mincho" panose="02020609040205080304" pitchFamily="49" charset="-128"/>
              </a:rPr>
              <a:t>cực</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của</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phần</a:t>
            </a:r>
            <a:r>
              <a:rPr lang="en-US" sz="3200" dirty="0">
                <a:latin typeface="Times New Roman" panose="02020603050405020304" pitchFamily="18" charset="0"/>
                <a:ea typeface="MS Mincho" panose="02020609040205080304" pitchFamily="49" charset="-128"/>
              </a:rPr>
              <a:t> </a:t>
            </a:r>
            <a:r>
              <a:rPr lang="en-US" sz="3200" dirty="0" err="1">
                <a:latin typeface="Times New Roman" panose="02020603050405020304" pitchFamily="18" charset="0"/>
                <a:ea typeface="MS Mincho" panose="02020609040205080304" pitchFamily="49" charset="-128"/>
              </a:rPr>
              <a:t>tử</a:t>
            </a:r>
            <a:r>
              <a:rPr lang="en-US" sz="3200" dirty="0">
                <a:latin typeface="Times New Roman" panose="02020603050405020304" pitchFamily="18" charset="0"/>
                <a:ea typeface="MS Mincho" panose="02020609040205080304" pitchFamily="49" charset="-128"/>
              </a:rPr>
              <a:t> </a:t>
            </a:r>
            <a:r>
              <a:rPr lang="en-US" sz="3200" dirty="0" smtClean="0">
                <a:latin typeface="Times New Roman" panose="02020603050405020304" pitchFamily="18" charset="0"/>
                <a:ea typeface="MS Mincho" panose="02020609040205080304" pitchFamily="49" charset="-128"/>
              </a:rPr>
              <a:t>.</a:t>
            </a:r>
            <a:endParaRPr lang="en-US" sz="3200" dirty="0"/>
          </a:p>
        </p:txBody>
      </p:sp>
    </p:spTree>
    <p:extLst>
      <p:ext uri="{BB962C8B-B14F-4D97-AF65-F5344CB8AC3E}">
        <p14:creationId xmlns:p14="http://schemas.microsoft.com/office/powerpoint/2010/main" val="3798105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fade">
                                      <p:cBhvr>
                                        <p:cTn id="7" dur="1000"/>
                                        <p:tgtEl>
                                          <p:spTgt spid="16386"/>
                                        </p:tgtEl>
                                      </p:cBhvr>
                                    </p:animEffect>
                                    <p:anim calcmode="lin" valueType="num">
                                      <p:cBhvr>
                                        <p:cTn id="8" dur="1000" fill="hold"/>
                                        <p:tgtEl>
                                          <p:spTgt spid="16386"/>
                                        </p:tgtEl>
                                        <p:attrNameLst>
                                          <p:attrName>ppt_x</p:attrName>
                                        </p:attrNameLst>
                                      </p:cBhvr>
                                      <p:tavLst>
                                        <p:tav tm="0">
                                          <p:val>
                                            <p:strVal val="#ppt_x"/>
                                          </p:val>
                                        </p:tav>
                                        <p:tav tm="100000">
                                          <p:val>
                                            <p:strVal val="#ppt_x"/>
                                          </p:val>
                                        </p:tav>
                                      </p:tavLst>
                                    </p:anim>
                                    <p:anim calcmode="lin" valueType="num">
                                      <p:cBhvr>
                                        <p:cTn id="9" dur="1000" fill="hold"/>
                                        <p:tgtEl>
                                          <p:spTgt spid="1638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7200" y="198462"/>
            <a:ext cx="7555523" cy="584775"/>
          </a:xfrm>
          <a:prstGeom prst="rect">
            <a:avLst/>
          </a:prstGeom>
          <a:noFill/>
        </p:spPr>
        <p:txBody>
          <a:bodyPr wrap="square" rtlCol="0">
            <a:spAutoFit/>
          </a:bodyPr>
          <a:lstStyle/>
          <a:p>
            <a:r>
              <a:rPr lang="en-US" sz="3200" dirty="0" smtClean="0"/>
              <a:t> </a:t>
            </a:r>
            <a:r>
              <a:rPr lang="en-US" sz="3200" b="1" dirty="0" smtClean="0"/>
              <a:t>2.1 </a:t>
            </a:r>
            <a:r>
              <a:rPr lang="en-US" sz="3200" b="1" dirty="0" err="1" smtClean="0"/>
              <a:t>Khái</a:t>
            </a:r>
            <a:r>
              <a:rPr lang="en-US" sz="3200" b="1" dirty="0" smtClean="0"/>
              <a:t> </a:t>
            </a:r>
            <a:r>
              <a:rPr lang="en-US" sz="3200" b="1" dirty="0" err="1" smtClean="0"/>
              <a:t>niệm</a:t>
            </a:r>
            <a:r>
              <a:rPr lang="en-US" sz="3200" b="1" dirty="0" smtClean="0"/>
              <a:t> </a:t>
            </a:r>
            <a:r>
              <a:rPr lang="en-US" sz="3200" b="1" dirty="0" err="1" smtClean="0"/>
              <a:t>cơ</a:t>
            </a:r>
            <a:r>
              <a:rPr lang="en-US" sz="3200" b="1" dirty="0" smtClean="0"/>
              <a:t> </a:t>
            </a:r>
            <a:r>
              <a:rPr lang="en-US" sz="3200" b="1" dirty="0" err="1" smtClean="0"/>
              <a:t>bản</a:t>
            </a:r>
            <a:r>
              <a:rPr lang="en-US" sz="3200" b="1" dirty="0" smtClean="0"/>
              <a:t> </a:t>
            </a:r>
            <a:r>
              <a:rPr lang="en-US" sz="3200" b="1" dirty="0" err="1" smtClean="0"/>
              <a:t>về</a:t>
            </a:r>
            <a:r>
              <a:rPr lang="en-US" sz="3200" b="1" dirty="0" smtClean="0"/>
              <a:t> </a:t>
            </a:r>
            <a:r>
              <a:rPr lang="en-US" sz="3200" b="1" dirty="0" err="1" smtClean="0"/>
              <a:t>máy</a:t>
            </a:r>
            <a:r>
              <a:rPr lang="en-US" sz="3200" b="1" dirty="0" smtClean="0"/>
              <a:t> </a:t>
            </a:r>
            <a:r>
              <a:rPr lang="en-US" sz="3200" b="1" dirty="0" err="1" smtClean="0"/>
              <a:t>điện</a:t>
            </a:r>
            <a:endParaRPr lang="en-US" sz="3200" b="1" dirty="0"/>
          </a:p>
        </p:txBody>
      </p:sp>
      <p:sp>
        <p:nvSpPr>
          <p:cNvPr id="30" name="Rectangle 25"/>
          <p:cNvSpPr>
            <a:spLocks noChangeArrowheads="1"/>
          </p:cNvSpPr>
          <p:nvPr/>
        </p:nvSpPr>
        <p:spPr bwMode="auto">
          <a:xfrm>
            <a:off x="990600" y="2661693"/>
            <a:ext cx="18288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2" name="Rectangle 27"/>
          <p:cNvSpPr>
            <a:spLocks noChangeArrowheads="1"/>
          </p:cNvSpPr>
          <p:nvPr/>
        </p:nvSpPr>
        <p:spPr bwMode="auto">
          <a:xfrm>
            <a:off x="4343400" y="271111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4" name="Rectangle 29"/>
          <p:cNvSpPr>
            <a:spLocks noChangeArrowheads="1"/>
          </p:cNvSpPr>
          <p:nvPr/>
        </p:nvSpPr>
        <p:spPr bwMode="auto">
          <a:xfrm>
            <a:off x="5743074" y="2419752"/>
            <a:ext cx="329184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6" name="Rectangle 30"/>
          <p:cNvSpPr>
            <a:spLocks noChangeArrowheads="1"/>
          </p:cNvSpPr>
          <p:nvPr/>
        </p:nvSpPr>
        <p:spPr bwMode="auto">
          <a:xfrm>
            <a:off x="5743074" y="2525018"/>
            <a:ext cx="32918400"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20" name="Rectangle 6"/>
          <p:cNvSpPr>
            <a:spLocks noChangeArrowheads="1"/>
          </p:cNvSpPr>
          <p:nvPr/>
        </p:nvSpPr>
        <p:spPr bwMode="auto">
          <a:xfrm>
            <a:off x="0" y="390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dirty="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dirty="0" smtClean="0">
                <a:ln>
                  <a:noFill/>
                </a:ln>
                <a:solidFill>
                  <a:schemeClr val="tx1"/>
                </a:solidFill>
                <a:effectLst/>
              </a:rPr>
              <a:t> </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3" name="Rectangle 2"/>
          <p:cNvSpPr/>
          <p:nvPr/>
        </p:nvSpPr>
        <p:spPr>
          <a:xfrm>
            <a:off x="533400" y="848907"/>
            <a:ext cx="2791149" cy="523220"/>
          </a:xfrm>
          <a:prstGeom prst="rect">
            <a:avLst/>
          </a:prstGeom>
        </p:spPr>
        <p:txBody>
          <a:bodyPr wrap="none">
            <a:spAutoFit/>
          </a:bodyPr>
          <a:lstStyle/>
          <a:p>
            <a:r>
              <a:rPr lang="en-US" sz="2800" b="1" dirty="0" smtClean="0">
                <a:solidFill>
                  <a:srgbClr val="0000FF"/>
                </a:solidFill>
              </a:rPr>
              <a:t>2.1.1</a:t>
            </a:r>
            <a:r>
              <a:rPr lang="en-US" sz="2800" b="1" dirty="0">
                <a:solidFill>
                  <a:srgbClr val="0000FF"/>
                </a:solidFill>
              </a:rPr>
              <a:t>. </a:t>
            </a:r>
            <a:r>
              <a:rPr lang="en-US" sz="2800" b="1" dirty="0" err="1">
                <a:solidFill>
                  <a:srgbClr val="0000FF"/>
                </a:solidFill>
              </a:rPr>
              <a:t>Định</a:t>
            </a:r>
            <a:r>
              <a:rPr lang="en-US" sz="2800" b="1" dirty="0">
                <a:solidFill>
                  <a:srgbClr val="0000FF"/>
                </a:solidFill>
              </a:rPr>
              <a:t> </a:t>
            </a:r>
            <a:r>
              <a:rPr lang="en-US" sz="2800" b="1" dirty="0" err="1">
                <a:solidFill>
                  <a:srgbClr val="0000FF"/>
                </a:solidFill>
              </a:rPr>
              <a:t>nghĩa</a:t>
            </a:r>
            <a:endParaRPr lang="en-US" sz="2800" b="1" dirty="0">
              <a:solidFill>
                <a:srgbClr val="0000FF"/>
              </a:solidFill>
            </a:endParaRPr>
          </a:p>
        </p:txBody>
      </p:sp>
      <p:sp>
        <p:nvSpPr>
          <p:cNvPr id="6" name="Rectangle 5"/>
          <p:cNvSpPr/>
          <p:nvPr/>
        </p:nvSpPr>
        <p:spPr>
          <a:xfrm>
            <a:off x="381000" y="1600200"/>
            <a:ext cx="8686800" cy="1569660"/>
          </a:xfrm>
          <a:prstGeom prst="rect">
            <a:avLst/>
          </a:prstGeom>
        </p:spPr>
        <p:txBody>
          <a:bodyPr wrap="square">
            <a:spAutoFit/>
          </a:bodyPr>
          <a:lstStyle/>
          <a:p>
            <a:pPr algn="just"/>
            <a:r>
              <a:rPr lang="vi-VN" sz="3200" dirty="0"/>
              <a:t>Máy điện là thiết bị điện từ, nguyên lý làm việc dựa vào hiện tượng cảm ứng điện từ về cấu tạo gồm mạch từ ( lõi thép ) và mạch điện ( các dây cuốn</a:t>
            </a:r>
            <a:r>
              <a:rPr lang="vi-VN" sz="3200" dirty="0" smtClean="0"/>
              <a:t>)</a:t>
            </a:r>
            <a:r>
              <a:rPr lang="en-US" sz="3200" dirty="0" smtClean="0"/>
              <a:t>.</a:t>
            </a:r>
            <a:r>
              <a:rPr lang="vi-VN" sz="3200" dirty="0" smtClean="0"/>
              <a:t> </a:t>
            </a:r>
            <a:endParaRPr lang="en-US" sz="3200" dirty="0"/>
          </a:p>
        </p:txBody>
      </p:sp>
    </p:spTree>
    <p:extLst>
      <p:ext uri="{BB962C8B-B14F-4D97-AF65-F5344CB8AC3E}">
        <p14:creationId xmlns:p14="http://schemas.microsoft.com/office/powerpoint/2010/main" val="1785372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7200" y="198462"/>
            <a:ext cx="7555523" cy="584775"/>
          </a:xfrm>
          <a:prstGeom prst="rect">
            <a:avLst/>
          </a:prstGeom>
          <a:noFill/>
        </p:spPr>
        <p:txBody>
          <a:bodyPr wrap="square" rtlCol="0">
            <a:spAutoFit/>
          </a:bodyPr>
          <a:lstStyle/>
          <a:p>
            <a:r>
              <a:rPr lang="en-US" sz="3200" dirty="0" smtClean="0"/>
              <a:t> </a:t>
            </a:r>
            <a:r>
              <a:rPr lang="en-US" sz="3200" b="1" dirty="0" smtClean="0"/>
              <a:t>2.1 </a:t>
            </a:r>
            <a:r>
              <a:rPr lang="en-US" sz="3200" b="1" dirty="0" err="1" smtClean="0"/>
              <a:t>Khái</a:t>
            </a:r>
            <a:r>
              <a:rPr lang="en-US" sz="3200" b="1" dirty="0" smtClean="0"/>
              <a:t> </a:t>
            </a:r>
            <a:r>
              <a:rPr lang="en-US" sz="3200" b="1" dirty="0" err="1" smtClean="0"/>
              <a:t>niệm</a:t>
            </a:r>
            <a:r>
              <a:rPr lang="en-US" sz="3200" b="1" dirty="0" smtClean="0"/>
              <a:t> </a:t>
            </a:r>
            <a:r>
              <a:rPr lang="en-US" sz="3200" b="1" dirty="0" err="1" smtClean="0"/>
              <a:t>cơ</a:t>
            </a:r>
            <a:r>
              <a:rPr lang="en-US" sz="3200" b="1" dirty="0" smtClean="0"/>
              <a:t> </a:t>
            </a:r>
            <a:r>
              <a:rPr lang="en-US" sz="3200" b="1" dirty="0" err="1" smtClean="0"/>
              <a:t>bản</a:t>
            </a:r>
            <a:r>
              <a:rPr lang="en-US" sz="3200" b="1" dirty="0" smtClean="0"/>
              <a:t> </a:t>
            </a:r>
            <a:r>
              <a:rPr lang="en-US" sz="3200" b="1" dirty="0" err="1" smtClean="0"/>
              <a:t>về</a:t>
            </a:r>
            <a:r>
              <a:rPr lang="en-US" sz="3200" b="1" dirty="0" smtClean="0"/>
              <a:t> </a:t>
            </a:r>
            <a:r>
              <a:rPr lang="en-US" sz="3200" b="1" dirty="0" err="1" smtClean="0"/>
              <a:t>máy</a:t>
            </a:r>
            <a:r>
              <a:rPr lang="en-US" sz="3200" b="1" dirty="0" smtClean="0"/>
              <a:t> </a:t>
            </a:r>
            <a:r>
              <a:rPr lang="en-US" sz="3200" b="1" dirty="0" err="1" smtClean="0"/>
              <a:t>điện</a:t>
            </a:r>
            <a:endParaRPr lang="en-US" sz="3200" b="1" dirty="0"/>
          </a:p>
        </p:txBody>
      </p:sp>
      <p:sp>
        <p:nvSpPr>
          <p:cNvPr id="30" name="Rectangle 25"/>
          <p:cNvSpPr>
            <a:spLocks noChangeArrowheads="1"/>
          </p:cNvSpPr>
          <p:nvPr/>
        </p:nvSpPr>
        <p:spPr bwMode="auto">
          <a:xfrm>
            <a:off x="990600" y="2661693"/>
            <a:ext cx="18288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2" name="Rectangle 27"/>
          <p:cNvSpPr>
            <a:spLocks noChangeArrowheads="1"/>
          </p:cNvSpPr>
          <p:nvPr/>
        </p:nvSpPr>
        <p:spPr bwMode="auto">
          <a:xfrm>
            <a:off x="4343400" y="271111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4" name="Rectangle 29"/>
          <p:cNvSpPr>
            <a:spLocks noChangeArrowheads="1"/>
          </p:cNvSpPr>
          <p:nvPr/>
        </p:nvSpPr>
        <p:spPr bwMode="auto">
          <a:xfrm>
            <a:off x="5743074" y="2419752"/>
            <a:ext cx="329184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6" name="Rectangle 30"/>
          <p:cNvSpPr>
            <a:spLocks noChangeArrowheads="1"/>
          </p:cNvSpPr>
          <p:nvPr/>
        </p:nvSpPr>
        <p:spPr bwMode="auto">
          <a:xfrm>
            <a:off x="5743074" y="2525018"/>
            <a:ext cx="32918400"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20" name="Rectangle 6"/>
          <p:cNvSpPr>
            <a:spLocks noChangeArrowheads="1"/>
          </p:cNvSpPr>
          <p:nvPr/>
        </p:nvSpPr>
        <p:spPr bwMode="auto">
          <a:xfrm>
            <a:off x="0" y="390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dirty="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dirty="0" smtClean="0">
                <a:ln>
                  <a:noFill/>
                </a:ln>
                <a:solidFill>
                  <a:schemeClr val="tx1"/>
                </a:solidFill>
                <a:effectLst/>
              </a:rPr>
              <a:t> </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3" name="Rectangle 2"/>
          <p:cNvSpPr/>
          <p:nvPr/>
        </p:nvSpPr>
        <p:spPr>
          <a:xfrm>
            <a:off x="533400" y="848907"/>
            <a:ext cx="2791149" cy="523220"/>
          </a:xfrm>
          <a:prstGeom prst="rect">
            <a:avLst/>
          </a:prstGeom>
        </p:spPr>
        <p:txBody>
          <a:bodyPr wrap="none">
            <a:spAutoFit/>
          </a:bodyPr>
          <a:lstStyle/>
          <a:p>
            <a:r>
              <a:rPr lang="en-US" sz="2800" b="1" dirty="0" smtClean="0">
                <a:solidFill>
                  <a:srgbClr val="0000FF"/>
                </a:solidFill>
              </a:rPr>
              <a:t>2.1.1</a:t>
            </a:r>
            <a:r>
              <a:rPr lang="en-US" sz="2800" b="1" dirty="0">
                <a:solidFill>
                  <a:srgbClr val="0000FF"/>
                </a:solidFill>
              </a:rPr>
              <a:t>. </a:t>
            </a:r>
            <a:r>
              <a:rPr lang="en-US" sz="2800" b="1" dirty="0" err="1">
                <a:solidFill>
                  <a:srgbClr val="0000FF"/>
                </a:solidFill>
              </a:rPr>
              <a:t>Định</a:t>
            </a:r>
            <a:r>
              <a:rPr lang="en-US" sz="2800" b="1" dirty="0">
                <a:solidFill>
                  <a:srgbClr val="0000FF"/>
                </a:solidFill>
              </a:rPr>
              <a:t> </a:t>
            </a:r>
            <a:r>
              <a:rPr lang="en-US" sz="2800" b="1" dirty="0" err="1">
                <a:solidFill>
                  <a:srgbClr val="0000FF"/>
                </a:solidFill>
              </a:rPr>
              <a:t>nghĩa</a:t>
            </a:r>
            <a:endParaRPr lang="en-US" sz="2800" b="1" dirty="0">
              <a:solidFill>
                <a:srgbClr val="0000FF"/>
              </a:solidFill>
            </a:endParaRPr>
          </a:p>
        </p:txBody>
      </p:sp>
      <p:sp>
        <p:nvSpPr>
          <p:cNvPr id="6" name="Rectangle 5"/>
          <p:cNvSpPr/>
          <p:nvPr/>
        </p:nvSpPr>
        <p:spPr>
          <a:xfrm>
            <a:off x="457200" y="1540133"/>
            <a:ext cx="8686800" cy="2554545"/>
          </a:xfrm>
          <a:prstGeom prst="rect">
            <a:avLst/>
          </a:prstGeom>
        </p:spPr>
        <p:txBody>
          <a:bodyPr wrap="square">
            <a:spAutoFit/>
          </a:bodyPr>
          <a:lstStyle/>
          <a:p>
            <a:pPr algn="just"/>
            <a:r>
              <a:rPr lang="en-US" sz="3200" dirty="0" smtClean="0"/>
              <a:t>D</a:t>
            </a:r>
            <a:r>
              <a:rPr lang="vi-VN" sz="3200" dirty="0" smtClean="0"/>
              <a:t>ùng </a:t>
            </a:r>
            <a:r>
              <a:rPr lang="vi-VN" sz="3200" dirty="0"/>
              <a:t>để biến đổi dạng năng lượng như cơ năng thành điện năng (máy phát điện) hoặc ngược lại biến đổi điện năng thành cơ năng ( động cơ điện ), hoặc dùng để biến đổi thông số điện năng như biến đổi điện áp, dòng điện, tần số, số pha v.v… </a:t>
            </a:r>
            <a:endParaRPr lang="en-US" sz="3200" dirty="0"/>
          </a:p>
        </p:txBody>
      </p:sp>
    </p:spTree>
    <p:extLst>
      <p:ext uri="{BB962C8B-B14F-4D97-AF65-F5344CB8AC3E}">
        <p14:creationId xmlns:p14="http://schemas.microsoft.com/office/powerpoint/2010/main" val="3149245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7200" y="198462"/>
            <a:ext cx="7555523" cy="584775"/>
          </a:xfrm>
          <a:prstGeom prst="rect">
            <a:avLst/>
          </a:prstGeom>
          <a:noFill/>
        </p:spPr>
        <p:txBody>
          <a:bodyPr wrap="square" rtlCol="0">
            <a:spAutoFit/>
          </a:bodyPr>
          <a:lstStyle/>
          <a:p>
            <a:r>
              <a:rPr lang="en-US" sz="3200" dirty="0" smtClean="0"/>
              <a:t> </a:t>
            </a:r>
            <a:r>
              <a:rPr lang="en-US" sz="3200" b="1" dirty="0" smtClean="0"/>
              <a:t>2.1 </a:t>
            </a:r>
            <a:r>
              <a:rPr lang="en-US" sz="3200" b="1" dirty="0" err="1" smtClean="0"/>
              <a:t>Khái</a:t>
            </a:r>
            <a:r>
              <a:rPr lang="en-US" sz="3200" b="1" dirty="0" smtClean="0"/>
              <a:t> </a:t>
            </a:r>
            <a:r>
              <a:rPr lang="en-US" sz="3200" b="1" dirty="0" err="1" smtClean="0"/>
              <a:t>niệm</a:t>
            </a:r>
            <a:r>
              <a:rPr lang="en-US" sz="3200" b="1" dirty="0" smtClean="0"/>
              <a:t> </a:t>
            </a:r>
            <a:r>
              <a:rPr lang="en-US" sz="3200" b="1" dirty="0" err="1" smtClean="0"/>
              <a:t>cơ</a:t>
            </a:r>
            <a:r>
              <a:rPr lang="en-US" sz="3200" b="1" dirty="0" smtClean="0"/>
              <a:t> </a:t>
            </a:r>
            <a:r>
              <a:rPr lang="en-US" sz="3200" b="1" dirty="0" err="1" smtClean="0"/>
              <a:t>bản</a:t>
            </a:r>
            <a:r>
              <a:rPr lang="en-US" sz="3200" b="1" dirty="0" smtClean="0"/>
              <a:t> </a:t>
            </a:r>
            <a:r>
              <a:rPr lang="en-US" sz="3200" b="1" dirty="0" err="1" smtClean="0"/>
              <a:t>về</a:t>
            </a:r>
            <a:r>
              <a:rPr lang="en-US" sz="3200" b="1" dirty="0" smtClean="0"/>
              <a:t> </a:t>
            </a:r>
            <a:r>
              <a:rPr lang="en-US" sz="3200" b="1" dirty="0" err="1" smtClean="0"/>
              <a:t>máy</a:t>
            </a:r>
            <a:r>
              <a:rPr lang="en-US" sz="3200" b="1" dirty="0" smtClean="0"/>
              <a:t> </a:t>
            </a:r>
            <a:r>
              <a:rPr lang="en-US" sz="3200" b="1" dirty="0" err="1" smtClean="0"/>
              <a:t>điện</a:t>
            </a:r>
            <a:endParaRPr lang="en-US" sz="3200" b="1" dirty="0"/>
          </a:p>
        </p:txBody>
      </p:sp>
      <p:sp>
        <p:nvSpPr>
          <p:cNvPr id="30" name="Rectangle 25"/>
          <p:cNvSpPr>
            <a:spLocks noChangeArrowheads="1"/>
          </p:cNvSpPr>
          <p:nvPr/>
        </p:nvSpPr>
        <p:spPr bwMode="auto">
          <a:xfrm>
            <a:off x="990600" y="2661693"/>
            <a:ext cx="18288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2" name="Rectangle 27"/>
          <p:cNvSpPr>
            <a:spLocks noChangeArrowheads="1"/>
          </p:cNvSpPr>
          <p:nvPr/>
        </p:nvSpPr>
        <p:spPr bwMode="auto">
          <a:xfrm>
            <a:off x="4343400" y="271111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4" name="Rectangle 29"/>
          <p:cNvSpPr>
            <a:spLocks noChangeArrowheads="1"/>
          </p:cNvSpPr>
          <p:nvPr/>
        </p:nvSpPr>
        <p:spPr bwMode="auto">
          <a:xfrm>
            <a:off x="5743074" y="2419752"/>
            <a:ext cx="329184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6" name="Rectangle 30"/>
          <p:cNvSpPr>
            <a:spLocks noChangeArrowheads="1"/>
          </p:cNvSpPr>
          <p:nvPr/>
        </p:nvSpPr>
        <p:spPr bwMode="auto">
          <a:xfrm>
            <a:off x="5743074" y="2525018"/>
            <a:ext cx="32918400"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20" name="Rectangle 6"/>
          <p:cNvSpPr>
            <a:spLocks noChangeArrowheads="1"/>
          </p:cNvSpPr>
          <p:nvPr/>
        </p:nvSpPr>
        <p:spPr bwMode="auto">
          <a:xfrm>
            <a:off x="0" y="390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dirty="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dirty="0" smtClean="0">
                <a:ln>
                  <a:noFill/>
                </a:ln>
                <a:solidFill>
                  <a:schemeClr val="tx1"/>
                </a:solidFill>
                <a:effectLst/>
              </a:rPr>
              <a:t> </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3" name="Rectangle 2"/>
          <p:cNvSpPr/>
          <p:nvPr/>
        </p:nvSpPr>
        <p:spPr>
          <a:xfrm>
            <a:off x="533400" y="848907"/>
            <a:ext cx="2951449" cy="584775"/>
          </a:xfrm>
          <a:prstGeom prst="rect">
            <a:avLst/>
          </a:prstGeom>
        </p:spPr>
        <p:txBody>
          <a:bodyPr wrap="none">
            <a:spAutoFit/>
          </a:bodyPr>
          <a:lstStyle/>
          <a:p>
            <a:r>
              <a:rPr lang="en-US" sz="3200" b="1" dirty="0" smtClean="0">
                <a:solidFill>
                  <a:srgbClr val="0000FF"/>
                </a:solidFill>
              </a:rPr>
              <a:t>2.1.2</a:t>
            </a:r>
            <a:r>
              <a:rPr lang="en-US" sz="3200" b="1" dirty="0">
                <a:solidFill>
                  <a:srgbClr val="0000FF"/>
                </a:solidFill>
              </a:rPr>
              <a:t>. </a:t>
            </a:r>
            <a:r>
              <a:rPr lang="en-US" sz="3200" b="1" dirty="0" err="1">
                <a:solidFill>
                  <a:srgbClr val="0000FF"/>
                </a:solidFill>
              </a:rPr>
              <a:t>Phân</a:t>
            </a:r>
            <a:r>
              <a:rPr lang="en-US" sz="3200" b="1" dirty="0">
                <a:solidFill>
                  <a:srgbClr val="0000FF"/>
                </a:solidFill>
              </a:rPr>
              <a:t> </a:t>
            </a:r>
            <a:r>
              <a:rPr lang="en-US" sz="3200" b="1" dirty="0" err="1">
                <a:solidFill>
                  <a:srgbClr val="0000FF"/>
                </a:solidFill>
              </a:rPr>
              <a:t>loại</a:t>
            </a:r>
            <a:r>
              <a:rPr lang="en-US" sz="2800" dirty="0"/>
              <a:t>.</a:t>
            </a:r>
            <a:endParaRPr lang="en-US" sz="2800" b="1" dirty="0">
              <a:solidFill>
                <a:srgbClr val="0000FF"/>
              </a:solidFill>
            </a:endParaRPr>
          </a:p>
        </p:txBody>
      </p:sp>
      <p:sp>
        <p:nvSpPr>
          <p:cNvPr id="2" name="Rectangle 1"/>
          <p:cNvSpPr/>
          <p:nvPr/>
        </p:nvSpPr>
        <p:spPr>
          <a:xfrm>
            <a:off x="457200" y="1437797"/>
            <a:ext cx="8622632" cy="2062103"/>
          </a:xfrm>
          <a:prstGeom prst="rect">
            <a:avLst/>
          </a:prstGeom>
        </p:spPr>
        <p:txBody>
          <a:bodyPr wrap="square">
            <a:spAutoFit/>
          </a:bodyPr>
          <a:lstStyle/>
          <a:p>
            <a:pPr algn="just"/>
            <a:r>
              <a:rPr lang="en-US" sz="3200" dirty="0" err="1"/>
              <a:t>Máy</a:t>
            </a:r>
            <a:r>
              <a:rPr lang="en-US" sz="3200" dirty="0"/>
              <a:t> </a:t>
            </a:r>
            <a:r>
              <a:rPr lang="en-US" sz="3200" dirty="0" err="1"/>
              <a:t>điện</a:t>
            </a:r>
            <a:r>
              <a:rPr lang="en-US" sz="3200" dirty="0"/>
              <a:t> </a:t>
            </a:r>
            <a:r>
              <a:rPr lang="en-US" sz="3200" dirty="0" err="1"/>
              <a:t>có</a:t>
            </a:r>
            <a:r>
              <a:rPr lang="en-US" sz="3200" dirty="0"/>
              <a:t> </a:t>
            </a:r>
            <a:r>
              <a:rPr lang="en-US" sz="3200" dirty="0" err="1"/>
              <a:t>nhiều</a:t>
            </a:r>
            <a:r>
              <a:rPr lang="en-US" sz="3200" dirty="0"/>
              <a:t> </a:t>
            </a:r>
            <a:r>
              <a:rPr lang="en-US" sz="3200" dirty="0" err="1"/>
              <a:t>loại</a:t>
            </a:r>
            <a:r>
              <a:rPr lang="en-US" sz="3200" dirty="0"/>
              <a:t>, </a:t>
            </a:r>
            <a:r>
              <a:rPr lang="en-US" sz="3200" dirty="0" err="1"/>
              <a:t>và</a:t>
            </a:r>
            <a:r>
              <a:rPr lang="en-US" sz="3200" dirty="0"/>
              <a:t> </a:t>
            </a:r>
            <a:r>
              <a:rPr lang="en-US" sz="3200" dirty="0" err="1"/>
              <a:t>có</a:t>
            </a:r>
            <a:r>
              <a:rPr lang="en-US" sz="3200" dirty="0"/>
              <a:t> </a:t>
            </a:r>
            <a:r>
              <a:rPr lang="en-US" sz="3200" dirty="0" err="1"/>
              <a:t>nhiều</a:t>
            </a:r>
            <a:r>
              <a:rPr lang="en-US" sz="3200" dirty="0"/>
              <a:t> </a:t>
            </a:r>
            <a:r>
              <a:rPr lang="en-US" sz="3200" dirty="0" err="1"/>
              <a:t>cách</a:t>
            </a:r>
            <a:r>
              <a:rPr lang="en-US" sz="3200" dirty="0"/>
              <a:t> </a:t>
            </a:r>
            <a:r>
              <a:rPr lang="en-US" sz="3200" dirty="0" err="1"/>
              <a:t>phân</a:t>
            </a:r>
            <a:r>
              <a:rPr lang="en-US" sz="3200" dirty="0"/>
              <a:t> </a:t>
            </a:r>
            <a:r>
              <a:rPr lang="en-US" sz="3200" dirty="0" err="1"/>
              <a:t>loại</a:t>
            </a:r>
            <a:r>
              <a:rPr lang="en-US" sz="3200" dirty="0"/>
              <a:t> </a:t>
            </a:r>
            <a:r>
              <a:rPr lang="en-US" sz="3200" dirty="0" err="1"/>
              <a:t>khác</a:t>
            </a:r>
            <a:r>
              <a:rPr lang="en-US" sz="3200" dirty="0"/>
              <a:t> </a:t>
            </a:r>
            <a:r>
              <a:rPr lang="en-US" sz="3200" dirty="0" err="1"/>
              <a:t>nhau</a:t>
            </a:r>
            <a:r>
              <a:rPr lang="en-US" sz="3200" dirty="0"/>
              <a:t>, </a:t>
            </a:r>
            <a:r>
              <a:rPr lang="en-US" sz="3200" dirty="0" err="1"/>
              <a:t>ví</a:t>
            </a:r>
            <a:r>
              <a:rPr lang="en-US" sz="3200" dirty="0"/>
              <a:t> </a:t>
            </a:r>
            <a:r>
              <a:rPr lang="en-US" sz="3200" dirty="0" err="1"/>
              <a:t>dụ</a:t>
            </a:r>
            <a:r>
              <a:rPr lang="en-US" sz="3200" dirty="0"/>
              <a:t> </a:t>
            </a:r>
            <a:r>
              <a:rPr lang="en-US" sz="3200" dirty="0" err="1"/>
              <a:t>phân</a:t>
            </a:r>
            <a:r>
              <a:rPr lang="en-US" sz="3200" dirty="0"/>
              <a:t> </a:t>
            </a:r>
            <a:r>
              <a:rPr lang="en-US" sz="3200" dirty="0" err="1"/>
              <a:t>lọai</a:t>
            </a:r>
            <a:r>
              <a:rPr lang="en-US" sz="3200" dirty="0"/>
              <a:t> </a:t>
            </a:r>
            <a:r>
              <a:rPr lang="en-US" sz="3200" dirty="0" err="1"/>
              <a:t>theo</a:t>
            </a:r>
            <a:r>
              <a:rPr lang="en-US" sz="3200" dirty="0"/>
              <a:t> </a:t>
            </a:r>
            <a:r>
              <a:rPr lang="en-US" sz="3200" dirty="0" err="1"/>
              <a:t>công</a:t>
            </a:r>
            <a:r>
              <a:rPr lang="en-US" sz="3200" dirty="0"/>
              <a:t> </a:t>
            </a:r>
            <a:r>
              <a:rPr lang="en-US" sz="3200" dirty="0" err="1"/>
              <a:t>suất</a:t>
            </a:r>
            <a:r>
              <a:rPr lang="en-US" sz="3200" dirty="0"/>
              <a:t>, </a:t>
            </a:r>
            <a:r>
              <a:rPr lang="en-US" sz="3200" dirty="0" err="1"/>
              <a:t>theo</a:t>
            </a:r>
            <a:r>
              <a:rPr lang="en-US" sz="3200" dirty="0"/>
              <a:t> </a:t>
            </a:r>
            <a:r>
              <a:rPr lang="en-US" sz="3200" dirty="0" err="1"/>
              <a:t>cấu</a:t>
            </a:r>
            <a:r>
              <a:rPr lang="en-US" sz="3200" dirty="0"/>
              <a:t> </a:t>
            </a:r>
            <a:r>
              <a:rPr lang="en-US" sz="3200" dirty="0" err="1"/>
              <a:t>tạo</a:t>
            </a:r>
            <a:r>
              <a:rPr lang="en-US" sz="3200" dirty="0"/>
              <a:t>, </a:t>
            </a:r>
            <a:r>
              <a:rPr lang="en-US" sz="3200" dirty="0" err="1"/>
              <a:t>theo</a:t>
            </a:r>
            <a:r>
              <a:rPr lang="en-US" sz="3200" dirty="0"/>
              <a:t> </a:t>
            </a:r>
            <a:r>
              <a:rPr lang="en-US" sz="3200" dirty="0" err="1"/>
              <a:t>chức</a:t>
            </a:r>
            <a:r>
              <a:rPr lang="en-US" sz="3200" dirty="0"/>
              <a:t> </a:t>
            </a:r>
            <a:r>
              <a:rPr lang="en-US" sz="3200" dirty="0" err="1"/>
              <a:t>năng</a:t>
            </a:r>
            <a:r>
              <a:rPr lang="en-US" sz="3200" dirty="0"/>
              <a:t>, </a:t>
            </a:r>
            <a:r>
              <a:rPr lang="en-US" sz="3200" dirty="0" err="1"/>
              <a:t>theo</a:t>
            </a:r>
            <a:r>
              <a:rPr lang="en-US" sz="3200" dirty="0"/>
              <a:t> </a:t>
            </a:r>
            <a:r>
              <a:rPr lang="en-US" sz="3200" dirty="0" err="1"/>
              <a:t>dòng</a:t>
            </a:r>
            <a:r>
              <a:rPr lang="en-US" sz="3200" dirty="0"/>
              <a:t> </a:t>
            </a:r>
            <a:r>
              <a:rPr lang="en-US" sz="3200" dirty="0" err="1"/>
              <a:t>điện</a:t>
            </a:r>
            <a:r>
              <a:rPr lang="en-US" sz="3200" dirty="0"/>
              <a:t> (</a:t>
            </a:r>
            <a:r>
              <a:rPr lang="en-US" sz="3200" dirty="0" err="1"/>
              <a:t>xoay</a:t>
            </a:r>
            <a:r>
              <a:rPr lang="en-US" sz="3200" dirty="0"/>
              <a:t> </a:t>
            </a:r>
            <a:r>
              <a:rPr lang="en-US" sz="3200" dirty="0" err="1"/>
              <a:t>chiều</a:t>
            </a:r>
            <a:r>
              <a:rPr lang="en-US" sz="3200" dirty="0"/>
              <a:t>, </a:t>
            </a:r>
            <a:r>
              <a:rPr lang="en-US" sz="3200" dirty="0" err="1"/>
              <a:t>một</a:t>
            </a:r>
            <a:r>
              <a:rPr lang="en-US" sz="3200" dirty="0"/>
              <a:t> </a:t>
            </a:r>
            <a:r>
              <a:rPr lang="en-US" sz="3200" dirty="0" err="1"/>
              <a:t>chiều</a:t>
            </a:r>
            <a:r>
              <a:rPr lang="en-US" sz="3200" dirty="0"/>
              <a:t>), </a:t>
            </a:r>
            <a:r>
              <a:rPr lang="en-US" sz="3200" dirty="0" err="1"/>
              <a:t>theo</a:t>
            </a:r>
            <a:r>
              <a:rPr lang="en-US" sz="3200" dirty="0"/>
              <a:t> </a:t>
            </a:r>
            <a:r>
              <a:rPr lang="en-US" sz="3200" dirty="0" err="1"/>
              <a:t>nguyên</a:t>
            </a:r>
            <a:r>
              <a:rPr lang="en-US" sz="3200" dirty="0"/>
              <a:t> </a:t>
            </a:r>
            <a:r>
              <a:rPr lang="en-US" sz="3200" dirty="0" err="1"/>
              <a:t>lý</a:t>
            </a:r>
            <a:r>
              <a:rPr lang="en-US" sz="3200" dirty="0"/>
              <a:t> </a:t>
            </a:r>
            <a:r>
              <a:rPr lang="en-US" sz="3200" dirty="0" err="1"/>
              <a:t>làm</a:t>
            </a:r>
            <a:r>
              <a:rPr lang="en-US" sz="3200" dirty="0"/>
              <a:t> </a:t>
            </a:r>
            <a:r>
              <a:rPr lang="en-US" sz="3200" dirty="0" err="1"/>
              <a:t>việc</a:t>
            </a:r>
            <a:r>
              <a:rPr lang="en-US" sz="3200" dirty="0"/>
              <a:t> </a:t>
            </a:r>
            <a:r>
              <a:rPr lang="en-US" sz="3200" dirty="0" err="1"/>
              <a:t>v.v</a:t>
            </a:r>
            <a:r>
              <a:rPr lang="en-US" sz="3200" dirty="0"/>
              <a:t>…</a:t>
            </a:r>
          </a:p>
        </p:txBody>
      </p:sp>
    </p:spTree>
    <p:extLst>
      <p:ext uri="{BB962C8B-B14F-4D97-AF65-F5344CB8AC3E}">
        <p14:creationId xmlns:p14="http://schemas.microsoft.com/office/powerpoint/2010/main" val="3769891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7200" y="198462"/>
            <a:ext cx="7555523" cy="584775"/>
          </a:xfrm>
          <a:prstGeom prst="rect">
            <a:avLst/>
          </a:prstGeom>
          <a:noFill/>
        </p:spPr>
        <p:txBody>
          <a:bodyPr wrap="square" rtlCol="0">
            <a:spAutoFit/>
          </a:bodyPr>
          <a:lstStyle/>
          <a:p>
            <a:r>
              <a:rPr lang="en-US" sz="3200" dirty="0" smtClean="0"/>
              <a:t> </a:t>
            </a:r>
            <a:r>
              <a:rPr lang="en-US" sz="3200" b="1" dirty="0" smtClean="0"/>
              <a:t>2.1 </a:t>
            </a:r>
            <a:r>
              <a:rPr lang="en-US" sz="3200" b="1" dirty="0" err="1" smtClean="0"/>
              <a:t>Khái</a:t>
            </a:r>
            <a:r>
              <a:rPr lang="en-US" sz="3200" b="1" dirty="0" smtClean="0"/>
              <a:t> </a:t>
            </a:r>
            <a:r>
              <a:rPr lang="en-US" sz="3200" b="1" dirty="0" err="1" smtClean="0"/>
              <a:t>niệm</a:t>
            </a:r>
            <a:r>
              <a:rPr lang="en-US" sz="3200" b="1" dirty="0" smtClean="0"/>
              <a:t> </a:t>
            </a:r>
            <a:r>
              <a:rPr lang="en-US" sz="3200" b="1" dirty="0" err="1" smtClean="0"/>
              <a:t>cơ</a:t>
            </a:r>
            <a:r>
              <a:rPr lang="en-US" sz="3200" b="1" dirty="0" smtClean="0"/>
              <a:t> </a:t>
            </a:r>
            <a:r>
              <a:rPr lang="en-US" sz="3200" b="1" dirty="0" err="1" smtClean="0"/>
              <a:t>bản</a:t>
            </a:r>
            <a:r>
              <a:rPr lang="en-US" sz="3200" b="1" dirty="0" smtClean="0"/>
              <a:t> </a:t>
            </a:r>
            <a:r>
              <a:rPr lang="en-US" sz="3200" b="1" dirty="0" err="1" smtClean="0"/>
              <a:t>về</a:t>
            </a:r>
            <a:r>
              <a:rPr lang="en-US" sz="3200" b="1" dirty="0" smtClean="0"/>
              <a:t> </a:t>
            </a:r>
            <a:r>
              <a:rPr lang="en-US" sz="3200" b="1" dirty="0" err="1" smtClean="0"/>
              <a:t>máy</a:t>
            </a:r>
            <a:r>
              <a:rPr lang="en-US" sz="3200" b="1" dirty="0" smtClean="0"/>
              <a:t> </a:t>
            </a:r>
            <a:r>
              <a:rPr lang="en-US" sz="3200" b="1" dirty="0" err="1" smtClean="0"/>
              <a:t>điện</a:t>
            </a:r>
            <a:endParaRPr lang="en-US" sz="3200" b="1" dirty="0"/>
          </a:p>
        </p:txBody>
      </p:sp>
      <p:sp>
        <p:nvSpPr>
          <p:cNvPr id="30" name="Rectangle 25"/>
          <p:cNvSpPr>
            <a:spLocks noChangeArrowheads="1"/>
          </p:cNvSpPr>
          <p:nvPr/>
        </p:nvSpPr>
        <p:spPr bwMode="auto">
          <a:xfrm>
            <a:off x="990600" y="2661693"/>
            <a:ext cx="18288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2" name="Rectangle 27"/>
          <p:cNvSpPr>
            <a:spLocks noChangeArrowheads="1"/>
          </p:cNvSpPr>
          <p:nvPr/>
        </p:nvSpPr>
        <p:spPr bwMode="auto">
          <a:xfrm>
            <a:off x="4343400" y="271111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4" name="Rectangle 29"/>
          <p:cNvSpPr>
            <a:spLocks noChangeArrowheads="1"/>
          </p:cNvSpPr>
          <p:nvPr/>
        </p:nvSpPr>
        <p:spPr bwMode="auto">
          <a:xfrm>
            <a:off x="5743074" y="2419752"/>
            <a:ext cx="329184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6" name="Rectangle 30"/>
          <p:cNvSpPr>
            <a:spLocks noChangeArrowheads="1"/>
          </p:cNvSpPr>
          <p:nvPr/>
        </p:nvSpPr>
        <p:spPr bwMode="auto">
          <a:xfrm>
            <a:off x="5743074" y="2525018"/>
            <a:ext cx="32918400"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20" name="Rectangle 6"/>
          <p:cNvSpPr>
            <a:spLocks noChangeArrowheads="1"/>
          </p:cNvSpPr>
          <p:nvPr/>
        </p:nvSpPr>
        <p:spPr bwMode="auto">
          <a:xfrm>
            <a:off x="0" y="390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dirty="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dirty="0" smtClean="0">
                <a:ln>
                  <a:noFill/>
                </a:ln>
                <a:solidFill>
                  <a:schemeClr val="tx1"/>
                </a:solidFill>
                <a:effectLst/>
              </a:rPr>
              <a:t> </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3" name="Rectangle 2"/>
          <p:cNvSpPr/>
          <p:nvPr/>
        </p:nvSpPr>
        <p:spPr>
          <a:xfrm>
            <a:off x="533400" y="848907"/>
            <a:ext cx="2951449" cy="584775"/>
          </a:xfrm>
          <a:prstGeom prst="rect">
            <a:avLst/>
          </a:prstGeom>
        </p:spPr>
        <p:txBody>
          <a:bodyPr wrap="none">
            <a:spAutoFit/>
          </a:bodyPr>
          <a:lstStyle/>
          <a:p>
            <a:r>
              <a:rPr lang="en-US" sz="3200" b="1" dirty="0" smtClean="0">
                <a:solidFill>
                  <a:srgbClr val="0000FF"/>
                </a:solidFill>
              </a:rPr>
              <a:t>2.1.2</a:t>
            </a:r>
            <a:r>
              <a:rPr lang="en-US" sz="3200" b="1" dirty="0">
                <a:solidFill>
                  <a:srgbClr val="0000FF"/>
                </a:solidFill>
              </a:rPr>
              <a:t>. </a:t>
            </a:r>
            <a:r>
              <a:rPr lang="en-US" sz="3200" b="1" dirty="0" err="1" smtClean="0">
                <a:solidFill>
                  <a:srgbClr val="0000FF"/>
                </a:solidFill>
              </a:rPr>
              <a:t>Phân</a:t>
            </a:r>
            <a:r>
              <a:rPr lang="en-US" sz="3200" b="1" dirty="0" smtClean="0">
                <a:solidFill>
                  <a:srgbClr val="0000FF"/>
                </a:solidFill>
              </a:rPr>
              <a:t> </a:t>
            </a:r>
            <a:r>
              <a:rPr lang="en-US" sz="3200" b="1" dirty="0" err="1" smtClean="0">
                <a:solidFill>
                  <a:srgbClr val="0000FF"/>
                </a:solidFill>
              </a:rPr>
              <a:t>loại</a:t>
            </a:r>
            <a:r>
              <a:rPr lang="en-US" sz="2800" dirty="0" smtClean="0"/>
              <a:t>.</a:t>
            </a:r>
            <a:endParaRPr lang="en-US" sz="2800" b="1" dirty="0">
              <a:solidFill>
                <a:srgbClr val="0000FF"/>
              </a:solidFill>
            </a:endParaRPr>
          </a:p>
        </p:txBody>
      </p:sp>
      <p:sp>
        <p:nvSpPr>
          <p:cNvPr id="2" name="Rectangle 1"/>
          <p:cNvSpPr/>
          <p:nvPr/>
        </p:nvSpPr>
        <p:spPr>
          <a:xfrm>
            <a:off x="521368" y="1437385"/>
            <a:ext cx="8622632" cy="584775"/>
          </a:xfrm>
          <a:prstGeom prst="rect">
            <a:avLst/>
          </a:prstGeom>
        </p:spPr>
        <p:txBody>
          <a:bodyPr wrap="square">
            <a:spAutoFit/>
          </a:bodyPr>
          <a:lstStyle/>
          <a:p>
            <a:pPr algn="just"/>
            <a:r>
              <a:rPr lang="en-US" sz="3200" b="1" i="1" dirty="0" smtClean="0"/>
              <a:t>a. </a:t>
            </a:r>
            <a:r>
              <a:rPr lang="en-US" sz="3200" b="1" i="1" dirty="0" err="1"/>
              <a:t>Máy</a:t>
            </a:r>
            <a:r>
              <a:rPr lang="en-US" sz="3200" b="1" i="1" dirty="0"/>
              <a:t> </a:t>
            </a:r>
            <a:r>
              <a:rPr lang="en-US" sz="3200" b="1" i="1" dirty="0" err="1"/>
              <a:t>điện</a:t>
            </a:r>
            <a:r>
              <a:rPr lang="en-US" sz="3200" b="1" i="1" dirty="0"/>
              <a:t> </a:t>
            </a:r>
            <a:r>
              <a:rPr lang="en-US" sz="3200" b="1" i="1" dirty="0" err="1"/>
              <a:t>tĩnh</a:t>
            </a:r>
            <a:endParaRPr lang="en-US" sz="3200" b="1" i="1" dirty="0"/>
          </a:p>
        </p:txBody>
      </p:sp>
      <p:sp>
        <p:nvSpPr>
          <p:cNvPr id="4" name="Rectangle 3"/>
          <p:cNvSpPr/>
          <p:nvPr/>
        </p:nvSpPr>
        <p:spPr>
          <a:xfrm>
            <a:off x="242636" y="2064622"/>
            <a:ext cx="8672764" cy="1569660"/>
          </a:xfrm>
          <a:prstGeom prst="rect">
            <a:avLst/>
          </a:prstGeom>
        </p:spPr>
        <p:txBody>
          <a:bodyPr wrap="square">
            <a:spAutoFit/>
          </a:bodyPr>
          <a:lstStyle/>
          <a:p>
            <a:pPr algn="just"/>
            <a:r>
              <a:rPr lang="vi-VN" sz="3200" dirty="0"/>
              <a:t>Máy điện tĩnh làm việc dựa vào hiện tượng cảm ứng điện từ do sự biến thiên từ thông giữa các cuộn dây không có chuyển động tương đối với nhau.</a:t>
            </a:r>
            <a:endParaRPr lang="en-US" sz="3200" dirty="0"/>
          </a:p>
        </p:txBody>
      </p:sp>
      <p:sp>
        <p:nvSpPr>
          <p:cNvPr id="5" name="Rectangle 4"/>
          <p:cNvSpPr/>
          <p:nvPr/>
        </p:nvSpPr>
        <p:spPr>
          <a:xfrm>
            <a:off x="250657" y="3601405"/>
            <a:ext cx="8558463" cy="2062103"/>
          </a:xfrm>
          <a:prstGeom prst="rect">
            <a:avLst/>
          </a:prstGeom>
        </p:spPr>
        <p:txBody>
          <a:bodyPr wrap="square">
            <a:spAutoFit/>
          </a:bodyPr>
          <a:lstStyle/>
          <a:p>
            <a:pPr algn="just"/>
            <a:r>
              <a:rPr lang="vi-VN" sz="3200" dirty="0"/>
              <a:t>Máy điện tĩnh thường dùng để biến đổi thông số điện năng. Do tính chất thuận nghịch của các quy luật cảm ứng điện từ, quá trình biến đổi có tính thuận </a:t>
            </a:r>
            <a:r>
              <a:rPr lang="vi-VN" sz="3200" dirty="0" smtClean="0"/>
              <a:t>nghịch</a:t>
            </a:r>
            <a:r>
              <a:rPr lang="en-US" sz="2800" dirty="0" smtClean="0"/>
              <a:t>.</a:t>
            </a:r>
            <a:endParaRPr lang="en-US" sz="2800" dirty="0"/>
          </a:p>
        </p:txBody>
      </p:sp>
    </p:spTree>
    <p:extLst>
      <p:ext uri="{BB962C8B-B14F-4D97-AF65-F5344CB8AC3E}">
        <p14:creationId xmlns:p14="http://schemas.microsoft.com/office/powerpoint/2010/main" val="1699889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7200" y="198462"/>
            <a:ext cx="7555523" cy="584775"/>
          </a:xfrm>
          <a:prstGeom prst="rect">
            <a:avLst/>
          </a:prstGeom>
          <a:noFill/>
        </p:spPr>
        <p:txBody>
          <a:bodyPr wrap="square" rtlCol="0">
            <a:spAutoFit/>
          </a:bodyPr>
          <a:lstStyle/>
          <a:p>
            <a:r>
              <a:rPr lang="en-US" sz="3200" dirty="0" smtClean="0"/>
              <a:t> </a:t>
            </a:r>
            <a:r>
              <a:rPr lang="en-US" sz="3200" b="1" dirty="0" smtClean="0"/>
              <a:t>2.1 </a:t>
            </a:r>
            <a:r>
              <a:rPr lang="en-US" sz="3200" b="1" dirty="0" err="1" smtClean="0"/>
              <a:t>Khái</a:t>
            </a:r>
            <a:r>
              <a:rPr lang="en-US" sz="3200" b="1" dirty="0" smtClean="0"/>
              <a:t> </a:t>
            </a:r>
            <a:r>
              <a:rPr lang="en-US" sz="3200" b="1" dirty="0" err="1" smtClean="0"/>
              <a:t>niệm</a:t>
            </a:r>
            <a:r>
              <a:rPr lang="en-US" sz="3200" b="1" dirty="0" smtClean="0"/>
              <a:t> </a:t>
            </a:r>
            <a:r>
              <a:rPr lang="en-US" sz="3200" b="1" dirty="0" err="1" smtClean="0"/>
              <a:t>cơ</a:t>
            </a:r>
            <a:r>
              <a:rPr lang="en-US" sz="3200" b="1" dirty="0" smtClean="0"/>
              <a:t> </a:t>
            </a:r>
            <a:r>
              <a:rPr lang="en-US" sz="3200" b="1" dirty="0" err="1" smtClean="0"/>
              <a:t>bản</a:t>
            </a:r>
            <a:r>
              <a:rPr lang="en-US" sz="3200" b="1" dirty="0" smtClean="0"/>
              <a:t> </a:t>
            </a:r>
            <a:r>
              <a:rPr lang="en-US" sz="3200" b="1" dirty="0" err="1" smtClean="0"/>
              <a:t>về</a:t>
            </a:r>
            <a:r>
              <a:rPr lang="en-US" sz="3200" b="1" dirty="0" smtClean="0"/>
              <a:t> </a:t>
            </a:r>
            <a:r>
              <a:rPr lang="en-US" sz="3200" b="1" dirty="0" err="1" smtClean="0"/>
              <a:t>máy</a:t>
            </a:r>
            <a:r>
              <a:rPr lang="en-US" sz="3200" b="1" dirty="0" smtClean="0"/>
              <a:t> </a:t>
            </a:r>
            <a:r>
              <a:rPr lang="en-US" sz="3200" b="1" dirty="0" err="1" smtClean="0"/>
              <a:t>điện</a:t>
            </a:r>
            <a:endParaRPr lang="en-US" sz="3200" b="1" dirty="0"/>
          </a:p>
        </p:txBody>
      </p:sp>
      <p:sp>
        <p:nvSpPr>
          <p:cNvPr id="30" name="Rectangle 25"/>
          <p:cNvSpPr>
            <a:spLocks noChangeArrowheads="1"/>
          </p:cNvSpPr>
          <p:nvPr/>
        </p:nvSpPr>
        <p:spPr bwMode="auto">
          <a:xfrm>
            <a:off x="990600" y="2661693"/>
            <a:ext cx="18288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2" name="Rectangle 27"/>
          <p:cNvSpPr>
            <a:spLocks noChangeArrowheads="1"/>
          </p:cNvSpPr>
          <p:nvPr/>
        </p:nvSpPr>
        <p:spPr bwMode="auto">
          <a:xfrm>
            <a:off x="4343400" y="271111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4" name="Rectangle 29"/>
          <p:cNvSpPr>
            <a:spLocks noChangeArrowheads="1"/>
          </p:cNvSpPr>
          <p:nvPr/>
        </p:nvSpPr>
        <p:spPr bwMode="auto">
          <a:xfrm>
            <a:off x="5743074" y="2419752"/>
            <a:ext cx="329184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6" name="Rectangle 30"/>
          <p:cNvSpPr>
            <a:spLocks noChangeArrowheads="1"/>
          </p:cNvSpPr>
          <p:nvPr/>
        </p:nvSpPr>
        <p:spPr bwMode="auto">
          <a:xfrm>
            <a:off x="5743074" y="2525018"/>
            <a:ext cx="32918400"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20" name="Rectangle 6"/>
          <p:cNvSpPr>
            <a:spLocks noChangeArrowheads="1"/>
          </p:cNvSpPr>
          <p:nvPr/>
        </p:nvSpPr>
        <p:spPr bwMode="auto">
          <a:xfrm>
            <a:off x="0" y="390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dirty="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dirty="0" smtClean="0">
                <a:ln>
                  <a:noFill/>
                </a:ln>
                <a:solidFill>
                  <a:schemeClr val="tx1"/>
                </a:solidFill>
                <a:effectLst/>
              </a:rPr>
              <a:t> </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3" name="Rectangle 2"/>
          <p:cNvSpPr/>
          <p:nvPr/>
        </p:nvSpPr>
        <p:spPr>
          <a:xfrm>
            <a:off x="533400" y="848907"/>
            <a:ext cx="2951449" cy="584775"/>
          </a:xfrm>
          <a:prstGeom prst="rect">
            <a:avLst/>
          </a:prstGeom>
        </p:spPr>
        <p:txBody>
          <a:bodyPr wrap="none">
            <a:spAutoFit/>
          </a:bodyPr>
          <a:lstStyle/>
          <a:p>
            <a:r>
              <a:rPr lang="en-US" sz="3200" b="1" dirty="0" smtClean="0">
                <a:solidFill>
                  <a:srgbClr val="0000FF"/>
                </a:solidFill>
              </a:rPr>
              <a:t>2.1.2</a:t>
            </a:r>
            <a:r>
              <a:rPr lang="en-US" sz="3200" b="1" dirty="0">
                <a:solidFill>
                  <a:srgbClr val="0000FF"/>
                </a:solidFill>
              </a:rPr>
              <a:t>. </a:t>
            </a:r>
            <a:r>
              <a:rPr lang="en-US" sz="3200" b="1" dirty="0" err="1" smtClean="0">
                <a:solidFill>
                  <a:srgbClr val="0000FF"/>
                </a:solidFill>
              </a:rPr>
              <a:t>Phân</a:t>
            </a:r>
            <a:r>
              <a:rPr lang="en-US" sz="3200" b="1" dirty="0" smtClean="0">
                <a:solidFill>
                  <a:srgbClr val="0000FF"/>
                </a:solidFill>
              </a:rPr>
              <a:t> </a:t>
            </a:r>
            <a:r>
              <a:rPr lang="en-US" sz="3200" b="1" dirty="0" err="1" smtClean="0">
                <a:solidFill>
                  <a:srgbClr val="0000FF"/>
                </a:solidFill>
              </a:rPr>
              <a:t>loại</a:t>
            </a:r>
            <a:r>
              <a:rPr lang="en-US" sz="2800" dirty="0" smtClean="0"/>
              <a:t>.</a:t>
            </a:r>
            <a:endParaRPr lang="en-US" sz="2800" b="1" dirty="0">
              <a:solidFill>
                <a:srgbClr val="0000FF"/>
              </a:solidFill>
            </a:endParaRPr>
          </a:p>
        </p:txBody>
      </p:sp>
      <p:sp>
        <p:nvSpPr>
          <p:cNvPr id="2" name="Rectangle 1"/>
          <p:cNvSpPr/>
          <p:nvPr/>
        </p:nvSpPr>
        <p:spPr>
          <a:xfrm>
            <a:off x="521368" y="1437385"/>
            <a:ext cx="8622632" cy="584775"/>
          </a:xfrm>
          <a:prstGeom prst="rect">
            <a:avLst/>
          </a:prstGeom>
        </p:spPr>
        <p:txBody>
          <a:bodyPr wrap="square">
            <a:spAutoFit/>
          </a:bodyPr>
          <a:lstStyle/>
          <a:p>
            <a:pPr algn="just"/>
            <a:r>
              <a:rPr lang="en-US" sz="3200" dirty="0" smtClean="0"/>
              <a:t>a. </a:t>
            </a:r>
            <a:r>
              <a:rPr lang="en-US" sz="3200" dirty="0" err="1"/>
              <a:t>Máy</a:t>
            </a:r>
            <a:r>
              <a:rPr lang="en-US" sz="3200" dirty="0"/>
              <a:t> </a:t>
            </a:r>
            <a:r>
              <a:rPr lang="en-US" sz="3200" dirty="0" err="1"/>
              <a:t>điện</a:t>
            </a:r>
            <a:r>
              <a:rPr lang="en-US" sz="3200" dirty="0"/>
              <a:t> </a:t>
            </a:r>
            <a:r>
              <a:rPr lang="en-US" sz="3200" dirty="0" err="1"/>
              <a:t>tĩnh</a:t>
            </a:r>
            <a:endParaRPr lang="en-US" sz="3200" dirty="0"/>
          </a:p>
        </p:txBody>
      </p:sp>
      <p:sp>
        <p:nvSpPr>
          <p:cNvPr id="5" name="Rectangle 4"/>
          <p:cNvSpPr/>
          <p:nvPr/>
        </p:nvSpPr>
        <p:spPr>
          <a:xfrm>
            <a:off x="465221" y="2064622"/>
            <a:ext cx="8558463" cy="2062103"/>
          </a:xfrm>
          <a:prstGeom prst="rect">
            <a:avLst/>
          </a:prstGeom>
        </p:spPr>
        <p:txBody>
          <a:bodyPr wrap="square">
            <a:spAutoFit/>
          </a:bodyPr>
          <a:lstStyle/>
          <a:p>
            <a:r>
              <a:rPr lang="vi-VN" sz="3200" dirty="0" smtClean="0"/>
              <a:t>Ví </a:t>
            </a:r>
            <a:r>
              <a:rPr lang="vi-VN" sz="3200" dirty="0"/>
              <a:t>dụ máy biến áp biến đổi hệ thống điện có thông số U1, f thành hệ </a:t>
            </a:r>
            <a:r>
              <a:rPr lang="vi-VN" sz="3200" dirty="0" smtClean="0"/>
              <a:t> </a:t>
            </a:r>
            <a:r>
              <a:rPr lang="vi-VN" sz="3200" dirty="0"/>
              <a:t>thống điện có thông số U2, f hoặc ngược lại biến đổi hệ thống điện U2, f thành hệ thống điện có thông số U1, </a:t>
            </a:r>
            <a:r>
              <a:rPr lang="vi-VN" sz="3200" dirty="0" smtClean="0"/>
              <a:t>f</a:t>
            </a:r>
            <a:r>
              <a:rPr lang="en-US" sz="3200" dirty="0" smtClean="0"/>
              <a:t>.</a:t>
            </a:r>
            <a:endParaRPr lang="en-US" sz="3200" dirty="0"/>
          </a:p>
        </p:txBody>
      </p:sp>
      <p:pic>
        <p:nvPicPr>
          <p:cNvPr id="6" name="Picture 5"/>
          <p:cNvPicPr>
            <a:picLocks noChangeAspect="1"/>
          </p:cNvPicPr>
          <p:nvPr/>
        </p:nvPicPr>
        <p:blipFill>
          <a:blip r:embed="rId2"/>
          <a:stretch>
            <a:fillRect/>
          </a:stretch>
        </p:blipFill>
        <p:spPr>
          <a:xfrm>
            <a:off x="1348192" y="4552391"/>
            <a:ext cx="6792520" cy="1661611"/>
          </a:xfrm>
          <a:prstGeom prst="rect">
            <a:avLst/>
          </a:prstGeom>
        </p:spPr>
      </p:pic>
    </p:spTree>
    <p:extLst>
      <p:ext uri="{BB962C8B-B14F-4D97-AF65-F5344CB8AC3E}">
        <p14:creationId xmlns:p14="http://schemas.microsoft.com/office/powerpoint/2010/main" val="1434766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52400" y="153941"/>
            <a:ext cx="7555523" cy="584775"/>
          </a:xfrm>
          <a:prstGeom prst="rect">
            <a:avLst/>
          </a:prstGeom>
          <a:noFill/>
        </p:spPr>
        <p:txBody>
          <a:bodyPr wrap="square" rtlCol="0">
            <a:spAutoFit/>
          </a:bodyPr>
          <a:lstStyle/>
          <a:p>
            <a:r>
              <a:rPr lang="en-US" sz="3200" dirty="0" smtClean="0"/>
              <a:t> </a:t>
            </a:r>
            <a:r>
              <a:rPr lang="en-US" sz="3200" b="1" dirty="0" smtClean="0"/>
              <a:t>2.1 </a:t>
            </a:r>
            <a:r>
              <a:rPr lang="en-US" sz="3200" b="1" dirty="0" err="1" smtClean="0"/>
              <a:t>Khái</a:t>
            </a:r>
            <a:r>
              <a:rPr lang="en-US" sz="3200" b="1" dirty="0" smtClean="0"/>
              <a:t> </a:t>
            </a:r>
            <a:r>
              <a:rPr lang="en-US" sz="3200" b="1" dirty="0" err="1" smtClean="0"/>
              <a:t>niệm</a:t>
            </a:r>
            <a:r>
              <a:rPr lang="en-US" sz="3200" b="1" dirty="0" smtClean="0"/>
              <a:t> </a:t>
            </a:r>
            <a:r>
              <a:rPr lang="en-US" sz="3200" b="1" dirty="0" err="1" smtClean="0"/>
              <a:t>cơ</a:t>
            </a:r>
            <a:r>
              <a:rPr lang="en-US" sz="3200" b="1" dirty="0" smtClean="0"/>
              <a:t> </a:t>
            </a:r>
            <a:r>
              <a:rPr lang="en-US" sz="3200" b="1" dirty="0" err="1" smtClean="0"/>
              <a:t>bản</a:t>
            </a:r>
            <a:r>
              <a:rPr lang="en-US" sz="3200" b="1" dirty="0" smtClean="0"/>
              <a:t> </a:t>
            </a:r>
            <a:r>
              <a:rPr lang="en-US" sz="3200" b="1" dirty="0" err="1" smtClean="0"/>
              <a:t>về</a:t>
            </a:r>
            <a:r>
              <a:rPr lang="en-US" sz="3200" b="1" dirty="0" smtClean="0"/>
              <a:t> </a:t>
            </a:r>
            <a:r>
              <a:rPr lang="en-US" sz="3200" b="1" dirty="0" err="1" smtClean="0"/>
              <a:t>máy</a:t>
            </a:r>
            <a:r>
              <a:rPr lang="en-US" sz="3200" b="1" dirty="0" smtClean="0"/>
              <a:t> </a:t>
            </a:r>
            <a:r>
              <a:rPr lang="en-US" sz="3200" b="1" dirty="0" err="1" smtClean="0"/>
              <a:t>điện</a:t>
            </a:r>
            <a:endParaRPr lang="en-US" sz="3200" b="1" dirty="0"/>
          </a:p>
        </p:txBody>
      </p:sp>
      <p:sp>
        <p:nvSpPr>
          <p:cNvPr id="30" name="Rectangle 25"/>
          <p:cNvSpPr>
            <a:spLocks noChangeArrowheads="1"/>
          </p:cNvSpPr>
          <p:nvPr/>
        </p:nvSpPr>
        <p:spPr bwMode="auto">
          <a:xfrm>
            <a:off x="990600" y="2661693"/>
            <a:ext cx="18288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2" name="Rectangle 27"/>
          <p:cNvSpPr>
            <a:spLocks noChangeArrowheads="1"/>
          </p:cNvSpPr>
          <p:nvPr/>
        </p:nvSpPr>
        <p:spPr bwMode="auto">
          <a:xfrm>
            <a:off x="4343400" y="271111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4" name="Rectangle 29"/>
          <p:cNvSpPr>
            <a:spLocks noChangeArrowheads="1"/>
          </p:cNvSpPr>
          <p:nvPr/>
        </p:nvSpPr>
        <p:spPr bwMode="auto">
          <a:xfrm>
            <a:off x="5743074" y="2419752"/>
            <a:ext cx="329184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6" name="Rectangle 30"/>
          <p:cNvSpPr>
            <a:spLocks noChangeArrowheads="1"/>
          </p:cNvSpPr>
          <p:nvPr/>
        </p:nvSpPr>
        <p:spPr bwMode="auto">
          <a:xfrm>
            <a:off x="5743074" y="2525018"/>
            <a:ext cx="32918400"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20" name="Rectangle 6"/>
          <p:cNvSpPr>
            <a:spLocks noChangeArrowheads="1"/>
          </p:cNvSpPr>
          <p:nvPr/>
        </p:nvSpPr>
        <p:spPr bwMode="auto">
          <a:xfrm>
            <a:off x="0" y="390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dirty="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dirty="0" smtClean="0">
                <a:ln>
                  <a:noFill/>
                </a:ln>
                <a:solidFill>
                  <a:schemeClr val="tx1"/>
                </a:solidFill>
                <a:effectLst/>
              </a:rPr>
              <a:t> </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3" name="Rectangle 2"/>
          <p:cNvSpPr/>
          <p:nvPr/>
        </p:nvSpPr>
        <p:spPr>
          <a:xfrm>
            <a:off x="416796" y="742419"/>
            <a:ext cx="2951449" cy="584775"/>
          </a:xfrm>
          <a:prstGeom prst="rect">
            <a:avLst/>
          </a:prstGeom>
        </p:spPr>
        <p:txBody>
          <a:bodyPr wrap="none">
            <a:spAutoFit/>
          </a:bodyPr>
          <a:lstStyle/>
          <a:p>
            <a:r>
              <a:rPr lang="en-US" sz="3200" b="1" dirty="0" smtClean="0">
                <a:solidFill>
                  <a:srgbClr val="0000FF"/>
                </a:solidFill>
              </a:rPr>
              <a:t>2.1.2</a:t>
            </a:r>
            <a:r>
              <a:rPr lang="en-US" sz="3200" b="1" dirty="0">
                <a:solidFill>
                  <a:srgbClr val="0000FF"/>
                </a:solidFill>
              </a:rPr>
              <a:t>. </a:t>
            </a:r>
            <a:r>
              <a:rPr lang="en-US" sz="3200" b="1" dirty="0" err="1" smtClean="0">
                <a:solidFill>
                  <a:srgbClr val="0000FF"/>
                </a:solidFill>
              </a:rPr>
              <a:t>Phân</a:t>
            </a:r>
            <a:r>
              <a:rPr lang="en-US" sz="3200" b="1" dirty="0" smtClean="0">
                <a:solidFill>
                  <a:srgbClr val="0000FF"/>
                </a:solidFill>
              </a:rPr>
              <a:t> </a:t>
            </a:r>
            <a:r>
              <a:rPr lang="en-US" sz="3200" b="1" dirty="0" err="1" smtClean="0">
                <a:solidFill>
                  <a:srgbClr val="0000FF"/>
                </a:solidFill>
              </a:rPr>
              <a:t>loại</a:t>
            </a:r>
            <a:r>
              <a:rPr lang="en-US" sz="2800" dirty="0" smtClean="0"/>
              <a:t>.</a:t>
            </a:r>
            <a:endParaRPr lang="en-US" sz="2800" b="1" dirty="0">
              <a:solidFill>
                <a:srgbClr val="0000FF"/>
              </a:solidFill>
            </a:endParaRPr>
          </a:p>
        </p:txBody>
      </p:sp>
      <p:sp>
        <p:nvSpPr>
          <p:cNvPr id="2" name="Rectangle 1"/>
          <p:cNvSpPr/>
          <p:nvPr/>
        </p:nvSpPr>
        <p:spPr>
          <a:xfrm>
            <a:off x="292768" y="1410817"/>
            <a:ext cx="8622632" cy="1077218"/>
          </a:xfrm>
          <a:prstGeom prst="rect">
            <a:avLst/>
          </a:prstGeom>
        </p:spPr>
        <p:txBody>
          <a:bodyPr wrap="square">
            <a:spAutoFit/>
          </a:bodyPr>
          <a:lstStyle/>
          <a:p>
            <a:pPr algn="just"/>
            <a:r>
              <a:rPr lang="en-US" sz="3200" b="1" dirty="0"/>
              <a:t>b</a:t>
            </a:r>
            <a:r>
              <a:rPr lang="en-US" sz="3200" b="1" dirty="0" smtClean="0"/>
              <a:t>. </a:t>
            </a:r>
            <a:r>
              <a:rPr lang="en-US" sz="3200" b="1" dirty="0" err="1" smtClean="0"/>
              <a:t>Máy</a:t>
            </a:r>
            <a:r>
              <a:rPr lang="en-US" sz="3200" b="1" dirty="0" smtClean="0"/>
              <a:t> </a:t>
            </a:r>
            <a:r>
              <a:rPr lang="en-US" sz="3200" b="1" dirty="0" err="1"/>
              <a:t>điện</a:t>
            </a:r>
            <a:r>
              <a:rPr lang="en-US" sz="3200" b="1" dirty="0"/>
              <a:t> </a:t>
            </a:r>
            <a:r>
              <a:rPr lang="en-US" sz="3200" b="1" dirty="0" err="1"/>
              <a:t>có</a:t>
            </a:r>
            <a:r>
              <a:rPr lang="en-US" sz="3200" b="1" dirty="0"/>
              <a:t> </a:t>
            </a:r>
            <a:r>
              <a:rPr lang="en-US" sz="3200" b="1" dirty="0" err="1"/>
              <a:t>phần</a:t>
            </a:r>
            <a:r>
              <a:rPr lang="en-US" sz="3200" b="1" dirty="0"/>
              <a:t> </a:t>
            </a:r>
            <a:r>
              <a:rPr lang="en-US" sz="3200" b="1" dirty="0" err="1"/>
              <a:t>động</a:t>
            </a:r>
            <a:r>
              <a:rPr lang="en-US" sz="3200" b="1" dirty="0"/>
              <a:t> (quay </a:t>
            </a:r>
            <a:r>
              <a:rPr lang="en-US" sz="3200" b="1" dirty="0" err="1"/>
              <a:t>hoặc</a:t>
            </a:r>
            <a:r>
              <a:rPr lang="en-US" sz="3200" b="1" dirty="0"/>
              <a:t> </a:t>
            </a:r>
            <a:r>
              <a:rPr lang="en-US" sz="3200" b="1" dirty="0" err="1"/>
              <a:t>chuyển</a:t>
            </a:r>
            <a:r>
              <a:rPr lang="en-US" sz="3200" b="1" dirty="0"/>
              <a:t> </a:t>
            </a:r>
            <a:r>
              <a:rPr lang="en-US" sz="3200" b="1" dirty="0" err="1"/>
              <a:t>động</a:t>
            </a:r>
            <a:r>
              <a:rPr lang="en-US" sz="3200" b="1" dirty="0"/>
              <a:t> </a:t>
            </a:r>
            <a:r>
              <a:rPr lang="en-US" sz="3200" b="1" dirty="0" err="1"/>
              <a:t>thẳng</a:t>
            </a:r>
            <a:r>
              <a:rPr lang="en-US" sz="3200" dirty="0" smtClean="0"/>
              <a:t>).</a:t>
            </a:r>
            <a:endParaRPr lang="en-US" sz="3200" dirty="0"/>
          </a:p>
        </p:txBody>
      </p:sp>
      <p:sp>
        <p:nvSpPr>
          <p:cNvPr id="4" name="Rectangle 3"/>
          <p:cNvSpPr/>
          <p:nvPr/>
        </p:nvSpPr>
        <p:spPr>
          <a:xfrm>
            <a:off x="424817" y="2488035"/>
            <a:ext cx="8382000" cy="2554545"/>
          </a:xfrm>
          <a:prstGeom prst="rect">
            <a:avLst/>
          </a:prstGeom>
        </p:spPr>
        <p:txBody>
          <a:bodyPr wrap="square">
            <a:spAutoFit/>
          </a:bodyPr>
          <a:lstStyle/>
          <a:p>
            <a:pPr algn="just"/>
            <a:r>
              <a:rPr lang="vi-VN" sz="3200" dirty="0"/>
              <a:t>Nguyên lý làm việc dựa vào hiện tượng cảm ứng điện từ, lực điện từ, do từ trường và dòng điện của các cuộn dây có chuyển động tương đối với nhau gây ra. Loại máy điện này thường dùng để biến đổi dạng năng </a:t>
            </a:r>
            <a:r>
              <a:rPr lang="vi-VN" sz="3200" dirty="0" smtClean="0"/>
              <a:t>lượng</a:t>
            </a:r>
            <a:r>
              <a:rPr lang="en-US" sz="3200" dirty="0"/>
              <a:t>.</a:t>
            </a:r>
          </a:p>
        </p:txBody>
      </p:sp>
    </p:spTree>
    <p:extLst>
      <p:ext uri="{BB962C8B-B14F-4D97-AF65-F5344CB8AC3E}">
        <p14:creationId xmlns:p14="http://schemas.microsoft.com/office/powerpoint/2010/main" val="686721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5"/>
          <p:cNvSpPr>
            <a:spLocks noChangeArrowheads="1"/>
          </p:cNvSpPr>
          <p:nvPr/>
        </p:nvSpPr>
        <p:spPr bwMode="auto">
          <a:xfrm>
            <a:off x="990600" y="2661693"/>
            <a:ext cx="18288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2" name="Rectangle 27"/>
          <p:cNvSpPr>
            <a:spLocks noChangeArrowheads="1"/>
          </p:cNvSpPr>
          <p:nvPr/>
        </p:nvSpPr>
        <p:spPr bwMode="auto">
          <a:xfrm>
            <a:off x="4343400" y="271111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4" name="Rectangle 29"/>
          <p:cNvSpPr>
            <a:spLocks noChangeArrowheads="1"/>
          </p:cNvSpPr>
          <p:nvPr/>
        </p:nvSpPr>
        <p:spPr bwMode="auto">
          <a:xfrm>
            <a:off x="5743074" y="2419752"/>
            <a:ext cx="329184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6" name="Rectangle 30"/>
          <p:cNvSpPr>
            <a:spLocks noChangeArrowheads="1"/>
          </p:cNvSpPr>
          <p:nvPr/>
        </p:nvSpPr>
        <p:spPr bwMode="auto">
          <a:xfrm>
            <a:off x="5743074" y="2525018"/>
            <a:ext cx="32918400"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20" name="Rectangle 6"/>
          <p:cNvSpPr>
            <a:spLocks noChangeArrowheads="1"/>
          </p:cNvSpPr>
          <p:nvPr/>
        </p:nvSpPr>
        <p:spPr bwMode="auto">
          <a:xfrm>
            <a:off x="0" y="390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dirty="0" smtClean="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                                    </a:t>
            </a:r>
            <a:r>
              <a:rPr kumimoji="0" lang="en-US" altLang="en-US" sz="700" b="0" i="0" u="none" strike="noStrike" cap="none" normalizeH="0" baseline="0" dirty="0" smtClean="0">
                <a:ln>
                  <a:noFill/>
                </a:ln>
                <a:solidFill>
                  <a:schemeClr val="tx1"/>
                </a:solidFill>
                <a:effectLst/>
              </a:rPr>
              <a:t> </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3" name="Rectangle 2"/>
          <p:cNvSpPr/>
          <p:nvPr/>
        </p:nvSpPr>
        <p:spPr>
          <a:xfrm>
            <a:off x="304800" y="-8021"/>
            <a:ext cx="2951449" cy="584775"/>
          </a:xfrm>
          <a:prstGeom prst="rect">
            <a:avLst/>
          </a:prstGeom>
        </p:spPr>
        <p:txBody>
          <a:bodyPr wrap="none">
            <a:spAutoFit/>
          </a:bodyPr>
          <a:lstStyle/>
          <a:p>
            <a:r>
              <a:rPr lang="en-US" sz="3200" b="1" dirty="0" smtClean="0">
                <a:solidFill>
                  <a:srgbClr val="0000FF"/>
                </a:solidFill>
              </a:rPr>
              <a:t>2.1.2</a:t>
            </a:r>
            <a:r>
              <a:rPr lang="en-US" sz="3200" b="1" dirty="0">
                <a:solidFill>
                  <a:srgbClr val="0000FF"/>
                </a:solidFill>
              </a:rPr>
              <a:t>. </a:t>
            </a:r>
            <a:r>
              <a:rPr lang="en-US" sz="3200" b="1" dirty="0" err="1" smtClean="0">
                <a:solidFill>
                  <a:srgbClr val="0000FF"/>
                </a:solidFill>
              </a:rPr>
              <a:t>Phân</a:t>
            </a:r>
            <a:r>
              <a:rPr lang="en-US" sz="3200" b="1" dirty="0" smtClean="0">
                <a:solidFill>
                  <a:srgbClr val="0000FF"/>
                </a:solidFill>
              </a:rPr>
              <a:t> </a:t>
            </a:r>
            <a:r>
              <a:rPr lang="en-US" sz="3200" b="1" dirty="0" err="1" smtClean="0">
                <a:solidFill>
                  <a:srgbClr val="0000FF"/>
                </a:solidFill>
              </a:rPr>
              <a:t>loại</a:t>
            </a:r>
            <a:r>
              <a:rPr lang="en-US" sz="2800" dirty="0" smtClean="0"/>
              <a:t>.</a:t>
            </a:r>
            <a:endParaRPr lang="en-US" sz="2800" b="1" dirty="0">
              <a:solidFill>
                <a:srgbClr val="0000FF"/>
              </a:solidFill>
            </a:endParaRPr>
          </a:p>
        </p:txBody>
      </p:sp>
      <p:sp>
        <p:nvSpPr>
          <p:cNvPr id="2" name="Rectangle 1"/>
          <p:cNvSpPr/>
          <p:nvPr/>
        </p:nvSpPr>
        <p:spPr>
          <a:xfrm>
            <a:off x="272715" y="483958"/>
            <a:ext cx="8622632" cy="1077218"/>
          </a:xfrm>
          <a:prstGeom prst="rect">
            <a:avLst/>
          </a:prstGeom>
        </p:spPr>
        <p:txBody>
          <a:bodyPr wrap="square">
            <a:spAutoFit/>
          </a:bodyPr>
          <a:lstStyle/>
          <a:p>
            <a:pPr algn="just"/>
            <a:r>
              <a:rPr lang="en-US" sz="3200" dirty="0">
                <a:solidFill>
                  <a:srgbClr val="C00000"/>
                </a:solidFill>
              </a:rPr>
              <a:t>b</a:t>
            </a:r>
            <a:r>
              <a:rPr lang="en-US" sz="3200" dirty="0" smtClean="0">
                <a:solidFill>
                  <a:srgbClr val="C00000"/>
                </a:solidFill>
              </a:rPr>
              <a:t>. </a:t>
            </a:r>
            <a:r>
              <a:rPr lang="en-US" sz="3200" dirty="0" err="1" smtClean="0">
                <a:solidFill>
                  <a:srgbClr val="C00000"/>
                </a:solidFill>
              </a:rPr>
              <a:t>Máy</a:t>
            </a:r>
            <a:r>
              <a:rPr lang="en-US" sz="3200" dirty="0" smtClean="0">
                <a:solidFill>
                  <a:srgbClr val="C00000"/>
                </a:solidFill>
              </a:rPr>
              <a:t> </a:t>
            </a:r>
            <a:r>
              <a:rPr lang="en-US" sz="3200" dirty="0" err="1">
                <a:solidFill>
                  <a:srgbClr val="C00000"/>
                </a:solidFill>
              </a:rPr>
              <a:t>điện</a:t>
            </a:r>
            <a:r>
              <a:rPr lang="en-US" sz="3200" dirty="0">
                <a:solidFill>
                  <a:srgbClr val="C00000"/>
                </a:solidFill>
              </a:rPr>
              <a:t> </a:t>
            </a:r>
            <a:r>
              <a:rPr lang="en-US" sz="3200" dirty="0" err="1">
                <a:solidFill>
                  <a:srgbClr val="C00000"/>
                </a:solidFill>
              </a:rPr>
              <a:t>có</a:t>
            </a:r>
            <a:r>
              <a:rPr lang="en-US" sz="3200" dirty="0">
                <a:solidFill>
                  <a:srgbClr val="C00000"/>
                </a:solidFill>
              </a:rPr>
              <a:t> </a:t>
            </a:r>
            <a:r>
              <a:rPr lang="en-US" sz="3200" dirty="0" err="1">
                <a:solidFill>
                  <a:srgbClr val="C00000"/>
                </a:solidFill>
              </a:rPr>
              <a:t>phần</a:t>
            </a:r>
            <a:r>
              <a:rPr lang="en-US" sz="3200" dirty="0">
                <a:solidFill>
                  <a:srgbClr val="C00000"/>
                </a:solidFill>
              </a:rPr>
              <a:t> </a:t>
            </a:r>
            <a:r>
              <a:rPr lang="en-US" sz="3200" dirty="0" err="1">
                <a:solidFill>
                  <a:srgbClr val="C00000"/>
                </a:solidFill>
              </a:rPr>
              <a:t>động</a:t>
            </a:r>
            <a:r>
              <a:rPr lang="en-US" sz="3200" dirty="0">
                <a:solidFill>
                  <a:srgbClr val="C00000"/>
                </a:solidFill>
              </a:rPr>
              <a:t> (quay </a:t>
            </a:r>
            <a:r>
              <a:rPr lang="en-US" sz="3200" dirty="0" err="1">
                <a:solidFill>
                  <a:srgbClr val="C00000"/>
                </a:solidFill>
              </a:rPr>
              <a:t>hoặc</a:t>
            </a:r>
            <a:r>
              <a:rPr lang="en-US" sz="3200" dirty="0">
                <a:solidFill>
                  <a:srgbClr val="C00000"/>
                </a:solidFill>
              </a:rPr>
              <a:t> </a:t>
            </a:r>
            <a:r>
              <a:rPr lang="en-US" sz="3200" dirty="0" err="1">
                <a:solidFill>
                  <a:srgbClr val="C00000"/>
                </a:solidFill>
              </a:rPr>
              <a:t>chuyển</a:t>
            </a:r>
            <a:r>
              <a:rPr lang="en-US" sz="3200" dirty="0">
                <a:solidFill>
                  <a:srgbClr val="C00000"/>
                </a:solidFill>
              </a:rPr>
              <a:t> </a:t>
            </a:r>
            <a:r>
              <a:rPr lang="en-US" sz="3200" dirty="0" err="1">
                <a:solidFill>
                  <a:srgbClr val="C00000"/>
                </a:solidFill>
              </a:rPr>
              <a:t>động</a:t>
            </a:r>
            <a:r>
              <a:rPr lang="en-US" sz="3200" dirty="0">
                <a:solidFill>
                  <a:srgbClr val="C00000"/>
                </a:solidFill>
              </a:rPr>
              <a:t> </a:t>
            </a:r>
            <a:r>
              <a:rPr lang="en-US" sz="3200" dirty="0" err="1">
                <a:solidFill>
                  <a:srgbClr val="C00000"/>
                </a:solidFill>
              </a:rPr>
              <a:t>thẳng</a:t>
            </a:r>
            <a:r>
              <a:rPr lang="en-US" sz="3200" dirty="0" smtClean="0">
                <a:solidFill>
                  <a:srgbClr val="C00000"/>
                </a:solidFill>
              </a:rPr>
              <a:t>).</a:t>
            </a:r>
            <a:endParaRPr lang="en-US" sz="3200" dirty="0">
              <a:solidFill>
                <a:srgbClr val="C00000"/>
              </a:solidFill>
            </a:endParaRPr>
          </a:p>
        </p:txBody>
      </p:sp>
      <p:sp>
        <p:nvSpPr>
          <p:cNvPr id="4" name="Rectangle 3"/>
          <p:cNvSpPr/>
          <p:nvPr/>
        </p:nvSpPr>
        <p:spPr>
          <a:xfrm>
            <a:off x="336884" y="1634922"/>
            <a:ext cx="8382000" cy="1569660"/>
          </a:xfrm>
          <a:prstGeom prst="rect">
            <a:avLst/>
          </a:prstGeom>
        </p:spPr>
        <p:txBody>
          <a:bodyPr wrap="square">
            <a:spAutoFit/>
          </a:bodyPr>
          <a:lstStyle/>
          <a:p>
            <a:pPr algn="just"/>
            <a:r>
              <a:rPr lang="en-US" sz="3200" dirty="0" smtClean="0"/>
              <a:t>V</a:t>
            </a:r>
            <a:r>
              <a:rPr lang="vi-VN" sz="3200" dirty="0" smtClean="0"/>
              <a:t>í </a:t>
            </a:r>
            <a:r>
              <a:rPr lang="vi-VN" sz="3200" dirty="0"/>
              <a:t>dụ biến đổi điện năng thành cơ năng (động cơ điện) hoặc biến đổi cơ năng thành điện năng (máy phát điện</a:t>
            </a:r>
            <a:r>
              <a:rPr lang="vi-VN" sz="3200" dirty="0" smtClean="0"/>
              <a:t>)</a:t>
            </a:r>
            <a:r>
              <a:rPr lang="en-US" sz="3200" dirty="0" smtClean="0"/>
              <a:t>.</a:t>
            </a:r>
            <a:endParaRPr lang="en-US" sz="3200" dirty="0"/>
          </a:p>
        </p:txBody>
      </p:sp>
      <p:sp>
        <p:nvSpPr>
          <p:cNvPr id="5" name="Rectangle 4"/>
          <p:cNvSpPr/>
          <p:nvPr/>
        </p:nvSpPr>
        <p:spPr>
          <a:xfrm>
            <a:off x="272715" y="3204582"/>
            <a:ext cx="8731215" cy="1569660"/>
          </a:xfrm>
          <a:prstGeom prst="rect">
            <a:avLst/>
          </a:prstGeom>
        </p:spPr>
        <p:txBody>
          <a:bodyPr wrap="square">
            <a:spAutoFit/>
          </a:bodyPr>
          <a:lstStyle/>
          <a:p>
            <a:pPr algn="just"/>
            <a:r>
              <a:rPr lang="vi-VN" sz="3200" dirty="0"/>
              <a:t>Quá trình biến đổi có tính thuận nghịch </a:t>
            </a:r>
            <a:r>
              <a:rPr lang="vi-VN" sz="3200" dirty="0" smtClean="0"/>
              <a:t>nghĩa </a:t>
            </a:r>
            <a:r>
              <a:rPr lang="vi-VN" sz="3200" dirty="0"/>
              <a:t>là máy điện có thể làm việc ở chế độ máy phát điện </a:t>
            </a:r>
            <a:r>
              <a:rPr lang="vi-VN" sz="3200" dirty="0" smtClean="0"/>
              <a:t>h</a:t>
            </a:r>
            <a:r>
              <a:rPr lang="en-US" sz="3200" dirty="0" err="1" smtClean="0"/>
              <a:t>oặc</a:t>
            </a:r>
            <a:r>
              <a:rPr lang="vi-VN" sz="3200" dirty="0" smtClean="0"/>
              <a:t> </a:t>
            </a:r>
            <a:r>
              <a:rPr lang="vi-VN" sz="3200" dirty="0"/>
              <a:t>động cơ điện.</a:t>
            </a:r>
            <a:endParaRPr lang="en-US" sz="3200" dirty="0"/>
          </a:p>
        </p:txBody>
      </p:sp>
      <p:pic>
        <p:nvPicPr>
          <p:cNvPr id="6" name="Picture 5"/>
          <p:cNvPicPr>
            <a:picLocks noChangeAspect="1"/>
          </p:cNvPicPr>
          <p:nvPr/>
        </p:nvPicPr>
        <p:blipFill>
          <a:blip r:embed="rId2"/>
          <a:stretch>
            <a:fillRect/>
          </a:stretch>
        </p:blipFill>
        <p:spPr>
          <a:xfrm>
            <a:off x="1981200" y="4876800"/>
            <a:ext cx="5105400" cy="1682461"/>
          </a:xfrm>
          <a:prstGeom prst="rect">
            <a:avLst/>
          </a:prstGeom>
        </p:spPr>
      </p:pic>
    </p:spTree>
    <p:extLst>
      <p:ext uri="{BB962C8B-B14F-4D97-AF65-F5344CB8AC3E}">
        <p14:creationId xmlns:p14="http://schemas.microsoft.com/office/powerpoint/2010/main" val="3911840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sp>
        <p:nvSpPr>
          <p:cNvPr id="2" name="Subtitle 2"/>
          <p:cNvSpPr txBox="1">
            <a:spLocks/>
          </p:cNvSpPr>
          <p:nvPr/>
        </p:nvSpPr>
        <p:spPr>
          <a:xfrm>
            <a:off x="141515" y="2819400"/>
            <a:ext cx="9002486" cy="2819400"/>
          </a:xfrm>
          <a:prstGeom prst="rect">
            <a:avLst/>
          </a:prstGeom>
        </p:spPr>
        <p:txBody>
          <a:bodyPr/>
          <a:lstStyle>
            <a:lvl1pPr marL="452438" indent="-452438" algn="l" rtl="0" eaLnBrk="1" fontAlgn="base" hangingPunct="1">
              <a:spcBef>
                <a:spcPct val="20000"/>
              </a:spcBef>
              <a:spcAft>
                <a:spcPct val="0"/>
              </a:spcAft>
              <a:buClr>
                <a:schemeClr val="bg2"/>
              </a:buClr>
              <a:buFont typeface="Wingdings" pitchFamily="2" charset="2"/>
              <a:buBlip>
                <a:blip r:embed="rId3"/>
              </a:buBlip>
              <a:defRPr sz="2800">
                <a:solidFill>
                  <a:schemeClr val="tx1"/>
                </a:solidFill>
                <a:latin typeface="+mn-lt"/>
                <a:ea typeface="+mn-ea"/>
                <a:cs typeface="+mn-cs"/>
              </a:defRPr>
            </a:lvl1pPr>
            <a:lvl2pPr marL="852488" indent="-285750" algn="l" rtl="0" eaLnBrk="1" fontAlgn="base" hangingPunct="1">
              <a:spcBef>
                <a:spcPct val="20000"/>
              </a:spcBef>
              <a:spcAft>
                <a:spcPct val="0"/>
              </a:spcAft>
              <a:buClr>
                <a:schemeClr val="tx2"/>
              </a:buClr>
              <a:buSzPct val="85000"/>
              <a:buFont typeface="Wingdings" pitchFamily="2" charset="2"/>
              <a:buChar char="¯"/>
              <a:defRPr sz="2400" i="1">
                <a:solidFill>
                  <a:schemeClr val="tx1"/>
                </a:solidFill>
                <a:latin typeface="+mn-lt"/>
                <a:cs typeface="+mn-cs"/>
              </a:defRPr>
            </a:lvl2pPr>
            <a:lvl3pPr marL="1195388" indent="-228600" algn="l" rtl="0" eaLnBrk="1" fontAlgn="base" hangingPunct="1">
              <a:spcBef>
                <a:spcPct val="20000"/>
              </a:spcBef>
              <a:spcAft>
                <a:spcPct val="0"/>
              </a:spcAft>
              <a:buClr>
                <a:schemeClr val="accent1"/>
              </a:buClr>
              <a:buSzPct val="65000"/>
              <a:buFont typeface="Wingdings" pitchFamily="2" charset="2"/>
              <a:buChar char="p"/>
              <a:defRPr sz="2000">
                <a:solidFill>
                  <a:schemeClr val="tx1"/>
                </a:solidFill>
                <a:latin typeface="+mn-lt"/>
                <a:cs typeface="+mn-cs"/>
              </a:defRPr>
            </a:lvl3pPr>
            <a:lvl4pPr marL="16002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cs typeface="+mn-cs"/>
              </a:defRPr>
            </a:lvl4pPr>
            <a:lvl5pPr marL="2057400" indent="-228600" algn="l" rtl="0" eaLnBrk="1" fontAlgn="base" hangingPunct="1">
              <a:spcBef>
                <a:spcPct val="20000"/>
              </a:spcBef>
              <a:spcAft>
                <a:spcPct val="0"/>
              </a:spcAft>
              <a:buClr>
                <a:schemeClr val="tx2"/>
              </a:buClr>
              <a:buSzPct val="80000"/>
              <a:buFont typeface="Wingdings" pitchFamily="2" charset="2"/>
              <a:buChar char="§"/>
              <a:defRPr sz="2000">
                <a:solidFill>
                  <a:schemeClr val="tx1"/>
                </a:solidFill>
                <a:latin typeface="+mn-lt"/>
                <a:cs typeface="+mn-cs"/>
              </a:defRPr>
            </a:lvl5pPr>
            <a:lvl6pPr marL="25146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6pPr>
            <a:lvl7pPr marL="29718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7pPr>
            <a:lvl8pPr marL="34290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8pPr>
            <a:lvl9pPr marL="38862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9pPr>
          </a:lstStyle>
          <a:p>
            <a:pPr marL="0" indent="0">
              <a:lnSpc>
                <a:spcPct val="150000"/>
              </a:lnSpc>
              <a:buClr>
                <a:srgbClr val="E7E6E6"/>
              </a:buClr>
              <a:buFont typeface="Wingdings" pitchFamily="2" charset="2"/>
              <a:buNone/>
            </a:pPr>
            <a:endParaRPr lang="en-US" sz="4800" b="1">
              <a:solidFill>
                <a:srgbClr val="FF0000"/>
              </a:solidFill>
              <a:latin typeface="Calibri Light" panose="020F0302020204030204"/>
            </a:endParaRPr>
          </a:p>
        </p:txBody>
      </p:sp>
      <p:sp>
        <p:nvSpPr>
          <p:cNvPr id="6" name="TextBox 5"/>
          <p:cNvSpPr txBox="1"/>
          <p:nvPr/>
        </p:nvSpPr>
        <p:spPr>
          <a:xfrm>
            <a:off x="304800" y="2971800"/>
            <a:ext cx="8458200" cy="677108"/>
          </a:xfrm>
          <a:prstGeom prst="rect">
            <a:avLst/>
          </a:prstGeom>
          <a:noFill/>
        </p:spPr>
        <p:txBody>
          <a:bodyPr wrap="square" rtlCol="0">
            <a:spAutoFit/>
          </a:bodyPr>
          <a:lstStyle/>
          <a:p>
            <a:pPr algn="ctr"/>
            <a:r>
              <a:rPr lang="en-US" sz="38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THANK FOR  YOUR </a:t>
            </a:r>
            <a:r>
              <a:rPr lang="en-US" sz="3800" b="1" smtClean="0">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ATTENTION !</a:t>
            </a:r>
            <a:endParaRPr lang="en-US" sz="38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81992356"/>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Level 10">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CC330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Grid">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lnDef>
  </a:objectDefaults>
  <a:extraClrSchemeLst>
    <a:extraClrScheme>
      <a:clrScheme name="Level 1">
        <a:dk1>
          <a:srgbClr val="006699"/>
        </a:dk1>
        <a:lt1>
          <a:srgbClr val="FFFFFF"/>
        </a:lt1>
        <a:dk2>
          <a:srgbClr val="000000"/>
        </a:dk2>
        <a:lt2>
          <a:srgbClr val="99FF99"/>
        </a:lt2>
        <a:accent1>
          <a:srgbClr val="00CC99"/>
        </a:accent1>
        <a:accent2>
          <a:srgbClr val="009999"/>
        </a:accent2>
        <a:accent3>
          <a:srgbClr val="AAAAAA"/>
        </a:accent3>
        <a:accent4>
          <a:srgbClr val="DADADA"/>
        </a:accent4>
        <a:accent5>
          <a:srgbClr val="AAE2CA"/>
        </a:accent5>
        <a:accent6>
          <a:srgbClr val="008A8A"/>
        </a:accent6>
        <a:hlink>
          <a:srgbClr val="0066FF"/>
        </a:hlink>
        <a:folHlink>
          <a:srgbClr val="989CBA"/>
        </a:folHlink>
      </a:clrScheme>
      <a:clrMap bg1="dk2" tx1="lt1" bg2="dk1" tx2="lt2" accent1="accent1" accent2="accent2" accent3="accent3" accent4="accent4" accent5="accent5" accent6="accent6" hlink="hlink" folHlink="folHlink"/>
    </a:extraClrScheme>
    <a:extraClrScheme>
      <a:clrScheme name="Level 2">
        <a:dk1>
          <a:srgbClr val="808000"/>
        </a:dk1>
        <a:lt1>
          <a:srgbClr val="FFFFFF"/>
        </a:lt1>
        <a:dk2>
          <a:srgbClr val="5C271E"/>
        </a:dk2>
        <a:lt2>
          <a:srgbClr val="FFDD89"/>
        </a:lt2>
        <a:accent1>
          <a:srgbClr val="CC6600"/>
        </a:accent1>
        <a:accent2>
          <a:srgbClr val="CC9900"/>
        </a:accent2>
        <a:accent3>
          <a:srgbClr val="B5ACAB"/>
        </a:accent3>
        <a:accent4>
          <a:srgbClr val="DADADA"/>
        </a:accent4>
        <a:accent5>
          <a:srgbClr val="E2B8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3">
        <a:dk1>
          <a:srgbClr val="763B00"/>
        </a:dk1>
        <a:lt1>
          <a:srgbClr val="FFFFFF"/>
        </a:lt1>
        <a:dk2>
          <a:srgbClr val="330000"/>
        </a:dk2>
        <a:lt2>
          <a:srgbClr val="CC9900"/>
        </a:lt2>
        <a:accent1>
          <a:srgbClr val="FFCC00"/>
        </a:accent1>
        <a:accent2>
          <a:srgbClr val="CC3300"/>
        </a:accent2>
        <a:accent3>
          <a:srgbClr val="ADAAAA"/>
        </a:accent3>
        <a:accent4>
          <a:srgbClr val="DADADA"/>
        </a:accent4>
        <a:accent5>
          <a:srgbClr val="FFE2AA"/>
        </a:accent5>
        <a:accent6>
          <a:srgbClr val="B92D00"/>
        </a:accent6>
        <a:hlink>
          <a:srgbClr val="666699"/>
        </a:hlink>
        <a:folHlink>
          <a:srgbClr val="999966"/>
        </a:folHlink>
      </a:clrScheme>
      <a:clrMap bg1="dk2" tx1="lt1" bg2="dk1" tx2="lt2" accent1="accent1" accent2="accent2" accent3="accent3" accent4="accent4" accent5="accent5" accent6="accent6" hlink="hlink" folHlink="folHlink"/>
    </a:extraClrScheme>
    <a:extraClrScheme>
      <a:clrScheme name="Level 4">
        <a:dk1>
          <a:srgbClr val="6D3696"/>
        </a:dk1>
        <a:lt1>
          <a:srgbClr val="FFFFFF"/>
        </a:lt1>
        <a:dk2>
          <a:srgbClr val="51255D"/>
        </a:dk2>
        <a:lt2>
          <a:srgbClr val="FFFFCC"/>
        </a:lt2>
        <a:accent1>
          <a:srgbClr val="666699"/>
        </a:accent1>
        <a:accent2>
          <a:srgbClr val="800080"/>
        </a:accent2>
        <a:accent3>
          <a:srgbClr val="B3ACB6"/>
        </a:accent3>
        <a:accent4>
          <a:srgbClr val="DADADA"/>
        </a:accent4>
        <a:accent5>
          <a:srgbClr val="B8B8CA"/>
        </a:accent5>
        <a:accent6>
          <a:srgbClr val="730073"/>
        </a:accent6>
        <a:hlink>
          <a:srgbClr val="CCCC00"/>
        </a:hlink>
        <a:folHlink>
          <a:srgbClr val="A3A274"/>
        </a:folHlink>
      </a:clrScheme>
      <a:clrMap bg1="dk2" tx1="lt1" bg2="dk1" tx2="lt2" accent1="accent1" accent2="accent2" accent3="accent3" accent4="accent4" accent5="accent5" accent6="accent6" hlink="hlink" folHlink="folHlink"/>
    </a:extraClrScheme>
    <a:extraClrScheme>
      <a:clrScheme name="Level 5">
        <a:dk1>
          <a:srgbClr val="CC6600"/>
        </a:dk1>
        <a:lt1>
          <a:srgbClr val="FFFFFF"/>
        </a:lt1>
        <a:dk2>
          <a:srgbClr val="4A553B"/>
        </a:dk2>
        <a:lt2>
          <a:srgbClr val="FFBF1F"/>
        </a:lt2>
        <a:accent1>
          <a:srgbClr val="FFCC00"/>
        </a:accent1>
        <a:accent2>
          <a:srgbClr val="CC9900"/>
        </a:accent2>
        <a:accent3>
          <a:srgbClr val="B1B4AF"/>
        </a:accent3>
        <a:accent4>
          <a:srgbClr val="DADADA"/>
        </a:accent4>
        <a:accent5>
          <a:srgbClr val="FFE2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6">
        <a:dk1>
          <a:srgbClr val="000000"/>
        </a:dk1>
        <a:lt1>
          <a:srgbClr val="FFFFFF"/>
        </a:lt1>
        <a:dk2>
          <a:srgbClr val="666699"/>
        </a:dk2>
        <a:lt2>
          <a:srgbClr val="FFCC00"/>
        </a:lt2>
        <a:accent1>
          <a:srgbClr val="FF9900"/>
        </a:accent1>
        <a:accent2>
          <a:srgbClr val="FF0000"/>
        </a:accent2>
        <a:accent3>
          <a:srgbClr val="FFFFFF"/>
        </a:accent3>
        <a:accent4>
          <a:srgbClr val="000000"/>
        </a:accent4>
        <a:accent5>
          <a:srgbClr val="FFCAAA"/>
        </a:accent5>
        <a:accent6>
          <a:srgbClr val="E70000"/>
        </a:accent6>
        <a:hlink>
          <a:srgbClr val="666699"/>
        </a:hlink>
        <a:folHlink>
          <a:srgbClr val="999966"/>
        </a:folHlink>
      </a:clrScheme>
      <a:clrMap bg1="lt1" tx1="dk1" bg2="lt2" tx2="dk2" accent1="accent1" accent2="accent2" accent3="accent3" accent4="accent4" accent5="accent5" accent6="accent6" hlink="hlink" folHlink="folHlink"/>
    </a:extraClrScheme>
    <a:extraClrScheme>
      <a:clrScheme name="Level 7">
        <a:dk1>
          <a:srgbClr val="000000"/>
        </a:dk1>
        <a:lt1>
          <a:srgbClr val="FFFFFF"/>
        </a:lt1>
        <a:dk2>
          <a:srgbClr val="CC3300"/>
        </a:dk2>
        <a:lt2>
          <a:srgbClr val="663300"/>
        </a:lt2>
        <a:accent1>
          <a:srgbClr val="FFCC00"/>
        </a:accent1>
        <a:accent2>
          <a:srgbClr val="CC6600"/>
        </a:accent2>
        <a:accent3>
          <a:srgbClr val="FFFFFF"/>
        </a:accent3>
        <a:accent4>
          <a:srgbClr val="000000"/>
        </a:accent4>
        <a:accent5>
          <a:srgbClr val="FFE2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Level 8">
        <a:dk1>
          <a:srgbClr val="000000"/>
        </a:dk1>
        <a:lt1>
          <a:srgbClr val="FFFFFF"/>
        </a:lt1>
        <a:dk2>
          <a:srgbClr val="999900"/>
        </a:dk2>
        <a:lt2>
          <a:srgbClr val="666600"/>
        </a:lt2>
        <a:accent1>
          <a:srgbClr val="99CC00"/>
        </a:accent1>
        <a:accent2>
          <a:srgbClr val="CCCC66"/>
        </a:accent2>
        <a:accent3>
          <a:srgbClr val="FFFFFF"/>
        </a:accent3>
        <a:accent4>
          <a:srgbClr val="000000"/>
        </a:accent4>
        <a:accent5>
          <a:srgbClr val="CAE2AA"/>
        </a:accent5>
        <a:accent6>
          <a:srgbClr val="B9B95C"/>
        </a:accent6>
        <a:hlink>
          <a:srgbClr val="FFCC00"/>
        </a:hlink>
        <a:folHlink>
          <a:srgbClr val="CC9900"/>
        </a:folHlink>
      </a:clrScheme>
      <a:clrMap bg1="lt1" tx1="dk1" bg2="lt2" tx2="dk2" accent1="accent1" accent2="accent2" accent3="accent3" accent4="accent4" accent5="accent5" accent6="accent6" hlink="hlink" folHlink="folHlink"/>
    </a:extraClrScheme>
    <a:extraClrScheme>
      <a:clrScheme name="Level 9">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Level 10">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CC33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Default Design">
  <a:themeElements>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lnDef>
  </a:objectDefaults>
  <a:extraClrSchemeLst>
    <a:extraClrScheme>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Theme1</Template>
  <TotalTime>5394</TotalTime>
  <Words>2118</Words>
  <Application>Microsoft Office PowerPoint</Application>
  <PresentationFormat>On-screen Show (4:3)</PresentationFormat>
  <Paragraphs>192</Paragraphs>
  <Slides>35</Slides>
  <Notes>0</Notes>
  <HiddenSlides>0</HiddenSlides>
  <MMClips>0</MMClips>
  <ScaleCrop>false</ScaleCrop>
  <HeadingPairs>
    <vt:vector size="8" baseType="variant">
      <vt:variant>
        <vt:lpstr>Fonts Used</vt:lpstr>
      </vt:variant>
      <vt:variant>
        <vt:i4>11</vt:i4>
      </vt:variant>
      <vt:variant>
        <vt:lpstr>Theme</vt:lpstr>
      </vt:variant>
      <vt:variant>
        <vt:i4>3</vt:i4>
      </vt:variant>
      <vt:variant>
        <vt:lpstr>Embedded OLE Servers</vt:lpstr>
      </vt:variant>
      <vt:variant>
        <vt:i4>1</vt:i4>
      </vt:variant>
      <vt:variant>
        <vt:lpstr>Slide Titles</vt:lpstr>
      </vt:variant>
      <vt:variant>
        <vt:i4>35</vt:i4>
      </vt:variant>
    </vt:vector>
  </HeadingPairs>
  <TitlesOfParts>
    <vt:vector size="50" baseType="lpstr">
      <vt:lpstr>MS Mincho</vt:lpstr>
      <vt:lpstr>Arial</vt:lpstr>
      <vt:lpstr>Calibri</vt:lpstr>
      <vt:lpstr>Calibri Light</vt:lpstr>
      <vt:lpstr>Garamond</vt:lpstr>
      <vt:lpstr>Tahoma</vt:lpstr>
      <vt:lpstr>Times New Roman</vt:lpstr>
      <vt:lpstr>VNI-Avo</vt:lpstr>
      <vt:lpstr>VNI-Times</vt:lpstr>
      <vt:lpstr>Wingdings</vt:lpstr>
      <vt:lpstr>Wingdings 2</vt:lpstr>
      <vt:lpstr>Theme1</vt:lpstr>
      <vt:lpstr>2_Default Design</vt:lpstr>
      <vt:lpstr>Office Theme</vt:lpstr>
      <vt:lpstr>Equation.DSMT4</vt:lpstr>
      <vt:lpstr>PowerPoint Presentation</vt:lpstr>
      <vt:lpstr>Chương 3.KHÁI NIỆM MẠCH ĐIỆN</vt:lpstr>
      <vt:lpstr>Chương 3.KHÁI NIỆM MẠCH ĐIỆN</vt:lpstr>
      <vt:lpstr>Chương 3.KHÁI NIỆM MẠCH ĐIỆN</vt:lpstr>
      <vt:lpstr>Chương 3.KHÁI NIỆM MẠCH ĐIỆN</vt:lpstr>
      <vt:lpstr>Chương 3.KHÁI NIỆM MẠCH ĐIỆN</vt:lpstr>
      <vt:lpstr>Chương 3.KHÁI NIỆM MẠCH ĐIỆN</vt:lpstr>
      <vt:lpstr>Chương 3.KHÁI NIỆM MẠCH ĐIỆN</vt:lpstr>
      <vt:lpstr>Chương 3.KHÁI NIỆM MẠCH ĐIỆN</vt:lpstr>
      <vt:lpstr>Chương 3.KHÁI NIỆM MẠCH ĐIỆN</vt:lpstr>
      <vt:lpstr>Chương 3.KHÁI NIỆM MẠCH ĐIỆN</vt:lpstr>
      <vt:lpstr>Chương 3.KHÁI NIỆM MẠCH ĐIỆN</vt:lpstr>
      <vt:lpstr>Chương 3.KHÁI NIỆM MẠCH ĐIỆN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1</dc:title>
  <dc:creator>NN</dc:creator>
  <cp:lastModifiedBy>THANH GIANG</cp:lastModifiedBy>
  <cp:revision>463</cp:revision>
  <dcterms:created xsi:type="dcterms:W3CDTF">2006-08-16T00:00:00Z</dcterms:created>
  <dcterms:modified xsi:type="dcterms:W3CDTF">2021-05-19T00:56:13Z</dcterms:modified>
</cp:coreProperties>
</file>