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4" r:id="rId1"/>
  </p:sldMasterIdLst>
  <p:sldIdLst>
    <p:sldId id="288" r:id="rId2"/>
    <p:sldId id="276" r:id="rId3"/>
    <p:sldId id="298" r:id="rId4"/>
    <p:sldId id="291" r:id="rId5"/>
    <p:sldId id="293" r:id="rId6"/>
    <p:sldId id="292" r:id="rId7"/>
    <p:sldId id="295" r:id="rId8"/>
    <p:sldId id="296" r:id="rId9"/>
    <p:sldId id="297" r:id="rId10"/>
    <p:sldId id="299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UONG HONG" initials="DH" lastIdx="3" clrIdx="0">
    <p:extLst>
      <p:ext uri="{19B8F6BF-5375-455C-9EA6-DF929625EA0E}">
        <p15:presenceInfo xmlns:p15="http://schemas.microsoft.com/office/powerpoint/2012/main" userId="DUONG HONG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D6126B"/>
    <a:srgbClr val="99CCFF"/>
    <a:srgbClr val="C4763C"/>
    <a:srgbClr val="6699FF"/>
    <a:srgbClr val="CC66FF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0" autoAdjust="0"/>
    <p:restoredTop sz="94660"/>
  </p:normalViewPr>
  <p:slideViewPr>
    <p:cSldViewPr snapToGrid="0">
      <p:cViewPr varScale="1">
        <p:scale>
          <a:sx n="70" d="100"/>
          <a:sy n="70" d="100"/>
        </p:scale>
        <p:origin x="320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40D2B-E94D-42C5-AC08-1F2CA65C47FE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BFE4D-4923-4AC9-880A-98F5C64927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13410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40D2B-E94D-42C5-AC08-1F2CA65C47FE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BFE4D-4923-4AC9-880A-98F5C64927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3076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40D2B-E94D-42C5-AC08-1F2CA65C47FE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BFE4D-4923-4AC9-880A-98F5C64927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41242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40D2B-E94D-42C5-AC08-1F2CA65C47FE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BFE4D-4923-4AC9-880A-98F5C64927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4198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40D2B-E94D-42C5-AC08-1F2CA65C47FE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BFE4D-4923-4AC9-880A-98F5C64927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68732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40D2B-E94D-42C5-AC08-1F2CA65C47FE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BFE4D-4923-4AC9-880A-98F5C64927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50107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40D2B-E94D-42C5-AC08-1F2CA65C47FE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BFE4D-4923-4AC9-880A-98F5C64927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07942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40D2B-E94D-42C5-AC08-1F2CA65C47FE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BFE4D-4923-4AC9-880A-98F5C64927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53613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40D2B-E94D-42C5-AC08-1F2CA65C47FE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BFE4D-4923-4AC9-880A-98F5C64927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005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40D2B-E94D-42C5-AC08-1F2CA65C47FE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BFE4D-4923-4AC9-880A-98F5C64927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8492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40D2B-E94D-42C5-AC08-1F2CA65C47FE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BFE4D-4923-4AC9-880A-98F5C64927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34287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040D2B-E94D-42C5-AC08-1F2CA65C47FE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7BFE4D-4923-4AC9-880A-98F5C64927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0531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  <p:sldLayoutId id="2147483727" r:id="rId3"/>
    <p:sldLayoutId id="2147483728" r:id="rId4"/>
    <p:sldLayoutId id="2147483729" r:id="rId5"/>
    <p:sldLayoutId id="2147483730" r:id="rId6"/>
    <p:sldLayoutId id="2147483731" r:id="rId7"/>
    <p:sldLayoutId id="2147483732" r:id="rId8"/>
    <p:sldLayoutId id="2147483733" r:id="rId9"/>
    <p:sldLayoutId id="2147483734" r:id="rId10"/>
    <p:sldLayoutId id="214748373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6676" t="19675" r="54360" b="59187"/>
          <a:stretch/>
        </p:blipFill>
        <p:spPr>
          <a:xfrm>
            <a:off x="0" y="0"/>
            <a:ext cx="1973253" cy="60216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661425" y="91421"/>
            <a:ext cx="772290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b="1" smtClean="0">
                <a:solidFill>
                  <a:srgbClr val="C4763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 CAO ĐẲNG LÝ TỰ TRỌNG TP.HCM</a:t>
            </a:r>
          </a:p>
          <a:p>
            <a:pPr algn="ctr"/>
            <a:r>
              <a:rPr lang="en-US" sz="2600" b="1" smtClean="0">
                <a:solidFill>
                  <a:srgbClr val="C4763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KHOA CƠ KHÍ</a:t>
            </a:r>
            <a:endParaRPr lang="en-US" sz="2600" b="1">
              <a:solidFill>
                <a:srgbClr val="C4763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07129" y="2206545"/>
            <a:ext cx="9578566" cy="1476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1000"/>
              </a:spcBef>
            </a:pPr>
            <a:r>
              <a:rPr lang="en-US" sz="3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Môn. CƠ LÝ THUYẾT</a:t>
            </a:r>
          </a:p>
          <a:p>
            <a:pPr algn="ctr">
              <a:lnSpc>
                <a:spcPct val="120000"/>
              </a:lnSpc>
              <a:spcBef>
                <a:spcPts val="1000"/>
              </a:spcBef>
            </a:pPr>
            <a:r>
              <a:rPr lang="en-US" sz="3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Chương 4. ĐỘNG HỌC ĐIỂM</a:t>
            </a:r>
            <a:endParaRPr lang="en-US" sz="3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0" y="6255943"/>
            <a:ext cx="12192000" cy="55226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0" y="6397203"/>
            <a:ext cx="2765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GV: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Dương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Thị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Hồng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084441" y="6347408"/>
            <a:ext cx="2765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TP.HCM, </a:t>
            </a:r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02/2021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343176" y="6347408"/>
            <a:ext cx="32019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Môn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CƠ LÝ THUYẾT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3651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"/>
    </mc:Choice>
    <mc:Fallback xmlns="">
      <p:transition spd="slow" advTm="17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310711"/>
            <a:ext cx="26874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GV: Dương Thị Hồng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2321881" y="92777"/>
            <a:ext cx="8243513" cy="856754"/>
          </a:xfrm>
          <a:prstGeom prst="roundRect">
            <a:avLst/>
          </a:prstGeom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800" b="1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.1. Khảo sát chuyển động của điểm </a:t>
            </a:r>
          </a:p>
          <a:p>
            <a:pPr algn="ctr"/>
            <a:r>
              <a:rPr lang="en-US" sz="2800" b="1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bằng phương pháp tọa độ Đề các</a:t>
            </a:r>
            <a:endParaRPr lang="en-US" sz="2800" b="1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792654" y="949531"/>
                <a:ext cx="10658732" cy="53642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sz="2800" b="1" i="1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4.1.1. Phương trình chuyển động</a:t>
                </a:r>
              </a:p>
              <a:p>
                <a:r>
                  <a:rPr lang="en-US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</a:t>
                </a:r>
                <a:r>
                  <a:rPr lang="en-US" sz="2800"/>
                  <a:t> 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 = x(t)</a:t>
                </a:r>
              </a:p>
              <a:p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 y 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y(t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</a:p>
              <a:p>
                <a:r>
                  <a:rPr lang="vi-VN" sz="2800"/>
                  <a:t/>
                </a:r>
                <a:br>
                  <a:rPr lang="vi-VN" sz="2800"/>
                </a:br>
                <a:r>
                  <a:rPr lang="en-US" sz="2800" b="1" i="1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4.1.2. Vận tốc</a:t>
                </a:r>
              </a:p>
              <a:p>
                <a:r>
                  <a:rPr lang="en-US" sz="2800" smtClean="0"/>
                  <a:t>	v</a:t>
                </a:r>
                <a:r>
                  <a:rPr lang="en-US" sz="2800" baseline="-25000" smtClean="0"/>
                  <a:t>x</a:t>
                </a:r>
                <a:r>
                  <a:rPr lang="en-US" sz="2800" smtClean="0"/>
                  <a:t> </a:t>
                </a:r>
                <a:r>
                  <a:rPr lang="en-US" sz="2800"/>
                  <a:t>= x’(t)</a:t>
                </a:r>
              </a:p>
              <a:p>
                <a:r>
                  <a:rPr lang="en-US" sz="2800" smtClean="0"/>
                  <a:t>	v</a:t>
                </a:r>
                <a:r>
                  <a:rPr lang="en-US" sz="2800" baseline="-25000" smtClean="0"/>
                  <a:t>y</a:t>
                </a:r>
                <a:r>
                  <a:rPr lang="en-US" sz="2800" smtClean="0"/>
                  <a:t> </a:t>
                </a:r>
                <a:r>
                  <a:rPr lang="en-US" sz="2800"/>
                  <a:t>= y’(t)</a:t>
                </a:r>
              </a:p>
              <a:p>
                <a:r>
                  <a:rPr lang="en-US" sz="2800" smtClean="0"/>
                  <a:t>	v </a:t>
                </a:r>
                <a:r>
                  <a:rPr lang="en-US" sz="2800"/>
                  <a:t>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bSup>
                          <m:sSubSup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v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x</m:t>
                            </m:r>
                          </m:sub>
                          <m:sup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  <m:sSubSup>
                          <m:sSubSup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+ </m:t>
                            </m:r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v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y</m:t>
                            </m:r>
                          </m:sub>
                          <m:sup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</m:e>
                    </m:rad>
                  </m:oMath>
                </a14:m>
                <a:endParaRPr lang="en-US" sz="2800"/>
              </a:p>
              <a:p>
                <a:r>
                  <a:rPr lang="en-US" sz="2800"/>
                  <a:t>VD1. Cho điểm chuyển động theo phương trình:    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𝑡</m:t>
                        </m:r>
                      </m:e>
                      <m:sup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+ 1</a:t>
                </a:r>
              </a:p>
              <a:p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						       	y =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𝑡</m:t>
                        </m:r>
                      </m:e>
                      <m:sup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800"/>
                  <a:t> + 1</a:t>
                </a:r>
              </a:p>
              <a:p>
                <a:pPr marL="514350" indent="-514350">
                  <a:buAutoNum type="alphaLcPeriod"/>
                </a:pPr>
                <a:r>
                  <a:rPr lang="en-US" sz="2800"/>
                  <a:t>Xác định vận tốc của điểm tại t =</a:t>
                </a:r>
                <a:r>
                  <a:rPr lang="en-US" sz="2800" smtClean="0"/>
                  <a:t>2s</a:t>
                </a:r>
                <a:endParaRPr lang="en-US" sz="280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2654" y="949531"/>
                <a:ext cx="10658732" cy="5364225"/>
              </a:xfrm>
              <a:prstGeom prst="rect">
                <a:avLst/>
              </a:prstGeom>
              <a:blipFill rotWithShape="0">
                <a:blip r:embed="rId3"/>
                <a:stretch>
                  <a:fillRect l="-1201" t="-455" b="-227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9556595" y="6333893"/>
            <a:ext cx="2553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Môn học Cơ kỹ thuật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6305738"/>
            <a:ext cx="12192000" cy="55226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0" y="6397203"/>
            <a:ext cx="2765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GV: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Dương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Thị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Hồng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343176" y="6347408"/>
            <a:ext cx="32019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Môn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CƠ LÝ THUYẾT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8" name="Picture 17"/>
          <p:cNvPicPr/>
          <p:nvPr/>
        </p:nvPicPr>
        <p:blipFill rotWithShape="1">
          <a:blip r:embed="rId4"/>
          <a:srcRect l="12901" t="28622" r="51373" b="21192"/>
          <a:stretch/>
        </p:blipFill>
        <p:spPr bwMode="auto">
          <a:xfrm>
            <a:off x="8427678" y="1522540"/>
            <a:ext cx="3376145" cy="259769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Rectangle 1"/>
          <p:cNvSpPr/>
          <p:nvPr/>
        </p:nvSpPr>
        <p:spPr>
          <a:xfrm>
            <a:off x="9853500" y="3858622"/>
            <a:ext cx="5245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1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8269144" y="1850542"/>
            <a:ext cx="5245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1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endParaRPr lang="en-US"/>
          </a:p>
        </p:txBody>
      </p:sp>
      <p:sp>
        <p:nvSpPr>
          <p:cNvPr id="6" name="Left Brace 5"/>
          <p:cNvSpPr/>
          <p:nvPr/>
        </p:nvSpPr>
        <p:spPr>
          <a:xfrm>
            <a:off x="1665837" y="1711105"/>
            <a:ext cx="181070" cy="479833"/>
          </a:xfrm>
          <a:prstGeom prst="leftBrac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Left Brace 20"/>
          <p:cNvSpPr/>
          <p:nvPr/>
        </p:nvSpPr>
        <p:spPr>
          <a:xfrm>
            <a:off x="7921782" y="4733152"/>
            <a:ext cx="181070" cy="479833"/>
          </a:xfrm>
          <a:prstGeom prst="leftBrac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64753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7"/>
    </mc:Choice>
    <mc:Fallback xmlns="">
      <p:transition spd="slow" advTm="23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310711"/>
            <a:ext cx="26874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GV: Dương Thị Hồng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938392" y="1161376"/>
                <a:ext cx="10658732" cy="61707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sz="2800" b="1" i="1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4.1.3. Gia tốc</a:t>
                </a:r>
              </a:p>
              <a:p>
                <a:r>
                  <a:rPr lang="en-US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</a:t>
                </a:r>
                <a:r>
                  <a:rPr lang="en-US" sz="2800"/>
                  <a:t>a</a:t>
                </a:r>
                <a:r>
                  <a:rPr lang="en-US" sz="2800" baseline="-25000"/>
                  <a:t>x</a:t>
                </a:r>
                <a:r>
                  <a:rPr lang="en-US" sz="2800"/>
                  <a:t> =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𝑥</m:t>
                        </m:r>
                      </m:sub>
                      <m:sup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,</m:t>
                        </m:r>
                      </m:sup>
                    </m:sSubSup>
                  </m:oMath>
                </a14:m>
                <a:r>
                  <a:rPr lang="en-US" sz="2800"/>
                  <a:t>(t) = x’’(t) </a:t>
                </a:r>
              </a:p>
              <a:p>
                <a:r>
                  <a:rPr lang="en-US" sz="2800" smtClean="0"/>
                  <a:t>	a</a:t>
                </a:r>
                <a:r>
                  <a:rPr lang="en-US" sz="2800" baseline="-25000" smtClean="0"/>
                  <a:t>y</a:t>
                </a:r>
                <a:r>
                  <a:rPr lang="en-US" sz="2800" smtClean="0"/>
                  <a:t> </a:t>
                </a:r>
                <a:r>
                  <a:rPr lang="en-US" sz="2800"/>
                  <a:t>=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𝑦</m:t>
                        </m:r>
                      </m:sub>
                      <m:sup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,</m:t>
                        </m:r>
                      </m:sup>
                    </m:sSubSup>
                  </m:oMath>
                </a14:m>
                <a:r>
                  <a:rPr lang="en-US" sz="2800"/>
                  <a:t>(t) = y’’(t) </a:t>
                </a:r>
              </a:p>
              <a:p>
                <a:r>
                  <a:rPr lang="en-US" sz="2800" smtClean="0"/>
                  <a:t>	a </a:t>
                </a:r>
                <a:r>
                  <a:rPr lang="en-US" sz="2800"/>
                  <a:t>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bSup>
                          <m:sSubSup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a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x</m:t>
                            </m:r>
                          </m:sub>
                          <m:sup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  <m:sSubSup>
                          <m:sSubSup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+ </m:t>
                            </m:r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a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y</m:t>
                            </m:r>
                          </m:sub>
                          <m:sup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</m:e>
                    </m:rad>
                  </m:oMath>
                </a14:m>
                <a:endParaRPr lang="en-US" sz="2800" smtClean="0"/>
              </a:p>
              <a:p>
                <a:endParaRPr lang="en-US" sz="2800"/>
              </a:p>
              <a:p>
                <a:r>
                  <a:rPr lang="en-US" sz="2800"/>
                  <a:t>VD1. Cho điểm chuyển động theo phương trình:    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𝑡</m:t>
                        </m:r>
                      </m:e>
                      <m:sup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+ 1</a:t>
                </a:r>
              </a:p>
              <a:p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						       	y =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𝑡</m:t>
                        </m:r>
                      </m:e>
                      <m:sup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800"/>
                  <a:t> + 1</a:t>
                </a:r>
              </a:p>
              <a:p>
                <a:r>
                  <a:rPr lang="en-US" sz="2800" smtClean="0"/>
                  <a:t>b. Xác </a:t>
                </a:r>
                <a:r>
                  <a:rPr lang="en-US" sz="2800"/>
                  <a:t>định </a:t>
                </a:r>
                <a:r>
                  <a:rPr lang="en-US" sz="2800" smtClean="0"/>
                  <a:t>gia tốc của </a:t>
                </a:r>
                <a:r>
                  <a:rPr lang="en-US" sz="2800"/>
                  <a:t>điểm tại t =2s</a:t>
                </a:r>
              </a:p>
              <a:p>
                <a:endParaRPr lang="en-US" sz="2800" smtClean="0"/>
              </a:p>
              <a:p>
                <a:r>
                  <a:rPr lang="en-US" sz="2800"/>
                  <a:t/>
                </a:r>
                <a:br>
                  <a:rPr lang="en-US" sz="2800"/>
                </a:br>
                <a:r>
                  <a:rPr lang="en-US" sz="2800"/>
                  <a:t/>
                </a:r>
                <a:br>
                  <a:rPr lang="en-US" sz="2800"/>
                </a:br>
                <a:endParaRPr lang="en-US" sz="28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20000"/>
                  </a:lnSpc>
                </a:pPr>
                <a:endParaRPr lang="en-US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8392" y="1161376"/>
                <a:ext cx="10658732" cy="6170728"/>
              </a:xfrm>
              <a:prstGeom prst="rect">
                <a:avLst/>
              </a:prstGeom>
              <a:blipFill rotWithShape="0">
                <a:blip r:embed="rId3"/>
                <a:stretch>
                  <a:fillRect l="-1201" t="-39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9556595" y="6333893"/>
            <a:ext cx="2553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Môn học Cơ kỹ thuật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6305738"/>
            <a:ext cx="12192000" cy="55226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0" y="6397203"/>
            <a:ext cx="2765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GV: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Dương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Thị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Hồng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343176" y="6347408"/>
            <a:ext cx="32019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Môn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CƠ LÝ THUYẾT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2321881" y="92777"/>
            <a:ext cx="8243513" cy="856754"/>
          </a:xfrm>
          <a:prstGeom prst="roundRect">
            <a:avLst/>
          </a:prstGeom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800" b="1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.1. Khảo sát chuyển động của điểm </a:t>
            </a:r>
          </a:p>
          <a:p>
            <a:pPr algn="ctr"/>
            <a:r>
              <a:rPr lang="en-US" sz="2800" b="1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bằng phương pháp tọa độ Đề các</a:t>
            </a:r>
            <a:endParaRPr lang="en-US" sz="2800" b="1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23955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7"/>
    </mc:Choice>
    <mc:Fallback xmlns="">
      <p:transition spd="slow" advTm="23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310711"/>
            <a:ext cx="26874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GV: Dương Thị Hồng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2321881" y="92777"/>
            <a:ext cx="7374379" cy="1108081"/>
          </a:xfrm>
          <a:prstGeom prst="roundRect">
            <a:avLst/>
          </a:prstGeom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1" algn="ctr"/>
            <a:r>
              <a:rPr lang="en-US" sz="2800" b="1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800" b="1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.2. </a:t>
            </a:r>
            <a:r>
              <a:rPr lang="en-US" sz="2800" b="1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Khảo sát chuyển động của điểm bằng phương pháp tọa độ tự nhiên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448346" y="1200858"/>
                <a:ext cx="11560766" cy="75257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sz="2800" b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4.2.1. Phương trình chuyển động – Phương trình quãng đường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sz="2800" smtClean="0">
                    <a:ea typeface="Cambria Math" panose="02040503050406030204" pitchFamily="18" charset="0"/>
                  </a:rPr>
                  <a:t>	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𝑠</m:t>
                    </m:r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𝑠</m:t>
                    </m:r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(t) 	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(m)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sz="2800" b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4.2.2. Vận tốc 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	v =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</a:rPr>
                          <m:t>d</m:t>
                        </m:r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</a:rPr>
                          <m:t>dt</m:t>
                        </m:r>
                      </m:den>
                    </m:f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𝑠</m:t>
                    </m:r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′(t) 	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(m/s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sz="2800" b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4.2.3. Gia tốc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sz="2800" smtClean="0"/>
                  <a:t>	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 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bSup>
                          <m:sSubSup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a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800" baseline="-25000">
                                <a:latin typeface="Cambria Math" panose="02040503050406030204" pitchFamily="18" charset="0"/>
                              </a:rPr>
                              <m:t>τ</m:t>
                            </m:r>
                          </m:sub>
                          <m:sup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  <m:sSubSup>
                          <m:sSubSup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+ </m:t>
                            </m:r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a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n</m:t>
                            </m:r>
                          </m:sub>
                          <m:sup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</m:e>
                    </m:rad>
                  </m:oMath>
                </a14:m>
                <a:r>
                  <a:rPr lang="en-US" sz="2800" b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(m/s</a:t>
                </a:r>
                <a:r>
                  <a:rPr lang="en-US" sz="2800" baseline="30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endParaRPr lang="en-US" sz="2800" b="1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l-GR" sz="28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l-GR" sz="28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𝜏</m:t>
                        </m:r>
                      </m:sub>
                    </m:sSub>
                  </m:oMath>
                </a14:m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</a:rPr>
                          <m:t>d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</a:rPr>
                          <m:t>dt</m:t>
                        </m:r>
                      </m:den>
                    </m:f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=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</a:rPr>
                          <m:t>v</m:t>
                        </m:r>
                      </m:e>
                    </m:acc>
                    <m:r>
                      <a:rPr lang="en-US" sz="2800" i="1">
                        <a:latin typeface="Cambria Math" panose="02040503050406030204" pitchFamily="18" charset="0"/>
                      </a:rPr>
                      <m:t>′</m:t>
                    </m:r>
                    <m:r>
                      <a:rPr lang="en-US" sz="2800">
                        <a:latin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sz="2800">
                        <a:latin typeface="Cambria Math" panose="02040503050406030204" pitchFamily="18" charset="0"/>
                      </a:rPr>
                      <m:t>t</m:t>
                    </m:r>
                    <m:r>
                      <a:rPr lang="en-US" sz="280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=s′′(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t) 	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gia tốc tiếp tuyến</a:t>
                </a:r>
                <a:endParaRPr lang="en-US" sz="28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a</a:t>
                </a:r>
                <a:r>
                  <a:rPr lang="en-US" sz="2800" baseline="-250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v</m:t>
                            </m:r>
                          </m:e>
                          <m:sup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</a:rPr>
                          <m:t>R</m:t>
                        </m:r>
                      </m:den>
                    </m:f>
                  </m:oMath>
                </a14:m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</a:t>
                </a:r>
                <a:r>
                  <a:rPr lang="en-US" sz="2800" smtClean="0"/>
                  <a:t>			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gia 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tốc 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pháp tuyến</a:t>
                </a:r>
                <a:endParaRPr lang="en-US" sz="2800"/>
              </a:p>
              <a:p>
                <a:pPr>
                  <a:lnSpc>
                    <a:spcPct val="120000"/>
                  </a:lnSpc>
                </a:pPr>
                <a:endParaRPr lang="en-US" sz="2800" b="1" i="1" smtClean="0">
                  <a:solidFill>
                    <a:srgbClr val="00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en-US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</a:t>
                </a:r>
                <a:r>
                  <a:rPr lang="en-US" sz="2800"/>
                  <a:t/>
                </a:r>
                <a:br>
                  <a:rPr lang="en-US" sz="2800"/>
                </a:br>
                <a:r>
                  <a:rPr lang="en-US" sz="2800"/>
                  <a:t/>
                </a:r>
                <a:br>
                  <a:rPr lang="en-US" sz="2800"/>
                </a:br>
                <a:endParaRPr lang="en-US" sz="28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20000"/>
                  </a:lnSpc>
                </a:pPr>
                <a:endParaRPr lang="en-US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8346" y="1200858"/>
                <a:ext cx="11560766" cy="7525778"/>
              </a:xfrm>
              <a:prstGeom prst="rect">
                <a:avLst/>
              </a:prstGeom>
              <a:blipFill rotWithShape="0">
                <a:blip r:embed="rId2"/>
                <a:stretch>
                  <a:fillRect l="-1108" t="-32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9556595" y="6333893"/>
            <a:ext cx="2553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Môn học Cơ kỹ thuật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6305738"/>
            <a:ext cx="12192000" cy="55226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0" y="6397203"/>
            <a:ext cx="2765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GV: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Dương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Thị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Hồng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343176" y="6347408"/>
            <a:ext cx="32019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Môn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CƠ LÝ THUYẾT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347295" y="3824604"/>
            <a:ext cx="307818" cy="26255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8547980" y="2714983"/>
            <a:ext cx="307818" cy="26255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1" name="Picture 20"/>
          <p:cNvPicPr/>
          <p:nvPr/>
        </p:nvPicPr>
        <p:blipFill rotWithShape="1">
          <a:blip r:embed="rId3"/>
          <a:srcRect l="35395" t="41168" r="35715" b="30406"/>
          <a:stretch/>
        </p:blipFill>
        <p:spPr bwMode="auto">
          <a:xfrm>
            <a:off x="7782391" y="1729081"/>
            <a:ext cx="3367889" cy="189770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2" name="Picture 21"/>
          <p:cNvPicPr/>
          <p:nvPr/>
        </p:nvPicPr>
        <p:blipFill rotWithShape="1">
          <a:blip r:embed="rId4"/>
          <a:srcRect l="33623" t="32871" r="29479" b="27106"/>
          <a:stretch/>
        </p:blipFill>
        <p:spPr bwMode="auto">
          <a:xfrm>
            <a:off x="8501204" y="3536616"/>
            <a:ext cx="2997435" cy="222719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6" name="Rectangle 5"/>
              <p:cNvSpPr/>
              <p:nvPr/>
            </p:nvSpPr>
            <p:spPr>
              <a:xfrm>
                <a:off x="10435056" y="3383686"/>
                <a:ext cx="715224" cy="68402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mtClean="0"/>
                  <a:t>a</a:t>
                </a:r>
                <a:r>
                  <a:rPr lang="en-US" sz="3000" smtClean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a</a:t>
                </a:r>
                <a14:m>
                  <m:oMath xmlns:m="http://schemas.openxmlformats.org/officeDocument/2006/math">
                    <m:r>
                      <a:rPr lang="en-US" sz="2000" i="1" smtClean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𝜏</m:t>
                    </m:r>
                  </m:oMath>
                </a14:m>
                <a:endParaRPr lang="en-US" sz="2000"/>
              </a:p>
            </p:txBody>
          </p:sp>
        </mc:Choice>
        <mc:Fallback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35056" y="3383686"/>
                <a:ext cx="715224" cy="684022"/>
              </a:xfrm>
              <a:prstGeom prst="rect">
                <a:avLst/>
              </a:prstGeom>
              <a:blipFill rotWithShape="0">
                <a:blip r:embed="rId5"/>
                <a:stretch>
                  <a:fillRect t="-2679" b="-23214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6" name="Rectangle 15"/>
              <p:cNvSpPr/>
              <p:nvPr/>
            </p:nvSpPr>
            <p:spPr>
              <a:xfrm>
                <a:off x="9108723" y="5258870"/>
                <a:ext cx="715224" cy="68402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mtClean="0"/>
                  <a:t>a</a:t>
                </a:r>
                <a:r>
                  <a:rPr lang="en-US" sz="3000" smtClean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a</a:t>
                </a:r>
                <a14:m>
                  <m:oMath xmlns:m="http://schemas.openxmlformats.org/officeDocument/2006/math">
                    <m:r>
                      <a:rPr lang="en-US" sz="2000" b="0" i="1" smtClean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𝑛</m:t>
                    </m:r>
                  </m:oMath>
                </a14:m>
                <a:endParaRPr lang="en-US" sz="2000"/>
              </a:p>
            </p:txBody>
          </p:sp>
        </mc:Choice>
        <mc:Fallback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08723" y="5258870"/>
                <a:ext cx="715224" cy="684022"/>
              </a:xfrm>
              <a:prstGeom prst="rect">
                <a:avLst/>
              </a:prstGeom>
              <a:blipFill rotWithShape="0">
                <a:blip r:embed="rId6"/>
                <a:stretch>
                  <a:fillRect l="-847" t="-2679" b="-22321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01738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310711"/>
            <a:ext cx="26874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GV: Dương Thị Hồng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716972" y="4540273"/>
                <a:ext cx="9825813" cy="32685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Dấu 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hiệu nhận biết chuyển động nhanh dần, chậm dần:</a:t>
                </a:r>
              </a:p>
              <a:p>
                <a:pPr lvl="0"/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𝜏</m:t>
                        </m:r>
                      </m:sub>
                    </m:sSub>
                  </m:oMath>
                </a14:m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.v 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&gt; 0: vật chuyển động 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nhanh 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dần</a:t>
                </a:r>
              </a:p>
              <a:p>
                <a:pPr lvl="0"/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𝜏</m:t>
                        </m:r>
                      </m:sub>
                    </m:sSub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.v  &lt; 0: vật chuyển động 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chậm 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dần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sz="2800"/>
                  <a:t/>
                </a:r>
                <a:br>
                  <a:rPr lang="en-US" sz="2800"/>
                </a:br>
                <a:r>
                  <a:rPr lang="en-US" sz="2800"/>
                  <a:t/>
                </a:r>
                <a:br>
                  <a:rPr lang="en-US" sz="2800"/>
                </a:br>
                <a:endParaRPr lang="en-US" sz="28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20000"/>
                  </a:lnSpc>
                </a:pPr>
                <a:endParaRPr lang="en-US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6972" y="4540273"/>
                <a:ext cx="9825813" cy="3268587"/>
              </a:xfrm>
              <a:prstGeom prst="rect">
                <a:avLst/>
              </a:prstGeom>
              <a:blipFill rotWithShape="0">
                <a:blip r:embed="rId2"/>
                <a:stretch>
                  <a:fillRect l="-1304" t="-205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9556595" y="6333893"/>
            <a:ext cx="2553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Môn học Cơ kỹ thuật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6305738"/>
            <a:ext cx="12192000" cy="55226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0" y="6397203"/>
            <a:ext cx="2765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GV: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Dương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Thị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Hồng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343176" y="6347408"/>
            <a:ext cx="32019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Môn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CƠ LÝ THUYẾT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781614" y="1157185"/>
                <a:ext cx="10628769" cy="181588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VD2. Cho vật rắn chuyển động theo phương trình: </a:t>
                </a:r>
                <a14:m>
                  <m:oMath xmlns:m="http://schemas.openxmlformats.org/officeDocument/2006/math">
                    <m:r>
                      <a:rPr lang="en-US" sz="280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𝒔</m:t>
                    </m:r>
                    <m:r>
                      <a:rPr lang="en-US" sz="280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800" b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3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1" i="1" smtClean="0">
                            <a:latin typeface="Cambria Math" panose="02040503050406030204" pitchFamily="18" charset="0"/>
                          </a:rPr>
                          <m:t>𝒕</m:t>
                        </m:r>
                      </m:e>
                      <m:sup>
                        <m:r>
                          <a:rPr lang="en-US" sz="2800" b="1" i="1" smtClean="0">
                            <a:latin typeface="Cambria Math" panose="02040503050406030204" pitchFamily="18" charset="0"/>
                          </a:rPr>
                          <m:t>𝟑</m:t>
                        </m:r>
                      </m:sup>
                    </m:sSup>
                  </m:oMath>
                </a14:m>
                <a:r>
                  <a:rPr lang="en-US" sz="2800" b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- 2t + 1</a:t>
                </a:r>
              </a:p>
              <a:p>
                <a:endParaRPr lang="en-US" sz="28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1614" y="1157185"/>
                <a:ext cx="10628769" cy="1815882"/>
              </a:xfrm>
              <a:prstGeom prst="rect">
                <a:avLst/>
              </a:prstGeom>
              <a:blipFill rotWithShape="0">
                <a:blip r:embed="rId3"/>
                <a:stretch>
                  <a:fillRect l="-1147" t="-302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781614" y="1620291"/>
                <a:ext cx="4943192" cy="22836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a. Tính </a:t>
                </a:r>
                <a:r>
                  <a:rPr lang="en-US" sz="2800" b="1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vận tốc góc tại t = </a:t>
                </a:r>
                <a:r>
                  <a:rPr lang="en-US" sz="2800" b="1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2s</a:t>
                </a:r>
              </a:p>
              <a:p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Có: 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 =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𝑠</m:t>
                    </m:r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′(t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= ( 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p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- 2t + 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1)'</a:t>
                </a:r>
              </a:p>
              <a:p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= 9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- 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 = 34 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/s</a:t>
                </a:r>
                <a:endParaRPr lang="en-US" sz="28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1614" y="1620291"/>
                <a:ext cx="4943192" cy="2283638"/>
              </a:xfrm>
              <a:prstGeom prst="rect">
                <a:avLst/>
              </a:prstGeom>
              <a:blipFill rotWithShape="0">
                <a:blip r:embed="rId4"/>
                <a:stretch>
                  <a:fillRect l="-2466" t="-294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6000938" y="1648673"/>
                <a:ext cx="4943192" cy="34381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b. Tính </a:t>
                </a:r>
                <a:r>
                  <a:rPr lang="en-US" sz="2800" b="1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vận tốc góc tại t = </a:t>
                </a:r>
                <a:r>
                  <a:rPr lang="en-US" sz="2800" b="1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2s</a:t>
                </a:r>
              </a:p>
              <a:p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8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𝜏</m:t>
                        </m:r>
                      </m:sub>
                    </m:sSub>
                  </m:oMath>
                </a14:m>
                <a:r>
                  <a:rPr lang="en-US" sz="2800" smtClean="0"/>
                  <a:t>=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</a:rPr>
                          <m:t>v</m:t>
                        </m:r>
                      </m:e>
                    </m:acc>
                    <m:r>
                      <a:rPr lang="en-US" sz="2800" i="1">
                        <a:latin typeface="Cambria Math" panose="02040503050406030204" pitchFamily="18" charset="0"/>
                      </a:rPr>
                      <m:t>′</m:t>
                    </m:r>
                    <m:r>
                      <a:rPr lang="en-US" sz="2800">
                        <a:latin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sz="2800">
                        <a:latin typeface="Cambria Math" panose="02040503050406030204" pitchFamily="18" charset="0"/>
                      </a:rPr>
                      <m:t>t</m:t>
                    </m:r>
                    <m:r>
                      <a:rPr lang="en-US" sz="280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800"/>
                  <a:t> </a:t>
                </a:r>
                <a:r>
                  <a:rPr lang="en-US" sz="2800" smtClean="0"/>
                  <a:t>= </a:t>
                </a:r>
                <a:r>
                  <a:rPr lang="vi-VN" sz="2800" smtClean="0"/>
                  <a:t>(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9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p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- 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vi-VN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)’</a:t>
                </a:r>
              </a:p>
              <a:p>
                <a:r>
                  <a:rPr lang="vi-VN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= 18t = 36 </a:t>
                </a:r>
                <a:r>
                  <a:rPr lang="en-US" sz="2800" smtClean="0"/>
                  <a:t>(</a:t>
                </a:r>
                <a:r>
                  <a:rPr lang="en-US" sz="2800"/>
                  <a:t>m</a:t>
                </a:r>
                <a:r>
                  <a:rPr lang="en-US" sz="2800" smtClean="0"/>
                  <a:t>/s</a:t>
                </a:r>
                <a:r>
                  <a:rPr lang="en-US" sz="2800" baseline="30000" smtClean="0"/>
                  <a:t>2</a:t>
                </a:r>
                <a:r>
                  <a:rPr lang="en-US" sz="2800" smtClean="0"/>
                  <a:t>)</a:t>
                </a:r>
              </a:p>
              <a:p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sz="2800" baseline="-250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v</m:t>
                            </m:r>
                          </m:e>
                          <m:sup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</a:rPr>
                          <m:t>R</m:t>
                        </m:r>
                      </m:den>
                    </m:f>
                  </m:oMath>
                </a14:m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0</a:t>
                </a:r>
              </a:p>
              <a:p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 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bSup>
                          <m:sSubSup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a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800" baseline="-25000">
                                <a:latin typeface="Cambria Math" panose="02040503050406030204" pitchFamily="18" charset="0"/>
                              </a:rPr>
                              <m:t>τ</m:t>
                            </m:r>
                          </m:sub>
                          <m:sup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  <m:sSubSup>
                          <m:sSubSup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+ </m:t>
                            </m:r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a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n</m:t>
                            </m:r>
                          </m:sub>
                          <m:sup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</m:e>
                    </m:rad>
                  </m:oMath>
                </a14:m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:r>
                  <a:rPr lang="vi-VN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36 </a:t>
                </a:r>
                <a:r>
                  <a:rPr lang="en-US" sz="2800"/>
                  <a:t>(m/s</a:t>
                </a:r>
                <a:r>
                  <a:rPr lang="en-US" sz="2800" baseline="30000"/>
                  <a:t>2</a:t>
                </a:r>
                <a:r>
                  <a:rPr lang="en-US" sz="2800"/>
                  <a:t>)</a:t>
                </a:r>
              </a:p>
              <a:p>
                <a:endParaRPr lang="en-US" sz="28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00938" y="1648673"/>
                <a:ext cx="4943192" cy="3438121"/>
              </a:xfrm>
              <a:prstGeom prst="rect">
                <a:avLst/>
              </a:prstGeom>
              <a:blipFill rotWithShape="0">
                <a:blip r:embed="rId5"/>
                <a:stretch>
                  <a:fillRect l="-2466" t="-177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Box 18"/>
          <p:cNvSpPr txBox="1"/>
          <p:nvPr/>
        </p:nvSpPr>
        <p:spPr>
          <a:xfrm>
            <a:off x="686687" y="3367733"/>
            <a:ext cx="494319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800" b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vi-VN" sz="2800" b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800" b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ại </a:t>
            </a:r>
            <a:r>
              <a:rPr lang="en-US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 = </a:t>
            </a:r>
            <a:r>
              <a:rPr lang="en-US" sz="2800" b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2s</a:t>
            </a:r>
            <a:r>
              <a:rPr lang="vi-VN" sz="2800" b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vật quay nhanh hay chậm dần</a:t>
            </a:r>
            <a:endParaRPr lang="en-US" sz="2800" b="1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2321881" y="92777"/>
            <a:ext cx="7374379" cy="1108081"/>
          </a:xfrm>
          <a:prstGeom prst="roundRect">
            <a:avLst/>
          </a:prstGeom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1" algn="ctr"/>
            <a:r>
              <a:rPr lang="en-US" sz="2800" b="1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800" b="1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.2. </a:t>
            </a:r>
            <a:r>
              <a:rPr lang="en-US" sz="2800" b="1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Khảo sát chuyển động của điểm bằng phương pháp tọa độ tự nhiên</a:t>
            </a:r>
          </a:p>
        </p:txBody>
      </p:sp>
    </p:spTree>
    <p:extLst>
      <p:ext uri="{BB962C8B-B14F-4D97-AF65-F5344CB8AC3E}">
        <p14:creationId xmlns:p14="http://schemas.microsoft.com/office/powerpoint/2010/main" val="3002643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6" grpId="0"/>
      <p:bldP spid="18" grpId="0"/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310711"/>
            <a:ext cx="26874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GV: Dương Thị Hồng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85789" y="1242528"/>
            <a:ext cx="11624435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4.2.3. Một số chuyển động </a:t>
            </a:r>
            <a:r>
              <a:rPr lang="en-US" sz="28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thường </a:t>
            </a:r>
            <a:r>
              <a:rPr lang="en-US" sz="28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gặp</a:t>
            </a:r>
          </a:p>
          <a:p>
            <a:pPr>
              <a:lnSpc>
                <a:spcPct val="120000"/>
              </a:lnSpc>
            </a:pPr>
            <a:r>
              <a:rPr lang="en-US" sz="28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vi-VN" sz="2800" b="1" i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sz="2800"/>
              <a:t/>
            </a:r>
            <a:br>
              <a:rPr lang="en-US" sz="2800"/>
            </a:br>
            <a:endParaRPr 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556595" y="6333893"/>
            <a:ext cx="2553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Môn học Cơ kỹ thuật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6305738"/>
            <a:ext cx="12192000" cy="55226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0" y="6397203"/>
            <a:ext cx="2765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GV: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Dương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Thị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Hồng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343176" y="6347408"/>
            <a:ext cx="32019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Môn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CƠ LÝ THUYẾT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5622202" y="2000816"/>
            <a:ext cx="0" cy="4046899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839486" y="1991763"/>
            <a:ext cx="0" cy="4046899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778598" y="1907211"/>
                <a:ext cx="4626321" cy="39349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lphaLcPeriod"/>
                </a:pPr>
                <a:r>
                  <a:rPr lang="en-US" sz="2800" b="1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Chuyển động đề</a:t>
                </a:r>
                <a:r>
                  <a:rPr lang="vi-VN" sz="2800" b="1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u</a:t>
                </a:r>
                <a:endParaRPr lang="vi-VN" sz="2800" b="1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vi-VN" sz="2800" b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vi-VN" sz="2800" b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smtClean="0"/>
                  <a:t> 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 v 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const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+ a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bSup>
                          <m:sSubSup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a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800" baseline="-25000">
                                <a:latin typeface="Cambria Math" panose="02040503050406030204" pitchFamily="18" charset="0"/>
                              </a:rPr>
                              <m:t>τ</m:t>
                            </m:r>
                          </m:sub>
                          <m:sup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  <m:sSubSup>
                          <m:sSubSup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+ </m:t>
                            </m:r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a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n</m:t>
                            </m:r>
                          </m:sub>
                          <m:sup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</m:e>
                    </m:rad>
                  </m:oMath>
                </a14:m>
                <a:endParaRPr lang="en-US" sz="280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20000"/>
                  </a:lnSpc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l-GR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    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l-GR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𝜏</m:t>
                        </m:r>
                      </m:sub>
                    </m:sSub>
                  </m:oMath>
                </a14:m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</a:t>
                </a:r>
                <a:r>
                  <a:rPr lang="el-GR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‘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(t) = 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a</a:t>
                </a:r>
                <a:r>
                  <a:rPr lang="en-US" sz="2800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v</m:t>
                            </m:r>
                          </m:e>
                          <m:sup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</a:rPr>
                          <m:t>R</m:t>
                        </m:r>
                      </m:den>
                    </m:f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(nếu chuyển động trên quỹ đạo thẳng a</a:t>
                </a:r>
                <a:r>
                  <a:rPr lang="en-US" sz="2800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0)</a:t>
                </a:r>
                <a:endParaRPr lang="en-US" sz="28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𝑠</m:t>
                    </m:r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𝑜</m:t>
                        </m:r>
                      </m:sub>
                    </m:sSub>
                    <m:r>
                      <a:rPr lang="en-US" sz="28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 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v.t</a:t>
                </a:r>
                <a:endParaRPr lang="en-US" sz="2800" b="1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8598" y="1907211"/>
                <a:ext cx="4626321" cy="3934923"/>
              </a:xfrm>
              <a:prstGeom prst="rect">
                <a:avLst/>
              </a:prstGeom>
              <a:blipFill rotWithShape="0">
                <a:blip r:embed="rId2"/>
                <a:stretch>
                  <a:fillRect l="-2767" t="-1705" b="-232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6056770" y="1907211"/>
                <a:ext cx="4626321" cy="42341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b. Chuyển động biến đổi đều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+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l-GR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l-GR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𝜏</m:t>
                        </m:r>
                      </m:sub>
                    </m:sSub>
                  </m:oMath>
                </a14:m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const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a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bSup>
                          <m:sSubSup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a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800" baseline="-25000">
                                <a:latin typeface="Cambria Math" panose="02040503050406030204" pitchFamily="18" charset="0"/>
                              </a:rPr>
                              <m:t>τ</m:t>
                            </m:r>
                          </m:sub>
                          <m:sup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  <m:sSubSup>
                          <m:sSubSup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+ </m:t>
                            </m:r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a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n</m:t>
                            </m:r>
                          </m:sub>
                          <m:sup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</m:e>
                    </m:rad>
                  </m:oMath>
                </a14:m>
                <a:endParaRPr lang="en-US" sz="280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sz="2800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v</m:t>
                            </m:r>
                          </m:e>
                          <m:sup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</a:rPr>
                          <m:t>R</m:t>
                        </m:r>
                      </m:den>
                    </m:f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(nếu chuyển động trên quỹ đạo thẳng a</a:t>
                </a:r>
                <a:r>
                  <a:rPr lang="en-US" sz="2800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0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endParaRPr lang="en-US" sz="28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v 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v</m:t>
                        </m:r>
                      </m:e>
                      <m:sub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𝑜</m:t>
                        </m:r>
                      </m:sub>
                    </m:sSub>
                  </m:oMath>
                </a14:m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l-GR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l-GR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𝜏</m:t>
                        </m:r>
                      </m:sub>
                    </m:sSub>
                  </m:oMath>
                </a14:m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.t </a:t>
                </a:r>
                <a:endParaRPr lang="en-US" sz="28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𝑠</m:t>
                    </m:r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𝑜</m:t>
                        </m:r>
                      </m:sub>
                    </m:sSub>
                    <m:r>
                      <a:rPr lang="en-US" sz="28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v</m:t>
                        </m:r>
                      </m:e>
                      <m:sub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𝑜</m:t>
                        </m:r>
                      </m:sub>
                    </m:sSub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sz="2800" b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l-GR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l-GR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𝜏</m:t>
                        </m:r>
                      </m:sub>
                    </m:sSub>
                  </m:oMath>
                </a14:m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𝑡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2800" b="1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56770" y="1907211"/>
                <a:ext cx="4626321" cy="4234108"/>
              </a:xfrm>
              <a:prstGeom prst="rect">
                <a:avLst/>
              </a:prstGeom>
              <a:blipFill rotWithShape="0">
                <a:blip r:embed="rId3"/>
                <a:stretch>
                  <a:fillRect l="-2770" t="-1585" r="-528" b="-28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Rounded Rectangle 13"/>
          <p:cNvSpPr/>
          <p:nvPr/>
        </p:nvSpPr>
        <p:spPr>
          <a:xfrm>
            <a:off x="2321881" y="92777"/>
            <a:ext cx="7374379" cy="1108081"/>
          </a:xfrm>
          <a:prstGeom prst="roundRect">
            <a:avLst/>
          </a:prstGeom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1" algn="ctr"/>
            <a:r>
              <a:rPr lang="en-US" sz="2800" b="1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800" b="1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.2. </a:t>
            </a:r>
            <a:r>
              <a:rPr lang="en-US" sz="2800" b="1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Khảo sát chuyển động của điểm bằng phương pháp tọa độ tự nhiên</a:t>
            </a:r>
          </a:p>
        </p:txBody>
      </p:sp>
    </p:spTree>
    <p:extLst>
      <p:ext uri="{BB962C8B-B14F-4D97-AF65-F5344CB8AC3E}">
        <p14:creationId xmlns:p14="http://schemas.microsoft.com/office/powerpoint/2010/main" val="1292173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310711"/>
            <a:ext cx="26874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GV: Dương Thị Hồng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283782" y="228540"/>
                <a:ext cx="11624435" cy="63832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sz="2800" b="1" i="1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5.2.3. Một số chuyển động quay thường gặp</a:t>
                </a:r>
                <a:endParaRPr lang="vi-VN" sz="2800" b="1" i="1" smtClean="0">
                  <a:solidFill>
                    <a:srgbClr val="00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vi-VN" sz="2800" b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VD</a:t>
                </a:r>
                <a:r>
                  <a:rPr lang="en-US" sz="2800" b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vi-VN" sz="2800" b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vi-VN" sz="2800" b="1" smtClean="0"/>
                  <a:t>(BÀI TẬP </a:t>
                </a:r>
                <a:r>
                  <a:rPr lang="en-US" sz="2800" b="1" smtClean="0"/>
                  <a:t>12</a:t>
                </a:r>
                <a:r>
                  <a:rPr lang="vi-VN" sz="2800" b="1" smtClean="0"/>
                  <a:t> – CHƯƠNG </a:t>
                </a:r>
                <a:r>
                  <a:rPr lang="en-US" sz="2800" b="1" smtClean="0"/>
                  <a:t>4</a:t>
                </a:r>
                <a:r>
                  <a:rPr lang="vi-VN" sz="2800" b="1" smtClean="0"/>
                  <a:t>)</a:t>
                </a:r>
              </a:p>
              <a:p>
                <a:pPr lvl="0"/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Trên đoạn đường dài 12,5km , tàu hoả giảm tốc từ 54km/h xuống còn 36km/h. Xem như trên đoạn đường đó , tàu hoả chuyển động chậm dần đều . Xác định gia tốc của tàu và thời gian tàu chạy được trên quãng đường đó.</a:t>
                </a:r>
              </a:p>
              <a:p>
                <a:r>
                  <a:rPr lang="en-US" sz="2800"/>
                  <a:t>	</a:t>
                </a:r>
              </a:p>
              <a:p>
                <a:pPr>
                  <a:lnSpc>
                    <a:spcPct val="120000"/>
                  </a:lnSpc>
                </a:pPr>
                <a:r>
                  <a:rPr lang="vi-VN" sz="2800" b="1" i="1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Giải </a:t>
                </a:r>
                <a:endParaRPr lang="en-US" sz="2800" b="1" i="1" smtClean="0">
                  <a:solidFill>
                    <a:srgbClr val="00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en-US" sz="2800" b="1" i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Tóm tắt: 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sz="2800" b="1" i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 = 12,5 km = 12500 m                               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sz="2800" b="1" i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1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𝐯</m:t>
                        </m:r>
                      </m:e>
                      <m:sub>
                        <m:r>
                          <a:rPr lang="en-US" sz="28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𝒐</m:t>
                        </m:r>
                      </m:sub>
                    </m:sSub>
                  </m:oMath>
                </a14:m>
                <a:r>
                  <a:rPr lang="en-US" sz="2800" b="1" i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54km/h = 15 m/s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sz="2800" b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</a:t>
                </a:r>
                <a:r>
                  <a:rPr lang="en-US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36km/h = 10 m/s</a:t>
                </a:r>
                <a:endParaRPr lang="en-US" sz="2800" b="1" i="1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en-US" sz="2800" b="1" i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Hỏi: a = ? Và t = ?</a:t>
                </a:r>
                <a:endParaRPr lang="vi-VN" sz="2800" b="1" i="1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20000"/>
                  </a:lnSpc>
                </a:pPr>
                <a:endParaRPr lang="vi-VN" sz="2800" b="1" i="1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3782" y="228540"/>
                <a:ext cx="11624435" cy="6383286"/>
              </a:xfrm>
              <a:prstGeom prst="rect">
                <a:avLst/>
              </a:prstGeom>
              <a:blipFill rotWithShape="0">
                <a:blip r:embed="rId2"/>
                <a:stretch>
                  <a:fillRect l="-1102" t="-28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9556595" y="6333893"/>
            <a:ext cx="2553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Môn học Cơ kỹ thuật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6305738"/>
            <a:ext cx="12192000" cy="55226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0" y="6397203"/>
            <a:ext cx="2765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GV: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Dương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Thị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Hồng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343176" y="6347408"/>
            <a:ext cx="32019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Môn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CƠ LÝ THUYẾT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0250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310711"/>
            <a:ext cx="26874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GV: Dương Thị Hồng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TextBox 8"/>
              <p:cNvSpPr txBox="1"/>
              <p:nvPr/>
            </p:nvSpPr>
            <p:spPr>
              <a:xfrm>
                <a:off x="283782" y="228540"/>
                <a:ext cx="11624435" cy="485440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vi-VN" sz="2800" b="1" i="1" smtClean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Có: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 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v</m:t>
                        </m:r>
                      </m:e>
                      <m:sub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𝑜</m:t>
                        </m:r>
                      </m:sub>
                    </m:sSub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l-GR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l-GR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𝜏</m:t>
                        </m:r>
                      </m:sub>
                    </m:sSub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.t </a:t>
                </a:r>
                <a:r>
                  <a:rPr lang="vi-VN" sz="280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 </a:t>
                </a:r>
                <a:r>
                  <a:rPr lang="en-US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10</a:t>
                </a:r>
                <a:r>
                  <a:rPr lang="vi-VN" sz="280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</a:t>
                </a:r>
                <a:r>
                  <a:rPr lang="vi-VN" sz="280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= </a:t>
                </a:r>
                <a:r>
                  <a:rPr lang="en-US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15</a:t>
                </a:r>
                <a:r>
                  <a:rPr lang="vi-VN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vi-VN" sz="2800" b="1" i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l-GR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l-GR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𝜏</m:t>
                        </m:r>
                      </m:sub>
                    </m:sSub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.t </a:t>
                </a:r>
                <a:endParaRPr lang="en-US" sz="280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vi-VN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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l-GR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l-GR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𝜏</m:t>
                        </m:r>
                      </m:sub>
                    </m:sSub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.t </a:t>
                </a:r>
                <a:r>
                  <a:rPr lang="en-US" sz="2800" b="1" i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vi-VN" sz="2800" b="1" i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- </a:t>
                </a:r>
                <a:r>
                  <a:rPr lang="en-US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5 </a:t>
                </a:r>
                <a:r>
                  <a:rPr lang="vi-VN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(*)</a:t>
                </a:r>
                <a:endParaRPr lang="en-US" sz="2800" i="1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vi-VN" sz="2800" i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Lại có: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𝑠</m:t>
                    </m:r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𝑜</m:t>
                        </m:r>
                      </m:sub>
                    </m:sSub>
                    <m:r>
                      <a:rPr lang="en-US" sz="28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v</m:t>
                        </m:r>
                      </m:e>
                      <m:sub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𝑜</m:t>
                        </m:r>
                      </m:sub>
                    </m:sSub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.t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sz="2800" b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l-GR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l-GR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𝜏</m:t>
                        </m:r>
                      </m:sub>
                    </m:sSub>
                  </m:oMath>
                </a14:m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.t).t</a:t>
                </a:r>
                <a:r>
                  <a:rPr lang="vi-VN" sz="2800" i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vi-VN" sz="2800" i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 </a:t>
                </a:r>
                <a:r>
                  <a:rPr lang="en-US" sz="2800" b="1" i="1" smtClean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12500</a:t>
                </a:r>
                <a:r>
                  <a:rPr lang="vi-VN" sz="2800" i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= 0 + </a:t>
                </a:r>
                <a:r>
                  <a:rPr lang="en-US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15</a:t>
                </a:r>
                <a:r>
                  <a:rPr lang="vi-VN" sz="2800" b="1" i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.t </a:t>
                </a:r>
                <a:r>
                  <a:rPr lang="vi-VN" sz="2800" i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sz="2800" b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r>
                  <a:rPr lang="vi-VN" sz="2800" b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(-</a:t>
                </a:r>
                <a:r>
                  <a:rPr lang="vi-VN" sz="2800" b="1" i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5</a:t>
                </a:r>
                <a:r>
                  <a:rPr lang="vi-VN" sz="2800" i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)</a:t>
                </a:r>
                <a:r>
                  <a:rPr lang="vi-VN" sz="2800" b="1" i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t</a:t>
                </a:r>
              </a:p>
              <a:p>
                <a:pPr marL="457200" indent="-457200">
                  <a:lnSpc>
                    <a:spcPct val="120000"/>
                  </a:lnSpc>
                  <a:buFont typeface="Wingdings" panose="05000000000000000000" pitchFamily="2" charset="2"/>
                  <a:buChar char="è"/>
                </a:pPr>
                <a:r>
                  <a:rPr lang="vi-VN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t</a:t>
                </a:r>
                <a:r>
                  <a:rPr lang="vi-VN" sz="2800" i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= </a:t>
                </a:r>
                <a:r>
                  <a:rPr lang="en-US" sz="2800" i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1000</a:t>
                </a:r>
                <a:r>
                  <a:rPr lang="vi-VN" sz="2800" i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s</a:t>
                </a:r>
              </a:p>
              <a:p>
                <a:pPr>
                  <a:lnSpc>
                    <a:spcPct val="120000"/>
                  </a:lnSpc>
                </a:pPr>
                <a:r>
                  <a:rPr lang="vi-VN" sz="2800" i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(*)</a:t>
                </a:r>
                <a:r>
                  <a:rPr lang="el-GR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l-GR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l-GR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𝜏</m:t>
                        </m:r>
                      </m:sub>
                    </m:sSub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 </a:t>
                </a:r>
                <a:r>
                  <a:rPr lang="vi-VN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:r>
                  <a:rPr lang="en-US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-5</a:t>
                </a:r>
                <a:r>
                  <a:rPr lang="vi-VN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vi-VN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 </a:t>
                </a:r>
                <a:r>
                  <a:rPr lang="el-GR" sz="2800" b="1" i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ε</a:t>
                </a:r>
                <a:r>
                  <a:rPr lang="en-US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.1000 </a:t>
                </a:r>
                <a:r>
                  <a:rPr lang="vi-VN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vi-VN" sz="2800" b="1" i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- </a:t>
                </a:r>
                <a:r>
                  <a:rPr lang="en-US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5 </a:t>
                </a:r>
                <a:endParaRPr lang="vi-VN" sz="2800" b="1" i="1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vi-VN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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l-GR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l-GR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𝜏</m:t>
                        </m:r>
                      </m:sub>
                    </m:sSub>
                  </m:oMath>
                </a14:m>
                <a:r>
                  <a:rPr lang="vi-VN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vi-VN" sz="2800" b="1" i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- </a:t>
                </a:r>
                <a:r>
                  <a:rPr lang="en-US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0,005 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m/s</a:t>
                </a:r>
                <a:r>
                  <a:rPr lang="en-US" sz="2800" baseline="300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r>
                  <a:rPr lang="en-US" sz="2800"/>
                  <a:t/>
                </a:r>
                <a:br>
                  <a:rPr lang="en-US" sz="2800"/>
                </a:b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a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bSup>
                          <m:sSubSup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a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800" baseline="-25000">
                                <a:latin typeface="Cambria Math" panose="02040503050406030204" pitchFamily="18" charset="0"/>
                              </a:rPr>
                              <m:t>τ</m:t>
                            </m:r>
                          </m:sub>
                          <m:sup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  <m:sSubSup>
                          <m:sSubSup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+ </m:t>
                            </m:r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a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n</m:t>
                            </m:r>
                          </m:sub>
                          <m:sup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</m:e>
                    </m:rad>
                  </m:oMath>
                </a14:m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8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sz="280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(−0,005)</m:t>
                            </m:r>
                          </m:e>
                          <m:sup>
                            <m:r>
                              <a:rPr lang="en-US" sz="28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0</m:t>
                            </m:r>
                          </m:e>
                          <m:sup>
                            <m:r>
                              <a:rPr lang="en-US" sz="28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</m:e>
                    </m:rad>
                  </m:oMath>
                </a14:m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:r>
                  <a:rPr lang="en-US" sz="2800" b="1" i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0,005 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m/s</a:t>
                </a:r>
                <a:r>
                  <a:rPr lang="en-US" sz="2800" baseline="300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endParaRPr lang="en-US" sz="28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20000"/>
                  </a:lnSpc>
                </a:pPr>
                <a:endParaRPr lang="en-US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3782" y="228540"/>
                <a:ext cx="11624435" cy="4854406"/>
              </a:xfrm>
              <a:prstGeom prst="rect">
                <a:avLst/>
              </a:prstGeom>
              <a:blipFill rotWithShape="0">
                <a:blip r:embed="rId2"/>
                <a:stretch>
                  <a:fillRect l="-1102" t="-37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9556595" y="6333893"/>
            <a:ext cx="2553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Môn học Cơ kỹ thuật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6305738"/>
            <a:ext cx="12192000" cy="55226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0" y="6397203"/>
            <a:ext cx="2765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GV: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Dương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Thị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Hồng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343176" y="6347408"/>
            <a:ext cx="32019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Môn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CƠ LÝ THUYẾT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9332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310711"/>
            <a:ext cx="26874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GV: Dương Thị Hồng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09802" y="0"/>
            <a:ext cx="11624435" cy="68880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vi-VN" sz="28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BÀI TẬP ÁP DỤNG</a:t>
            </a:r>
            <a:endParaRPr lang="en-US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1">
              <a:lnSpc>
                <a:spcPct val="120000"/>
              </a:lnSpc>
            </a:pPr>
            <a:r>
              <a:rPr lang="vi-VN" sz="2400" b="1" i="1">
                <a:latin typeface="+mj-lt"/>
                <a:cs typeface="Times New Roman" panose="02020603050405020304" pitchFamily="18" charset="0"/>
              </a:rPr>
              <a:t>Bài tập </a:t>
            </a:r>
            <a:r>
              <a:rPr lang="en-US" sz="2400" b="1" i="1">
                <a:latin typeface="+mj-lt"/>
                <a:cs typeface="Times New Roman" panose="02020603050405020304" pitchFamily="18" charset="0"/>
              </a:rPr>
              <a:t>9</a:t>
            </a:r>
            <a:r>
              <a:rPr lang="vi-VN" sz="2400" b="1" i="1">
                <a:latin typeface="+mj-lt"/>
                <a:cs typeface="Times New Roman" panose="02020603050405020304" pitchFamily="18" charset="0"/>
              </a:rPr>
              <a:t> – Chương </a:t>
            </a:r>
            <a:r>
              <a:rPr lang="en-US" sz="2400" b="1" i="1">
                <a:latin typeface="+mj-lt"/>
                <a:cs typeface="Times New Roman" panose="02020603050405020304" pitchFamily="18" charset="0"/>
              </a:rPr>
              <a:t>4</a:t>
            </a:r>
            <a:endParaRPr lang="vi-VN" sz="2400" b="1" i="1">
              <a:latin typeface="+mj-lt"/>
              <a:cs typeface="Times New Roman" panose="02020603050405020304" pitchFamily="18" charset="0"/>
            </a:endParaRPr>
          </a:p>
          <a:p>
            <a:pPr lvl="0"/>
            <a:r>
              <a:rPr lang="en-US" sz="2400">
                <a:latin typeface="+mj-lt"/>
              </a:rPr>
              <a:t>Điểm chuyển động thẳng có phương trình s = 2t + t</a:t>
            </a:r>
            <a:r>
              <a:rPr lang="en-US" sz="2400" baseline="30000">
                <a:latin typeface="+mj-lt"/>
              </a:rPr>
              <a:t>2</a:t>
            </a:r>
            <a:r>
              <a:rPr lang="en-US" sz="2400">
                <a:latin typeface="+mj-lt"/>
              </a:rPr>
              <a:t> </a:t>
            </a:r>
          </a:p>
          <a:p>
            <a:pPr lvl="1"/>
            <a:r>
              <a:rPr lang="en-US" sz="2400">
                <a:latin typeface="+mj-lt"/>
              </a:rPr>
              <a:t>a. Sau khi mấy giây điểm đạt vận tốc 10m/s?</a:t>
            </a:r>
          </a:p>
          <a:p>
            <a:pPr lvl="1"/>
            <a:r>
              <a:rPr lang="en-US" sz="2400">
                <a:latin typeface="+mj-lt"/>
              </a:rPr>
              <a:t>b. Tại thời điểm đó, điểm vạch được quãng đường dài bao nhiêu?</a:t>
            </a:r>
          </a:p>
          <a:p>
            <a:pPr lvl="1"/>
            <a:r>
              <a:rPr lang="en-US" sz="2400">
                <a:latin typeface="+mj-lt"/>
              </a:rPr>
              <a:t>c. Tìm gia tốc của điểm</a:t>
            </a:r>
            <a:r>
              <a:rPr lang="en-US" sz="2400" smtClean="0">
                <a:latin typeface="+mj-lt"/>
              </a:rPr>
              <a:t>?</a:t>
            </a:r>
            <a:endParaRPr lang="en-US" sz="2400" b="1" i="1" smtClean="0">
              <a:latin typeface="+mj-lt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vi-VN" sz="2400" b="1" i="1" smtClean="0">
                <a:latin typeface="+mj-lt"/>
                <a:cs typeface="Times New Roman" panose="02020603050405020304" pitchFamily="18" charset="0"/>
              </a:rPr>
              <a:t>Bài tập </a:t>
            </a:r>
            <a:r>
              <a:rPr lang="en-US" sz="2400" b="1" i="1" smtClean="0">
                <a:latin typeface="+mj-lt"/>
                <a:cs typeface="Times New Roman" panose="02020603050405020304" pitchFamily="18" charset="0"/>
              </a:rPr>
              <a:t>11</a:t>
            </a:r>
            <a:r>
              <a:rPr lang="vi-VN" sz="2400" b="1" i="1" smtClean="0">
                <a:latin typeface="+mj-lt"/>
                <a:cs typeface="Times New Roman" panose="02020603050405020304" pitchFamily="18" charset="0"/>
              </a:rPr>
              <a:t> – Chương </a:t>
            </a:r>
            <a:r>
              <a:rPr lang="en-US" sz="2400" b="1" i="1" smtClean="0">
                <a:latin typeface="+mj-lt"/>
                <a:cs typeface="Times New Roman" panose="02020603050405020304" pitchFamily="18" charset="0"/>
              </a:rPr>
              <a:t>4</a:t>
            </a:r>
            <a:endParaRPr lang="en-US" sz="2400" b="1" i="1">
              <a:latin typeface="+mj-lt"/>
              <a:cs typeface="Times New Roman" panose="02020603050405020304" pitchFamily="18" charset="0"/>
            </a:endParaRPr>
          </a:p>
          <a:p>
            <a:pPr lvl="0"/>
            <a:r>
              <a:rPr lang="en-US" sz="2400">
                <a:latin typeface="+mj-lt"/>
              </a:rPr>
              <a:t>Một ôtô chuyển động thẳng , trong giai đoạn khởi động , chạy nhanh dần đều với gia tốc a = 1m/s</a:t>
            </a:r>
            <a:r>
              <a:rPr lang="en-US" sz="2400" baseline="30000">
                <a:latin typeface="+mj-lt"/>
              </a:rPr>
              <a:t>2</a:t>
            </a:r>
            <a:r>
              <a:rPr lang="en-US" sz="2400">
                <a:latin typeface="+mj-lt"/>
              </a:rPr>
              <a:t> . Tính :</a:t>
            </a:r>
          </a:p>
          <a:p>
            <a:pPr lvl="1"/>
            <a:r>
              <a:rPr lang="en-US" sz="2400" smtClean="0">
                <a:latin typeface="+mj-lt"/>
              </a:rPr>
              <a:t>a. Vận </a:t>
            </a:r>
            <a:r>
              <a:rPr lang="en-US" sz="2400">
                <a:latin typeface="+mj-lt"/>
              </a:rPr>
              <a:t>tốc và quãng đường chạy được sau thời gian khởi động 4 giây?</a:t>
            </a:r>
          </a:p>
          <a:p>
            <a:pPr lvl="1"/>
            <a:r>
              <a:rPr lang="en-US" sz="2400" smtClean="0">
                <a:latin typeface="+mj-lt"/>
              </a:rPr>
              <a:t>b. Vận </a:t>
            </a:r>
            <a:r>
              <a:rPr lang="en-US" sz="2400">
                <a:latin typeface="+mj-lt"/>
              </a:rPr>
              <a:t>tốc của ôtô sau khi đi được 32m</a:t>
            </a:r>
            <a:r>
              <a:rPr lang="en-US" sz="2400" smtClean="0">
                <a:latin typeface="+mj-lt"/>
              </a:rPr>
              <a:t>.</a:t>
            </a:r>
            <a:endParaRPr lang="en-US" sz="2400" b="1" i="1" smtClean="0">
              <a:latin typeface="+mj-lt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vi-VN" sz="2400" b="1" i="1">
                <a:latin typeface="+mj-lt"/>
                <a:cs typeface="Times New Roman" panose="02020603050405020304" pitchFamily="18" charset="0"/>
              </a:rPr>
              <a:t>Bài tập </a:t>
            </a:r>
            <a:r>
              <a:rPr lang="en-US" sz="2400" b="1" i="1" smtClean="0">
                <a:latin typeface="+mj-lt"/>
                <a:cs typeface="Times New Roman" panose="02020603050405020304" pitchFamily="18" charset="0"/>
              </a:rPr>
              <a:t>13</a:t>
            </a:r>
            <a:r>
              <a:rPr lang="vi-VN" sz="2400" b="1" i="1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vi-VN" sz="2400" b="1" i="1">
                <a:latin typeface="+mj-lt"/>
                <a:cs typeface="Times New Roman" panose="02020603050405020304" pitchFamily="18" charset="0"/>
              </a:rPr>
              <a:t>– Chương </a:t>
            </a:r>
            <a:r>
              <a:rPr lang="en-US" sz="2400" b="1" i="1">
                <a:latin typeface="+mj-lt"/>
                <a:cs typeface="Times New Roman" panose="02020603050405020304" pitchFamily="18" charset="0"/>
              </a:rPr>
              <a:t>4</a:t>
            </a:r>
          </a:p>
          <a:p>
            <a:pPr lvl="0"/>
            <a:r>
              <a:rPr lang="en-US" sz="2400">
                <a:latin typeface="+mj-lt"/>
              </a:rPr>
              <a:t>Một ôtô chuyển động thẳng với vận tốc v = 36km/h thì được hãm lại. Từ khi hãm ôtô chuyển động chậm dần đều và chạy được 25m thì dừng lại. Xác định :</a:t>
            </a:r>
          </a:p>
          <a:p>
            <a:pPr lvl="1"/>
            <a:r>
              <a:rPr lang="en-US" sz="2400" smtClean="0">
                <a:latin typeface="+mj-lt"/>
              </a:rPr>
              <a:t>a. Khoảng </a:t>
            </a:r>
            <a:r>
              <a:rPr lang="en-US" sz="2400">
                <a:latin typeface="+mj-lt"/>
              </a:rPr>
              <a:t>thời gian từ khi bắt đầu hãm  đến khi ôtô dừng lại?</a:t>
            </a:r>
          </a:p>
          <a:p>
            <a:pPr lvl="1"/>
            <a:r>
              <a:rPr lang="en-US" sz="2400" smtClean="0">
                <a:latin typeface="+mj-lt"/>
              </a:rPr>
              <a:t>b. Gia </a:t>
            </a:r>
            <a:r>
              <a:rPr lang="en-US" sz="2400">
                <a:latin typeface="+mj-lt"/>
              </a:rPr>
              <a:t>tốc của ôtô?</a:t>
            </a:r>
          </a:p>
          <a:p>
            <a:pPr lvl="0">
              <a:lnSpc>
                <a:spcPct val="120000"/>
              </a:lnSpc>
            </a:pPr>
            <a:r>
              <a:rPr lang="en-US" sz="2800" smtClean="0">
                <a:latin typeface="+mj-lt"/>
              </a:rPr>
              <a:t>   </a:t>
            </a:r>
            <a:endParaRPr lang="en-US" sz="2800">
              <a:latin typeface="+mj-lt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556595" y="6333893"/>
            <a:ext cx="2553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Môn học Cơ kỹ thuật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6305738"/>
            <a:ext cx="12192000" cy="55226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0" y="6397203"/>
            <a:ext cx="2765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GV: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Dương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Thị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Hồng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343176" y="6347408"/>
            <a:ext cx="32019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Môn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CƠ LÝ THUYẾT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201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310711"/>
            <a:ext cx="26874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GV: Dương Thị Hồng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09802" y="0"/>
            <a:ext cx="11624435" cy="56076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vi-VN" sz="28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BÀI TẬP ÁP DỤNG</a:t>
            </a:r>
            <a:endParaRPr lang="en-US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1">
              <a:lnSpc>
                <a:spcPct val="120000"/>
              </a:lnSpc>
            </a:pPr>
            <a:r>
              <a:rPr lang="vi-VN" sz="2800" b="1" i="1">
                <a:latin typeface="+mj-lt"/>
                <a:cs typeface="Times New Roman" panose="02020603050405020304" pitchFamily="18" charset="0"/>
              </a:rPr>
              <a:t>Bài tập </a:t>
            </a:r>
            <a:r>
              <a:rPr lang="en-US" sz="2800" b="1" i="1" smtClean="0">
                <a:latin typeface="+mj-lt"/>
                <a:cs typeface="Times New Roman" panose="02020603050405020304" pitchFamily="18" charset="0"/>
              </a:rPr>
              <a:t>17</a:t>
            </a:r>
            <a:r>
              <a:rPr lang="vi-VN" sz="2800" b="1" i="1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vi-VN" sz="2800" b="1" i="1">
                <a:latin typeface="+mj-lt"/>
                <a:cs typeface="Times New Roman" panose="02020603050405020304" pitchFamily="18" charset="0"/>
              </a:rPr>
              <a:t>– Chương </a:t>
            </a:r>
            <a:r>
              <a:rPr lang="en-US" sz="2800" b="1" i="1">
                <a:latin typeface="+mj-lt"/>
                <a:cs typeface="Times New Roman" panose="02020603050405020304" pitchFamily="18" charset="0"/>
              </a:rPr>
              <a:t>4</a:t>
            </a:r>
            <a:endParaRPr lang="vi-VN" sz="2800" b="1" i="1">
              <a:latin typeface="+mj-lt"/>
              <a:cs typeface="Times New Roman" panose="02020603050405020304" pitchFamily="18" charset="0"/>
            </a:endParaRPr>
          </a:p>
          <a:p>
            <a:pPr lvl="0"/>
            <a:r>
              <a:rPr lang="en-US" sz="2800" smtClean="0">
                <a:latin typeface="+mj-lt"/>
                <a:cs typeface="Times New Roman" panose="02020603050405020304" pitchFamily="18" charset="0"/>
              </a:rPr>
              <a:t>	Đầu </a:t>
            </a:r>
            <a:r>
              <a:rPr lang="en-US" sz="2800">
                <a:latin typeface="+mj-lt"/>
                <a:cs typeface="Times New Roman" panose="02020603050405020304" pitchFamily="18" charset="0"/>
              </a:rPr>
              <a:t>tàu hoả có vận tốc đầu 15m/s và trong 30 giây đầu chạy được 600m. Biết chuyển động của nó là biến đổi đều, xác định vận tốc và gia tốc của tàu hoả ở cuối giây thứ 30 nếu tàu hoả chuyển động trên cung tròn bán kính R = 1km</a:t>
            </a:r>
            <a:r>
              <a:rPr lang="en-US" sz="2800" smtClean="0">
                <a:latin typeface="+mj-lt"/>
                <a:cs typeface="Times New Roman" panose="02020603050405020304" pitchFamily="18" charset="0"/>
              </a:rPr>
              <a:t>.</a:t>
            </a:r>
          </a:p>
          <a:p>
            <a:pPr lvl="0"/>
            <a:endParaRPr lang="en-US" sz="2800">
              <a:latin typeface="+mj-lt"/>
            </a:endParaRPr>
          </a:p>
          <a:p>
            <a:pPr>
              <a:lnSpc>
                <a:spcPct val="120000"/>
              </a:lnSpc>
            </a:pPr>
            <a:r>
              <a:rPr lang="vi-VN" sz="2800" b="1" i="1" smtClean="0">
                <a:latin typeface="+mj-lt"/>
                <a:cs typeface="Times New Roman" panose="02020603050405020304" pitchFamily="18" charset="0"/>
              </a:rPr>
              <a:t>Bài tập </a:t>
            </a:r>
            <a:r>
              <a:rPr lang="en-US" sz="2800" b="1" i="1" smtClean="0">
                <a:latin typeface="+mj-lt"/>
                <a:cs typeface="Times New Roman" panose="02020603050405020304" pitchFamily="18" charset="0"/>
              </a:rPr>
              <a:t>18</a:t>
            </a:r>
            <a:r>
              <a:rPr lang="vi-VN" sz="2800" b="1" i="1" smtClean="0">
                <a:latin typeface="+mj-lt"/>
                <a:cs typeface="Times New Roman" panose="02020603050405020304" pitchFamily="18" charset="0"/>
              </a:rPr>
              <a:t>– Chương </a:t>
            </a:r>
            <a:r>
              <a:rPr lang="en-US" sz="2800" b="1" i="1" smtClean="0">
                <a:latin typeface="+mj-lt"/>
                <a:cs typeface="Times New Roman" panose="02020603050405020304" pitchFamily="18" charset="0"/>
              </a:rPr>
              <a:t>4</a:t>
            </a:r>
            <a:endParaRPr lang="en-US" sz="2800" b="1" i="1">
              <a:latin typeface="+mj-lt"/>
              <a:cs typeface="Times New Roman" panose="02020603050405020304" pitchFamily="18" charset="0"/>
            </a:endParaRPr>
          </a:p>
          <a:p>
            <a:pPr lvl="0"/>
            <a:r>
              <a:rPr lang="en-US" sz="2800" smtClean="0">
                <a:latin typeface="+mj-lt"/>
                <a:cs typeface="Times New Roman" panose="02020603050405020304" pitchFamily="18" charset="0"/>
              </a:rPr>
              <a:t>	Một </a:t>
            </a:r>
            <a:r>
              <a:rPr lang="en-US" sz="2800">
                <a:latin typeface="+mj-lt"/>
                <a:cs typeface="Times New Roman" panose="02020603050405020304" pitchFamily="18" charset="0"/>
              </a:rPr>
              <a:t>tàu hoả chuyển động nhanh dần đều, vận tốc của nó tăng từ 18km/h đến 72km/h trong khoảng thời gian 2phút . Quãng đường nằm trên cung tròn bán kính R = 1000m. Xác định vận tốc và gia tốc của tàu sau 40 giây kể từ lúc bắt đầu chuyển động nhanh dần đều.</a:t>
            </a:r>
          </a:p>
          <a:p>
            <a:pPr lvl="0">
              <a:lnSpc>
                <a:spcPct val="120000"/>
              </a:lnSpc>
            </a:pPr>
            <a:r>
              <a:rPr lang="en-US" sz="2800" smtClean="0">
                <a:latin typeface="+mj-lt"/>
              </a:rPr>
              <a:t>   </a:t>
            </a:r>
            <a:endParaRPr lang="en-US" sz="2800">
              <a:latin typeface="+mj-lt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556595" y="6333893"/>
            <a:ext cx="2553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Môn học Cơ kỹ thuật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6305738"/>
            <a:ext cx="12192000" cy="55226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0" y="6397203"/>
            <a:ext cx="2765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GV: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Dương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Thị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Hồng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343176" y="6347408"/>
            <a:ext cx="32019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Môn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CƠ LÝ THUYẾT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1998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0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0.4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1870</TotalTime>
  <Words>685</Words>
  <Application>Microsoft Office PowerPoint</Application>
  <PresentationFormat>Widescreen</PresentationFormat>
  <Paragraphs>153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Arial</vt:lpstr>
      <vt:lpstr>Calibri</vt:lpstr>
      <vt:lpstr>Calibri Light</vt:lpstr>
      <vt:lpstr>Cambria Math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DUONG HONG</dc:creator>
  <cp:lastModifiedBy>Microsoft account</cp:lastModifiedBy>
  <cp:revision>208</cp:revision>
  <dcterms:created xsi:type="dcterms:W3CDTF">2020-03-21T07:33:23Z</dcterms:created>
  <dcterms:modified xsi:type="dcterms:W3CDTF">2021-02-26T07:13:02Z</dcterms:modified>
</cp:coreProperties>
</file>