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80" r:id="rId19"/>
    <p:sldId id="281" r:id="rId20"/>
    <p:sldId id="282" r:id="rId21"/>
    <p:sldId id="283" r:id="rId22"/>
    <p:sldId id="284" r:id="rId23"/>
    <p:sldId id="285" r:id="rId24"/>
    <p:sldId id="286" r:id="rId25"/>
    <p:sldId id="274" r:id="rId26"/>
    <p:sldId id="275" r:id="rId27"/>
    <p:sldId id="276" r:id="rId28"/>
    <p:sldId id="277" r:id="rId29"/>
    <p:sldId id="278" r:id="rId30"/>
    <p:sldId id="279" r:id="rId31"/>
    <p:sldId id="287" r:id="rId32"/>
    <p:sldId id="288" r:id="rId33"/>
    <p:sldId id="289" r:id="rId34"/>
    <p:sldId id="290" r:id="rId35"/>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2EC49104-C2C3-4D5A-AE10-CD68300BC794}" type="presOf" srcId="{263A050A-58F5-4649-B387-9AE24ABBA6CD}" destId="{F9D33CB6-2574-40F1-8BC1-BEB3CD127F75}" srcOrd="0" destOrd="0" presId="urn:microsoft.com/office/officeart/2005/8/layout/default#1"/>
    <dgm:cxn modelId="{5DBC8247-2EB8-45D4-AD42-EFFE25176C3C}"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7AFF2D62-2898-45A7-B4C1-0E0DF9954C78}"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smtClean="0">
              <a:solidFill>
                <a:srgbClr val="FF0000"/>
              </a:solidFill>
              <a:latin typeface="VNI-Times" pitchFamily="2" charset="0"/>
            </a:rPr>
            <a:t>ÑIEÄN TÖÛ </a:t>
          </a:r>
          <a:r>
            <a:rPr lang="en-US" sz="4800" b="1" kern="1200" smtClean="0">
              <a:solidFill>
                <a:srgbClr val="FF0000"/>
              </a:solidFill>
              <a:latin typeface="Times New Roman" pitchFamily="18" charset="0"/>
              <a:cs typeface="Times New Roman" pitchFamily="18" charset="0"/>
            </a:rPr>
            <a:t>CÔNG SUẤT</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7.wmf"/><Relationship Id="rId7" Type="http://schemas.openxmlformats.org/officeDocument/2006/relationships/image" Target="../media/image41.wmf"/><Relationship Id="rId2" Type="http://schemas.openxmlformats.org/officeDocument/2006/relationships/image" Target="../media/image36.wmf"/><Relationship Id="rId1" Type="http://schemas.openxmlformats.org/officeDocument/2006/relationships/image" Target="../media/image35.wmf"/><Relationship Id="rId6" Type="http://schemas.openxmlformats.org/officeDocument/2006/relationships/image" Target="../media/image40.wmf"/><Relationship Id="rId5" Type="http://schemas.openxmlformats.org/officeDocument/2006/relationships/image" Target="../media/image39.wmf"/><Relationship Id="rId4" Type="http://schemas.openxmlformats.org/officeDocument/2006/relationships/image" Target="../media/image38.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image" Target="../media/image45.wmf"/><Relationship Id="rId4" Type="http://schemas.openxmlformats.org/officeDocument/2006/relationships/image" Target="../media/image48.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9.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6EDBF3-A59C-4390-ABB3-DAAD3E411695}" type="datetimeFigureOut">
              <a:rPr lang="vi-VN" smtClean="0"/>
              <a:pPr/>
              <a:t>10/07/2020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52435A-3E46-4584-AE8F-6DBB0998359C}"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D3AEA09-6B32-4A18-A637-D86DE88AC895}" type="datetimeFigureOut">
              <a:rPr lang="vi-VN" smtClean="0"/>
              <a:pPr/>
              <a:t>10/07/2020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476EAF1-8912-47A5-80EA-A8113B6F38CD}"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3AEA09-6B32-4A18-A637-D86DE88AC895}" type="datetimeFigureOut">
              <a:rPr lang="vi-VN" smtClean="0"/>
              <a:pPr/>
              <a:t>10/07/2020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76EAF1-8912-47A5-80EA-A8113B6F38CD}"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4.bin"/></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oleObject" Target="../embeddings/oleObject13.bin"/></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oleObject" Target="../embeddings/oleObject18.bin"/></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vmlDrawing" Target="../drawings/vmlDrawing9.vml"/><Relationship Id="rId5" Type="http://schemas.openxmlformats.org/officeDocument/2006/relationships/oleObject" Target="../embeddings/oleObject20.bin"/><Relationship Id="rId4" Type="http://schemas.openxmlformats.org/officeDocument/2006/relationships/oleObject" Target="../embeddings/oleObject19.bin"/></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29.xml.rels><?xml version="1.0" encoding="UTF-8" standalone="yes"?>
<Relationships xmlns="http://schemas.openxmlformats.org/package/2006/relationships"><Relationship Id="rId8" Type="http://schemas.openxmlformats.org/officeDocument/2006/relationships/oleObject" Target="../embeddings/oleObject29.bin"/><Relationship Id="rId3" Type="http://schemas.openxmlformats.org/officeDocument/2006/relationships/oleObject" Target="../embeddings/oleObject24.bin"/><Relationship Id="rId7" Type="http://schemas.openxmlformats.org/officeDocument/2006/relationships/oleObject" Target="../embeddings/oleObject28.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oleObject" Target="../embeddings/oleObject27.bin"/><Relationship Id="rId5" Type="http://schemas.openxmlformats.org/officeDocument/2006/relationships/oleObject" Target="../embeddings/oleObject26.bin"/><Relationship Id="rId4" Type="http://schemas.openxmlformats.org/officeDocument/2006/relationships/oleObject" Target="../embeddings/oleObject25.bin"/><Relationship Id="rId9" Type="http://schemas.openxmlformats.org/officeDocument/2006/relationships/oleObject" Target="../embeddings/oleObject30.bin"/></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Layout" Target="../slideLayouts/slideLayout7.xml"/><Relationship Id="rId1" Type="http://schemas.openxmlformats.org/officeDocument/2006/relationships/vmlDrawing" Target="../drawings/vmlDrawing12.vml"/><Relationship Id="rId5" Type="http://schemas.openxmlformats.org/officeDocument/2006/relationships/oleObject" Target="../embeddings/oleObject33.bin"/><Relationship Id="rId4" Type="http://schemas.openxmlformats.org/officeDocument/2006/relationships/oleObject" Target="../embeddings/oleObject32.bin"/></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oleObject" Target="../embeddings/oleObject37.bin"/><Relationship Id="rId5" Type="http://schemas.openxmlformats.org/officeDocument/2006/relationships/oleObject" Target="../embeddings/oleObject36.bin"/><Relationship Id="rId4" Type="http://schemas.openxmlformats.org/officeDocument/2006/relationships/oleObject" Target="../embeddings/oleObject35.bin"/></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7.xml"/><Relationship Id="rId1" Type="http://schemas.openxmlformats.org/officeDocument/2006/relationships/vmlDrawing" Target="../drawings/vmlDrawing14.v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7.xml"/><Relationship Id="rId1" Type="http://schemas.openxmlformats.org/officeDocument/2006/relationships/vmlDrawing" Target="../drawings/vmlDrawing15.vml"/><Relationship Id="rId5" Type="http://schemas.openxmlformats.org/officeDocument/2006/relationships/oleObject" Target="../embeddings/oleObject41.bin"/><Relationship Id="rId4" Type="http://schemas.openxmlformats.org/officeDocument/2006/relationships/oleObject" Target="../embeddings/oleObject40.bin"/></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Layout" Target="../slideLayouts/slideLayout7.xml"/><Relationship Id="rId1" Type="http://schemas.openxmlformats.org/officeDocument/2006/relationships/vmlDrawing" Target="../drawings/vmlDrawing16.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Rectangle 94"/>
          <p:cNvSpPr/>
          <p:nvPr/>
        </p:nvSpPr>
        <p:spPr>
          <a:xfrm>
            <a:off x="0" y="0"/>
            <a:ext cx="9144000" cy="646331"/>
          </a:xfrm>
          <a:prstGeom prst="rect">
            <a:avLst/>
          </a:prstGeom>
          <a:solidFill>
            <a:srgbClr val="FFFF00"/>
          </a:solidFill>
        </p:spPr>
        <p:txBody>
          <a:bodyPr wrap="square">
            <a:spAutoFit/>
          </a:bodyPr>
          <a:lstStyle/>
          <a:p>
            <a:r>
              <a:rPr lang="en-US" sz="3600" b="1" u="sng" smtClean="0">
                <a:solidFill>
                  <a:srgbClr val="FF0000"/>
                </a:solidFill>
                <a:latin typeface="Times New Roman" pitchFamily="18" charset="0"/>
                <a:cs typeface="Times New Roman" pitchFamily="18" charset="0"/>
              </a:rPr>
              <a:t>Chương 4</a:t>
            </a:r>
            <a:r>
              <a:rPr lang="en-US" sz="3600" b="1" smtClean="0">
                <a:solidFill>
                  <a:srgbClr val="FF0000"/>
                </a:solidFill>
                <a:latin typeface="Times New Roman" pitchFamily="18" charset="0"/>
                <a:cs typeface="Times New Roman" pitchFamily="18" charset="0"/>
              </a:rPr>
              <a:t>:   NGHỊCH LƯU ĐỘC LẬP</a:t>
            </a:r>
            <a:endParaRPr lang="vi-VN" sz="3600"/>
          </a:p>
        </p:txBody>
      </p:sp>
      <p:sp>
        <p:nvSpPr>
          <p:cNvPr id="7" name="TextBox 6"/>
          <p:cNvSpPr txBox="1"/>
          <p:nvPr/>
        </p:nvSpPr>
        <p:spPr>
          <a:xfrm>
            <a:off x="0" y="843961"/>
            <a:ext cx="9286908" cy="584775"/>
          </a:xfrm>
          <a:prstGeom prst="rect">
            <a:avLst/>
          </a:prstGeom>
          <a:noFill/>
        </p:spPr>
        <p:txBody>
          <a:bodyPr wrap="square" rtlCol="0">
            <a:spAutoFit/>
          </a:bodyPr>
          <a:lstStyle/>
          <a:p>
            <a:r>
              <a:rPr lang="en-US" sz="3200" b="1">
                <a:solidFill>
                  <a:srgbClr val="00B050"/>
                </a:solidFill>
                <a:latin typeface="Times New Roman" pitchFamily="18" charset="0"/>
                <a:cs typeface="Times New Roman" pitchFamily="18" charset="0"/>
              </a:rPr>
              <a:t>4</a:t>
            </a:r>
            <a:r>
              <a:rPr lang="en-US" sz="3200" b="1" smtClean="0">
                <a:solidFill>
                  <a:srgbClr val="00B050"/>
                </a:solidFill>
                <a:latin typeface="Times New Roman" pitchFamily="18" charset="0"/>
                <a:cs typeface="Times New Roman" pitchFamily="18" charset="0"/>
              </a:rPr>
              <a:t>.1/ </a:t>
            </a:r>
            <a:r>
              <a:rPr lang="en-US" sz="3200" b="1" u="sng" smtClean="0">
                <a:solidFill>
                  <a:srgbClr val="00B050"/>
                </a:solidFill>
                <a:latin typeface="Times New Roman" pitchFamily="18" charset="0"/>
                <a:cs typeface="Times New Roman" pitchFamily="18" charset="0"/>
              </a:rPr>
              <a:t>Tổng quan về nghịch lưu độc lập (NLĐL)</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6" name="Rectangle 5"/>
          <p:cNvSpPr/>
          <p:nvPr/>
        </p:nvSpPr>
        <p:spPr>
          <a:xfrm>
            <a:off x="214282" y="1629779"/>
            <a:ext cx="3214341"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4.1.1- </a:t>
            </a:r>
            <a:r>
              <a:rPr lang="en-US" sz="3200" b="1" u="sng" smtClean="0">
                <a:solidFill>
                  <a:schemeClr val="accent6">
                    <a:lumMod val="75000"/>
                  </a:schemeClr>
                </a:solidFill>
                <a:latin typeface="Times New Roman" pitchFamily="18" charset="0"/>
                <a:cs typeface="Times New Roman" pitchFamily="18" charset="0"/>
              </a:rPr>
              <a:t>Khái niệm</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10" name="Rectangle 9"/>
          <p:cNvSpPr/>
          <p:nvPr/>
        </p:nvSpPr>
        <p:spPr>
          <a:xfrm>
            <a:off x="71438" y="2374653"/>
            <a:ext cx="8929718" cy="3046988"/>
          </a:xfrm>
          <a:prstGeom prst="rect">
            <a:avLst/>
          </a:prstGeom>
        </p:spPr>
        <p:txBody>
          <a:bodyPr wrap="square">
            <a:spAutoFit/>
          </a:bodyPr>
          <a:lstStyle/>
          <a:p>
            <a:pPr>
              <a:buFontTx/>
              <a:buChar char="-"/>
            </a:pPr>
            <a:r>
              <a:rPr lang="en-US" sz="3200" smtClean="0">
                <a:solidFill>
                  <a:srgbClr val="002060"/>
                </a:solidFill>
                <a:latin typeface="Times New Roman" pitchFamily="18" charset="0"/>
                <a:cs typeface="Times New Roman" pitchFamily="18" charset="0"/>
              </a:rPr>
              <a:t>NLĐL là bộ biến đổi điện một chiều ra điện xoay chiều với điện áp và tần số ngõ ra có thể thay đổi để cung cấp cho các tải xoay chiều.</a:t>
            </a:r>
          </a:p>
          <a:p>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NLĐL phân biệt với nghịch lưu phụ thuộc là chế độ đặc biệt của chỉnh lưu điều khiển pha.</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checkerboard(across)">
                                      <p:cBhvr>
                                        <p:cTn id="7" dur="5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animBg="1"/>
      <p:bldP spid="7" grpId="0"/>
      <p:bldP spid="6"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20" y="1142984"/>
            <a:ext cx="8501122" cy="5016758"/>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NLĐL được ứng dụng rộng rãi trong công nghiệp và dân dụng. Có thể phân ra làm các nhóm sau:</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Ngõ ra tần số công nghiệp (nhỏ hơn 400kHz) không đổi: các bộ nguồn xoay chiều bán dẫn sử dụng làm nguồn cho các thiết bị điện thay thế điện lưới.</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Ngõ ra tần số công nghiệp thay đổi: dùng để điều khiển tốc độ động cơ xoay chiều, luôn có đầu vào là điện lưới nên còn gọi là biến tần.</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Ngõ ra trung tần hay cao tần ….</a:t>
            </a:r>
            <a:endParaRPr lang="vi-VN" sz="3200">
              <a:solidFill>
                <a:srgbClr val="002060"/>
              </a:solidFill>
              <a:latin typeface="Times New Roman" pitchFamily="18" charset="0"/>
              <a:cs typeface="Times New Roman" pitchFamily="18" charset="0"/>
            </a:endParaRPr>
          </a:p>
        </p:txBody>
      </p:sp>
      <p:sp>
        <p:nvSpPr>
          <p:cNvPr id="3" name="Rectangle 2"/>
          <p:cNvSpPr/>
          <p:nvPr/>
        </p:nvSpPr>
        <p:spPr>
          <a:xfrm>
            <a:off x="285720" y="285728"/>
            <a:ext cx="313098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4.1.2- </a:t>
            </a:r>
            <a:r>
              <a:rPr lang="en-US" sz="3200" b="1" u="sng" smtClean="0">
                <a:solidFill>
                  <a:schemeClr val="accent6">
                    <a:lumMod val="75000"/>
                  </a:schemeClr>
                </a:solidFill>
                <a:latin typeface="Times New Roman" pitchFamily="18" charset="0"/>
                <a:cs typeface="Times New Roman" pitchFamily="18" charset="0"/>
              </a:rPr>
              <a:t>Ứng dụng</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14290"/>
            <a:ext cx="3945311" cy="584775"/>
          </a:xfrm>
          <a:prstGeom prst="rect">
            <a:avLst/>
          </a:prstGeom>
        </p:spPr>
        <p:txBody>
          <a:bodyPr wrap="none">
            <a:spAutoFit/>
          </a:bodyPr>
          <a:lstStyle/>
          <a:p>
            <a:r>
              <a:rPr lang="en-US" sz="3200" b="1" smtClean="0">
                <a:solidFill>
                  <a:srgbClr val="00B050"/>
                </a:solidFill>
                <a:latin typeface="Times New Roman" pitchFamily="18" charset="0"/>
                <a:cs typeface="Times New Roman" pitchFamily="18" charset="0"/>
              </a:rPr>
              <a:t>4.2/ </a:t>
            </a:r>
            <a:r>
              <a:rPr lang="en-US" sz="3200" b="1" u="sng" smtClean="0">
                <a:solidFill>
                  <a:srgbClr val="00B050"/>
                </a:solidFill>
                <a:latin typeface="Times New Roman" pitchFamily="18" charset="0"/>
                <a:cs typeface="Times New Roman" pitchFamily="18" charset="0"/>
              </a:rPr>
              <a:t>Phân loại NLĐL</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3" name="Rectangle 2"/>
          <p:cNvSpPr/>
          <p:nvPr/>
        </p:nvSpPr>
        <p:spPr>
          <a:xfrm>
            <a:off x="428596" y="857232"/>
            <a:ext cx="7154523"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4.2.1- </a:t>
            </a:r>
            <a:r>
              <a:rPr lang="en-US" sz="3200" b="1" u="sng" smtClean="0">
                <a:solidFill>
                  <a:schemeClr val="accent6">
                    <a:lumMod val="75000"/>
                  </a:schemeClr>
                </a:solidFill>
                <a:latin typeface="Times New Roman" pitchFamily="18" charset="0"/>
                <a:cs typeface="Times New Roman" pitchFamily="18" charset="0"/>
              </a:rPr>
              <a:t>Nghịch lưu song song và nối tiếp</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4" name="Rectangle 3"/>
          <p:cNvSpPr/>
          <p:nvPr/>
        </p:nvSpPr>
        <p:spPr>
          <a:xfrm>
            <a:off x="142844" y="1571612"/>
            <a:ext cx="8858312" cy="1077218"/>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Là các dạng nghịch lưu sử dụng SCR cho đóng ngắt, có tụ điện ở mạch tải để đảm bảo chuyển mạch</a:t>
            </a:r>
            <a:endParaRPr lang="vi-VN" sz="3200">
              <a:solidFill>
                <a:srgbClr val="002060"/>
              </a:solidFill>
              <a:latin typeface="Times New Roman" pitchFamily="18" charset="0"/>
              <a:cs typeface="Times New Roman" pitchFamily="18" charset="0"/>
            </a:endParaRPr>
          </a:p>
        </p:txBody>
      </p:sp>
      <p:sp>
        <p:nvSpPr>
          <p:cNvPr id="5" name="Rectangle 4"/>
          <p:cNvSpPr/>
          <p:nvPr/>
        </p:nvSpPr>
        <p:spPr>
          <a:xfrm>
            <a:off x="214282" y="2701349"/>
            <a:ext cx="4330032"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a) </a:t>
            </a:r>
            <a:r>
              <a:rPr lang="en-US" sz="3200" u="sng" smtClean="0">
                <a:solidFill>
                  <a:srgbClr val="002060"/>
                </a:solidFill>
                <a:latin typeface="Times New Roman" pitchFamily="18" charset="0"/>
                <a:cs typeface="Times New Roman" pitchFamily="18" charset="0"/>
              </a:rPr>
              <a:t>Nghịch lưu song song</a:t>
            </a:r>
            <a:r>
              <a:rPr lang="en-US" sz="3200" smtClean="0">
                <a:solidFill>
                  <a:srgbClr val="002060"/>
                </a:solidFill>
                <a:latin typeface="Times New Roman" pitchFamily="18" charset="0"/>
                <a:cs typeface="Times New Roman" pitchFamily="18" charset="0"/>
              </a:rPr>
              <a:t>:</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14290"/>
            <a:ext cx="5812810"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 Nghịch lưu song song sơ đồ cầu:</a:t>
            </a:r>
            <a:endParaRPr lang="vi-VN" sz="3200">
              <a:solidFill>
                <a:srgbClr val="002060"/>
              </a:solidFill>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142844" y="1071546"/>
            <a:ext cx="4572032" cy="3857652"/>
          </a:xfrm>
          <a:prstGeom prst="rect">
            <a:avLst/>
          </a:prstGeom>
          <a:noFill/>
          <a:ln w="9525">
            <a:noFill/>
            <a:miter lim="800000"/>
            <a:headEnd/>
            <a:tailEnd/>
          </a:ln>
        </p:spPr>
      </p:pic>
      <p:pic>
        <p:nvPicPr>
          <p:cNvPr id="4" name="Picture 3"/>
          <p:cNvPicPr/>
          <p:nvPr/>
        </p:nvPicPr>
        <p:blipFill>
          <a:blip r:embed="rId3"/>
          <a:srcRect/>
          <a:stretch>
            <a:fillRect/>
          </a:stretch>
        </p:blipFill>
        <p:spPr bwMode="auto">
          <a:xfrm>
            <a:off x="4714876" y="1071546"/>
            <a:ext cx="4357686" cy="4357718"/>
          </a:xfrm>
          <a:prstGeom prst="rect">
            <a:avLst/>
          </a:prstGeom>
          <a:noFill/>
          <a:ln w="9525">
            <a:noFill/>
            <a:miter lim="800000"/>
            <a:headEnd/>
            <a:tailEnd/>
          </a:ln>
        </p:spPr>
      </p:pic>
      <p:sp>
        <p:nvSpPr>
          <p:cNvPr id="5" name="Rectangle 4"/>
          <p:cNvSpPr/>
          <p:nvPr/>
        </p:nvSpPr>
        <p:spPr>
          <a:xfrm>
            <a:off x="1071538" y="4987365"/>
            <a:ext cx="2874505"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Sơ đồ nguyên lý</a:t>
            </a:r>
            <a:endParaRPr lang="vi-VN" sz="3200">
              <a:solidFill>
                <a:srgbClr val="002060"/>
              </a:solidFill>
              <a:latin typeface="Times New Roman" pitchFamily="18" charset="0"/>
              <a:cs typeface="Times New Roman" pitchFamily="18" charset="0"/>
            </a:endParaRPr>
          </a:p>
        </p:txBody>
      </p:sp>
      <p:sp>
        <p:nvSpPr>
          <p:cNvPr id="6" name="Rectangle 5"/>
          <p:cNvSpPr/>
          <p:nvPr/>
        </p:nvSpPr>
        <p:spPr>
          <a:xfrm>
            <a:off x="6215074" y="5429264"/>
            <a:ext cx="195277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Dạng sóng</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
                                        <p:tgtEl>
                                          <p:spTgt spid="4"/>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heckerboard(across)">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415333"/>
            <a:ext cx="8643998" cy="58477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Nghịch lưu song song sơ đồ biến áp có điểm giữa:</a:t>
            </a:r>
            <a:endParaRPr lang="vi-VN" sz="3200">
              <a:solidFill>
                <a:srgbClr val="002060"/>
              </a:solidFill>
              <a:latin typeface="Times New Roman" pitchFamily="18" charset="0"/>
              <a:cs typeface="Times New Roman" pitchFamily="18" charset="0"/>
            </a:endParaRP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85786" y="1285860"/>
            <a:ext cx="6984776" cy="5073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71414"/>
            <a:ext cx="3940502"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b) </a:t>
            </a:r>
            <a:r>
              <a:rPr lang="en-US" sz="3200" u="sng" smtClean="0">
                <a:solidFill>
                  <a:srgbClr val="002060"/>
                </a:solidFill>
                <a:latin typeface="Times New Roman" pitchFamily="18" charset="0"/>
                <a:cs typeface="Times New Roman" pitchFamily="18" charset="0"/>
              </a:rPr>
              <a:t>Nghịch lưu nối tiếp</a:t>
            </a:r>
            <a:r>
              <a:rPr lang="en-US" sz="3200" smtClean="0">
                <a:solidFill>
                  <a:srgbClr val="002060"/>
                </a:solidFill>
                <a:latin typeface="Times New Roman" pitchFamily="18" charset="0"/>
                <a:cs typeface="Times New Roman" pitchFamily="18" charset="0"/>
              </a:rPr>
              <a:t>:</a:t>
            </a:r>
            <a:endParaRPr lang="vi-VN" sz="3200">
              <a:solidFill>
                <a:srgbClr val="002060"/>
              </a:solidFill>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214282" y="857232"/>
            <a:ext cx="4714908" cy="2643206"/>
          </a:xfrm>
          <a:prstGeom prst="rect">
            <a:avLst/>
          </a:prstGeom>
          <a:noFill/>
          <a:ln w="9525">
            <a:noFill/>
            <a:miter lim="800000"/>
            <a:headEnd/>
            <a:tailEnd/>
          </a:ln>
        </p:spPr>
      </p:pic>
      <p:pic>
        <p:nvPicPr>
          <p:cNvPr id="4" name="Picture 3"/>
          <p:cNvPicPr/>
          <p:nvPr/>
        </p:nvPicPr>
        <p:blipFill>
          <a:blip r:embed="rId3"/>
          <a:srcRect/>
          <a:stretch>
            <a:fillRect/>
          </a:stretch>
        </p:blipFill>
        <p:spPr bwMode="auto">
          <a:xfrm>
            <a:off x="5214942" y="357166"/>
            <a:ext cx="3714776" cy="3500462"/>
          </a:xfrm>
          <a:prstGeom prst="rect">
            <a:avLst/>
          </a:prstGeom>
          <a:noFill/>
          <a:ln w="9525">
            <a:noFill/>
            <a:miter lim="800000"/>
            <a:headEnd/>
            <a:tailEnd/>
          </a:ln>
        </p:spPr>
      </p:pic>
      <p:sp>
        <p:nvSpPr>
          <p:cNvPr id="5" name="Rectangle 4"/>
          <p:cNvSpPr/>
          <p:nvPr/>
        </p:nvSpPr>
        <p:spPr>
          <a:xfrm>
            <a:off x="1000100" y="3643314"/>
            <a:ext cx="2874505"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Sơ đồ nguyên lý</a:t>
            </a:r>
            <a:endParaRPr lang="vi-VN" sz="3200">
              <a:solidFill>
                <a:srgbClr val="002060"/>
              </a:solidFill>
              <a:latin typeface="Times New Roman" pitchFamily="18" charset="0"/>
              <a:cs typeface="Times New Roman" pitchFamily="18" charset="0"/>
            </a:endParaRPr>
          </a:p>
        </p:txBody>
      </p:sp>
      <p:sp>
        <p:nvSpPr>
          <p:cNvPr id="6" name="Rectangle 5"/>
          <p:cNvSpPr/>
          <p:nvPr/>
        </p:nvSpPr>
        <p:spPr>
          <a:xfrm>
            <a:off x="5786446" y="3571876"/>
            <a:ext cx="195277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Dạng sóng</a:t>
            </a:r>
            <a:endParaRPr lang="vi-VN" sz="3200">
              <a:solidFill>
                <a:srgbClr val="002060"/>
              </a:solidFill>
              <a:latin typeface="Times New Roman" pitchFamily="18" charset="0"/>
              <a:cs typeface="Times New Roman" pitchFamily="18" charset="0"/>
            </a:endParaRPr>
          </a:p>
        </p:txBody>
      </p:sp>
      <p:sp>
        <p:nvSpPr>
          <p:cNvPr id="7" name="Rectangle 6"/>
          <p:cNvSpPr/>
          <p:nvPr/>
        </p:nvSpPr>
        <p:spPr>
          <a:xfrm>
            <a:off x="214282" y="4214818"/>
            <a:ext cx="8715436" cy="255454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Khi SCR1 được kích, dòng qua mạch sẽ về 0 khi áp trên tụ điện đạt giá trị cực đại, và SCR sẽ tự tắt.</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Khi SCR2 được kích, tụ điện sẽ phóng qua nó và dòng về 0 khi áp trên tụ điện đảo cực tính, chuẩn bị cho chu kỳ kế tiếp.</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
                                        <p:tgtEl>
                                          <p:spTgt spid="4"/>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heckerboard(across)">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heckerboard(across)">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142852"/>
            <a:ext cx="7733207"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4.2.2- </a:t>
            </a:r>
            <a:r>
              <a:rPr lang="en-US" sz="3200" b="1" u="sng" smtClean="0">
                <a:solidFill>
                  <a:schemeClr val="accent6">
                    <a:lumMod val="75000"/>
                  </a:schemeClr>
                </a:solidFill>
                <a:latin typeface="Times New Roman" pitchFamily="18" charset="0"/>
                <a:cs typeface="Times New Roman" pitchFamily="18" charset="0"/>
              </a:rPr>
              <a:t>Nghịch lưu nguồn dòng và nguồn áp</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3" name="Rectangle 2"/>
          <p:cNvSpPr/>
          <p:nvPr/>
        </p:nvSpPr>
        <p:spPr>
          <a:xfrm>
            <a:off x="285720" y="857232"/>
            <a:ext cx="4624984"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a) </a:t>
            </a:r>
            <a:r>
              <a:rPr lang="en-US" sz="3200" u="sng" smtClean="0">
                <a:solidFill>
                  <a:srgbClr val="002060"/>
                </a:solidFill>
                <a:latin typeface="Times New Roman" pitchFamily="18" charset="0"/>
                <a:cs typeface="Times New Roman" pitchFamily="18" charset="0"/>
              </a:rPr>
              <a:t>Nghịch lưu nguồn dòng</a:t>
            </a:r>
            <a:r>
              <a:rPr lang="en-US" sz="3200" smtClean="0">
                <a:solidFill>
                  <a:srgbClr val="002060"/>
                </a:solidFill>
                <a:latin typeface="Times New Roman" pitchFamily="18" charset="0"/>
                <a:cs typeface="Times New Roman" pitchFamily="18" charset="0"/>
              </a:rPr>
              <a:t>:</a:t>
            </a:r>
            <a:endParaRPr lang="vi-VN" sz="3200">
              <a:solidFill>
                <a:srgbClr val="002060"/>
              </a:solidFill>
              <a:latin typeface="Times New Roman" pitchFamily="18" charset="0"/>
              <a:cs typeface="Times New Roman" pitchFamily="18" charset="0"/>
            </a:endParaRPr>
          </a:p>
        </p:txBody>
      </p:sp>
      <p:pic>
        <p:nvPicPr>
          <p:cNvPr id="4" name="Picture 3"/>
          <p:cNvPicPr/>
          <p:nvPr/>
        </p:nvPicPr>
        <p:blipFill>
          <a:blip r:embed="rId2"/>
          <a:srcRect/>
          <a:stretch>
            <a:fillRect/>
          </a:stretch>
        </p:blipFill>
        <p:spPr bwMode="auto">
          <a:xfrm>
            <a:off x="285720" y="1785926"/>
            <a:ext cx="8429684" cy="435771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528257"/>
            <a:ext cx="9072562" cy="4401205"/>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 </a:t>
            </a:r>
            <a:r>
              <a:rPr lang="en-US" sz="2800" u="sng" smtClean="0">
                <a:solidFill>
                  <a:srgbClr val="002060"/>
                </a:solidFill>
                <a:latin typeface="Times New Roman" pitchFamily="18" charset="0"/>
                <a:cs typeface="Times New Roman" pitchFamily="18" charset="0"/>
              </a:rPr>
              <a:t>Đặc điểm</a:t>
            </a:r>
            <a:r>
              <a:rPr lang="en-US" sz="2800" smtClean="0">
                <a:solidFill>
                  <a:srgbClr val="002060"/>
                </a:solidFill>
                <a:latin typeface="Times New Roman" pitchFamily="18" charset="0"/>
                <a:cs typeface="Times New Roman" pitchFamily="18" charset="0"/>
              </a:rPr>
              <a:t>:</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Là mạch nghịch lưu có L bằng vô cùng ở ngõ vào, làm cho tổng trở trong của nguồn có giá trị lớn: tải làm việc với nguồn dòng.</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Nguồn dòng i</a:t>
            </a:r>
            <a:r>
              <a:rPr lang="en-US" sz="2800" baseline="-25000" smtClean="0">
                <a:solidFill>
                  <a:srgbClr val="002060"/>
                </a:solidFill>
                <a:latin typeface="Times New Roman" pitchFamily="18" charset="0"/>
                <a:cs typeface="Times New Roman" pitchFamily="18" charset="0"/>
              </a:rPr>
              <a:t>N</a:t>
            </a:r>
            <a:r>
              <a:rPr lang="en-US" sz="2800" smtClean="0">
                <a:solidFill>
                  <a:srgbClr val="002060"/>
                </a:solidFill>
                <a:latin typeface="Times New Roman" pitchFamily="18" charset="0"/>
                <a:cs typeface="Times New Roman" pitchFamily="18" charset="0"/>
              </a:rPr>
              <a:t> phẳng, không đổi ở một giá trị tải, được đóng ngắt thành dòng AC cung cấp cho tải:</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 S</a:t>
            </a:r>
            <a:r>
              <a:rPr lang="en-US" sz="2800" baseline="-25000" smtClean="0">
                <a:solidFill>
                  <a:srgbClr val="002060"/>
                </a:solidFill>
                <a:latin typeface="Times New Roman" pitchFamily="18" charset="0"/>
                <a:cs typeface="Times New Roman" pitchFamily="18" charset="0"/>
              </a:rPr>
              <a:t>1</a:t>
            </a:r>
            <a:r>
              <a:rPr lang="en-US" sz="2800" smtClean="0">
                <a:solidFill>
                  <a:srgbClr val="002060"/>
                </a:solidFill>
                <a:latin typeface="Times New Roman" pitchFamily="18" charset="0"/>
                <a:cs typeface="Times New Roman" pitchFamily="18" charset="0"/>
              </a:rPr>
              <a:t> , S</a:t>
            </a:r>
            <a:r>
              <a:rPr lang="en-US" sz="2800" baseline="-25000" smtClean="0">
                <a:solidFill>
                  <a:srgbClr val="002060"/>
                </a:solidFill>
                <a:latin typeface="Times New Roman" pitchFamily="18" charset="0"/>
                <a:cs typeface="Times New Roman" pitchFamily="18" charset="0"/>
              </a:rPr>
              <a:t>4</a:t>
            </a:r>
            <a:r>
              <a:rPr lang="en-US" sz="2800" smtClean="0">
                <a:solidFill>
                  <a:srgbClr val="002060"/>
                </a:solidFill>
                <a:latin typeface="Times New Roman" pitchFamily="18" charset="0"/>
                <a:cs typeface="Times New Roman" pitchFamily="18" charset="0"/>
              </a:rPr>
              <a:t> đóng : i</a:t>
            </a:r>
            <a:r>
              <a:rPr lang="en-US" sz="2800" baseline="-25000" smtClean="0">
                <a:solidFill>
                  <a:srgbClr val="002060"/>
                </a:solidFill>
                <a:latin typeface="Times New Roman" pitchFamily="18" charset="0"/>
                <a:cs typeface="Times New Roman" pitchFamily="18" charset="0"/>
              </a:rPr>
              <a:t>o</a:t>
            </a:r>
            <a:r>
              <a:rPr lang="en-US" sz="2800" smtClean="0">
                <a:solidFill>
                  <a:srgbClr val="002060"/>
                </a:solidFill>
                <a:latin typeface="Times New Roman" pitchFamily="18" charset="0"/>
                <a:cs typeface="Times New Roman" pitchFamily="18" charset="0"/>
              </a:rPr>
              <a:t> &gt; 0</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 S</a:t>
            </a:r>
            <a:r>
              <a:rPr lang="en-US" sz="2800" baseline="-25000" smtClean="0">
                <a:solidFill>
                  <a:srgbClr val="002060"/>
                </a:solidFill>
                <a:latin typeface="Times New Roman" pitchFamily="18" charset="0"/>
                <a:cs typeface="Times New Roman" pitchFamily="18" charset="0"/>
              </a:rPr>
              <a:t>2</a:t>
            </a:r>
            <a:r>
              <a:rPr lang="en-US" sz="2800" smtClean="0">
                <a:solidFill>
                  <a:srgbClr val="002060"/>
                </a:solidFill>
                <a:latin typeface="Times New Roman" pitchFamily="18" charset="0"/>
                <a:cs typeface="Times New Roman" pitchFamily="18" charset="0"/>
              </a:rPr>
              <a:t> , S</a:t>
            </a:r>
            <a:r>
              <a:rPr lang="en-US" sz="2800" baseline="-25000" smtClean="0">
                <a:solidFill>
                  <a:srgbClr val="002060"/>
                </a:solidFill>
                <a:latin typeface="Times New Roman" pitchFamily="18" charset="0"/>
                <a:cs typeface="Times New Roman" pitchFamily="18" charset="0"/>
              </a:rPr>
              <a:t>3</a:t>
            </a:r>
            <a:r>
              <a:rPr lang="en-US" sz="2800" smtClean="0">
                <a:solidFill>
                  <a:srgbClr val="002060"/>
                </a:solidFill>
                <a:latin typeface="Times New Roman" pitchFamily="18" charset="0"/>
                <a:cs typeface="Times New Roman" pitchFamily="18" charset="0"/>
              </a:rPr>
              <a:t> đóng : i</a:t>
            </a:r>
            <a:r>
              <a:rPr lang="en-US" sz="2800" baseline="-25000" smtClean="0">
                <a:solidFill>
                  <a:srgbClr val="002060"/>
                </a:solidFill>
                <a:latin typeface="Times New Roman" pitchFamily="18" charset="0"/>
                <a:cs typeface="Times New Roman" pitchFamily="18" charset="0"/>
              </a:rPr>
              <a:t>o</a:t>
            </a:r>
            <a:r>
              <a:rPr lang="en-US" sz="2800" smtClean="0">
                <a:solidFill>
                  <a:srgbClr val="002060"/>
                </a:solidFill>
                <a:latin typeface="Times New Roman" pitchFamily="18" charset="0"/>
                <a:cs typeface="Times New Roman" pitchFamily="18" charset="0"/>
              </a:rPr>
              <a:t> &lt; 0</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Vậy tải nhận được dòng điện AC là những xung vuông có biên độ phụ thuộc tải.</a:t>
            </a:r>
            <a:endParaRPr lang="vi-VN" sz="2800">
              <a:solidFill>
                <a:srgbClr val="002060"/>
              </a:solidFill>
              <a:latin typeface="Times New Roman" pitchFamily="18" charset="0"/>
              <a:cs typeface="Times New Roman" pitchFamily="18" charset="0"/>
            </a:endParaRPr>
          </a:p>
        </p:txBody>
      </p:sp>
      <p:pic>
        <p:nvPicPr>
          <p:cNvPr id="4" name="Picture 3"/>
          <p:cNvPicPr/>
          <p:nvPr/>
        </p:nvPicPr>
        <p:blipFill>
          <a:blip r:embed="rId2"/>
          <a:srcRect/>
          <a:stretch>
            <a:fillRect/>
          </a:stretch>
        </p:blipFill>
        <p:spPr bwMode="auto">
          <a:xfrm>
            <a:off x="1928794" y="-24"/>
            <a:ext cx="7143800" cy="278608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06" y="-24"/>
            <a:ext cx="4214615"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b) </a:t>
            </a:r>
            <a:r>
              <a:rPr lang="en-US" sz="3200" u="sng" smtClean="0">
                <a:solidFill>
                  <a:srgbClr val="002060"/>
                </a:solidFill>
                <a:latin typeface="Times New Roman" pitchFamily="18" charset="0"/>
                <a:cs typeface="Times New Roman" pitchFamily="18" charset="0"/>
              </a:rPr>
              <a:t>Nghịch lưu nguồn áp</a:t>
            </a:r>
            <a:r>
              <a:rPr lang="en-US" sz="3200" smtClean="0">
                <a:solidFill>
                  <a:srgbClr val="002060"/>
                </a:solidFill>
                <a:latin typeface="Times New Roman" pitchFamily="18" charset="0"/>
                <a:cs typeface="Times New Roman" pitchFamily="18" charset="0"/>
              </a:rPr>
              <a:t>:</a:t>
            </a:r>
            <a:endParaRPr lang="vi-VN" sz="3200">
              <a:solidFill>
                <a:srgbClr val="002060"/>
              </a:solidFill>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642910" y="714356"/>
            <a:ext cx="8001056" cy="3500462"/>
          </a:xfrm>
          <a:prstGeom prst="rect">
            <a:avLst/>
          </a:prstGeom>
          <a:noFill/>
          <a:ln w="9525">
            <a:noFill/>
            <a:miter lim="800000"/>
            <a:headEnd/>
            <a:tailEnd/>
          </a:ln>
        </p:spPr>
      </p:pic>
      <p:sp>
        <p:nvSpPr>
          <p:cNvPr id="4" name="Rectangle 3"/>
          <p:cNvSpPr/>
          <p:nvPr/>
        </p:nvSpPr>
        <p:spPr>
          <a:xfrm>
            <a:off x="214282" y="4103566"/>
            <a:ext cx="8572560" cy="2677656"/>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 Đặc trưng của nghịch lưu nguồn áp là nguồn có tổng trở trong bằng 0 để có thể cung cấp hay nhận dòng tải.</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Một đặc trưng khác là ngắt điện luôn có diode song song ngược để năng lượng từ tải có thể tự do trả về nguồn.</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Áp nguồn một chiều được đóng ngắt thành những xung áp hình vuông có biên độ xác định để cung cấp cho tải.</a:t>
            </a:r>
            <a:endParaRPr lang="vi-VN" sz="28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2852"/>
            <a:ext cx="9144000" cy="584775"/>
          </a:xfrm>
          <a:prstGeom prst="rect">
            <a:avLst/>
          </a:prstGeom>
        </p:spPr>
        <p:txBody>
          <a:bodyPr wrap="square">
            <a:spAutoFit/>
          </a:bodyPr>
          <a:lstStyle/>
          <a:p>
            <a:r>
              <a:rPr lang="en-US" sz="3200" b="1" smtClean="0">
                <a:solidFill>
                  <a:srgbClr val="00B050"/>
                </a:solidFill>
                <a:latin typeface="Times New Roman" pitchFamily="18" charset="0"/>
                <a:cs typeface="Times New Roman" pitchFamily="18" charset="0"/>
              </a:rPr>
              <a:t>4.3/ </a:t>
            </a:r>
            <a:r>
              <a:rPr lang="en-US" sz="3200" b="1" u="sng" smtClean="0">
                <a:solidFill>
                  <a:srgbClr val="00B050"/>
                </a:solidFill>
                <a:latin typeface="Times New Roman" pitchFamily="18" charset="0"/>
                <a:cs typeface="Times New Roman" pitchFamily="18" charset="0"/>
              </a:rPr>
              <a:t>Khảo sát mạch nghịch lưu độc lập nguồn dòng</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3" name="Rectangle 2"/>
          <p:cNvSpPr/>
          <p:nvPr/>
        </p:nvSpPr>
        <p:spPr>
          <a:xfrm>
            <a:off x="0" y="928670"/>
            <a:ext cx="840486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4.3.1- </a:t>
            </a:r>
            <a:r>
              <a:rPr lang="en-US" sz="3200" b="1" u="sng" smtClean="0">
                <a:solidFill>
                  <a:schemeClr val="accent6">
                    <a:lumMod val="75000"/>
                  </a:schemeClr>
                </a:solidFill>
                <a:latin typeface="Times New Roman" pitchFamily="18" charset="0"/>
                <a:cs typeface="Times New Roman" pitchFamily="18" charset="0"/>
              </a:rPr>
              <a:t>Nghịch lưu độc lập nguồn dòng một pha</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4" name="Picture 3"/>
          <p:cNvPicPr/>
          <p:nvPr/>
        </p:nvPicPr>
        <p:blipFill>
          <a:blip r:embed="rId3"/>
          <a:srcRect/>
          <a:stretch>
            <a:fillRect/>
          </a:stretch>
        </p:blipFill>
        <p:spPr bwMode="auto">
          <a:xfrm>
            <a:off x="3857620" y="1714488"/>
            <a:ext cx="5000660" cy="2928958"/>
          </a:xfrm>
          <a:prstGeom prst="rect">
            <a:avLst/>
          </a:prstGeom>
          <a:noFill/>
          <a:ln w="9525">
            <a:noFill/>
            <a:miter lim="800000"/>
            <a:headEnd/>
            <a:tailEnd/>
          </a:ln>
        </p:spPr>
      </p:pic>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5" name="Object 1"/>
          <p:cNvGraphicFramePr>
            <a:graphicFrameLocks noChangeAspect="1"/>
          </p:cNvGraphicFramePr>
          <p:nvPr/>
        </p:nvGraphicFramePr>
        <p:xfrm>
          <a:off x="1785918" y="5000636"/>
          <a:ext cx="5715040" cy="1415855"/>
        </p:xfrm>
        <a:graphic>
          <a:graphicData uri="http://schemas.openxmlformats.org/presentationml/2006/ole">
            <p:oleObj spid="_x0000_s1028" name="Equation" r:id="rId4" imgW="2463800" imgH="609600" progId="Equation.3">
              <p:embed/>
            </p:oleObj>
          </a:graphicData>
        </a:graphic>
      </p:graphicFrame>
      <p:sp>
        <p:nvSpPr>
          <p:cNvPr id="7" name="Rectangle 6"/>
          <p:cNvSpPr/>
          <p:nvPr/>
        </p:nvSpPr>
        <p:spPr>
          <a:xfrm>
            <a:off x="214282" y="2071678"/>
            <a:ext cx="3500430" cy="1384995"/>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v</a:t>
            </a:r>
            <a:r>
              <a:rPr lang="en-US" sz="2800" baseline="-25000" smtClean="0">
                <a:solidFill>
                  <a:srgbClr val="002060"/>
                </a:solidFill>
                <a:latin typeface="Times New Roman" pitchFamily="18" charset="0"/>
                <a:cs typeface="Times New Roman" pitchFamily="18" charset="0"/>
              </a:rPr>
              <a:t>o </a:t>
            </a:r>
            <a:r>
              <a:rPr lang="en-US" sz="2800" smtClean="0">
                <a:solidFill>
                  <a:srgbClr val="002060"/>
                </a:solidFill>
                <a:latin typeface="Times New Roman" pitchFamily="18" charset="0"/>
                <a:cs typeface="Times New Roman" pitchFamily="18" charset="0"/>
              </a:rPr>
              <a:t>&lt; 0 là thời gian đảm bảo tắt </a:t>
            </a:r>
            <a:r>
              <a:rPr lang="en-US" sz="2800" b="1" smtClean="0">
                <a:solidFill>
                  <a:srgbClr val="FF0000"/>
                </a:solidFill>
                <a:latin typeface="Times New Roman" pitchFamily="18" charset="0"/>
                <a:cs typeface="Times New Roman" pitchFamily="18" charset="0"/>
              </a:rPr>
              <a:t>tq</a:t>
            </a:r>
            <a:r>
              <a:rPr lang="en-US" sz="2800" smtClean="0">
                <a:solidFill>
                  <a:srgbClr val="002060"/>
                </a:solidFill>
                <a:latin typeface="Times New Roman" pitchFamily="18" charset="0"/>
                <a:cs typeface="Times New Roman" pitchFamily="18" charset="0"/>
              </a:rPr>
              <a:t> cho các SCR.</a:t>
            </a:r>
            <a:endParaRPr lang="vi-VN" sz="2800">
              <a:solidFill>
                <a:srgbClr val="002060"/>
              </a:solidFill>
              <a:latin typeface="Times New Roman" pitchFamily="18" charset="0"/>
              <a:cs typeface="Times New Roman" pitchFamily="18" charset="0"/>
            </a:endParaRPr>
          </a:p>
        </p:txBody>
      </p:sp>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7" name="Object 3"/>
          <p:cNvGraphicFramePr>
            <a:graphicFrameLocks noChangeAspect="1"/>
          </p:cNvGraphicFramePr>
          <p:nvPr/>
        </p:nvGraphicFramePr>
        <p:xfrm>
          <a:off x="307536" y="3571876"/>
          <a:ext cx="3474441" cy="1285884"/>
        </p:xfrm>
        <a:graphic>
          <a:graphicData uri="http://schemas.openxmlformats.org/presentationml/2006/ole">
            <p:oleObj spid="_x0000_s1029" name="Equation" r:id="rId5" imgW="1295400" imgH="482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27"/>
                                        </p:tgtEl>
                                        <p:attrNameLst>
                                          <p:attrName>style.visibility</p:attrName>
                                        </p:attrNameLst>
                                      </p:cBhvr>
                                      <p:to>
                                        <p:strVal val="visible"/>
                                      </p:to>
                                    </p:set>
                                    <p:animEffect transition="in" filter="checkerboard(across)">
                                      <p:cBhvr>
                                        <p:cTn id="27" dur="500"/>
                                        <p:tgtEl>
                                          <p:spTgt spid="1027"/>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025"/>
                                        </p:tgtEl>
                                        <p:attrNameLst>
                                          <p:attrName>style.visibility</p:attrName>
                                        </p:attrNameLst>
                                      </p:cBhvr>
                                      <p:to>
                                        <p:strVal val="visible"/>
                                      </p:to>
                                    </p:set>
                                    <p:animEffect transition="in" filter="checkerboard(across)">
                                      <p:cBhvr>
                                        <p:cTn id="32" dur="500"/>
                                        <p:tgtEl>
                                          <p:spTgt spid="10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06" y="58143"/>
            <a:ext cx="5315879" cy="584775"/>
          </a:xfrm>
          <a:prstGeom prst="rect">
            <a:avLst/>
          </a:prstGeom>
        </p:spPr>
        <p:txBody>
          <a:bodyPr wrap="none">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Khảo sát trường hợp thực tế</a:t>
            </a:r>
            <a:r>
              <a:rPr lang="en-US" sz="3200" smtClean="0">
                <a:solidFill>
                  <a:srgbClr val="FF0000"/>
                </a:solidFill>
                <a:latin typeface="Times New Roman" pitchFamily="18" charset="0"/>
                <a:cs typeface="Times New Roman" pitchFamily="18" charset="0"/>
              </a:rPr>
              <a:t>: </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214282" y="642918"/>
            <a:ext cx="8715436" cy="255454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Tải là RL và điện kháng nguồn không lớn vô cùng. Khi đó các dạng dòng , áp có tính dao động. Áp trên tụ C sau khi qua giá trị cực đại sẽ giảm xuống, kéo theo giảm tq. Khi đó, người ta dùng các diode chặn cho phép giữ áp trên tụ ở giá trị max.</a:t>
            </a:r>
            <a:endParaRPr lang="vi-VN" sz="3200">
              <a:solidFill>
                <a:srgbClr val="002060"/>
              </a:solidFill>
              <a:latin typeface="Times New Roman" pitchFamily="18" charset="0"/>
              <a:cs typeface="Times New Roman" pitchFamily="18" charset="0"/>
            </a:endParaRPr>
          </a:p>
        </p:txBody>
      </p:sp>
      <p:pic>
        <p:nvPicPr>
          <p:cNvPr id="4" name="Picture 3"/>
          <p:cNvPicPr/>
          <p:nvPr/>
        </p:nvPicPr>
        <p:blipFill>
          <a:blip r:embed="rId2"/>
          <a:srcRect/>
          <a:stretch>
            <a:fillRect/>
          </a:stretch>
        </p:blipFill>
        <p:spPr bwMode="auto">
          <a:xfrm>
            <a:off x="571472" y="3357562"/>
            <a:ext cx="8215370" cy="342902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486771"/>
            <a:ext cx="8154797"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4.3.2- </a:t>
            </a:r>
            <a:r>
              <a:rPr lang="en-US" sz="3200" b="1" u="sng" smtClean="0">
                <a:solidFill>
                  <a:schemeClr val="accent6">
                    <a:lumMod val="75000"/>
                  </a:schemeClr>
                </a:solidFill>
                <a:latin typeface="Times New Roman" pitchFamily="18" charset="0"/>
                <a:cs typeface="Times New Roman" pitchFamily="18" charset="0"/>
              </a:rPr>
              <a:t>Nghịch lưu độc lập nguồn dòng ba pha</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3" name="Rectangle 2"/>
          <p:cNvSpPr/>
          <p:nvPr/>
        </p:nvSpPr>
        <p:spPr>
          <a:xfrm>
            <a:off x="214282" y="1683143"/>
            <a:ext cx="8643998" cy="4031873"/>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 Để tạo ta hệ thống ba pha, các công tắc phải được đóng ngắt theo một thứ tự không thay đổi đối với các hệ thống ba pha, gọi là LOGIC BA PHA.  </a:t>
            </a:r>
          </a:p>
          <a:p>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 Nghịch lưu nguồn dòng sử dụng logic ba pha có hai công tắc làm việc cùng lúc. Đây cũng chính là thứ tự điều khiển các SCR trong chỉnh lưu cầu ba pha.</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571472" y="214290"/>
            <a:ext cx="7929618" cy="3786214"/>
          </a:xfrm>
          <a:prstGeom prst="rect">
            <a:avLst/>
          </a:prstGeom>
          <a:noFill/>
          <a:ln w="9525">
            <a:noFill/>
            <a:miter lim="800000"/>
            <a:headEnd/>
            <a:tailEnd/>
          </a:ln>
        </p:spPr>
      </p:pic>
      <p:sp>
        <p:nvSpPr>
          <p:cNvPr id="3" name="Rectangle 2"/>
          <p:cNvSpPr/>
          <p:nvPr/>
        </p:nvSpPr>
        <p:spPr>
          <a:xfrm>
            <a:off x="357158" y="4000504"/>
            <a:ext cx="8572560" cy="255454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a:t>
            </a:r>
            <a:r>
              <a:rPr lang="en-US" sz="3200" u="sng" smtClean="0">
                <a:solidFill>
                  <a:srgbClr val="002060"/>
                </a:solidFill>
                <a:latin typeface="Times New Roman" pitchFamily="18" charset="0"/>
                <a:cs typeface="Times New Roman" pitchFamily="18" charset="0"/>
              </a:rPr>
              <a:t>Nhận xét</a:t>
            </a:r>
            <a:r>
              <a:rPr lang="en-US" sz="3200" smtClean="0">
                <a:solidFill>
                  <a:srgbClr val="002060"/>
                </a:solidFill>
                <a:latin typeface="Times New Roman" pitchFamily="18" charset="0"/>
                <a:cs typeface="Times New Roman" pitchFamily="18" charset="0"/>
              </a:rPr>
              <a:t>:</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Mỗi lúc chỉ có 2 SCR làm việc</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Xung dòng trên mỗi pha có dạng chữ nhật, áp ra thay đổi theo đặc tính tải</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Dòng qua tải i</a:t>
            </a:r>
            <a:r>
              <a:rPr lang="en-US" sz="3200" baseline="-25000" smtClean="0">
                <a:solidFill>
                  <a:srgbClr val="002060"/>
                </a:solidFill>
                <a:latin typeface="Times New Roman" pitchFamily="18" charset="0"/>
                <a:cs typeface="Times New Roman" pitchFamily="18" charset="0"/>
              </a:rPr>
              <a:t>A</a:t>
            </a:r>
            <a:r>
              <a:rPr lang="en-US" sz="3200" smtClean="0">
                <a:solidFill>
                  <a:srgbClr val="002060"/>
                </a:solidFill>
                <a:latin typeface="Times New Roman" pitchFamily="18" charset="0"/>
                <a:cs typeface="Times New Roman" pitchFamily="18" charset="0"/>
              </a:rPr>
              <a:t> sớm pha hơn điện áp v</a:t>
            </a:r>
            <a:r>
              <a:rPr lang="en-US" sz="3200" baseline="-25000" smtClean="0">
                <a:solidFill>
                  <a:srgbClr val="002060"/>
                </a:solidFill>
                <a:latin typeface="Times New Roman" pitchFamily="18" charset="0"/>
                <a:cs typeface="Times New Roman" pitchFamily="18" charset="0"/>
              </a:rPr>
              <a:t>A</a:t>
            </a:r>
            <a:endParaRPr lang="vi-VN" sz="3200" smtClean="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4066294"/>
            <a:ext cx="8643998" cy="1077218"/>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Năng lượng chỉ chảy một chiều từ nguồn qua tải làm áp ra thay đổi theo tải, tăng cao khi không tải .</a:t>
            </a:r>
            <a:endParaRPr lang="vi-VN" sz="3200">
              <a:solidFill>
                <a:srgbClr val="002060"/>
              </a:solidFill>
              <a:latin typeface="Times New Roman" pitchFamily="18" charset="0"/>
              <a:cs typeface="Times New Roman" pitchFamily="18" charset="0"/>
            </a:endParaRPr>
          </a:p>
        </p:txBody>
      </p:sp>
      <p:sp>
        <p:nvSpPr>
          <p:cNvPr id="3" name="Rectangle 2"/>
          <p:cNvSpPr/>
          <p:nvPr/>
        </p:nvSpPr>
        <p:spPr>
          <a:xfrm>
            <a:off x="214282" y="5216926"/>
            <a:ext cx="8501122" cy="1569660"/>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Ta có thể thay đổi áp ra bằng cách thay đổi áp nguồn hay mắc song song với tải một mạch điều chỉnh công suất phản kháng.</a:t>
            </a:r>
            <a:endParaRPr lang="vi-VN" sz="3200">
              <a:solidFill>
                <a:srgbClr val="002060"/>
              </a:solidFill>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571472" y="142852"/>
            <a:ext cx="7929618" cy="378621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214290"/>
            <a:ext cx="8786874" cy="584775"/>
          </a:xfrm>
          <a:prstGeom prst="rect">
            <a:avLst/>
          </a:prstGeom>
        </p:spPr>
        <p:txBody>
          <a:bodyPr wrap="square">
            <a:spAutoFit/>
          </a:bodyPr>
          <a:lstStyle/>
          <a:p>
            <a:r>
              <a:rPr lang="en-US" sz="3200" b="1" smtClean="0">
                <a:solidFill>
                  <a:srgbClr val="00B050"/>
                </a:solidFill>
                <a:latin typeface="Times New Roman" pitchFamily="18" charset="0"/>
                <a:cs typeface="Times New Roman" pitchFamily="18" charset="0"/>
              </a:rPr>
              <a:t>4.4/ </a:t>
            </a:r>
            <a:r>
              <a:rPr lang="en-US" sz="3200" b="1" u="sng" smtClean="0">
                <a:solidFill>
                  <a:srgbClr val="00B050"/>
                </a:solidFill>
                <a:latin typeface="Times New Roman" pitchFamily="18" charset="0"/>
                <a:cs typeface="Times New Roman" pitchFamily="18" charset="0"/>
              </a:rPr>
              <a:t>Khảo sát mạch nghịch lưu độc lập nguồn áp</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3" name="Rectangle 2"/>
          <p:cNvSpPr/>
          <p:nvPr/>
        </p:nvSpPr>
        <p:spPr>
          <a:xfrm>
            <a:off x="285720" y="928670"/>
            <a:ext cx="7972054"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4.4.1- </a:t>
            </a:r>
            <a:r>
              <a:rPr lang="en-US" sz="3200" b="1" u="sng" smtClean="0">
                <a:solidFill>
                  <a:schemeClr val="accent6">
                    <a:lumMod val="75000"/>
                  </a:schemeClr>
                </a:solidFill>
                <a:latin typeface="Times New Roman" pitchFamily="18" charset="0"/>
                <a:cs typeface="Times New Roman" pitchFamily="18" charset="0"/>
              </a:rPr>
              <a:t>Nghịch lưu độc lập nguồn áp một pha</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28662" y="1632325"/>
            <a:ext cx="7286676" cy="49399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8" y="4357694"/>
            <a:ext cx="9001156" cy="2246769"/>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 Các ngắt điện phải có khả năng đóng ngắt theo sơ đồ điều khiển, không phụ thuộc tải.</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Ở cấp công suất dưới 100kW người ta thường dùng linh kiện họ transistor (IGBT, trans Darlington, MosFet) và có thể dùng SCR + mạch tắt hay GTO ở công suất cao hơn.</a:t>
            </a:r>
            <a:endParaRPr lang="vi-VN" sz="2800">
              <a:solidFill>
                <a:srgbClr val="002060"/>
              </a:solidFill>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71604" y="98195"/>
            <a:ext cx="6072230" cy="411662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2852"/>
            <a:ext cx="9144000" cy="58477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Phân tích Fourier của điện áp ngõ ra dạng xung vuông:</a:t>
            </a:r>
            <a:endParaRPr lang="vi-VN" sz="3200">
              <a:solidFill>
                <a:srgbClr val="002060"/>
              </a:solidFill>
              <a:latin typeface="Times New Roman" pitchFamily="18" charset="0"/>
              <a:cs typeface="Times New Roman" pitchFamily="18" charset="0"/>
            </a:endParaRPr>
          </a:p>
        </p:txBody>
      </p:sp>
      <p:sp>
        <p:nvSpPr>
          <p:cNvPr id="39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7" name="Object 1"/>
          <p:cNvGraphicFramePr>
            <a:graphicFrameLocks noChangeAspect="1"/>
          </p:cNvGraphicFramePr>
          <p:nvPr/>
        </p:nvGraphicFramePr>
        <p:xfrm>
          <a:off x="1857356" y="857231"/>
          <a:ext cx="4788402" cy="1216797"/>
        </p:xfrm>
        <a:graphic>
          <a:graphicData uri="http://schemas.openxmlformats.org/presentationml/2006/ole">
            <p:oleObj spid="_x0000_s39941" name="Equation" r:id="rId3" imgW="1739900" imgH="444500" progId="Equation.3">
              <p:embed/>
            </p:oleObj>
          </a:graphicData>
        </a:graphic>
      </p:graphicFrame>
      <p:sp>
        <p:nvSpPr>
          <p:cNvPr id="39939" name="Rectangle 3"/>
          <p:cNvSpPr>
            <a:spLocks noChangeArrowheads="1"/>
          </p:cNvSpPr>
          <p:nvPr/>
        </p:nvSpPr>
        <p:spPr bwMode="auto">
          <a:xfrm>
            <a:off x="642910" y="2143116"/>
            <a:ext cx="871540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Áp tải chỉ chứa các thành phần hài bậc lẻ.</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6" name="Rectangle 5"/>
          <p:cNvSpPr/>
          <p:nvPr/>
        </p:nvSpPr>
        <p:spPr>
          <a:xfrm>
            <a:off x="285720" y="2857496"/>
            <a:ext cx="8429684" cy="1077218"/>
          </a:xfrm>
          <a:prstGeom prst="rect">
            <a:avLst/>
          </a:prstGeom>
        </p:spPr>
        <p:txBody>
          <a:bodyPr wrap="square">
            <a:spAutoFit/>
          </a:bodyPr>
          <a:lstStyle/>
          <a:p>
            <a:r>
              <a:rPr lang="en-US" sz="3200" b="1" smtClean="0">
                <a:solidFill>
                  <a:srgbClr val="002060"/>
                </a:solidFill>
                <a:latin typeface="Times New Roman" pitchFamily="18" charset="0"/>
                <a:cs typeface="Times New Roman" pitchFamily="18" charset="0"/>
              </a:rPr>
              <a:t> </a:t>
            </a:r>
            <a:r>
              <a:rPr lang="en-US" sz="3200" smtClean="0">
                <a:solidFill>
                  <a:srgbClr val="002060"/>
                </a:solidFill>
                <a:latin typeface="Times New Roman" pitchFamily="18" charset="0"/>
                <a:cs typeface="Times New Roman" pitchFamily="18" charset="0"/>
              </a:rPr>
              <a:t>Ứng với các giá trị của n ta sẽ có các biên độ điện áp thành phần.</a:t>
            </a:r>
            <a:endParaRPr lang="vi-VN" sz="3200">
              <a:solidFill>
                <a:srgbClr val="002060"/>
              </a:solidFill>
              <a:latin typeface="Times New Roman" pitchFamily="18" charset="0"/>
              <a:cs typeface="Times New Roman" pitchFamily="18" charset="0"/>
            </a:endParaRPr>
          </a:p>
        </p:txBody>
      </p:sp>
      <p:sp>
        <p:nvSpPr>
          <p:cNvPr id="3994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0" name="Object 4"/>
          <p:cNvGraphicFramePr>
            <a:graphicFrameLocks noChangeAspect="1"/>
          </p:cNvGraphicFramePr>
          <p:nvPr/>
        </p:nvGraphicFramePr>
        <p:xfrm>
          <a:off x="3714744" y="3786190"/>
          <a:ext cx="1374781" cy="1155491"/>
        </p:xfrm>
        <a:graphic>
          <a:graphicData uri="http://schemas.openxmlformats.org/presentationml/2006/ole">
            <p:oleObj spid="_x0000_s39942" name="Equation" r:id="rId4" imgW="520474" imgH="431613" progId="Equation.3">
              <p:embed/>
            </p:oleObj>
          </a:graphicData>
        </a:graphic>
      </p:graphicFrame>
      <p:sp>
        <p:nvSpPr>
          <p:cNvPr id="9" name="Rectangle 8"/>
          <p:cNvSpPr/>
          <p:nvPr/>
        </p:nvSpPr>
        <p:spPr>
          <a:xfrm>
            <a:off x="1214414" y="5143512"/>
            <a:ext cx="6761787"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Với Z</a:t>
            </a:r>
            <a:r>
              <a:rPr lang="en-US" sz="3200" baseline="-25000" smtClean="0">
                <a:solidFill>
                  <a:srgbClr val="002060"/>
                </a:solidFill>
                <a:latin typeface="Times New Roman" pitchFamily="18" charset="0"/>
                <a:cs typeface="Times New Roman" pitchFamily="18" charset="0"/>
              </a:rPr>
              <a:t>n</a:t>
            </a:r>
            <a:r>
              <a:rPr lang="en-US" sz="3200" smtClean="0">
                <a:solidFill>
                  <a:srgbClr val="002060"/>
                </a:solidFill>
                <a:latin typeface="Times New Roman" pitchFamily="18" charset="0"/>
                <a:cs typeface="Times New Roman" pitchFamily="18" charset="0"/>
              </a:rPr>
              <a:t> là trở kháng của tải tại hài bậc n.</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9937"/>
                                        </p:tgtEl>
                                        <p:attrNameLst>
                                          <p:attrName>style.visibility</p:attrName>
                                        </p:attrNameLst>
                                      </p:cBhvr>
                                      <p:to>
                                        <p:strVal val="visible"/>
                                      </p:to>
                                    </p:set>
                                    <p:animEffect transition="in" filter="checkerboard(across)">
                                      <p:cBhvr>
                                        <p:cTn id="12" dur="500"/>
                                        <p:tgtEl>
                                          <p:spTgt spid="3993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9939"/>
                                        </p:tgtEl>
                                        <p:attrNameLst>
                                          <p:attrName>style.visibility</p:attrName>
                                        </p:attrNameLst>
                                      </p:cBhvr>
                                      <p:to>
                                        <p:strVal val="visible"/>
                                      </p:to>
                                    </p:set>
                                    <p:animEffect transition="in" filter="checkerboard(across)">
                                      <p:cBhvr>
                                        <p:cTn id="17" dur="500"/>
                                        <p:tgtEl>
                                          <p:spTgt spid="3993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9940"/>
                                        </p:tgtEl>
                                        <p:attrNameLst>
                                          <p:attrName>style.visibility</p:attrName>
                                        </p:attrNameLst>
                                      </p:cBhvr>
                                      <p:to>
                                        <p:strVal val="visible"/>
                                      </p:to>
                                    </p:set>
                                    <p:animEffect transition="in" filter="checkerboard(across)">
                                      <p:cBhvr>
                                        <p:cTn id="27" dur="500"/>
                                        <p:tgtEl>
                                          <p:spTgt spid="39940"/>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9939" grpId="0"/>
      <p:bldP spid="6"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1" name="Object 1"/>
          <p:cNvGraphicFramePr>
            <a:graphicFrameLocks noChangeAspect="1"/>
          </p:cNvGraphicFramePr>
          <p:nvPr/>
        </p:nvGraphicFramePr>
        <p:xfrm>
          <a:off x="1571604" y="285728"/>
          <a:ext cx="4531654" cy="1226212"/>
        </p:xfrm>
        <a:graphic>
          <a:graphicData uri="http://schemas.openxmlformats.org/presentationml/2006/ole">
            <p:oleObj spid="_x0000_s40968" name="Equation" r:id="rId3" imgW="1892300" imgH="508000" progId="Equation.3">
              <p:embed/>
            </p:oleObj>
          </a:graphicData>
        </a:graphic>
      </p:graphicFrame>
      <p:sp>
        <p:nvSpPr>
          <p:cNvPr id="409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3" name="Object 3"/>
          <p:cNvGraphicFramePr>
            <a:graphicFrameLocks noChangeAspect="1"/>
          </p:cNvGraphicFramePr>
          <p:nvPr/>
        </p:nvGraphicFramePr>
        <p:xfrm>
          <a:off x="1500166" y="1785926"/>
          <a:ext cx="4258734" cy="1335118"/>
        </p:xfrm>
        <a:graphic>
          <a:graphicData uri="http://schemas.openxmlformats.org/presentationml/2006/ole">
            <p:oleObj spid="_x0000_s40969" name="Equation" r:id="rId4" imgW="1384300" imgH="431800" progId="Equation.3">
              <p:embed/>
            </p:oleObj>
          </a:graphicData>
        </a:graphic>
      </p:graphicFrame>
      <p:sp>
        <p:nvSpPr>
          <p:cNvPr id="4096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5" name="Object 5"/>
          <p:cNvGraphicFramePr>
            <a:graphicFrameLocks noChangeAspect="1"/>
          </p:cNvGraphicFramePr>
          <p:nvPr/>
        </p:nvGraphicFramePr>
        <p:xfrm>
          <a:off x="6429388" y="2071678"/>
          <a:ext cx="1785950" cy="902861"/>
        </p:xfrm>
        <a:graphic>
          <a:graphicData uri="http://schemas.openxmlformats.org/presentationml/2006/ole">
            <p:oleObj spid="_x0000_s40970" name="Equation" r:id="rId5" imgW="863225" imgH="431613" progId="Equation.3">
              <p:embed/>
            </p:oleObj>
          </a:graphicData>
        </a:graphic>
      </p:graphicFrame>
      <p:sp>
        <p:nvSpPr>
          <p:cNvPr id="8" name="Rectangle 7"/>
          <p:cNvSpPr/>
          <p:nvPr/>
        </p:nvSpPr>
        <p:spPr>
          <a:xfrm>
            <a:off x="1428728" y="3357562"/>
            <a:ext cx="4885248"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Độ méo dạng hài tổng THD:</a:t>
            </a:r>
            <a:endParaRPr lang="vi-VN" sz="3200">
              <a:solidFill>
                <a:srgbClr val="002060"/>
              </a:solidFill>
              <a:latin typeface="Times New Roman" pitchFamily="18" charset="0"/>
              <a:cs typeface="Times New Roman" pitchFamily="18" charset="0"/>
            </a:endParaRPr>
          </a:p>
        </p:txBody>
      </p:sp>
      <p:sp>
        <p:nvSpPr>
          <p:cNvPr id="4096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7" name="Object 7"/>
          <p:cNvGraphicFramePr>
            <a:graphicFrameLocks noChangeAspect="1"/>
          </p:cNvGraphicFramePr>
          <p:nvPr/>
        </p:nvGraphicFramePr>
        <p:xfrm>
          <a:off x="1571604" y="4171555"/>
          <a:ext cx="5643602" cy="1749279"/>
        </p:xfrm>
        <a:graphic>
          <a:graphicData uri="http://schemas.openxmlformats.org/presentationml/2006/ole">
            <p:oleObj spid="_x0000_s40971" name="Equation" r:id="rId6" imgW="2260600" imgH="6985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0961"/>
                                        </p:tgtEl>
                                        <p:attrNameLst>
                                          <p:attrName>style.visibility</p:attrName>
                                        </p:attrNameLst>
                                      </p:cBhvr>
                                      <p:to>
                                        <p:strVal val="visible"/>
                                      </p:to>
                                    </p:set>
                                    <p:animEffect transition="in" filter="checkerboard(across)">
                                      <p:cBhvr>
                                        <p:cTn id="7" dur="500"/>
                                        <p:tgtEl>
                                          <p:spTgt spid="4096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0963"/>
                                        </p:tgtEl>
                                        <p:attrNameLst>
                                          <p:attrName>style.visibility</p:attrName>
                                        </p:attrNameLst>
                                      </p:cBhvr>
                                      <p:to>
                                        <p:strVal val="visible"/>
                                      </p:to>
                                    </p:set>
                                    <p:animEffect transition="in" filter="checkerboard(across)">
                                      <p:cBhvr>
                                        <p:cTn id="12" dur="500"/>
                                        <p:tgtEl>
                                          <p:spTgt spid="40963"/>
                                        </p:tgtEl>
                                      </p:cBhvr>
                                    </p:animEffect>
                                  </p:childTnLst>
                                </p:cTn>
                              </p:par>
                              <p:par>
                                <p:cTn id="13" presetID="5" presetClass="entr" presetSubtype="10" fill="hold" nodeType="withEffect">
                                  <p:stCondLst>
                                    <p:cond delay="0"/>
                                  </p:stCondLst>
                                  <p:childTnLst>
                                    <p:set>
                                      <p:cBhvr>
                                        <p:cTn id="14" dur="1" fill="hold">
                                          <p:stCondLst>
                                            <p:cond delay="0"/>
                                          </p:stCondLst>
                                        </p:cTn>
                                        <p:tgtEl>
                                          <p:spTgt spid="40965"/>
                                        </p:tgtEl>
                                        <p:attrNameLst>
                                          <p:attrName>style.visibility</p:attrName>
                                        </p:attrNameLst>
                                      </p:cBhvr>
                                      <p:to>
                                        <p:strVal val="visible"/>
                                      </p:to>
                                    </p:set>
                                    <p:animEffect transition="in" filter="checkerboard(across)">
                                      <p:cBhvr>
                                        <p:cTn id="15" dur="500"/>
                                        <p:tgtEl>
                                          <p:spTgt spid="40965"/>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40967"/>
                                        </p:tgtEl>
                                        <p:attrNameLst>
                                          <p:attrName>style.visibility</p:attrName>
                                        </p:attrNameLst>
                                      </p:cBhvr>
                                      <p:to>
                                        <p:strVal val="visible"/>
                                      </p:to>
                                    </p:set>
                                    <p:animEffect transition="in" filter="checkerboard(across)">
                                      <p:cBhvr>
                                        <p:cTn id="25" dur="500"/>
                                        <p:tgtEl>
                                          <p:spTgt spid="409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85" name="Object 1"/>
          <p:cNvGraphicFramePr>
            <a:graphicFrameLocks noChangeAspect="1"/>
          </p:cNvGraphicFramePr>
          <p:nvPr/>
        </p:nvGraphicFramePr>
        <p:xfrm>
          <a:off x="2571736" y="285728"/>
          <a:ext cx="2040944" cy="785818"/>
        </p:xfrm>
        <a:graphic>
          <a:graphicData uri="http://schemas.openxmlformats.org/presentationml/2006/ole">
            <p:oleObj spid="_x0000_s41990" name="Equation" r:id="rId3" imgW="596900" imgH="228600" progId="Equation.3">
              <p:embed/>
            </p:oleObj>
          </a:graphicData>
        </a:graphic>
      </p:graphicFrame>
      <p:sp>
        <p:nvSpPr>
          <p:cNvPr id="4198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87" name="Object 3"/>
          <p:cNvGraphicFramePr>
            <a:graphicFrameLocks noChangeAspect="1"/>
          </p:cNvGraphicFramePr>
          <p:nvPr/>
        </p:nvGraphicFramePr>
        <p:xfrm>
          <a:off x="2143108" y="1500174"/>
          <a:ext cx="3240023" cy="1071570"/>
        </p:xfrm>
        <a:graphic>
          <a:graphicData uri="http://schemas.openxmlformats.org/presentationml/2006/ole">
            <p:oleObj spid="_x0000_s41991" name="Equation" r:id="rId4" imgW="1218671" imgH="406224" progId="Equation.3">
              <p:embed/>
            </p:oleObj>
          </a:graphicData>
        </a:graphic>
      </p:graphicFrame>
      <p:sp>
        <p:nvSpPr>
          <p:cNvPr id="4199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89" name="Object 5"/>
          <p:cNvGraphicFramePr>
            <a:graphicFrameLocks noChangeAspect="1"/>
          </p:cNvGraphicFramePr>
          <p:nvPr/>
        </p:nvGraphicFramePr>
        <p:xfrm>
          <a:off x="285721" y="3118946"/>
          <a:ext cx="8715436" cy="1167310"/>
        </p:xfrm>
        <a:graphic>
          <a:graphicData uri="http://schemas.openxmlformats.org/presentationml/2006/ole">
            <p:oleObj spid="_x0000_s41992" name="Equation" r:id="rId5" imgW="3860800" imgH="520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1985"/>
                                        </p:tgtEl>
                                        <p:attrNameLst>
                                          <p:attrName>style.visibility</p:attrName>
                                        </p:attrNameLst>
                                      </p:cBhvr>
                                      <p:to>
                                        <p:strVal val="visible"/>
                                      </p:to>
                                    </p:set>
                                    <p:animEffect transition="in" filter="checkerboard(across)">
                                      <p:cBhvr>
                                        <p:cTn id="7" dur="500"/>
                                        <p:tgtEl>
                                          <p:spTgt spid="4198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1987"/>
                                        </p:tgtEl>
                                        <p:attrNameLst>
                                          <p:attrName>style.visibility</p:attrName>
                                        </p:attrNameLst>
                                      </p:cBhvr>
                                      <p:to>
                                        <p:strVal val="visible"/>
                                      </p:to>
                                    </p:set>
                                    <p:animEffect transition="in" filter="checkerboard(across)">
                                      <p:cBhvr>
                                        <p:cTn id="12" dur="500"/>
                                        <p:tgtEl>
                                          <p:spTgt spid="4198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1989"/>
                                        </p:tgtEl>
                                        <p:attrNameLst>
                                          <p:attrName>style.visibility</p:attrName>
                                        </p:attrNameLst>
                                      </p:cBhvr>
                                      <p:to>
                                        <p:strVal val="visible"/>
                                      </p:to>
                                    </p:set>
                                    <p:animEffect transition="in" filter="checkerboard(across)">
                                      <p:cBhvr>
                                        <p:cTn id="17" dur="5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24"/>
            <a:ext cx="1632178" cy="584775"/>
          </a:xfrm>
          <a:prstGeom prst="rect">
            <a:avLst/>
          </a:prstGeom>
        </p:spPr>
        <p:txBody>
          <a:bodyPr wrap="none">
            <a:spAutoFit/>
          </a:bodyPr>
          <a:lstStyle/>
          <a:p>
            <a:r>
              <a:rPr lang="en-US" sz="3200" u="sng" smtClean="0">
                <a:solidFill>
                  <a:srgbClr val="FF0000"/>
                </a:solidFill>
                <a:latin typeface="Times New Roman" pitchFamily="18" charset="0"/>
                <a:cs typeface="Times New Roman" pitchFamily="18" charset="0"/>
              </a:rPr>
              <a:t>Ví dụ 1</a:t>
            </a:r>
            <a:r>
              <a:rPr lang="en-US" sz="3200" smtClean="0">
                <a:solidFill>
                  <a:srgbClr val="FF0000"/>
                </a:solidFill>
                <a:latin typeface="Times New Roman" pitchFamily="18" charset="0"/>
                <a:cs typeface="Times New Roman" pitchFamily="18" charset="0"/>
              </a:rPr>
              <a:t>: </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0" y="714356"/>
            <a:ext cx="8786842" cy="1077218"/>
          </a:xfrm>
          <a:prstGeom prst="rect">
            <a:avLst/>
          </a:prstGeom>
        </p:spPr>
        <p:txBody>
          <a:bodyPr wrap="square">
            <a:spAutoFit/>
          </a:bodyPr>
          <a:lstStyle/>
          <a:p>
            <a:r>
              <a:rPr lang="en-US" sz="3200" smtClean="0">
                <a:solidFill>
                  <a:srgbClr val="FF0000"/>
                </a:solidFill>
                <a:latin typeface="Times New Roman" pitchFamily="18" charset="0"/>
                <a:cs typeface="Times New Roman" pitchFamily="18" charset="0"/>
              </a:rPr>
              <a:t>Cho bộ nghịch lưu áp dạng cầu 1 pha. Giả thiết dòng điện qua tải có dạng </a:t>
            </a:r>
            <a:endParaRPr lang="vi-VN" sz="3200">
              <a:solidFill>
                <a:srgbClr val="FF0000"/>
              </a:solidFill>
              <a:latin typeface="Times New Roman" pitchFamily="18" charset="0"/>
              <a:cs typeface="Times New Roman" pitchFamily="18" charset="0"/>
            </a:endParaRPr>
          </a:p>
        </p:txBody>
      </p:sp>
      <p:sp>
        <p:nvSpPr>
          <p:cNvPr id="430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3009" name="Object 1"/>
          <p:cNvGraphicFramePr>
            <a:graphicFrameLocks noChangeAspect="1"/>
          </p:cNvGraphicFramePr>
          <p:nvPr/>
        </p:nvGraphicFramePr>
        <p:xfrm>
          <a:off x="3500430" y="1214422"/>
          <a:ext cx="2136717" cy="611189"/>
        </p:xfrm>
        <a:graphic>
          <a:graphicData uri="http://schemas.openxmlformats.org/presentationml/2006/ole">
            <p:oleObj spid="_x0000_s43013" name="Equation" r:id="rId3" imgW="1384300" imgH="393700" progId="Equation.3">
              <p:embed/>
            </p:oleObj>
          </a:graphicData>
        </a:graphic>
      </p:graphicFrame>
      <p:sp>
        <p:nvSpPr>
          <p:cNvPr id="6" name="Rectangle 5"/>
          <p:cNvSpPr/>
          <p:nvPr/>
        </p:nvSpPr>
        <p:spPr>
          <a:xfrm>
            <a:off x="0" y="1785926"/>
            <a:ext cx="4631396" cy="584775"/>
          </a:xfrm>
          <a:prstGeom prst="rect">
            <a:avLst/>
          </a:prstGeom>
        </p:spPr>
        <p:txBody>
          <a:bodyPr wrap="none">
            <a:spAutoFit/>
          </a:bodyPr>
          <a:lstStyle/>
          <a:p>
            <a:r>
              <a:rPr lang="en-US" sz="3200" smtClean="0">
                <a:solidFill>
                  <a:srgbClr val="FF0000"/>
                </a:solidFill>
                <a:latin typeface="Times New Roman" pitchFamily="18" charset="0"/>
                <a:cs typeface="Times New Roman" pitchFamily="18" charset="0"/>
              </a:rPr>
              <a:t>Nguồn DC có độ lớn 300V</a:t>
            </a:r>
            <a:endParaRPr lang="vi-VN" sz="3200">
              <a:solidFill>
                <a:srgbClr val="FF0000"/>
              </a:solidFill>
              <a:latin typeface="Times New Roman" pitchFamily="18" charset="0"/>
              <a:cs typeface="Times New Roman" pitchFamily="18" charset="0"/>
            </a:endParaRPr>
          </a:p>
        </p:txBody>
      </p:sp>
      <p:sp>
        <p:nvSpPr>
          <p:cNvPr id="7" name="Rectangle 6"/>
          <p:cNvSpPr/>
          <p:nvPr/>
        </p:nvSpPr>
        <p:spPr>
          <a:xfrm>
            <a:off x="0" y="2285992"/>
            <a:ext cx="8786842" cy="1569660"/>
          </a:xfrm>
          <a:prstGeom prst="rect">
            <a:avLst/>
          </a:prstGeom>
        </p:spPr>
        <p:txBody>
          <a:bodyPr wrap="square">
            <a:spAutoFit/>
          </a:bodyPr>
          <a:lstStyle/>
          <a:p>
            <a:r>
              <a:rPr lang="en-US" sz="3200" smtClean="0">
                <a:solidFill>
                  <a:srgbClr val="FF0000"/>
                </a:solidFill>
                <a:latin typeface="Times New Roman" pitchFamily="18" charset="0"/>
                <a:cs typeface="Times New Roman" pitchFamily="18" charset="0"/>
              </a:rPr>
              <a:t>a) Xác định trị trung bình dòng qua nguồn và công suất do nguồn cung cấp</a:t>
            </a:r>
            <a:endParaRPr lang="vi-VN" sz="3200" smtClean="0">
              <a:solidFill>
                <a:srgbClr val="FF0000"/>
              </a:solidFill>
              <a:latin typeface="Times New Roman" pitchFamily="18" charset="0"/>
              <a:cs typeface="Times New Roman" pitchFamily="18" charset="0"/>
            </a:endParaRPr>
          </a:p>
          <a:p>
            <a:r>
              <a:rPr lang="en-US" sz="3200" smtClean="0">
                <a:solidFill>
                  <a:srgbClr val="FF0000"/>
                </a:solidFill>
                <a:latin typeface="Times New Roman" pitchFamily="18" charset="0"/>
                <a:cs typeface="Times New Roman" pitchFamily="18" charset="0"/>
              </a:rPr>
              <a:t>b) Xác định công suất tiêu thụ trên tải</a:t>
            </a:r>
            <a:endParaRPr lang="vi-VN" sz="3200">
              <a:solidFill>
                <a:srgbClr val="FF0000"/>
              </a:solidFill>
              <a:latin typeface="Times New Roman" pitchFamily="18" charset="0"/>
              <a:cs typeface="Times New Roman" pitchFamily="18" charset="0"/>
            </a:endParaRPr>
          </a:p>
        </p:txBody>
      </p:sp>
      <p:sp>
        <p:nvSpPr>
          <p:cNvPr id="43011" name="Rectangle 3"/>
          <p:cNvSpPr>
            <a:spLocks noChangeArrowheads="1"/>
          </p:cNvSpPr>
          <p:nvPr/>
        </p:nvSpPr>
        <p:spPr bwMode="auto">
          <a:xfrm>
            <a:off x="3714744" y="3786190"/>
            <a:ext cx="221457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3200" b="1"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9" name="Rectangle 8"/>
          <p:cNvSpPr/>
          <p:nvPr/>
        </p:nvSpPr>
        <p:spPr>
          <a:xfrm>
            <a:off x="214282" y="4429132"/>
            <a:ext cx="5256567"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a) Dòng trung bình qua nguồn:</a:t>
            </a:r>
            <a:endParaRPr lang="vi-VN" sz="3200">
              <a:solidFill>
                <a:srgbClr val="002060"/>
              </a:solidFill>
              <a:latin typeface="Times New Roman" pitchFamily="18" charset="0"/>
              <a:cs typeface="Times New Roman" pitchFamily="18" charset="0"/>
            </a:endParaRPr>
          </a:p>
        </p:txBody>
      </p:sp>
      <p:sp>
        <p:nvSpPr>
          <p:cNvPr id="43013"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3012" name="Object 4"/>
          <p:cNvGraphicFramePr>
            <a:graphicFrameLocks noChangeAspect="1"/>
          </p:cNvGraphicFramePr>
          <p:nvPr/>
        </p:nvGraphicFramePr>
        <p:xfrm>
          <a:off x="780108" y="5214950"/>
          <a:ext cx="7720982" cy="1143008"/>
        </p:xfrm>
        <a:graphic>
          <a:graphicData uri="http://schemas.openxmlformats.org/presentationml/2006/ole">
            <p:oleObj spid="_x0000_s43014" name="Equation" r:id="rId4" imgW="3238500" imgH="482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43009"/>
                                        </p:tgtEl>
                                        <p:attrNameLst>
                                          <p:attrName>style.visibility</p:attrName>
                                        </p:attrNameLst>
                                      </p:cBhvr>
                                      <p:to>
                                        <p:strVal val="visible"/>
                                      </p:to>
                                    </p:set>
                                    <p:animEffect transition="in" filter="checkerboard(across)">
                                      <p:cBhvr>
                                        <p:cTn id="10" dur="500"/>
                                        <p:tgtEl>
                                          <p:spTgt spid="43009"/>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
                                        <p:tgtEl>
                                          <p:spTgt spid="3"/>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500"/>
                                        <p:tgtEl>
                                          <p:spTgt spid="6"/>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across)">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43011"/>
                                        </p:tgtEl>
                                        <p:attrNameLst>
                                          <p:attrName>style.visibility</p:attrName>
                                        </p:attrNameLst>
                                      </p:cBhvr>
                                      <p:to>
                                        <p:strVal val="visible"/>
                                      </p:to>
                                    </p:set>
                                    <p:animEffect transition="in" filter="checkerboard(across)">
                                      <p:cBhvr>
                                        <p:cTn id="24" dur="500"/>
                                        <p:tgtEl>
                                          <p:spTgt spid="43011"/>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checkerboard(across)">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43012"/>
                                        </p:tgtEl>
                                        <p:attrNameLst>
                                          <p:attrName>style.visibility</p:attrName>
                                        </p:attrNameLst>
                                      </p:cBhvr>
                                      <p:to>
                                        <p:strVal val="visible"/>
                                      </p:to>
                                    </p:set>
                                    <p:animEffect transition="in" filter="checkerboard(across)">
                                      <p:cBhvr>
                                        <p:cTn id="34"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43011"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8794" y="142852"/>
            <a:ext cx="4655442"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Công suất nguồn cung cấp:</a:t>
            </a:r>
            <a:endParaRPr lang="vi-VN" sz="3200">
              <a:solidFill>
                <a:srgbClr val="002060"/>
              </a:solidFill>
              <a:latin typeface="Times New Roman" pitchFamily="18" charset="0"/>
              <a:cs typeface="Times New Roman" pitchFamily="18" charset="0"/>
            </a:endParaRPr>
          </a:p>
        </p:txBody>
      </p:sp>
      <p:sp>
        <p:nvSpPr>
          <p:cNvPr id="440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4033" name="Object 1"/>
          <p:cNvGraphicFramePr>
            <a:graphicFrameLocks noChangeAspect="1"/>
          </p:cNvGraphicFramePr>
          <p:nvPr/>
        </p:nvGraphicFramePr>
        <p:xfrm>
          <a:off x="571472" y="1071546"/>
          <a:ext cx="8358246" cy="642942"/>
        </p:xfrm>
        <a:graphic>
          <a:graphicData uri="http://schemas.openxmlformats.org/presentationml/2006/ole">
            <p:oleObj spid="_x0000_s44038" name="Equation" r:id="rId3" imgW="2971800" imgH="228600" progId="Equation.3">
              <p:embed/>
            </p:oleObj>
          </a:graphicData>
        </a:graphic>
      </p:graphicFrame>
      <p:sp>
        <p:nvSpPr>
          <p:cNvPr id="5" name="Rectangle 4"/>
          <p:cNvSpPr/>
          <p:nvPr/>
        </p:nvSpPr>
        <p:spPr>
          <a:xfrm>
            <a:off x="285688" y="1923154"/>
            <a:ext cx="8858312" cy="1077218"/>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b) Trị hiệu dụng thành phần hài cơ bản (n=1) của áp ra:</a:t>
            </a:r>
            <a:endParaRPr lang="vi-VN" sz="3200">
              <a:solidFill>
                <a:srgbClr val="002060"/>
              </a:solidFill>
              <a:latin typeface="Times New Roman" pitchFamily="18" charset="0"/>
              <a:cs typeface="Times New Roman" pitchFamily="18" charset="0"/>
            </a:endParaRPr>
          </a:p>
        </p:txBody>
      </p:sp>
      <p:sp>
        <p:nvSpPr>
          <p:cNvPr id="4403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4035" name="Object 3"/>
          <p:cNvGraphicFramePr>
            <a:graphicFrameLocks noChangeAspect="1"/>
          </p:cNvGraphicFramePr>
          <p:nvPr/>
        </p:nvGraphicFramePr>
        <p:xfrm>
          <a:off x="1928794" y="2857496"/>
          <a:ext cx="5940042" cy="1143008"/>
        </p:xfrm>
        <a:graphic>
          <a:graphicData uri="http://schemas.openxmlformats.org/presentationml/2006/ole">
            <p:oleObj spid="_x0000_s44039" name="Equation" r:id="rId4" imgW="2094591" imgH="406224" progId="Equation.3">
              <p:embed/>
            </p:oleObj>
          </a:graphicData>
        </a:graphic>
      </p:graphicFrame>
      <p:sp>
        <p:nvSpPr>
          <p:cNvPr id="8" name="Rectangle 7"/>
          <p:cNvSpPr/>
          <p:nvPr/>
        </p:nvSpPr>
        <p:spPr>
          <a:xfrm>
            <a:off x="1928794" y="4201547"/>
            <a:ext cx="4551246"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Công suất tiêu thụ trên tải:</a:t>
            </a:r>
            <a:endParaRPr lang="vi-VN" sz="3200">
              <a:solidFill>
                <a:srgbClr val="002060"/>
              </a:solidFill>
              <a:latin typeface="Times New Roman" pitchFamily="18" charset="0"/>
              <a:cs typeface="Times New Roman" pitchFamily="18" charset="0"/>
            </a:endParaRPr>
          </a:p>
        </p:txBody>
      </p:sp>
      <p:sp>
        <p:nvSpPr>
          <p:cNvPr id="4403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4037" name="Object 5"/>
          <p:cNvGraphicFramePr>
            <a:graphicFrameLocks noChangeAspect="1"/>
          </p:cNvGraphicFramePr>
          <p:nvPr/>
        </p:nvGraphicFramePr>
        <p:xfrm>
          <a:off x="71406" y="5029596"/>
          <a:ext cx="8858280" cy="897846"/>
        </p:xfrm>
        <a:graphic>
          <a:graphicData uri="http://schemas.openxmlformats.org/presentationml/2006/ole">
            <p:oleObj spid="_x0000_s44040" name="Equation" r:id="rId5" imgW="3975100" imgH="4064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4033"/>
                                        </p:tgtEl>
                                        <p:attrNameLst>
                                          <p:attrName>style.visibility</p:attrName>
                                        </p:attrNameLst>
                                      </p:cBhvr>
                                      <p:to>
                                        <p:strVal val="visible"/>
                                      </p:to>
                                    </p:set>
                                    <p:animEffect transition="in" filter="checkerboard(across)">
                                      <p:cBhvr>
                                        <p:cTn id="12" dur="500"/>
                                        <p:tgtEl>
                                          <p:spTgt spid="4403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4035"/>
                                        </p:tgtEl>
                                        <p:attrNameLst>
                                          <p:attrName>style.visibility</p:attrName>
                                        </p:attrNameLst>
                                      </p:cBhvr>
                                      <p:to>
                                        <p:strVal val="visible"/>
                                      </p:to>
                                    </p:set>
                                    <p:animEffect transition="in" filter="checkerboard(across)">
                                      <p:cBhvr>
                                        <p:cTn id="22" dur="500"/>
                                        <p:tgtEl>
                                          <p:spTgt spid="44035"/>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4037"/>
                                        </p:tgtEl>
                                        <p:attrNameLst>
                                          <p:attrName>style.visibility</p:attrName>
                                        </p:attrNameLst>
                                      </p:cBhvr>
                                      <p:to>
                                        <p:strVal val="visible"/>
                                      </p:to>
                                    </p:set>
                                    <p:animEffect transition="in" filter="checkerboard(across)">
                                      <p:cBhvr>
                                        <p:cTn id="32" dur="500"/>
                                        <p:tgtEl>
                                          <p:spTgt spid="4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142852"/>
            <a:ext cx="8858312" cy="3539430"/>
          </a:xfrm>
          <a:prstGeom prst="rect">
            <a:avLst/>
          </a:prstGeom>
        </p:spPr>
        <p:txBody>
          <a:bodyPr wrap="square">
            <a:spAutoFit/>
          </a:bodyPr>
          <a:lstStyle/>
          <a:p>
            <a:r>
              <a:rPr lang="en-US" sz="3200" u="sng" smtClean="0">
                <a:solidFill>
                  <a:srgbClr val="FF0000"/>
                </a:solidFill>
                <a:latin typeface="Times New Roman" pitchFamily="18" charset="0"/>
                <a:cs typeface="Times New Roman" pitchFamily="18" charset="0"/>
              </a:rPr>
              <a:t>Ví dụ 2</a:t>
            </a:r>
            <a:r>
              <a:rPr lang="en-US" sz="3200" smtClean="0">
                <a:solidFill>
                  <a:srgbClr val="FF0000"/>
                </a:solidFill>
                <a:latin typeface="Times New Roman" pitchFamily="18" charset="0"/>
                <a:cs typeface="Times New Roman" pitchFamily="18" charset="0"/>
              </a:rPr>
              <a:t>: Bộ nghịch lưu áp một pha mắc vào nguồn một chiều V</a:t>
            </a:r>
            <a:r>
              <a:rPr lang="en-US" sz="3200" baseline="-25000" smtClean="0">
                <a:solidFill>
                  <a:srgbClr val="FF0000"/>
                </a:solidFill>
                <a:latin typeface="Times New Roman" pitchFamily="18" charset="0"/>
                <a:cs typeface="Times New Roman" pitchFamily="18" charset="0"/>
              </a:rPr>
              <a:t>dc</a:t>
            </a:r>
            <a:r>
              <a:rPr lang="en-US" sz="3200" smtClean="0">
                <a:solidFill>
                  <a:srgbClr val="FF0000"/>
                </a:solidFill>
                <a:latin typeface="Times New Roman" pitchFamily="18" charset="0"/>
                <a:cs typeface="Times New Roman" pitchFamily="18" charset="0"/>
              </a:rPr>
              <a:t> , tải R = 10Ω. Bộ nghịch lưu áp được điều khiển theo phương pháp điều biên.</a:t>
            </a:r>
            <a:endParaRPr lang="vi-VN" sz="3200" smtClean="0">
              <a:solidFill>
                <a:srgbClr val="FF0000"/>
              </a:solidFill>
              <a:latin typeface="Times New Roman" pitchFamily="18" charset="0"/>
              <a:cs typeface="Times New Roman" pitchFamily="18" charset="0"/>
            </a:endParaRPr>
          </a:p>
          <a:p>
            <a:r>
              <a:rPr lang="en-US" sz="3200" smtClean="0">
                <a:solidFill>
                  <a:srgbClr val="FF0000"/>
                </a:solidFill>
                <a:latin typeface="Times New Roman" pitchFamily="18" charset="0"/>
                <a:cs typeface="Times New Roman" pitchFamily="18" charset="0"/>
              </a:rPr>
              <a:t>a) Tính độ lớn nguồn một chiều V</a:t>
            </a:r>
            <a:r>
              <a:rPr lang="en-US" sz="3200" baseline="-25000" smtClean="0">
                <a:solidFill>
                  <a:srgbClr val="FF0000"/>
                </a:solidFill>
                <a:latin typeface="Times New Roman" pitchFamily="18" charset="0"/>
                <a:cs typeface="Times New Roman" pitchFamily="18" charset="0"/>
              </a:rPr>
              <a:t>dc</a:t>
            </a:r>
            <a:r>
              <a:rPr lang="en-US" sz="3200" smtClean="0">
                <a:solidFill>
                  <a:srgbClr val="FF0000"/>
                </a:solidFill>
                <a:latin typeface="Times New Roman" pitchFamily="18" charset="0"/>
                <a:cs typeface="Times New Roman" pitchFamily="18" charset="0"/>
              </a:rPr>
              <a:t> để trị hiệu dụng áp tải V</a:t>
            </a:r>
            <a:r>
              <a:rPr lang="en-US" sz="3200" baseline="-25000" smtClean="0">
                <a:solidFill>
                  <a:srgbClr val="FF0000"/>
                </a:solidFill>
                <a:latin typeface="Times New Roman" pitchFamily="18" charset="0"/>
                <a:cs typeface="Times New Roman" pitchFamily="18" charset="0"/>
              </a:rPr>
              <a:t>o,rms</a:t>
            </a:r>
            <a:r>
              <a:rPr lang="en-US" sz="3200" smtClean="0">
                <a:solidFill>
                  <a:srgbClr val="FF0000"/>
                </a:solidFill>
                <a:latin typeface="Times New Roman" pitchFamily="18" charset="0"/>
                <a:cs typeface="Times New Roman" pitchFamily="18" charset="0"/>
              </a:rPr>
              <a:t>=100V</a:t>
            </a:r>
            <a:endParaRPr lang="vi-VN" sz="3200" smtClean="0">
              <a:solidFill>
                <a:srgbClr val="FF0000"/>
              </a:solidFill>
              <a:latin typeface="Times New Roman" pitchFamily="18" charset="0"/>
              <a:cs typeface="Times New Roman" pitchFamily="18" charset="0"/>
            </a:endParaRPr>
          </a:p>
          <a:p>
            <a:r>
              <a:rPr lang="en-US" sz="3200" smtClean="0">
                <a:solidFill>
                  <a:srgbClr val="FF0000"/>
                </a:solidFill>
                <a:latin typeface="Times New Roman" pitchFamily="18" charset="0"/>
                <a:cs typeface="Times New Roman" pitchFamily="18" charset="0"/>
              </a:rPr>
              <a:t>b) Với áp nguồn xác định ở câu a. Tính trị hiệu dụng hài cơ bản của điện áp ngõ ra.</a:t>
            </a:r>
            <a:endParaRPr lang="vi-VN" sz="3200">
              <a:solidFill>
                <a:srgbClr val="FF0000"/>
              </a:solidFill>
              <a:latin typeface="Times New Roman" pitchFamily="18" charset="0"/>
              <a:cs typeface="Times New Roman" pitchFamily="18" charset="0"/>
            </a:endParaRPr>
          </a:p>
        </p:txBody>
      </p:sp>
      <p:sp>
        <p:nvSpPr>
          <p:cNvPr id="3" name="Rectangle 3"/>
          <p:cNvSpPr>
            <a:spLocks noChangeArrowheads="1"/>
          </p:cNvSpPr>
          <p:nvPr/>
        </p:nvSpPr>
        <p:spPr bwMode="auto">
          <a:xfrm>
            <a:off x="3857620" y="3643314"/>
            <a:ext cx="221457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3200" b="1"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4" name="Rectangle 3"/>
          <p:cNvSpPr/>
          <p:nvPr/>
        </p:nvSpPr>
        <p:spPr>
          <a:xfrm>
            <a:off x="0" y="4630175"/>
            <a:ext cx="9001156" cy="58477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a) Ta có trị hiệu dụng điện áp tải : V</a:t>
            </a:r>
            <a:r>
              <a:rPr lang="en-US" sz="3200" baseline="-25000" smtClean="0">
                <a:solidFill>
                  <a:srgbClr val="002060"/>
                </a:solidFill>
                <a:latin typeface="Times New Roman" pitchFamily="18" charset="0"/>
                <a:cs typeface="Times New Roman" pitchFamily="18" charset="0"/>
              </a:rPr>
              <a:t>o,rms</a:t>
            </a:r>
            <a:r>
              <a:rPr lang="en-US" sz="3200" smtClean="0">
                <a:solidFill>
                  <a:srgbClr val="002060"/>
                </a:solidFill>
                <a:latin typeface="Times New Roman" pitchFamily="18" charset="0"/>
                <a:cs typeface="Times New Roman" pitchFamily="18" charset="0"/>
              </a:rPr>
              <a:t> = V = 100V</a:t>
            </a:r>
            <a:endParaRPr lang="vi-VN" sz="3200">
              <a:solidFill>
                <a:srgbClr val="002060"/>
              </a:solidFill>
              <a:latin typeface="Times New Roman" pitchFamily="18" charset="0"/>
              <a:cs typeface="Times New Roman" pitchFamily="18" charset="0"/>
            </a:endParaRPr>
          </a:p>
        </p:txBody>
      </p:sp>
      <p:sp>
        <p:nvSpPr>
          <p:cNvPr id="5" name="Rectangle 4"/>
          <p:cNvSpPr/>
          <p:nvPr/>
        </p:nvSpPr>
        <p:spPr>
          <a:xfrm>
            <a:off x="785786" y="5572140"/>
            <a:ext cx="6049028"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Vậy cần có áp nguồn là V</a:t>
            </a:r>
            <a:r>
              <a:rPr lang="en-US" sz="3200" baseline="-25000" smtClean="0">
                <a:solidFill>
                  <a:srgbClr val="002060"/>
                </a:solidFill>
                <a:latin typeface="Times New Roman" pitchFamily="18" charset="0"/>
                <a:cs typeface="Times New Roman" pitchFamily="18" charset="0"/>
              </a:rPr>
              <a:t>dc</a:t>
            </a:r>
            <a:r>
              <a:rPr lang="en-US" sz="3200" smtClean="0">
                <a:solidFill>
                  <a:srgbClr val="002060"/>
                </a:solidFill>
                <a:latin typeface="Times New Roman" pitchFamily="18" charset="0"/>
                <a:cs typeface="Times New Roman" pitchFamily="18" charset="0"/>
              </a:rPr>
              <a:t> = 100V</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214290"/>
            <a:ext cx="8358246" cy="58477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b) Trị hiệu dụng sóng hài cơ bản (n=1) của áp tải:</a:t>
            </a:r>
            <a:endParaRPr lang="vi-VN" sz="3200">
              <a:solidFill>
                <a:srgbClr val="002060"/>
              </a:solidFill>
              <a:latin typeface="Times New Roman" pitchFamily="18" charset="0"/>
              <a:cs typeface="Times New Roman" pitchFamily="18" charset="0"/>
            </a:endParaRPr>
          </a:p>
        </p:txBody>
      </p:sp>
      <p:sp>
        <p:nvSpPr>
          <p:cNvPr id="450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5057" name="Object 1"/>
          <p:cNvGraphicFramePr>
            <a:graphicFrameLocks noChangeAspect="1"/>
          </p:cNvGraphicFramePr>
          <p:nvPr/>
        </p:nvGraphicFramePr>
        <p:xfrm>
          <a:off x="1285852" y="1142984"/>
          <a:ext cx="6480045" cy="1071570"/>
        </p:xfrm>
        <a:graphic>
          <a:graphicData uri="http://schemas.openxmlformats.org/presentationml/2006/ole">
            <p:oleObj spid="_x0000_s45058" name="Equation" r:id="rId3" imgW="2438400" imgH="4064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5057"/>
                                        </p:tgtEl>
                                        <p:attrNameLst>
                                          <p:attrName>style.visibility</p:attrName>
                                        </p:attrNameLst>
                                      </p:cBhvr>
                                      <p:to>
                                        <p:strVal val="visible"/>
                                      </p:to>
                                    </p:set>
                                    <p:animEffect transition="in" filter="checkerboard(across)">
                                      <p:cBhvr>
                                        <p:cTn id="12" dur="500"/>
                                        <p:tgtEl>
                                          <p:spTgt spid="450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142852"/>
            <a:ext cx="7721986"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4.4.2- </a:t>
            </a:r>
            <a:r>
              <a:rPr lang="en-US" sz="3200" b="1" u="sng" smtClean="0">
                <a:solidFill>
                  <a:schemeClr val="accent6">
                    <a:lumMod val="75000"/>
                  </a:schemeClr>
                </a:solidFill>
                <a:latin typeface="Times New Roman" pitchFamily="18" charset="0"/>
                <a:cs typeface="Times New Roman" pitchFamily="18" charset="0"/>
              </a:rPr>
              <a:t>Nghịch lưu độc lập nguồn áp ba pha</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3" name="Picture 2"/>
          <p:cNvPicPr/>
          <p:nvPr/>
        </p:nvPicPr>
        <p:blipFill>
          <a:blip r:embed="rId3"/>
          <a:srcRect/>
          <a:stretch>
            <a:fillRect/>
          </a:stretch>
        </p:blipFill>
        <p:spPr bwMode="auto">
          <a:xfrm>
            <a:off x="357158" y="1071546"/>
            <a:ext cx="8001056" cy="3786214"/>
          </a:xfrm>
          <a:prstGeom prst="rect">
            <a:avLst/>
          </a:prstGeom>
          <a:noFill/>
          <a:ln w="9525">
            <a:noFill/>
            <a:miter lim="800000"/>
            <a:headEnd/>
            <a:tailEnd/>
          </a:ln>
        </p:spPr>
      </p:pic>
      <p:sp>
        <p:nvSpPr>
          <p:cNvPr id="266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4"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8"/>
          <p:cNvGraphicFramePr>
            <a:graphicFrameLocks noChangeAspect="1"/>
          </p:cNvGraphicFramePr>
          <p:nvPr/>
        </p:nvGraphicFramePr>
        <p:xfrm>
          <a:off x="6643702" y="5000636"/>
          <a:ext cx="393701" cy="622945"/>
        </p:xfrm>
        <a:graphic>
          <a:graphicData uri="http://schemas.openxmlformats.org/presentationml/2006/ole">
            <p:oleObj spid="_x0000_s26633" name="Equation" r:id="rId4" imgW="253890" imgH="393529" progId="Equation.3">
              <p:embed/>
            </p:oleObj>
          </a:graphicData>
        </a:graphic>
      </p:graphicFrame>
      <p:sp>
        <p:nvSpPr>
          <p:cNvPr id="9" name="Rectangle 9"/>
          <p:cNvSpPr>
            <a:spLocks noChangeArrowheads="1"/>
          </p:cNvSpPr>
          <p:nvPr/>
        </p:nvSpPr>
        <p:spPr bwMode="auto">
          <a:xfrm>
            <a:off x="0" y="5000636"/>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Mạch gồm ba nhánh làm việc lệch pha nhau      </a:t>
            </a: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từng đôi một.</a:t>
            </a:r>
            <a:r>
              <a:rPr lang="en-US" sz="2800" smtClean="0">
                <a:solidFill>
                  <a:srgbClr val="002060"/>
                </a:solidFill>
                <a:latin typeface="Times New Roman" pitchFamily="18" charset="0"/>
                <a:ea typeface="Arial" pitchFamily="34" charset="0"/>
                <a:cs typeface="Times New Roman" pitchFamily="18" charset="0"/>
              </a:rPr>
              <a:t> </a:t>
            </a:r>
            <a:endPar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Với nguồn là nguồn áp và có diode phóng điện song song với mỗi ngắt điện.</a:t>
            </a:r>
            <a:r>
              <a:rPr kumimoji="0" lang="vi-VN" sz="2800" b="0" i="0" u="none" strike="noStrike" cap="none" normalizeH="0" baseline="0" smtClean="0">
                <a:ln>
                  <a:noFill/>
                </a:ln>
                <a:solidFill>
                  <a:srgbClr val="002060"/>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par>
                                <p:cTn id="18" presetID="5"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571472" y="71414"/>
            <a:ext cx="8001056" cy="3786214"/>
          </a:xfrm>
          <a:prstGeom prst="rect">
            <a:avLst/>
          </a:prstGeom>
          <a:noFill/>
          <a:ln w="9525">
            <a:noFill/>
            <a:miter lim="800000"/>
            <a:headEnd/>
            <a:tailEnd/>
          </a:ln>
        </p:spPr>
      </p:pic>
      <p:sp>
        <p:nvSpPr>
          <p:cNvPr id="33793" name="Rectangle 1"/>
          <p:cNvSpPr>
            <a:spLocks noChangeArrowheads="1"/>
          </p:cNvSpPr>
          <p:nvPr/>
        </p:nvSpPr>
        <p:spPr bwMode="auto">
          <a:xfrm>
            <a:off x="0" y="4071942"/>
            <a:ext cx="8929718"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Năng lượng truyền được hai chiều giữa nguồn và tải làm cho áp ra có dạng các xung vuông có biên độ là biên độ áp nguồn.</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Khác với nghịch lưu nguồn dòng, nghịch lưu nguồn áp ba pha có thể sử dụng logic ba pha có 2 hay 3 ngắt điện làm việc cùng lúc.</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3793"/>
                                        </p:tgtEl>
                                        <p:attrNameLst>
                                          <p:attrName>style.visibility</p:attrName>
                                        </p:attrNameLst>
                                      </p:cBhvr>
                                      <p:to>
                                        <p:strVal val="visible"/>
                                      </p:to>
                                    </p:set>
                                    <p:animEffect transition="in" filter="checkerboard(across)">
                                      <p:cBhvr>
                                        <p:cTn id="12" dur="500"/>
                                        <p:tgtEl>
                                          <p:spTgt spid="337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571472" y="71414"/>
            <a:ext cx="8001056" cy="3786214"/>
          </a:xfrm>
          <a:prstGeom prst="rect">
            <a:avLst/>
          </a:prstGeom>
          <a:noFill/>
          <a:ln w="9525">
            <a:noFill/>
            <a:miter lim="800000"/>
            <a:headEnd/>
            <a:tailEnd/>
          </a:ln>
        </p:spPr>
      </p:pic>
      <p:sp>
        <p:nvSpPr>
          <p:cNvPr id="34817" name="Rectangle 1"/>
          <p:cNvSpPr>
            <a:spLocks noChangeArrowheads="1"/>
          </p:cNvSpPr>
          <p:nvPr/>
        </p:nvSpPr>
        <p:spPr bwMode="auto">
          <a:xfrm>
            <a:off x="0" y="4071942"/>
            <a:ext cx="900115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Giả sử nguồn có điểm giữa n. Áp các pha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An</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Bn</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Cn</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và áp dây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AB</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BC</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CA</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có quan hệ sau:</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481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4818" name="Object 2"/>
          <p:cNvGraphicFramePr>
            <a:graphicFrameLocks noChangeAspect="1"/>
          </p:cNvGraphicFramePr>
          <p:nvPr/>
        </p:nvGraphicFramePr>
        <p:xfrm>
          <a:off x="352197" y="5500702"/>
          <a:ext cx="3779269" cy="928694"/>
        </p:xfrm>
        <a:graphic>
          <a:graphicData uri="http://schemas.openxmlformats.org/presentationml/2006/ole">
            <p:oleObj spid="_x0000_s34821" name="Equation" r:id="rId4" imgW="927100" imgH="228600" progId="Equation.3">
              <p:embed/>
            </p:oleObj>
          </a:graphicData>
        </a:graphic>
      </p:graphicFrame>
      <p:sp>
        <p:nvSpPr>
          <p:cNvPr id="3482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4820" name="Object 4"/>
          <p:cNvGraphicFramePr>
            <a:graphicFrameLocks noChangeAspect="1"/>
          </p:cNvGraphicFramePr>
          <p:nvPr/>
        </p:nvGraphicFramePr>
        <p:xfrm>
          <a:off x="5057773" y="5429264"/>
          <a:ext cx="3729069" cy="932268"/>
        </p:xfrm>
        <a:graphic>
          <a:graphicData uri="http://schemas.openxmlformats.org/presentationml/2006/ole">
            <p:oleObj spid="_x0000_s34822" name="Equation" r:id="rId5" imgW="91440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4817"/>
                                        </p:tgtEl>
                                        <p:attrNameLst>
                                          <p:attrName>style.visibility</p:attrName>
                                        </p:attrNameLst>
                                      </p:cBhvr>
                                      <p:to>
                                        <p:strVal val="visible"/>
                                      </p:to>
                                    </p:set>
                                    <p:animEffect transition="in" filter="checkerboard(across)">
                                      <p:cBhvr>
                                        <p:cTn id="12" dur="500"/>
                                        <p:tgtEl>
                                          <p:spTgt spid="3481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4818"/>
                                        </p:tgtEl>
                                        <p:attrNameLst>
                                          <p:attrName>style.visibility</p:attrName>
                                        </p:attrNameLst>
                                      </p:cBhvr>
                                      <p:to>
                                        <p:strVal val="visible"/>
                                      </p:to>
                                    </p:set>
                                    <p:animEffect transition="in" filter="checkerboard(across)">
                                      <p:cBhvr>
                                        <p:cTn id="17" dur="500"/>
                                        <p:tgtEl>
                                          <p:spTgt spid="3481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4820"/>
                                        </p:tgtEl>
                                        <p:attrNameLst>
                                          <p:attrName>style.visibility</p:attrName>
                                        </p:attrNameLst>
                                      </p:cBhvr>
                                      <p:to>
                                        <p:strVal val="visible"/>
                                      </p:to>
                                    </p:set>
                                    <p:animEffect transition="in" filter="checkerboard(across)">
                                      <p:cBhvr>
                                        <p:cTn id="22"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41" name="Object 1"/>
          <p:cNvGraphicFramePr>
            <a:graphicFrameLocks noChangeAspect="1"/>
          </p:cNvGraphicFramePr>
          <p:nvPr/>
        </p:nvGraphicFramePr>
        <p:xfrm>
          <a:off x="428596" y="214290"/>
          <a:ext cx="3429024" cy="857256"/>
        </p:xfrm>
        <a:graphic>
          <a:graphicData uri="http://schemas.openxmlformats.org/presentationml/2006/ole">
            <p:oleObj spid="_x0000_s35846" name="Equation" r:id="rId3" imgW="914400" imgH="228600" progId="Equation.3">
              <p:embed/>
            </p:oleObj>
          </a:graphicData>
        </a:graphic>
      </p:graphicFrame>
      <p:sp>
        <p:nvSpPr>
          <p:cNvPr id="3584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43" name="Object 3"/>
          <p:cNvGraphicFramePr>
            <a:graphicFrameLocks noChangeAspect="1"/>
          </p:cNvGraphicFramePr>
          <p:nvPr/>
        </p:nvGraphicFramePr>
        <p:xfrm>
          <a:off x="4488656" y="214290"/>
          <a:ext cx="4369624" cy="857256"/>
        </p:xfrm>
        <a:graphic>
          <a:graphicData uri="http://schemas.openxmlformats.org/presentationml/2006/ole">
            <p:oleObj spid="_x0000_s35847" name="Equation" r:id="rId4" imgW="1168400" imgH="228600" progId="Equation.3">
              <p:embed/>
            </p:oleObj>
          </a:graphicData>
        </a:graphic>
      </p:graphicFrame>
      <p:sp>
        <p:nvSpPr>
          <p:cNvPr id="3584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45" name="Object 5"/>
          <p:cNvGraphicFramePr>
            <a:graphicFrameLocks noChangeAspect="1"/>
          </p:cNvGraphicFramePr>
          <p:nvPr/>
        </p:nvGraphicFramePr>
        <p:xfrm>
          <a:off x="2569604" y="1500174"/>
          <a:ext cx="1359454" cy="558794"/>
        </p:xfrm>
        <a:graphic>
          <a:graphicData uri="http://schemas.openxmlformats.org/presentationml/2006/ole">
            <p:oleObj spid="_x0000_s35848" name="Equation" r:id="rId5" imgW="520474" imgH="215806" progId="Equation.3">
              <p:embed/>
            </p:oleObj>
          </a:graphicData>
        </a:graphic>
      </p:graphicFrame>
      <p:sp>
        <p:nvSpPr>
          <p:cNvPr id="35847" name="Rectangle 7"/>
          <p:cNvSpPr>
            <a:spLocks noChangeArrowheads="1"/>
          </p:cNvSpPr>
          <p:nvPr/>
        </p:nvSpPr>
        <p:spPr bwMode="auto">
          <a:xfrm>
            <a:off x="-32" y="1500174"/>
            <a:ext cx="8929718"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Khi điều khiển               (S1 và S4 làm việc ngược pha), ta có thể chứng minh là các áp pha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An</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Bn</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Cn</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và các áp dây hoàn toàn xác định từ luật điều khiển các ngắt điện. Hệ thống như vậy gọi là điều khiển hoàn toàn.</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5848" name="Rectangle 8"/>
          <p:cNvSpPr>
            <a:spLocks noChangeArrowheads="1"/>
          </p:cNvSpPr>
          <p:nvPr/>
        </p:nvSpPr>
        <p:spPr bwMode="auto">
          <a:xfrm>
            <a:off x="214282" y="4214818"/>
            <a:ext cx="857252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Để tính các áp pha tải, ta giả sử tải nối hình sao, đối xứng và có trung tính là N. Ta có các quan hệ sau khi bỏ qua chỉ số N của áp pha tải:</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5841"/>
                                        </p:tgtEl>
                                        <p:attrNameLst>
                                          <p:attrName>style.visibility</p:attrName>
                                        </p:attrNameLst>
                                      </p:cBhvr>
                                      <p:to>
                                        <p:strVal val="visible"/>
                                      </p:to>
                                    </p:set>
                                    <p:animEffect transition="in" filter="checkerboard(across)">
                                      <p:cBhvr>
                                        <p:cTn id="7" dur="500"/>
                                        <p:tgtEl>
                                          <p:spTgt spid="3584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5843"/>
                                        </p:tgtEl>
                                        <p:attrNameLst>
                                          <p:attrName>style.visibility</p:attrName>
                                        </p:attrNameLst>
                                      </p:cBhvr>
                                      <p:to>
                                        <p:strVal val="visible"/>
                                      </p:to>
                                    </p:set>
                                    <p:animEffect transition="in" filter="checkerboard(across)">
                                      <p:cBhvr>
                                        <p:cTn id="12" dur="500"/>
                                        <p:tgtEl>
                                          <p:spTgt spid="3584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5845"/>
                                        </p:tgtEl>
                                        <p:attrNameLst>
                                          <p:attrName>style.visibility</p:attrName>
                                        </p:attrNameLst>
                                      </p:cBhvr>
                                      <p:to>
                                        <p:strVal val="visible"/>
                                      </p:to>
                                    </p:set>
                                    <p:animEffect transition="in" filter="checkerboard(across)">
                                      <p:cBhvr>
                                        <p:cTn id="17" dur="500"/>
                                        <p:tgtEl>
                                          <p:spTgt spid="35845"/>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35847"/>
                                        </p:tgtEl>
                                        <p:attrNameLst>
                                          <p:attrName>style.visibility</p:attrName>
                                        </p:attrNameLst>
                                      </p:cBhvr>
                                      <p:to>
                                        <p:strVal val="visible"/>
                                      </p:to>
                                    </p:set>
                                    <p:animEffect transition="in" filter="checkerboard(across)">
                                      <p:cBhvr>
                                        <p:cTn id="20" dur="500"/>
                                        <p:tgtEl>
                                          <p:spTgt spid="3584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35848"/>
                                        </p:tgtEl>
                                        <p:attrNameLst>
                                          <p:attrName>style.visibility</p:attrName>
                                        </p:attrNameLst>
                                      </p:cBhvr>
                                      <p:to>
                                        <p:strVal val="visible"/>
                                      </p:to>
                                    </p:set>
                                    <p:animEffect transition="in" filter="checkerboard(across)">
                                      <p:cBhvr>
                                        <p:cTn id="25" dur="500"/>
                                        <p:tgtEl>
                                          <p:spTgt spid="358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7" grpId="0"/>
      <p:bldP spid="3584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65" name="Object 1"/>
          <p:cNvGraphicFramePr>
            <a:graphicFrameLocks noChangeAspect="1"/>
          </p:cNvGraphicFramePr>
          <p:nvPr/>
        </p:nvGraphicFramePr>
        <p:xfrm>
          <a:off x="2714612" y="71414"/>
          <a:ext cx="3709445" cy="959586"/>
        </p:xfrm>
        <a:graphic>
          <a:graphicData uri="http://schemas.openxmlformats.org/presentationml/2006/ole">
            <p:oleObj spid="_x0000_s36878" name="Equation" r:id="rId3" imgW="825142" imgH="215806" progId="Equation.3">
              <p:embed/>
            </p:oleObj>
          </a:graphicData>
        </a:graphic>
      </p:graphicFrame>
      <p:sp>
        <p:nvSpPr>
          <p:cNvPr id="3686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67" name="Object 3"/>
          <p:cNvGraphicFramePr>
            <a:graphicFrameLocks noChangeAspect="1"/>
          </p:cNvGraphicFramePr>
          <p:nvPr/>
        </p:nvGraphicFramePr>
        <p:xfrm>
          <a:off x="2786050" y="1000108"/>
          <a:ext cx="3612910" cy="1000132"/>
        </p:xfrm>
        <a:graphic>
          <a:graphicData uri="http://schemas.openxmlformats.org/presentationml/2006/ole">
            <p:oleObj spid="_x0000_s36879" name="Equation" r:id="rId4" imgW="825500" imgH="228600" progId="Equation.3">
              <p:embed/>
            </p:oleObj>
          </a:graphicData>
        </a:graphic>
      </p:graphicFrame>
      <p:sp>
        <p:nvSpPr>
          <p:cNvPr id="3687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69" name="Object 5"/>
          <p:cNvGraphicFramePr>
            <a:graphicFrameLocks noChangeAspect="1"/>
          </p:cNvGraphicFramePr>
          <p:nvPr/>
        </p:nvGraphicFramePr>
        <p:xfrm>
          <a:off x="2786050" y="1785926"/>
          <a:ext cx="3744544" cy="1049054"/>
        </p:xfrm>
        <a:graphic>
          <a:graphicData uri="http://schemas.openxmlformats.org/presentationml/2006/ole">
            <p:oleObj spid="_x0000_s36880" name="Equation" r:id="rId5" imgW="812447" imgH="228501" progId="Equation.3">
              <p:embed/>
            </p:oleObj>
          </a:graphicData>
        </a:graphic>
      </p:graphicFrame>
      <p:sp>
        <p:nvSpPr>
          <p:cNvPr id="3687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71" name="Object 7"/>
          <p:cNvGraphicFramePr>
            <a:graphicFrameLocks noChangeAspect="1"/>
          </p:cNvGraphicFramePr>
          <p:nvPr/>
        </p:nvGraphicFramePr>
        <p:xfrm>
          <a:off x="2214546" y="2643182"/>
          <a:ext cx="5357850" cy="1216925"/>
        </p:xfrm>
        <a:graphic>
          <a:graphicData uri="http://schemas.openxmlformats.org/presentationml/2006/ole">
            <p:oleObj spid="_x0000_s36881" name="Equation" r:id="rId6" imgW="1002865" imgH="228501" progId="Equation.3">
              <p:embed/>
            </p:oleObj>
          </a:graphicData>
        </a:graphic>
      </p:graphicFrame>
      <p:sp>
        <p:nvSpPr>
          <p:cNvPr id="10" name="Rectangle 9"/>
          <p:cNvSpPr/>
          <p:nvPr/>
        </p:nvSpPr>
        <p:spPr>
          <a:xfrm>
            <a:off x="214282" y="4915927"/>
            <a:ext cx="1358064" cy="584775"/>
          </a:xfrm>
          <a:prstGeom prst="rect">
            <a:avLst/>
          </a:prstGeom>
        </p:spPr>
        <p:txBody>
          <a:bodyPr wrap="none">
            <a:spAutoFit/>
          </a:bodyPr>
          <a:lstStyle/>
          <a:p>
            <a:r>
              <a:rPr lang="en-US" sz="3200" smtClean="0">
                <a:latin typeface="Times New Roman" pitchFamily="18" charset="0"/>
                <a:cs typeface="Times New Roman" pitchFamily="18" charset="0"/>
              </a:rPr>
              <a:t>Suy ra:</a:t>
            </a:r>
            <a:endParaRPr lang="vi-VN" sz="3200">
              <a:latin typeface="Times New Roman" pitchFamily="18" charset="0"/>
              <a:cs typeface="Times New Roman" pitchFamily="18" charset="0"/>
            </a:endParaRPr>
          </a:p>
        </p:txBody>
      </p:sp>
      <p:sp>
        <p:nvSpPr>
          <p:cNvPr id="36874"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73" name="Object 9"/>
          <p:cNvGraphicFramePr>
            <a:graphicFrameLocks noChangeAspect="1"/>
          </p:cNvGraphicFramePr>
          <p:nvPr/>
        </p:nvGraphicFramePr>
        <p:xfrm>
          <a:off x="1571604" y="3929066"/>
          <a:ext cx="3500462" cy="1257350"/>
        </p:xfrm>
        <a:graphic>
          <a:graphicData uri="http://schemas.openxmlformats.org/presentationml/2006/ole">
            <p:oleObj spid="_x0000_s36882" name="Equation" r:id="rId7" imgW="1104900" imgH="393700" progId="Equation.3">
              <p:embed/>
            </p:oleObj>
          </a:graphicData>
        </a:graphic>
      </p:graphicFrame>
      <p:sp>
        <p:nvSpPr>
          <p:cNvPr id="3687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75" name="Object 11"/>
          <p:cNvGraphicFramePr>
            <a:graphicFrameLocks noChangeAspect="1"/>
          </p:cNvGraphicFramePr>
          <p:nvPr/>
        </p:nvGraphicFramePr>
        <p:xfrm>
          <a:off x="1641384" y="5286388"/>
          <a:ext cx="3502120" cy="1240127"/>
        </p:xfrm>
        <a:graphic>
          <a:graphicData uri="http://schemas.openxmlformats.org/presentationml/2006/ole">
            <p:oleObj spid="_x0000_s36883" name="Equation" r:id="rId8" imgW="1117115" imgH="393529" progId="Equation.3">
              <p:embed/>
            </p:oleObj>
          </a:graphicData>
        </a:graphic>
      </p:graphicFrame>
      <p:sp>
        <p:nvSpPr>
          <p:cNvPr id="36878"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77" name="Object 13"/>
          <p:cNvGraphicFramePr>
            <a:graphicFrameLocks noChangeAspect="1"/>
          </p:cNvGraphicFramePr>
          <p:nvPr/>
        </p:nvGraphicFramePr>
        <p:xfrm>
          <a:off x="5293809" y="4643446"/>
          <a:ext cx="3778785" cy="1357322"/>
        </p:xfrm>
        <a:graphic>
          <a:graphicData uri="http://schemas.openxmlformats.org/presentationml/2006/ole">
            <p:oleObj spid="_x0000_s36884" name="Equation" r:id="rId9" imgW="1104900" imgH="393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6865"/>
                                        </p:tgtEl>
                                        <p:attrNameLst>
                                          <p:attrName>style.visibility</p:attrName>
                                        </p:attrNameLst>
                                      </p:cBhvr>
                                      <p:to>
                                        <p:strVal val="visible"/>
                                      </p:to>
                                    </p:set>
                                    <p:animEffect transition="in" filter="checkerboard(across)">
                                      <p:cBhvr>
                                        <p:cTn id="7" dur="500"/>
                                        <p:tgtEl>
                                          <p:spTgt spid="3686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6867"/>
                                        </p:tgtEl>
                                        <p:attrNameLst>
                                          <p:attrName>style.visibility</p:attrName>
                                        </p:attrNameLst>
                                      </p:cBhvr>
                                      <p:to>
                                        <p:strVal val="visible"/>
                                      </p:to>
                                    </p:set>
                                    <p:animEffect transition="in" filter="checkerboard(across)">
                                      <p:cBhvr>
                                        <p:cTn id="12" dur="500"/>
                                        <p:tgtEl>
                                          <p:spTgt spid="3686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6869"/>
                                        </p:tgtEl>
                                        <p:attrNameLst>
                                          <p:attrName>style.visibility</p:attrName>
                                        </p:attrNameLst>
                                      </p:cBhvr>
                                      <p:to>
                                        <p:strVal val="visible"/>
                                      </p:to>
                                    </p:set>
                                    <p:animEffect transition="in" filter="checkerboard(across)">
                                      <p:cBhvr>
                                        <p:cTn id="17" dur="500"/>
                                        <p:tgtEl>
                                          <p:spTgt spid="3686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6871"/>
                                        </p:tgtEl>
                                        <p:attrNameLst>
                                          <p:attrName>style.visibility</p:attrName>
                                        </p:attrNameLst>
                                      </p:cBhvr>
                                      <p:to>
                                        <p:strVal val="visible"/>
                                      </p:to>
                                    </p:set>
                                    <p:animEffect transition="in" filter="checkerboard(across)">
                                      <p:cBhvr>
                                        <p:cTn id="22" dur="500"/>
                                        <p:tgtEl>
                                          <p:spTgt spid="3687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36873"/>
                                        </p:tgtEl>
                                        <p:attrNameLst>
                                          <p:attrName>style.visibility</p:attrName>
                                        </p:attrNameLst>
                                      </p:cBhvr>
                                      <p:to>
                                        <p:strVal val="visible"/>
                                      </p:to>
                                    </p:set>
                                    <p:animEffect transition="in" filter="checkerboard(across)">
                                      <p:cBhvr>
                                        <p:cTn id="32" dur="500"/>
                                        <p:tgtEl>
                                          <p:spTgt spid="36873"/>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36875"/>
                                        </p:tgtEl>
                                        <p:attrNameLst>
                                          <p:attrName>style.visibility</p:attrName>
                                        </p:attrNameLst>
                                      </p:cBhvr>
                                      <p:to>
                                        <p:strVal val="visible"/>
                                      </p:to>
                                    </p:set>
                                    <p:animEffect transition="in" filter="checkerboard(across)">
                                      <p:cBhvr>
                                        <p:cTn id="37" dur="500"/>
                                        <p:tgtEl>
                                          <p:spTgt spid="36875"/>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36877"/>
                                        </p:tgtEl>
                                        <p:attrNameLst>
                                          <p:attrName>style.visibility</p:attrName>
                                        </p:attrNameLst>
                                      </p:cBhvr>
                                      <p:to>
                                        <p:strVal val="visible"/>
                                      </p:to>
                                    </p:set>
                                    <p:animEffect transition="in" filter="checkerboard(across)">
                                      <p:cBhvr>
                                        <p:cTn id="42" dur="500"/>
                                        <p:tgtEl>
                                          <p:spTgt spid="36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48" y="2428868"/>
            <a:ext cx="1268296" cy="584775"/>
          </a:xfrm>
          <a:prstGeom prst="rect">
            <a:avLst/>
          </a:prstGeom>
        </p:spPr>
        <p:txBody>
          <a:bodyPr wrap="none">
            <a:spAutoFit/>
          </a:bodyPr>
          <a:lstStyle/>
          <a:p>
            <a:r>
              <a:rPr lang="en-US" sz="3200" smtClean="0">
                <a:latin typeface="Times New Roman" pitchFamily="18" charset="0"/>
                <a:cs typeface="Times New Roman" pitchFamily="18" charset="0"/>
              </a:rPr>
              <a:t>Hoặc :</a:t>
            </a:r>
            <a:endParaRPr lang="vi-VN" sz="3200">
              <a:latin typeface="Times New Roman" pitchFamily="18" charset="0"/>
              <a:cs typeface="Times New Roman" pitchFamily="18" charset="0"/>
            </a:endParaRPr>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7889" name="Object 1"/>
          <p:cNvGraphicFramePr>
            <a:graphicFrameLocks noChangeAspect="1"/>
          </p:cNvGraphicFramePr>
          <p:nvPr/>
        </p:nvGraphicFramePr>
        <p:xfrm>
          <a:off x="2643174" y="785794"/>
          <a:ext cx="5214974" cy="1378164"/>
        </p:xfrm>
        <a:graphic>
          <a:graphicData uri="http://schemas.openxmlformats.org/presentationml/2006/ole">
            <p:oleObj spid="_x0000_s37894" name="Equation" r:id="rId3" imgW="1497950" imgH="393529" progId="Equation.3">
              <p:embed/>
            </p:oleObj>
          </a:graphicData>
        </a:graphic>
      </p:graphicFrame>
      <p:sp>
        <p:nvSpPr>
          <p:cNvPr id="378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7891" name="Object 3"/>
          <p:cNvGraphicFramePr>
            <a:graphicFrameLocks noChangeAspect="1"/>
          </p:cNvGraphicFramePr>
          <p:nvPr/>
        </p:nvGraphicFramePr>
        <p:xfrm>
          <a:off x="2643174" y="2214554"/>
          <a:ext cx="4865785" cy="1285884"/>
        </p:xfrm>
        <a:graphic>
          <a:graphicData uri="http://schemas.openxmlformats.org/presentationml/2006/ole">
            <p:oleObj spid="_x0000_s37895" name="Equation" r:id="rId4" imgW="1497950" imgH="393529" progId="Equation.3">
              <p:embed/>
            </p:oleObj>
          </a:graphicData>
        </a:graphic>
      </p:graphicFrame>
      <p:sp>
        <p:nvSpPr>
          <p:cNvPr id="378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7893" name="Object 5"/>
          <p:cNvGraphicFramePr>
            <a:graphicFrameLocks noChangeAspect="1"/>
          </p:cNvGraphicFramePr>
          <p:nvPr/>
        </p:nvGraphicFramePr>
        <p:xfrm>
          <a:off x="2658605" y="3592869"/>
          <a:ext cx="5056667" cy="1336329"/>
        </p:xfrm>
        <a:graphic>
          <a:graphicData uri="http://schemas.openxmlformats.org/presentationml/2006/ole">
            <p:oleObj spid="_x0000_s37896" name="Equation" r:id="rId5" imgW="1497950" imgH="393529"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7889"/>
                                        </p:tgtEl>
                                        <p:attrNameLst>
                                          <p:attrName>style.visibility</p:attrName>
                                        </p:attrNameLst>
                                      </p:cBhvr>
                                      <p:to>
                                        <p:strVal val="visible"/>
                                      </p:to>
                                    </p:set>
                                    <p:animEffect transition="in" filter="checkerboard(across)">
                                      <p:cBhvr>
                                        <p:cTn id="12" dur="500"/>
                                        <p:tgtEl>
                                          <p:spTgt spid="3788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7891"/>
                                        </p:tgtEl>
                                        <p:attrNameLst>
                                          <p:attrName>style.visibility</p:attrName>
                                        </p:attrNameLst>
                                      </p:cBhvr>
                                      <p:to>
                                        <p:strVal val="visible"/>
                                      </p:to>
                                    </p:set>
                                    <p:animEffect transition="in" filter="checkerboard(across)">
                                      <p:cBhvr>
                                        <p:cTn id="17" dur="500"/>
                                        <p:tgtEl>
                                          <p:spTgt spid="3789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7893"/>
                                        </p:tgtEl>
                                        <p:attrNameLst>
                                          <p:attrName>style.visibility</p:attrName>
                                        </p:attrNameLst>
                                      </p:cBhvr>
                                      <p:to>
                                        <p:strVal val="visible"/>
                                      </p:to>
                                    </p:set>
                                    <p:animEffect transition="in" filter="checkerboard(across)">
                                      <p:cBhvr>
                                        <p:cTn id="22" dur="5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728" y="142852"/>
            <a:ext cx="5816016"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Phân tích Fourier của điện áp pha:</a:t>
            </a:r>
            <a:endParaRPr lang="vi-VN" sz="3200">
              <a:solidFill>
                <a:srgbClr val="002060"/>
              </a:solidFill>
              <a:latin typeface="Times New Roman" pitchFamily="18" charset="0"/>
              <a:cs typeface="Times New Roman" pitchFamily="18" charset="0"/>
            </a:endParaRPr>
          </a:p>
        </p:txBody>
      </p:sp>
      <p:sp>
        <p:nvSpPr>
          <p:cNvPr id="471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7105" name="Object 1"/>
          <p:cNvGraphicFramePr>
            <a:graphicFrameLocks noChangeAspect="1"/>
          </p:cNvGraphicFramePr>
          <p:nvPr/>
        </p:nvGraphicFramePr>
        <p:xfrm>
          <a:off x="1378875" y="785794"/>
          <a:ext cx="6836463" cy="1285884"/>
        </p:xfrm>
        <a:graphic>
          <a:graphicData uri="http://schemas.openxmlformats.org/presentationml/2006/ole">
            <p:oleObj spid="_x0000_s47115" name="Equation" r:id="rId3" imgW="2349500" imgH="444500" progId="Equation.3">
              <p:embed/>
            </p:oleObj>
          </a:graphicData>
        </a:graphic>
      </p:graphicFrame>
      <p:sp>
        <p:nvSpPr>
          <p:cNvPr id="47107" name="Rectangle 3"/>
          <p:cNvSpPr>
            <a:spLocks noChangeArrowheads="1"/>
          </p:cNvSpPr>
          <p:nvPr/>
        </p:nvSpPr>
        <p:spPr bwMode="auto">
          <a:xfrm>
            <a:off x="0" y="441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4710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7108" name="Object 4"/>
          <p:cNvGraphicFramePr>
            <a:graphicFrameLocks noChangeAspect="1"/>
          </p:cNvGraphicFramePr>
          <p:nvPr/>
        </p:nvGraphicFramePr>
        <p:xfrm>
          <a:off x="1357290" y="2214554"/>
          <a:ext cx="7006064" cy="1143008"/>
        </p:xfrm>
        <a:graphic>
          <a:graphicData uri="http://schemas.openxmlformats.org/presentationml/2006/ole">
            <p:oleObj spid="_x0000_s47116" name="Equation" r:id="rId4" imgW="2705100" imgH="444500" progId="Equation.3">
              <p:embed/>
            </p:oleObj>
          </a:graphicData>
        </a:graphic>
      </p:graphicFrame>
      <p:sp>
        <p:nvSpPr>
          <p:cNvPr id="47110" name="Rectangle 6"/>
          <p:cNvSpPr>
            <a:spLocks noChangeArrowheads="1"/>
          </p:cNvSpPr>
          <p:nvPr/>
        </p:nvSpPr>
        <p:spPr bwMode="auto">
          <a:xfrm>
            <a:off x="0" y="441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4711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7111" name="Object 7"/>
          <p:cNvGraphicFramePr>
            <a:graphicFrameLocks noChangeAspect="1"/>
          </p:cNvGraphicFramePr>
          <p:nvPr/>
        </p:nvGraphicFramePr>
        <p:xfrm>
          <a:off x="1500166" y="3571876"/>
          <a:ext cx="6606730" cy="1071570"/>
        </p:xfrm>
        <a:graphic>
          <a:graphicData uri="http://schemas.openxmlformats.org/presentationml/2006/ole">
            <p:oleObj spid="_x0000_s47117" name="Equation" r:id="rId5" imgW="2717800" imgH="444500" progId="Equation.3">
              <p:embed/>
            </p:oleObj>
          </a:graphicData>
        </a:graphic>
      </p:graphicFrame>
      <p:sp>
        <p:nvSpPr>
          <p:cNvPr id="47113" name="Rectangle 9"/>
          <p:cNvSpPr>
            <a:spLocks noChangeArrowheads="1"/>
          </p:cNvSpPr>
          <p:nvPr/>
        </p:nvSpPr>
        <p:spPr bwMode="auto">
          <a:xfrm>
            <a:off x="0" y="441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2" name="Rectangle 11"/>
          <p:cNvSpPr/>
          <p:nvPr/>
        </p:nvSpPr>
        <p:spPr>
          <a:xfrm>
            <a:off x="1825660" y="4915927"/>
            <a:ext cx="4889480"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Trị hiệu dụng của áp pha tải:</a:t>
            </a:r>
            <a:endParaRPr lang="vi-VN" sz="3200">
              <a:solidFill>
                <a:srgbClr val="002060"/>
              </a:solidFill>
              <a:latin typeface="Times New Roman" pitchFamily="18" charset="0"/>
              <a:cs typeface="Times New Roman" pitchFamily="18" charset="0"/>
            </a:endParaRPr>
          </a:p>
        </p:txBody>
      </p:sp>
      <p:sp>
        <p:nvSpPr>
          <p:cNvPr id="4711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7114" name="Object 10"/>
          <p:cNvGraphicFramePr>
            <a:graphicFrameLocks noChangeAspect="1"/>
          </p:cNvGraphicFramePr>
          <p:nvPr/>
        </p:nvGraphicFramePr>
        <p:xfrm>
          <a:off x="3357554" y="5538738"/>
          <a:ext cx="2071702" cy="968680"/>
        </p:xfrm>
        <a:graphic>
          <a:graphicData uri="http://schemas.openxmlformats.org/presentationml/2006/ole">
            <p:oleObj spid="_x0000_s47118" name="Equation" r:id="rId6" imgW="9271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7105"/>
                                        </p:tgtEl>
                                        <p:attrNameLst>
                                          <p:attrName>style.visibility</p:attrName>
                                        </p:attrNameLst>
                                      </p:cBhvr>
                                      <p:to>
                                        <p:strVal val="visible"/>
                                      </p:to>
                                    </p:set>
                                    <p:animEffect transition="in" filter="checkerboard(across)">
                                      <p:cBhvr>
                                        <p:cTn id="12" dur="500"/>
                                        <p:tgtEl>
                                          <p:spTgt spid="4710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7108"/>
                                        </p:tgtEl>
                                        <p:attrNameLst>
                                          <p:attrName>style.visibility</p:attrName>
                                        </p:attrNameLst>
                                      </p:cBhvr>
                                      <p:to>
                                        <p:strVal val="visible"/>
                                      </p:to>
                                    </p:set>
                                    <p:animEffect transition="in" filter="checkerboard(across)">
                                      <p:cBhvr>
                                        <p:cTn id="17" dur="500"/>
                                        <p:tgtEl>
                                          <p:spTgt spid="4710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7111"/>
                                        </p:tgtEl>
                                        <p:attrNameLst>
                                          <p:attrName>style.visibility</p:attrName>
                                        </p:attrNameLst>
                                      </p:cBhvr>
                                      <p:to>
                                        <p:strVal val="visible"/>
                                      </p:to>
                                    </p:set>
                                    <p:animEffect transition="in" filter="checkerboard(across)">
                                      <p:cBhvr>
                                        <p:cTn id="22" dur="500"/>
                                        <p:tgtEl>
                                          <p:spTgt spid="4711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heckerboard(across)">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7114"/>
                                        </p:tgtEl>
                                        <p:attrNameLst>
                                          <p:attrName>style.visibility</p:attrName>
                                        </p:attrNameLst>
                                      </p:cBhvr>
                                      <p:to>
                                        <p:strVal val="visible"/>
                                      </p:to>
                                    </p:set>
                                    <p:animEffect transition="in" filter="checkerboard(across)">
                                      <p:cBhvr>
                                        <p:cTn id="32" dur="500"/>
                                        <p:tgtEl>
                                          <p:spTgt spid="47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0" y="0"/>
            <a:ext cx="91440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3</a:t>
            </a:r>
            <a:r>
              <a:rPr kumimoji="0" lang="en-US"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endParaRPr kumimoji="0" lang="vi-VN" sz="28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Cho bộ nghịch lưu áp ba pha điều khiển 6 bước (six-step). Tải thuần trở ba pha đối xứng đấu thành dạng sao. Độ lớn điện trở mỗi pha R = 10Ω, tần số làm việc của bộ nghịch lưu áp f=50Hz. Điện áp một chiều V</a:t>
            </a:r>
            <a:r>
              <a:rPr kumimoji="0" lang="en-US" sz="28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dc</a:t>
            </a:r>
            <a:r>
              <a:rPr kumimoji="0" lang="en-US"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 220V</a:t>
            </a:r>
            <a:endParaRPr kumimoji="0" lang="vi-VN" sz="28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 Xác định trị hiệu dụng điện áp pha</a:t>
            </a:r>
            <a:endParaRPr kumimoji="0" lang="vi-VN" sz="28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 Viết phương trình sóng hài bậc 1 của điện áp tải và dòng tải</a:t>
            </a:r>
            <a:endParaRPr kumimoji="0" lang="vi-VN" sz="28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 Tính công suất tải</a:t>
            </a:r>
            <a:endParaRPr kumimoji="0" lang="en-US" sz="28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3" name="Rectangle 3"/>
          <p:cNvSpPr>
            <a:spLocks noChangeArrowheads="1"/>
          </p:cNvSpPr>
          <p:nvPr/>
        </p:nvSpPr>
        <p:spPr bwMode="auto">
          <a:xfrm>
            <a:off x="3929058" y="3500438"/>
            <a:ext cx="221457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3200" b="1"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48130" name="Rectangle 2"/>
          <p:cNvSpPr>
            <a:spLocks noChangeArrowheads="1"/>
          </p:cNvSpPr>
          <p:nvPr/>
        </p:nvSpPr>
        <p:spPr bwMode="auto">
          <a:xfrm>
            <a:off x="928694" y="4286256"/>
            <a:ext cx="878684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a) Trị hiệu dụng điện áp pha:</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481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8131" name="Object 3"/>
          <p:cNvGraphicFramePr>
            <a:graphicFrameLocks noChangeAspect="1"/>
          </p:cNvGraphicFramePr>
          <p:nvPr/>
        </p:nvGraphicFramePr>
        <p:xfrm>
          <a:off x="1357290" y="5072074"/>
          <a:ext cx="5631609" cy="1071570"/>
        </p:xfrm>
        <a:graphic>
          <a:graphicData uri="http://schemas.openxmlformats.org/presentationml/2006/ole">
            <p:oleObj spid="_x0000_s48132" name="Equation" r:id="rId3" imgW="22860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8129"/>
                                        </p:tgtEl>
                                        <p:attrNameLst>
                                          <p:attrName>style.visibility</p:attrName>
                                        </p:attrNameLst>
                                      </p:cBhvr>
                                      <p:to>
                                        <p:strVal val="visible"/>
                                      </p:to>
                                    </p:set>
                                    <p:animEffect transition="in" filter="checkerboard(across)">
                                      <p:cBhvr>
                                        <p:cTn id="7" dur="500"/>
                                        <p:tgtEl>
                                          <p:spTgt spid="481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8130"/>
                                        </p:tgtEl>
                                        <p:attrNameLst>
                                          <p:attrName>style.visibility</p:attrName>
                                        </p:attrNameLst>
                                      </p:cBhvr>
                                      <p:to>
                                        <p:strVal val="visible"/>
                                      </p:to>
                                    </p:set>
                                    <p:animEffect transition="in" filter="checkerboard(across)">
                                      <p:cBhvr>
                                        <p:cTn id="17" dur="500"/>
                                        <p:tgtEl>
                                          <p:spTgt spid="4813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8131"/>
                                        </p:tgtEl>
                                        <p:attrNameLst>
                                          <p:attrName>style.visibility</p:attrName>
                                        </p:attrNameLst>
                                      </p:cBhvr>
                                      <p:to>
                                        <p:strVal val="visible"/>
                                      </p:to>
                                    </p:set>
                                    <p:animEffect transition="in" filter="checkerboard(across)">
                                      <p:cBhvr>
                                        <p:cTn id="22" dur="500"/>
                                        <p:tgtEl>
                                          <p:spTgt spid="48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9" grpId="0"/>
      <p:bldP spid="3" grpId="0"/>
      <p:bldP spid="4813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285720" y="142852"/>
            <a:ext cx="6468437"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Biên độ sóng hài bậc 1 của điện áp:</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915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9154" name="Object 2"/>
          <p:cNvGraphicFramePr>
            <a:graphicFrameLocks noChangeAspect="1"/>
          </p:cNvGraphicFramePr>
          <p:nvPr/>
        </p:nvGraphicFramePr>
        <p:xfrm>
          <a:off x="428596" y="1000108"/>
          <a:ext cx="8251089" cy="1071570"/>
        </p:xfrm>
        <a:graphic>
          <a:graphicData uri="http://schemas.openxmlformats.org/presentationml/2006/ole">
            <p:oleObj spid="_x0000_s49162" name="Equation" r:id="rId3" imgW="3771900" imgH="457200" progId="Equation.3">
              <p:embed/>
            </p:oleObj>
          </a:graphicData>
        </a:graphic>
      </p:graphicFrame>
      <p:sp>
        <p:nvSpPr>
          <p:cNvPr id="49156" name="Rectangle 4"/>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49157" name="Rectangle 5"/>
          <p:cNvSpPr>
            <a:spLocks noChangeArrowheads="1"/>
          </p:cNvSpPr>
          <p:nvPr/>
        </p:nvSpPr>
        <p:spPr bwMode="auto">
          <a:xfrm>
            <a:off x="357158" y="2344159"/>
            <a:ext cx="892971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Phương trình sóng hài bậc 1 của áp tải – pha A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915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9158" name="Object 6"/>
          <p:cNvGraphicFramePr>
            <a:graphicFrameLocks noChangeAspect="1"/>
          </p:cNvGraphicFramePr>
          <p:nvPr/>
        </p:nvGraphicFramePr>
        <p:xfrm>
          <a:off x="428596" y="3286124"/>
          <a:ext cx="8366628" cy="679568"/>
        </p:xfrm>
        <a:graphic>
          <a:graphicData uri="http://schemas.openxmlformats.org/presentationml/2006/ole">
            <p:oleObj spid="_x0000_s49163" name="Equation" r:id="rId4" imgW="3009900" imgH="241300" progId="Equation.3">
              <p:embed/>
            </p:oleObj>
          </a:graphicData>
        </a:graphic>
      </p:graphicFrame>
      <p:sp>
        <p:nvSpPr>
          <p:cNvPr id="49160" name="Rectangle 8"/>
          <p:cNvSpPr>
            <a:spLocks noChangeArrowheads="1"/>
          </p:cNvSpPr>
          <p:nvPr/>
        </p:nvSpPr>
        <p:spPr bwMode="auto">
          <a:xfrm>
            <a:off x="0" y="244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0" name="Rectangle 9"/>
          <p:cNvSpPr/>
          <p:nvPr/>
        </p:nvSpPr>
        <p:spPr>
          <a:xfrm>
            <a:off x="428596" y="4344423"/>
            <a:ext cx="8429684" cy="58477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Phương trình sóng hài bậc 1 của dòng tải – pha A :</a:t>
            </a:r>
            <a:endParaRPr lang="vi-VN" sz="3200">
              <a:solidFill>
                <a:srgbClr val="002060"/>
              </a:solidFill>
              <a:latin typeface="Times New Roman" pitchFamily="18" charset="0"/>
              <a:cs typeface="Times New Roman" pitchFamily="18" charset="0"/>
            </a:endParaRPr>
          </a:p>
        </p:txBody>
      </p:sp>
      <p:sp>
        <p:nvSpPr>
          <p:cNvPr id="4916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9161" name="Object 9"/>
          <p:cNvGraphicFramePr>
            <a:graphicFrameLocks noChangeAspect="1"/>
          </p:cNvGraphicFramePr>
          <p:nvPr/>
        </p:nvGraphicFramePr>
        <p:xfrm>
          <a:off x="500034" y="5214950"/>
          <a:ext cx="8229657" cy="1071570"/>
        </p:xfrm>
        <a:graphic>
          <a:graphicData uri="http://schemas.openxmlformats.org/presentationml/2006/ole">
            <p:oleObj spid="_x0000_s49164" name="Equation" r:id="rId5" imgW="3048000" imgH="393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9153"/>
                                        </p:tgtEl>
                                        <p:attrNameLst>
                                          <p:attrName>style.visibility</p:attrName>
                                        </p:attrNameLst>
                                      </p:cBhvr>
                                      <p:to>
                                        <p:strVal val="visible"/>
                                      </p:to>
                                    </p:set>
                                    <p:animEffect transition="in" filter="checkerboard(across)">
                                      <p:cBhvr>
                                        <p:cTn id="7" dur="500"/>
                                        <p:tgtEl>
                                          <p:spTgt spid="4915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9154"/>
                                        </p:tgtEl>
                                        <p:attrNameLst>
                                          <p:attrName>style.visibility</p:attrName>
                                        </p:attrNameLst>
                                      </p:cBhvr>
                                      <p:to>
                                        <p:strVal val="visible"/>
                                      </p:to>
                                    </p:set>
                                    <p:animEffect transition="in" filter="checkerboard(across)">
                                      <p:cBhvr>
                                        <p:cTn id="12" dur="500"/>
                                        <p:tgtEl>
                                          <p:spTgt spid="4915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9157"/>
                                        </p:tgtEl>
                                        <p:attrNameLst>
                                          <p:attrName>style.visibility</p:attrName>
                                        </p:attrNameLst>
                                      </p:cBhvr>
                                      <p:to>
                                        <p:strVal val="visible"/>
                                      </p:to>
                                    </p:set>
                                    <p:animEffect transition="in" filter="checkerboard(across)">
                                      <p:cBhvr>
                                        <p:cTn id="17" dur="500"/>
                                        <p:tgtEl>
                                          <p:spTgt spid="4915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9158"/>
                                        </p:tgtEl>
                                        <p:attrNameLst>
                                          <p:attrName>style.visibility</p:attrName>
                                        </p:attrNameLst>
                                      </p:cBhvr>
                                      <p:to>
                                        <p:strVal val="visible"/>
                                      </p:to>
                                    </p:set>
                                    <p:animEffect transition="in" filter="checkerboard(across)">
                                      <p:cBhvr>
                                        <p:cTn id="22" dur="500"/>
                                        <p:tgtEl>
                                          <p:spTgt spid="4915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checkerboard(across)">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9161"/>
                                        </p:tgtEl>
                                        <p:attrNameLst>
                                          <p:attrName>style.visibility</p:attrName>
                                        </p:attrNameLst>
                                      </p:cBhvr>
                                      <p:to>
                                        <p:strVal val="visible"/>
                                      </p:to>
                                    </p:set>
                                    <p:animEffect transition="in" filter="checkerboard(across)">
                                      <p:cBhvr>
                                        <p:cTn id="32" dur="500"/>
                                        <p:tgtEl>
                                          <p:spTgt spid="49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3" grpId="0"/>
      <p:bldP spid="4915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214314" y="214290"/>
            <a:ext cx="88582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Vì tải thuần trở nên công suất tải là:</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5017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0178" name="Object 2"/>
          <p:cNvGraphicFramePr>
            <a:graphicFrameLocks noChangeAspect="1"/>
          </p:cNvGraphicFramePr>
          <p:nvPr/>
        </p:nvGraphicFramePr>
        <p:xfrm>
          <a:off x="1142976" y="928670"/>
          <a:ext cx="5748412" cy="1143008"/>
        </p:xfrm>
        <a:graphic>
          <a:graphicData uri="http://schemas.openxmlformats.org/presentationml/2006/ole">
            <p:oleObj spid="_x0000_s50179" name="Equation" r:id="rId3" imgW="21844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0177"/>
                                        </p:tgtEl>
                                        <p:attrNameLst>
                                          <p:attrName>style.visibility</p:attrName>
                                        </p:attrNameLst>
                                      </p:cBhvr>
                                      <p:to>
                                        <p:strVal val="visible"/>
                                      </p:to>
                                    </p:set>
                                    <p:animEffect transition="in" filter="checkerboard(across)">
                                      <p:cBhvr>
                                        <p:cTn id="7" dur="500"/>
                                        <p:tgtEl>
                                          <p:spTgt spid="5017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0178"/>
                                        </p:tgtEl>
                                        <p:attrNameLst>
                                          <p:attrName>style.visibility</p:attrName>
                                        </p:attrNameLst>
                                      </p:cBhvr>
                                      <p:to>
                                        <p:strVal val="visible"/>
                                      </p:to>
                                    </p:set>
                                    <p:animEffect transition="in" filter="checkerboard(across)">
                                      <p:cBhvr>
                                        <p:cTn id="12" dur="5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7"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314</TotalTime>
  <Words>1593</Words>
  <Application>Microsoft Office PowerPoint</Application>
  <PresentationFormat>On-screen Show (4:3)</PresentationFormat>
  <Paragraphs>106</Paragraphs>
  <Slides>34</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36" baseType="lpstr">
      <vt:lpstr>Office Theme</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21</cp:revision>
  <dcterms:created xsi:type="dcterms:W3CDTF">2020-07-01T05:59:45Z</dcterms:created>
  <dcterms:modified xsi:type="dcterms:W3CDTF">2020-07-10T01:48:57Z</dcterms:modified>
</cp:coreProperties>
</file>