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7"/>
  </p:notesMasterIdLst>
  <p:sldIdLst>
    <p:sldId id="256" r:id="rId2"/>
    <p:sldId id="314" r:id="rId3"/>
    <p:sldId id="354" r:id="rId4"/>
    <p:sldId id="359" r:id="rId5"/>
    <p:sldId id="357" r:id="rId6"/>
    <p:sldId id="358" r:id="rId7"/>
    <p:sldId id="445" r:id="rId8"/>
    <p:sldId id="446" r:id="rId9"/>
    <p:sldId id="447" r:id="rId10"/>
    <p:sldId id="448" r:id="rId11"/>
    <p:sldId id="449" r:id="rId12"/>
    <p:sldId id="452" r:id="rId13"/>
    <p:sldId id="460" r:id="rId14"/>
    <p:sldId id="461" r:id="rId15"/>
    <p:sldId id="479" r:id="rId16"/>
    <p:sldId id="474" r:id="rId17"/>
    <p:sldId id="480" r:id="rId18"/>
    <p:sldId id="475" r:id="rId19"/>
    <p:sldId id="481" r:id="rId20"/>
    <p:sldId id="558" r:id="rId21"/>
    <p:sldId id="482" r:id="rId22"/>
    <p:sldId id="476" r:id="rId23"/>
    <p:sldId id="477" r:id="rId24"/>
    <p:sldId id="557" r:id="rId25"/>
    <p:sldId id="560" r:id="rId26"/>
    <p:sldId id="561" r:id="rId27"/>
    <p:sldId id="559" r:id="rId28"/>
    <p:sldId id="562" r:id="rId29"/>
    <p:sldId id="563" r:id="rId30"/>
    <p:sldId id="564" r:id="rId31"/>
    <p:sldId id="565" r:id="rId32"/>
    <p:sldId id="370" r:id="rId33"/>
    <p:sldId id="371" r:id="rId34"/>
    <p:sldId id="372" r:id="rId35"/>
    <p:sldId id="439" r:id="rId36"/>
    <p:sldId id="440" r:id="rId37"/>
    <p:sldId id="375" r:id="rId38"/>
    <p:sldId id="450" r:id="rId39"/>
    <p:sldId id="451" r:id="rId40"/>
    <p:sldId id="454" r:id="rId41"/>
    <p:sldId id="455" r:id="rId42"/>
    <p:sldId id="462" r:id="rId43"/>
    <p:sldId id="467" r:id="rId44"/>
    <p:sldId id="463" r:id="rId45"/>
    <p:sldId id="464" r:id="rId46"/>
    <p:sldId id="468" r:id="rId47"/>
    <p:sldId id="469" r:id="rId48"/>
    <p:sldId id="392" r:id="rId49"/>
    <p:sldId id="456" r:id="rId50"/>
    <p:sldId id="458" r:id="rId51"/>
    <p:sldId id="457" r:id="rId52"/>
    <p:sldId id="465" r:id="rId53"/>
    <p:sldId id="466" r:id="rId54"/>
    <p:sldId id="397" r:id="rId55"/>
    <p:sldId id="398" r:id="rId56"/>
    <p:sldId id="399" r:id="rId57"/>
    <p:sldId id="400" r:id="rId58"/>
    <p:sldId id="470" r:id="rId59"/>
    <p:sldId id="471" r:id="rId60"/>
    <p:sldId id="473" r:id="rId61"/>
    <p:sldId id="403" r:id="rId62"/>
    <p:sldId id="404" r:id="rId63"/>
    <p:sldId id="459" r:id="rId64"/>
    <p:sldId id="406" r:id="rId65"/>
    <p:sldId id="556" r:id="rId6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  <a:srgbClr val="FFFFCC"/>
    <a:srgbClr val="00CC00"/>
    <a:srgbClr val="FFFF00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6B31E1-73A1-4F50-9447-03032CDF096D}" type="doc">
      <dgm:prSet loTypeId="urn:microsoft.com/office/officeart/2005/8/layout/hierarchy2#1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B062E73B-7C21-4697-BFAC-9D83531C9EED}">
      <dgm:prSet phldrT="[Text]" custT="1"/>
      <dgm:spPr/>
      <dgm:t>
        <a:bodyPr/>
        <a:lstStyle/>
        <a:p>
          <a:r>
            <a:rPr lang="en-US" sz="3600" smtClean="0">
              <a:latin typeface="Times New Roman" panose="02020603050405020304" pitchFamily="18" charset="0"/>
              <a:cs typeface="Times New Roman" panose="02020603050405020304" pitchFamily="18" charset="0"/>
            </a:rPr>
            <a:t>Bán hàng</a:t>
          </a:r>
          <a:endParaRPr lang="en-US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8BBDC6-C768-44F7-BC0D-881C7515F4A5}" type="parTrans" cxnId="{17C644F2-C3D6-4C9E-B5B0-6E9E0F34E5AA}">
      <dgm:prSet/>
      <dgm:spPr/>
      <dgm:t>
        <a:bodyPr/>
        <a:lstStyle/>
        <a:p>
          <a:endParaRPr lang="en-US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996678-CA0C-46D5-A2FF-3BB9ED808F3B}" type="sibTrans" cxnId="{17C644F2-C3D6-4C9E-B5B0-6E9E0F34E5AA}">
      <dgm:prSet/>
      <dgm:spPr/>
      <dgm:t>
        <a:bodyPr/>
        <a:lstStyle/>
        <a:p>
          <a:endParaRPr lang="en-US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965E2F-C56B-46D0-B673-33D1C295376F}">
      <dgm:prSet phldrT="[Text]" custT="1"/>
      <dgm:spPr/>
      <dgm:t>
        <a:bodyPr/>
        <a:lstStyle/>
        <a:p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Doanh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thu</a:t>
          </a:r>
          <a:endParaRPr lang="en-US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93788D-1607-4672-9653-311D5241770C}" type="parTrans" cxnId="{AED5DFC3-0B69-42BC-BE3B-98CB123020E3}">
      <dgm:prSet custT="1"/>
      <dgm:spPr/>
      <dgm:t>
        <a:bodyPr/>
        <a:lstStyle/>
        <a:p>
          <a:endParaRPr lang="en-US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2F532D-B0C6-4DA3-B0A2-B166F0679ABB}" type="sibTrans" cxnId="{AED5DFC3-0B69-42BC-BE3B-98CB123020E3}">
      <dgm:prSet/>
      <dgm:spPr/>
      <dgm:t>
        <a:bodyPr/>
        <a:lstStyle/>
        <a:p>
          <a:endParaRPr lang="en-US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904C04-9FF1-46CC-9D46-DCA39AA2E8CF}">
      <dgm:prSet phldrT="[Text]"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600" smtClean="0">
              <a:latin typeface="Times New Roman" panose="02020603050405020304" pitchFamily="18" charset="0"/>
              <a:cs typeface="Times New Roman" panose="02020603050405020304" pitchFamily="18" charset="0"/>
            </a:rPr>
            <a:t>Chi phí giá vốn</a:t>
          </a:r>
        </a:p>
      </dgm:t>
    </dgm:pt>
    <dgm:pt modelId="{1394FAAB-A9C3-47C3-996D-C1AF235AB57F}" type="parTrans" cxnId="{8EA7A405-1E08-406D-9C53-591CA78A1910}">
      <dgm:prSet custT="1"/>
      <dgm:spPr/>
      <dgm:t>
        <a:bodyPr/>
        <a:lstStyle/>
        <a:p>
          <a:endParaRPr lang="en-US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B8A0AE-2B06-43B4-B3CD-BF029D320CFD}" type="sibTrans" cxnId="{8EA7A405-1E08-406D-9C53-591CA78A1910}">
      <dgm:prSet/>
      <dgm:spPr/>
      <dgm:t>
        <a:bodyPr/>
        <a:lstStyle/>
        <a:p>
          <a:endParaRPr lang="en-US" sz="3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16106D-4EB9-42C3-914A-5DDE0605D9D8}" type="pres">
      <dgm:prSet presAssocID="{D26B31E1-73A1-4F50-9447-03032CDF096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DD0C420-7A3A-4A8D-9793-9DBB2B8ECB62}" type="pres">
      <dgm:prSet presAssocID="{B062E73B-7C21-4697-BFAC-9D83531C9EED}" presName="root1" presStyleCnt="0"/>
      <dgm:spPr/>
    </dgm:pt>
    <dgm:pt modelId="{8104D4B5-1831-4D8F-8F9D-F52FBB22BA6F}" type="pres">
      <dgm:prSet presAssocID="{B062E73B-7C21-4697-BFAC-9D83531C9EED}" presName="LevelOneTextNode" presStyleLbl="node0" presStyleIdx="0" presStyleCnt="1" custScaleY="1970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EF99AB7-24E4-40E5-9A2A-EA7B0BC9D80E}" type="pres">
      <dgm:prSet presAssocID="{B062E73B-7C21-4697-BFAC-9D83531C9EED}" presName="level2hierChild" presStyleCnt="0"/>
      <dgm:spPr/>
    </dgm:pt>
    <dgm:pt modelId="{D53F0ADD-C997-44AA-B192-9BAA924D322E}" type="pres">
      <dgm:prSet presAssocID="{8193788D-1607-4672-9653-311D5241770C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E0005A77-189F-49E8-92FB-BB6F46C6EC50}" type="pres">
      <dgm:prSet presAssocID="{8193788D-1607-4672-9653-311D5241770C}" presName="connTx" presStyleLbl="parChTrans1D2" presStyleIdx="0" presStyleCnt="2"/>
      <dgm:spPr/>
      <dgm:t>
        <a:bodyPr/>
        <a:lstStyle/>
        <a:p>
          <a:endParaRPr lang="en-US"/>
        </a:p>
      </dgm:t>
    </dgm:pt>
    <dgm:pt modelId="{ED0CC398-06A9-494D-9311-996709C1AEBB}" type="pres">
      <dgm:prSet presAssocID="{36965E2F-C56B-46D0-B673-33D1C295376F}" presName="root2" presStyleCnt="0"/>
      <dgm:spPr/>
    </dgm:pt>
    <dgm:pt modelId="{2E6B06D0-5C55-4A8B-B31B-F3383D7D8A6F}" type="pres">
      <dgm:prSet presAssocID="{36965E2F-C56B-46D0-B673-33D1C295376F}" presName="LevelTwoTextNode" presStyleLbl="node2" presStyleIdx="0" presStyleCnt="2" custScaleX="120370" custScaleY="19625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67642EA-CC19-4D5E-B852-F514F2C5D215}" type="pres">
      <dgm:prSet presAssocID="{36965E2F-C56B-46D0-B673-33D1C295376F}" presName="level3hierChild" presStyleCnt="0"/>
      <dgm:spPr/>
    </dgm:pt>
    <dgm:pt modelId="{BFAA05FB-EDF5-48B7-8C90-26781DE2A3A2}" type="pres">
      <dgm:prSet presAssocID="{1394FAAB-A9C3-47C3-996D-C1AF235AB57F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28346941-F2F5-45DD-B56D-A853349FAF70}" type="pres">
      <dgm:prSet presAssocID="{1394FAAB-A9C3-47C3-996D-C1AF235AB57F}" presName="connTx" presStyleLbl="parChTrans1D2" presStyleIdx="1" presStyleCnt="2"/>
      <dgm:spPr/>
      <dgm:t>
        <a:bodyPr/>
        <a:lstStyle/>
        <a:p>
          <a:endParaRPr lang="en-US"/>
        </a:p>
      </dgm:t>
    </dgm:pt>
    <dgm:pt modelId="{F04D2A1F-E675-4D16-A5DB-372CA9520F3B}" type="pres">
      <dgm:prSet presAssocID="{B0904C04-9FF1-46CC-9D46-DCA39AA2E8CF}" presName="root2" presStyleCnt="0"/>
      <dgm:spPr/>
    </dgm:pt>
    <dgm:pt modelId="{4CC6A97A-1BC6-4BC6-B5DC-B588FF257266}" type="pres">
      <dgm:prSet presAssocID="{B0904C04-9FF1-46CC-9D46-DCA39AA2E8CF}" presName="LevelTwoTextNode" presStyleLbl="node2" presStyleIdx="1" presStyleCnt="2" custScaleX="120370" custScaleY="219603" custLinFactNeighborY="7276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20DC6CE-8B46-4171-9BF5-7552E1C65706}" type="pres">
      <dgm:prSet presAssocID="{B0904C04-9FF1-46CC-9D46-DCA39AA2E8CF}" presName="level3hierChild" presStyleCnt="0"/>
      <dgm:spPr/>
    </dgm:pt>
  </dgm:ptLst>
  <dgm:cxnLst>
    <dgm:cxn modelId="{453E9AC1-24C5-4071-87B8-FA63220DBEA6}" type="presOf" srcId="{8193788D-1607-4672-9653-311D5241770C}" destId="{D53F0ADD-C997-44AA-B192-9BAA924D322E}" srcOrd="0" destOrd="0" presId="urn:microsoft.com/office/officeart/2005/8/layout/hierarchy2#1"/>
    <dgm:cxn modelId="{7B3FCBCD-F931-4054-8A59-919DBAB6859D}" type="presOf" srcId="{D26B31E1-73A1-4F50-9447-03032CDF096D}" destId="{8416106D-4EB9-42C3-914A-5DDE0605D9D8}" srcOrd="0" destOrd="0" presId="urn:microsoft.com/office/officeart/2005/8/layout/hierarchy2#1"/>
    <dgm:cxn modelId="{9CA7DF3A-A54E-48D2-85DE-343E5F1056AD}" type="presOf" srcId="{36965E2F-C56B-46D0-B673-33D1C295376F}" destId="{2E6B06D0-5C55-4A8B-B31B-F3383D7D8A6F}" srcOrd="0" destOrd="0" presId="urn:microsoft.com/office/officeart/2005/8/layout/hierarchy2#1"/>
    <dgm:cxn modelId="{17C644F2-C3D6-4C9E-B5B0-6E9E0F34E5AA}" srcId="{D26B31E1-73A1-4F50-9447-03032CDF096D}" destId="{B062E73B-7C21-4697-BFAC-9D83531C9EED}" srcOrd="0" destOrd="0" parTransId="{518BBDC6-C768-44F7-BC0D-881C7515F4A5}" sibTransId="{C8996678-CA0C-46D5-A2FF-3BB9ED808F3B}"/>
    <dgm:cxn modelId="{AED5DFC3-0B69-42BC-BE3B-98CB123020E3}" srcId="{B062E73B-7C21-4697-BFAC-9D83531C9EED}" destId="{36965E2F-C56B-46D0-B673-33D1C295376F}" srcOrd="0" destOrd="0" parTransId="{8193788D-1607-4672-9653-311D5241770C}" sibTransId="{B02F532D-B0C6-4DA3-B0A2-B166F0679ABB}"/>
    <dgm:cxn modelId="{8EA7A405-1E08-406D-9C53-591CA78A1910}" srcId="{B062E73B-7C21-4697-BFAC-9D83531C9EED}" destId="{B0904C04-9FF1-46CC-9D46-DCA39AA2E8CF}" srcOrd="1" destOrd="0" parTransId="{1394FAAB-A9C3-47C3-996D-C1AF235AB57F}" sibTransId="{BDB8A0AE-2B06-43B4-B3CD-BF029D320CFD}"/>
    <dgm:cxn modelId="{9357FA18-146F-45D8-A71C-588594C19531}" type="presOf" srcId="{1394FAAB-A9C3-47C3-996D-C1AF235AB57F}" destId="{28346941-F2F5-45DD-B56D-A853349FAF70}" srcOrd="1" destOrd="0" presId="urn:microsoft.com/office/officeart/2005/8/layout/hierarchy2#1"/>
    <dgm:cxn modelId="{E2AAAE5A-83EA-4113-ADDD-F1BD92AC9FDC}" type="presOf" srcId="{B062E73B-7C21-4697-BFAC-9D83531C9EED}" destId="{8104D4B5-1831-4D8F-8F9D-F52FBB22BA6F}" srcOrd="0" destOrd="0" presId="urn:microsoft.com/office/officeart/2005/8/layout/hierarchy2#1"/>
    <dgm:cxn modelId="{B9DF66E1-73B7-4C38-B3ED-CE15179D0A4C}" type="presOf" srcId="{B0904C04-9FF1-46CC-9D46-DCA39AA2E8CF}" destId="{4CC6A97A-1BC6-4BC6-B5DC-B588FF257266}" srcOrd="0" destOrd="0" presId="urn:microsoft.com/office/officeart/2005/8/layout/hierarchy2#1"/>
    <dgm:cxn modelId="{C94A1693-2555-46FF-8094-E6000B09113C}" type="presOf" srcId="{8193788D-1607-4672-9653-311D5241770C}" destId="{E0005A77-189F-49E8-92FB-BB6F46C6EC50}" srcOrd="1" destOrd="0" presId="urn:microsoft.com/office/officeart/2005/8/layout/hierarchy2#1"/>
    <dgm:cxn modelId="{A865EB77-3163-446E-B533-75AF611B1E69}" type="presOf" srcId="{1394FAAB-A9C3-47C3-996D-C1AF235AB57F}" destId="{BFAA05FB-EDF5-48B7-8C90-26781DE2A3A2}" srcOrd="0" destOrd="0" presId="urn:microsoft.com/office/officeart/2005/8/layout/hierarchy2#1"/>
    <dgm:cxn modelId="{35FBAFCB-4F73-4809-85F9-97BF51CBDD33}" type="presParOf" srcId="{8416106D-4EB9-42C3-914A-5DDE0605D9D8}" destId="{BDD0C420-7A3A-4A8D-9793-9DBB2B8ECB62}" srcOrd="0" destOrd="0" presId="urn:microsoft.com/office/officeart/2005/8/layout/hierarchy2#1"/>
    <dgm:cxn modelId="{A11F4255-9FE2-4AE8-9525-D4A2DA70411D}" type="presParOf" srcId="{BDD0C420-7A3A-4A8D-9793-9DBB2B8ECB62}" destId="{8104D4B5-1831-4D8F-8F9D-F52FBB22BA6F}" srcOrd="0" destOrd="0" presId="urn:microsoft.com/office/officeart/2005/8/layout/hierarchy2#1"/>
    <dgm:cxn modelId="{104EBF2C-152A-4831-B35F-8AAEE92B61D3}" type="presParOf" srcId="{BDD0C420-7A3A-4A8D-9793-9DBB2B8ECB62}" destId="{CEF99AB7-24E4-40E5-9A2A-EA7B0BC9D80E}" srcOrd="1" destOrd="0" presId="urn:microsoft.com/office/officeart/2005/8/layout/hierarchy2#1"/>
    <dgm:cxn modelId="{A8833B9D-9684-457A-84CD-D1EA63FE6AEE}" type="presParOf" srcId="{CEF99AB7-24E4-40E5-9A2A-EA7B0BC9D80E}" destId="{D53F0ADD-C997-44AA-B192-9BAA924D322E}" srcOrd="0" destOrd="0" presId="urn:microsoft.com/office/officeart/2005/8/layout/hierarchy2#1"/>
    <dgm:cxn modelId="{23BEAC07-5406-4430-A194-9C4A92506199}" type="presParOf" srcId="{D53F0ADD-C997-44AA-B192-9BAA924D322E}" destId="{E0005A77-189F-49E8-92FB-BB6F46C6EC50}" srcOrd="0" destOrd="0" presId="urn:microsoft.com/office/officeart/2005/8/layout/hierarchy2#1"/>
    <dgm:cxn modelId="{6C5D5070-F856-4FA2-AD43-A86CFC47F9DE}" type="presParOf" srcId="{CEF99AB7-24E4-40E5-9A2A-EA7B0BC9D80E}" destId="{ED0CC398-06A9-494D-9311-996709C1AEBB}" srcOrd="1" destOrd="0" presId="urn:microsoft.com/office/officeart/2005/8/layout/hierarchy2#1"/>
    <dgm:cxn modelId="{5F13E0CB-3539-4321-A7E7-C487554EFE0B}" type="presParOf" srcId="{ED0CC398-06A9-494D-9311-996709C1AEBB}" destId="{2E6B06D0-5C55-4A8B-B31B-F3383D7D8A6F}" srcOrd="0" destOrd="0" presId="urn:microsoft.com/office/officeart/2005/8/layout/hierarchy2#1"/>
    <dgm:cxn modelId="{CA8BD023-17B6-4880-BBF3-274999EAD96C}" type="presParOf" srcId="{ED0CC398-06A9-494D-9311-996709C1AEBB}" destId="{167642EA-CC19-4D5E-B852-F514F2C5D215}" srcOrd="1" destOrd="0" presId="urn:microsoft.com/office/officeart/2005/8/layout/hierarchy2#1"/>
    <dgm:cxn modelId="{3B55C16D-2B4D-438C-8419-A2D21EAC3429}" type="presParOf" srcId="{CEF99AB7-24E4-40E5-9A2A-EA7B0BC9D80E}" destId="{BFAA05FB-EDF5-48B7-8C90-26781DE2A3A2}" srcOrd="2" destOrd="0" presId="urn:microsoft.com/office/officeart/2005/8/layout/hierarchy2#1"/>
    <dgm:cxn modelId="{42BF18DC-8F93-4213-972D-5CFCA19D9B20}" type="presParOf" srcId="{BFAA05FB-EDF5-48B7-8C90-26781DE2A3A2}" destId="{28346941-F2F5-45DD-B56D-A853349FAF70}" srcOrd="0" destOrd="0" presId="urn:microsoft.com/office/officeart/2005/8/layout/hierarchy2#1"/>
    <dgm:cxn modelId="{7CD7059D-E398-4432-A966-E25FD022EE32}" type="presParOf" srcId="{CEF99AB7-24E4-40E5-9A2A-EA7B0BC9D80E}" destId="{F04D2A1F-E675-4D16-A5DB-372CA9520F3B}" srcOrd="3" destOrd="0" presId="urn:microsoft.com/office/officeart/2005/8/layout/hierarchy2#1"/>
    <dgm:cxn modelId="{4A5E84A4-A6EA-4464-BEEE-EEEB1D65DDC0}" type="presParOf" srcId="{F04D2A1F-E675-4D16-A5DB-372CA9520F3B}" destId="{4CC6A97A-1BC6-4BC6-B5DC-B588FF257266}" srcOrd="0" destOrd="0" presId="urn:microsoft.com/office/officeart/2005/8/layout/hierarchy2#1"/>
    <dgm:cxn modelId="{6EE83667-6D4D-4C66-A5E3-93365DFE2B15}" type="presParOf" srcId="{F04D2A1F-E675-4D16-A5DB-372CA9520F3B}" destId="{C20DC6CE-8B46-4171-9BF5-7552E1C65706}" srcOrd="1" destOrd="0" presId="urn:microsoft.com/office/officeart/2005/8/layout/hierarchy2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CE6FB4-882E-4047-939A-C78B4F13669E}" type="doc">
      <dgm:prSet loTypeId="urn:microsoft.com/office/officeart/2005/8/layout/hierarchy1#1" loCatId="hierarchy" qsTypeId="urn:microsoft.com/office/officeart/2005/8/quickstyle/3d2#1" qsCatId="3D" csTypeId="urn:microsoft.com/office/officeart/2005/8/colors/accent1_2#2" csCatId="accent1" phldr="1"/>
      <dgm:spPr/>
      <dgm:t>
        <a:bodyPr/>
        <a:lstStyle/>
        <a:p>
          <a:endParaRPr lang="en-US"/>
        </a:p>
      </dgm:t>
    </dgm:pt>
    <dgm:pt modelId="{F381E92A-0024-4B46-A042-D5822DBF390E}">
      <dgm:prSet phldrT="[Text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3 </a:t>
          </a:r>
          <a:r>
            <a:rPr lang="en-US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phương</a:t>
          </a:r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pháp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5B645B-DDDB-4B85-8490-CD1E2C09CB6D}" type="parTrans" cxnId="{DCA2DD89-76BC-4A1A-87FF-542AD9E4D08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82E6B3-45CF-4B86-A346-4BC2726BCF06}" type="sibTrans" cxnId="{DCA2DD89-76BC-4A1A-87FF-542AD9E4D08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7F4E7-7930-457C-A73B-51FA3618045B}">
      <dgm:prSet phldrT="[Text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Thực tế đích danh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96B9A4-64B9-41EE-9274-E3AC70C512E2}" type="parTrans" cxnId="{80CABC60-D2B4-41A9-842A-D11CDD84862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824178-486C-4613-9843-2322753B7C5E}" type="sibTrans" cxnId="{80CABC60-D2B4-41A9-842A-D11CDD84862F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6837B0-DE85-47F5-BF92-786AB7F79977}">
      <dgm:prSet phldrT="[Text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Nhập trước – xuất trước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D617EA-4CC8-4234-8267-E2358C57C10B}" type="parTrans" cxnId="{A2E7CAD9-D3EC-4F6B-9DE1-E3B4FFD148C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7B5AE7-865F-4561-9187-11B9F0AE1B43}" type="sibTrans" cxnId="{A2E7CAD9-D3EC-4F6B-9DE1-E3B4FFD148C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89C7FE-50B3-44C9-8177-1E8936280F73}">
      <dgm:prSet phldrT="[Text]"/>
      <dgm:spPr/>
      <dgm:t>
        <a:bodyPr/>
        <a:lstStyle/>
        <a:p>
          <a:r>
            <a:rPr lang="en-US" smtClean="0">
              <a:latin typeface="Times New Roman" panose="02020603050405020304" pitchFamily="18" charset="0"/>
              <a:cs typeface="Times New Roman" panose="02020603050405020304" pitchFamily="18" charset="0"/>
            </a:rPr>
            <a:t>Bình quân gia quyền</a:t>
          </a:r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AA20F3-8E97-425C-AE4E-3ACCE3E948C5}" type="parTrans" cxnId="{BB8195A4-F18B-4423-83F5-C263D0C8A937}">
      <dgm:prSet/>
      <dgm:spPr/>
      <dgm:t>
        <a:bodyPr/>
        <a:lstStyle/>
        <a:p>
          <a:endParaRPr lang="en-US"/>
        </a:p>
      </dgm:t>
    </dgm:pt>
    <dgm:pt modelId="{00FCC64D-D71B-41EA-A3C4-FCD3C8A27B28}" type="sibTrans" cxnId="{BB8195A4-F18B-4423-83F5-C263D0C8A937}">
      <dgm:prSet/>
      <dgm:spPr/>
      <dgm:t>
        <a:bodyPr/>
        <a:lstStyle/>
        <a:p>
          <a:endParaRPr lang="en-US"/>
        </a:p>
      </dgm:t>
    </dgm:pt>
    <dgm:pt modelId="{59B476F2-CD0D-40A1-B05C-C14228BA71D1}" type="pres">
      <dgm:prSet presAssocID="{57CE6FB4-882E-4047-939A-C78B4F13669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91DFDFA-E475-4DB7-A191-6AB910FFDA8F}" type="pres">
      <dgm:prSet presAssocID="{F381E92A-0024-4B46-A042-D5822DBF390E}" presName="hierRoot1" presStyleCnt="0"/>
      <dgm:spPr/>
    </dgm:pt>
    <dgm:pt modelId="{ABA2C825-C77C-4EBB-A3E6-CAC208CF1AB6}" type="pres">
      <dgm:prSet presAssocID="{F381E92A-0024-4B46-A042-D5822DBF390E}" presName="composite" presStyleCnt="0"/>
      <dgm:spPr/>
    </dgm:pt>
    <dgm:pt modelId="{68179662-3E5B-4BD3-9DA9-C8DAF7DB81ED}" type="pres">
      <dgm:prSet presAssocID="{F381E92A-0024-4B46-A042-D5822DBF390E}" presName="background" presStyleLbl="node0" presStyleIdx="0" presStyleCnt="1"/>
      <dgm:spPr/>
    </dgm:pt>
    <dgm:pt modelId="{83D54183-384D-4671-8ABF-8657D0366D68}" type="pres">
      <dgm:prSet presAssocID="{F381E92A-0024-4B46-A042-D5822DBF390E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6668C97-88F6-489A-915C-3E198C7707F4}" type="pres">
      <dgm:prSet presAssocID="{F381E92A-0024-4B46-A042-D5822DBF390E}" presName="hierChild2" presStyleCnt="0"/>
      <dgm:spPr/>
    </dgm:pt>
    <dgm:pt modelId="{1FCFC1ED-46F1-46D7-94DC-192AE4AA803D}" type="pres">
      <dgm:prSet presAssocID="{4196B9A4-64B9-41EE-9274-E3AC70C512E2}" presName="Name10" presStyleLbl="parChTrans1D2" presStyleIdx="0" presStyleCnt="3"/>
      <dgm:spPr/>
      <dgm:t>
        <a:bodyPr/>
        <a:lstStyle/>
        <a:p>
          <a:endParaRPr lang="en-US"/>
        </a:p>
      </dgm:t>
    </dgm:pt>
    <dgm:pt modelId="{A1B11559-F08E-410F-86C4-81549AD12FD3}" type="pres">
      <dgm:prSet presAssocID="{6E17F4E7-7930-457C-A73B-51FA3618045B}" presName="hierRoot2" presStyleCnt="0"/>
      <dgm:spPr/>
    </dgm:pt>
    <dgm:pt modelId="{F7BBBBF7-E612-4930-BED2-F26F4926737F}" type="pres">
      <dgm:prSet presAssocID="{6E17F4E7-7930-457C-A73B-51FA3618045B}" presName="composite2" presStyleCnt="0"/>
      <dgm:spPr/>
    </dgm:pt>
    <dgm:pt modelId="{3BCCE95D-3345-4987-8760-65A8472DD12D}" type="pres">
      <dgm:prSet presAssocID="{6E17F4E7-7930-457C-A73B-51FA3618045B}" presName="background2" presStyleLbl="node2" presStyleIdx="0" presStyleCnt="3"/>
      <dgm:spPr/>
    </dgm:pt>
    <dgm:pt modelId="{293FE8A2-D590-40DB-BC6B-F618527F45BA}" type="pres">
      <dgm:prSet presAssocID="{6E17F4E7-7930-457C-A73B-51FA3618045B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B4D9368-A39E-4E02-AB8E-BF66C07B2C81}" type="pres">
      <dgm:prSet presAssocID="{6E17F4E7-7930-457C-A73B-51FA3618045B}" presName="hierChild3" presStyleCnt="0"/>
      <dgm:spPr/>
    </dgm:pt>
    <dgm:pt modelId="{74937412-DADB-473A-BE34-82B192A4ACA9}" type="pres">
      <dgm:prSet presAssocID="{ACAA20F3-8E97-425C-AE4E-3ACCE3E948C5}" presName="Name10" presStyleLbl="parChTrans1D2" presStyleIdx="1" presStyleCnt="3"/>
      <dgm:spPr/>
      <dgm:t>
        <a:bodyPr/>
        <a:lstStyle/>
        <a:p>
          <a:endParaRPr lang="en-US"/>
        </a:p>
      </dgm:t>
    </dgm:pt>
    <dgm:pt modelId="{7968FC67-6898-4D37-8690-202F111559FD}" type="pres">
      <dgm:prSet presAssocID="{C489C7FE-50B3-44C9-8177-1E8936280F73}" presName="hierRoot2" presStyleCnt="0"/>
      <dgm:spPr/>
    </dgm:pt>
    <dgm:pt modelId="{1B85F048-A32C-41B4-BE71-55A99D149774}" type="pres">
      <dgm:prSet presAssocID="{C489C7FE-50B3-44C9-8177-1E8936280F73}" presName="composite2" presStyleCnt="0"/>
      <dgm:spPr/>
    </dgm:pt>
    <dgm:pt modelId="{619E976A-2FDA-4112-AC1F-AB49A5A08181}" type="pres">
      <dgm:prSet presAssocID="{C489C7FE-50B3-44C9-8177-1E8936280F73}" presName="background2" presStyleLbl="node2" presStyleIdx="1" presStyleCnt="3"/>
      <dgm:spPr/>
    </dgm:pt>
    <dgm:pt modelId="{90763B24-C3AF-47B0-A988-9D1090D212CA}" type="pres">
      <dgm:prSet presAssocID="{C489C7FE-50B3-44C9-8177-1E8936280F73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13CC15E-0B2C-4531-8844-1F6DD5D8DC49}" type="pres">
      <dgm:prSet presAssocID="{C489C7FE-50B3-44C9-8177-1E8936280F73}" presName="hierChild3" presStyleCnt="0"/>
      <dgm:spPr/>
    </dgm:pt>
    <dgm:pt modelId="{82CF8ACD-D2EE-45C1-BBDE-5F258BA4CF4C}" type="pres">
      <dgm:prSet presAssocID="{B9D617EA-4CC8-4234-8267-E2358C57C10B}" presName="Name10" presStyleLbl="parChTrans1D2" presStyleIdx="2" presStyleCnt="3"/>
      <dgm:spPr/>
      <dgm:t>
        <a:bodyPr/>
        <a:lstStyle/>
        <a:p>
          <a:endParaRPr lang="en-US"/>
        </a:p>
      </dgm:t>
    </dgm:pt>
    <dgm:pt modelId="{6A52B24A-AFDA-4920-A9CF-AB1EC0A82B55}" type="pres">
      <dgm:prSet presAssocID="{2E6837B0-DE85-47F5-BF92-786AB7F79977}" presName="hierRoot2" presStyleCnt="0"/>
      <dgm:spPr/>
    </dgm:pt>
    <dgm:pt modelId="{77D71AA1-BA78-4A52-8E6B-5FECDF97A306}" type="pres">
      <dgm:prSet presAssocID="{2E6837B0-DE85-47F5-BF92-786AB7F79977}" presName="composite2" presStyleCnt="0"/>
      <dgm:spPr/>
    </dgm:pt>
    <dgm:pt modelId="{5802350E-F083-4D42-870D-C90B7A0BFD67}" type="pres">
      <dgm:prSet presAssocID="{2E6837B0-DE85-47F5-BF92-786AB7F79977}" presName="background2" presStyleLbl="node2" presStyleIdx="2" presStyleCnt="3"/>
      <dgm:spPr/>
    </dgm:pt>
    <dgm:pt modelId="{E9715DB2-23AA-48F8-B5F5-6ADF36FD1C78}" type="pres">
      <dgm:prSet presAssocID="{2E6837B0-DE85-47F5-BF92-786AB7F79977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ACA1CB9-181A-457D-AF8C-9540B1E9902C}" type="pres">
      <dgm:prSet presAssocID="{2E6837B0-DE85-47F5-BF92-786AB7F79977}" presName="hierChild3" presStyleCnt="0"/>
      <dgm:spPr/>
    </dgm:pt>
  </dgm:ptLst>
  <dgm:cxnLst>
    <dgm:cxn modelId="{A2E7CAD9-D3EC-4F6B-9DE1-E3B4FFD148C4}" srcId="{F381E92A-0024-4B46-A042-D5822DBF390E}" destId="{2E6837B0-DE85-47F5-BF92-786AB7F79977}" srcOrd="2" destOrd="0" parTransId="{B9D617EA-4CC8-4234-8267-E2358C57C10B}" sibTransId="{667B5AE7-865F-4561-9187-11B9F0AE1B43}"/>
    <dgm:cxn modelId="{DCA2DD89-76BC-4A1A-87FF-542AD9E4D08F}" srcId="{57CE6FB4-882E-4047-939A-C78B4F13669E}" destId="{F381E92A-0024-4B46-A042-D5822DBF390E}" srcOrd="0" destOrd="0" parTransId="{805B645B-DDDB-4B85-8490-CD1E2C09CB6D}" sibTransId="{4F82E6B3-45CF-4B86-A346-4BC2726BCF06}"/>
    <dgm:cxn modelId="{BB8195A4-F18B-4423-83F5-C263D0C8A937}" srcId="{F381E92A-0024-4B46-A042-D5822DBF390E}" destId="{C489C7FE-50B3-44C9-8177-1E8936280F73}" srcOrd="1" destOrd="0" parTransId="{ACAA20F3-8E97-425C-AE4E-3ACCE3E948C5}" sibTransId="{00FCC64D-D71B-41EA-A3C4-FCD3C8A27B28}"/>
    <dgm:cxn modelId="{86253689-0B4E-4928-AF40-1090861BCFCF}" type="presOf" srcId="{B9D617EA-4CC8-4234-8267-E2358C57C10B}" destId="{82CF8ACD-D2EE-45C1-BBDE-5F258BA4CF4C}" srcOrd="0" destOrd="0" presId="urn:microsoft.com/office/officeart/2005/8/layout/hierarchy1#1"/>
    <dgm:cxn modelId="{231AA631-A994-4153-9550-C5BC0100F22F}" type="presOf" srcId="{2E6837B0-DE85-47F5-BF92-786AB7F79977}" destId="{E9715DB2-23AA-48F8-B5F5-6ADF36FD1C78}" srcOrd="0" destOrd="0" presId="urn:microsoft.com/office/officeart/2005/8/layout/hierarchy1#1"/>
    <dgm:cxn modelId="{80CABC60-D2B4-41A9-842A-D11CDD84862F}" srcId="{F381E92A-0024-4B46-A042-D5822DBF390E}" destId="{6E17F4E7-7930-457C-A73B-51FA3618045B}" srcOrd="0" destOrd="0" parTransId="{4196B9A4-64B9-41EE-9274-E3AC70C512E2}" sibTransId="{27824178-486C-4613-9843-2322753B7C5E}"/>
    <dgm:cxn modelId="{02EB840B-5955-4AE4-BCDE-93E4459A82B8}" type="presOf" srcId="{F381E92A-0024-4B46-A042-D5822DBF390E}" destId="{83D54183-384D-4671-8ABF-8657D0366D68}" srcOrd="0" destOrd="0" presId="urn:microsoft.com/office/officeart/2005/8/layout/hierarchy1#1"/>
    <dgm:cxn modelId="{E9A09C91-539B-43A2-9BAB-745849CB64E1}" type="presOf" srcId="{4196B9A4-64B9-41EE-9274-E3AC70C512E2}" destId="{1FCFC1ED-46F1-46D7-94DC-192AE4AA803D}" srcOrd="0" destOrd="0" presId="urn:microsoft.com/office/officeart/2005/8/layout/hierarchy1#1"/>
    <dgm:cxn modelId="{EFAC5B69-0C4B-4E5A-ABDE-9868AC879677}" type="presOf" srcId="{ACAA20F3-8E97-425C-AE4E-3ACCE3E948C5}" destId="{74937412-DADB-473A-BE34-82B192A4ACA9}" srcOrd="0" destOrd="0" presId="urn:microsoft.com/office/officeart/2005/8/layout/hierarchy1#1"/>
    <dgm:cxn modelId="{6FE10982-6B6C-4882-9DEF-3D71B0341947}" type="presOf" srcId="{57CE6FB4-882E-4047-939A-C78B4F13669E}" destId="{59B476F2-CD0D-40A1-B05C-C14228BA71D1}" srcOrd="0" destOrd="0" presId="urn:microsoft.com/office/officeart/2005/8/layout/hierarchy1#1"/>
    <dgm:cxn modelId="{8C16E4C2-E4BD-4736-B4CA-E585FAEB32CA}" type="presOf" srcId="{C489C7FE-50B3-44C9-8177-1E8936280F73}" destId="{90763B24-C3AF-47B0-A988-9D1090D212CA}" srcOrd="0" destOrd="0" presId="urn:microsoft.com/office/officeart/2005/8/layout/hierarchy1#1"/>
    <dgm:cxn modelId="{967C91AE-3D34-499A-99A6-80B472B7C592}" type="presOf" srcId="{6E17F4E7-7930-457C-A73B-51FA3618045B}" destId="{293FE8A2-D590-40DB-BC6B-F618527F45BA}" srcOrd="0" destOrd="0" presId="urn:microsoft.com/office/officeart/2005/8/layout/hierarchy1#1"/>
    <dgm:cxn modelId="{917BEC33-2057-45EF-9B5D-7728C4BA2026}" type="presParOf" srcId="{59B476F2-CD0D-40A1-B05C-C14228BA71D1}" destId="{091DFDFA-E475-4DB7-A191-6AB910FFDA8F}" srcOrd="0" destOrd="0" presId="urn:microsoft.com/office/officeart/2005/8/layout/hierarchy1#1"/>
    <dgm:cxn modelId="{6107D2D6-AF81-4E05-AD5E-9A28FCB751C7}" type="presParOf" srcId="{091DFDFA-E475-4DB7-A191-6AB910FFDA8F}" destId="{ABA2C825-C77C-4EBB-A3E6-CAC208CF1AB6}" srcOrd="0" destOrd="0" presId="urn:microsoft.com/office/officeart/2005/8/layout/hierarchy1#1"/>
    <dgm:cxn modelId="{3DE5E09B-A0DE-4102-A68C-E48176793C65}" type="presParOf" srcId="{ABA2C825-C77C-4EBB-A3E6-CAC208CF1AB6}" destId="{68179662-3E5B-4BD3-9DA9-C8DAF7DB81ED}" srcOrd="0" destOrd="0" presId="urn:microsoft.com/office/officeart/2005/8/layout/hierarchy1#1"/>
    <dgm:cxn modelId="{2BA91B47-38AC-4BBA-9211-789BA6382AB0}" type="presParOf" srcId="{ABA2C825-C77C-4EBB-A3E6-CAC208CF1AB6}" destId="{83D54183-384D-4671-8ABF-8657D0366D68}" srcOrd="1" destOrd="0" presId="urn:microsoft.com/office/officeart/2005/8/layout/hierarchy1#1"/>
    <dgm:cxn modelId="{B4BCBCB3-47A9-48F8-A90F-CA3A9B3D02DC}" type="presParOf" srcId="{091DFDFA-E475-4DB7-A191-6AB910FFDA8F}" destId="{C6668C97-88F6-489A-915C-3E198C7707F4}" srcOrd="1" destOrd="0" presId="urn:microsoft.com/office/officeart/2005/8/layout/hierarchy1#1"/>
    <dgm:cxn modelId="{E7A7A242-81F6-4741-AE5B-0FE9279F7615}" type="presParOf" srcId="{C6668C97-88F6-489A-915C-3E198C7707F4}" destId="{1FCFC1ED-46F1-46D7-94DC-192AE4AA803D}" srcOrd="0" destOrd="0" presId="urn:microsoft.com/office/officeart/2005/8/layout/hierarchy1#1"/>
    <dgm:cxn modelId="{3AB78826-71A1-4833-B02B-45E1B578EF82}" type="presParOf" srcId="{C6668C97-88F6-489A-915C-3E198C7707F4}" destId="{A1B11559-F08E-410F-86C4-81549AD12FD3}" srcOrd="1" destOrd="0" presId="urn:microsoft.com/office/officeart/2005/8/layout/hierarchy1#1"/>
    <dgm:cxn modelId="{700E7851-29F7-43EC-903F-21B2CB608470}" type="presParOf" srcId="{A1B11559-F08E-410F-86C4-81549AD12FD3}" destId="{F7BBBBF7-E612-4930-BED2-F26F4926737F}" srcOrd="0" destOrd="0" presId="urn:microsoft.com/office/officeart/2005/8/layout/hierarchy1#1"/>
    <dgm:cxn modelId="{9B41249D-3E38-4BE2-A908-D878792E2A68}" type="presParOf" srcId="{F7BBBBF7-E612-4930-BED2-F26F4926737F}" destId="{3BCCE95D-3345-4987-8760-65A8472DD12D}" srcOrd="0" destOrd="0" presId="urn:microsoft.com/office/officeart/2005/8/layout/hierarchy1#1"/>
    <dgm:cxn modelId="{7B29C67D-FBB4-4D62-BEBF-DD955EAF76C6}" type="presParOf" srcId="{F7BBBBF7-E612-4930-BED2-F26F4926737F}" destId="{293FE8A2-D590-40DB-BC6B-F618527F45BA}" srcOrd="1" destOrd="0" presId="urn:microsoft.com/office/officeart/2005/8/layout/hierarchy1#1"/>
    <dgm:cxn modelId="{133D2354-E7D4-4AFC-B98B-613E6B832DC8}" type="presParOf" srcId="{A1B11559-F08E-410F-86C4-81549AD12FD3}" destId="{EB4D9368-A39E-4E02-AB8E-BF66C07B2C81}" srcOrd="1" destOrd="0" presId="urn:microsoft.com/office/officeart/2005/8/layout/hierarchy1#1"/>
    <dgm:cxn modelId="{6E4CDEB7-1FE6-4AF7-A7AE-5E4848CDC521}" type="presParOf" srcId="{C6668C97-88F6-489A-915C-3E198C7707F4}" destId="{74937412-DADB-473A-BE34-82B192A4ACA9}" srcOrd="2" destOrd="0" presId="urn:microsoft.com/office/officeart/2005/8/layout/hierarchy1#1"/>
    <dgm:cxn modelId="{95791164-C929-4847-B9EA-9CF84C5AF59B}" type="presParOf" srcId="{C6668C97-88F6-489A-915C-3E198C7707F4}" destId="{7968FC67-6898-4D37-8690-202F111559FD}" srcOrd="3" destOrd="0" presId="urn:microsoft.com/office/officeart/2005/8/layout/hierarchy1#1"/>
    <dgm:cxn modelId="{B491E257-1B80-467A-B4F6-8AFF22AE5F6F}" type="presParOf" srcId="{7968FC67-6898-4D37-8690-202F111559FD}" destId="{1B85F048-A32C-41B4-BE71-55A99D149774}" srcOrd="0" destOrd="0" presId="urn:microsoft.com/office/officeart/2005/8/layout/hierarchy1#1"/>
    <dgm:cxn modelId="{C64DBE3D-5A05-425F-9BD3-928D1EA50A73}" type="presParOf" srcId="{1B85F048-A32C-41B4-BE71-55A99D149774}" destId="{619E976A-2FDA-4112-AC1F-AB49A5A08181}" srcOrd="0" destOrd="0" presId="urn:microsoft.com/office/officeart/2005/8/layout/hierarchy1#1"/>
    <dgm:cxn modelId="{403BF9D0-D58B-48C7-84DF-21037370A07F}" type="presParOf" srcId="{1B85F048-A32C-41B4-BE71-55A99D149774}" destId="{90763B24-C3AF-47B0-A988-9D1090D212CA}" srcOrd="1" destOrd="0" presId="urn:microsoft.com/office/officeart/2005/8/layout/hierarchy1#1"/>
    <dgm:cxn modelId="{E27B11E2-F2EF-4946-BC41-32DA8BD4E8A1}" type="presParOf" srcId="{7968FC67-6898-4D37-8690-202F111559FD}" destId="{913CC15E-0B2C-4531-8844-1F6DD5D8DC49}" srcOrd="1" destOrd="0" presId="urn:microsoft.com/office/officeart/2005/8/layout/hierarchy1#1"/>
    <dgm:cxn modelId="{EAA876C4-F505-4C14-A83B-540316EB0CEF}" type="presParOf" srcId="{C6668C97-88F6-489A-915C-3E198C7707F4}" destId="{82CF8ACD-D2EE-45C1-BBDE-5F258BA4CF4C}" srcOrd="4" destOrd="0" presId="urn:microsoft.com/office/officeart/2005/8/layout/hierarchy1#1"/>
    <dgm:cxn modelId="{E8479D77-420E-48A1-9A50-55C8A340A1E5}" type="presParOf" srcId="{C6668C97-88F6-489A-915C-3E198C7707F4}" destId="{6A52B24A-AFDA-4920-A9CF-AB1EC0A82B55}" srcOrd="5" destOrd="0" presId="urn:microsoft.com/office/officeart/2005/8/layout/hierarchy1#1"/>
    <dgm:cxn modelId="{0023E530-903F-48B7-A438-04BA19428FA6}" type="presParOf" srcId="{6A52B24A-AFDA-4920-A9CF-AB1EC0A82B55}" destId="{77D71AA1-BA78-4A52-8E6B-5FECDF97A306}" srcOrd="0" destOrd="0" presId="urn:microsoft.com/office/officeart/2005/8/layout/hierarchy1#1"/>
    <dgm:cxn modelId="{F710E987-FE57-4B1E-B725-104BAB7D779B}" type="presParOf" srcId="{77D71AA1-BA78-4A52-8E6B-5FECDF97A306}" destId="{5802350E-F083-4D42-870D-C90B7A0BFD67}" srcOrd="0" destOrd="0" presId="urn:microsoft.com/office/officeart/2005/8/layout/hierarchy1#1"/>
    <dgm:cxn modelId="{276A2FF2-C901-4B70-8B0F-7EDFADC4B095}" type="presParOf" srcId="{77D71AA1-BA78-4A52-8E6B-5FECDF97A306}" destId="{E9715DB2-23AA-48F8-B5F5-6ADF36FD1C78}" srcOrd="1" destOrd="0" presId="urn:microsoft.com/office/officeart/2005/8/layout/hierarchy1#1"/>
    <dgm:cxn modelId="{2E9980C8-66E2-4440-B251-DFC81CD13E5D}" type="presParOf" srcId="{6A52B24A-AFDA-4920-A9CF-AB1EC0A82B55}" destId="{5ACA1CB9-181A-457D-AF8C-9540B1E9902C}" srcOrd="1" destOrd="0" presId="urn:microsoft.com/office/officeart/2005/8/layout/hierarchy1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04D4B5-1831-4D8F-8F9D-F52FBB22BA6F}">
      <dsp:nvSpPr>
        <dsp:cNvPr id="0" name=""/>
        <dsp:cNvSpPr/>
      </dsp:nvSpPr>
      <dsp:spPr>
        <a:xfrm>
          <a:off x="901006" y="1104076"/>
          <a:ext cx="1883315" cy="18558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Bán hàng</a:t>
          </a: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5362" y="1158432"/>
        <a:ext cx="1774603" cy="1747135"/>
      </dsp:txXfrm>
    </dsp:sp>
    <dsp:sp modelId="{D53F0ADD-C997-44AA-B192-9BAA924D322E}">
      <dsp:nvSpPr>
        <dsp:cNvPr id="0" name=""/>
        <dsp:cNvSpPr/>
      </dsp:nvSpPr>
      <dsp:spPr>
        <a:xfrm rot="18257647">
          <a:off x="2492479" y="1458857"/>
          <a:ext cx="1337009" cy="41707"/>
        </a:xfrm>
        <a:custGeom>
          <a:avLst/>
          <a:gdLst/>
          <a:ahLst/>
          <a:cxnLst/>
          <a:rect l="0" t="0" r="0" b="0"/>
          <a:pathLst>
            <a:path>
              <a:moveTo>
                <a:pt x="0" y="20853"/>
              </a:moveTo>
              <a:lnTo>
                <a:pt x="1337009" y="208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27559" y="1446285"/>
        <a:ext cx="66850" cy="66850"/>
      </dsp:txXfrm>
    </dsp:sp>
    <dsp:sp modelId="{2E6B06D0-5C55-4A8B-B31B-F3383D7D8A6F}">
      <dsp:nvSpPr>
        <dsp:cNvPr id="0" name=""/>
        <dsp:cNvSpPr/>
      </dsp:nvSpPr>
      <dsp:spPr>
        <a:xfrm>
          <a:off x="3537647" y="3401"/>
          <a:ext cx="2266946" cy="18480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Doanh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thu</a:t>
          </a:r>
          <a:endParaRPr lang="en-US" sz="3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91774" y="57528"/>
        <a:ext cx="2158692" cy="1739786"/>
      </dsp:txXfrm>
    </dsp:sp>
    <dsp:sp modelId="{BFAA05FB-EDF5-48B7-8C90-26781DE2A3A2}">
      <dsp:nvSpPr>
        <dsp:cNvPr id="0" name=""/>
        <dsp:cNvSpPr/>
      </dsp:nvSpPr>
      <dsp:spPr>
        <a:xfrm rot="3177267">
          <a:off x="2535765" y="2510169"/>
          <a:ext cx="1250438" cy="41707"/>
        </a:xfrm>
        <a:custGeom>
          <a:avLst/>
          <a:gdLst/>
          <a:ahLst/>
          <a:cxnLst/>
          <a:rect l="0" t="0" r="0" b="0"/>
          <a:pathLst>
            <a:path>
              <a:moveTo>
                <a:pt x="0" y="20853"/>
              </a:moveTo>
              <a:lnTo>
                <a:pt x="1250438" y="208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29723" y="2499761"/>
        <a:ext cx="62521" cy="62521"/>
      </dsp:txXfrm>
    </dsp:sp>
    <dsp:sp modelId="{4CC6A97A-1BC6-4BC6-B5DC-B588FF257266}">
      <dsp:nvSpPr>
        <dsp:cNvPr id="0" name=""/>
        <dsp:cNvSpPr/>
      </dsp:nvSpPr>
      <dsp:spPr>
        <a:xfrm>
          <a:off x="3537647" y="1996091"/>
          <a:ext cx="2266946" cy="20679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Chi phí giá vốn</a:t>
          </a:r>
        </a:p>
      </dsp:txBody>
      <dsp:txXfrm>
        <a:off x="3598214" y="2056658"/>
        <a:ext cx="2145812" cy="19467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#1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endSty" val="noArr"/>
                        <dgm:param type="begPts" val="midR"/>
                        <dgm:param type="endPts" val="midL"/>
                      </dgm:alg>
                    </dgm:if>
                    <dgm:else name="Name14">
                      <dgm:alg type="conn">
                        <dgm:param type="dim" val="1D"/>
                        <dgm:param type="endSty" val="noArr"/>
                        <dgm:param type="begPts" val="midL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#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srcNode" val="background"/>
                    <dgm:param type="dstNode" val="background2"/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tCtr"/>
                    <dgm:param type="bendPt" val="end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srcNode" val="background2"/>
                            <dgm:param type="dstNode" val="background3"/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srcNode" val="background3"/>
                                        <dgm:param type="dstNode" val="background4"/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gPts" val="bCtr"/>
                                        <dgm:param type="endPts" val="tCtr"/>
                                        <dgm:param type="bendPt" val="end"/>
                                      </dgm:alg>
                                    </dgm:if>
                                    <dgm:else name="Name26">
                                      <dgm:alg type="conn">
                                        <dgm:param type="srcNode" val="background4"/>
                                        <dgm:param type="dstNode" val="background4"/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gPts" val="bCtr"/>
                                        <dgm:param type="endPts" val="tCtr"/>
                                        <dgm:param type="bendPt" val="end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D22843-BE8E-4C23-8747-DBE8EA654733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A0A9A-DE0D-4D70-B1BB-4CD34A1EB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243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548517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48594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152544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10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68854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11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690350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12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378290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13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75207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14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552059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16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262522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17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01703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18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07602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19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84245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21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66749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22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767942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23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137644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24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358824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25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686657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26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834982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27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32637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28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23717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29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276381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30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887265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31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886327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38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437531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39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344450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40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496808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41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8137963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42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624231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43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7248310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44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88368013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45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9013527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46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8160940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47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3596959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49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8682003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50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0411013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51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1621863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52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9479652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53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7182471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vi-VN" smtClean="0"/>
              <a:t>1</a:t>
            </a:r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36E000F-5801-4A28-90BC-717F68A343F7}" type="slidenum">
              <a:rPr lang="vi-VN" smtClean="0"/>
              <a:t>63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40084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305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EF99-53E6-47DE-8D4A-016C64EEFF3C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9A43-D87F-4B53-92AC-9F05123BCF1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EF99-53E6-47DE-8D4A-016C64EEFF3C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9A43-D87F-4B53-92AC-9F05123BCF1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415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EF99-53E6-47DE-8D4A-016C64EEFF3C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9A43-D87F-4B53-92AC-9F05123BCF1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EF99-53E6-47DE-8D4A-016C64EEFF3C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9A43-D87F-4B53-92AC-9F05123BCF1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135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135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065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065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EF99-53E6-47DE-8D4A-016C64EEFF3C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9A43-D87F-4B53-92AC-9F05123BCF1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EF99-53E6-47DE-8D4A-016C64EEFF3C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9A43-D87F-4B53-92AC-9F05123BCF1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EF99-53E6-47DE-8D4A-016C64EEFF3C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9A43-D87F-4B53-92AC-9F05123BCF10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EF99-53E6-47DE-8D4A-016C64EEFF3C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9A43-D87F-4B53-92AC-9F05123BCF1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EF99-53E6-47DE-8D4A-016C64EEFF3C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9A43-D87F-4B53-92AC-9F05123BCF10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210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EF99-53E6-47DE-8D4A-016C64EEFF3C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9A43-D87F-4B53-92AC-9F05123BCF1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2EF99-53E6-47DE-8D4A-016C64EEFF3C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D9A43-D87F-4B53-92AC-9F05123BCF1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fld id="{6BE2EF99-53E6-47DE-8D4A-016C64EEFF3C}" type="datetimeFigureOut">
              <a:rPr lang="en-US" smtClean="0"/>
              <a:t>5/22/2021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fld id="{41ED9A43-D87F-4B53-92AC-9F05123BCF10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83210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 panose="05020102010507070707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490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 panose="020B0604030504040204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7095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 panose="05020102010507070707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990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8945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425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D:\data\Luu%20tam\USP%201Gb%20-%20Be\Removable%20Disk%20(F)\nhac%20DT\A%20-Em%20di%20tren%20co%20non%20(HT).mp3" TargetMode="External"/><Relationship Id="rId1" Type="http://schemas.microsoft.com/office/2007/relationships/media" Target="file:///D:\data\Luu%20tam\USP%201Gb%20-%20Be\Removable%20Disk%20(F)\nhac%20DT\A%20-Em%20di%20tren%20co%20non%20(HT).mp3" TargetMode="Externa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/>
          <p:nvPr/>
        </p:nvSpPr>
        <p:spPr>
          <a:xfrm>
            <a:off x="1066800" y="76201"/>
            <a:ext cx="7772400" cy="9144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vi-VN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</a:t>
            </a:r>
            <a:r>
              <a:rPr lang="en-US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vi-VN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ubtitle 2"/>
          <p:cNvSpPr txBox="1"/>
          <p:nvPr/>
        </p:nvSpPr>
        <p:spPr>
          <a:xfrm>
            <a:off x="1066800" y="1143000"/>
            <a:ext cx="7924800" cy="1295400"/>
          </a:xfrm>
          <a:prstGeom prst="rect">
            <a:avLst/>
          </a:prstGeom>
        </p:spPr>
        <p:txBody>
          <a:bodyPr tIns="0">
            <a:normAutofit/>
          </a:bodyPr>
          <a:lstStyle>
            <a:lvl1pPr marL="27305" indent="0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/>
              <a:buNone/>
              <a:defRPr kumimoji="0" sz="2600" kern="1200">
                <a:solidFill>
                  <a:schemeClr val="tx2">
                    <a:shade val="30000"/>
                    <a:satMod val="1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 panose="020B0604030504040204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 panose="05020102010507070707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 panose="05020102010507070707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 panose="05020102010507070707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 panose="05020102010507070707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 panose="05020102010507070707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 panose="05020102010507070707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 panose="05020102010507070707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6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 TOÁN CÁC QUÁ TRÌNH </a:t>
            </a:r>
          </a:p>
          <a:p>
            <a:pPr algn="ctr"/>
            <a:r>
              <a:rPr lang="en-US" sz="36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KINH DOANH CHỦ YẾU</a:t>
            </a:r>
            <a:endParaRPr lang="en-US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AutoShape 2" descr="Kết quả hình ảnh cho hình ảnh cho phân xưởng m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3" name="AutoShape 4" descr="Kết quả hình ảnh cho hình ảnh cho phân xưởng ma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1030" name="Picture 6" descr="http://enbien.com/club/image/advert75/138880832395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438400"/>
            <a:ext cx="80772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/>
          <p:nvPr/>
        </p:nvSpPr>
        <p:spPr>
          <a:xfrm>
            <a:off x="1066800" y="0"/>
            <a:ext cx="8077200" cy="792162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Mục tiêu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/>
          <p:nvPr/>
        </p:nvSpPr>
        <p:spPr>
          <a:xfrm>
            <a:off x="990600" y="914400"/>
            <a:ext cx="8077200" cy="4724400"/>
          </a:xfrm>
          <a:prstGeom prst="rect">
            <a:avLst/>
          </a:prstGeom>
        </p:spPr>
        <p:txBody>
          <a:bodyPr tIns="0">
            <a:noAutofit/>
          </a:bodyPr>
          <a:lstStyle>
            <a:lvl1pPr marL="27305" indent="0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/>
              <a:buNone/>
              <a:defRPr kumimoji="0" sz="2600" kern="1200">
                <a:solidFill>
                  <a:schemeClr val="tx2">
                    <a:shade val="30000"/>
                    <a:satMod val="1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 panose="020B0604030504040204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 panose="05020102010507070707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 panose="05020102010507070707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 panose="05020102010507070707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 panose="05020102010507070707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 panose="05020102010507070707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 panose="05020102010507070707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 panose="05020102010507070707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hạch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hạch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hạch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hạch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algn="just"/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90600" y="76200"/>
            <a:ext cx="81534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5.2.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5.3.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5.4.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5.5.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endParaRPr lang="en-US" sz="4000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90600" y="76200"/>
            <a:ext cx="815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5.1.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0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90600" y="816114"/>
            <a:ext cx="815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endParaRPr lang="en-US" sz="4000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0600" y="1447800"/>
            <a:ext cx="8153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endParaRPr lang="en-US" sz="4000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028700" y="2971800"/>
          <a:ext cx="8077200" cy="3078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907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335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1412240">
                <a:tc>
                  <a:txBody>
                    <a:bodyPr/>
                    <a:lstStyle/>
                    <a:p>
                      <a:pPr algn="ctr"/>
                      <a:r>
                        <a:rPr lang="en-US" sz="280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Giá</a:t>
                      </a:r>
                      <a:r>
                        <a:rPr lang="en-US" sz="2800" baseline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gốc hàng hoá mua vào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=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Giá</a:t>
                      </a:r>
                      <a:r>
                        <a:rPr lang="en-US" sz="2800" baseline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mua</a:t>
                      </a:r>
                      <a:r>
                        <a:rPr lang="en-US" sz="2800" baseline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và các khoản thuế được tính vào trị giá hàng mua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 </a:t>
                      </a:r>
                      <a:r>
                        <a:rPr lang="en-US" sz="280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phí</a:t>
                      </a:r>
                      <a:r>
                        <a:rPr lang="en-US" sz="2800" baseline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mua hàng hoá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anchor="ctr" anchorCtr="1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800" baseline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khoản</a:t>
                      </a:r>
                      <a:r>
                        <a:rPr lang="en-US" sz="2800" baseline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err="1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giảm</a:t>
                      </a:r>
                      <a:r>
                        <a:rPr lang="en-US" sz="2800" baseline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giá và chiếc khấu thương mại được hưởng</a:t>
                      </a:r>
                    </a:p>
                  </a:txBody>
                  <a:tcPr anchor="ctr" anchorCtr="1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90600" y="76200"/>
            <a:ext cx="8153400" cy="132343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4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 trình kinh doanh trong doanh nghiệp thương mại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314575" y="3568839"/>
            <a:ext cx="1371600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endParaRPr 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74565" y="3568916"/>
            <a:ext cx="1769236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urved Down Arrow 3"/>
          <p:cNvSpPr/>
          <p:nvPr/>
        </p:nvSpPr>
        <p:spPr>
          <a:xfrm>
            <a:off x="2743200" y="2590800"/>
            <a:ext cx="3962400" cy="7620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urved Down Arrow 10"/>
          <p:cNvSpPr/>
          <p:nvPr/>
        </p:nvSpPr>
        <p:spPr>
          <a:xfrm flipH="1" flipV="1">
            <a:off x="2743198" y="4343400"/>
            <a:ext cx="4178121" cy="9906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82979" y="1752600"/>
            <a:ext cx="14510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endParaRPr lang="en-US" sz="40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82978" y="5562600"/>
            <a:ext cx="14510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endParaRPr lang="en-US" sz="40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 bldLvl="0" animBg="1"/>
      <p:bldP spid="6" grpId="0" animBg="1"/>
      <p:bldP spid="4" grpId="0" animBg="1"/>
      <p:bldP spid="11" grpId="0" animBg="1"/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381000" y="1024215"/>
            <a:ext cx="8283575" cy="3976587"/>
          </a:xfrm>
          <a:prstGeom prst="cloudCallout">
            <a:avLst>
              <a:gd name="adj1" fmla="val -36989"/>
              <a:gd name="adj2" fmla="val 46088"/>
            </a:avLst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538971" y="1735235"/>
            <a:ext cx="6934199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da-DK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 hoá là những sản phẩm mà doanh nghiệp mua và nắm giữ để bán trong kỳ kinh doanh bình thường</a:t>
            </a:r>
            <a:endParaRPr lang="en-US" sz="40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29371" y="228600"/>
            <a:ext cx="815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40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DN</a:t>
            </a:r>
            <a:r>
              <a:rPr 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4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mại</a:t>
            </a:r>
            <a:endParaRPr lang="en-US" sz="40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000" y="1005884"/>
            <a:ext cx="7315200" cy="526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111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112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gửi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133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GTGT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151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152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153 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156 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Hàng hóa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141  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-TK 211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Tài sản cố định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242   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331 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4" name="Rectangle 3"/>
          <p:cNvSpPr/>
          <p:nvPr/>
        </p:nvSpPr>
        <p:spPr>
          <a:xfrm>
            <a:off x="609600" y="228600"/>
            <a:ext cx="5029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  <a:sym typeface="Wingdings" panose="05000000000000000000"/>
              </a:rPr>
              <a:t>5.1.1 </a:t>
            </a:r>
            <a:r>
              <a:rPr lang="en-US" sz="3200" b="1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Tài</a:t>
            </a:r>
            <a:r>
              <a:rPr lang="en-US" sz="32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khoản</a:t>
            </a:r>
            <a: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 </a:t>
            </a:r>
            <a:r>
              <a:rPr lang="en-US" sz="3200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sử</a:t>
            </a:r>
            <a:r>
              <a:rPr lang="en-US" sz="32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dụng</a:t>
            </a:r>
            <a:endParaRPr lang="en-US" sz="32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6200" y="152400"/>
            <a:ext cx="899160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/>
              </a:rPr>
              <a:t>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5.1.2.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200" y="914400"/>
            <a:ext cx="9067800" cy="6123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/>
              </a:rPr>
              <a:t>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TSCĐ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152,153,156,211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1331 (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GTGT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111,112,331,341,…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TSCĐ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152,153,156,211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1331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GTGT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111,112,331,341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NV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141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111,112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1295400"/>
            <a:ext cx="89154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/>
              </a:rPr>
              <a:t>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vẫn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151 (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133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111,112,331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152,153,156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151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46405" y="304800"/>
            <a:ext cx="860361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/>
              </a:rPr>
              <a:t>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5.1.2.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8795" y="1257934"/>
            <a:ext cx="8305800" cy="3107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/>
              </a:rPr>
              <a:t>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242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133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111,112,331,…</a:t>
            </a:r>
          </a:p>
        </p:txBody>
      </p:sp>
      <p:sp>
        <p:nvSpPr>
          <p:cNvPr id="5" name="Rectangle 4"/>
          <p:cNvSpPr/>
          <p:nvPr/>
        </p:nvSpPr>
        <p:spPr>
          <a:xfrm>
            <a:off x="518795" y="304800"/>
            <a:ext cx="853122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/>
              </a:rPr>
              <a:t>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5.1.2.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4216" y="152400"/>
            <a:ext cx="899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/>
              </a:rPr>
              <a:t>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NVKTPS </a:t>
            </a:r>
            <a:r>
              <a:rPr lang="en-US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KT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sz="28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2525" y="714580"/>
            <a:ext cx="8686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/>
              </a:rPr>
              <a:t>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khẩu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chịu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GTGT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152,153:Theo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khẩu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111,112,331,…: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3333: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khẩu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nộp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133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3331: Theo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GTGT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khẩu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865" y="186260"/>
            <a:ext cx="8686800" cy="6554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Định khoản</a:t>
            </a:r>
          </a:p>
          <a:p>
            <a:pPr marL="514350" indent="-514350" algn="just">
              <a:buAutoNum type="arabicPeriod"/>
            </a:pP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lô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50.000.000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GTGT 10%,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just">
              <a:buFontTx/>
              <a:buAutoNum type="arabicPeriod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2.000.000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GTGT 10%,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just">
              <a:buFontTx/>
              <a:buAutoNum type="arabicPeriod"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lô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30.000.000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GTGT 10%,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vẫn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 algn="just">
              <a:buFontTx/>
              <a:buAutoNum type="arabicPeriod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Trả trước chi phí thuê kho trong 3 tháng là: 12.000.000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GTGT 10%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marL="514350" indent="-514350" algn="just">
              <a:buAutoNum type="arabicPeriod"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865" y="120220"/>
            <a:ext cx="8686800" cy="8278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152 		50.000.000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133		  5.000.000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112	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55.000.000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152  		2.000.000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133 		   200.000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TK111	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2.200.000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151		30.000.000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133		  3.000.000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331		33.000.000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4.   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TK 242 		12.000.000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TK 133		 1.200.000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TK 112 	13.200.000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Hàng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tháng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kê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́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toán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̉ chi phí: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TK  641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 4.000.000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TK 242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4.000.000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4216" y="152400"/>
            <a:ext cx="899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/>
              </a:rPr>
              <a:t>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NVKTPS </a:t>
            </a:r>
            <a:r>
              <a:rPr lang="en-US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KT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sz="28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2525" y="714580"/>
            <a:ext cx="8686800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90600" y="76200"/>
            <a:ext cx="8153400" cy="132343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4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 trình kinh doanh trong doanh nghiệp sản xuất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6800" y="3559314"/>
            <a:ext cx="1371600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</a:p>
          <a:p>
            <a:endParaRPr 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95600" y="3568916"/>
            <a:ext cx="2895599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 </a:t>
            </a:r>
          </a:p>
          <a:p>
            <a:pPr algn="ctr"/>
            <a:r>
              <a:rPr 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nvl,ccdc,…</a:t>
            </a:r>
            <a:endParaRPr 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urved Down Arrow 3"/>
          <p:cNvSpPr/>
          <p:nvPr/>
        </p:nvSpPr>
        <p:spPr>
          <a:xfrm>
            <a:off x="1524000" y="2490536"/>
            <a:ext cx="3084488" cy="107838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Curved Down Arrow 10"/>
          <p:cNvSpPr/>
          <p:nvPr/>
        </p:nvSpPr>
        <p:spPr>
          <a:xfrm flipH="1" flipV="1">
            <a:off x="1524000" y="5029200"/>
            <a:ext cx="6553199" cy="9906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90800" y="1727915"/>
            <a:ext cx="14510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endParaRPr 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82978" y="5997714"/>
            <a:ext cx="14510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endParaRPr 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43600" y="3553361"/>
            <a:ext cx="3124200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</a:p>
          <a:p>
            <a:pPr algn="ctr"/>
            <a:r>
              <a:rPr 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(Thành phẩm)</a:t>
            </a:r>
            <a:endParaRPr 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Curved Down Arrow 13"/>
          <p:cNvSpPr/>
          <p:nvPr/>
        </p:nvSpPr>
        <p:spPr>
          <a:xfrm>
            <a:off x="4800599" y="2278881"/>
            <a:ext cx="3124201" cy="118821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15000" y="1552129"/>
            <a:ext cx="23621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Sản xuất</a:t>
            </a:r>
            <a:endParaRPr 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 animBg="1"/>
      <p:bldP spid="6" grpId="0" animBg="1"/>
      <p:bldP spid="4" grpId="0" animBg="1"/>
      <p:bldP spid="11" grpId="0" animBg="1"/>
      <p:bldP spid="9" grpId="0"/>
      <p:bldP spid="12" grpId="0"/>
      <p:bldP spid="13" grpId="0" animBg="1"/>
      <p:bldP spid="14" grpId="0" animBg="1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5417" y="838200"/>
            <a:ext cx="8763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  <a:sym typeface="Wingdings" panose="05000000000000000000"/>
              </a:rPr>
              <a:t></a:t>
            </a:r>
            <a:r>
              <a:rPr lang="en-US" sz="2800" b="1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Nhiệm</a:t>
            </a:r>
            <a:r>
              <a:rPr lang="en-US" sz="28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vụ</a:t>
            </a:r>
            <a:endParaRPr lang="en-US" sz="2800" dirty="0" smtClean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Phản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ánh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thống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giám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đốc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tế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kỹ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thuật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dự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tế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kịp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38100" y="162580"/>
            <a:ext cx="8953500" cy="537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9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Kế</a:t>
            </a: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endParaRPr lang="en-US" sz="29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228600" y="3810000"/>
            <a:ext cx="8763000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/>
              <a:buChar char="F"/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154: 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dở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dang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-TK 621: Chi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622: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627: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/>
              <a:buChar char="F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68" t="21731" r="31668" b="9888"/>
          <a:stretch>
            <a:fillRect/>
          </a:stretch>
        </p:blipFill>
        <p:spPr bwMode="auto">
          <a:xfrm>
            <a:off x="228600" y="381001"/>
            <a:ext cx="8458200" cy="5924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4730" y="381000"/>
            <a:ext cx="905927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621,627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152,153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242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153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627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242: Theo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622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627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334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4730" y="381000"/>
            <a:ext cx="905927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BHXH, BHYT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KPCĐ, BHTN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622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627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334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3382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3383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3384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3386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Khấu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627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214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/>
          <p:nvPr>
            <p:extLst>
              <p:ext uri="{D42A27DB-BD31-4B8C-83A1-F6EECF244321}">
                <p14:modId xmlns:p14="http://schemas.microsoft.com/office/powerpoint/2010/main" val="2622679774"/>
              </p:ext>
            </p:extLst>
          </p:nvPr>
        </p:nvGraphicFramePr>
        <p:xfrm>
          <a:off x="696595" y="435610"/>
          <a:ext cx="8296910" cy="54806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742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15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9110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999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4605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 dirty="0" err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8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khoản</a:t>
                      </a:r>
                      <a:r>
                        <a:rPr lang="en-US" sz="28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trích</a:t>
                      </a:r>
                      <a:r>
                        <a:rPr lang="en-US" sz="28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theo</a:t>
                      </a:r>
                      <a:r>
                        <a:rPr lang="en-US" sz="28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lương</a:t>
                      </a:r>
                      <a:endParaRPr lang="en-US" sz="28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Tỷ lệ trích vào lương của người lao động</a:t>
                      </a:r>
                      <a:endParaRPr lang="en-US" sz="28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Tỷ lệ trích vào chi phí của người sử dụng lao động</a:t>
                      </a:r>
                      <a:endParaRPr lang="en-US" sz="28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Tổng cộng</a:t>
                      </a:r>
                      <a:endParaRPr lang="en-US" sz="28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2961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BHXH</a:t>
                      </a:r>
                      <a:r>
                        <a:rPr lang="vi-VN" sz="2800" b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3383</a:t>
                      </a:r>
                      <a:endParaRPr 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8%</a:t>
                      </a:r>
                      <a:endParaRPr lang="en-US" sz="2800" b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 dirty="0">
                          <a:solidFill>
                            <a:srgbClr val="92D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17.5%</a:t>
                      </a:r>
                      <a:endParaRPr lang="en-US" sz="2800" b="0" dirty="0">
                        <a:solidFill>
                          <a:srgbClr val="92D05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25.5%</a:t>
                      </a:r>
                      <a:endParaRPr lang="en-US" sz="28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3025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BHYT</a:t>
                      </a:r>
                      <a:r>
                        <a:rPr lang="vi-VN" sz="2800" b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3384</a:t>
                      </a:r>
                      <a:endParaRPr 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1,5%</a:t>
                      </a:r>
                      <a:endParaRPr lang="en-US" sz="2800" b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 dirty="0">
                          <a:solidFill>
                            <a:srgbClr val="92D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3%</a:t>
                      </a:r>
                      <a:endParaRPr lang="en-US" sz="2800" b="0" dirty="0">
                        <a:solidFill>
                          <a:srgbClr val="92D05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4,5%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2961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BHTN</a:t>
                      </a:r>
                      <a:r>
                        <a:rPr lang="vi-VN" sz="2800" b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3386</a:t>
                      </a:r>
                      <a:endParaRPr 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1%</a:t>
                      </a:r>
                      <a:endParaRPr lang="en-US" sz="2800" b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 dirty="0">
                          <a:solidFill>
                            <a:srgbClr val="92D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1%</a:t>
                      </a:r>
                      <a:endParaRPr lang="en-US" sz="2800" b="0" dirty="0">
                        <a:solidFill>
                          <a:srgbClr val="92D05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en-US" sz="28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3088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KPCĐ</a:t>
                      </a:r>
                      <a:r>
                        <a:rPr lang="vi-VN" sz="2800" b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3382</a:t>
                      </a:r>
                      <a:endParaRPr 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28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0" dirty="0">
                          <a:solidFill>
                            <a:srgbClr val="92D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en-US" sz="2800" b="0" dirty="0">
                        <a:solidFill>
                          <a:srgbClr val="92D05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2%</a:t>
                      </a:r>
                      <a:endParaRPr lang="en-US" sz="28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2961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Tổng tỷ lệ trích</a:t>
                      </a:r>
                      <a:endParaRPr lang="en-US" sz="2800" b="1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10,5%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800" b="1" dirty="0">
                          <a:solidFill>
                            <a:srgbClr val="92D05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23,5%</a:t>
                      </a:r>
                      <a:endParaRPr lang="en-US" sz="2800" b="1" dirty="0">
                        <a:solidFill>
                          <a:srgbClr val="92D050"/>
                        </a:solidFill>
                        <a:latin typeface="Times New Roman" panose="02020603050405020304" pitchFamily="18" charset="0"/>
                        <a:ea typeface="Calibri" panose="020F050202020403020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buNone/>
                      </a:pPr>
                      <a:r>
                        <a:rPr lang="en-US" sz="28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34%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4730" y="152400"/>
            <a:ext cx="905927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TSCĐ,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…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627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133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111,112,331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60" t="31923" r="22261" b="38806"/>
          <a:stretch>
            <a:fillRect/>
          </a:stretch>
        </p:blipFill>
        <p:spPr bwMode="auto">
          <a:xfrm>
            <a:off x="304800" y="838200"/>
            <a:ext cx="85344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0" y="581475"/>
            <a:ext cx="901491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/>
              </a:rPr>
              <a:t>1.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sang TK “CPSXKD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dở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dang”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154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621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622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627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155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154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152400"/>
            <a:ext cx="86868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ĐVT: ĐỒNG</a:t>
            </a:r>
          </a:p>
          <a:p>
            <a:pPr marL="514350" indent="-514350" algn="just">
              <a:buAutoNum type="arabicPeriod"/>
            </a:pP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 phẩm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20.000.000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Nợ TK 621     </a:t>
            </a:r>
            <a:r>
              <a:rPr lang="vi-VN" sz="30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20.000.000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Có TK 152   20.000.000</a:t>
            </a:r>
          </a:p>
          <a:p>
            <a:pPr algn="just"/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lương phải trả cho </a:t>
            </a:r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nhân trực tiếp sản xuất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20.000.000, </a:t>
            </a:r>
            <a:r>
              <a:rPr lang="en-US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nhân tại phân xưởng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10.000.000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vi-VN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Nợ TK 622    20.000.000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Nợ TK </a:t>
            </a:r>
            <a:r>
              <a:rPr lang="vi-VN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627    10.000.000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Có TK 334   </a:t>
            </a:r>
            <a:r>
              <a:rPr lang="vi-VN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30.000.000 </a:t>
            </a:r>
            <a:endParaRPr lang="vi-VN" sz="30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FontTx/>
              <a:buAutoNum type="arabicPeriod"/>
            </a:pP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381000"/>
            <a:ext cx="8686800" cy="840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ĐVT: ĐỒNG</a:t>
            </a:r>
          </a:p>
          <a:p>
            <a:pPr algn="just"/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Trích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trích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lương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vi-VN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Doanh nghiệp chịu:</a:t>
            </a:r>
          </a:p>
          <a:p>
            <a:pPr algn="just"/>
            <a:r>
              <a:rPr lang="vi-VN" sz="30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Nợ TK 622	    4.700.000	(20.000.000 x23,5%)</a:t>
            </a:r>
          </a:p>
          <a:p>
            <a:pPr algn="just"/>
            <a:r>
              <a:rPr lang="vi-VN" sz="30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Nợ TK 627	</a:t>
            </a:r>
            <a:r>
              <a:rPr lang="vi-VN" sz="3000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2.350.000	(10.000.000x23,5%)</a:t>
            </a:r>
          </a:p>
          <a:p>
            <a:pPr algn="just"/>
            <a:r>
              <a:rPr lang="vi-VN" sz="3000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Có TK 3382   600.000           (30.000.000 x 2%)</a:t>
            </a:r>
          </a:p>
          <a:p>
            <a:pPr algn="just"/>
            <a:r>
              <a:rPr lang="vi-VN" sz="3000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Có TK 3383    5.250.000        (30.000.000 x 17,5%)</a:t>
            </a:r>
          </a:p>
          <a:p>
            <a:pPr algn="just"/>
            <a:r>
              <a:rPr lang="vi-VN" sz="3000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Có TK 3384	900.000	  (30.000.000x3%)</a:t>
            </a:r>
          </a:p>
          <a:p>
            <a:pPr algn="just"/>
            <a:r>
              <a:rPr lang="vi-VN" sz="3000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Có TK 3386       300.000       (30.000.000x1%)</a:t>
            </a:r>
            <a:endParaRPr lang="en-US" sz="3000" dirty="0" smtClean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 lao động bị trừ vào lương: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Nợ TK 334	3.150.000	(30.000.000x10.5%)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Có TK 3383	 2.400.000	</a:t>
            </a:r>
            <a:r>
              <a:rPr lang="vi-VN" sz="30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(30.000.000x8%)</a:t>
            </a:r>
          </a:p>
          <a:p>
            <a:pPr algn="just"/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Có TK 3384	 450.000          </a:t>
            </a:r>
            <a:r>
              <a:rPr lang="vi-VN" sz="30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(30.000.000x1.5%)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Có TK 3386	 300.000		</a:t>
            </a:r>
            <a:r>
              <a:rPr lang="vi-VN" sz="30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(30.000.000x1%)</a:t>
            </a:r>
            <a:endParaRPr lang="en-US" sz="3000" dirty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55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865" y="483440"/>
            <a:ext cx="86868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ĐVT: ĐỒNG</a:t>
            </a:r>
          </a:p>
          <a:p>
            <a:pPr algn="just"/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000" dirty="0" err="1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Khấu</a:t>
            </a:r>
            <a:r>
              <a:rPr lang="en-US" sz="3000" dirty="0" smtClean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hao tài sản cố định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tại phân xưởng sản xuất: 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2.000.000</a:t>
            </a:r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 TK 627		2.000.000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Có TK 214	2.000.000</a:t>
            </a: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điện sử dụng tại phân xưởng sản xuất: 10.000.000, thuế GTGT 10%, thanh toán bằng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Nợ TK 627    10.000.000</a:t>
            </a:r>
            <a:endParaRPr lang="vi-VN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Nợ TK 1331      1.000.000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Có TK 111      11.000.000</a:t>
            </a:r>
          </a:p>
        </p:txBody>
      </p:sp>
    </p:spTree>
    <p:extLst>
      <p:ext uri="{BB962C8B-B14F-4D97-AF65-F5344CB8AC3E}">
        <p14:creationId xmlns:p14="http://schemas.microsoft.com/office/powerpoint/2010/main" val="220883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865" y="186260"/>
            <a:ext cx="8686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ĐVT: ĐỒNG</a:t>
            </a:r>
          </a:p>
          <a:p>
            <a:pPr indent="0" algn="just"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Tập hợp chi phí sản xuất vào TK 154 để tính giá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</a:t>
            </a:r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 TK 154       69.050.000</a:t>
            </a:r>
          </a:p>
          <a:p>
            <a:pPr indent="0" algn="just">
              <a:buNone/>
            </a:pPr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Có TK 621    20.000.000</a:t>
            </a:r>
          </a:p>
          <a:p>
            <a:pPr indent="0" algn="just">
              <a:buNone/>
            </a:pPr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Có TK 622     24.700.000</a:t>
            </a:r>
          </a:p>
          <a:p>
            <a:pPr indent="0" algn="just">
              <a:buNone/>
            </a:pPr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Có TK 627     24.350.000</a:t>
            </a: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Nhập kho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 TK 155           69.050.000</a:t>
            </a:r>
          </a:p>
          <a:p>
            <a:pPr indent="0" algn="just">
              <a:buNone/>
            </a:pPr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Có TK 154       69.050.000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886" y="-13063"/>
            <a:ext cx="9056914" cy="9787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ĐVT: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 kho nguyên vật liệu trực tiếp sản xuất sản phẩm: 50.000.000, </a:t>
            </a:r>
            <a:r>
              <a:rPr lang="vi-VN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sử dụng tại phân xưởng SX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10.000.000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Nợ TK 621  50.000.000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Nợ TK 627   10.000.000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Có TK 152  60.000.000</a:t>
            </a:r>
          </a:p>
          <a:p>
            <a:pPr indent="0" algn="just">
              <a:buNone/>
            </a:pP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Mua công cụ dụng cụ sử dụng tại phân xưởng sản xuất, giá mua </a:t>
            </a:r>
            <a:r>
              <a:rPr lang="vi-VN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10.000.000 đ, thuế GTGT 10%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đã thanh toán </a:t>
            </a:r>
            <a:r>
              <a:rPr lang="vi-VN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tiền mặt.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 CCDC này sử dụng trong </a:t>
            </a:r>
            <a:r>
              <a:rPr lang="vi-VN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tháng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bắt đầu phân bổ từ tháng này.</a:t>
            </a:r>
          </a:p>
          <a:p>
            <a:pPr indent="0" algn="just">
              <a:buNone/>
            </a:pPr>
            <a:r>
              <a:rPr lang="vi-VN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 TK 242    10.000.000        Nợ TK 627      1.000.000</a:t>
            </a:r>
          </a:p>
          <a:p>
            <a:pPr algn="just"/>
            <a:r>
              <a:rPr lang="vi-VN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 TK 1331   1.000.000           Có </a:t>
            </a:r>
            <a:r>
              <a:rPr lang="vi-VN" sz="3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TK 242    </a:t>
            </a:r>
            <a:r>
              <a:rPr lang="vi-VN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1.000.000</a:t>
            </a:r>
          </a:p>
          <a:p>
            <a:pPr indent="0" algn="just">
              <a:buNone/>
            </a:pPr>
            <a:r>
              <a:rPr lang="vi-VN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Có TK 111    11.000.000</a:t>
            </a:r>
            <a:endParaRPr lang="vi-VN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79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886" y="-13063"/>
            <a:ext cx="9056914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ĐVT: ĐỒNG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Tiền lương phải trả cho công nhân trực tiếp sản xuất là 40.000.000 đ, cho công nhân quản lý phân xưởng: 10.000.000</a:t>
            </a:r>
          </a:p>
          <a:p>
            <a:pPr marL="514350" indent="-514350" algn="just">
              <a:buAutoNum type="arabicPeriod"/>
            </a:pPr>
            <a:endParaRPr lang="vi-VN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Trích các khoản theo lương theo tỷ lệ quy định</a:t>
            </a: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75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886" y="-13063"/>
            <a:ext cx="905691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ĐVT: ĐỒNG</a:t>
            </a:r>
          </a:p>
          <a:p>
            <a:pPr algn="just"/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Chi phí khấu hao tại phân xưởng SX là: 10.000.000</a:t>
            </a:r>
          </a:p>
          <a:p>
            <a:pPr marL="514350" indent="-514350" algn="just">
              <a:buAutoNum type="arabicPeriod"/>
            </a:pPr>
            <a:endParaRPr lang="vi-VN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Tiền điện phát sinh tại phân xưởng là 6.000.000 thuế GTGT 10% chưa trả tiền cho người bán.</a:t>
            </a: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5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886" y="-13063"/>
            <a:ext cx="905691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ĐVT: ĐỒNG</a:t>
            </a:r>
          </a:p>
          <a:p>
            <a:pPr algn="just"/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Tập hợp chi phí tính giá thành sản phẩm</a:t>
            </a:r>
          </a:p>
          <a:p>
            <a:pPr marL="514350" indent="-514350" algn="just">
              <a:buAutoNum type="arabicPeriod"/>
            </a:pPr>
            <a:endParaRPr lang="vi-VN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vi-VN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Nhập kho thành phẩm từ SX</a:t>
            </a: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just">
              <a:buAutoNum type="arabicPeriod"/>
            </a:pP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553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95375" y="461010"/>
            <a:ext cx="815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40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Diagram 1"/>
          <p:cNvGraphicFramePr/>
          <p:nvPr/>
        </p:nvGraphicFramePr>
        <p:xfrm>
          <a:off x="1600200" y="1981200"/>
          <a:ext cx="67056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2" grpId="0">
        <p:bldAsOne/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81050" y="262255"/>
            <a:ext cx="815340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Doanh thu: là số tiền mà doanh nghiệp đã thu hoặc sẽ thu từ việc bán hàng.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0600" y="1526540"/>
            <a:ext cx="815340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Giá bán chưa thuế GTGT nếu DN tính thuế GTGT theo phương pháp khấu trừ.</a:t>
            </a:r>
          </a:p>
          <a:p>
            <a:pPr algn="just"/>
            <a:r>
              <a:rPr lang="en-US" sz="32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32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 bán </a:t>
            </a:r>
            <a:r>
              <a:rPr lang="en-US" sz="32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 thuế </a:t>
            </a:r>
            <a:r>
              <a:rPr lang="en-US" sz="32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GTGT nếu DN tính thuế GTGT theo phương pháp </a:t>
            </a:r>
            <a:r>
              <a:rPr lang="en-US" sz="32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 tiếp. </a:t>
            </a:r>
          </a:p>
          <a:p>
            <a:pPr algn="just"/>
            <a:endParaRPr lang="en-US" sz="3200" u="sng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066800" y="347008"/>
            <a:ext cx="8077200" cy="19380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40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Doanh thu thuần = Doanh thu bán hàng – Chiết khấu thương mại – giảm giá hàng bán – hàng bán bị trả lại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066800" y="93622"/>
            <a:ext cx="8153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Chi phí giá vốn hàng bán: là chi phí bỏ ra để mua hàng bán hay trị giá của hàng hoá đã xuất bán ra. </a:t>
            </a:r>
          </a:p>
          <a:p>
            <a:pPr algn="just"/>
            <a:r>
              <a:rPr lang="en-US" sz="40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=&gt; Trị giá hàng xuất được xác định như thế nào?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066800" y="93622"/>
            <a:ext cx="8153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Trị giá hàng xuất </a:t>
            </a:r>
            <a:r>
              <a:rPr lang="en-US" sz="40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 xác định bằng một trong 3 phương pháp sau</a:t>
            </a:r>
            <a:r>
              <a:rPr lang="en-US" sz="40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graphicFrame>
        <p:nvGraphicFramePr>
          <p:cNvPr id="9" name="Content Placeholder 3"/>
          <p:cNvGraphicFramePr/>
          <p:nvPr/>
        </p:nvGraphicFramePr>
        <p:xfrm>
          <a:off x="838200" y="1676400"/>
          <a:ext cx="8229600" cy="365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7721" y="120453"/>
            <a:ext cx="8153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Chi phí bán hàng: là chi phí bỏ ra trong quá trình bán hàng như: vận chuyển hàng bán, quảng cáo, lương nhân viên bán hàng, chi phí ở cửa hàng….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2378" y="1447800"/>
            <a:ext cx="8686800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155_Thành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	-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156_Hàng hóa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157_Hàng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511_Doanh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521_Các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632_Giá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131_Phải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333_Thuế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" y="228600"/>
            <a:ext cx="731520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 </a:t>
            </a:r>
            <a:r>
              <a:rPr lang="en-US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5.2.1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lang="en-US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2378" y="1447800"/>
            <a:ext cx="8686800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phẩm, kho hàng hóa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111,112,131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511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3331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632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154,155,156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0" y="228600"/>
            <a:ext cx="8001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5.2.2.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1182707"/>
            <a:ext cx="8839200" cy="5692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2a)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gởi đại 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 để 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157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155,156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2b)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111,112,131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511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3331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thờì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632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157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2c)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gởi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đem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155,156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157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0" y="228600"/>
            <a:ext cx="8001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5.2.2.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042" y="990600"/>
            <a:ext cx="8991600" cy="526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3a)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5211,5212,5213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3331(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111,112,131	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3b)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155,156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632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3c)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511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5211,5212,5213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0" y="39625"/>
            <a:ext cx="8001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5.2.2.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i="1" dirty="0" err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077" y="290830"/>
            <a:ext cx="8991600" cy="526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TNHH Nam Khánh,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10.000.000đ,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120.000đ/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GTGT 10%,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gửi đại lý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100.000 đ/sp,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 gửi 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120.000đ/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GTGT 10%.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gửi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và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chuyển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toán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nghiệp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0" y="39625"/>
            <a:ext cx="8001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277" y="304800"/>
            <a:ext cx="8991600" cy="4399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lô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 cho công ty Nam Khánh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5.000.000đ,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GTGT 10%,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sản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phẩm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bị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lỗi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TNHH Nam Khánh trả lại.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 khoản giảm trừ doanh 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042" y="990600"/>
            <a:ext cx="8991600" cy="526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(ĐVT: đồng)</a:t>
            </a:r>
          </a:p>
          <a:p>
            <a:pPr lvl="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131		13.200.000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511		12.000.000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3331		  1.200.000</a:t>
            </a:r>
          </a:p>
          <a:p>
            <a:pPr lvl="0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632		10.000.000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155	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10.000.000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157		50.000.000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155		50.000.000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" y="39625"/>
            <a:ext cx="8001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5.2.2.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ủ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042" y="990600"/>
            <a:ext cx="8991600" cy="526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112			52.800.000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511		48.000.000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3331 	 4.800.000</a:t>
            </a:r>
          </a:p>
          <a:p>
            <a:pPr lvl="0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632			40.000.000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157		40.000.000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155 		10.000.000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157	10.000.000</a:t>
            </a:r>
          </a:p>
          <a:p>
            <a:pPr lvl="0"/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" y="39625"/>
            <a:ext cx="8001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5.2.2.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042" y="990600"/>
            <a:ext cx="8991600" cy="6554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		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5213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5.000.000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3331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500.000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5.500.000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giảm giá vốn: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155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500.000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632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500.000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 bán bị trả lại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	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5212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600.000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3331		  60.000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131	660.000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" y="39625"/>
            <a:ext cx="8001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5.2.2.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042" y="990600"/>
            <a:ext cx="8991600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511	5.600.000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5212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600.000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TK 5212	5.000.000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/>
          </a:p>
          <a:p>
            <a:pPr lvl="0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" y="39625"/>
            <a:ext cx="8001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5.2.2.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66505" y="431304"/>
            <a:ext cx="8077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5.3.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40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loud 7"/>
          <p:cNvSpPr/>
          <p:nvPr/>
        </p:nvSpPr>
        <p:spPr>
          <a:xfrm>
            <a:off x="931545" y="1342390"/>
            <a:ext cx="8077200" cy="5715000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DN</a:t>
            </a:r>
            <a:r>
              <a:rPr lang="en-US" sz="36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lương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khấu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hao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chi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ở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6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en-US" sz="36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bldLvl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1835785"/>
            <a:ext cx="8686800" cy="2861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-TK641: Chi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-TK642: Chi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TK 334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lang="vi-VN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ườ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TK 338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TK 214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Khấu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hao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TSCĐ</a:t>
            </a:r>
            <a:endParaRPr lang="en-US" sz="3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9145" y="452375"/>
            <a:ext cx="800100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5.3.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5.3.1 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Tài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1524000"/>
            <a:ext cx="8686800" cy="3969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641,642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334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Trích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641,642 (23,5% x lương)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Nợ TK 334          (10,5% x lương)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338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0" y="39625"/>
            <a:ext cx="80010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5.3.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Kế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toán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chi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phí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hoạt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động</a:t>
            </a:r>
            <a:endParaRPr lang="en-US" sz="28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5.3.2.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1219200"/>
            <a:ext cx="8839200" cy="5692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bổ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641,642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152.153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Khấu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TSCĐ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641,642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214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Các chi phí mua ngoài phát sinh tại bộ phận bán hàng, bộ phận quản lý: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Nợ TK 641,642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Nợ TK 1331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Có TK 111,112,331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62000" y="39625"/>
            <a:ext cx="80010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5.3.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Kế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toán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chi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phí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hoạt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động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5.3.2.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ủ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26060"/>
            <a:ext cx="8839200" cy="6123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14350" indent="-514350">
              <a:buAutoNum type="arabicPeriod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30.000.000đ,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20.000.000đ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BHXH, BHYT, BHTN, KPCĐ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7.200.000đ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4.800.000đ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buAutoNum type="arabicPeriod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nghiệp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3.000.000đ</a:t>
            </a:r>
          </a:p>
          <a:p>
            <a:pPr marL="514350" indent="-514350"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khấu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15.000.000đ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20.000.000đ.</a:t>
            </a:r>
          </a:p>
          <a:p>
            <a:pPr marL="514350" indent="-514350"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Mua văn phòng phẩm sử dụng tại bộ phận BH là 3.000.000 đ, thuế GTGT 10%, trả bằng TM</a:t>
            </a:r>
          </a:p>
        </p:txBody>
      </p:sp>
      <p:sp>
        <p:nvSpPr>
          <p:cNvPr id="2" name="Text Box 1"/>
          <p:cNvSpPr txBox="1"/>
          <p:nvPr/>
        </p:nvSpPr>
        <p:spPr>
          <a:xfrm>
            <a:off x="3302000" y="3244850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/>
              <a:t>ân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1219200"/>
            <a:ext cx="8839200" cy="5692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ĐVT: đồng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641		30.000.000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    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642		20.000.000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334		50.000.000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641		7.200.000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    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642		 4.800.000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338		12.000.000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642	3.000.000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153	3.000.000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641		15.000.000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642		20.000.000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214		35.000.000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" y="39625"/>
            <a:ext cx="80010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5.3.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Kế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toán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chi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phí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hoạt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động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5.3.2.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ủ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66505" y="334149"/>
            <a:ext cx="8077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5.4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endParaRPr lang="en-US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7293" y="2743200"/>
            <a:ext cx="2057400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en-US" sz="4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 phí thuế TNDN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3204693" y="2253401"/>
            <a:ext cx="5024907" cy="1459295"/>
            <a:chOff x="3204693" y="2253401"/>
            <a:chExt cx="5024907" cy="1459295"/>
          </a:xfrm>
        </p:grpSpPr>
        <p:sp>
          <p:nvSpPr>
            <p:cNvPr id="9" name="TextBox 8"/>
            <p:cNvSpPr txBox="1"/>
            <p:nvPr/>
          </p:nvSpPr>
          <p:spPr>
            <a:xfrm>
              <a:off x="4116410" y="2253401"/>
              <a:ext cx="4113190" cy="132343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l"/>
              <a:r>
                <a:rPr lang="en-US" sz="4000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Chi </a:t>
              </a:r>
              <a:r>
                <a:rPr lang="en-US" sz="4000" dirty="0" err="1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phí</a:t>
              </a:r>
              <a:r>
                <a:rPr lang="en-US" sz="4000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4000" dirty="0" err="1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thuế</a:t>
              </a:r>
              <a:r>
                <a:rPr lang="en-US" sz="4000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4000" dirty="0" err="1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TNDN</a:t>
              </a:r>
              <a:r>
                <a:rPr lang="en-US" sz="4000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4000" dirty="0" err="1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hiện</a:t>
              </a:r>
              <a:r>
                <a:rPr lang="en-US" sz="4000" dirty="0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4000" dirty="0" err="1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hành</a:t>
              </a:r>
              <a:endPara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" name="Straight Arrow Connector 2"/>
            <p:cNvCxnSpPr>
              <a:stCxn id="7" idx="3"/>
              <a:endCxn id="9" idx="1"/>
            </p:cNvCxnSpPr>
            <p:nvPr/>
          </p:nvCxnSpPr>
          <p:spPr>
            <a:xfrm flipV="1">
              <a:off x="3204693" y="2915121"/>
              <a:ext cx="911717" cy="797575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3204693" y="3712696"/>
            <a:ext cx="5150476" cy="3032849"/>
            <a:chOff x="3204693" y="3712696"/>
            <a:chExt cx="5150476" cy="3032849"/>
          </a:xfrm>
        </p:grpSpPr>
        <p:sp>
          <p:nvSpPr>
            <p:cNvPr id="11" name="TextBox 10"/>
            <p:cNvSpPr txBox="1"/>
            <p:nvPr/>
          </p:nvSpPr>
          <p:spPr>
            <a:xfrm>
              <a:off x="4241979" y="4191000"/>
              <a:ext cx="4113190" cy="25545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l"/>
              <a:r>
                <a:rPr lang="en-US" sz="4000" smtClean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Chi phí thuế TNDN hoãn lại </a:t>
              </a:r>
              <a:r>
                <a:rPr lang="en-US" sz="4000" i="1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(sẽ nghiên cứu trong các môn học sau)</a:t>
              </a:r>
            </a:p>
          </p:txBody>
        </p:sp>
        <p:cxnSp>
          <p:nvCxnSpPr>
            <p:cNvPr id="12" name="Straight Arrow Connector 11"/>
            <p:cNvCxnSpPr>
              <a:stCxn id="7" idx="3"/>
            </p:cNvCxnSpPr>
            <p:nvPr/>
          </p:nvCxnSpPr>
          <p:spPr>
            <a:xfrm>
              <a:off x="3204693" y="3712696"/>
              <a:ext cx="911717" cy="91171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06510" y="152400"/>
            <a:ext cx="8037490" cy="70788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4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 toán chi phí thuế TNDN hiện hành</a:t>
            </a:r>
          </a:p>
        </p:txBody>
      </p:sp>
      <p:sp>
        <p:nvSpPr>
          <p:cNvPr id="15" name="Cloud 14"/>
          <p:cNvSpPr/>
          <p:nvPr/>
        </p:nvSpPr>
        <p:spPr>
          <a:xfrm>
            <a:off x="914400" y="914400"/>
            <a:ext cx="8077200" cy="5715000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 phí thuế </a:t>
            </a:r>
            <a:r>
              <a:rPr lang="en-US" sz="36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TNDN hiện hành là số thuế TNDN phải nộp tính trên thu nhập chịu thuế trong năm và thuế suất thuế TNDN hiện hành.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489144" y="182943"/>
            <a:ext cx="7045256" cy="1615318"/>
            <a:chOff x="1292180" y="1616558"/>
            <a:chExt cx="6189291" cy="1748532"/>
          </a:xfrm>
        </p:grpSpPr>
        <p:sp>
          <p:nvSpPr>
            <p:cNvPr id="8" name="TextBox 7"/>
            <p:cNvSpPr txBox="1"/>
            <p:nvPr/>
          </p:nvSpPr>
          <p:spPr>
            <a:xfrm>
              <a:off x="1292180" y="1665982"/>
              <a:ext cx="1908220" cy="169910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l"/>
              <a:r>
                <a:rPr lang="en-US" sz="3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Chi phí thuế TNDN hiện hành</a:t>
              </a:r>
              <a:endParaRPr lang="en-US"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333200" y="2199382"/>
              <a:ext cx="533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3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</a:t>
              </a:r>
              <a:endParaRPr lang="en-US"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768681" y="1616558"/>
              <a:ext cx="1474862" cy="169910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l"/>
              <a:r>
                <a:rPr lang="en-US" sz="3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Thu nhập tính thuế</a:t>
              </a:r>
              <a:endParaRPr lang="en-US"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375645" y="2153501"/>
              <a:ext cx="533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3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  <a:endParaRPr lang="en-US"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978124" y="1665980"/>
              <a:ext cx="1503347" cy="169910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l"/>
              <a:r>
                <a:rPr lang="en-US" sz="3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Thuế suất thuế TNDN</a:t>
              </a:r>
              <a:endParaRPr lang="en-US"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752601" y="1976497"/>
            <a:ext cx="7086599" cy="2066806"/>
            <a:chOff x="1961601" y="1173539"/>
            <a:chExt cx="6225611" cy="2237254"/>
          </a:xfrm>
        </p:grpSpPr>
        <p:sp>
          <p:nvSpPr>
            <p:cNvPr id="16" name="TextBox 15"/>
            <p:cNvSpPr txBox="1"/>
            <p:nvPr/>
          </p:nvSpPr>
          <p:spPr>
            <a:xfrm>
              <a:off x="1961601" y="1178630"/>
              <a:ext cx="937188" cy="2232163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/>
              <a:r>
                <a:rPr lang="en-US" sz="3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Thu nhập tính thuế</a:t>
              </a:r>
              <a:endParaRPr lang="en-US"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233499" y="1998380"/>
              <a:ext cx="533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3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</a:t>
              </a:r>
              <a:endParaRPr lang="en-US"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103746" y="1178630"/>
              <a:ext cx="870247" cy="2232162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/>
              <a:r>
                <a:rPr lang="en-US" sz="3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Thu nhập chịu thuế</a:t>
              </a:r>
              <a:endParaRPr lang="en-US" sz="3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243898" y="1915895"/>
              <a:ext cx="533400" cy="6330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3200"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675832" y="1173539"/>
              <a:ext cx="2511380" cy="2232163"/>
            </a:xfrm>
            <a:prstGeom prst="rect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lvl="0"/>
              <a:r>
                <a:rPr lang="en-US" sz="3200">
                  <a:latin typeface="Times New Roman" panose="02020603050405020304" pitchFamily="18" charset="0"/>
                  <a:cs typeface="Times New Roman" panose="02020603050405020304" pitchFamily="18" charset="0"/>
                </a:rPr>
                <a:t>Thu nhập được miễn thuế và lỗ kết chuyển từ năm trước</a:t>
              </a:r>
            </a:p>
          </p:txBody>
        </p:sp>
      </p:grpSp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1066802" y="4343400"/>
          <a:ext cx="8000998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05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839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2005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5497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3102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2168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86431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 nhập</a:t>
                      </a:r>
                      <a:r>
                        <a:rPr lang="en-US" sz="2800" baseline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chịu thuế</a:t>
                      </a:r>
                      <a:endParaRPr lang="en-US" sz="280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=</a:t>
                      </a:r>
                      <a:endParaRPr lang="en-US" sz="280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Tổng</a:t>
                      </a:r>
                      <a:r>
                        <a:rPr lang="en-US" sz="2800" baseline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LN kế toán trước thuế</a:t>
                      </a:r>
                      <a:endParaRPr lang="en-US" sz="280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</a:t>
                      </a:r>
                      <a:endParaRPr lang="en-US" sz="280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800" baseline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khoản điều chỉnh tăng TNCT</a:t>
                      </a:r>
                      <a:endParaRPr lang="en-US" sz="280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US" sz="280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800" baseline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khoản điều chỉnh giảm TNCT</a:t>
                      </a:r>
                      <a:endParaRPr lang="en-US" sz="280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043046" y="6172200"/>
            <a:ext cx="80374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mức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20%.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043046" y="206514"/>
            <a:ext cx="80374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5.4.1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lang="en-US" sz="4000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19200" y="1143000"/>
            <a:ext cx="6477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TK 821- 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TNDN</a:t>
            </a:r>
          </a:p>
          <a:p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TK 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3334-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TNDN</a:t>
            </a:r>
            <a:endParaRPr lang="en-US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3046" y="2286000"/>
            <a:ext cx="8037490" cy="3230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5.4.2 </a:t>
            </a:r>
            <a:r>
              <a:rPr lang="en-US" sz="36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Hạch</a:t>
            </a:r>
            <a:r>
              <a:rPr lang="en-US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endParaRPr lang="en-US" sz="2800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Thuế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TNDN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nộp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821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3334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Nộp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TNDN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ước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3334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111, 112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043046" y="206514"/>
            <a:ext cx="80374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endParaRPr lang="en-US" sz="4000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19200" y="1143000"/>
            <a:ext cx="6477000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TK 515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endParaRPr lang="en-US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635 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endParaRPr lang="en-US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TK 711 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Thu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endParaRPr lang="en-US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TK 811 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endParaRPr lang="en-US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043046" y="206514"/>
            <a:ext cx="80374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endParaRPr lang="en-US" sz="4000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1143000"/>
            <a:ext cx="8915400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Hạch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Thu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lãi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vi-VN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lãi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lãi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gửi</a:t>
            </a:r>
            <a:endParaRPr lang="en-US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111, 112</a:t>
            </a:r>
            <a:endParaRPr lang="en-US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515 </a:t>
            </a:r>
          </a:p>
          <a:p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vi-VN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lỗ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lỗ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gửi</a:t>
            </a:r>
            <a:endParaRPr lang="en-US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635</a:t>
            </a:r>
          </a:p>
          <a:p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111, 112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043046" y="206514"/>
            <a:ext cx="80374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40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4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endParaRPr lang="en-US" sz="4000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1143000"/>
            <a:ext cx="8915400" cy="5001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Hạch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Thu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phạt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TSCĐ…</a:t>
            </a:r>
          </a:p>
          <a:p>
            <a:endParaRPr lang="en-US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111, 112</a:t>
            </a:r>
          </a:p>
          <a:p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711</a:t>
            </a:r>
          </a:p>
          <a:p>
            <a:endParaRPr lang="en-US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phạt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vi-VN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ượng</a:t>
            </a:r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811</a:t>
            </a:r>
          </a:p>
          <a:p>
            <a:r>
              <a:rPr lang="en-US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9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TK 111,112</a:t>
            </a:r>
            <a:endParaRPr lang="en-US" sz="2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8435" y="96520"/>
            <a:ext cx="900557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5.5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endParaRPr lang="en-US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9575" y="838200"/>
            <a:ext cx="8734425" cy="316928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4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 nhuận thuần từ HĐKD = Lợi nhuận gộp từ bán hàng và cung cấp dịch vụ + Doanh thu hoạt động tài chính – Chi phí tài chính – Chi phí bán hàng – Chi phí quản lý doanh nghiệp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06510" y="4953000"/>
            <a:ext cx="3008290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2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 nhuận gộp = Doanh thu thuần – giá vốn hàng bán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49910" y="4953000"/>
            <a:ext cx="3008290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2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Doanh thu thuần </a:t>
            </a:r>
            <a:r>
              <a:rPr lang="en-US" sz="2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Doanh thu bán hàng và cung cấp dịch vụ  – các khoản giảm trừ doanh thu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90600" y="2209800"/>
            <a:ext cx="8077200" cy="19389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4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 nhuận sau thuế TNDN = </a:t>
            </a:r>
            <a:r>
              <a:rPr lang="en-US" sz="4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 nhuận thuần từ HĐKD </a:t>
            </a:r>
            <a:r>
              <a:rPr lang="en-US" sz="4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4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 nhuận </a:t>
            </a:r>
            <a:r>
              <a:rPr lang="en-US" sz="4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 – Chi phí thuế TNDN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28600"/>
            <a:ext cx="8077200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4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 nhuận khác = Thu nhập khác – Chi phí khác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" y="-116205"/>
            <a:ext cx="8839200" cy="7600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*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Kết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chuyển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doanh thu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:         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511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911</a:t>
            </a:r>
          </a:p>
          <a:p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911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632</a:t>
            </a:r>
          </a:p>
          <a:p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CPBH&amp; QLDN: 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911</a:t>
            </a:r>
          </a:p>
          <a:p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641,642</a:t>
            </a:r>
            <a:endParaRPr lang="en-US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thuế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TNDN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TK 911</a:t>
            </a:r>
          </a:p>
          <a:p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TK 821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Kết chuyển doanh thu TC: Nợ TK 515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						Có TK 911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Kết chuyển chi phí tài chính; Nợ TK 911 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		Có TK 635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Kết chuyển doanh thu khác: 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Nợ TK 711</a:t>
            </a:r>
            <a:endParaRPr lang="en-US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						Có TK 911</a:t>
            </a: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Kết chuyển chi phí khác:  Nợ TK 911</a:t>
            </a:r>
            <a:endParaRPr lang="en-US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						Có TK 811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-32512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5.5.2 </a:t>
            </a:r>
            <a:r>
              <a:rPr lang="en-US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4191000" y="762000"/>
            <a:ext cx="1828800" cy="5181600"/>
            <a:chOff x="3733800" y="762000"/>
            <a:chExt cx="1828800" cy="5181600"/>
          </a:xfrm>
        </p:grpSpPr>
        <p:sp>
          <p:nvSpPr>
            <p:cNvPr id="33" name="Line 3"/>
            <p:cNvSpPr>
              <a:spLocks noChangeShapeType="1"/>
            </p:cNvSpPr>
            <p:nvPr/>
          </p:nvSpPr>
          <p:spPr bwMode="auto">
            <a:xfrm>
              <a:off x="3733800" y="1219200"/>
              <a:ext cx="1828800" cy="0"/>
            </a:xfrm>
            <a:prstGeom prst="line">
              <a:avLst/>
            </a:prstGeom>
            <a:noFill/>
            <a:ln w="57150">
              <a:solidFill>
                <a:srgbClr val="2F20E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Line 4"/>
            <p:cNvSpPr>
              <a:spLocks noChangeShapeType="1"/>
            </p:cNvSpPr>
            <p:nvPr/>
          </p:nvSpPr>
          <p:spPr bwMode="auto">
            <a:xfrm>
              <a:off x="4648200" y="1219200"/>
              <a:ext cx="0" cy="4724400"/>
            </a:xfrm>
            <a:prstGeom prst="line">
              <a:avLst/>
            </a:prstGeom>
            <a:noFill/>
            <a:ln w="57150">
              <a:solidFill>
                <a:srgbClr val="2F20E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Text Box 5"/>
            <p:cNvSpPr txBox="1">
              <a:spLocks noChangeArrowheads="1"/>
            </p:cNvSpPr>
            <p:nvPr/>
          </p:nvSpPr>
          <p:spPr bwMode="auto">
            <a:xfrm>
              <a:off x="3886200" y="762000"/>
              <a:ext cx="1524000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400" b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TK </a:t>
              </a:r>
              <a:r>
                <a:rPr lang="en-US" sz="2400" b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911</a:t>
              </a:r>
              <a:endParaRPr lang="en-US"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6" name="Line 13"/>
          <p:cNvSpPr>
            <a:spLocks noChangeShapeType="1"/>
          </p:cNvSpPr>
          <p:nvPr/>
        </p:nvSpPr>
        <p:spPr bwMode="auto">
          <a:xfrm>
            <a:off x="1295400" y="1267690"/>
            <a:ext cx="1524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" name="Line 14"/>
          <p:cNvSpPr>
            <a:spLocks noChangeShapeType="1"/>
          </p:cNvSpPr>
          <p:nvPr/>
        </p:nvSpPr>
        <p:spPr bwMode="auto">
          <a:xfrm>
            <a:off x="2057400" y="1274183"/>
            <a:ext cx="0" cy="554617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Text Box 15"/>
          <p:cNvSpPr txBox="1">
            <a:spLocks noChangeArrowheads="1"/>
          </p:cNvSpPr>
          <p:nvPr/>
        </p:nvSpPr>
        <p:spPr bwMode="auto">
          <a:xfrm>
            <a:off x="1143000" y="914400"/>
            <a:ext cx="152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TK 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632</a:t>
            </a:r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Line 13"/>
          <p:cNvSpPr>
            <a:spLocks noChangeShapeType="1"/>
          </p:cNvSpPr>
          <p:nvPr/>
        </p:nvSpPr>
        <p:spPr bwMode="auto">
          <a:xfrm>
            <a:off x="1295400" y="2258290"/>
            <a:ext cx="1524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" name="Line 14"/>
          <p:cNvSpPr>
            <a:spLocks noChangeShapeType="1"/>
          </p:cNvSpPr>
          <p:nvPr/>
        </p:nvSpPr>
        <p:spPr bwMode="auto">
          <a:xfrm>
            <a:off x="2057400" y="2264783"/>
            <a:ext cx="0" cy="554617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" name="Text Box 15"/>
          <p:cNvSpPr txBox="1">
            <a:spLocks noChangeArrowheads="1"/>
          </p:cNvSpPr>
          <p:nvPr/>
        </p:nvSpPr>
        <p:spPr bwMode="auto">
          <a:xfrm>
            <a:off x="1281545" y="1891145"/>
            <a:ext cx="152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TK 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635</a:t>
            </a:r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Line 13"/>
          <p:cNvSpPr>
            <a:spLocks noChangeShapeType="1"/>
          </p:cNvSpPr>
          <p:nvPr/>
        </p:nvSpPr>
        <p:spPr bwMode="auto">
          <a:xfrm>
            <a:off x="1309255" y="3172690"/>
            <a:ext cx="1524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" name="Line 14"/>
          <p:cNvSpPr>
            <a:spLocks noChangeShapeType="1"/>
          </p:cNvSpPr>
          <p:nvPr/>
        </p:nvSpPr>
        <p:spPr bwMode="auto">
          <a:xfrm>
            <a:off x="2071255" y="3179183"/>
            <a:ext cx="0" cy="554617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" name="Text Box 15"/>
          <p:cNvSpPr txBox="1">
            <a:spLocks noChangeArrowheads="1"/>
          </p:cNvSpPr>
          <p:nvPr/>
        </p:nvSpPr>
        <p:spPr bwMode="auto">
          <a:xfrm>
            <a:off x="1295400" y="2805545"/>
            <a:ext cx="152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TK 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641,642</a:t>
            </a:r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Line 13"/>
          <p:cNvSpPr>
            <a:spLocks noChangeShapeType="1"/>
          </p:cNvSpPr>
          <p:nvPr/>
        </p:nvSpPr>
        <p:spPr bwMode="auto">
          <a:xfrm>
            <a:off x="1309255" y="4087090"/>
            <a:ext cx="1524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6" name="Line 14"/>
          <p:cNvSpPr>
            <a:spLocks noChangeShapeType="1"/>
          </p:cNvSpPr>
          <p:nvPr/>
        </p:nvSpPr>
        <p:spPr bwMode="auto">
          <a:xfrm>
            <a:off x="2071255" y="4093583"/>
            <a:ext cx="0" cy="554617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" name="Text Box 15"/>
          <p:cNvSpPr txBox="1">
            <a:spLocks noChangeArrowheads="1"/>
          </p:cNvSpPr>
          <p:nvPr/>
        </p:nvSpPr>
        <p:spPr bwMode="auto">
          <a:xfrm>
            <a:off x="1295400" y="3719945"/>
            <a:ext cx="152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TK 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811</a:t>
            </a:r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Line 36"/>
          <p:cNvSpPr>
            <a:spLocks noChangeShapeType="1"/>
          </p:cNvSpPr>
          <p:nvPr/>
        </p:nvSpPr>
        <p:spPr bwMode="auto">
          <a:xfrm>
            <a:off x="2590800" y="1600200"/>
            <a:ext cx="1905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" name="Line 36"/>
          <p:cNvSpPr>
            <a:spLocks noChangeShapeType="1"/>
          </p:cNvSpPr>
          <p:nvPr/>
        </p:nvSpPr>
        <p:spPr bwMode="auto">
          <a:xfrm>
            <a:off x="2590800" y="2590800"/>
            <a:ext cx="1905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" name="Line 36"/>
          <p:cNvSpPr>
            <a:spLocks noChangeShapeType="1"/>
          </p:cNvSpPr>
          <p:nvPr/>
        </p:nvSpPr>
        <p:spPr bwMode="auto">
          <a:xfrm>
            <a:off x="2667000" y="3505200"/>
            <a:ext cx="1905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" name="Line 36"/>
          <p:cNvSpPr>
            <a:spLocks noChangeShapeType="1"/>
          </p:cNvSpPr>
          <p:nvPr/>
        </p:nvSpPr>
        <p:spPr bwMode="auto">
          <a:xfrm>
            <a:off x="2590800" y="4419600"/>
            <a:ext cx="1905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3" name="Line 13"/>
          <p:cNvSpPr>
            <a:spLocks noChangeShapeType="1"/>
          </p:cNvSpPr>
          <p:nvPr/>
        </p:nvSpPr>
        <p:spPr bwMode="auto">
          <a:xfrm>
            <a:off x="7239000" y="2258290"/>
            <a:ext cx="1524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4" name="Line 14"/>
          <p:cNvSpPr>
            <a:spLocks noChangeShapeType="1"/>
          </p:cNvSpPr>
          <p:nvPr/>
        </p:nvSpPr>
        <p:spPr bwMode="auto">
          <a:xfrm>
            <a:off x="8001000" y="2264783"/>
            <a:ext cx="0" cy="554617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5" name="Text Box 15"/>
          <p:cNvSpPr txBox="1">
            <a:spLocks noChangeArrowheads="1"/>
          </p:cNvSpPr>
          <p:nvPr/>
        </p:nvSpPr>
        <p:spPr bwMode="auto">
          <a:xfrm>
            <a:off x="7086600" y="1905000"/>
            <a:ext cx="152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TK 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515</a:t>
            </a:r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Line 13"/>
          <p:cNvSpPr>
            <a:spLocks noChangeShapeType="1"/>
          </p:cNvSpPr>
          <p:nvPr/>
        </p:nvSpPr>
        <p:spPr bwMode="auto">
          <a:xfrm>
            <a:off x="7239000" y="3172690"/>
            <a:ext cx="1524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" name="Line 14"/>
          <p:cNvSpPr>
            <a:spLocks noChangeShapeType="1"/>
          </p:cNvSpPr>
          <p:nvPr/>
        </p:nvSpPr>
        <p:spPr bwMode="auto">
          <a:xfrm>
            <a:off x="8001000" y="3179183"/>
            <a:ext cx="0" cy="554617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8" name="Text Box 15"/>
          <p:cNvSpPr txBox="1">
            <a:spLocks noChangeArrowheads="1"/>
          </p:cNvSpPr>
          <p:nvPr/>
        </p:nvSpPr>
        <p:spPr bwMode="auto">
          <a:xfrm>
            <a:off x="7086600" y="2819400"/>
            <a:ext cx="152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TK 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711</a:t>
            </a:r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Line 36"/>
          <p:cNvSpPr>
            <a:spLocks noChangeShapeType="1"/>
          </p:cNvSpPr>
          <p:nvPr/>
        </p:nvSpPr>
        <p:spPr bwMode="auto">
          <a:xfrm flipH="1">
            <a:off x="5638800" y="1676400"/>
            <a:ext cx="10287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0" name="Line 36"/>
          <p:cNvSpPr>
            <a:spLocks noChangeShapeType="1"/>
          </p:cNvSpPr>
          <p:nvPr/>
        </p:nvSpPr>
        <p:spPr bwMode="auto">
          <a:xfrm flipH="1">
            <a:off x="5562600" y="2514600"/>
            <a:ext cx="19812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" name="Line 36"/>
          <p:cNvSpPr>
            <a:spLocks noChangeShapeType="1"/>
          </p:cNvSpPr>
          <p:nvPr/>
        </p:nvSpPr>
        <p:spPr bwMode="auto">
          <a:xfrm flipH="1">
            <a:off x="5562600" y="3505200"/>
            <a:ext cx="19812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" name="Line 13"/>
          <p:cNvSpPr>
            <a:spLocks noChangeShapeType="1"/>
          </p:cNvSpPr>
          <p:nvPr/>
        </p:nvSpPr>
        <p:spPr bwMode="auto">
          <a:xfrm>
            <a:off x="7239000" y="5167745"/>
            <a:ext cx="1524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3" name="Line 14"/>
          <p:cNvSpPr>
            <a:spLocks noChangeShapeType="1"/>
          </p:cNvSpPr>
          <p:nvPr/>
        </p:nvSpPr>
        <p:spPr bwMode="auto">
          <a:xfrm>
            <a:off x="8001000" y="5174238"/>
            <a:ext cx="0" cy="554617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4" name="Text Box 15"/>
          <p:cNvSpPr txBox="1">
            <a:spLocks noChangeArrowheads="1"/>
          </p:cNvSpPr>
          <p:nvPr/>
        </p:nvSpPr>
        <p:spPr bwMode="auto">
          <a:xfrm>
            <a:off x="7225145" y="4800600"/>
            <a:ext cx="152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TK </a:t>
            </a:r>
            <a:r>
              <a:rPr lang="en-US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421</a:t>
            </a:r>
            <a:endParaRPr lang="en-US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Line 13"/>
          <p:cNvSpPr>
            <a:spLocks noChangeShapeType="1"/>
          </p:cNvSpPr>
          <p:nvPr/>
        </p:nvSpPr>
        <p:spPr bwMode="auto">
          <a:xfrm>
            <a:off x="7239000" y="4087090"/>
            <a:ext cx="1524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" name="Line 14"/>
          <p:cNvSpPr>
            <a:spLocks noChangeShapeType="1"/>
          </p:cNvSpPr>
          <p:nvPr/>
        </p:nvSpPr>
        <p:spPr bwMode="auto">
          <a:xfrm>
            <a:off x="8001000" y="4093583"/>
            <a:ext cx="0" cy="554617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8" name="Text Box 15"/>
          <p:cNvSpPr txBox="1">
            <a:spLocks noChangeArrowheads="1"/>
          </p:cNvSpPr>
          <p:nvPr/>
        </p:nvSpPr>
        <p:spPr bwMode="auto">
          <a:xfrm>
            <a:off x="7086600" y="3733800"/>
            <a:ext cx="152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TK 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8212</a:t>
            </a:r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Line 36"/>
          <p:cNvSpPr>
            <a:spLocks noChangeShapeType="1"/>
          </p:cNvSpPr>
          <p:nvPr/>
        </p:nvSpPr>
        <p:spPr bwMode="auto">
          <a:xfrm flipH="1">
            <a:off x="5562600" y="4419600"/>
            <a:ext cx="19812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" name="Line 36"/>
          <p:cNvSpPr>
            <a:spLocks noChangeShapeType="1"/>
          </p:cNvSpPr>
          <p:nvPr/>
        </p:nvSpPr>
        <p:spPr bwMode="auto">
          <a:xfrm>
            <a:off x="5715000" y="5486400"/>
            <a:ext cx="1905000" cy="0"/>
          </a:xfrm>
          <a:prstGeom prst="line">
            <a:avLst/>
          </a:prstGeom>
          <a:noFill/>
          <a:ln w="57150">
            <a:solidFill>
              <a:srgbClr val="2F20EC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5" name="Text Box 39"/>
          <p:cNvSpPr txBox="1">
            <a:spLocks noChangeArrowheads="1"/>
          </p:cNvSpPr>
          <p:nvPr/>
        </p:nvSpPr>
        <p:spPr bwMode="auto">
          <a:xfrm>
            <a:off x="6172200" y="5119688"/>
            <a:ext cx="685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Lỗ</a:t>
            </a:r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6" name="Group 105"/>
          <p:cNvGrpSpPr/>
          <p:nvPr/>
        </p:nvGrpSpPr>
        <p:grpSpPr>
          <a:xfrm>
            <a:off x="4177145" y="5555238"/>
            <a:ext cx="4357255" cy="561979"/>
            <a:chOff x="3719945" y="5555238"/>
            <a:chExt cx="4357255" cy="561979"/>
          </a:xfrm>
        </p:grpSpPr>
        <p:sp>
          <p:nvSpPr>
            <p:cNvPr id="107" name="Line 13"/>
            <p:cNvSpPr>
              <a:spLocks noChangeShapeType="1"/>
            </p:cNvSpPr>
            <p:nvPr/>
          </p:nvSpPr>
          <p:spPr bwMode="auto">
            <a:xfrm>
              <a:off x="3733800" y="6096000"/>
              <a:ext cx="4343400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" name="Line 14"/>
            <p:cNvSpPr>
              <a:spLocks noChangeShapeType="1"/>
            </p:cNvSpPr>
            <p:nvPr/>
          </p:nvSpPr>
          <p:spPr bwMode="auto">
            <a:xfrm>
              <a:off x="8063345" y="5555238"/>
              <a:ext cx="0" cy="554617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9" name="Line 14"/>
            <p:cNvSpPr>
              <a:spLocks noChangeShapeType="1"/>
            </p:cNvSpPr>
            <p:nvPr/>
          </p:nvSpPr>
          <p:spPr bwMode="auto">
            <a:xfrm>
              <a:off x="3733800" y="5728855"/>
              <a:ext cx="0" cy="38836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0" name="Line 36"/>
            <p:cNvSpPr>
              <a:spLocks noChangeShapeType="1"/>
            </p:cNvSpPr>
            <p:nvPr/>
          </p:nvSpPr>
          <p:spPr bwMode="auto">
            <a:xfrm>
              <a:off x="3719945" y="5715000"/>
              <a:ext cx="533400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1" name="Line 13"/>
            <p:cNvSpPr>
              <a:spLocks noChangeShapeType="1"/>
            </p:cNvSpPr>
            <p:nvPr/>
          </p:nvSpPr>
          <p:spPr bwMode="auto">
            <a:xfrm>
              <a:off x="7772400" y="5562600"/>
              <a:ext cx="304800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2" name="Text Box 39"/>
            <p:cNvSpPr txBox="1">
              <a:spLocks noChangeArrowheads="1"/>
            </p:cNvSpPr>
            <p:nvPr/>
          </p:nvSpPr>
          <p:spPr bwMode="auto">
            <a:xfrm>
              <a:off x="5715000" y="5729288"/>
              <a:ext cx="685800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b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Lãi</a:t>
              </a:r>
              <a:endPara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13" name="Text Box 39"/>
          <p:cNvSpPr txBox="1">
            <a:spLocks noChangeArrowheads="1"/>
          </p:cNvSpPr>
          <p:nvPr/>
        </p:nvSpPr>
        <p:spPr bwMode="auto">
          <a:xfrm>
            <a:off x="2743200" y="1219200"/>
            <a:ext cx="1828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K/c giá vốn</a:t>
            </a:r>
            <a:endParaRPr lang="en-US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Text Box 39"/>
          <p:cNvSpPr txBox="1">
            <a:spLocks noChangeArrowheads="1"/>
          </p:cNvSpPr>
          <p:nvPr/>
        </p:nvSpPr>
        <p:spPr bwMode="auto">
          <a:xfrm>
            <a:off x="2819400" y="2145268"/>
            <a:ext cx="2057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K/c CP tài chính</a:t>
            </a:r>
            <a:endParaRPr lang="en-US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Text Box 39"/>
          <p:cNvSpPr txBox="1">
            <a:spLocks noChangeArrowheads="1"/>
          </p:cNvSpPr>
          <p:nvPr/>
        </p:nvSpPr>
        <p:spPr bwMode="auto">
          <a:xfrm>
            <a:off x="2898820" y="3147605"/>
            <a:ext cx="18288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K/c CPBH, CPQLDN</a:t>
            </a:r>
            <a:endParaRPr lang="en-US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Text Box 39"/>
          <p:cNvSpPr txBox="1">
            <a:spLocks noChangeArrowheads="1"/>
          </p:cNvSpPr>
          <p:nvPr/>
        </p:nvSpPr>
        <p:spPr bwMode="auto">
          <a:xfrm>
            <a:off x="2971800" y="3993711"/>
            <a:ext cx="1828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K/c CP khác</a:t>
            </a:r>
            <a:endParaRPr lang="en-US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066800" y="4634345"/>
            <a:ext cx="3657600" cy="995065"/>
            <a:chOff x="1066800" y="4634345"/>
            <a:chExt cx="3657600" cy="995065"/>
          </a:xfrm>
        </p:grpSpPr>
        <p:sp>
          <p:nvSpPr>
            <p:cNvPr id="99" name="Line 13"/>
            <p:cNvSpPr>
              <a:spLocks noChangeShapeType="1"/>
            </p:cNvSpPr>
            <p:nvPr/>
          </p:nvSpPr>
          <p:spPr bwMode="auto">
            <a:xfrm>
              <a:off x="1309255" y="5001490"/>
              <a:ext cx="1524000" cy="0"/>
            </a:xfrm>
            <a:prstGeom prst="line">
              <a:avLst/>
            </a:prstGeom>
            <a:noFill/>
            <a:ln w="57150">
              <a:solidFill>
                <a:srgbClr val="2F20E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Line 14"/>
            <p:cNvSpPr>
              <a:spLocks noChangeShapeType="1"/>
            </p:cNvSpPr>
            <p:nvPr/>
          </p:nvSpPr>
          <p:spPr bwMode="auto">
            <a:xfrm>
              <a:off x="2071255" y="5007983"/>
              <a:ext cx="0" cy="554617"/>
            </a:xfrm>
            <a:prstGeom prst="line">
              <a:avLst/>
            </a:prstGeom>
            <a:noFill/>
            <a:ln w="57150">
              <a:solidFill>
                <a:srgbClr val="2F20E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" name="Text Box 15"/>
            <p:cNvSpPr txBox="1">
              <a:spLocks noChangeArrowheads="1"/>
            </p:cNvSpPr>
            <p:nvPr/>
          </p:nvSpPr>
          <p:spPr bwMode="auto">
            <a:xfrm>
              <a:off x="1066800" y="4634345"/>
              <a:ext cx="1828800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b="1">
                  <a:latin typeface="Arial" panose="020B0604020202020204" pitchFamily="34" charset="0"/>
                  <a:cs typeface="Arial" panose="020B0604020202020204" pitchFamily="34" charset="0"/>
                </a:rPr>
                <a:t>TK </a:t>
              </a:r>
              <a:r>
                <a:rPr lang="en-US" b="1" smtClean="0">
                  <a:latin typeface="Arial" panose="020B0604020202020204" pitchFamily="34" charset="0"/>
                  <a:cs typeface="Arial" panose="020B0604020202020204" pitchFamily="34" charset="0"/>
                </a:rPr>
                <a:t>8211,8212</a:t>
              </a:r>
              <a:endParaRPr lang="en-US" b="1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2" name="Line 36"/>
            <p:cNvSpPr>
              <a:spLocks noChangeShapeType="1"/>
            </p:cNvSpPr>
            <p:nvPr/>
          </p:nvSpPr>
          <p:spPr bwMode="auto">
            <a:xfrm>
              <a:off x="2590800" y="5334000"/>
              <a:ext cx="1905000" cy="0"/>
            </a:xfrm>
            <a:prstGeom prst="line">
              <a:avLst/>
            </a:prstGeom>
            <a:noFill/>
            <a:ln w="57150">
              <a:solidFill>
                <a:srgbClr val="2F20EC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7" name="Text Box 39"/>
            <p:cNvSpPr txBox="1">
              <a:spLocks noChangeArrowheads="1"/>
            </p:cNvSpPr>
            <p:nvPr/>
          </p:nvSpPr>
          <p:spPr bwMode="auto">
            <a:xfrm>
              <a:off x="2895600" y="4983079"/>
              <a:ext cx="1828800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b="1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K/c CP thuế TNDN</a:t>
              </a:r>
              <a:endPara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2" name="Text Box 39"/>
          <p:cNvSpPr txBox="1">
            <a:spLocks noChangeArrowheads="1"/>
          </p:cNvSpPr>
          <p:nvPr/>
        </p:nvSpPr>
        <p:spPr bwMode="auto">
          <a:xfrm>
            <a:off x="5279265" y="1295400"/>
            <a:ext cx="1828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K/c DT thuần</a:t>
            </a:r>
            <a:endParaRPr lang="en-US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248400" y="919822"/>
            <a:ext cx="3276600" cy="1027331"/>
            <a:chOff x="8197939" y="919822"/>
            <a:chExt cx="3276600" cy="1027331"/>
          </a:xfrm>
        </p:grpSpPr>
        <p:sp>
          <p:nvSpPr>
            <p:cNvPr id="72" name="Line 13"/>
            <p:cNvSpPr>
              <a:spLocks noChangeShapeType="1"/>
            </p:cNvSpPr>
            <p:nvPr/>
          </p:nvSpPr>
          <p:spPr bwMode="auto">
            <a:xfrm>
              <a:off x="8350339" y="1295268"/>
              <a:ext cx="1524000" cy="0"/>
            </a:xfrm>
            <a:prstGeom prst="line">
              <a:avLst/>
            </a:prstGeom>
            <a:noFill/>
            <a:ln w="57150">
              <a:solidFill>
                <a:srgbClr val="2F20EC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8197939" y="919822"/>
              <a:ext cx="3276600" cy="1027331"/>
              <a:chOff x="6172200" y="914400"/>
              <a:chExt cx="3276600" cy="1027331"/>
            </a:xfrm>
          </p:grpSpPr>
          <p:sp>
            <p:nvSpPr>
              <p:cNvPr id="73" name="Line 14"/>
              <p:cNvSpPr>
                <a:spLocks noChangeShapeType="1"/>
              </p:cNvSpPr>
              <p:nvPr/>
            </p:nvSpPr>
            <p:spPr bwMode="auto">
              <a:xfrm>
                <a:off x="7086600" y="1274183"/>
                <a:ext cx="0" cy="554617"/>
              </a:xfrm>
              <a:prstGeom prst="line">
                <a:avLst/>
              </a:prstGeom>
              <a:noFill/>
              <a:ln w="57150">
                <a:solidFill>
                  <a:srgbClr val="2F20EC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4" name="Text Box 15"/>
              <p:cNvSpPr txBox="1">
                <a:spLocks noChangeArrowheads="1"/>
              </p:cNvSpPr>
              <p:nvPr/>
            </p:nvSpPr>
            <p:spPr bwMode="auto">
              <a:xfrm>
                <a:off x="6172200" y="914400"/>
                <a:ext cx="1524000" cy="366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b="1">
                    <a:latin typeface="Arial" panose="020B0604020202020204" pitchFamily="34" charset="0"/>
                    <a:cs typeface="Arial" panose="020B0604020202020204" pitchFamily="34" charset="0"/>
                  </a:rPr>
                  <a:t>TK </a:t>
                </a:r>
                <a:r>
                  <a:rPr lang="en-US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511</a:t>
                </a:r>
                <a:endParaRPr lang="en-US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Line 13"/>
              <p:cNvSpPr>
                <a:spLocks noChangeShapeType="1"/>
              </p:cNvSpPr>
              <p:nvPr/>
            </p:nvSpPr>
            <p:spPr bwMode="auto">
              <a:xfrm>
                <a:off x="8077200" y="1267690"/>
                <a:ext cx="1066800" cy="0"/>
              </a:xfrm>
              <a:prstGeom prst="line">
                <a:avLst/>
              </a:prstGeom>
              <a:noFill/>
              <a:ln w="57150">
                <a:solidFill>
                  <a:srgbClr val="2F20EC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9" name="Line 14"/>
              <p:cNvSpPr>
                <a:spLocks noChangeShapeType="1"/>
              </p:cNvSpPr>
              <p:nvPr/>
            </p:nvSpPr>
            <p:spPr bwMode="auto">
              <a:xfrm>
                <a:off x="8686800" y="1295400"/>
                <a:ext cx="0" cy="554617"/>
              </a:xfrm>
              <a:prstGeom prst="line">
                <a:avLst/>
              </a:prstGeom>
              <a:noFill/>
              <a:ln w="57150">
                <a:solidFill>
                  <a:srgbClr val="2F20EC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0" name="Text Box 15"/>
              <p:cNvSpPr txBox="1">
                <a:spLocks noChangeArrowheads="1"/>
              </p:cNvSpPr>
              <p:nvPr/>
            </p:nvSpPr>
            <p:spPr bwMode="auto">
              <a:xfrm>
                <a:off x="7924800" y="914400"/>
                <a:ext cx="1524000" cy="366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b="1">
                    <a:latin typeface="Arial" panose="020B0604020202020204" pitchFamily="34" charset="0"/>
                    <a:cs typeface="Arial" panose="020B0604020202020204" pitchFamily="34" charset="0"/>
                  </a:rPr>
                  <a:t>TK </a:t>
                </a:r>
                <a:r>
                  <a:rPr lang="en-US" b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521</a:t>
                </a:r>
                <a:endParaRPr lang="en-US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Line 36"/>
              <p:cNvSpPr>
                <a:spLocks noChangeShapeType="1"/>
              </p:cNvSpPr>
              <p:nvPr/>
            </p:nvSpPr>
            <p:spPr bwMode="auto">
              <a:xfrm flipH="1">
                <a:off x="7406425" y="1618154"/>
                <a:ext cx="1028700" cy="0"/>
              </a:xfrm>
              <a:prstGeom prst="line">
                <a:avLst/>
              </a:prstGeom>
              <a:noFill/>
              <a:ln w="57150">
                <a:solidFill>
                  <a:srgbClr val="2F20EC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" name="Text Box 39"/>
              <p:cNvSpPr txBox="1">
                <a:spLocks noChangeArrowheads="1"/>
              </p:cNvSpPr>
              <p:nvPr/>
            </p:nvSpPr>
            <p:spPr bwMode="auto">
              <a:xfrm>
                <a:off x="7315200" y="1295400"/>
                <a:ext cx="1447800" cy="6463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b="1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K/c giảm trừ DT</a:t>
                </a:r>
                <a:endParaRPr lang="en-US" b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24" name="Text Box 39"/>
          <p:cNvSpPr txBox="1">
            <a:spLocks noChangeArrowheads="1"/>
          </p:cNvSpPr>
          <p:nvPr/>
        </p:nvSpPr>
        <p:spPr bwMode="auto">
          <a:xfrm>
            <a:off x="5279265" y="2081959"/>
            <a:ext cx="19715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K/c DT tài chính</a:t>
            </a:r>
            <a:endParaRPr lang="en-US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Text Box 39"/>
          <p:cNvSpPr txBox="1">
            <a:spLocks noChangeArrowheads="1"/>
          </p:cNvSpPr>
          <p:nvPr/>
        </p:nvSpPr>
        <p:spPr bwMode="auto">
          <a:xfrm>
            <a:off x="5279265" y="3135868"/>
            <a:ext cx="226453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K/c thu nhập khác</a:t>
            </a:r>
            <a:endParaRPr lang="en-US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Text Box 39"/>
          <p:cNvSpPr txBox="1">
            <a:spLocks noChangeArrowheads="1"/>
          </p:cNvSpPr>
          <p:nvPr/>
        </p:nvSpPr>
        <p:spPr bwMode="auto">
          <a:xfrm>
            <a:off x="5486400" y="4114800"/>
            <a:ext cx="18288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K/c CP thuế </a:t>
            </a:r>
            <a:r>
              <a:rPr lang="en-US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TNDN hoãn lại</a:t>
            </a:r>
            <a:endParaRPr lang="en-US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0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6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9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8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/>
      <p:bldP spid="39" grpId="0" animBg="1"/>
      <p:bldP spid="40" grpId="0" animBg="1"/>
      <p:bldP spid="41" grpId="0"/>
      <p:bldP spid="44" grpId="0" animBg="1"/>
      <p:bldP spid="46" grpId="0" animBg="1"/>
      <p:bldP spid="47" grpId="0"/>
      <p:bldP spid="65" grpId="0" animBg="1"/>
      <p:bldP spid="66" grpId="0" animBg="1"/>
      <p:bldP spid="67" grpId="0"/>
      <p:bldP spid="68" grpId="0" animBg="1"/>
      <p:bldP spid="69" grpId="0" animBg="1"/>
      <p:bldP spid="70" grpId="0" animBg="1"/>
      <p:bldP spid="71" grpId="0" animBg="1"/>
      <p:bldP spid="83" grpId="0" animBg="1"/>
      <p:bldP spid="84" grpId="0" animBg="1"/>
      <p:bldP spid="85" grpId="0"/>
      <p:bldP spid="86" grpId="0" animBg="1"/>
      <p:bldP spid="87" grpId="0" animBg="1"/>
      <p:bldP spid="88" grpId="0"/>
      <p:bldP spid="89" grpId="0" animBg="1"/>
      <p:bldP spid="90" grpId="0" animBg="1"/>
      <p:bldP spid="91" grpId="0" animBg="1"/>
      <p:bldP spid="92" grpId="0" animBg="1"/>
      <p:bldP spid="93" grpId="0" animBg="1"/>
      <p:bldP spid="94" grpId="0"/>
      <p:bldP spid="96" grpId="0" animBg="1"/>
      <p:bldP spid="97" grpId="0" animBg="1"/>
      <p:bldP spid="98" grpId="0"/>
      <p:bldP spid="103" grpId="0" animBg="1"/>
      <p:bldP spid="104" grpId="0" animBg="1"/>
      <p:bldP spid="105" grpId="0"/>
      <p:bldP spid="113" grpId="0"/>
      <p:bldP spid="114" grpId="0"/>
      <p:bldP spid="115" grpId="0"/>
      <p:bldP spid="116" grpId="0"/>
      <p:bldP spid="122" grpId="0"/>
      <p:bldP spid="124" grpId="0"/>
      <p:bldP spid="125" grpId="0"/>
      <p:bldP spid="12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F310F3-A162-40C8-81FA-4CCBDE979226}" type="slidenum">
              <a:rPr lang="en-US"/>
              <a:t>65</a:t>
            </a:fld>
            <a:endParaRPr lang="en-US"/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609600" y="990600"/>
            <a:ext cx="83597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chemeClr val="hlink"/>
                </a:solidFill>
                <a:latin typeface="VNI-Times" pitchFamily="2" charset="0"/>
              </a:rPr>
              <a:t>CHUÙC CAÛ LÔÙP THAØNH COÂNG!</a:t>
            </a:r>
          </a:p>
        </p:txBody>
      </p:sp>
      <p:pic>
        <p:nvPicPr>
          <p:cNvPr id="254980" name="A -Em di tren co non (HT)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" name="Content Placeholder 166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90800" y="2438400"/>
            <a:ext cx="3962400" cy="3962400"/>
          </a:xfrm>
        </p:spPr>
      </p:pic>
      <p:sp>
        <p:nvSpPr>
          <p:cNvPr id="1026" name="AutoShape 6"/>
          <p:cNvSpPr>
            <a:spLocks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" dur="1" fill="hold"/>
                                        <p:tgtEl>
                                          <p:spTgt spid="2549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4980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98</TotalTime>
  <Words>2864</Words>
  <Application>Microsoft Office PowerPoint</Application>
  <PresentationFormat>On-screen Show (4:3)</PresentationFormat>
  <Paragraphs>626</Paragraphs>
  <Slides>65</Slides>
  <Notes>39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65</vt:i4>
      </vt:variant>
    </vt:vector>
  </HeadingPairs>
  <TitlesOfParts>
    <vt:vector size="75" baseType="lpstr">
      <vt:lpstr>Arial</vt:lpstr>
      <vt:lpstr>Calibri</vt:lpstr>
      <vt:lpstr>Gill Sans MT</vt:lpstr>
      <vt:lpstr>Tahoma</vt:lpstr>
      <vt:lpstr>Times New Roman</vt:lpstr>
      <vt:lpstr>Verdana</vt:lpstr>
      <vt:lpstr>VNI-Times</vt:lpstr>
      <vt:lpstr>Wingdings</vt:lpstr>
      <vt:lpstr>Wingdings 2</vt:lpstr>
      <vt:lpstr>Solstice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Mobile: 0905287744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700</cp:revision>
  <dcterms:created xsi:type="dcterms:W3CDTF">2011-10-11T12:10:00Z</dcterms:created>
  <dcterms:modified xsi:type="dcterms:W3CDTF">2021-05-22T08:36:47Z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1033-11.2.0.9747</vt:lpwstr>
  </property>
</Properties>
</file>