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4" r:id="rId1"/>
  </p:sldMasterIdLst>
  <p:sldIdLst>
    <p:sldId id="288" r:id="rId2"/>
    <p:sldId id="276" r:id="rId3"/>
    <p:sldId id="298" r:id="rId4"/>
    <p:sldId id="291" r:id="rId5"/>
    <p:sldId id="293" r:id="rId6"/>
    <p:sldId id="292" r:id="rId7"/>
    <p:sldId id="295" r:id="rId8"/>
    <p:sldId id="296" r:id="rId9"/>
    <p:sldId id="297" r:id="rId10"/>
    <p:sldId id="299" r:id="rId1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DUONG HONG" initials="DH" lastIdx="3" clrIdx="0">
    <p:extLst>
      <p:ext uri="{19B8F6BF-5375-455C-9EA6-DF929625EA0E}">
        <p15:presenceInfo xmlns="" xmlns:p15="http://schemas.microsoft.com/office/powerpoint/2012/main" userId="DUONG HONG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9CCFF"/>
    <a:srgbClr val="0000FF"/>
    <a:srgbClr val="D6126B"/>
    <a:srgbClr val="C4763C"/>
    <a:srgbClr val="6699FF"/>
    <a:srgbClr val="CC66FF"/>
    <a:srgbClr val="FF99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8799B23B-EC83-4686-B30A-512413B5E67A}" styleName="Light Style 3 - Accent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E8B1032C-EA38-4F05-BA0D-38AFFFC7BED3}" styleName="Light Style 3 - Accent 6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50" autoAdjust="0"/>
    <p:restoredTop sz="94660"/>
  </p:normalViewPr>
  <p:slideViewPr>
    <p:cSldViewPr snapToGrid="0">
      <p:cViewPr>
        <p:scale>
          <a:sx n="79" d="100"/>
          <a:sy n="79" d="100"/>
        </p:scale>
        <p:origin x="-180" y="-9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commentAuthors" Target="commentAuthors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040D2B-E94D-42C5-AC08-1F2CA65C47FE}" type="datetimeFigureOut">
              <a:rPr lang="en-US" smtClean="0"/>
              <a:t>5/10/2021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7BFE4D-4923-4AC9-880A-98F5C649271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7134100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040D2B-E94D-42C5-AC08-1F2CA65C47FE}" type="datetimeFigureOut">
              <a:rPr lang="en-US" smtClean="0"/>
              <a:t>5/10/2021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7BFE4D-4923-4AC9-880A-98F5C649271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30768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040D2B-E94D-42C5-AC08-1F2CA65C47FE}" type="datetimeFigureOut">
              <a:rPr lang="en-US" smtClean="0"/>
              <a:t>5/10/2021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7BFE4D-4923-4AC9-880A-98F5C649271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412424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040D2B-E94D-42C5-AC08-1F2CA65C47FE}" type="datetimeFigureOut">
              <a:rPr lang="en-US" smtClean="0"/>
              <a:t>5/10/2021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7BFE4D-4923-4AC9-880A-98F5C649271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141980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040D2B-E94D-42C5-AC08-1F2CA65C47FE}" type="datetimeFigureOut">
              <a:rPr lang="en-US" smtClean="0"/>
              <a:t>5/10/2021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7BFE4D-4923-4AC9-880A-98F5C649271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4687320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040D2B-E94D-42C5-AC08-1F2CA65C47FE}" type="datetimeFigureOut">
              <a:rPr lang="en-US" smtClean="0"/>
              <a:t>5/10/2021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7BFE4D-4923-4AC9-880A-98F5C649271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9501075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040D2B-E94D-42C5-AC08-1F2CA65C47FE}" type="datetimeFigureOut">
              <a:rPr lang="en-US" smtClean="0"/>
              <a:t>5/10/2021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7BFE4D-4923-4AC9-880A-98F5C649271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9079422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040D2B-E94D-42C5-AC08-1F2CA65C47FE}" type="datetimeFigureOut">
              <a:rPr lang="en-US" smtClean="0"/>
              <a:t>5/10/2021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7BFE4D-4923-4AC9-880A-98F5C649271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536131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040D2B-E94D-42C5-AC08-1F2CA65C47FE}" type="datetimeFigureOut">
              <a:rPr lang="en-US" smtClean="0"/>
              <a:t>5/10/2021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7BFE4D-4923-4AC9-880A-98F5C649271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830054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040D2B-E94D-42C5-AC08-1F2CA65C47FE}" type="datetimeFigureOut">
              <a:rPr lang="en-US" smtClean="0"/>
              <a:t>5/10/2021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7BFE4D-4923-4AC9-880A-98F5C649271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4849205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040D2B-E94D-42C5-AC08-1F2CA65C47FE}" type="datetimeFigureOut">
              <a:rPr lang="en-US" smtClean="0"/>
              <a:t>5/10/2021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7BFE4D-4923-4AC9-880A-98F5C649271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7342873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F040D2B-E94D-42C5-AC08-1F2CA65C47FE}" type="datetimeFigureOut">
              <a:rPr lang="en-US" smtClean="0"/>
              <a:t>5/10/2021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87BFE4D-4923-4AC9-880A-98F5C649271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10531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5" r:id="rId1"/>
    <p:sldLayoutId id="2147483726" r:id="rId2"/>
    <p:sldLayoutId id="2147483727" r:id="rId3"/>
    <p:sldLayoutId id="2147483728" r:id="rId4"/>
    <p:sldLayoutId id="2147483729" r:id="rId5"/>
    <p:sldLayoutId id="2147483730" r:id="rId6"/>
    <p:sldLayoutId id="2147483731" r:id="rId7"/>
    <p:sldLayoutId id="2147483732" r:id="rId8"/>
    <p:sldLayoutId id="2147483733" r:id="rId9"/>
    <p:sldLayoutId id="2147483734" r:id="rId10"/>
    <p:sldLayoutId id="2147483735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0.png"/><Relationship Id="rId2" Type="http://schemas.openxmlformats.org/officeDocument/2006/relationships/image" Target="../media/image80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/>
          <a:srcRect l="6676" t="19675" r="54360" b="59187"/>
          <a:stretch/>
        </p:blipFill>
        <p:spPr>
          <a:xfrm>
            <a:off x="0" y="0"/>
            <a:ext cx="1973253" cy="602166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2661425" y="91421"/>
            <a:ext cx="7722900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600" b="1" smtClean="0">
                <a:solidFill>
                  <a:srgbClr val="C4763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TRƯỜNG CAO ĐẲNG LÝ TỰ TRỌNG TP.HCM</a:t>
            </a:r>
          </a:p>
          <a:p>
            <a:pPr algn="ctr"/>
            <a:r>
              <a:rPr lang="en-US" sz="2600" b="1" smtClean="0">
                <a:solidFill>
                  <a:srgbClr val="C4763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KHOA CƠ KHÍ</a:t>
            </a:r>
            <a:endParaRPr lang="en-US" sz="2600" b="1">
              <a:solidFill>
                <a:srgbClr val="C4763C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207129" y="2206545"/>
            <a:ext cx="9578566" cy="147630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20000"/>
              </a:lnSpc>
              <a:spcBef>
                <a:spcPts val="1000"/>
              </a:spcBef>
            </a:pPr>
            <a:r>
              <a:rPr lang="en-US" sz="3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Môn</a:t>
            </a:r>
            <a:r>
              <a:rPr lang="en-US" sz="3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3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CƠ</a:t>
            </a:r>
            <a:r>
              <a:rPr lang="en-US" sz="3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KỸ</a:t>
            </a:r>
            <a:r>
              <a:rPr lang="en-US" sz="3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THUẬT</a:t>
            </a:r>
            <a:endParaRPr lang="en-US" sz="34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lnSpc>
                <a:spcPct val="120000"/>
              </a:lnSpc>
              <a:spcBef>
                <a:spcPts val="1000"/>
              </a:spcBef>
            </a:pPr>
            <a:r>
              <a:rPr lang="en-US" sz="3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Chương</a:t>
            </a:r>
            <a:r>
              <a:rPr lang="en-US" sz="3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4. </a:t>
            </a:r>
            <a:r>
              <a:rPr lang="en-US" sz="3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ĐỘNG</a:t>
            </a:r>
            <a:r>
              <a:rPr lang="en-US" sz="3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HỌC</a:t>
            </a:r>
            <a:r>
              <a:rPr lang="en-US" sz="3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ĐIỂM</a:t>
            </a:r>
            <a:endParaRPr lang="en-US" sz="3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0" y="6255943"/>
            <a:ext cx="12192000" cy="552262"/>
          </a:xfrm>
          <a:prstGeom prst="rect">
            <a:avLst/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-1" y="6397203"/>
            <a:ext cx="358541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GV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: </a:t>
            </a:r>
            <a:r>
              <a:rPr lang="en-US" dirty="0" err="1" smtClean="0">
                <a:latin typeface="Arial" panose="020B0604020202020204" pitchFamily="34" charset="0"/>
                <a:cs typeface="Arial" panose="020B0604020202020204" pitchFamily="34" charset="0"/>
              </a:rPr>
              <a:t>PHAN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THỊ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 smtClean="0">
                <a:latin typeface="Arial" panose="020B0604020202020204" pitchFamily="34" charset="0"/>
                <a:cs typeface="Arial" panose="020B0604020202020204" pitchFamily="34" charset="0"/>
              </a:rPr>
              <a:t>XUÂN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TRANG</a:t>
            </a: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5084441" y="6347408"/>
            <a:ext cx="276550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TP.HCM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05/2021</a:t>
            </a: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9343176" y="6347408"/>
            <a:ext cx="320190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Môn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học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 smtClean="0">
                <a:latin typeface="Arial" panose="020B0604020202020204" pitchFamily="34" charset="0"/>
                <a:cs typeface="Arial" panose="020B0604020202020204" pitchFamily="34" charset="0"/>
              </a:rPr>
              <a:t>CƠ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 smtClean="0">
                <a:latin typeface="Arial" panose="020B0604020202020204" pitchFamily="34" charset="0"/>
                <a:cs typeface="Arial" panose="020B0604020202020204" pitchFamily="34" charset="0"/>
              </a:rPr>
              <a:t>KỸ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THUẬT</a:t>
            </a: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436518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7"/>
    </mc:Choice>
    <mc:Fallback xmlns="">
      <p:transition spd="slow" advTm="17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0" y="6310711"/>
            <a:ext cx="26874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mtClean="0">
                <a:latin typeface="Arial" panose="020B0604020202020204" pitchFamily="34" charset="0"/>
                <a:cs typeface="Arial" panose="020B0604020202020204" pitchFamily="34" charset="0"/>
              </a:rPr>
              <a:t>GV: Dương Thị Hồng</a:t>
            </a:r>
            <a:endParaRPr 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Rounded Rectangle 2"/>
          <p:cNvSpPr/>
          <p:nvPr/>
        </p:nvSpPr>
        <p:spPr>
          <a:xfrm>
            <a:off x="2321881" y="92777"/>
            <a:ext cx="8243513" cy="856754"/>
          </a:xfrm>
          <a:prstGeom prst="roundRect">
            <a:avLst/>
          </a:prstGeom>
          <a:ln w="28575"/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800" b="1">
                <a:ln w="0"/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r>
              <a:rPr lang="en-US" sz="2800" b="1" smtClean="0">
                <a:ln w="0"/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.1. Khảo sát chuyển động của điểm </a:t>
            </a:r>
          </a:p>
          <a:p>
            <a:pPr algn="ctr"/>
            <a:r>
              <a:rPr lang="en-US" sz="2800" b="1" smtClean="0">
                <a:ln w="0"/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bằng phương pháp tọa độ Đề các</a:t>
            </a:r>
            <a:endParaRPr lang="en-US" sz="2800" b="1">
              <a:ln w="0"/>
              <a:solidFill>
                <a:srgbClr val="C0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Box 8"/>
              <p:cNvSpPr txBox="1"/>
              <p:nvPr/>
            </p:nvSpPr>
            <p:spPr>
              <a:xfrm>
                <a:off x="792654" y="949531"/>
                <a:ext cx="10658732" cy="536422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en-US" sz="2800" b="1" i="1" dirty="0" smtClean="0">
                    <a:solidFill>
                      <a:srgbClr val="0000FF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4.1.1. </a:t>
                </a:r>
                <a:r>
                  <a:rPr lang="en-US" sz="2800" b="1" i="1" dirty="0" err="1" smtClean="0">
                    <a:solidFill>
                      <a:srgbClr val="0000FF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Phương</a:t>
                </a:r>
                <a:r>
                  <a:rPr lang="en-US" sz="2800" b="1" i="1" dirty="0" smtClean="0">
                    <a:solidFill>
                      <a:srgbClr val="0000FF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i="1" dirty="0" err="1" smtClean="0">
                    <a:solidFill>
                      <a:srgbClr val="0000FF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trình</a:t>
                </a:r>
                <a:r>
                  <a:rPr lang="en-US" sz="2800" b="1" i="1" dirty="0" smtClean="0">
                    <a:solidFill>
                      <a:srgbClr val="0000FF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i="1" dirty="0" err="1" smtClean="0">
                    <a:solidFill>
                      <a:srgbClr val="0000FF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chuyển</a:t>
                </a:r>
                <a:r>
                  <a:rPr lang="en-US" sz="2800" b="1" i="1" dirty="0" smtClean="0">
                    <a:solidFill>
                      <a:srgbClr val="0000FF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i="1" dirty="0" err="1" smtClean="0">
                    <a:solidFill>
                      <a:srgbClr val="0000FF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động</a:t>
                </a:r>
                <a:endParaRPr lang="en-US" sz="2800" b="1" i="1" dirty="0" smtClean="0">
                  <a:solidFill>
                    <a:srgbClr val="0000FF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r>
                  <a:rPr lang="en-US" sz="2800" b="1" i="1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	</a:t>
                </a:r>
                <a:r>
                  <a:rPr lang="en-US" sz="2800" dirty="0"/>
                  <a:t> </a:t>
                </a:r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x = x(t)</a:t>
                </a:r>
              </a:p>
              <a:p>
                <a:r>
                  <a:rPr lang="en-US" sz="28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	 y </a:t>
                </a:r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= y(t</a:t>
                </a:r>
                <a:r>
                  <a:rPr lang="en-US" sz="28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)</a:t>
                </a:r>
              </a:p>
              <a:p>
                <a:r>
                  <a:rPr lang="vi-VN" sz="2800" dirty="0"/>
                  <a:t/>
                </a:r>
                <a:br>
                  <a:rPr lang="vi-VN" sz="2800" dirty="0"/>
                </a:br>
                <a:r>
                  <a:rPr lang="en-US" sz="2800" b="1" i="1" dirty="0">
                    <a:solidFill>
                      <a:srgbClr val="0000FF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4.1.2. </a:t>
                </a:r>
                <a:r>
                  <a:rPr lang="en-US" sz="2800" b="1" i="1" dirty="0" err="1">
                    <a:solidFill>
                      <a:srgbClr val="0000FF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Vận</a:t>
                </a:r>
                <a:r>
                  <a:rPr lang="en-US" sz="2800" b="1" i="1" dirty="0">
                    <a:solidFill>
                      <a:srgbClr val="0000FF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i="1" dirty="0" err="1">
                    <a:solidFill>
                      <a:srgbClr val="0000FF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tốc</a:t>
                </a:r>
                <a:endParaRPr lang="en-US" sz="2800" b="1" i="1" dirty="0">
                  <a:solidFill>
                    <a:srgbClr val="0000FF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r>
                  <a:rPr lang="en-US" sz="2800" dirty="0" smtClean="0"/>
                  <a:t>	</a:t>
                </a:r>
                <a:r>
                  <a:rPr lang="en-US" sz="2800" dirty="0" err="1" smtClean="0"/>
                  <a:t>v</a:t>
                </a:r>
                <a:r>
                  <a:rPr lang="en-US" sz="2800" baseline="-25000" dirty="0" err="1" smtClean="0"/>
                  <a:t>x</a:t>
                </a:r>
                <a:r>
                  <a:rPr lang="en-US" sz="2800" dirty="0" smtClean="0"/>
                  <a:t> </a:t>
                </a:r>
                <a:r>
                  <a:rPr lang="en-US" sz="2800" dirty="0"/>
                  <a:t>= x’(t)</a:t>
                </a:r>
              </a:p>
              <a:p>
                <a:r>
                  <a:rPr lang="en-US" sz="2800" dirty="0" smtClean="0"/>
                  <a:t>	</a:t>
                </a:r>
                <a:r>
                  <a:rPr lang="en-US" sz="2800" dirty="0" err="1" smtClean="0"/>
                  <a:t>v</a:t>
                </a:r>
                <a:r>
                  <a:rPr lang="en-US" sz="2800" baseline="-25000" dirty="0" err="1" smtClean="0"/>
                  <a:t>y</a:t>
                </a:r>
                <a:r>
                  <a:rPr lang="en-US" sz="2800" dirty="0" smtClean="0"/>
                  <a:t> </a:t>
                </a:r>
                <a:r>
                  <a:rPr lang="en-US" sz="2800" dirty="0"/>
                  <a:t>= y’(t)</a:t>
                </a:r>
              </a:p>
              <a:p>
                <a:r>
                  <a:rPr lang="en-US" sz="2800" dirty="0" smtClean="0"/>
                  <a:t>	v </a:t>
                </a:r>
                <a:r>
                  <a:rPr lang="en-US" sz="2800" dirty="0"/>
                  <a:t>= </a:t>
                </a:r>
                <a14:m>
                  <m:oMath xmlns:m="http://schemas.openxmlformats.org/officeDocument/2006/math">
                    <m:rad>
                      <m:radPr>
                        <m:degHide m:val="on"/>
                        <m:ctrlPr>
                          <a:rPr lang="en-US" sz="2800" i="1">
                            <a:latin typeface="Cambria Math"/>
                          </a:rPr>
                        </m:ctrlPr>
                      </m:radPr>
                      <m:deg/>
                      <m:e>
                        <m:sSubSup>
                          <m:sSubSupPr>
                            <m:ctrlPr>
                              <a:rPr lang="en-US" sz="2800" i="1">
                                <a:latin typeface="Cambria Math"/>
                              </a:rPr>
                            </m:ctrlPr>
                          </m:sSubSupPr>
                          <m:e>
                            <m:r>
                              <m:rPr>
                                <m:sty m:val="p"/>
                              </m:rPr>
                              <a:rPr lang="en-US" sz="2800">
                                <a:latin typeface="Cambria Math" panose="02040503050406030204" pitchFamily="18" charset="0"/>
                              </a:rPr>
                              <m:t>v</m:t>
                            </m:r>
                          </m:e>
                          <m:sub>
                            <m:r>
                              <m:rPr>
                                <m:sty m:val="p"/>
                              </m:rPr>
                              <a:rPr lang="en-US" sz="2800">
                                <a:latin typeface="Cambria Math" panose="02040503050406030204" pitchFamily="18" charset="0"/>
                              </a:rPr>
                              <m:t>x</m:t>
                            </m:r>
                          </m:sub>
                          <m:sup>
                            <m:r>
                              <a:rPr lang="en-US" sz="2800">
                                <a:latin typeface="Cambria Math" panose="02040503050406030204" pitchFamily="18" charset="0"/>
                              </a:rPr>
                              <m:t>2</m:t>
                            </m:r>
                          </m:sup>
                        </m:sSubSup>
                        <m:sSubSup>
                          <m:sSubSupPr>
                            <m:ctrlPr>
                              <a:rPr lang="en-US" sz="2800" i="1">
                                <a:latin typeface="Cambria Math"/>
                              </a:rPr>
                            </m:ctrlPr>
                          </m:sSubSupPr>
                          <m:e>
                            <m:r>
                              <a:rPr lang="en-US" sz="2800">
                                <a:latin typeface="Cambria Math" panose="02040503050406030204" pitchFamily="18" charset="0"/>
                              </a:rPr>
                              <m:t>+ </m:t>
                            </m:r>
                            <m:r>
                              <m:rPr>
                                <m:sty m:val="p"/>
                              </m:rPr>
                              <a:rPr lang="en-US" sz="2800">
                                <a:latin typeface="Cambria Math" panose="02040503050406030204" pitchFamily="18" charset="0"/>
                              </a:rPr>
                              <m:t>v</m:t>
                            </m:r>
                          </m:e>
                          <m:sub>
                            <m:r>
                              <m:rPr>
                                <m:sty m:val="p"/>
                              </m:rPr>
                              <a:rPr lang="en-US" sz="2800">
                                <a:latin typeface="Cambria Math" panose="02040503050406030204" pitchFamily="18" charset="0"/>
                              </a:rPr>
                              <m:t>y</m:t>
                            </m:r>
                          </m:sub>
                          <m:sup>
                            <m:r>
                              <a:rPr lang="en-US" sz="2800">
                                <a:latin typeface="Cambria Math" panose="02040503050406030204" pitchFamily="18" charset="0"/>
                              </a:rPr>
                              <m:t>2</m:t>
                            </m:r>
                          </m:sup>
                        </m:sSubSup>
                      </m:e>
                    </m:rad>
                  </m:oMath>
                </a14:m>
                <a:endParaRPr lang="en-US" sz="2800" dirty="0"/>
              </a:p>
              <a:p>
                <a:r>
                  <a:rPr lang="en-US" sz="2800" dirty="0" err="1"/>
                  <a:t>VD1</a:t>
                </a:r>
                <a:r>
                  <a:rPr lang="en-US" sz="2800" dirty="0"/>
                  <a:t>. Cho </a:t>
                </a:r>
                <a:r>
                  <a:rPr lang="en-US" sz="2800" dirty="0" err="1"/>
                  <a:t>điểm</a:t>
                </a:r>
                <a:r>
                  <a:rPr lang="en-US" sz="2800" dirty="0"/>
                  <a:t> </a:t>
                </a:r>
                <a:r>
                  <a:rPr lang="en-US" sz="2800" dirty="0" err="1"/>
                  <a:t>chuyển</a:t>
                </a:r>
                <a:r>
                  <a:rPr lang="en-US" sz="2800" dirty="0"/>
                  <a:t> </a:t>
                </a:r>
                <a:r>
                  <a:rPr lang="en-US" sz="2800" dirty="0" err="1"/>
                  <a:t>động</a:t>
                </a:r>
                <a:r>
                  <a:rPr lang="en-US" sz="2800" dirty="0"/>
                  <a:t> </a:t>
                </a:r>
                <a:r>
                  <a:rPr lang="en-US" sz="2800" dirty="0" err="1"/>
                  <a:t>theo</a:t>
                </a:r>
                <a:r>
                  <a:rPr lang="en-US" sz="2800" dirty="0"/>
                  <a:t> </a:t>
                </a:r>
                <a:r>
                  <a:rPr lang="en-US" sz="2800" dirty="0" err="1"/>
                  <a:t>phương</a:t>
                </a:r>
                <a:r>
                  <a:rPr lang="en-US" sz="2800" dirty="0"/>
                  <a:t> </a:t>
                </a:r>
                <a:r>
                  <a:rPr lang="en-US" sz="2800" dirty="0" err="1"/>
                  <a:t>trình</a:t>
                </a:r>
                <a:r>
                  <a:rPr lang="en-US" sz="2800" dirty="0"/>
                  <a:t>:    </a:t>
                </a:r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x =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sz="2800" i="1">
                            <a:latin typeface="Cambria Math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sz="2800" i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𝑡</m:t>
                        </m:r>
                      </m:e>
                      <m:sup>
                        <m:r>
                          <a:rPr lang="en-US" sz="2800" i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2</m:t>
                        </m:r>
                      </m:sup>
                    </m:sSup>
                  </m:oMath>
                </a14:m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+ 1</a:t>
                </a:r>
              </a:p>
              <a:p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							       	y =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sz="2800" i="1">
                            <a:latin typeface="Cambria Math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sz="28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2</m:t>
                        </m:r>
                        <m:r>
                          <a:rPr lang="en-US" sz="2800" i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𝑡</m:t>
                        </m:r>
                      </m:e>
                      <m:sup>
                        <m:r>
                          <a:rPr lang="en-US" sz="2800" i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2</m:t>
                        </m:r>
                      </m:sup>
                    </m:sSup>
                  </m:oMath>
                </a14:m>
                <a:r>
                  <a:rPr lang="en-US" sz="2800" dirty="0"/>
                  <a:t> + 1</a:t>
                </a:r>
              </a:p>
              <a:p>
                <a:pPr marL="514350" indent="-514350">
                  <a:buAutoNum type="alphaLcPeriod"/>
                </a:pPr>
                <a:r>
                  <a:rPr lang="en-US" sz="2800" dirty="0" err="1"/>
                  <a:t>Xác</a:t>
                </a:r>
                <a:r>
                  <a:rPr lang="en-US" sz="2800" dirty="0"/>
                  <a:t> </a:t>
                </a:r>
                <a:r>
                  <a:rPr lang="en-US" sz="2800" dirty="0" err="1"/>
                  <a:t>định</a:t>
                </a:r>
                <a:r>
                  <a:rPr lang="en-US" sz="2800" dirty="0"/>
                  <a:t> </a:t>
                </a:r>
                <a:r>
                  <a:rPr lang="en-US" sz="2800" dirty="0" err="1"/>
                  <a:t>vận</a:t>
                </a:r>
                <a:r>
                  <a:rPr lang="en-US" sz="2800" dirty="0"/>
                  <a:t> </a:t>
                </a:r>
                <a:r>
                  <a:rPr lang="en-US" sz="2800" dirty="0" err="1"/>
                  <a:t>tốc</a:t>
                </a:r>
                <a:r>
                  <a:rPr lang="en-US" sz="2800" dirty="0"/>
                  <a:t> </a:t>
                </a:r>
                <a:r>
                  <a:rPr lang="en-US" sz="2800" dirty="0" err="1"/>
                  <a:t>của</a:t>
                </a:r>
                <a:r>
                  <a:rPr lang="en-US" sz="2800" dirty="0"/>
                  <a:t> </a:t>
                </a:r>
                <a:r>
                  <a:rPr lang="en-US" sz="2800" dirty="0" err="1"/>
                  <a:t>điểm</a:t>
                </a:r>
                <a:r>
                  <a:rPr lang="en-US" sz="2800" dirty="0"/>
                  <a:t> </a:t>
                </a:r>
                <a:r>
                  <a:rPr lang="en-US" sz="2800" dirty="0" err="1"/>
                  <a:t>tại</a:t>
                </a:r>
                <a:r>
                  <a:rPr lang="en-US" sz="2800" dirty="0"/>
                  <a:t> t =</a:t>
                </a:r>
                <a:r>
                  <a:rPr lang="en-US" sz="2800" dirty="0" smtClean="0"/>
                  <a:t>2s</a:t>
                </a:r>
                <a:endParaRPr lang="en-US" sz="2800" dirty="0"/>
              </a:p>
            </p:txBody>
          </p:sp>
        </mc:Choice>
        <mc:Fallback xmlns="">
          <p:sp>
            <p:nvSpPr>
              <p:cNvPr id="9" name="TextBox 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92654" y="949531"/>
                <a:ext cx="10658732" cy="5364225"/>
              </a:xfrm>
              <a:prstGeom prst="rect">
                <a:avLst/>
              </a:prstGeom>
              <a:blipFill rotWithShape="0">
                <a:blip r:embed="rId3"/>
                <a:stretch>
                  <a:fillRect l="-1201" t="-455" b="-2273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3" name="TextBox 12"/>
          <p:cNvSpPr txBox="1"/>
          <p:nvPr/>
        </p:nvSpPr>
        <p:spPr>
          <a:xfrm>
            <a:off x="9556595" y="6333893"/>
            <a:ext cx="255362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mtClean="0">
                <a:latin typeface="Arial" panose="020B0604020202020204" pitchFamily="34" charset="0"/>
                <a:cs typeface="Arial" panose="020B0604020202020204" pitchFamily="34" charset="0"/>
              </a:rPr>
              <a:t>Môn học Cơ kỹ thuật</a:t>
            </a:r>
            <a:endParaRPr 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0" y="6305738"/>
            <a:ext cx="12192000" cy="552262"/>
          </a:xfrm>
          <a:prstGeom prst="rect">
            <a:avLst/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TextBox 14"/>
          <p:cNvSpPr txBox="1"/>
          <p:nvPr/>
        </p:nvSpPr>
        <p:spPr>
          <a:xfrm>
            <a:off x="-1" y="6397203"/>
            <a:ext cx="346509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err="1" smtClean="0">
                <a:latin typeface="Arial" panose="020B0604020202020204" pitchFamily="34" charset="0"/>
                <a:cs typeface="Arial" panose="020B0604020202020204" pitchFamily="34" charset="0"/>
              </a:rPr>
              <a:t>GV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: </a:t>
            </a:r>
            <a:r>
              <a:rPr lang="en-US" dirty="0" err="1" smtClean="0">
                <a:latin typeface="Arial" panose="020B0604020202020204" pitchFamily="34" charset="0"/>
                <a:cs typeface="Arial" panose="020B0604020202020204" pitchFamily="34" charset="0"/>
              </a:rPr>
              <a:t>PHAN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THỊ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 smtClean="0">
                <a:latin typeface="Arial" panose="020B0604020202020204" pitchFamily="34" charset="0"/>
                <a:cs typeface="Arial" panose="020B0604020202020204" pitchFamily="34" charset="0"/>
              </a:rPr>
              <a:t>XUÂN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TRANG</a:t>
            </a: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9343176" y="6347408"/>
            <a:ext cx="320190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Môn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học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 smtClean="0">
                <a:latin typeface="Arial" panose="020B0604020202020204" pitchFamily="34" charset="0"/>
                <a:cs typeface="Arial" panose="020B0604020202020204" pitchFamily="34" charset="0"/>
              </a:rPr>
              <a:t>CƠ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 smtClean="0">
                <a:latin typeface="Arial" panose="020B0604020202020204" pitchFamily="34" charset="0"/>
                <a:cs typeface="Arial" panose="020B0604020202020204" pitchFamily="34" charset="0"/>
              </a:rPr>
              <a:t>KỸ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THUẬT</a:t>
            </a: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8" name="Picture 17"/>
          <p:cNvPicPr/>
          <p:nvPr/>
        </p:nvPicPr>
        <p:blipFill rotWithShape="1">
          <a:blip r:embed="rId4"/>
          <a:srcRect l="12901" t="28622" r="51373" b="21192"/>
          <a:stretch/>
        </p:blipFill>
        <p:spPr bwMode="auto">
          <a:xfrm>
            <a:off x="8427678" y="1522540"/>
            <a:ext cx="3376145" cy="2597692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2" name="Rectangle 1"/>
          <p:cNvSpPr/>
          <p:nvPr/>
        </p:nvSpPr>
        <p:spPr>
          <a:xfrm>
            <a:off x="9853500" y="3858622"/>
            <a:ext cx="52450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x</a:t>
            </a:r>
            <a:r>
              <a:rPr lang="en-US" sz="1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</a:t>
            </a:r>
            <a:endParaRPr lang="en-US"/>
          </a:p>
        </p:txBody>
      </p:sp>
      <p:sp>
        <p:nvSpPr>
          <p:cNvPr id="20" name="Rectangle 19"/>
          <p:cNvSpPr/>
          <p:nvPr/>
        </p:nvSpPr>
        <p:spPr>
          <a:xfrm>
            <a:off x="8269144" y="1850542"/>
            <a:ext cx="52450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>
                <a:latin typeface="Times New Roman" panose="02020603050405020304" pitchFamily="18" charset="0"/>
                <a:cs typeface="Times New Roman" panose="02020603050405020304" pitchFamily="18" charset="0"/>
              </a:rPr>
              <a:t>y</a:t>
            </a:r>
            <a:r>
              <a:rPr lang="en-US" sz="1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</a:t>
            </a:r>
            <a:endParaRPr lang="en-US"/>
          </a:p>
        </p:txBody>
      </p:sp>
      <p:sp>
        <p:nvSpPr>
          <p:cNvPr id="6" name="Left Brace 5"/>
          <p:cNvSpPr/>
          <p:nvPr/>
        </p:nvSpPr>
        <p:spPr>
          <a:xfrm>
            <a:off x="1665837" y="1711105"/>
            <a:ext cx="181070" cy="479833"/>
          </a:xfrm>
          <a:prstGeom prst="leftBrac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" name="Left Brace 20"/>
          <p:cNvSpPr/>
          <p:nvPr/>
        </p:nvSpPr>
        <p:spPr>
          <a:xfrm>
            <a:off x="7921782" y="5154272"/>
            <a:ext cx="181070" cy="479833"/>
          </a:xfrm>
          <a:prstGeom prst="leftBrac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0647534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397"/>
    </mc:Choice>
    <mc:Fallback xmlns="">
      <p:transition spd="slow" advTm="239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9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9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9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0" y="6310711"/>
            <a:ext cx="26874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mtClean="0">
                <a:latin typeface="Arial" panose="020B0604020202020204" pitchFamily="34" charset="0"/>
                <a:cs typeface="Arial" panose="020B0604020202020204" pitchFamily="34" charset="0"/>
              </a:rPr>
              <a:t>GV: Dương Thị Hồng</a:t>
            </a:r>
            <a:endParaRPr 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Box 8"/>
              <p:cNvSpPr txBox="1"/>
              <p:nvPr/>
            </p:nvSpPr>
            <p:spPr>
              <a:xfrm>
                <a:off x="938392" y="1161376"/>
                <a:ext cx="10658732" cy="617072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en-US" sz="2800" b="1" i="1" smtClean="0">
                    <a:solidFill>
                      <a:srgbClr val="0000FF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4.1.3. Gia tốc</a:t>
                </a:r>
              </a:p>
              <a:p>
                <a:r>
                  <a:rPr lang="en-US" sz="2800" b="1" i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	</a:t>
                </a:r>
                <a:r>
                  <a:rPr lang="en-US" sz="2800"/>
                  <a:t>a</a:t>
                </a:r>
                <a:r>
                  <a:rPr lang="en-US" sz="2800" baseline="-25000"/>
                  <a:t>x</a:t>
                </a:r>
                <a:r>
                  <a:rPr lang="en-US" sz="2800"/>
                  <a:t> = </a:t>
                </a:r>
                <a14:m>
                  <m:oMath xmlns:m="http://schemas.openxmlformats.org/officeDocument/2006/math">
                    <m:sSubSup>
                      <m:sSubSupPr>
                        <m:ctrlPr>
                          <a:rPr lang="en-US" sz="2800" i="1">
                            <a:latin typeface="Cambria Math"/>
                          </a:rPr>
                        </m:ctrlPr>
                      </m:sSubSupPr>
                      <m:e>
                        <m:r>
                          <a:rPr lang="en-US" sz="2800" i="1">
                            <a:latin typeface="Cambria Math" panose="02040503050406030204" pitchFamily="18" charset="0"/>
                          </a:rPr>
                          <m:t>𝑣</m:t>
                        </m:r>
                      </m:e>
                      <m:sub>
                        <m:r>
                          <a:rPr lang="en-US" sz="2800" i="1">
                            <a:latin typeface="Cambria Math" panose="02040503050406030204" pitchFamily="18" charset="0"/>
                          </a:rPr>
                          <m:t>𝑥</m:t>
                        </m:r>
                      </m:sub>
                      <m:sup>
                        <m:r>
                          <a:rPr lang="en-US" sz="2800" i="1">
                            <a:latin typeface="Cambria Math" panose="02040503050406030204" pitchFamily="18" charset="0"/>
                          </a:rPr>
                          <m:t>,</m:t>
                        </m:r>
                      </m:sup>
                    </m:sSubSup>
                  </m:oMath>
                </a14:m>
                <a:r>
                  <a:rPr lang="en-US" sz="2800"/>
                  <a:t>(t) = x’’(t) </a:t>
                </a:r>
              </a:p>
              <a:p>
                <a:r>
                  <a:rPr lang="en-US" sz="2800" smtClean="0"/>
                  <a:t>	a</a:t>
                </a:r>
                <a:r>
                  <a:rPr lang="en-US" sz="2800" baseline="-25000" smtClean="0"/>
                  <a:t>y</a:t>
                </a:r>
                <a:r>
                  <a:rPr lang="en-US" sz="2800" smtClean="0"/>
                  <a:t> </a:t>
                </a:r>
                <a:r>
                  <a:rPr lang="en-US" sz="2800"/>
                  <a:t>= </a:t>
                </a:r>
                <a14:m>
                  <m:oMath xmlns:m="http://schemas.openxmlformats.org/officeDocument/2006/math">
                    <m:sSubSup>
                      <m:sSubSupPr>
                        <m:ctrlPr>
                          <a:rPr lang="en-US" sz="2800" i="1">
                            <a:latin typeface="Cambria Math"/>
                          </a:rPr>
                        </m:ctrlPr>
                      </m:sSubSupPr>
                      <m:e>
                        <m:r>
                          <a:rPr lang="en-US" sz="2800" i="1">
                            <a:latin typeface="Cambria Math" panose="02040503050406030204" pitchFamily="18" charset="0"/>
                          </a:rPr>
                          <m:t>𝑣</m:t>
                        </m:r>
                      </m:e>
                      <m:sub>
                        <m:r>
                          <a:rPr lang="en-US" sz="2800" i="1">
                            <a:latin typeface="Cambria Math" panose="02040503050406030204" pitchFamily="18" charset="0"/>
                          </a:rPr>
                          <m:t>𝑦</m:t>
                        </m:r>
                      </m:sub>
                      <m:sup>
                        <m:r>
                          <a:rPr lang="en-US" sz="2800" i="1">
                            <a:latin typeface="Cambria Math" panose="02040503050406030204" pitchFamily="18" charset="0"/>
                          </a:rPr>
                          <m:t>,</m:t>
                        </m:r>
                      </m:sup>
                    </m:sSubSup>
                  </m:oMath>
                </a14:m>
                <a:r>
                  <a:rPr lang="en-US" sz="2800"/>
                  <a:t>(t) = y’’(t) </a:t>
                </a:r>
              </a:p>
              <a:p>
                <a:r>
                  <a:rPr lang="en-US" sz="2800" smtClean="0"/>
                  <a:t>	a </a:t>
                </a:r>
                <a:r>
                  <a:rPr lang="en-US" sz="2800"/>
                  <a:t>= </a:t>
                </a:r>
                <a14:m>
                  <m:oMath xmlns:m="http://schemas.openxmlformats.org/officeDocument/2006/math">
                    <m:rad>
                      <m:radPr>
                        <m:degHide m:val="on"/>
                        <m:ctrlPr>
                          <a:rPr lang="en-US" sz="2800" i="1">
                            <a:latin typeface="Cambria Math"/>
                          </a:rPr>
                        </m:ctrlPr>
                      </m:radPr>
                      <m:deg/>
                      <m:e>
                        <m:sSubSup>
                          <m:sSubSupPr>
                            <m:ctrlPr>
                              <a:rPr lang="en-US" sz="2800" i="1">
                                <a:latin typeface="Cambria Math"/>
                              </a:rPr>
                            </m:ctrlPr>
                          </m:sSubSupPr>
                          <m:e>
                            <m:r>
                              <m:rPr>
                                <m:sty m:val="p"/>
                              </m:rPr>
                              <a:rPr lang="en-US" sz="2800">
                                <a:latin typeface="Cambria Math" panose="02040503050406030204" pitchFamily="18" charset="0"/>
                              </a:rPr>
                              <m:t>a</m:t>
                            </m:r>
                          </m:e>
                          <m:sub>
                            <m:r>
                              <m:rPr>
                                <m:sty m:val="p"/>
                              </m:rPr>
                              <a:rPr lang="en-US" sz="2800">
                                <a:latin typeface="Cambria Math" panose="02040503050406030204" pitchFamily="18" charset="0"/>
                              </a:rPr>
                              <m:t>x</m:t>
                            </m:r>
                          </m:sub>
                          <m:sup>
                            <m:r>
                              <a:rPr lang="en-US" sz="2800">
                                <a:latin typeface="Cambria Math" panose="02040503050406030204" pitchFamily="18" charset="0"/>
                              </a:rPr>
                              <m:t>2</m:t>
                            </m:r>
                          </m:sup>
                        </m:sSubSup>
                        <m:sSubSup>
                          <m:sSubSupPr>
                            <m:ctrlPr>
                              <a:rPr lang="en-US" sz="2800" i="1">
                                <a:latin typeface="Cambria Math"/>
                              </a:rPr>
                            </m:ctrlPr>
                          </m:sSubSupPr>
                          <m:e>
                            <m:r>
                              <a:rPr lang="en-US" sz="2800">
                                <a:latin typeface="Cambria Math" panose="02040503050406030204" pitchFamily="18" charset="0"/>
                              </a:rPr>
                              <m:t>+ </m:t>
                            </m:r>
                            <m:r>
                              <m:rPr>
                                <m:sty m:val="p"/>
                              </m:rPr>
                              <a:rPr lang="en-US" sz="2800">
                                <a:latin typeface="Cambria Math" panose="02040503050406030204" pitchFamily="18" charset="0"/>
                              </a:rPr>
                              <m:t>a</m:t>
                            </m:r>
                          </m:e>
                          <m:sub>
                            <m:r>
                              <m:rPr>
                                <m:sty m:val="p"/>
                              </m:rPr>
                              <a:rPr lang="en-US" sz="2800">
                                <a:latin typeface="Cambria Math" panose="02040503050406030204" pitchFamily="18" charset="0"/>
                              </a:rPr>
                              <m:t>y</m:t>
                            </m:r>
                          </m:sub>
                          <m:sup>
                            <m:r>
                              <a:rPr lang="en-US" sz="2800">
                                <a:latin typeface="Cambria Math" panose="02040503050406030204" pitchFamily="18" charset="0"/>
                              </a:rPr>
                              <m:t>2</m:t>
                            </m:r>
                          </m:sup>
                        </m:sSubSup>
                      </m:e>
                    </m:rad>
                  </m:oMath>
                </a14:m>
                <a:endParaRPr lang="en-US" sz="2800" smtClean="0"/>
              </a:p>
              <a:p>
                <a:endParaRPr lang="en-US" sz="2800"/>
              </a:p>
              <a:p>
                <a:r>
                  <a:rPr lang="en-US" sz="2800"/>
                  <a:t>VD1. Cho điểm chuyển động theo phương trình:    </a:t>
                </a:r>
                <a:r>
                  <a:rPr lang="en-US" sz="280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x =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sz="2800" i="1">
                            <a:latin typeface="Cambria Math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sz="2800" i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𝑡</m:t>
                        </m:r>
                      </m:e>
                      <m:sup>
                        <m:r>
                          <a:rPr lang="en-US" sz="2800" i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2</m:t>
                        </m:r>
                      </m:sup>
                    </m:sSup>
                  </m:oMath>
                </a14:m>
                <a:r>
                  <a:rPr lang="en-US" sz="280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+ 1</a:t>
                </a:r>
              </a:p>
              <a:p>
                <a:r>
                  <a:rPr lang="en-US" sz="280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							       	y =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sz="2800" i="1">
                            <a:latin typeface="Cambria Math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sz="28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2</m:t>
                        </m:r>
                        <m:r>
                          <a:rPr lang="en-US" sz="2800" i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𝑡</m:t>
                        </m:r>
                      </m:e>
                      <m:sup>
                        <m:r>
                          <a:rPr lang="en-US" sz="2800" i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2</m:t>
                        </m:r>
                      </m:sup>
                    </m:sSup>
                  </m:oMath>
                </a14:m>
                <a:r>
                  <a:rPr lang="en-US" sz="2800"/>
                  <a:t> + 1</a:t>
                </a:r>
              </a:p>
              <a:p>
                <a:r>
                  <a:rPr lang="en-US" sz="2800" smtClean="0"/>
                  <a:t>b. Xác </a:t>
                </a:r>
                <a:r>
                  <a:rPr lang="en-US" sz="2800"/>
                  <a:t>định </a:t>
                </a:r>
                <a:r>
                  <a:rPr lang="en-US" sz="2800" smtClean="0"/>
                  <a:t>gia tốc của </a:t>
                </a:r>
                <a:r>
                  <a:rPr lang="en-US" sz="2800"/>
                  <a:t>điểm tại t =2s</a:t>
                </a:r>
              </a:p>
              <a:p>
                <a:endParaRPr lang="en-US" sz="2800" smtClean="0"/>
              </a:p>
              <a:p>
                <a:r>
                  <a:rPr lang="en-US" sz="2800"/>
                  <a:t/>
                </a:r>
                <a:br>
                  <a:rPr lang="en-US" sz="2800"/>
                </a:br>
                <a:r>
                  <a:rPr lang="en-US" sz="2800"/>
                  <a:t/>
                </a:r>
                <a:br>
                  <a:rPr lang="en-US" sz="2800"/>
                </a:br>
                <a:endParaRPr lang="en-US" sz="280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>
                  <a:lnSpc>
                    <a:spcPct val="120000"/>
                  </a:lnSpc>
                </a:pPr>
                <a:endParaRPr lang="en-US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9" name="TextBox 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38392" y="1161376"/>
                <a:ext cx="10658732" cy="6170728"/>
              </a:xfrm>
              <a:prstGeom prst="rect">
                <a:avLst/>
              </a:prstGeom>
              <a:blipFill rotWithShape="0">
                <a:blip r:embed="rId3"/>
                <a:stretch>
                  <a:fillRect l="-1201" t="-395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3" name="TextBox 12"/>
          <p:cNvSpPr txBox="1"/>
          <p:nvPr/>
        </p:nvSpPr>
        <p:spPr>
          <a:xfrm>
            <a:off x="9556595" y="6333893"/>
            <a:ext cx="255362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mtClean="0">
                <a:latin typeface="Arial" panose="020B0604020202020204" pitchFamily="34" charset="0"/>
                <a:cs typeface="Arial" panose="020B0604020202020204" pitchFamily="34" charset="0"/>
              </a:rPr>
              <a:t>Môn học Cơ kỹ thuật</a:t>
            </a:r>
            <a:endParaRPr 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0" y="6305738"/>
            <a:ext cx="12192000" cy="552262"/>
          </a:xfrm>
          <a:prstGeom prst="rect">
            <a:avLst/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TextBox 14"/>
          <p:cNvSpPr txBox="1"/>
          <p:nvPr/>
        </p:nvSpPr>
        <p:spPr>
          <a:xfrm>
            <a:off x="0" y="6397203"/>
            <a:ext cx="34290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err="1" smtClean="0">
                <a:latin typeface="Arial" panose="020B0604020202020204" pitchFamily="34" charset="0"/>
                <a:cs typeface="Arial" panose="020B0604020202020204" pitchFamily="34" charset="0"/>
              </a:rPr>
              <a:t>GV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: </a:t>
            </a:r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PHAN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THỊ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XUÂN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TRANG</a:t>
            </a: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9343176" y="6347408"/>
            <a:ext cx="320190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Môn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học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 smtClean="0">
                <a:latin typeface="Arial" panose="020B0604020202020204" pitchFamily="34" charset="0"/>
                <a:cs typeface="Arial" panose="020B0604020202020204" pitchFamily="34" charset="0"/>
              </a:rPr>
              <a:t>CƠ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 smtClean="0">
                <a:latin typeface="Arial" panose="020B0604020202020204" pitchFamily="34" charset="0"/>
                <a:cs typeface="Arial" panose="020B0604020202020204" pitchFamily="34" charset="0"/>
              </a:rPr>
              <a:t>KỸ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THUẬT</a:t>
            </a: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4" name="Rounded Rectangle 13"/>
          <p:cNvSpPr/>
          <p:nvPr/>
        </p:nvSpPr>
        <p:spPr>
          <a:xfrm>
            <a:off x="2321881" y="92777"/>
            <a:ext cx="8243513" cy="856754"/>
          </a:xfrm>
          <a:prstGeom prst="roundRect">
            <a:avLst/>
          </a:prstGeom>
          <a:ln w="28575"/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800" b="1">
                <a:ln w="0"/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r>
              <a:rPr lang="en-US" sz="2800" b="1" smtClean="0">
                <a:ln w="0"/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.1. Khảo sát chuyển động của điểm </a:t>
            </a:r>
          </a:p>
          <a:p>
            <a:pPr algn="ctr"/>
            <a:r>
              <a:rPr lang="en-US" sz="2800" b="1" smtClean="0">
                <a:ln w="0"/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bằng phương pháp tọa độ Đề các</a:t>
            </a:r>
            <a:endParaRPr lang="en-US" sz="2800" b="1">
              <a:ln w="0"/>
              <a:solidFill>
                <a:srgbClr val="C0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9239556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397"/>
    </mc:Choice>
    <mc:Fallback xmlns="">
      <p:transition spd="slow" advTm="239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0" y="6310711"/>
            <a:ext cx="26874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mtClean="0">
                <a:latin typeface="Arial" panose="020B0604020202020204" pitchFamily="34" charset="0"/>
                <a:cs typeface="Arial" panose="020B0604020202020204" pitchFamily="34" charset="0"/>
              </a:rPr>
              <a:t>GV: Dương Thị Hồng</a:t>
            </a:r>
            <a:endParaRPr 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Rounded Rectangle 2"/>
          <p:cNvSpPr/>
          <p:nvPr/>
        </p:nvSpPr>
        <p:spPr>
          <a:xfrm>
            <a:off x="2321881" y="92777"/>
            <a:ext cx="7374379" cy="1108081"/>
          </a:xfrm>
          <a:prstGeom prst="roundRect">
            <a:avLst/>
          </a:prstGeom>
          <a:ln w="28575"/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lvl="1" algn="ctr"/>
            <a:r>
              <a:rPr lang="en-US" sz="2800" b="1">
                <a:ln w="0"/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r>
              <a:rPr lang="en-US" sz="2800" b="1" smtClean="0">
                <a:ln w="0"/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.2. </a:t>
            </a:r>
            <a:r>
              <a:rPr lang="en-US" sz="2800" b="1">
                <a:ln w="0"/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Khảo sát chuyển động của điểm bằng phương pháp tọa độ tự nhiên</a:t>
            </a: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9" name="TextBox 8"/>
              <p:cNvSpPr txBox="1"/>
              <p:nvPr/>
            </p:nvSpPr>
            <p:spPr>
              <a:xfrm>
                <a:off x="448346" y="1200858"/>
                <a:ext cx="11560766" cy="752577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en-US" sz="2800" b="1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4.2.1. </a:t>
                </a:r>
                <a:r>
                  <a:rPr lang="en-US" sz="2800" b="1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Phương</a:t>
                </a:r>
                <a:r>
                  <a:rPr lang="en-US" sz="2800" b="1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trình</a:t>
                </a:r>
                <a:r>
                  <a:rPr lang="en-US" sz="2800" b="1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chuyển</a:t>
                </a:r>
                <a:r>
                  <a:rPr lang="en-US" sz="2800" b="1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động</a:t>
                </a:r>
                <a:r>
                  <a:rPr lang="en-US" sz="2800" b="1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</a:p>
              <a:p>
                <a:pPr>
                  <a:lnSpc>
                    <a:spcPct val="120000"/>
                  </a:lnSpc>
                </a:pPr>
                <a:r>
                  <a:rPr lang="en-US" sz="2800" dirty="0" smtClean="0">
                    <a:ea typeface="Cambria Math" panose="02040503050406030204" pitchFamily="18" charset="0"/>
                  </a:rPr>
                  <a:t>	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𝑠</m:t>
                    </m:r>
                  </m:oMath>
                </a14:m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=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𝑠</m:t>
                    </m:r>
                  </m:oMath>
                </a14:m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(t) 	</a:t>
                </a:r>
                <a:r>
                  <a:rPr lang="en-US" sz="28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(m)</a:t>
                </a:r>
              </a:p>
              <a:p>
                <a:pPr>
                  <a:lnSpc>
                    <a:spcPct val="120000"/>
                  </a:lnSpc>
                </a:pPr>
                <a:r>
                  <a:rPr lang="en-US" sz="2800" b="1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4.2.2. </a:t>
                </a:r>
                <a:r>
                  <a:rPr lang="en-US" sz="2800" b="1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Vận</a:t>
                </a:r>
                <a:r>
                  <a:rPr lang="en-US" sz="2800" b="1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tốc</a:t>
                </a:r>
                <a:r>
                  <a:rPr lang="en-US" sz="2800" b="1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</a:p>
              <a:p>
                <a:pPr>
                  <a:lnSpc>
                    <a:spcPct val="120000"/>
                  </a:lnSpc>
                </a:pPr>
                <a:r>
                  <a:rPr lang="en-US" sz="28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	v = 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2800" i="1">
                            <a:latin typeface="Cambria Math"/>
                          </a:rPr>
                        </m:ctrlPr>
                      </m:fPr>
                      <m:num>
                        <m:r>
                          <m:rPr>
                            <m:sty m:val="p"/>
                          </m:rPr>
                          <a:rPr lang="en-US" sz="2800">
                            <a:latin typeface="Cambria Math" panose="02040503050406030204" pitchFamily="18" charset="0"/>
                          </a:rPr>
                          <m:t>d</m:t>
                        </m:r>
                        <m:r>
                          <m:rPr>
                            <m:sty m:val="p"/>
                          </m:rPr>
                          <a:rPr lang="en-US" sz="2800" b="0" i="0" smtClean="0">
                            <a:latin typeface="Cambria Math" panose="02040503050406030204" pitchFamily="18" charset="0"/>
                          </a:rPr>
                          <m:t>s</m:t>
                        </m:r>
                      </m:num>
                      <m:den>
                        <m:r>
                          <m:rPr>
                            <m:sty m:val="p"/>
                          </m:rPr>
                          <a:rPr lang="en-US" sz="2800">
                            <a:latin typeface="Cambria Math" panose="02040503050406030204" pitchFamily="18" charset="0"/>
                          </a:rPr>
                          <m:t>dt</m:t>
                        </m:r>
                      </m:den>
                    </m:f>
                  </m:oMath>
                </a14:m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=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latin typeface="Cambria Math" panose="02040503050406030204" pitchFamily="18" charset="0"/>
                      </a:rPr>
                      <m:t>𝑠</m:t>
                    </m:r>
                  </m:oMath>
                </a14:m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′(t) 	</a:t>
                </a:r>
                <a:r>
                  <a:rPr lang="en-US" sz="28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(m/s</a:t>
                </a:r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)</a:t>
                </a:r>
              </a:p>
              <a:p>
                <a:pPr>
                  <a:lnSpc>
                    <a:spcPct val="120000"/>
                  </a:lnSpc>
                </a:pPr>
                <a:r>
                  <a:rPr lang="en-US" sz="2800" b="1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4.2.3. </a:t>
                </a:r>
                <a:r>
                  <a:rPr lang="en-US" sz="2800" b="1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Gia</a:t>
                </a:r>
                <a:r>
                  <a:rPr lang="en-US" sz="2800" b="1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tốc</a:t>
                </a:r>
                <a:endParaRPr lang="en-US" sz="2800" b="1" dirty="0" smtClean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>
                  <a:lnSpc>
                    <a:spcPct val="120000"/>
                  </a:lnSpc>
                </a:pPr>
                <a:r>
                  <a:rPr lang="en-US" sz="2800" dirty="0" smtClean="0"/>
                  <a:t>	</a:t>
                </a:r>
                <a:r>
                  <a:rPr lang="en-US" sz="28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a </a:t>
                </a:r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= </a:t>
                </a:r>
                <a14:m>
                  <m:oMath xmlns:m="http://schemas.openxmlformats.org/officeDocument/2006/math">
                    <m:rad>
                      <m:radPr>
                        <m:degHide m:val="on"/>
                        <m:ctrlPr>
                          <a:rPr lang="en-US" sz="2800" i="1">
                            <a:latin typeface="Cambria Math"/>
                          </a:rPr>
                        </m:ctrlPr>
                      </m:radPr>
                      <m:deg/>
                      <m:e>
                        <m:sSubSup>
                          <m:sSubSupPr>
                            <m:ctrlPr>
                              <a:rPr lang="en-US" sz="2800" i="1">
                                <a:latin typeface="Cambria Math"/>
                              </a:rPr>
                            </m:ctrlPr>
                          </m:sSubSupPr>
                          <m:e>
                            <m:r>
                              <m:rPr>
                                <m:sty m:val="p"/>
                              </m:rPr>
                              <a:rPr lang="en-US" sz="2800">
                                <a:latin typeface="Cambria Math" panose="02040503050406030204" pitchFamily="18" charset="0"/>
                              </a:rPr>
                              <m:t>a</m:t>
                            </m:r>
                          </m:e>
                          <m:sub>
                            <m:r>
                              <m:rPr>
                                <m:sty m:val="p"/>
                              </m:rPr>
                              <a:rPr lang="en-US" sz="2800" baseline="-25000">
                                <a:latin typeface="Cambria Math" panose="02040503050406030204" pitchFamily="18" charset="0"/>
                              </a:rPr>
                              <m:t>τ</m:t>
                            </m:r>
                          </m:sub>
                          <m:sup>
                            <m:r>
                              <a:rPr lang="en-US" sz="2800">
                                <a:latin typeface="Cambria Math" panose="02040503050406030204" pitchFamily="18" charset="0"/>
                              </a:rPr>
                              <m:t>2</m:t>
                            </m:r>
                          </m:sup>
                        </m:sSubSup>
                        <m:sSubSup>
                          <m:sSubSupPr>
                            <m:ctrlPr>
                              <a:rPr lang="en-US" sz="2800" i="1">
                                <a:latin typeface="Cambria Math"/>
                              </a:rPr>
                            </m:ctrlPr>
                          </m:sSubSupPr>
                          <m:e>
                            <m:r>
                              <a:rPr lang="en-US" sz="2800">
                                <a:latin typeface="Cambria Math" panose="02040503050406030204" pitchFamily="18" charset="0"/>
                              </a:rPr>
                              <m:t>+ </m:t>
                            </m:r>
                            <m:r>
                              <m:rPr>
                                <m:sty m:val="p"/>
                              </m:rPr>
                              <a:rPr lang="en-US" sz="2800">
                                <a:latin typeface="Cambria Math" panose="02040503050406030204" pitchFamily="18" charset="0"/>
                              </a:rPr>
                              <m:t>a</m:t>
                            </m:r>
                          </m:e>
                          <m:sub>
                            <m:r>
                              <m:rPr>
                                <m:sty m:val="p"/>
                              </m:rPr>
                              <a:rPr lang="en-US" sz="2800">
                                <a:latin typeface="Cambria Math" panose="02040503050406030204" pitchFamily="18" charset="0"/>
                              </a:rPr>
                              <m:t>n</m:t>
                            </m:r>
                          </m:sub>
                          <m:sup>
                            <m:r>
                              <a:rPr lang="en-US" sz="2800">
                                <a:latin typeface="Cambria Math" panose="02040503050406030204" pitchFamily="18" charset="0"/>
                              </a:rPr>
                              <m:t>2</m:t>
                            </m:r>
                          </m:sup>
                        </m:sSubSup>
                      </m:e>
                    </m:rad>
                  </m:oMath>
                </a14:m>
                <a:r>
                  <a:rPr lang="en-US" sz="2800" b="1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	</a:t>
                </a:r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(m/</a:t>
                </a:r>
                <a:r>
                  <a:rPr lang="en-US" sz="2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</a:t>
                </a:r>
                <a:r>
                  <a:rPr lang="en-US" sz="2800" baseline="300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2</a:t>
                </a:r>
                <a:r>
                  <a:rPr lang="en-US" sz="28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)</a:t>
                </a:r>
                <a:endParaRPr lang="en-US" sz="2800" b="1" dirty="0" smtClean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>
                  <a:lnSpc>
                    <a:spcPct val="120000"/>
                  </a:lnSpc>
                </a:pPr>
                <a:r>
                  <a:rPr lang="en-US" sz="28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   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l-GR" sz="2800" i="1" smtClean="0">
                            <a:latin typeface="Cambria Math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28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𝑎</m:t>
                        </m:r>
                      </m:e>
                      <m:sub>
                        <m:r>
                          <a:rPr lang="el-GR" sz="280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  <m:t>𝜏</m:t>
                        </m:r>
                      </m:sub>
                    </m:sSub>
                  </m:oMath>
                </a14:m>
                <a:r>
                  <a:rPr lang="en-US" sz="28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2800" i="1">
                            <a:latin typeface="Cambria Math"/>
                          </a:rPr>
                        </m:ctrlPr>
                      </m:fPr>
                      <m:num>
                        <m:r>
                          <m:rPr>
                            <m:sty m:val="p"/>
                          </m:rPr>
                          <a:rPr lang="en-US" sz="2800">
                            <a:latin typeface="Cambria Math" panose="02040503050406030204" pitchFamily="18" charset="0"/>
                          </a:rPr>
                          <m:t>d</m:t>
                        </m:r>
                        <m:r>
                          <a:rPr lang="en-US" sz="2800" b="0" i="1" smtClean="0">
                            <a:latin typeface="Cambria Math" panose="02040503050406030204" pitchFamily="18" charset="0"/>
                          </a:rPr>
                          <m:t>𝑣</m:t>
                        </m:r>
                      </m:num>
                      <m:den>
                        <m:r>
                          <m:rPr>
                            <m:sty m:val="p"/>
                          </m:rPr>
                          <a:rPr lang="en-US" sz="2800">
                            <a:latin typeface="Cambria Math" panose="02040503050406030204" pitchFamily="18" charset="0"/>
                          </a:rPr>
                          <m:t>dt</m:t>
                        </m:r>
                      </m:den>
                    </m:f>
                  </m:oMath>
                </a14:m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= </a:t>
                </a:r>
                <a14:m>
                  <m:oMath xmlns:m="http://schemas.openxmlformats.org/officeDocument/2006/math">
                    <m:acc>
                      <m:accPr>
                        <m:chr m:val="̅"/>
                        <m:ctrlPr>
                          <a:rPr lang="en-US" sz="2800" i="1">
                            <a:latin typeface="Cambria Math"/>
                          </a:rPr>
                        </m:ctrlPr>
                      </m:accPr>
                      <m:e>
                        <m:r>
                          <m:rPr>
                            <m:sty m:val="p"/>
                          </m:rPr>
                          <a:rPr lang="en-US" sz="2800" b="0" i="0" smtClean="0">
                            <a:latin typeface="Cambria Math" panose="02040503050406030204" pitchFamily="18" charset="0"/>
                          </a:rPr>
                          <m:t>v</m:t>
                        </m:r>
                      </m:e>
                    </m:acc>
                    <m:r>
                      <a:rPr lang="en-US" sz="2800" i="1">
                        <a:latin typeface="Cambria Math" panose="02040503050406030204" pitchFamily="18" charset="0"/>
                      </a:rPr>
                      <m:t>′</m:t>
                    </m:r>
                    <m:r>
                      <a:rPr lang="en-US" sz="2800">
                        <a:latin typeface="Cambria Math" panose="02040503050406030204" pitchFamily="18" charset="0"/>
                      </a:rPr>
                      <m:t>(</m:t>
                    </m:r>
                    <m:r>
                      <m:rPr>
                        <m:sty m:val="p"/>
                      </m:rPr>
                      <a:rPr lang="en-US" sz="2800">
                        <a:latin typeface="Cambria Math" panose="02040503050406030204" pitchFamily="18" charset="0"/>
                      </a:rPr>
                      <m:t>t</m:t>
                    </m:r>
                    <m:r>
                      <a:rPr lang="en-US" sz="2800"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=s′′(</a:t>
                </a:r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t) 	</a:t>
                </a:r>
                <a:r>
                  <a:rPr lang="en-US" sz="2800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gia</a:t>
                </a:r>
                <a:r>
                  <a:rPr lang="en-US" sz="28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tốc</a:t>
                </a:r>
                <a:r>
                  <a:rPr lang="en-US" sz="28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tiếp</a:t>
                </a:r>
                <a:r>
                  <a:rPr lang="en-US" sz="28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tuyến</a:t>
                </a:r>
                <a:endParaRPr lang="en-US" sz="28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>
                  <a:lnSpc>
                    <a:spcPct val="120000"/>
                  </a:lnSpc>
                </a:pPr>
                <a:r>
                  <a:rPr lang="en-US" sz="28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	a</a:t>
                </a:r>
                <a:r>
                  <a:rPr lang="en-US" sz="2800" baseline="-250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n</a:t>
                </a:r>
                <a:r>
                  <a:rPr lang="en-US" sz="28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2800" i="1">
                            <a:latin typeface="Cambria Math"/>
                          </a:rPr>
                        </m:ctrlPr>
                      </m:fPr>
                      <m:num>
                        <m:sSup>
                          <m:sSupPr>
                            <m:ctrlPr>
                              <a:rPr lang="en-US" sz="2800" i="1">
                                <a:latin typeface="Cambria Math"/>
                              </a:rPr>
                            </m:ctrlPr>
                          </m:sSupPr>
                          <m:e>
                            <m:r>
                              <m:rPr>
                                <m:sty m:val="p"/>
                              </m:rPr>
                              <a:rPr lang="en-US" sz="2800">
                                <a:latin typeface="Cambria Math" panose="02040503050406030204" pitchFamily="18" charset="0"/>
                              </a:rPr>
                              <m:t>v</m:t>
                            </m:r>
                          </m:e>
                          <m:sup>
                            <m:r>
                              <a:rPr lang="en-US" sz="2800">
                                <a:latin typeface="Cambria Math" panose="02040503050406030204" pitchFamily="18" charset="0"/>
                              </a:rPr>
                              <m:t>2</m:t>
                            </m:r>
                          </m:sup>
                        </m:sSup>
                      </m:num>
                      <m:den>
                        <m:r>
                          <m:rPr>
                            <m:sty m:val="p"/>
                          </m:rPr>
                          <a:rPr lang="en-US" sz="2800">
                            <a:latin typeface="Cambria Math" panose="02040503050406030204" pitchFamily="18" charset="0"/>
                          </a:rPr>
                          <m:t>R</m:t>
                        </m:r>
                      </m:den>
                    </m:f>
                  </m:oMath>
                </a14:m>
                <a:r>
                  <a:rPr lang="en-US" sz="28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	</a:t>
                </a:r>
                <a:r>
                  <a:rPr lang="en-US" sz="2800" dirty="0" smtClean="0"/>
                  <a:t>	</a:t>
                </a:r>
                <a:r>
                  <a:rPr lang="en-US" sz="2800" dirty="0" smtClean="0"/>
                  <a:t> </a:t>
                </a:r>
                <a:r>
                  <a:rPr lang="en-US" sz="2800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gia</a:t>
                </a:r>
                <a:r>
                  <a:rPr lang="en-US" sz="28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tốc</a:t>
                </a:r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pháp</a:t>
                </a:r>
                <a:r>
                  <a:rPr lang="en-US" sz="28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tuyến</a:t>
                </a:r>
                <a:endParaRPr lang="en-US" sz="2800" dirty="0"/>
              </a:p>
              <a:p>
                <a:pPr>
                  <a:lnSpc>
                    <a:spcPct val="120000"/>
                  </a:lnSpc>
                </a:pPr>
                <a:endParaRPr lang="en-US" sz="2800" b="1" i="1" dirty="0" smtClean="0">
                  <a:solidFill>
                    <a:srgbClr val="0000FF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>
                  <a:lnSpc>
                    <a:spcPct val="120000"/>
                  </a:lnSpc>
                </a:pPr>
                <a:r>
                  <a:rPr lang="en-US" sz="2800" b="1" i="1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	</a:t>
                </a:r>
                <a:r>
                  <a:rPr lang="en-US" sz="2800" dirty="0"/>
                  <a:t/>
                </a:r>
                <a:br>
                  <a:rPr lang="en-US" sz="2800" dirty="0"/>
                </a:br>
                <a:r>
                  <a:rPr lang="en-US" sz="2800" dirty="0"/>
                  <a:t/>
                </a:r>
                <a:br>
                  <a:rPr lang="en-US" sz="2800" dirty="0"/>
                </a:br>
                <a:endParaRPr lang="en-US" sz="28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>
                  <a:lnSpc>
                    <a:spcPct val="120000"/>
                  </a:lnSpc>
                </a:pPr>
                <a:endParaRPr lang="en-US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>
          <p:sp>
            <p:nvSpPr>
              <p:cNvPr id="9" name="TextBox 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48346" y="1200858"/>
                <a:ext cx="11560766" cy="7525778"/>
              </a:xfrm>
              <a:prstGeom prst="rect">
                <a:avLst/>
              </a:prstGeom>
              <a:blipFill rotWithShape="1">
                <a:blip r:embed="rId2"/>
                <a:stretch>
                  <a:fillRect l="-1108" t="-243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3" name="TextBox 12"/>
          <p:cNvSpPr txBox="1"/>
          <p:nvPr/>
        </p:nvSpPr>
        <p:spPr>
          <a:xfrm>
            <a:off x="9556595" y="6333893"/>
            <a:ext cx="255362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mtClean="0">
                <a:latin typeface="Arial" panose="020B0604020202020204" pitchFamily="34" charset="0"/>
                <a:cs typeface="Arial" panose="020B0604020202020204" pitchFamily="34" charset="0"/>
              </a:rPr>
              <a:t>Môn học Cơ kỹ thuật</a:t>
            </a:r>
            <a:endParaRPr 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0" y="6305738"/>
            <a:ext cx="12192000" cy="552262"/>
          </a:xfrm>
          <a:prstGeom prst="rect">
            <a:avLst/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TextBox 14"/>
          <p:cNvSpPr txBox="1"/>
          <p:nvPr/>
        </p:nvSpPr>
        <p:spPr>
          <a:xfrm>
            <a:off x="-1" y="6397203"/>
            <a:ext cx="345306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GV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: </a:t>
            </a:r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PHAN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THỊ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XUÂN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TRANG</a:t>
            </a: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9343176" y="6347408"/>
            <a:ext cx="320190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Môn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học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 smtClean="0">
                <a:latin typeface="Arial" panose="020B0604020202020204" pitchFamily="34" charset="0"/>
                <a:cs typeface="Arial" panose="020B0604020202020204" pitchFamily="34" charset="0"/>
              </a:rPr>
              <a:t>CƠ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 smtClean="0">
                <a:latin typeface="Arial" panose="020B0604020202020204" pitchFamily="34" charset="0"/>
                <a:cs typeface="Arial" panose="020B0604020202020204" pitchFamily="34" charset="0"/>
              </a:rPr>
              <a:t>KỸ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THUẬT</a:t>
            </a: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8347295" y="3824604"/>
            <a:ext cx="307818" cy="262551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Rectangle 18"/>
          <p:cNvSpPr/>
          <p:nvPr/>
        </p:nvSpPr>
        <p:spPr>
          <a:xfrm>
            <a:off x="8547980" y="2714983"/>
            <a:ext cx="307818" cy="262551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1" name="Picture 20"/>
          <p:cNvPicPr/>
          <p:nvPr/>
        </p:nvPicPr>
        <p:blipFill rotWithShape="1">
          <a:blip r:embed="rId3"/>
          <a:srcRect l="35395" t="41168" r="35715" b="30406"/>
          <a:stretch/>
        </p:blipFill>
        <p:spPr bwMode="auto">
          <a:xfrm>
            <a:off x="7782391" y="1729081"/>
            <a:ext cx="3367889" cy="1897709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22" name="Picture 21"/>
          <p:cNvPicPr/>
          <p:nvPr/>
        </p:nvPicPr>
        <p:blipFill rotWithShape="1">
          <a:blip r:embed="rId4"/>
          <a:srcRect l="33623" t="32871" r="29479" b="27106"/>
          <a:stretch/>
        </p:blipFill>
        <p:spPr bwMode="auto">
          <a:xfrm>
            <a:off x="8501204" y="3536616"/>
            <a:ext cx="2997435" cy="2227192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6" name="Rectangle 5"/>
              <p:cNvSpPr/>
              <p:nvPr/>
            </p:nvSpPr>
            <p:spPr>
              <a:xfrm>
                <a:off x="10435056" y="3383686"/>
                <a:ext cx="715224" cy="684022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smtClean="0"/>
                  <a:t>a</a:t>
                </a:r>
                <a:r>
                  <a:rPr lang="en-US" sz="3000" smtClean="0">
                    <a:ln w="0"/>
                    <a:solidFill>
                      <a:schemeClr val="tx1"/>
                    </a:solidFill>
                    <a:effectLst>
                      <a:outerShdw blurRad="38100" dist="19050" dir="2700000" algn="tl" rotWithShape="0">
                        <a:schemeClr val="dk1">
                          <a:alpha val="40000"/>
                        </a:schemeClr>
                      </a:outerShdw>
                    </a:effectLst>
                  </a:rPr>
                  <a:t>a</a:t>
                </a:r>
                <a14:m>
                  <m:oMath xmlns:m="http://schemas.openxmlformats.org/officeDocument/2006/math">
                    <m:r>
                      <a:rPr lang="en-US" sz="2000" i="1" smtClean="0">
                        <a:ln w="0"/>
                        <a:solidFill>
                          <a:schemeClr val="tx1"/>
                        </a:solidFill>
                        <a:effectLst>
                          <a:outerShdw blurRad="38100" dist="19050" dir="2700000" algn="tl" rotWithShape="0">
                            <a:schemeClr val="dk1">
                              <a:alpha val="40000"/>
                            </a:schemeClr>
                          </a:outerShdw>
                        </a:effectLst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𝜏</m:t>
                    </m:r>
                  </m:oMath>
                </a14:m>
                <a:endParaRPr lang="en-US" sz="2000"/>
              </a:p>
            </p:txBody>
          </p:sp>
        </mc:Choice>
        <mc:Fallback xmlns="">
          <p:sp>
            <p:nvSpPr>
              <p:cNvPr id="6" name="Rectangle 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435056" y="3383686"/>
                <a:ext cx="715224" cy="684022"/>
              </a:xfrm>
              <a:prstGeom prst="rect">
                <a:avLst/>
              </a:prstGeom>
              <a:blipFill rotWithShape="0">
                <a:blip r:embed="rId5"/>
                <a:stretch>
                  <a:fillRect t="-2679" b="-23214"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6" name="Rectangle 15"/>
              <p:cNvSpPr/>
              <p:nvPr/>
            </p:nvSpPr>
            <p:spPr>
              <a:xfrm>
                <a:off x="9108723" y="5258870"/>
                <a:ext cx="715224" cy="684022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smtClean="0"/>
                  <a:t>a</a:t>
                </a:r>
                <a:r>
                  <a:rPr lang="en-US" sz="3000" smtClean="0">
                    <a:ln w="0"/>
                    <a:solidFill>
                      <a:schemeClr val="tx1"/>
                    </a:solidFill>
                    <a:effectLst>
                      <a:outerShdw blurRad="38100" dist="19050" dir="2700000" algn="tl" rotWithShape="0">
                        <a:schemeClr val="dk1">
                          <a:alpha val="40000"/>
                        </a:schemeClr>
                      </a:outerShdw>
                    </a:effectLst>
                  </a:rPr>
                  <a:t>a</a:t>
                </a:r>
                <a14:m>
                  <m:oMath xmlns:m="http://schemas.openxmlformats.org/officeDocument/2006/math">
                    <m:r>
                      <a:rPr lang="en-US" sz="2000" b="0" i="1" smtClean="0">
                        <a:ln w="0"/>
                        <a:solidFill>
                          <a:schemeClr val="tx1"/>
                        </a:solidFill>
                        <a:effectLst>
                          <a:outerShdw blurRad="38100" dist="19050" dir="2700000" algn="tl" rotWithShape="0">
                            <a:schemeClr val="dk1">
                              <a:alpha val="40000"/>
                            </a:schemeClr>
                          </a:outerShdw>
                        </a:effectLst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𝑛</m:t>
                    </m:r>
                  </m:oMath>
                </a14:m>
                <a:endParaRPr lang="en-US" sz="2000"/>
              </a:p>
            </p:txBody>
          </p:sp>
        </mc:Choice>
        <mc:Fallback xmlns="">
          <p:sp>
            <p:nvSpPr>
              <p:cNvPr id="16" name="Rectangle 1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108723" y="5258870"/>
                <a:ext cx="715224" cy="684022"/>
              </a:xfrm>
              <a:prstGeom prst="rect">
                <a:avLst/>
              </a:prstGeom>
              <a:blipFill rotWithShape="0">
                <a:blip r:embed="rId6"/>
                <a:stretch>
                  <a:fillRect l="-847" t="-2679" b="-22321"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9017380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0" y="6310711"/>
            <a:ext cx="26874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mtClean="0">
                <a:latin typeface="Arial" panose="020B0604020202020204" pitchFamily="34" charset="0"/>
                <a:cs typeface="Arial" panose="020B0604020202020204" pitchFamily="34" charset="0"/>
              </a:rPr>
              <a:t>GV: Dương Thị Hồng</a:t>
            </a:r>
            <a:endParaRPr 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Box 8"/>
              <p:cNvSpPr txBox="1"/>
              <p:nvPr/>
            </p:nvSpPr>
            <p:spPr>
              <a:xfrm>
                <a:off x="716972" y="4540273"/>
                <a:ext cx="9825813" cy="326858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280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Dấu </a:t>
                </a:r>
                <a:r>
                  <a:rPr lang="en-US" sz="280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hiệu nhận biết chuyển động nhanh dần, chậm dần:</a:t>
                </a:r>
              </a:p>
              <a:p>
                <a:pPr lvl="0"/>
                <a14:m>
                  <m:oMath xmlns:m="http://schemas.openxmlformats.org/officeDocument/2006/math">
                    <m:sSub>
                      <m:sSubPr>
                        <m:ctrlPr>
                          <a:rPr lang="en-US" sz="2800" i="1">
                            <a:latin typeface="Cambria Math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2800" i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𝑎</m:t>
                        </m:r>
                      </m:e>
                      <m:sub>
                        <m:r>
                          <a:rPr lang="en-US" sz="2800" i="1"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  <m:t>𝜏</m:t>
                        </m:r>
                      </m:sub>
                    </m:sSub>
                  </m:oMath>
                </a14:m>
                <a:r>
                  <a:rPr lang="en-US" sz="280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.v </a:t>
                </a:r>
                <a:r>
                  <a:rPr lang="en-US" sz="280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&gt; 0: vật chuyển động </a:t>
                </a:r>
                <a:r>
                  <a:rPr lang="en-US" sz="280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nhanh </a:t>
                </a:r>
                <a:r>
                  <a:rPr lang="en-US" sz="280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dần</a:t>
                </a:r>
              </a:p>
              <a:p>
                <a:pPr lvl="0"/>
                <a14:m>
                  <m:oMath xmlns:m="http://schemas.openxmlformats.org/officeDocument/2006/math">
                    <m:sSub>
                      <m:sSubPr>
                        <m:ctrlPr>
                          <a:rPr lang="en-US" sz="2800" i="1">
                            <a:latin typeface="Cambria Math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2800" i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𝑎</m:t>
                        </m:r>
                      </m:e>
                      <m:sub>
                        <m:r>
                          <a:rPr lang="en-US" sz="2800" i="1"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  <m:t>𝜏</m:t>
                        </m:r>
                      </m:sub>
                    </m:sSub>
                  </m:oMath>
                </a14:m>
                <a:r>
                  <a:rPr lang="en-US" sz="280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.v  &lt; 0: vật chuyển động </a:t>
                </a:r>
                <a:r>
                  <a:rPr lang="en-US" sz="280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chậm </a:t>
                </a:r>
                <a:r>
                  <a:rPr lang="en-US" sz="280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dần</a:t>
                </a:r>
              </a:p>
              <a:p>
                <a:pPr>
                  <a:lnSpc>
                    <a:spcPct val="120000"/>
                  </a:lnSpc>
                </a:pPr>
                <a:r>
                  <a:rPr lang="en-US" sz="2800"/>
                  <a:t/>
                </a:r>
                <a:br>
                  <a:rPr lang="en-US" sz="2800"/>
                </a:br>
                <a:r>
                  <a:rPr lang="en-US" sz="2800"/>
                  <a:t/>
                </a:r>
                <a:br>
                  <a:rPr lang="en-US" sz="2800"/>
                </a:br>
                <a:endParaRPr lang="en-US" sz="280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>
                  <a:lnSpc>
                    <a:spcPct val="120000"/>
                  </a:lnSpc>
                </a:pPr>
                <a:endParaRPr lang="en-US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9" name="TextBox 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16972" y="4540273"/>
                <a:ext cx="9825813" cy="3268587"/>
              </a:xfrm>
              <a:prstGeom prst="rect">
                <a:avLst/>
              </a:prstGeom>
              <a:blipFill rotWithShape="0">
                <a:blip r:embed="rId2"/>
                <a:stretch>
                  <a:fillRect l="-1304" t="-2052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3" name="TextBox 12"/>
          <p:cNvSpPr txBox="1"/>
          <p:nvPr/>
        </p:nvSpPr>
        <p:spPr>
          <a:xfrm>
            <a:off x="9556595" y="6333893"/>
            <a:ext cx="255362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mtClean="0">
                <a:latin typeface="Arial" panose="020B0604020202020204" pitchFamily="34" charset="0"/>
                <a:cs typeface="Arial" panose="020B0604020202020204" pitchFamily="34" charset="0"/>
              </a:rPr>
              <a:t>Môn học Cơ kỹ thuật</a:t>
            </a:r>
            <a:endParaRPr 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0" y="6293706"/>
            <a:ext cx="12192000" cy="552262"/>
          </a:xfrm>
          <a:prstGeom prst="rect">
            <a:avLst/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TextBox 14"/>
          <p:cNvSpPr txBox="1"/>
          <p:nvPr/>
        </p:nvSpPr>
        <p:spPr>
          <a:xfrm>
            <a:off x="0" y="6397203"/>
            <a:ext cx="348915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GV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: </a:t>
            </a:r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PHAN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THỊ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XUÂN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TRANG</a:t>
            </a: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9343176" y="6347408"/>
            <a:ext cx="320190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Môn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học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 smtClean="0">
                <a:latin typeface="Arial" panose="020B0604020202020204" pitchFamily="34" charset="0"/>
                <a:cs typeface="Arial" panose="020B0604020202020204" pitchFamily="34" charset="0"/>
              </a:rPr>
              <a:t>CƠ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 smtClean="0">
                <a:latin typeface="Arial" panose="020B0604020202020204" pitchFamily="34" charset="0"/>
                <a:cs typeface="Arial" panose="020B0604020202020204" pitchFamily="34" charset="0"/>
              </a:rPr>
              <a:t>KỸ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THUẬT</a:t>
            </a: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Box 3"/>
              <p:cNvSpPr txBox="1"/>
              <p:nvPr/>
            </p:nvSpPr>
            <p:spPr>
              <a:xfrm>
                <a:off x="781614" y="1157185"/>
                <a:ext cx="10628769" cy="181588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2800" b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VD2. Cho vật rắn chuyển động theo phương trình: </a:t>
                </a:r>
                <a14:m>
                  <m:oMath xmlns:m="http://schemas.openxmlformats.org/officeDocument/2006/math">
                    <m:r>
                      <a:rPr lang="en-US" sz="2800" b="1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𝒔</m:t>
                    </m:r>
                    <m:r>
                      <a:rPr lang="en-US" sz="2800" b="1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</m:oMath>
                </a14:m>
                <a:r>
                  <a:rPr lang="en-US" sz="2800" b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= 3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sz="2800" b="1" i="1" smtClean="0">
                            <a:latin typeface="Cambria Math"/>
                          </a:rPr>
                        </m:ctrlPr>
                      </m:sSupPr>
                      <m:e>
                        <m:r>
                          <a:rPr lang="en-US" sz="2800" b="1" i="1" smtClean="0">
                            <a:latin typeface="Cambria Math" panose="02040503050406030204" pitchFamily="18" charset="0"/>
                          </a:rPr>
                          <m:t>𝒕</m:t>
                        </m:r>
                      </m:e>
                      <m:sup>
                        <m:r>
                          <a:rPr lang="en-US" sz="2800" b="1" i="1" smtClean="0">
                            <a:latin typeface="Cambria Math" panose="02040503050406030204" pitchFamily="18" charset="0"/>
                          </a:rPr>
                          <m:t>𝟑</m:t>
                        </m:r>
                      </m:sup>
                    </m:sSup>
                  </m:oMath>
                </a14:m>
                <a:r>
                  <a:rPr lang="en-US" sz="2800" b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- 2t + 1</a:t>
                </a:r>
              </a:p>
              <a:p>
                <a:endParaRPr lang="en-US" sz="280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endParaRPr lang="en-US" sz="2800" smtClean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endParaRPr lang="en-US" sz="280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4" name="TextBox 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81614" y="1157185"/>
                <a:ext cx="10628769" cy="1815882"/>
              </a:xfrm>
              <a:prstGeom prst="rect">
                <a:avLst/>
              </a:prstGeom>
              <a:blipFill rotWithShape="0">
                <a:blip r:embed="rId3"/>
                <a:stretch>
                  <a:fillRect l="-1147" t="-3020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Box 5"/>
              <p:cNvSpPr txBox="1"/>
              <p:nvPr/>
            </p:nvSpPr>
            <p:spPr>
              <a:xfrm>
                <a:off x="781614" y="1620291"/>
                <a:ext cx="4943192" cy="228363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2800" b="1" smtClean="0">
                    <a:solidFill>
                      <a:srgbClr val="0000FF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a. Tính </a:t>
                </a:r>
                <a:r>
                  <a:rPr lang="en-US" sz="2800" b="1">
                    <a:solidFill>
                      <a:srgbClr val="0000FF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vận tốc góc tại t = </a:t>
                </a:r>
                <a:r>
                  <a:rPr lang="en-US" sz="2800" b="1" smtClean="0">
                    <a:solidFill>
                      <a:srgbClr val="0000FF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2s</a:t>
                </a:r>
              </a:p>
              <a:p>
                <a:r>
                  <a:rPr lang="en-US" sz="280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Có: </a:t>
                </a:r>
                <a:r>
                  <a:rPr lang="en-US" sz="280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v =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latin typeface="Cambria Math" panose="02040503050406030204" pitchFamily="18" charset="0"/>
                      </a:rPr>
                      <m:t>𝑠</m:t>
                    </m:r>
                  </m:oMath>
                </a14:m>
                <a:r>
                  <a:rPr lang="en-US" sz="280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′(t</a:t>
                </a:r>
                <a:r>
                  <a:rPr lang="en-US" sz="280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) = ( </a:t>
                </a:r>
                <a:r>
                  <a:rPr lang="en-US" sz="280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3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sz="2800" i="1">
                            <a:latin typeface="Cambria Math"/>
                          </a:rPr>
                        </m:ctrlPr>
                      </m:sSupPr>
                      <m:e>
                        <m:r>
                          <a:rPr lang="en-US" sz="2800" i="1">
                            <a:latin typeface="Cambria Math" panose="02040503050406030204" pitchFamily="18" charset="0"/>
                          </a:rPr>
                          <m:t>𝑡</m:t>
                        </m:r>
                      </m:e>
                      <m:sup>
                        <m:r>
                          <a:rPr lang="en-US" sz="2800" i="1">
                            <a:latin typeface="Cambria Math" panose="02040503050406030204" pitchFamily="18" charset="0"/>
                          </a:rPr>
                          <m:t>3</m:t>
                        </m:r>
                      </m:sup>
                    </m:sSup>
                  </m:oMath>
                </a14:m>
                <a:r>
                  <a:rPr lang="en-US" sz="280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- 2t + </a:t>
                </a:r>
                <a:r>
                  <a:rPr lang="en-US" sz="280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1)'</a:t>
                </a:r>
              </a:p>
              <a:p>
                <a:r>
                  <a:rPr lang="en-US" sz="280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       = 9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sz="2800" i="1">
                            <a:latin typeface="Cambria Math"/>
                          </a:rPr>
                        </m:ctrlPr>
                      </m:sSupPr>
                      <m:e>
                        <m:r>
                          <a:rPr lang="en-US" sz="2800" i="1">
                            <a:latin typeface="Cambria Math" panose="02040503050406030204" pitchFamily="18" charset="0"/>
                          </a:rPr>
                          <m:t>𝑡</m:t>
                        </m:r>
                      </m:e>
                      <m:sup>
                        <m:r>
                          <a:rPr lang="en-US" sz="2800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</m:oMath>
                </a14:m>
                <a:r>
                  <a:rPr lang="en-US" sz="280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- </a:t>
                </a:r>
                <a:r>
                  <a:rPr lang="en-US" sz="280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2 = 34 </a:t>
                </a:r>
                <a:r>
                  <a:rPr lang="en-US" sz="280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m</a:t>
                </a:r>
                <a:r>
                  <a:rPr lang="en-US" sz="280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/s</a:t>
                </a:r>
                <a:endParaRPr lang="en-US" sz="280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endParaRPr lang="en-US" sz="280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endParaRPr lang="en-US" sz="280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6" name="TextBox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81614" y="1620291"/>
                <a:ext cx="4943192" cy="2283638"/>
              </a:xfrm>
              <a:prstGeom prst="rect">
                <a:avLst/>
              </a:prstGeom>
              <a:blipFill rotWithShape="0">
                <a:blip r:embed="rId4"/>
                <a:stretch>
                  <a:fillRect l="-2466" t="-2941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8" name="TextBox 17"/>
              <p:cNvSpPr txBox="1"/>
              <p:nvPr/>
            </p:nvSpPr>
            <p:spPr>
              <a:xfrm>
                <a:off x="6000938" y="1648673"/>
                <a:ext cx="4943192" cy="343812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2800" b="1" smtClean="0">
                    <a:solidFill>
                      <a:srgbClr val="0000FF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b. Tính </a:t>
                </a:r>
                <a:r>
                  <a:rPr lang="en-US" sz="2800" b="1">
                    <a:solidFill>
                      <a:srgbClr val="0000FF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vận tốc góc tại t = </a:t>
                </a:r>
                <a:r>
                  <a:rPr lang="en-US" sz="2800" b="1" smtClean="0">
                    <a:solidFill>
                      <a:srgbClr val="0000FF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2s</a:t>
                </a:r>
              </a:p>
              <a:p>
                <a:r>
                  <a:rPr lang="en-US" sz="280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Có: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800" i="1" smtClean="0">
                            <a:latin typeface="Cambria Math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28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𝑎</m:t>
                        </m:r>
                      </m:e>
                      <m:sub>
                        <m:r>
                          <a:rPr lang="en-US" sz="280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  <m:t>𝜏</m:t>
                        </m:r>
                      </m:sub>
                    </m:sSub>
                  </m:oMath>
                </a14:m>
                <a:r>
                  <a:rPr lang="en-US" sz="2800" smtClean="0"/>
                  <a:t>= </a:t>
                </a:r>
                <a14:m>
                  <m:oMath xmlns:m="http://schemas.openxmlformats.org/officeDocument/2006/math">
                    <m:acc>
                      <m:accPr>
                        <m:chr m:val="̅"/>
                        <m:ctrlPr>
                          <a:rPr lang="en-US" sz="2800" i="1">
                            <a:latin typeface="Cambria Math"/>
                          </a:rPr>
                        </m:ctrlPr>
                      </m:accPr>
                      <m:e>
                        <m:r>
                          <m:rPr>
                            <m:sty m:val="p"/>
                          </m:rPr>
                          <a:rPr lang="en-US" sz="2800" b="0" i="0" smtClean="0">
                            <a:latin typeface="Cambria Math" panose="02040503050406030204" pitchFamily="18" charset="0"/>
                          </a:rPr>
                          <m:t>v</m:t>
                        </m:r>
                      </m:e>
                    </m:acc>
                    <m:r>
                      <a:rPr lang="en-US" sz="2800" i="1">
                        <a:latin typeface="Cambria Math" panose="02040503050406030204" pitchFamily="18" charset="0"/>
                      </a:rPr>
                      <m:t>′</m:t>
                    </m:r>
                    <m:r>
                      <a:rPr lang="en-US" sz="2800">
                        <a:latin typeface="Cambria Math" panose="02040503050406030204" pitchFamily="18" charset="0"/>
                      </a:rPr>
                      <m:t>(</m:t>
                    </m:r>
                    <m:r>
                      <m:rPr>
                        <m:sty m:val="p"/>
                      </m:rPr>
                      <a:rPr lang="en-US" sz="2800">
                        <a:latin typeface="Cambria Math" panose="02040503050406030204" pitchFamily="18" charset="0"/>
                      </a:rPr>
                      <m:t>t</m:t>
                    </m:r>
                    <m:r>
                      <a:rPr lang="en-US" sz="2800"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r>
                  <a:rPr lang="en-US" sz="2800"/>
                  <a:t> </a:t>
                </a:r>
                <a:r>
                  <a:rPr lang="en-US" sz="2800" smtClean="0"/>
                  <a:t>= </a:t>
                </a:r>
                <a:r>
                  <a:rPr lang="vi-VN" sz="2800" smtClean="0"/>
                  <a:t>(</a:t>
                </a:r>
                <a:r>
                  <a:rPr lang="en-US" sz="280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9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sz="2800" i="1">
                            <a:latin typeface="Cambria Math"/>
                          </a:rPr>
                        </m:ctrlPr>
                      </m:sSupPr>
                      <m:e>
                        <m:r>
                          <a:rPr lang="en-US" sz="2800" i="1">
                            <a:latin typeface="Cambria Math" panose="02040503050406030204" pitchFamily="18" charset="0"/>
                          </a:rPr>
                          <m:t>𝑡</m:t>
                        </m:r>
                      </m:e>
                      <m:sup>
                        <m:r>
                          <a:rPr lang="en-US" sz="2800" i="1"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</m:oMath>
                </a14:m>
                <a:r>
                  <a:rPr lang="en-US" sz="280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- </a:t>
                </a:r>
                <a:r>
                  <a:rPr lang="en-US" sz="280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2</a:t>
                </a:r>
                <a:r>
                  <a:rPr lang="vi-VN" sz="280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)’</a:t>
                </a:r>
              </a:p>
              <a:p>
                <a:r>
                  <a:rPr lang="vi-VN" sz="280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                   = 18t = 36 </a:t>
                </a:r>
                <a:r>
                  <a:rPr lang="en-US" sz="2800" smtClean="0"/>
                  <a:t>(</a:t>
                </a:r>
                <a:r>
                  <a:rPr lang="en-US" sz="2800"/>
                  <a:t>m</a:t>
                </a:r>
                <a:r>
                  <a:rPr lang="en-US" sz="2800" smtClean="0"/>
                  <a:t>/s</a:t>
                </a:r>
                <a:r>
                  <a:rPr lang="en-US" sz="2800" baseline="30000" smtClean="0"/>
                  <a:t>2</a:t>
                </a:r>
                <a:r>
                  <a:rPr lang="en-US" sz="2800" smtClean="0"/>
                  <a:t>)</a:t>
                </a:r>
              </a:p>
              <a:p>
                <a:r>
                  <a:rPr lang="en-US" sz="280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a</a:t>
                </a:r>
                <a:r>
                  <a:rPr lang="en-US" sz="2800" baseline="-2500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n</a:t>
                </a:r>
                <a:r>
                  <a:rPr lang="en-US" sz="280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2800" i="1">
                            <a:latin typeface="Cambria Math"/>
                          </a:rPr>
                        </m:ctrlPr>
                      </m:fPr>
                      <m:num>
                        <m:sSup>
                          <m:sSupPr>
                            <m:ctrlPr>
                              <a:rPr lang="en-US" sz="2800" i="1">
                                <a:latin typeface="Cambria Math"/>
                              </a:rPr>
                            </m:ctrlPr>
                          </m:sSupPr>
                          <m:e>
                            <m:r>
                              <m:rPr>
                                <m:sty m:val="p"/>
                              </m:rPr>
                              <a:rPr lang="en-US" sz="2800">
                                <a:latin typeface="Cambria Math" panose="02040503050406030204" pitchFamily="18" charset="0"/>
                              </a:rPr>
                              <m:t>v</m:t>
                            </m:r>
                          </m:e>
                          <m:sup>
                            <m:r>
                              <a:rPr lang="en-US" sz="2800">
                                <a:latin typeface="Cambria Math" panose="02040503050406030204" pitchFamily="18" charset="0"/>
                              </a:rPr>
                              <m:t>2</m:t>
                            </m:r>
                          </m:sup>
                        </m:sSup>
                      </m:num>
                      <m:den>
                        <m:r>
                          <m:rPr>
                            <m:sty m:val="p"/>
                          </m:rPr>
                          <a:rPr lang="en-US" sz="2800">
                            <a:latin typeface="Cambria Math" panose="02040503050406030204" pitchFamily="18" charset="0"/>
                          </a:rPr>
                          <m:t>R</m:t>
                        </m:r>
                      </m:den>
                    </m:f>
                  </m:oMath>
                </a14:m>
                <a:r>
                  <a:rPr lang="en-US" sz="280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= 0</a:t>
                </a:r>
              </a:p>
              <a:p>
                <a:r>
                  <a:rPr lang="en-US" sz="2800" smtClean="0">
                    <a:latin typeface="Times New Roman" panose="02020603050405020304" pitchFamily="18" charset="0"/>
                    <a:cs typeface="Times New Roman" panose="02020603050405020304" pitchFamily="18" charset="0"/>
                    <a:sym typeface="Wingdings" panose="05000000000000000000" pitchFamily="2" charset="2"/>
                  </a:rPr>
                  <a:t> </a:t>
                </a:r>
                <a:r>
                  <a:rPr lang="en-US" sz="280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a = </a:t>
                </a:r>
                <a14:m>
                  <m:oMath xmlns:m="http://schemas.openxmlformats.org/officeDocument/2006/math">
                    <m:rad>
                      <m:radPr>
                        <m:degHide m:val="on"/>
                        <m:ctrlPr>
                          <a:rPr lang="en-US" sz="2800" i="1">
                            <a:latin typeface="Cambria Math"/>
                          </a:rPr>
                        </m:ctrlPr>
                      </m:radPr>
                      <m:deg/>
                      <m:e>
                        <m:sSubSup>
                          <m:sSubSupPr>
                            <m:ctrlPr>
                              <a:rPr lang="en-US" sz="2800" i="1">
                                <a:latin typeface="Cambria Math"/>
                              </a:rPr>
                            </m:ctrlPr>
                          </m:sSubSupPr>
                          <m:e>
                            <m:r>
                              <m:rPr>
                                <m:sty m:val="p"/>
                              </m:rPr>
                              <a:rPr lang="en-US" sz="2800">
                                <a:latin typeface="Cambria Math" panose="02040503050406030204" pitchFamily="18" charset="0"/>
                              </a:rPr>
                              <m:t>a</m:t>
                            </m:r>
                          </m:e>
                          <m:sub>
                            <m:r>
                              <m:rPr>
                                <m:sty m:val="p"/>
                              </m:rPr>
                              <a:rPr lang="en-US" sz="2800" baseline="-25000">
                                <a:latin typeface="Cambria Math" panose="02040503050406030204" pitchFamily="18" charset="0"/>
                              </a:rPr>
                              <m:t>τ</m:t>
                            </m:r>
                          </m:sub>
                          <m:sup>
                            <m:r>
                              <a:rPr lang="en-US" sz="2800">
                                <a:latin typeface="Cambria Math" panose="02040503050406030204" pitchFamily="18" charset="0"/>
                              </a:rPr>
                              <m:t>2</m:t>
                            </m:r>
                          </m:sup>
                        </m:sSubSup>
                        <m:sSubSup>
                          <m:sSubSupPr>
                            <m:ctrlPr>
                              <a:rPr lang="en-US" sz="2800" i="1">
                                <a:latin typeface="Cambria Math"/>
                              </a:rPr>
                            </m:ctrlPr>
                          </m:sSubSupPr>
                          <m:e>
                            <m:r>
                              <a:rPr lang="en-US" sz="2800">
                                <a:latin typeface="Cambria Math" panose="02040503050406030204" pitchFamily="18" charset="0"/>
                              </a:rPr>
                              <m:t>+ </m:t>
                            </m:r>
                            <m:r>
                              <m:rPr>
                                <m:sty m:val="p"/>
                              </m:rPr>
                              <a:rPr lang="en-US" sz="2800">
                                <a:latin typeface="Cambria Math" panose="02040503050406030204" pitchFamily="18" charset="0"/>
                              </a:rPr>
                              <m:t>a</m:t>
                            </m:r>
                          </m:e>
                          <m:sub>
                            <m:r>
                              <m:rPr>
                                <m:sty m:val="p"/>
                              </m:rPr>
                              <a:rPr lang="en-US" sz="2800">
                                <a:latin typeface="Cambria Math" panose="02040503050406030204" pitchFamily="18" charset="0"/>
                              </a:rPr>
                              <m:t>n</m:t>
                            </m:r>
                          </m:sub>
                          <m:sup>
                            <m:r>
                              <a:rPr lang="en-US" sz="2800">
                                <a:latin typeface="Cambria Math" panose="02040503050406030204" pitchFamily="18" charset="0"/>
                              </a:rPr>
                              <m:t>2</m:t>
                            </m:r>
                          </m:sup>
                        </m:sSubSup>
                      </m:e>
                    </m:rad>
                  </m:oMath>
                </a14:m>
                <a:r>
                  <a:rPr lang="en-US" sz="280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= </a:t>
                </a:r>
                <a:r>
                  <a:rPr lang="vi-VN" sz="280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36 </a:t>
                </a:r>
                <a:r>
                  <a:rPr lang="en-US" sz="2800"/>
                  <a:t>(m/s</a:t>
                </a:r>
                <a:r>
                  <a:rPr lang="en-US" sz="2800" baseline="30000"/>
                  <a:t>2</a:t>
                </a:r>
                <a:r>
                  <a:rPr lang="en-US" sz="2800"/>
                  <a:t>)</a:t>
                </a:r>
              </a:p>
              <a:p>
                <a:endParaRPr lang="en-US" sz="280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endParaRPr lang="en-US" sz="280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18" name="TextBox 1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000938" y="1648673"/>
                <a:ext cx="4943192" cy="3438121"/>
              </a:xfrm>
              <a:prstGeom prst="rect">
                <a:avLst/>
              </a:prstGeom>
              <a:blipFill rotWithShape="0">
                <a:blip r:embed="rId5"/>
                <a:stretch>
                  <a:fillRect l="-2466" t="-1773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9" name="TextBox 18"/>
          <p:cNvSpPr txBox="1"/>
          <p:nvPr/>
        </p:nvSpPr>
        <p:spPr>
          <a:xfrm>
            <a:off x="686687" y="3367733"/>
            <a:ext cx="4943192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vi-VN" sz="2800" b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r>
              <a:rPr lang="en-US" sz="2800" b="1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vi-VN" sz="2800" b="1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</a:t>
            </a:r>
            <a:r>
              <a:rPr lang="en-US" sz="2800" b="1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ại </a:t>
            </a:r>
            <a:r>
              <a:rPr lang="en-US" sz="2800" b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 = </a:t>
            </a:r>
            <a:r>
              <a:rPr lang="en-US" sz="2800" b="1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2s</a:t>
            </a:r>
            <a:r>
              <a:rPr lang="vi-VN" sz="2800" b="1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vật quay nhanh hay chậm dần</a:t>
            </a:r>
            <a:endParaRPr lang="en-US" sz="2800" b="1" smtClean="0">
              <a:solidFill>
                <a:srgbClr val="0000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Rounded Rectangle 13"/>
          <p:cNvSpPr/>
          <p:nvPr/>
        </p:nvSpPr>
        <p:spPr>
          <a:xfrm>
            <a:off x="2321881" y="92777"/>
            <a:ext cx="7374379" cy="1108081"/>
          </a:xfrm>
          <a:prstGeom prst="roundRect">
            <a:avLst/>
          </a:prstGeom>
          <a:ln w="28575"/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lvl="1" algn="ctr"/>
            <a:r>
              <a:rPr lang="en-US" sz="2800" b="1">
                <a:ln w="0"/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r>
              <a:rPr lang="en-US" sz="2800" b="1" smtClean="0">
                <a:ln w="0"/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.2. </a:t>
            </a:r>
            <a:r>
              <a:rPr lang="en-US" sz="2800" b="1">
                <a:ln w="0"/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Khảo sát chuyển động của điểm bằng phương pháp tọa độ tự nhiên</a:t>
            </a:r>
          </a:p>
        </p:txBody>
      </p:sp>
    </p:spTree>
    <p:extLst>
      <p:ext uri="{BB962C8B-B14F-4D97-AF65-F5344CB8AC3E}">
        <p14:creationId xmlns:p14="http://schemas.microsoft.com/office/powerpoint/2010/main" val="30026438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6" grpId="0"/>
      <p:bldP spid="18" grpId="0"/>
      <p:bldP spid="19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0" y="6310711"/>
            <a:ext cx="26874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mtClean="0">
                <a:latin typeface="Arial" panose="020B0604020202020204" pitchFamily="34" charset="0"/>
                <a:cs typeface="Arial" panose="020B0604020202020204" pitchFamily="34" charset="0"/>
              </a:rPr>
              <a:t>GV: Dương Thị Hồng</a:t>
            </a:r>
            <a:endParaRPr 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485789" y="1242528"/>
            <a:ext cx="11624435" cy="24929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28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4.2.3. Một số chuyển động thường gặp</a:t>
            </a:r>
          </a:p>
          <a:p>
            <a:pPr>
              <a:lnSpc>
                <a:spcPct val="120000"/>
              </a:lnSpc>
            </a:pPr>
            <a:r>
              <a:rPr lang="en-US" sz="2800" b="1" i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endParaRPr lang="vi-VN" sz="2800" b="1" i="1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</a:pPr>
            <a:r>
              <a:rPr lang="en-US" sz="2800"/>
              <a:t/>
            </a:r>
            <a:br>
              <a:rPr lang="en-US" sz="2800"/>
            </a:br>
            <a:endParaRPr lang="en-US" sz="280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</a:pPr>
            <a:endParaRPr lang="en-US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9556595" y="6333893"/>
            <a:ext cx="255362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mtClean="0">
                <a:latin typeface="Arial" panose="020B0604020202020204" pitchFamily="34" charset="0"/>
                <a:cs typeface="Arial" panose="020B0604020202020204" pitchFamily="34" charset="0"/>
              </a:rPr>
              <a:t>Môn học Cơ kỹ thuật</a:t>
            </a:r>
            <a:endParaRPr 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0" y="6305738"/>
            <a:ext cx="12192000" cy="552262"/>
          </a:xfrm>
          <a:prstGeom prst="rect">
            <a:avLst/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TextBox 14"/>
          <p:cNvSpPr txBox="1"/>
          <p:nvPr/>
        </p:nvSpPr>
        <p:spPr>
          <a:xfrm>
            <a:off x="0" y="6397203"/>
            <a:ext cx="34410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GV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: </a:t>
            </a:r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PHAN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THỊ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XUÂN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TRANG</a:t>
            </a: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9343176" y="6347408"/>
            <a:ext cx="320190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Môn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học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 smtClean="0">
                <a:latin typeface="Arial" panose="020B0604020202020204" pitchFamily="34" charset="0"/>
                <a:cs typeface="Arial" panose="020B0604020202020204" pitchFamily="34" charset="0"/>
              </a:rPr>
              <a:t>CƠ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 smtClean="0">
                <a:latin typeface="Arial" panose="020B0604020202020204" pitchFamily="34" charset="0"/>
                <a:cs typeface="Arial" panose="020B0604020202020204" pitchFamily="34" charset="0"/>
              </a:rPr>
              <a:t>KỸ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THUẬT</a:t>
            </a: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6" name="Straight Connector 5"/>
          <p:cNvCxnSpPr/>
          <p:nvPr/>
        </p:nvCxnSpPr>
        <p:spPr>
          <a:xfrm>
            <a:off x="5622202" y="2000816"/>
            <a:ext cx="0" cy="4046899"/>
          </a:xfrm>
          <a:prstGeom prst="line">
            <a:avLst/>
          </a:prstGeom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5839486" y="1991763"/>
            <a:ext cx="0" cy="4046899"/>
          </a:xfrm>
          <a:prstGeom prst="line">
            <a:avLst/>
          </a:prstGeom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Box 7"/>
              <p:cNvSpPr txBox="1"/>
              <p:nvPr/>
            </p:nvSpPr>
            <p:spPr>
              <a:xfrm>
                <a:off x="778598" y="1907211"/>
                <a:ext cx="4626321" cy="393492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514350" indent="-514350">
                  <a:buAutoNum type="alphaLcPeriod"/>
                </a:pPr>
                <a:r>
                  <a:rPr lang="en-US" sz="2800" b="1" smtClean="0">
                    <a:solidFill>
                      <a:srgbClr val="0000FF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Chuyển động đề</a:t>
                </a:r>
                <a:r>
                  <a:rPr lang="vi-VN" sz="2800" b="1" smtClean="0">
                    <a:solidFill>
                      <a:srgbClr val="0000FF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u</a:t>
                </a:r>
                <a:endParaRPr lang="vi-VN" sz="2800" b="1" smtClean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r>
                  <a:rPr lang="vi-VN" sz="2800" b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vi-VN" sz="2800" b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smtClean="0"/>
                  <a:t> </a:t>
                </a:r>
                <a:r>
                  <a:rPr lang="en-US" sz="280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+ v </a:t>
                </a:r>
                <a:r>
                  <a:rPr lang="en-US" sz="280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= const</a:t>
                </a:r>
              </a:p>
              <a:p>
                <a:pPr>
                  <a:lnSpc>
                    <a:spcPct val="120000"/>
                  </a:lnSpc>
                </a:pPr>
                <a:r>
                  <a:rPr lang="en-US" sz="280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+ a = </a:t>
                </a:r>
                <a14:m>
                  <m:oMath xmlns:m="http://schemas.openxmlformats.org/officeDocument/2006/math">
                    <m:rad>
                      <m:radPr>
                        <m:degHide m:val="on"/>
                        <m:ctrlPr>
                          <a:rPr lang="en-US" sz="2800" i="1">
                            <a:latin typeface="Cambria Math"/>
                          </a:rPr>
                        </m:ctrlPr>
                      </m:radPr>
                      <m:deg/>
                      <m:e>
                        <m:sSubSup>
                          <m:sSubSupPr>
                            <m:ctrlPr>
                              <a:rPr lang="en-US" sz="2800" i="1">
                                <a:latin typeface="Cambria Math"/>
                              </a:rPr>
                            </m:ctrlPr>
                          </m:sSubSupPr>
                          <m:e>
                            <m:r>
                              <m:rPr>
                                <m:sty m:val="p"/>
                              </m:rPr>
                              <a:rPr lang="en-US" sz="2800">
                                <a:latin typeface="Cambria Math" panose="02040503050406030204" pitchFamily="18" charset="0"/>
                              </a:rPr>
                              <m:t>a</m:t>
                            </m:r>
                          </m:e>
                          <m:sub>
                            <m:r>
                              <m:rPr>
                                <m:sty m:val="p"/>
                              </m:rPr>
                              <a:rPr lang="en-US" sz="2800" baseline="-25000">
                                <a:latin typeface="Cambria Math" panose="02040503050406030204" pitchFamily="18" charset="0"/>
                              </a:rPr>
                              <m:t>τ</m:t>
                            </m:r>
                          </m:sub>
                          <m:sup>
                            <m:r>
                              <a:rPr lang="en-US" sz="2800">
                                <a:latin typeface="Cambria Math" panose="02040503050406030204" pitchFamily="18" charset="0"/>
                              </a:rPr>
                              <m:t>2</m:t>
                            </m:r>
                          </m:sup>
                        </m:sSubSup>
                        <m:sSubSup>
                          <m:sSubSupPr>
                            <m:ctrlPr>
                              <a:rPr lang="en-US" sz="2800" i="1">
                                <a:latin typeface="Cambria Math"/>
                              </a:rPr>
                            </m:ctrlPr>
                          </m:sSubSupPr>
                          <m:e>
                            <m:r>
                              <a:rPr lang="en-US" sz="2800">
                                <a:latin typeface="Cambria Math" panose="02040503050406030204" pitchFamily="18" charset="0"/>
                              </a:rPr>
                              <m:t>+ </m:t>
                            </m:r>
                            <m:r>
                              <m:rPr>
                                <m:sty m:val="p"/>
                              </m:rPr>
                              <a:rPr lang="en-US" sz="2800">
                                <a:latin typeface="Cambria Math" panose="02040503050406030204" pitchFamily="18" charset="0"/>
                              </a:rPr>
                              <m:t>a</m:t>
                            </m:r>
                          </m:e>
                          <m:sub>
                            <m:r>
                              <m:rPr>
                                <m:sty m:val="p"/>
                              </m:rPr>
                              <a:rPr lang="en-US" sz="2800">
                                <a:latin typeface="Cambria Math" panose="02040503050406030204" pitchFamily="18" charset="0"/>
                              </a:rPr>
                              <m:t>n</m:t>
                            </m:r>
                          </m:sub>
                          <m:sup>
                            <m:r>
                              <a:rPr lang="en-US" sz="2800">
                                <a:latin typeface="Cambria Math" panose="02040503050406030204" pitchFamily="18" charset="0"/>
                              </a:rPr>
                              <m:t>2</m:t>
                            </m:r>
                          </m:sup>
                        </m:sSubSup>
                      </m:e>
                    </m:rad>
                  </m:oMath>
                </a14:m>
                <a:endParaRPr lang="en-US" sz="2800" smtClean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>
                  <a:lnSpc>
                    <a:spcPct val="120000"/>
                  </a:lnSpc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el-GR" sz="2800" i="1">
                            <a:latin typeface="Cambria Math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2800" b="0" i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     </m:t>
                        </m:r>
                        <m:r>
                          <a:rPr lang="en-US" sz="28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 </m:t>
                        </m:r>
                        <m:r>
                          <a:rPr lang="en-US" sz="2800" i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𝑎</m:t>
                        </m:r>
                      </m:e>
                      <m:sub>
                        <m:r>
                          <a:rPr lang="el-GR" sz="2800" i="1"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  <m:t>𝜏</m:t>
                        </m:r>
                      </m:sub>
                    </m:sSub>
                  </m:oMath>
                </a14:m>
                <a:r>
                  <a:rPr lang="en-US" sz="280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= </a:t>
                </a:r>
                <a:r>
                  <a:rPr lang="en-US" sz="280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v</a:t>
                </a:r>
                <a:r>
                  <a:rPr lang="el-GR" sz="280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‘</a:t>
                </a:r>
                <a:r>
                  <a:rPr lang="en-US" sz="280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(t) = </a:t>
                </a:r>
                <a:r>
                  <a:rPr lang="en-US" sz="280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0</a:t>
                </a:r>
              </a:p>
              <a:p>
                <a:pPr>
                  <a:lnSpc>
                    <a:spcPct val="120000"/>
                  </a:lnSpc>
                </a:pPr>
                <a:r>
                  <a:rPr lang="en-US" sz="280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   a</a:t>
                </a:r>
                <a:r>
                  <a:rPr lang="en-US" sz="2800" baseline="-2500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n</a:t>
                </a:r>
                <a:r>
                  <a:rPr lang="en-US" sz="280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2800" i="1">
                            <a:latin typeface="Cambria Math"/>
                          </a:rPr>
                        </m:ctrlPr>
                      </m:fPr>
                      <m:num>
                        <m:sSup>
                          <m:sSupPr>
                            <m:ctrlPr>
                              <a:rPr lang="en-US" sz="2800" i="1">
                                <a:latin typeface="Cambria Math"/>
                              </a:rPr>
                            </m:ctrlPr>
                          </m:sSupPr>
                          <m:e>
                            <m:r>
                              <m:rPr>
                                <m:sty m:val="p"/>
                              </m:rPr>
                              <a:rPr lang="en-US" sz="2800">
                                <a:latin typeface="Cambria Math" panose="02040503050406030204" pitchFamily="18" charset="0"/>
                              </a:rPr>
                              <m:t>v</m:t>
                            </m:r>
                          </m:e>
                          <m:sup>
                            <m:r>
                              <a:rPr lang="en-US" sz="2800">
                                <a:latin typeface="Cambria Math" panose="02040503050406030204" pitchFamily="18" charset="0"/>
                              </a:rPr>
                              <m:t>2</m:t>
                            </m:r>
                          </m:sup>
                        </m:sSup>
                      </m:num>
                      <m:den>
                        <m:r>
                          <m:rPr>
                            <m:sty m:val="p"/>
                          </m:rPr>
                          <a:rPr lang="en-US" sz="2800">
                            <a:latin typeface="Cambria Math" panose="02040503050406030204" pitchFamily="18" charset="0"/>
                          </a:rPr>
                          <m:t>R</m:t>
                        </m:r>
                      </m:den>
                    </m:f>
                  </m:oMath>
                </a14:m>
                <a:r>
                  <a:rPr lang="en-US" sz="280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(nếu chuyển động trên quỹ đạo thẳng a</a:t>
                </a:r>
                <a:r>
                  <a:rPr lang="en-US" sz="2800" baseline="-2500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n</a:t>
                </a:r>
                <a:r>
                  <a:rPr lang="en-US" sz="280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= 0)</a:t>
                </a:r>
                <a:endParaRPr lang="en-US" sz="280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>
                  <a:lnSpc>
                    <a:spcPct val="120000"/>
                  </a:lnSpc>
                </a:pPr>
                <a:r>
                  <a:rPr lang="en-US" sz="280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</a:t>
                </a:r>
                <a:r>
                  <a:rPr lang="en-US" sz="280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+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𝑠</m:t>
                    </m:r>
                  </m:oMath>
                </a14:m>
                <a:r>
                  <a:rPr lang="en-US" sz="280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=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800" i="1">
                            <a:latin typeface="Cambria Math"/>
                          </a:rPr>
                        </m:ctrlPr>
                      </m:sSubPr>
                      <m:e>
                        <m:r>
                          <a:rPr lang="en-US" sz="28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𝑠</m:t>
                        </m:r>
                      </m:e>
                      <m:sub>
                        <m:r>
                          <a:rPr lang="en-US" sz="2800" i="1">
                            <a:latin typeface="Cambria Math" panose="02040503050406030204" pitchFamily="18" charset="0"/>
                          </a:rPr>
                          <m:t>𝑜</m:t>
                        </m:r>
                      </m:sub>
                    </m:sSub>
                    <m:r>
                      <a:rPr lang="en-US" sz="2800" i="1">
                        <a:latin typeface="Cambria Math" panose="02040503050406030204" pitchFamily="18" charset="0"/>
                      </a:rPr>
                      <m:t> </m:t>
                    </m:r>
                  </m:oMath>
                </a14:m>
                <a:r>
                  <a:rPr lang="en-US" sz="280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+ </a:t>
                </a:r>
                <a:r>
                  <a:rPr lang="en-US" sz="280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v.t</a:t>
                </a:r>
                <a:endParaRPr lang="en-US" sz="2800" b="1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8" name="TextBox 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78598" y="1907211"/>
                <a:ext cx="4626321" cy="3934923"/>
              </a:xfrm>
              <a:prstGeom prst="rect">
                <a:avLst/>
              </a:prstGeom>
              <a:blipFill rotWithShape="0">
                <a:blip r:embed="rId2"/>
                <a:stretch>
                  <a:fillRect l="-2767" t="-1705" b="-2326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9" name="TextBox 18"/>
              <p:cNvSpPr txBox="1"/>
              <p:nvPr/>
            </p:nvSpPr>
            <p:spPr>
              <a:xfrm>
                <a:off x="6056770" y="1907211"/>
                <a:ext cx="4626321" cy="423410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2800" b="1" smtClean="0">
                    <a:solidFill>
                      <a:srgbClr val="0000FF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b. Chuyển động biến đổi đều</a:t>
                </a:r>
              </a:p>
              <a:p>
                <a:pPr>
                  <a:lnSpc>
                    <a:spcPct val="120000"/>
                  </a:lnSpc>
                </a:pPr>
                <a:r>
                  <a:rPr lang="en-US" sz="280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+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l-GR" sz="2800" i="1">
                            <a:latin typeface="Cambria Math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2800" i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𝑎</m:t>
                        </m:r>
                      </m:e>
                      <m:sub>
                        <m:r>
                          <a:rPr lang="el-GR" sz="2800" i="1"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  <m:t>𝜏</m:t>
                        </m:r>
                      </m:sub>
                    </m:sSub>
                  </m:oMath>
                </a14:m>
                <a:r>
                  <a:rPr lang="en-US" sz="280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= </a:t>
                </a:r>
                <a:r>
                  <a:rPr lang="en-US" sz="280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const</a:t>
                </a:r>
              </a:p>
              <a:p>
                <a:pPr>
                  <a:lnSpc>
                    <a:spcPct val="120000"/>
                  </a:lnSpc>
                </a:pPr>
                <a:r>
                  <a:rPr lang="en-US" sz="280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  a = </a:t>
                </a:r>
                <a14:m>
                  <m:oMath xmlns:m="http://schemas.openxmlformats.org/officeDocument/2006/math">
                    <m:rad>
                      <m:radPr>
                        <m:degHide m:val="on"/>
                        <m:ctrlPr>
                          <a:rPr lang="en-US" sz="2800" i="1">
                            <a:latin typeface="Cambria Math"/>
                          </a:rPr>
                        </m:ctrlPr>
                      </m:radPr>
                      <m:deg/>
                      <m:e>
                        <m:sSubSup>
                          <m:sSubSupPr>
                            <m:ctrlPr>
                              <a:rPr lang="en-US" sz="2800" i="1">
                                <a:latin typeface="Cambria Math"/>
                              </a:rPr>
                            </m:ctrlPr>
                          </m:sSubSupPr>
                          <m:e>
                            <m:r>
                              <m:rPr>
                                <m:sty m:val="p"/>
                              </m:rPr>
                              <a:rPr lang="en-US" sz="2800">
                                <a:latin typeface="Cambria Math" panose="02040503050406030204" pitchFamily="18" charset="0"/>
                              </a:rPr>
                              <m:t>a</m:t>
                            </m:r>
                          </m:e>
                          <m:sub>
                            <m:r>
                              <m:rPr>
                                <m:sty m:val="p"/>
                              </m:rPr>
                              <a:rPr lang="en-US" sz="2800" baseline="-25000">
                                <a:latin typeface="Cambria Math" panose="02040503050406030204" pitchFamily="18" charset="0"/>
                              </a:rPr>
                              <m:t>τ</m:t>
                            </m:r>
                          </m:sub>
                          <m:sup>
                            <m:r>
                              <a:rPr lang="en-US" sz="2800">
                                <a:latin typeface="Cambria Math" panose="02040503050406030204" pitchFamily="18" charset="0"/>
                              </a:rPr>
                              <m:t>2</m:t>
                            </m:r>
                          </m:sup>
                        </m:sSubSup>
                        <m:sSubSup>
                          <m:sSubSupPr>
                            <m:ctrlPr>
                              <a:rPr lang="en-US" sz="2800" i="1">
                                <a:latin typeface="Cambria Math"/>
                              </a:rPr>
                            </m:ctrlPr>
                          </m:sSubSupPr>
                          <m:e>
                            <m:r>
                              <a:rPr lang="en-US" sz="2800">
                                <a:latin typeface="Cambria Math" panose="02040503050406030204" pitchFamily="18" charset="0"/>
                              </a:rPr>
                              <m:t>+ </m:t>
                            </m:r>
                            <m:r>
                              <m:rPr>
                                <m:sty m:val="p"/>
                              </m:rPr>
                              <a:rPr lang="en-US" sz="2800">
                                <a:latin typeface="Cambria Math" panose="02040503050406030204" pitchFamily="18" charset="0"/>
                              </a:rPr>
                              <m:t>a</m:t>
                            </m:r>
                          </m:e>
                          <m:sub>
                            <m:r>
                              <m:rPr>
                                <m:sty m:val="p"/>
                              </m:rPr>
                              <a:rPr lang="en-US" sz="2800">
                                <a:latin typeface="Cambria Math" panose="02040503050406030204" pitchFamily="18" charset="0"/>
                              </a:rPr>
                              <m:t>n</m:t>
                            </m:r>
                          </m:sub>
                          <m:sup>
                            <m:r>
                              <a:rPr lang="en-US" sz="2800">
                                <a:latin typeface="Cambria Math" panose="02040503050406030204" pitchFamily="18" charset="0"/>
                              </a:rPr>
                              <m:t>2</m:t>
                            </m:r>
                          </m:sup>
                        </m:sSubSup>
                      </m:e>
                    </m:rad>
                  </m:oMath>
                </a14:m>
                <a:endParaRPr lang="en-US" sz="2800" smtClean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>
                  <a:lnSpc>
                    <a:spcPct val="120000"/>
                  </a:lnSpc>
                </a:pPr>
                <a:r>
                  <a:rPr lang="en-US" sz="280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 </a:t>
                </a:r>
                <a:r>
                  <a:rPr lang="en-US" sz="280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a</a:t>
                </a:r>
                <a:r>
                  <a:rPr lang="en-US" sz="2800" baseline="-2500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n</a:t>
                </a:r>
                <a:r>
                  <a:rPr lang="en-US" sz="280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2800" i="1">
                            <a:latin typeface="Cambria Math"/>
                          </a:rPr>
                        </m:ctrlPr>
                      </m:fPr>
                      <m:num>
                        <m:sSup>
                          <m:sSupPr>
                            <m:ctrlPr>
                              <a:rPr lang="en-US" sz="2800" i="1">
                                <a:latin typeface="Cambria Math"/>
                              </a:rPr>
                            </m:ctrlPr>
                          </m:sSupPr>
                          <m:e>
                            <m:r>
                              <m:rPr>
                                <m:sty m:val="p"/>
                              </m:rPr>
                              <a:rPr lang="en-US" sz="2800">
                                <a:latin typeface="Cambria Math" panose="02040503050406030204" pitchFamily="18" charset="0"/>
                              </a:rPr>
                              <m:t>v</m:t>
                            </m:r>
                          </m:e>
                          <m:sup>
                            <m:r>
                              <a:rPr lang="en-US" sz="2800">
                                <a:latin typeface="Cambria Math" panose="02040503050406030204" pitchFamily="18" charset="0"/>
                              </a:rPr>
                              <m:t>2</m:t>
                            </m:r>
                          </m:sup>
                        </m:sSup>
                      </m:num>
                      <m:den>
                        <m:r>
                          <m:rPr>
                            <m:sty m:val="p"/>
                          </m:rPr>
                          <a:rPr lang="en-US" sz="2800">
                            <a:latin typeface="Cambria Math" panose="02040503050406030204" pitchFamily="18" charset="0"/>
                          </a:rPr>
                          <m:t>R</m:t>
                        </m:r>
                      </m:den>
                    </m:f>
                  </m:oMath>
                </a14:m>
                <a:r>
                  <a:rPr lang="en-US" sz="280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(nếu chuyển động trên quỹ đạo thẳng a</a:t>
                </a:r>
                <a:r>
                  <a:rPr lang="en-US" sz="2800" baseline="-2500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n</a:t>
                </a:r>
                <a:r>
                  <a:rPr lang="en-US" sz="280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= 0</a:t>
                </a:r>
                <a:r>
                  <a:rPr lang="en-US" sz="280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)</a:t>
                </a:r>
                <a:endParaRPr lang="en-US" sz="280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>
                  <a:lnSpc>
                    <a:spcPct val="120000"/>
                  </a:lnSpc>
                </a:pPr>
                <a:r>
                  <a:rPr lang="en-US" sz="280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v </a:t>
                </a:r>
                <a:r>
                  <a:rPr lang="en-US" sz="280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=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800" i="1" smtClean="0">
                            <a:latin typeface="Cambria Math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en-US" sz="2800" b="0" i="0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v</m:t>
                        </m:r>
                      </m:e>
                      <m:sub>
                        <m:r>
                          <a:rPr lang="en-US" sz="28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𝑜</m:t>
                        </m:r>
                      </m:sub>
                    </m:sSub>
                  </m:oMath>
                </a14:m>
                <a:r>
                  <a:rPr lang="en-US" sz="280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+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l-GR" sz="2800" i="1">
                            <a:latin typeface="Cambria Math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2800" i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𝑎</m:t>
                        </m:r>
                      </m:e>
                      <m:sub>
                        <m:r>
                          <a:rPr lang="el-GR" sz="2800" i="1"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  <m:t>𝜏</m:t>
                        </m:r>
                      </m:sub>
                    </m:sSub>
                  </m:oMath>
                </a14:m>
                <a:r>
                  <a:rPr lang="en-US" sz="280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.t </a:t>
                </a:r>
                <a:endParaRPr lang="en-US" sz="280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>
                  <a:lnSpc>
                    <a:spcPct val="120000"/>
                  </a:lnSpc>
                </a:pPr>
                <a:r>
                  <a:rPr lang="en-US" sz="280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𝑠</m:t>
                    </m:r>
                  </m:oMath>
                </a14:m>
                <a:r>
                  <a:rPr lang="en-US" sz="280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=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800" i="1">
                            <a:latin typeface="Cambria Math"/>
                          </a:rPr>
                        </m:ctrlPr>
                      </m:sSubPr>
                      <m:e>
                        <m:r>
                          <a:rPr lang="en-US" sz="28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𝑠</m:t>
                        </m:r>
                      </m:e>
                      <m:sub>
                        <m:r>
                          <a:rPr lang="en-US" sz="2800" i="1">
                            <a:latin typeface="Cambria Math" panose="02040503050406030204" pitchFamily="18" charset="0"/>
                          </a:rPr>
                          <m:t>𝑜</m:t>
                        </m:r>
                      </m:sub>
                    </m:sSub>
                    <m:r>
                      <a:rPr lang="en-US" sz="2800" i="1">
                        <a:latin typeface="Cambria Math" panose="02040503050406030204" pitchFamily="18" charset="0"/>
                      </a:rPr>
                      <m:t> </m:t>
                    </m:r>
                  </m:oMath>
                </a14:m>
                <a:r>
                  <a:rPr lang="en-US" sz="280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+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800" i="1">
                            <a:latin typeface="Cambria Math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en-US" sz="2800" b="0" i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  <m:t>v</m:t>
                        </m:r>
                      </m:e>
                      <m:sub>
                        <m:r>
                          <a:rPr lang="en-US" sz="2800" i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𝑜</m:t>
                        </m:r>
                      </m:sub>
                    </m:sSub>
                  </m:oMath>
                </a14:m>
                <a:r>
                  <a:rPr lang="en-US" sz="280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.</a:t>
                </a:r>
                <a:r>
                  <a:rPr lang="en-US" sz="280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 +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2800" i="1" smtClean="0">
                            <a:latin typeface="Cambria Math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en-US" sz="28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1</m:t>
                        </m:r>
                      </m:num>
                      <m:den>
                        <m:r>
                          <a:rPr lang="en-US" sz="28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2</m:t>
                        </m:r>
                      </m:den>
                    </m:f>
                  </m:oMath>
                </a14:m>
                <a:r>
                  <a:rPr lang="en-US" sz="2800" b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.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l-GR" sz="2800" i="1">
                            <a:latin typeface="Cambria Math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2800" i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𝑎</m:t>
                        </m:r>
                      </m:e>
                      <m:sub>
                        <m:r>
                          <a:rPr lang="el-GR" sz="2800" i="1"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  <m:t>𝜏</m:t>
                        </m:r>
                      </m:sub>
                    </m:sSub>
                  </m:oMath>
                </a14:m>
                <a:r>
                  <a:rPr lang="en-US" sz="280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.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sz="2800" i="1" smtClean="0">
                            <a:latin typeface="Cambria Math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sz="28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𝑡</m:t>
                        </m:r>
                      </m:e>
                      <m:sup>
                        <m:r>
                          <a:rPr lang="en-US" sz="28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2</m:t>
                        </m:r>
                      </m:sup>
                    </m:sSup>
                  </m:oMath>
                </a14:m>
                <a:endParaRPr lang="en-US" sz="2800" b="1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19" name="TextBox 1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056770" y="1907211"/>
                <a:ext cx="4626321" cy="4234108"/>
              </a:xfrm>
              <a:prstGeom prst="rect">
                <a:avLst/>
              </a:prstGeom>
              <a:blipFill rotWithShape="0">
                <a:blip r:embed="rId3"/>
                <a:stretch>
                  <a:fillRect l="-2770" t="-1585" r="-528" b="-288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4" name="Rounded Rectangle 13"/>
          <p:cNvSpPr/>
          <p:nvPr/>
        </p:nvSpPr>
        <p:spPr>
          <a:xfrm>
            <a:off x="2321881" y="92777"/>
            <a:ext cx="7374379" cy="1108081"/>
          </a:xfrm>
          <a:prstGeom prst="roundRect">
            <a:avLst/>
          </a:prstGeom>
          <a:ln w="28575"/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lvl="1" algn="ctr"/>
            <a:r>
              <a:rPr lang="en-US" sz="2800" b="1">
                <a:ln w="0"/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r>
              <a:rPr lang="en-US" sz="2800" b="1" smtClean="0">
                <a:ln w="0"/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.2. </a:t>
            </a:r>
            <a:r>
              <a:rPr lang="en-US" sz="2800" b="1">
                <a:ln w="0"/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Khảo sát chuyển động của điểm bằng phương pháp tọa độ tự nhiên</a:t>
            </a:r>
          </a:p>
        </p:txBody>
      </p:sp>
    </p:spTree>
    <p:extLst>
      <p:ext uri="{BB962C8B-B14F-4D97-AF65-F5344CB8AC3E}">
        <p14:creationId xmlns:p14="http://schemas.microsoft.com/office/powerpoint/2010/main" val="12921733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1000"/>
                                        <p:tgtEl>
                                          <p:spTgt spid="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1000"/>
                                        <p:tgtEl>
                                          <p:spTgt spid="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1000"/>
                                        <p:tgtEl>
                                          <p:spTgt spid="1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1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1000" fill="hold"/>
                                        <p:tgtEl>
                                          <p:spTgt spid="1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0" y="6310711"/>
            <a:ext cx="26874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mtClean="0">
                <a:latin typeface="Arial" panose="020B0604020202020204" pitchFamily="34" charset="0"/>
                <a:cs typeface="Arial" panose="020B0604020202020204" pitchFamily="34" charset="0"/>
              </a:rPr>
              <a:t>GV: Dương Thị Hồng</a:t>
            </a:r>
            <a:endParaRPr 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Box 8"/>
              <p:cNvSpPr txBox="1"/>
              <p:nvPr/>
            </p:nvSpPr>
            <p:spPr>
              <a:xfrm>
                <a:off x="283782" y="228540"/>
                <a:ext cx="11624435" cy="638328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en-US" sz="2800" b="1" i="1" dirty="0" smtClean="0">
                    <a:solidFill>
                      <a:srgbClr val="0000FF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5.2.3. </a:t>
                </a:r>
                <a:r>
                  <a:rPr lang="en-US" sz="2800" b="1" i="1" dirty="0" err="1" smtClean="0">
                    <a:solidFill>
                      <a:srgbClr val="0000FF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Một</a:t>
                </a:r>
                <a:r>
                  <a:rPr lang="en-US" sz="2800" b="1" i="1" dirty="0" smtClean="0">
                    <a:solidFill>
                      <a:srgbClr val="0000FF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i="1" dirty="0" err="1" smtClean="0">
                    <a:solidFill>
                      <a:srgbClr val="0000FF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số</a:t>
                </a:r>
                <a:r>
                  <a:rPr lang="en-US" sz="2800" b="1" i="1" dirty="0" smtClean="0">
                    <a:solidFill>
                      <a:srgbClr val="0000FF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i="1" dirty="0" err="1" smtClean="0">
                    <a:solidFill>
                      <a:srgbClr val="0000FF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chuyển</a:t>
                </a:r>
                <a:r>
                  <a:rPr lang="en-US" sz="2800" b="1" i="1" dirty="0" smtClean="0">
                    <a:solidFill>
                      <a:srgbClr val="0000FF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i="1" dirty="0" err="1" smtClean="0">
                    <a:solidFill>
                      <a:srgbClr val="0000FF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động</a:t>
                </a:r>
                <a:r>
                  <a:rPr lang="en-US" sz="2800" b="1" i="1" dirty="0" smtClean="0">
                    <a:solidFill>
                      <a:srgbClr val="0000FF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quay </a:t>
                </a:r>
                <a:r>
                  <a:rPr lang="en-US" sz="2800" b="1" i="1" dirty="0" err="1" smtClean="0">
                    <a:solidFill>
                      <a:srgbClr val="0000FF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thường</a:t>
                </a:r>
                <a:r>
                  <a:rPr lang="en-US" sz="2800" b="1" i="1" dirty="0" smtClean="0">
                    <a:solidFill>
                      <a:srgbClr val="0000FF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i="1" dirty="0" err="1" smtClean="0">
                    <a:solidFill>
                      <a:srgbClr val="0000FF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gặp</a:t>
                </a:r>
                <a:endParaRPr lang="vi-VN" sz="2800" b="1" i="1" dirty="0" smtClean="0">
                  <a:solidFill>
                    <a:srgbClr val="0000FF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r>
                  <a:rPr lang="vi-VN" sz="2800" b="1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VD</a:t>
                </a:r>
                <a:r>
                  <a:rPr lang="en-US" sz="2800" b="1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3</a:t>
                </a:r>
                <a:r>
                  <a:rPr lang="vi-VN" sz="2800" b="1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. </a:t>
                </a:r>
                <a:r>
                  <a:rPr lang="vi-VN" sz="2800" b="1" dirty="0" smtClean="0"/>
                  <a:t>(BÀI TẬP </a:t>
                </a:r>
                <a:r>
                  <a:rPr lang="en-US" sz="2800" b="1" dirty="0" smtClean="0"/>
                  <a:t>12</a:t>
                </a:r>
                <a:r>
                  <a:rPr lang="vi-VN" sz="2800" b="1" dirty="0" smtClean="0"/>
                  <a:t> – CHƯƠNG </a:t>
                </a:r>
                <a:r>
                  <a:rPr lang="en-US" sz="2800" b="1" dirty="0" smtClean="0"/>
                  <a:t>4</a:t>
                </a:r>
                <a:r>
                  <a:rPr lang="vi-VN" sz="2800" b="1" dirty="0" smtClean="0"/>
                  <a:t>)</a:t>
                </a:r>
              </a:p>
              <a:p>
                <a:pPr lvl="0"/>
                <a:r>
                  <a:rPr lang="en-US" sz="2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Trên</a:t>
                </a:r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đoạn</a:t>
                </a:r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đường</a:t>
                </a:r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dài</a:t>
                </a:r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12,5km</a:t>
                </a:r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, </a:t>
                </a:r>
                <a:r>
                  <a:rPr lang="en-US" sz="2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tàu</a:t>
                </a:r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hoả</a:t>
                </a:r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giảm</a:t>
                </a:r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tốc</a:t>
                </a:r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từ</a:t>
                </a:r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54km</a:t>
                </a:r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/h </a:t>
                </a:r>
                <a:r>
                  <a:rPr lang="en-US" sz="2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xuống</a:t>
                </a:r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còn</a:t>
                </a:r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36km</a:t>
                </a:r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/h. </a:t>
                </a:r>
                <a:r>
                  <a:rPr lang="en-US" sz="2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Xem</a:t>
                </a:r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như</a:t>
                </a:r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trên</a:t>
                </a:r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đoạn</a:t>
                </a:r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đường</a:t>
                </a:r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đó</a:t>
                </a:r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, </a:t>
                </a:r>
                <a:r>
                  <a:rPr lang="en-US" sz="2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tàu</a:t>
                </a:r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hoả</a:t>
                </a:r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chuyển</a:t>
                </a:r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động</a:t>
                </a:r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chậm</a:t>
                </a:r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dần</a:t>
                </a:r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đều</a:t>
                </a:r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. </a:t>
                </a:r>
                <a:r>
                  <a:rPr lang="en-US" sz="2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Xác</a:t>
                </a:r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định</a:t>
                </a:r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gia</a:t>
                </a:r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tốc</a:t>
                </a:r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của</a:t>
                </a:r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tàu</a:t>
                </a:r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và</a:t>
                </a:r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thời</a:t>
                </a:r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gian</a:t>
                </a:r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tàu</a:t>
                </a:r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chạy</a:t>
                </a:r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được</a:t>
                </a:r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trên</a:t>
                </a:r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quãng</a:t>
                </a:r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đường</a:t>
                </a:r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đó</a:t>
                </a:r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.</a:t>
                </a:r>
              </a:p>
              <a:p>
                <a:r>
                  <a:rPr lang="en-US" sz="2800" dirty="0"/>
                  <a:t>	</a:t>
                </a:r>
              </a:p>
              <a:p>
                <a:pPr>
                  <a:lnSpc>
                    <a:spcPct val="120000"/>
                  </a:lnSpc>
                </a:pPr>
                <a:r>
                  <a:rPr lang="vi-VN" sz="2800" b="1" i="1" dirty="0" smtClean="0">
                    <a:solidFill>
                      <a:srgbClr val="0000FF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Giải </a:t>
                </a:r>
                <a:endParaRPr lang="en-US" sz="2800" b="1" i="1" dirty="0" smtClean="0">
                  <a:solidFill>
                    <a:srgbClr val="0000FF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>
                  <a:lnSpc>
                    <a:spcPct val="120000"/>
                  </a:lnSpc>
                </a:pPr>
                <a:r>
                  <a:rPr lang="en-US" sz="2800" b="1" i="1" dirty="0" err="1" smtClean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Tóm</a:t>
                </a:r>
                <a:r>
                  <a:rPr lang="en-US" sz="2800" b="1" i="1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i="1" dirty="0" err="1" smtClean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tắt</a:t>
                </a:r>
                <a:r>
                  <a:rPr lang="en-US" sz="2800" b="1" i="1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: </a:t>
                </a:r>
              </a:p>
              <a:p>
                <a:pPr>
                  <a:lnSpc>
                    <a:spcPct val="120000"/>
                  </a:lnSpc>
                </a:pPr>
                <a:r>
                  <a:rPr lang="en-US" sz="2800" b="1" i="1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 = 12,5 km = 12500 m                               </a:t>
                </a:r>
              </a:p>
              <a:p>
                <a:pPr>
                  <a:lnSpc>
                    <a:spcPct val="120000"/>
                  </a:lnSpc>
                </a:pPr>
                <a:r>
                  <a:rPr lang="en-US" sz="2800" b="1" i="1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800" b="1" i="1">
                            <a:solidFill>
                              <a:schemeClr val="tx1"/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2800" b="1" i="0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  <m:t>𝐯</m:t>
                        </m:r>
                      </m:e>
                      <m:sub>
                        <m:r>
                          <a:rPr lang="en-US" sz="2800" b="1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𝒐</m:t>
                        </m:r>
                      </m:sub>
                    </m:sSub>
                  </m:oMath>
                </a14:m>
                <a:r>
                  <a:rPr lang="en-US" sz="2800" b="1" i="1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= </a:t>
                </a:r>
                <a:r>
                  <a:rPr lang="en-US" sz="2800" b="1" i="1" dirty="0" err="1" smtClean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54km</a:t>
                </a:r>
                <a:r>
                  <a:rPr lang="en-US" sz="2800" b="1" i="1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/h = 15 m/s</a:t>
                </a:r>
              </a:p>
              <a:p>
                <a:pPr>
                  <a:lnSpc>
                    <a:spcPct val="120000"/>
                  </a:lnSpc>
                </a:pPr>
                <a:r>
                  <a:rPr lang="en-US" sz="2800" b="1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v</a:t>
                </a:r>
                <a:r>
                  <a:rPr lang="en-US" sz="2800" b="1" i="1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= </a:t>
                </a:r>
                <a:r>
                  <a:rPr lang="en-US" sz="2800" b="1" i="1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36km</a:t>
                </a:r>
                <a:r>
                  <a:rPr lang="en-US" sz="2800" b="1" i="1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/h = 10 m/s</a:t>
                </a:r>
                <a:endParaRPr lang="en-US" sz="2800" b="1" i="1" dirty="0" smtClean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>
                  <a:lnSpc>
                    <a:spcPct val="120000"/>
                  </a:lnSpc>
                </a:pPr>
                <a:r>
                  <a:rPr lang="en-US" sz="2800" b="1" i="1" dirty="0" err="1" smtClean="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Hỏi</a:t>
                </a:r>
                <a:r>
                  <a:rPr lang="en-US" sz="2800" b="1" i="1" dirty="0" smtClean="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: a = ? </a:t>
                </a:r>
                <a:r>
                  <a:rPr lang="en-US" sz="2800" b="1" i="1" dirty="0" err="1" smtClean="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Và</a:t>
                </a:r>
                <a:r>
                  <a:rPr lang="en-US" sz="2800" b="1" i="1" dirty="0" smtClean="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t = ?</a:t>
                </a:r>
                <a:endParaRPr lang="vi-VN" sz="2800" b="1" i="1" dirty="0" smtClean="0">
                  <a:solidFill>
                    <a:srgbClr val="FF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>
                  <a:lnSpc>
                    <a:spcPct val="120000"/>
                  </a:lnSpc>
                </a:pPr>
                <a:endParaRPr lang="vi-VN" sz="2800" b="1" i="1" dirty="0" smtClean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9" name="TextBox 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83782" y="228540"/>
                <a:ext cx="11624435" cy="6383286"/>
              </a:xfrm>
              <a:prstGeom prst="rect">
                <a:avLst/>
              </a:prstGeom>
              <a:blipFill rotWithShape="0">
                <a:blip r:embed="rId2"/>
                <a:stretch>
                  <a:fillRect l="-1102" t="-286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3" name="TextBox 12"/>
          <p:cNvSpPr txBox="1"/>
          <p:nvPr/>
        </p:nvSpPr>
        <p:spPr>
          <a:xfrm>
            <a:off x="9556595" y="6333893"/>
            <a:ext cx="255362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mtClean="0">
                <a:latin typeface="Arial" panose="020B0604020202020204" pitchFamily="34" charset="0"/>
                <a:cs typeface="Arial" panose="020B0604020202020204" pitchFamily="34" charset="0"/>
              </a:rPr>
              <a:t>Môn học Cơ kỹ thuật</a:t>
            </a:r>
            <a:endParaRPr 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0" y="6305738"/>
            <a:ext cx="12192000" cy="552262"/>
          </a:xfrm>
          <a:prstGeom prst="rect">
            <a:avLst/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TextBox 14"/>
          <p:cNvSpPr txBox="1"/>
          <p:nvPr/>
        </p:nvSpPr>
        <p:spPr>
          <a:xfrm>
            <a:off x="0" y="6397203"/>
            <a:ext cx="33086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GV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: </a:t>
            </a:r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PHAN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THỊ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XUÂN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TRANG</a:t>
            </a: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9343176" y="6347408"/>
            <a:ext cx="320190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Môn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học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 smtClean="0">
                <a:latin typeface="Arial" panose="020B0604020202020204" pitchFamily="34" charset="0"/>
                <a:cs typeface="Arial" panose="020B0604020202020204" pitchFamily="34" charset="0"/>
              </a:rPr>
              <a:t>CƠ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 smtClean="0">
                <a:latin typeface="Arial" panose="020B0604020202020204" pitchFamily="34" charset="0"/>
                <a:cs typeface="Arial" panose="020B0604020202020204" pitchFamily="34" charset="0"/>
              </a:rPr>
              <a:t>KỸ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THUẬT</a:t>
            </a: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702505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0" y="6310711"/>
            <a:ext cx="26874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mtClean="0">
                <a:latin typeface="Arial" panose="020B0604020202020204" pitchFamily="34" charset="0"/>
                <a:cs typeface="Arial" panose="020B0604020202020204" pitchFamily="34" charset="0"/>
              </a:rPr>
              <a:t>GV: Dương Thị Hồng</a:t>
            </a:r>
            <a:endParaRPr 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Box 8"/>
              <p:cNvSpPr txBox="1"/>
              <p:nvPr/>
            </p:nvSpPr>
            <p:spPr>
              <a:xfrm>
                <a:off x="283782" y="228540"/>
                <a:ext cx="11624435" cy="485440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vi-VN" sz="2800" b="1" i="1" smtClean="0">
                    <a:latin typeface="Times New Roman" panose="020206030504050203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Có:</a:t>
                </a:r>
              </a:p>
              <a:p>
                <a:pPr>
                  <a:lnSpc>
                    <a:spcPct val="120000"/>
                  </a:lnSpc>
                </a:pPr>
                <a:r>
                  <a:rPr lang="en-US" sz="280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v </a:t>
                </a:r>
                <a:r>
                  <a:rPr lang="en-US" sz="280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=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800" i="1">
                            <a:latin typeface="Cambria Math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en-US" sz="2800" b="0" i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  <m:t>v</m:t>
                        </m:r>
                      </m:e>
                      <m:sub>
                        <m:r>
                          <a:rPr lang="en-US" sz="2800" i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𝑜</m:t>
                        </m:r>
                      </m:sub>
                    </m:sSub>
                  </m:oMath>
                </a14:m>
                <a:r>
                  <a:rPr lang="en-US" sz="280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+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l-GR" sz="2800" i="1">
                            <a:latin typeface="Cambria Math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2800" i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𝑎</m:t>
                        </m:r>
                      </m:e>
                      <m:sub>
                        <m:r>
                          <a:rPr lang="el-GR" sz="2800" i="1"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  <m:t>𝜏</m:t>
                        </m:r>
                      </m:sub>
                    </m:sSub>
                  </m:oMath>
                </a14:m>
                <a:r>
                  <a:rPr lang="en-US" sz="280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.t </a:t>
                </a:r>
                <a:r>
                  <a:rPr lang="vi-VN" sz="2800">
                    <a:latin typeface="Times New Roman" panose="02020603050405020304" pitchFamily="18" charset="0"/>
                    <a:cs typeface="Times New Roman" panose="02020603050405020304" pitchFamily="18" charset="0"/>
                    <a:sym typeface="Wingdings" panose="05000000000000000000" pitchFamily="2" charset="2"/>
                  </a:rPr>
                  <a:t> </a:t>
                </a:r>
                <a:r>
                  <a:rPr lang="en-US" sz="2800" b="1" i="1" smtClean="0">
                    <a:latin typeface="Times New Roman" panose="02020603050405020304" pitchFamily="18" charset="0"/>
                    <a:cs typeface="Times New Roman" panose="02020603050405020304" pitchFamily="18" charset="0"/>
                    <a:sym typeface="Wingdings" panose="05000000000000000000" pitchFamily="2" charset="2"/>
                  </a:rPr>
                  <a:t>10</a:t>
                </a:r>
                <a:r>
                  <a:rPr lang="vi-VN" sz="2800" smtClean="0">
                    <a:latin typeface="Times New Roman" panose="02020603050405020304" pitchFamily="18" charset="0"/>
                    <a:cs typeface="Times New Roman" panose="02020603050405020304" pitchFamily="18" charset="0"/>
                    <a:sym typeface="Wingdings" panose="05000000000000000000" pitchFamily="2" charset="2"/>
                  </a:rPr>
                  <a:t> </a:t>
                </a:r>
                <a:r>
                  <a:rPr lang="vi-VN" sz="2800">
                    <a:latin typeface="Times New Roman" panose="02020603050405020304" pitchFamily="18" charset="0"/>
                    <a:cs typeface="Times New Roman" panose="02020603050405020304" pitchFamily="18" charset="0"/>
                    <a:sym typeface="Wingdings" panose="05000000000000000000" pitchFamily="2" charset="2"/>
                  </a:rPr>
                  <a:t>= </a:t>
                </a:r>
                <a:r>
                  <a:rPr lang="en-US" sz="2800" b="1" i="1" smtClean="0">
                    <a:latin typeface="Times New Roman" panose="02020603050405020304" pitchFamily="18" charset="0"/>
                    <a:cs typeface="Times New Roman" panose="02020603050405020304" pitchFamily="18" charset="0"/>
                    <a:sym typeface="Wingdings" panose="05000000000000000000" pitchFamily="2" charset="2"/>
                  </a:rPr>
                  <a:t>15</a:t>
                </a:r>
                <a:r>
                  <a:rPr lang="vi-VN" sz="2800" b="1" i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vi-VN" sz="2800" b="1" i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+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l-GR" sz="2800" i="1">
                            <a:latin typeface="Cambria Math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2800" i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𝑎</m:t>
                        </m:r>
                      </m:e>
                      <m:sub>
                        <m:r>
                          <a:rPr lang="el-GR" sz="2800" i="1"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  <m:t>𝜏</m:t>
                        </m:r>
                      </m:sub>
                    </m:sSub>
                  </m:oMath>
                </a14:m>
                <a:r>
                  <a:rPr lang="en-US" sz="280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.t </a:t>
                </a:r>
                <a:endParaRPr lang="en-US" sz="2800" smtClean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>
                  <a:lnSpc>
                    <a:spcPct val="120000"/>
                  </a:lnSpc>
                </a:pPr>
                <a:r>
                  <a:rPr lang="vi-VN" sz="2800" b="1" i="1" smtClean="0">
                    <a:latin typeface="Times New Roman" panose="02020603050405020304" pitchFamily="18" charset="0"/>
                    <a:cs typeface="Times New Roman" panose="02020603050405020304" pitchFamily="18" charset="0"/>
                    <a:sym typeface="Wingdings" panose="05000000000000000000" pitchFamily="2" charset="2"/>
                  </a:rPr>
                  <a:t>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l-GR" sz="2800" i="1">
                            <a:latin typeface="Cambria Math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2800" i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𝑎</m:t>
                        </m:r>
                      </m:e>
                      <m:sub>
                        <m:r>
                          <a:rPr lang="el-GR" sz="2800" i="1"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  <m:t>𝜏</m:t>
                        </m:r>
                      </m:sub>
                    </m:sSub>
                  </m:oMath>
                </a14:m>
                <a:r>
                  <a:rPr lang="en-US" sz="280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.t </a:t>
                </a:r>
                <a:r>
                  <a:rPr lang="en-US" sz="2800" b="1" i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vi-VN" sz="2800" b="1" i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= - </a:t>
                </a:r>
                <a:r>
                  <a:rPr lang="en-US" sz="2800" b="1" i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5 </a:t>
                </a:r>
                <a:r>
                  <a:rPr lang="vi-VN" sz="2800" b="1" i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(*)</a:t>
                </a:r>
                <a:endParaRPr lang="en-US" sz="2800" i="1" smtClean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>
                  <a:lnSpc>
                    <a:spcPct val="120000"/>
                  </a:lnSpc>
                </a:pPr>
                <a:r>
                  <a:rPr lang="vi-VN" sz="2800" i="1" smtClean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Lại có: </a:t>
                </a:r>
                <a14:m>
                  <m:oMath xmlns:m="http://schemas.openxmlformats.org/officeDocument/2006/math">
                    <m:r>
                      <a:rPr lang="en-US" sz="280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𝑠</m:t>
                    </m:r>
                  </m:oMath>
                </a14:m>
                <a:r>
                  <a:rPr lang="en-US" sz="280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=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800" i="1">
                            <a:latin typeface="Cambria Math"/>
                          </a:rPr>
                        </m:ctrlPr>
                      </m:sSubPr>
                      <m:e>
                        <m:r>
                          <a:rPr lang="en-US" sz="28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𝑠</m:t>
                        </m:r>
                      </m:e>
                      <m:sub>
                        <m:r>
                          <a:rPr lang="en-US" sz="2800" i="1">
                            <a:latin typeface="Cambria Math" panose="02040503050406030204" pitchFamily="18" charset="0"/>
                          </a:rPr>
                          <m:t>𝑜</m:t>
                        </m:r>
                      </m:sub>
                    </m:sSub>
                    <m:r>
                      <a:rPr lang="en-US" sz="2800" i="1">
                        <a:latin typeface="Cambria Math" panose="02040503050406030204" pitchFamily="18" charset="0"/>
                      </a:rPr>
                      <m:t> </m:t>
                    </m:r>
                  </m:oMath>
                </a14:m>
                <a:r>
                  <a:rPr lang="en-US" sz="280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+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800" i="1">
                            <a:latin typeface="Cambria Math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en-US" sz="2800"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  <m:t>v</m:t>
                        </m:r>
                      </m:e>
                      <m:sub>
                        <m:r>
                          <a:rPr lang="en-US" sz="2800" i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𝑜</m:t>
                        </m:r>
                      </m:sub>
                    </m:sSub>
                  </m:oMath>
                </a14:m>
                <a:r>
                  <a:rPr lang="en-US" sz="280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.t +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2800" i="1">
                            <a:latin typeface="Cambria Math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en-US" sz="2800" i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1</m:t>
                        </m:r>
                      </m:num>
                      <m:den>
                        <m:r>
                          <a:rPr lang="en-US" sz="2800" i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2</m:t>
                        </m:r>
                      </m:den>
                    </m:f>
                  </m:oMath>
                </a14:m>
                <a:r>
                  <a:rPr lang="en-US" sz="2800" b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.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l-GR" sz="2800" i="1">
                            <a:latin typeface="Cambria Math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28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(</m:t>
                        </m:r>
                        <m:r>
                          <a:rPr lang="en-US" sz="2800" i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𝑎</m:t>
                        </m:r>
                      </m:e>
                      <m:sub>
                        <m:r>
                          <a:rPr lang="el-GR" sz="2800" i="1"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  <m:t>𝜏</m:t>
                        </m:r>
                      </m:sub>
                    </m:sSub>
                  </m:oMath>
                </a14:m>
                <a:r>
                  <a:rPr lang="en-US" sz="280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.t).t</a:t>
                </a:r>
                <a:r>
                  <a:rPr lang="vi-VN" sz="2800" i="1" smtClean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vi-VN" sz="2800" i="1" smtClean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  <a:sym typeface="Wingdings" panose="05000000000000000000" pitchFamily="2" charset="2"/>
                  </a:rPr>
                  <a:t> </a:t>
                </a:r>
                <a:r>
                  <a:rPr lang="en-US" sz="2800" b="1" i="1" smtClean="0">
                    <a:latin typeface="Times New Roman" panose="020206030504050203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12500</a:t>
                </a:r>
                <a:r>
                  <a:rPr lang="vi-VN" sz="2800" i="1" smtClean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  <a:sym typeface="Wingdings" panose="05000000000000000000" pitchFamily="2" charset="2"/>
                  </a:rPr>
                  <a:t>= 0 + </a:t>
                </a:r>
                <a:r>
                  <a:rPr lang="en-US" sz="2800" b="1" i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15</a:t>
                </a:r>
                <a:r>
                  <a:rPr lang="vi-VN" sz="2800" b="1" i="1" smtClean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  <a:sym typeface="Wingdings" panose="05000000000000000000" pitchFamily="2" charset="2"/>
                  </a:rPr>
                  <a:t>.t </a:t>
                </a:r>
                <a:r>
                  <a:rPr lang="vi-VN" sz="2800" i="1" smtClean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  <a:sym typeface="Wingdings" panose="05000000000000000000" pitchFamily="2" charset="2"/>
                  </a:rPr>
                  <a:t>+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2800" i="1">
                            <a:latin typeface="Cambria Math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en-US" sz="2800" i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1</m:t>
                        </m:r>
                      </m:num>
                      <m:den>
                        <m:r>
                          <a:rPr lang="en-US" sz="2800" i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2</m:t>
                        </m:r>
                      </m:den>
                    </m:f>
                  </m:oMath>
                </a14:m>
                <a:r>
                  <a:rPr lang="en-US" sz="2800" b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.</a:t>
                </a:r>
                <a:r>
                  <a:rPr lang="vi-VN" sz="2800" b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(-</a:t>
                </a:r>
                <a:r>
                  <a:rPr lang="vi-VN" sz="2800" b="1" i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i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5</a:t>
                </a:r>
                <a:r>
                  <a:rPr lang="vi-VN" sz="2800" i="1" smtClean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  <a:sym typeface="Wingdings" panose="05000000000000000000" pitchFamily="2" charset="2"/>
                  </a:rPr>
                  <a:t>)</a:t>
                </a:r>
                <a:r>
                  <a:rPr lang="vi-VN" sz="2800" b="1" i="1" smtClean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  <a:sym typeface="Wingdings" panose="05000000000000000000" pitchFamily="2" charset="2"/>
                  </a:rPr>
                  <a:t>t</a:t>
                </a:r>
              </a:p>
              <a:p>
                <a:pPr marL="457200" indent="-457200">
                  <a:lnSpc>
                    <a:spcPct val="120000"/>
                  </a:lnSpc>
                  <a:buFont typeface="Wingdings" panose="05000000000000000000" pitchFamily="2" charset="2"/>
                  <a:buChar char="è"/>
                </a:pPr>
                <a:r>
                  <a:rPr lang="vi-VN" sz="2800" b="1" i="1" smtClean="0">
                    <a:latin typeface="Times New Roman" panose="02020603050405020304" pitchFamily="18" charset="0"/>
                    <a:cs typeface="Times New Roman" panose="02020603050405020304" pitchFamily="18" charset="0"/>
                    <a:sym typeface="Wingdings" panose="05000000000000000000" pitchFamily="2" charset="2"/>
                  </a:rPr>
                  <a:t>t</a:t>
                </a:r>
                <a:r>
                  <a:rPr lang="vi-VN" sz="2800" i="1" smtClean="0">
                    <a:latin typeface="Times New Roman" panose="02020603050405020304" pitchFamily="18" charset="0"/>
                    <a:cs typeface="Times New Roman" panose="02020603050405020304" pitchFamily="18" charset="0"/>
                    <a:sym typeface="Wingdings" panose="05000000000000000000" pitchFamily="2" charset="2"/>
                  </a:rPr>
                  <a:t> = </a:t>
                </a:r>
                <a:r>
                  <a:rPr lang="en-US" sz="2800" i="1" smtClean="0">
                    <a:latin typeface="Times New Roman" panose="02020603050405020304" pitchFamily="18" charset="0"/>
                    <a:cs typeface="Times New Roman" panose="02020603050405020304" pitchFamily="18" charset="0"/>
                    <a:sym typeface="Wingdings" panose="05000000000000000000" pitchFamily="2" charset="2"/>
                  </a:rPr>
                  <a:t>1000</a:t>
                </a:r>
                <a:r>
                  <a:rPr lang="vi-VN" sz="2800" i="1" smtClean="0">
                    <a:latin typeface="Times New Roman" panose="02020603050405020304" pitchFamily="18" charset="0"/>
                    <a:cs typeface="Times New Roman" panose="02020603050405020304" pitchFamily="18" charset="0"/>
                    <a:sym typeface="Wingdings" panose="05000000000000000000" pitchFamily="2" charset="2"/>
                  </a:rPr>
                  <a:t>s</a:t>
                </a:r>
              </a:p>
              <a:p>
                <a:pPr>
                  <a:lnSpc>
                    <a:spcPct val="120000"/>
                  </a:lnSpc>
                </a:pPr>
                <a:r>
                  <a:rPr lang="vi-VN" sz="2800" i="1" smtClean="0">
                    <a:latin typeface="Times New Roman" panose="02020603050405020304" pitchFamily="18" charset="0"/>
                    <a:cs typeface="Times New Roman" panose="02020603050405020304" pitchFamily="18" charset="0"/>
                    <a:sym typeface="Wingdings" panose="05000000000000000000" pitchFamily="2" charset="2"/>
                  </a:rPr>
                  <a:t>(*)</a:t>
                </a:r>
                <a:r>
                  <a:rPr lang="el-GR" sz="2800" b="1" i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l-GR" sz="2800" i="1">
                            <a:latin typeface="Cambria Math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2800" i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𝑎</m:t>
                        </m:r>
                      </m:e>
                      <m:sub>
                        <m:r>
                          <a:rPr lang="el-GR" sz="2800" i="1"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  <m:t>𝜏</m:t>
                        </m:r>
                      </m:sub>
                    </m:sSub>
                  </m:oMath>
                </a14:m>
                <a:r>
                  <a:rPr lang="en-US" sz="280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.</a:t>
                </a:r>
                <a:r>
                  <a:rPr lang="en-US" sz="280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 </a:t>
                </a:r>
                <a:r>
                  <a:rPr lang="vi-VN" sz="2800" b="1" i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= </a:t>
                </a:r>
                <a:r>
                  <a:rPr lang="en-US" sz="2800" b="1" i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-5</a:t>
                </a:r>
                <a:r>
                  <a:rPr lang="vi-VN" sz="2800" b="1" i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vi-VN" sz="2800" b="1" i="1" smtClean="0">
                    <a:latin typeface="Times New Roman" panose="02020603050405020304" pitchFamily="18" charset="0"/>
                    <a:cs typeface="Times New Roman" panose="02020603050405020304" pitchFamily="18" charset="0"/>
                    <a:sym typeface="Wingdings" panose="05000000000000000000" pitchFamily="2" charset="2"/>
                  </a:rPr>
                  <a:t> </a:t>
                </a:r>
                <a:r>
                  <a:rPr lang="el-GR" sz="2800" b="1" i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ε</a:t>
                </a:r>
                <a:r>
                  <a:rPr lang="en-US" sz="2800" b="1" i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.1000 </a:t>
                </a:r>
                <a:r>
                  <a:rPr lang="vi-VN" sz="2800" b="1" i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vi-VN" sz="2800" b="1" i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= - </a:t>
                </a:r>
                <a:r>
                  <a:rPr lang="en-US" sz="2800" b="1" i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5 </a:t>
                </a:r>
                <a:endParaRPr lang="vi-VN" sz="2800" b="1" i="1" smtClean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>
                  <a:lnSpc>
                    <a:spcPct val="120000"/>
                  </a:lnSpc>
                </a:pPr>
                <a:r>
                  <a:rPr lang="vi-VN" sz="2800" b="1" i="1" smtClean="0">
                    <a:latin typeface="Times New Roman" panose="02020603050405020304" pitchFamily="18" charset="0"/>
                    <a:cs typeface="Times New Roman" panose="02020603050405020304" pitchFamily="18" charset="0"/>
                    <a:sym typeface="Wingdings" panose="05000000000000000000" pitchFamily="2" charset="2"/>
                  </a:rPr>
                  <a:t>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l-GR" sz="2800" i="1">
                            <a:latin typeface="Cambria Math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2800" i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𝑎</m:t>
                        </m:r>
                      </m:e>
                      <m:sub>
                        <m:r>
                          <a:rPr lang="el-GR" sz="2800" i="1"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  <m:t>𝜏</m:t>
                        </m:r>
                      </m:sub>
                    </m:sSub>
                  </m:oMath>
                </a14:m>
                <a:r>
                  <a:rPr lang="vi-VN" sz="2800" b="1" i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vi-VN" sz="2800" b="1" i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= - </a:t>
                </a:r>
                <a:r>
                  <a:rPr lang="en-US" sz="2800" b="1" i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0,005 </a:t>
                </a:r>
                <a:r>
                  <a:rPr lang="en-US" sz="280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(m/s</a:t>
                </a:r>
                <a:r>
                  <a:rPr lang="en-US" sz="2800" baseline="3000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2</a:t>
                </a:r>
                <a:r>
                  <a:rPr lang="en-US" sz="280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)</a:t>
                </a:r>
                <a:r>
                  <a:rPr lang="en-US" sz="2800"/>
                  <a:t/>
                </a:r>
                <a:br>
                  <a:rPr lang="en-US" sz="2800"/>
                </a:br>
                <a:r>
                  <a:rPr lang="en-US" sz="280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a = </a:t>
                </a:r>
                <a14:m>
                  <m:oMath xmlns:m="http://schemas.openxmlformats.org/officeDocument/2006/math">
                    <m:rad>
                      <m:radPr>
                        <m:degHide m:val="on"/>
                        <m:ctrlPr>
                          <a:rPr lang="en-US" sz="2800" i="1">
                            <a:latin typeface="Cambria Math"/>
                          </a:rPr>
                        </m:ctrlPr>
                      </m:radPr>
                      <m:deg/>
                      <m:e>
                        <m:sSubSup>
                          <m:sSubSupPr>
                            <m:ctrlPr>
                              <a:rPr lang="en-US" sz="2800" i="1">
                                <a:latin typeface="Cambria Math"/>
                              </a:rPr>
                            </m:ctrlPr>
                          </m:sSubSupPr>
                          <m:e>
                            <m:r>
                              <m:rPr>
                                <m:sty m:val="p"/>
                              </m:rPr>
                              <a:rPr lang="en-US" sz="2800">
                                <a:latin typeface="Cambria Math" panose="02040503050406030204" pitchFamily="18" charset="0"/>
                              </a:rPr>
                              <m:t>a</m:t>
                            </m:r>
                          </m:e>
                          <m:sub>
                            <m:r>
                              <m:rPr>
                                <m:sty m:val="p"/>
                              </m:rPr>
                              <a:rPr lang="en-US" sz="2800" baseline="-25000">
                                <a:latin typeface="Cambria Math" panose="02040503050406030204" pitchFamily="18" charset="0"/>
                              </a:rPr>
                              <m:t>τ</m:t>
                            </m:r>
                          </m:sub>
                          <m:sup>
                            <m:r>
                              <a:rPr lang="en-US" sz="2800">
                                <a:latin typeface="Cambria Math" panose="02040503050406030204" pitchFamily="18" charset="0"/>
                              </a:rPr>
                              <m:t>2</m:t>
                            </m:r>
                          </m:sup>
                        </m:sSubSup>
                        <m:sSubSup>
                          <m:sSubSupPr>
                            <m:ctrlPr>
                              <a:rPr lang="en-US" sz="2800" i="1">
                                <a:latin typeface="Cambria Math"/>
                              </a:rPr>
                            </m:ctrlPr>
                          </m:sSubSupPr>
                          <m:e>
                            <m:r>
                              <a:rPr lang="en-US" sz="2800">
                                <a:latin typeface="Cambria Math" panose="02040503050406030204" pitchFamily="18" charset="0"/>
                              </a:rPr>
                              <m:t>+ </m:t>
                            </m:r>
                            <m:r>
                              <m:rPr>
                                <m:sty m:val="p"/>
                              </m:rPr>
                              <a:rPr lang="en-US" sz="2800">
                                <a:latin typeface="Cambria Math" panose="02040503050406030204" pitchFamily="18" charset="0"/>
                              </a:rPr>
                              <m:t>a</m:t>
                            </m:r>
                          </m:e>
                          <m:sub>
                            <m:r>
                              <m:rPr>
                                <m:sty m:val="p"/>
                              </m:rPr>
                              <a:rPr lang="en-US" sz="2800">
                                <a:latin typeface="Cambria Math" panose="02040503050406030204" pitchFamily="18" charset="0"/>
                              </a:rPr>
                              <m:t>n</m:t>
                            </m:r>
                          </m:sub>
                          <m:sup>
                            <m:r>
                              <a:rPr lang="en-US" sz="2800">
                                <a:latin typeface="Cambria Math" panose="02040503050406030204" pitchFamily="18" charset="0"/>
                              </a:rPr>
                              <m:t>2</m:t>
                            </m:r>
                          </m:sup>
                        </m:sSubSup>
                      </m:e>
                    </m:rad>
                  </m:oMath>
                </a14:m>
                <a:r>
                  <a:rPr lang="en-US" sz="280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= </a:t>
                </a:r>
                <a14:m>
                  <m:oMath xmlns:m="http://schemas.openxmlformats.org/officeDocument/2006/math">
                    <m:rad>
                      <m:radPr>
                        <m:degHide m:val="on"/>
                        <m:ctrlPr>
                          <a:rPr lang="en-US" sz="2800" i="1" smtClean="0">
                            <a:latin typeface="Cambria Math"/>
                            <a:cs typeface="Times New Roman" panose="02020603050405020304" pitchFamily="18" charset="0"/>
                          </a:rPr>
                        </m:ctrlPr>
                      </m:radPr>
                      <m:deg/>
                      <m:e>
                        <m:sSup>
                          <m:sSupPr>
                            <m:ctrlPr>
                              <a:rPr lang="en-US" sz="2800" i="1" smtClean="0">
                                <a:latin typeface="Cambria Math"/>
                                <a:cs typeface="Times New Roman" panose="02020603050405020304" pitchFamily="18" charset="0"/>
                              </a:rPr>
                            </m:ctrlPr>
                          </m:sSupPr>
                          <m:e>
                            <m:r>
                              <a:rPr lang="en-US" sz="2800" b="0" i="1" smtClean="0"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(−0,005)</m:t>
                            </m:r>
                          </m:e>
                          <m:sup>
                            <m:r>
                              <a:rPr lang="en-US" sz="2800" b="0" i="1" smtClean="0"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2</m:t>
                            </m:r>
                          </m:sup>
                        </m:sSup>
                        <m:r>
                          <a:rPr lang="en-US" sz="28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+</m:t>
                        </m:r>
                        <m:sSup>
                          <m:sSupPr>
                            <m:ctrlPr>
                              <a:rPr lang="en-US" sz="2800" b="0" i="1" smtClean="0">
                                <a:latin typeface="Cambria Math"/>
                                <a:cs typeface="Times New Roman" panose="02020603050405020304" pitchFamily="18" charset="0"/>
                              </a:rPr>
                            </m:ctrlPr>
                          </m:sSupPr>
                          <m:e>
                            <m:r>
                              <a:rPr lang="en-US" sz="2800" b="0" i="1" smtClean="0"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0</m:t>
                            </m:r>
                          </m:e>
                          <m:sup>
                            <m:r>
                              <a:rPr lang="en-US" sz="2800" b="0" i="1" smtClean="0"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2</m:t>
                            </m:r>
                          </m:sup>
                        </m:sSup>
                      </m:e>
                    </m:rad>
                  </m:oMath>
                </a14:m>
                <a:r>
                  <a:rPr lang="en-US" sz="280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= </a:t>
                </a:r>
                <a:r>
                  <a:rPr lang="en-US" sz="2800" b="1" i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0,005 </a:t>
                </a:r>
                <a:r>
                  <a:rPr lang="en-US" sz="280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(</a:t>
                </a:r>
                <a:r>
                  <a:rPr lang="en-US" sz="280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m/s</a:t>
                </a:r>
                <a:r>
                  <a:rPr lang="en-US" sz="2800" baseline="3000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2</a:t>
                </a:r>
                <a:r>
                  <a:rPr lang="en-US" sz="280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)</a:t>
                </a:r>
              </a:p>
              <a:p>
                <a:pPr>
                  <a:lnSpc>
                    <a:spcPct val="120000"/>
                  </a:lnSpc>
                </a:pPr>
                <a:endParaRPr lang="en-US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9" name="TextBox 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83782" y="228540"/>
                <a:ext cx="11624435" cy="4854406"/>
              </a:xfrm>
              <a:prstGeom prst="rect">
                <a:avLst/>
              </a:prstGeom>
              <a:blipFill rotWithShape="0">
                <a:blip r:embed="rId2"/>
                <a:stretch>
                  <a:fillRect l="-1102" t="-376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3" name="TextBox 12"/>
          <p:cNvSpPr txBox="1"/>
          <p:nvPr/>
        </p:nvSpPr>
        <p:spPr>
          <a:xfrm>
            <a:off x="9556595" y="6333893"/>
            <a:ext cx="255362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mtClean="0">
                <a:latin typeface="Arial" panose="020B0604020202020204" pitchFamily="34" charset="0"/>
                <a:cs typeface="Arial" panose="020B0604020202020204" pitchFamily="34" charset="0"/>
              </a:rPr>
              <a:t>Môn học Cơ kỹ thuật</a:t>
            </a:r>
            <a:endParaRPr 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0" y="6305738"/>
            <a:ext cx="12192000" cy="552262"/>
          </a:xfrm>
          <a:prstGeom prst="rect">
            <a:avLst/>
          </a:prstGeom>
          <a:solidFill>
            <a:srgbClr val="99CCFF"/>
          </a:solidFill>
          <a:ln>
            <a:solidFill>
              <a:srgbClr val="99CC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TextBox 14"/>
          <p:cNvSpPr txBox="1"/>
          <p:nvPr/>
        </p:nvSpPr>
        <p:spPr>
          <a:xfrm>
            <a:off x="-1" y="6397203"/>
            <a:ext cx="32966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GV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: </a:t>
            </a:r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PHAN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THỊ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XUÂN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TRANG</a:t>
            </a: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9343176" y="6347408"/>
            <a:ext cx="320190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Môn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học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 smtClean="0">
                <a:latin typeface="Arial" panose="020B0604020202020204" pitchFamily="34" charset="0"/>
                <a:cs typeface="Arial" panose="020B0604020202020204" pitchFamily="34" charset="0"/>
              </a:rPr>
              <a:t>CƠ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 smtClean="0">
                <a:latin typeface="Arial" panose="020B0604020202020204" pitchFamily="34" charset="0"/>
                <a:cs typeface="Arial" panose="020B0604020202020204" pitchFamily="34" charset="0"/>
              </a:rPr>
              <a:t>KỸ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THUẬT</a:t>
            </a: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793326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0" y="6310711"/>
            <a:ext cx="26874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mtClean="0">
                <a:latin typeface="Arial" panose="020B0604020202020204" pitchFamily="34" charset="0"/>
                <a:cs typeface="Arial" panose="020B0604020202020204" pitchFamily="34" charset="0"/>
              </a:rPr>
              <a:t>GV: Dương Thị Hồng</a:t>
            </a:r>
            <a:endParaRPr 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309802" y="0"/>
            <a:ext cx="11624435" cy="68880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vi-VN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BÀI TẬP ÁP DỤNG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lvl="1">
              <a:lnSpc>
                <a:spcPct val="120000"/>
              </a:lnSpc>
            </a:pPr>
            <a:r>
              <a:rPr lang="vi-VN" sz="2400" b="1" i="1" dirty="0">
                <a:latin typeface="+mj-lt"/>
                <a:cs typeface="Times New Roman" panose="02020603050405020304" pitchFamily="18" charset="0"/>
              </a:rPr>
              <a:t>Bài tập </a:t>
            </a:r>
            <a:r>
              <a:rPr lang="en-US" sz="2400" b="1" i="1" dirty="0">
                <a:latin typeface="+mj-lt"/>
                <a:cs typeface="Times New Roman" panose="02020603050405020304" pitchFamily="18" charset="0"/>
              </a:rPr>
              <a:t>9</a:t>
            </a:r>
            <a:r>
              <a:rPr lang="vi-VN" sz="2400" b="1" i="1" dirty="0">
                <a:latin typeface="+mj-lt"/>
                <a:cs typeface="Times New Roman" panose="02020603050405020304" pitchFamily="18" charset="0"/>
              </a:rPr>
              <a:t> – Chương </a:t>
            </a:r>
            <a:r>
              <a:rPr lang="en-US" sz="2400" b="1" i="1" dirty="0">
                <a:latin typeface="+mj-lt"/>
                <a:cs typeface="Times New Roman" panose="02020603050405020304" pitchFamily="18" charset="0"/>
              </a:rPr>
              <a:t>4</a:t>
            </a:r>
            <a:endParaRPr lang="vi-VN" sz="2400" b="1" i="1" dirty="0">
              <a:latin typeface="+mj-lt"/>
              <a:cs typeface="Times New Roman" panose="02020603050405020304" pitchFamily="18" charset="0"/>
            </a:endParaRPr>
          </a:p>
          <a:p>
            <a:pPr lvl="0"/>
            <a:r>
              <a:rPr lang="en-US" sz="2400" dirty="0" err="1">
                <a:latin typeface="+mj-lt"/>
              </a:rPr>
              <a:t>Điểm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chuyển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động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thẳng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có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phương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trình</a:t>
            </a:r>
            <a:r>
              <a:rPr lang="en-US" sz="2400" dirty="0">
                <a:latin typeface="+mj-lt"/>
              </a:rPr>
              <a:t> s = </a:t>
            </a:r>
            <a:r>
              <a:rPr lang="en-US" sz="2400" dirty="0" err="1">
                <a:latin typeface="+mj-lt"/>
              </a:rPr>
              <a:t>2t</a:t>
            </a:r>
            <a:r>
              <a:rPr lang="en-US" sz="2400" dirty="0">
                <a:latin typeface="+mj-lt"/>
              </a:rPr>
              <a:t> + </a:t>
            </a:r>
            <a:r>
              <a:rPr lang="en-US" sz="2400" dirty="0" err="1">
                <a:latin typeface="+mj-lt"/>
              </a:rPr>
              <a:t>t</a:t>
            </a:r>
            <a:r>
              <a:rPr lang="en-US" sz="2400" baseline="30000" dirty="0" err="1">
                <a:latin typeface="+mj-lt"/>
              </a:rPr>
              <a:t>2</a:t>
            </a:r>
            <a:r>
              <a:rPr lang="en-US" sz="2400" dirty="0">
                <a:latin typeface="+mj-lt"/>
              </a:rPr>
              <a:t> </a:t>
            </a:r>
          </a:p>
          <a:p>
            <a:pPr lvl="1"/>
            <a:r>
              <a:rPr lang="en-US" sz="2400" dirty="0">
                <a:latin typeface="+mj-lt"/>
              </a:rPr>
              <a:t>a. </a:t>
            </a:r>
            <a:r>
              <a:rPr lang="en-US" sz="2400" dirty="0" err="1">
                <a:latin typeface="+mj-lt"/>
              </a:rPr>
              <a:t>Sau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khi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mấy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giây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điểm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đạt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vận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tốc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10m</a:t>
            </a:r>
            <a:r>
              <a:rPr lang="en-US" sz="2400" dirty="0">
                <a:latin typeface="+mj-lt"/>
              </a:rPr>
              <a:t>/s?</a:t>
            </a:r>
          </a:p>
          <a:p>
            <a:pPr lvl="1"/>
            <a:r>
              <a:rPr lang="en-US" sz="2400" dirty="0">
                <a:latin typeface="+mj-lt"/>
              </a:rPr>
              <a:t>b. </a:t>
            </a:r>
            <a:r>
              <a:rPr lang="en-US" sz="2400" dirty="0" err="1">
                <a:latin typeface="+mj-lt"/>
              </a:rPr>
              <a:t>Tại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thời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điểm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đó</a:t>
            </a:r>
            <a:r>
              <a:rPr lang="en-US" sz="2400" dirty="0">
                <a:latin typeface="+mj-lt"/>
              </a:rPr>
              <a:t>, </a:t>
            </a:r>
            <a:r>
              <a:rPr lang="en-US" sz="2400" dirty="0" err="1">
                <a:latin typeface="+mj-lt"/>
              </a:rPr>
              <a:t>điểm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vạch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được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quãng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đường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dài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bao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nhiêu</a:t>
            </a:r>
            <a:r>
              <a:rPr lang="en-US" sz="2400" dirty="0">
                <a:latin typeface="+mj-lt"/>
              </a:rPr>
              <a:t>?</a:t>
            </a:r>
          </a:p>
          <a:p>
            <a:pPr lvl="1"/>
            <a:r>
              <a:rPr lang="en-US" sz="2400" dirty="0">
                <a:latin typeface="+mj-lt"/>
              </a:rPr>
              <a:t>c. </a:t>
            </a:r>
            <a:r>
              <a:rPr lang="en-US" sz="2400" dirty="0" err="1">
                <a:latin typeface="+mj-lt"/>
              </a:rPr>
              <a:t>Tìm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gia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tốc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của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điểm</a:t>
            </a:r>
            <a:r>
              <a:rPr lang="en-US" sz="2400" dirty="0" smtClean="0">
                <a:latin typeface="+mj-lt"/>
              </a:rPr>
              <a:t>?</a:t>
            </a:r>
            <a:endParaRPr lang="en-US" sz="2400" b="1" i="1" dirty="0" smtClean="0">
              <a:latin typeface="+mj-lt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</a:pPr>
            <a:r>
              <a:rPr lang="vi-VN" sz="2400" b="1" i="1" dirty="0" smtClean="0">
                <a:latin typeface="+mj-lt"/>
                <a:cs typeface="Times New Roman" panose="02020603050405020304" pitchFamily="18" charset="0"/>
              </a:rPr>
              <a:t>Bài tập </a:t>
            </a:r>
            <a:r>
              <a:rPr lang="en-US" sz="2400" b="1" i="1" dirty="0" smtClean="0">
                <a:latin typeface="+mj-lt"/>
                <a:cs typeface="Times New Roman" panose="02020603050405020304" pitchFamily="18" charset="0"/>
              </a:rPr>
              <a:t>11</a:t>
            </a:r>
            <a:r>
              <a:rPr lang="vi-VN" sz="2400" b="1" i="1" dirty="0" smtClean="0">
                <a:latin typeface="+mj-lt"/>
                <a:cs typeface="Times New Roman" panose="02020603050405020304" pitchFamily="18" charset="0"/>
              </a:rPr>
              <a:t> – Chương </a:t>
            </a:r>
            <a:r>
              <a:rPr lang="en-US" sz="2400" b="1" i="1" dirty="0" smtClean="0">
                <a:latin typeface="+mj-lt"/>
                <a:cs typeface="Times New Roman" panose="02020603050405020304" pitchFamily="18" charset="0"/>
              </a:rPr>
              <a:t>4</a:t>
            </a:r>
            <a:endParaRPr lang="en-US" sz="2400" b="1" i="1" dirty="0">
              <a:latin typeface="+mj-lt"/>
              <a:cs typeface="Times New Roman" panose="02020603050405020304" pitchFamily="18" charset="0"/>
            </a:endParaRPr>
          </a:p>
          <a:p>
            <a:pPr lvl="0"/>
            <a:r>
              <a:rPr lang="en-US" sz="2400" dirty="0" err="1">
                <a:latin typeface="+mj-lt"/>
              </a:rPr>
              <a:t>Một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ôtô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chuyển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động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thẳng</a:t>
            </a:r>
            <a:r>
              <a:rPr lang="en-US" sz="2400" dirty="0">
                <a:latin typeface="+mj-lt"/>
              </a:rPr>
              <a:t> , </a:t>
            </a:r>
            <a:r>
              <a:rPr lang="en-US" sz="2400" dirty="0" err="1">
                <a:latin typeface="+mj-lt"/>
              </a:rPr>
              <a:t>trong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giai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đoạn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khởi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động</a:t>
            </a:r>
            <a:r>
              <a:rPr lang="en-US" sz="2400" dirty="0">
                <a:latin typeface="+mj-lt"/>
              </a:rPr>
              <a:t> , </a:t>
            </a:r>
            <a:r>
              <a:rPr lang="en-US" sz="2400" dirty="0" err="1">
                <a:latin typeface="+mj-lt"/>
              </a:rPr>
              <a:t>chạy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nhanh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dần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đều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với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gia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tốc</a:t>
            </a:r>
            <a:r>
              <a:rPr lang="en-US" sz="2400" dirty="0">
                <a:latin typeface="+mj-lt"/>
              </a:rPr>
              <a:t> a = </a:t>
            </a:r>
            <a:r>
              <a:rPr lang="en-US" sz="2400" dirty="0" err="1">
                <a:latin typeface="+mj-lt"/>
              </a:rPr>
              <a:t>1m</a:t>
            </a:r>
            <a:r>
              <a:rPr lang="en-US" sz="2400" dirty="0">
                <a:latin typeface="+mj-lt"/>
              </a:rPr>
              <a:t>/</a:t>
            </a:r>
            <a:r>
              <a:rPr lang="en-US" sz="2400" dirty="0" err="1">
                <a:latin typeface="+mj-lt"/>
              </a:rPr>
              <a:t>s</a:t>
            </a:r>
            <a:r>
              <a:rPr lang="en-US" sz="2400" baseline="30000" dirty="0" err="1">
                <a:latin typeface="+mj-lt"/>
              </a:rPr>
              <a:t>2</a:t>
            </a:r>
            <a:r>
              <a:rPr lang="en-US" sz="2400" dirty="0">
                <a:latin typeface="+mj-lt"/>
              </a:rPr>
              <a:t> . </a:t>
            </a:r>
            <a:r>
              <a:rPr lang="en-US" sz="2400" dirty="0" err="1">
                <a:latin typeface="+mj-lt"/>
              </a:rPr>
              <a:t>Tính</a:t>
            </a:r>
            <a:r>
              <a:rPr lang="en-US" sz="2400" dirty="0">
                <a:latin typeface="+mj-lt"/>
              </a:rPr>
              <a:t> :</a:t>
            </a:r>
          </a:p>
          <a:p>
            <a:pPr lvl="1"/>
            <a:r>
              <a:rPr lang="en-US" sz="2400" dirty="0" smtClean="0">
                <a:latin typeface="+mj-lt"/>
              </a:rPr>
              <a:t>a. </a:t>
            </a:r>
            <a:r>
              <a:rPr lang="en-US" sz="2400" dirty="0" err="1" smtClean="0">
                <a:latin typeface="+mj-lt"/>
              </a:rPr>
              <a:t>Vận</a:t>
            </a:r>
            <a:r>
              <a:rPr lang="en-US" sz="2400" dirty="0" smtClean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tốc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và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quãng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đường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chạy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được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sau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thời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gian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khởi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động</a:t>
            </a:r>
            <a:r>
              <a:rPr lang="en-US" sz="2400" dirty="0">
                <a:latin typeface="+mj-lt"/>
              </a:rPr>
              <a:t> 4 </a:t>
            </a:r>
            <a:r>
              <a:rPr lang="en-US" sz="2400" dirty="0" err="1">
                <a:latin typeface="+mj-lt"/>
              </a:rPr>
              <a:t>giây</a:t>
            </a:r>
            <a:r>
              <a:rPr lang="en-US" sz="2400" dirty="0">
                <a:latin typeface="+mj-lt"/>
              </a:rPr>
              <a:t>?</a:t>
            </a:r>
          </a:p>
          <a:p>
            <a:pPr lvl="1"/>
            <a:r>
              <a:rPr lang="en-US" sz="2400" dirty="0" smtClean="0">
                <a:latin typeface="+mj-lt"/>
              </a:rPr>
              <a:t>b. </a:t>
            </a:r>
            <a:r>
              <a:rPr lang="en-US" sz="2400" dirty="0" err="1" smtClean="0">
                <a:latin typeface="+mj-lt"/>
              </a:rPr>
              <a:t>Vận</a:t>
            </a:r>
            <a:r>
              <a:rPr lang="en-US" sz="2400" dirty="0" smtClean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tốc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của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ôtô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sau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khi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đi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được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32m</a:t>
            </a:r>
            <a:r>
              <a:rPr lang="en-US" sz="2400" dirty="0" smtClean="0">
                <a:latin typeface="+mj-lt"/>
              </a:rPr>
              <a:t>.</a:t>
            </a:r>
            <a:endParaRPr lang="en-US" sz="2400" b="1" i="1" dirty="0" smtClean="0">
              <a:latin typeface="+mj-lt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</a:pPr>
            <a:r>
              <a:rPr lang="vi-VN" sz="2400" b="1" i="1" dirty="0">
                <a:latin typeface="+mj-lt"/>
                <a:cs typeface="Times New Roman" panose="02020603050405020304" pitchFamily="18" charset="0"/>
              </a:rPr>
              <a:t>Bài tập </a:t>
            </a:r>
            <a:r>
              <a:rPr lang="en-US" sz="2400" b="1" i="1" dirty="0" smtClean="0">
                <a:latin typeface="+mj-lt"/>
                <a:cs typeface="Times New Roman" panose="02020603050405020304" pitchFamily="18" charset="0"/>
              </a:rPr>
              <a:t>13</a:t>
            </a:r>
            <a:r>
              <a:rPr lang="vi-VN" sz="2400" b="1" i="1" dirty="0" smtClean="0">
                <a:latin typeface="+mj-lt"/>
                <a:cs typeface="Times New Roman" panose="02020603050405020304" pitchFamily="18" charset="0"/>
              </a:rPr>
              <a:t> </a:t>
            </a:r>
            <a:r>
              <a:rPr lang="vi-VN" sz="2400" b="1" i="1" dirty="0">
                <a:latin typeface="+mj-lt"/>
                <a:cs typeface="Times New Roman" panose="02020603050405020304" pitchFamily="18" charset="0"/>
              </a:rPr>
              <a:t>– Chương </a:t>
            </a:r>
            <a:r>
              <a:rPr lang="en-US" sz="2400" b="1" i="1" dirty="0">
                <a:latin typeface="+mj-lt"/>
                <a:cs typeface="Times New Roman" panose="02020603050405020304" pitchFamily="18" charset="0"/>
              </a:rPr>
              <a:t>4</a:t>
            </a:r>
          </a:p>
          <a:p>
            <a:pPr lvl="0"/>
            <a:r>
              <a:rPr lang="en-US" sz="2400" dirty="0" err="1">
                <a:latin typeface="+mj-lt"/>
              </a:rPr>
              <a:t>Một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ôtô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chuyển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động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thẳng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với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vận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tốc</a:t>
            </a:r>
            <a:r>
              <a:rPr lang="en-US" sz="2400" dirty="0">
                <a:latin typeface="+mj-lt"/>
              </a:rPr>
              <a:t> v = </a:t>
            </a:r>
            <a:r>
              <a:rPr lang="en-US" sz="2400" dirty="0" err="1">
                <a:latin typeface="+mj-lt"/>
              </a:rPr>
              <a:t>36km</a:t>
            </a:r>
            <a:r>
              <a:rPr lang="en-US" sz="2400" dirty="0">
                <a:latin typeface="+mj-lt"/>
              </a:rPr>
              <a:t>/h </a:t>
            </a:r>
            <a:r>
              <a:rPr lang="en-US" sz="2400" dirty="0" err="1">
                <a:latin typeface="+mj-lt"/>
              </a:rPr>
              <a:t>thì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được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hãm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lại</a:t>
            </a:r>
            <a:r>
              <a:rPr lang="en-US" sz="2400" dirty="0">
                <a:latin typeface="+mj-lt"/>
              </a:rPr>
              <a:t>. </a:t>
            </a:r>
            <a:r>
              <a:rPr lang="en-US" sz="2400" dirty="0" err="1">
                <a:latin typeface="+mj-lt"/>
              </a:rPr>
              <a:t>Từ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khi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hãm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ôtô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chuyển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động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chậm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dần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đều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và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chạy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được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25m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thì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dừng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lại</a:t>
            </a:r>
            <a:r>
              <a:rPr lang="en-US" sz="2400" dirty="0">
                <a:latin typeface="+mj-lt"/>
              </a:rPr>
              <a:t>. </a:t>
            </a:r>
            <a:r>
              <a:rPr lang="en-US" sz="2400" dirty="0" err="1">
                <a:latin typeface="+mj-lt"/>
              </a:rPr>
              <a:t>Xác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định</a:t>
            </a:r>
            <a:r>
              <a:rPr lang="en-US" sz="2400" dirty="0">
                <a:latin typeface="+mj-lt"/>
              </a:rPr>
              <a:t> :</a:t>
            </a:r>
          </a:p>
          <a:p>
            <a:pPr lvl="1"/>
            <a:r>
              <a:rPr lang="en-US" sz="2400" dirty="0" smtClean="0">
                <a:latin typeface="+mj-lt"/>
              </a:rPr>
              <a:t>a. </a:t>
            </a:r>
            <a:r>
              <a:rPr lang="en-US" sz="2400" dirty="0" err="1" smtClean="0">
                <a:latin typeface="+mj-lt"/>
              </a:rPr>
              <a:t>Khoảng</a:t>
            </a:r>
            <a:r>
              <a:rPr lang="en-US" sz="2400" dirty="0" smtClean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thời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gian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từ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khi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bắt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đầu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hãm</a:t>
            </a:r>
            <a:r>
              <a:rPr lang="en-US" sz="2400" dirty="0">
                <a:latin typeface="+mj-lt"/>
              </a:rPr>
              <a:t>  </a:t>
            </a:r>
            <a:r>
              <a:rPr lang="en-US" sz="2400" dirty="0" err="1">
                <a:latin typeface="+mj-lt"/>
              </a:rPr>
              <a:t>đến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khi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ôtô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dừng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lại</a:t>
            </a:r>
            <a:r>
              <a:rPr lang="en-US" sz="2400" dirty="0">
                <a:latin typeface="+mj-lt"/>
              </a:rPr>
              <a:t>?</a:t>
            </a:r>
          </a:p>
          <a:p>
            <a:pPr lvl="1"/>
            <a:r>
              <a:rPr lang="en-US" sz="2400" dirty="0" smtClean="0">
                <a:latin typeface="+mj-lt"/>
              </a:rPr>
              <a:t>b. </a:t>
            </a:r>
            <a:r>
              <a:rPr lang="en-US" sz="2400" dirty="0" err="1" smtClean="0">
                <a:latin typeface="+mj-lt"/>
              </a:rPr>
              <a:t>Gia</a:t>
            </a:r>
            <a:r>
              <a:rPr lang="en-US" sz="2400" dirty="0" smtClean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tốc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của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ôtô</a:t>
            </a:r>
            <a:r>
              <a:rPr lang="en-US" sz="2400" dirty="0">
                <a:latin typeface="+mj-lt"/>
              </a:rPr>
              <a:t>?</a:t>
            </a:r>
          </a:p>
          <a:p>
            <a:pPr lvl="0">
              <a:lnSpc>
                <a:spcPct val="120000"/>
              </a:lnSpc>
            </a:pPr>
            <a:r>
              <a:rPr lang="en-US" sz="2800" dirty="0" smtClean="0">
                <a:latin typeface="+mj-lt"/>
              </a:rPr>
              <a:t>   </a:t>
            </a:r>
            <a:endParaRPr lang="en-US" sz="2800" dirty="0">
              <a:latin typeface="+mj-lt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9556595" y="6333893"/>
            <a:ext cx="255362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mtClean="0">
                <a:latin typeface="Arial" panose="020B0604020202020204" pitchFamily="34" charset="0"/>
                <a:cs typeface="Arial" panose="020B0604020202020204" pitchFamily="34" charset="0"/>
              </a:rPr>
              <a:t>Môn học Cơ kỹ thuật</a:t>
            </a:r>
            <a:endParaRPr 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0" y="6305738"/>
            <a:ext cx="12192000" cy="552262"/>
          </a:xfrm>
          <a:prstGeom prst="rect">
            <a:avLst/>
          </a:prstGeom>
          <a:solidFill>
            <a:srgbClr val="99CCFF"/>
          </a:solidFill>
          <a:ln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TextBox 14"/>
          <p:cNvSpPr txBox="1"/>
          <p:nvPr/>
        </p:nvSpPr>
        <p:spPr>
          <a:xfrm>
            <a:off x="-1" y="6397203"/>
            <a:ext cx="327258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GV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: </a:t>
            </a:r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PHAN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THỊ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XUÂN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TRANG</a:t>
            </a: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9343176" y="6347408"/>
            <a:ext cx="320190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Môn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học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 smtClean="0">
                <a:latin typeface="Arial" panose="020B0604020202020204" pitchFamily="34" charset="0"/>
                <a:cs typeface="Arial" panose="020B0604020202020204" pitchFamily="34" charset="0"/>
              </a:rPr>
              <a:t>CƠ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 smtClean="0">
                <a:latin typeface="Arial" panose="020B0604020202020204" pitchFamily="34" charset="0"/>
                <a:cs typeface="Arial" panose="020B0604020202020204" pitchFamily="34" charset="0"/>
              </a:rPr>
              <a:t>KỸ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THUẬT</a:t>
            </a: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42016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0" y="6310711"/>
            <a:ext cx="26874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mtClean="0">
                <a:latin typeface="Arial" panose="020B0604020202020204" pitchFamily="34" charset="0"/>
                <a:cs typeface="Arial" panose="020B0604020202020204" pitchFamily="34" charset="0"/>
              </a:rPr>
              <a:t>GV: Dương Thị Hồng</a:t>
            </a:r>
            <a:endParaRPr 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309802" y="0"/>
            <a:ext cx="11624435" cy="560768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vi-VN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BÀI TẬP ÁP DỤNG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lvl="1">
              <a:lnSpc>
                <a:spcPct val="120000"/>
              </a:lnSpc>
            </a:pPr>
            <a:r>
              <a:rPr lang="vi-VN" sz="2800" b="1" i="1" dirty="0">
                <a:latin typeface="+mj-lt"/>
                <a:cs typeface="Times New Roman" panose="02020603050405020304" pitchFamily="18" charset="0"/>
              </a:rPr>
              <a:t>Bài tập </a:t>
            </a:r>
            <a:r>
              <a:rPr lang="en-US" sz="2800" b="1" i="1" dirty="0" smtClean="0">
                <a:latin typeface="+mj-lt"/>
                <a:cs typeface="Times New Roman" panose="02020603050405020304" pitchFamily="18" charset="0"/>
              </a:rPr>
              <a:t>17</a:t>
            </a:r>
            <a:r>
              <a:rPr lang="vi-VN" sz="2800" b="1" i="1" dirty="0" smtClean="0">
                <a:latin typeface="+mj-lt"/>
                <a:cs typeface="Times New Roman" panose="02020603050405020304" pitchFamily="18" charset="0"/>
              </a:rPr>
              <a:t> </a:t>
            </a:r>
            <a:r>
              <a:rPr lang="vi-VN" sz="2800" b="1" i="1" dirty="0">
                <a:latin typeface="+mj-lt"/>
                <a:cs typeface="Times New Roman" panose="02020603050405020304" pitchFamily="18" charset="0"/>
              </a:rPr>
              <a:t>– Chương </a:t>
            </a:r>
            <a:r>
              <a:rPr lang="en-US" sz="2800" b="1" i="1" dirty="0">
                <a:latin typeface="+mj-lt"/>
                <a:cs typeface="Times New Roman" panose="02020603050405020304" pitchFamily="18" charset="0"/>
              </a:rPr>
              <a:t>4</a:t>
            </a:r>
            <a:endParaRPr lang="vi-VN" sz="2800" b="1" i="1" dirty="0">
              <a:latin typeface="+mj-lt"/>
              <a:cs typeface="Times New Roman" panose="02020603050405020304" pitchFamily="18" charset="0"/>
            </a:endParaRPr>
          </a:p>
          <a:p>
            <a:pPr lvl="0"/>
            <a:r>
              <a:rPr lang="en-US" sz="2800" dirty="0" smtClean="0">
                <a:latin typeface="+mj-lt"/>
                <a:cs typeface="Times New Roman" panose="02020603050405020304" pitchFamily="18" charset="0"/>
              </a:rPr>
              <a:t>	</a:t>
            </a:r>
            <a:r>
              <a:rPr lang="en-US" sz="2800" dirty="0" err="1" smtClean="0">
                <a:latin typeface="+mj-lt"/>
                <a:cs typeface="Times New Roman" panose="02020603050405020304" pitchFamily="18" charset="0"/>
              </a:rPr>
              <a:t>Đầu</a:t>
            </a:r>
            <a:r>
              <a:rPr lang="en-US" sz="2800" dirty="0" smtClean="0">
                <a:latin typeface="+mj-lt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+mj-lt"/>
                <a:cs typeface="Times New Roman" panose="02020603050405020304" pitchFamily="18" charset="0"/>
              </a:rPr>
              <a:t>tàu</a:t>
            </a:r>
            <a:r>
              <a:rPr lang="en-US" sz="2800" dirty="0">
                <a:latin typeface="+mj-lt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+mj-lt"/>
                <a:cs typeface="Times New Roman" panose="02020603050405020304" pitchFamily="18" charset="0"/>
              </a:rPr>
              <a:t>hoả</a:t>
            </a:r>
            <a:r>
              <a:rPr lang="en-US" sz="2800" dirty="0">
                <a:latin typeface="+mj-lt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+mj-lt"/>
                <a:cs typeface="Times New Roman" panose="02020603050405020304" pitchFamily="18" charset="0"/>
              </a:rPr>
              <a:t>có</a:t>
            </a:r>
            <a:r>
              <a:rPr lang="en-US" sz="2800" dirty="0">
                <a:latin typeface="+mj-lt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+mj-lt"/>
                <a:cs typeface="Times New Roman" panose="02020603050405020304" pitchFamily="18" charset="0"/>
              </a:rPr>
              <a:t>vận</a:t>
            </a:r>
            <a:r>
              <a:rPr lang="en-US" sz="2800" dirty="0">
                <a:latin typeface="+mj-lt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+mj-lt"/>
                <a:cs typeface="Times New Roman" panose="02020603050405020304" pitchFamily="18" charset="0"/>
              </a:rPr>
              <a:t>tốc</a:t>
            </a:r>
            <a:r>
              <a:rPr lang="en-US" sz="2800" dirty="0">
                <a:latin typeface="+mj-lt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+mj-lt"/>
                <a:cs typeface="Times New Roman" panose="02020603050405020304" pitchFamily="18" charset="0"/>
              </a:rPr>
              <a:t>đầu</a:t>
            </a:r>
            <a:r>
              <a:rPr lang="en-US" sz="2800" dirty="0">
                <a:latin typeface="+mj-lt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+mj-lt"/>
                <a:cs typeface="Times New Roman" panose="02020603050405020304" pitchFamily="18" charset="0"/>
              </a:rPr>
              <a:t>15m</a:t>
            </a:r>
            <a:r>
              <a:rPr lang="en-US" sz="2800" dirty="0">
                <a:latin typeface="+mj-lt"/>
                <a:cs typeface="Times New Roman" panose="02020603050405020304" pitchFamily="18" charset="0"/>
              </a:rPr>
              <a:t>/s </a:t>
            </a:r>
            <a:r>
              <a:rPr lang="en-US" sz="2800" dirty="0" err="1">
                <a:latin typeface="+mj-lt"/>
                <a:cs typeface="Times New Roman" panose="02020603050405020304" pitchFamily="18" charset="0"/>
              </a:rPr>
              <a:t>và</a:t>
            </a:r>
            <a:r>
              <a:rPr lang="en-US" sz="2800" dirty="0">
                <a:latin typeface="+mj-lt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+mj-lt"/>
                <a:cs typeface="Times New Roman" panose="02020603050405020304" pitchFamily="18" charset="0"/>
              </a:rPr>
              <a:t>trong</a:t>
            </a:r>
            <a:r>
              <a:rPr lang="en-US" sz="2800" dirty="0">
                <a:latin typeface="+mj-lt"/>
                <a:cs typeface="Times New Roman" panose="02020603050405020304" pitchFamily="18" charset="0"/>
              </a:rPr>
              <a:t> 30 </a:t>
            </a:r>
            <a:r>
              <a:rPr lang="en-US" sz="2800" dirty="0" err="1">
                <a:latin typeface="+mj-lt"/>
                <a:cs typeface="Times New Roman" panose="02020603050405020304" pitchFamily="18" charset="0"/>
              </a:rPr>
              <a:t>giây</a:t>
            </a:r>
            <a:r>
              <a:rPr lang="en-US" sz="2800" dirty="0">
                <a:latin typeface="+mj-lt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+mj-lt"/>
                <a:cs typeface="Times New Roman" panose="02020603050405020304" pitchFamily="18" charset="0"/>
              </a:rPr>
              <a:t>đầu</a:t>
            </a:r>
            <a:r>
              <a:rPr lang="en-US" sz="2800" dirty="0">
                <a:latin typeface="+mj-lt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+mj-lt"/>
                <a:cs typeface="Times New Roman" panose="02020603050405020304" pitchFamily="18" charset="0"/>
              </a:rPr>
              <a:t>chạy</a:t>
            </a:r>
            <a:r>
              <a:rPr lang="en-US" sz="2800" dirty="0">
                <a:latin typeface="+mj-lt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+mj-lt"/>
                <a:cs typeface="Times New Roman" panose="02020603050405020304" pitchFamily="18" charset="0"/>
              </a:rPr>
              <a:t>được</a:t>
            </a:r>
            <a:r>
              <a:rPr lang="en-US" sz="2800" dirty="0">
                <a:latin typeface="+mj-lt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+mj-lt"/>
                <a:cs typeface="Times New Roman" panose="02020603050405020304" pitchFamily="18" charset="0"/>
              </a:rPr>
              <a:t>600m</a:t>
            </a:r>
            <a:r>
              <a:rPr lang="en-US" sz="2800" dirty="0">
                <a:latin typeface="+mj-lt"/>
                <a:cs typeface="Times New Roman" panose="02020603050405020304" pitchFamily="18" charset="0"/>
              </a:rPr>
              <a:t>. </a:t>
            </a:r>
            <a:r>
              <a:rPr lang="en-US" sz="2800" dirty="0" err="1">
                <a:latin typeface="+mj-lt"/>
                <a:cs typeface="Times New Roman" panose="02020603050405020304" pitchFamily="18" charset="0"/>
              </a:rPr>
              <a:t>Biết</a:t>
            </a:r>
            <a:r>
              <a:rPr lang="en-US" sz="2800" dirty="0">
                <a:latin typeface="+mj-lt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+mj-lt"/>
                <a:cs typeface="Times New Roman" panose="02020603050405020304" pitchFamily="18" charset="0"/>
              </a:rPr>
              <a:t>chuyển</a:t>
            </a:r>
            <a:r>
              <a:rPr lang="en-US" sz="2800" dirty="0">
                <a:latin typeface="+mj-lt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+mj-lt"/>
                <a:cs typeface="Times New Roman" panose="02020603050405020304" pitchFamily="18" charset="0"/>
              </a:rPr>
              <a:t>động</a:t>
            </a:r>
            <a:r>
              <a:rPr lang="en-US" sz="2800" dirty="0">
                <a:latin typeface="+mj-lt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+mj-lt"/>
                <a:cs typeface="Times New Roman" panose="02020603050405020304" pitchFamily="18" charset="0"/>
              </a:rPr>
              <a:t>của</a:t>
            </a:r>
            <a:r>
              <a:rPr lang="en-US" sz="2800" dirty="0">
                <a:latin typeface="+mj-lt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+mj-lt"/>
                <a:cs typeface="Times New Roman" panose="02020603050405020304" pitchFamily="18" charset="0"/>
              </a:rPr>
              <a:t>nó</a:t>
            </a:r>
            <a:r>
              <a:rPr lang="en-US" sz="2800" dirty="0">
                <a:latin typeface="+mj-lt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+mj-lt"/>
                <a:cs typeface="Times New Roman" panose="02020603050405020304" pitchFamily="18" charset="0"/>
              </a:rPr>
              <a:t>là</a:t>
            </a:r>
            <a:r>
              <a:rPr lang="en-US" sz="2800" dirty="0">
                <a:latin typeface="+mj-lt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+mj-lt"/>
                <a:cs typeface="Times New Roman" panose="02020603050405020304" pitchFamily="18" charset="0"/>
              </a:rPr>
              <a:t>biến</a:t>
            </a:r>
            <a:r>
              <a:rPr lang="en-US" sz="2800" dirty="0">
                <a:latin typeface="+mj-lt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+mj-lt"/>
                <a:cs typeface="Times New Roman" panose="02020603050405020304" pitchFamily="18" charset="0"/>
              </a:rPr>
              <a:t>đổi</a:t>
            </a:r>
            <a:r>
              <a:rPr lang="en-US" sz="2800" dirty="0">
                <a:latin typeface="+mj-lt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+mj-lt"/>
                <a:cs typeface="Times New Roman" panose="02020603050405020304" pitchFamily="18" charset="0"/>
              </a:rPr>
              <a:t>đều</a:t>
            </a:r>
            <a:r>
              <a:rPr lang="en-US" sz="2800" dirty="0">
                <a:latin typeface="+mj-lt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latin typeface="+mj-lt"/>
                <a:cs typeface="Times New Roman" panose="02020603050405020304" pitchFamily="18" charset="0"/>
              </a:rPr>
              <a:t>xác</a:t>
            </a:r>
            <a:r>
              <a:rPr lang="en-US" sz="2800" dirty="0">
                <a:latin typeface="+mj-lt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+mj-lt"/>
                <a:cs typeface="Times New Roman" panose="02020603050405020304" pitchFamily="18" charset="0"/>
              </a:rPr>
              <a:t>định</a:t>
            </a:r>
            <a:r>
              <a:rPr lang="en-US" sz="2800" dirty="0">
                <a:latin typeface="+mj-lt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+mj-lt"/>
                <a:cs typeface="Times New Roman" panose="02020603050405020304" pitchFamily="18" charset="0"/>
              </a:rPr>
              <a:t>vận</a:t>
            </a:r>
            <a:r>
              <a:rPr lang="en-US" sz="2800" dirty="0">
                <a:latin typeface="+mj-lt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+mj-lt"/>
                <a:cs typeface="Times New Roman" panose="02020603050405020304" pitchFamily="18" charset="0"/>
              </a:rPr>
              <a:t>tốc</a:t>
            </a:r>
            <a:r>
              <a:rPr lang="en-US" sz="2800" dirty="0">
                <a:latin typeface="+mj-lt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+mj-lt"/>
                <a:cs typeface="Times New Roman" panose="02020603050405020304" pitchFamily="18" charset="0"/>
              </a:rPr>
              <a:t>và</a:t>
            </a:r>
            <a:r>
              <a:rPr lang="en-US" sz="2800" dirty="0">
                <a:latin typeface="+mj-lt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+mj-lt"/>
                <a:cs typeface="Times New Roman" panose="02020603050405020304" pitchFamily="18" charset="0"/>
              </a:rPr>
              <a:t>gia</a:t>
            </a:r>
            <a:r>
              <a:rPr lang="en-US" sz="2800" dirty="0">
                <a:latin typeface="+mj-lt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+mj-lt"/>
                <a:cs typeface="Times New Roman" panose="02020603050405020304" pitchFamily="18" charset="0"/>
              </a:rPr>
              <a:t>tốc</a:t>
            </a:r>
            <a:r>
              <a:rPr lang="en-US" sz="2800" dirty="0">
                <a:latin typeface="+mj-lt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+mj-lt"/>
                <a:cs typeface="Times New Roman" panose="02020603050405020304" pitchFamily="18" charset="0"/>
              </a:rPr>
              <a:t>của</a:t>
            </a:r>
            <a:r>
              <a:rPr lang="en-US" sz="2800" dirty="0">
                <a:latin typeface="+mj-lt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+mj-lt"/>
                <a:cs typeface="Times New Roman" panose="02020603050405020304" pitchFamily="18" charset="0"/>
              </a:rPr>
              <a:t>tàu</a:t>
            </a:r>
            <a:r>
              <a:rPr lang="en-US" sz="2800" dirty="0">
                <a:latin typeface="+mj-lt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+mj-lt"/>
                <a:cs typeface="Times New Roman" panose="02020603050405020304" pitchFamily="18" charset="0"/>
              </a:rPr>
              <a:t>hoả</a:t>
            </a:r>
            <a:r>
              <a:rPr lang="en-US" sz="2800" dirty="0">
                <a:latin typeface="+mj-lt"/>
                <a:cs typeface="Times New Roman" panose="02020603050405020304" pitchFamily="18" charset="0"/>
              </a:rPr>
              <a:t> ở </a:t>
            </a:r>
            <a:r>
              <a:rPr lang="en-US" sz="2800" dirty="0" err="1">
                <a:latin typeface="+mj-lt"/>
                <a:cs typeface="Times New Roman" panose="02020603050405020304" pitchFamily="18" charset="0"/>
              </a:rPr>
              <a:t>cuối</a:t>
            </a:r>
            <a:r>
              <a:rPr lang="en-US" sz="2800" dirty="0">
                <a:latin typeface="+mj-lt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+mj-lt"/>
                <a:cs typeface="Times New Roman" panose="02020603050405020304" pitchFamily="18" charset="0"/>
              </a:rPr>
              <a:t>giây</a:t>
            </a:r>
            <a:r>
              <a:rPr lang="en-US" sz="2800" dirty="0">
                <a:latin typeface="+mj-lt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+mj-lt"/>
                <a:cs typeface="Times New Roman" panose="02020603050405020304" pitchFamily="18" charset="0"/>
              </a:rPr>
              <a:t>thứ</a:t>
            </a:r>
            <a:r>
              <a:rPr lang="en-US" sz="2800" dirty="0">
                <a:latin typeface="+mj-lt"/>
                <a:cs typeface="Times New Roman" panose="02020603050405020304" pitchFamily="18" charset="0"/>
              </a:rPr>
              <a:t> 30 </a:t>
            </a:r>
            <a:r>
              <a:rPr lang="en-US" sz="2800" dirty="0" err="1">
                <a:latin typeface="+mj-lt"/>
                <a:cs typeface="Times New Roman" panose="02020603050405020304" pitchFamily="18" charset="0"/>
              </a:rPr>
              <a:t>nếu</a:t>
            </a:r>
            <a:r>
              <a:rPr lang="en-US" sz="2800" dirty="0">
                <a:latin typeface="+mj-lt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+mj-lt"/>
                <a:cs typeface="Times New Roman" panose="02020603050405020304" pitchFamily="18" charset="0"/>
              </a:rPr>
              <a:t>tàu</a:t>
            </a:r>
            <a:r>
              <a:rPr lang="en-US" sz="2800" dirty="0">
                <a:latin typeface="+mj-lt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+mj-lt"/>
                <a:cs typeface="Times New Roman" panose="02020603050405020304" pitchFamily="18" charset="0"/>
              </a:rPr>
              <a:t>hoả</a:t>
            </a:r>
            <a:r>
              <a:rPr lang="en-US" sz="2800" dirty="0">
                <a:latin typeface="+mj-lt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+mj-lt"/>
                <a:cs typeface="Times New Roman" panose="02020603050405020304" pitchFamily="18" charset="0"/>
              </a:rPr>
              <a:t>chuyển</a:t>
            </a:r>
            <a:r>
              <a:rPr lang="en-US" sz="2800" dirty="0">
                <a:latin typeface="+mj-lt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+mj-lt"/>
                <a:cs typeface="Times New Roman" panose="02020603050405020304" pitchFamily="18" charset="0"/>
              </a:rPr>
              <a:t>động</a:t>
            </a:r>
            <a:r>
              <a:rPr lang="en-US" sz="2800" dirty="0">
                <a:latin typeface="+mj-lt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+mj-lt"/>
                <a:cs typeface="Times New Roman" panose="02020603050405020304" pitchFamily="18" charset="0"/>
              </a:rPr>
              <a:t>trên</a:t>
            </a:r>
            <a:r>
              <a:rPr lang="en-US" sz="2800" dirty="0">
                <a:latin typeface="+mj-lt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+mj-lt"/>
                <a:cs typeface="Times New Roman" panose="02020603050405020304" pitchFamily="18" charset="0"/>
              </a:rPr>
              <a:t>cung</a:t>
            </a:r>
            <a:r>
              <a:rPr lang="en-US" sz="2800" dirty="0">
                <a:latin typeface="+mj-lt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+mj-lt"/>
                <a:cs typeface="Times New Roman" panose="02020603050405020304" pitchFamily="18" charset="0"/>
              </a:rPr>
              <a:t>tròn</a:t>
            </a:r>
            <a:r>
              <a:rPr lang="en-US" sz="2800" dirty="0">
                <a:latin typeface="+mj-lt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+mj-lt"/>
                <a:cs typeface="Times New Roman" panose="02020603050405020304" pitchFamily="18" charset="0"/>
              </a:rPr>
              <a:t>bán</a:t>
            </a:r>
            <a:r>
              <a:rPr lang="en-US" sz="2800" dirty="0">
                <a:latin typeface="+mj-lt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+mj-lt"/>
                <a:cs typeface="Times New Roman" panose="02020603050405020304" pitchFamily="18" charset="0"/>
              </a:rPr>
              <a:t>kính</a:t>
            </a:r>
            <a:r>
              <a:rPr lang="en-US" sz="2800" dirty="0">
                <a:latin typeface="+mj-lt"/>
                <a:cs typeface="Times New Roman" panose="02020603050405020304" pitchFamily="18" charset="0"/>
              </a:rPr>
              <a:t> R = </a:t>
            </a:r>
            <a:r>
              <a:rPr lang="en-US" sz="2800" dirty="0" err="1">
                <a:latin typeface="+mj-lt"/>
                <a:cs typeface="Times New Roman" panose="02020603050405020304" pitchFamily="18" charset="0"/>
              </a:rPr>
              <a:t>1km</a:t>
            </a:r>
            <a:r>
              <a:rPr lang="en-US" sz="2800" dirty="0" smtClean="0">
                <a:latin typeface="+mj-lt"/>
                <a:cs typeface="Times New Roman" panose="02020603050405020304" pitchFamily="18" charset="0"/>
              </a:rPr>
              <a:t>.</a:t>
            </a:r>
          </a:p>
          <a:p>
            <a:pPr lvl="0"/>
            <a:endParaRPr lang="en-US" sz="2800" dirty="0">
              <a:latin typeface="+mj-lt"/>
            </a:endParaRPr>
          </a:p>
          <a:p>
            <a:pPr>
              <a:lnSpc>
                <a:spcPct val="120000"/>
              </a:lnSpc>
            </a:pPr>
            <a:r>
              <a:rPr lang="vi-VN" sz="2800" b="1" i="1" dirty="0" smtClean="0">
                <a:latin typeface="+mj-lt"/>
                <a:cs typeface="Times New Roman" panose="02020603050405020304" pitchFamily="18" charset="0"/>
              </a:rPr>
              <a:t>Bài tập </a:t>
            </a:r>
            <a:r>
              <a:rPr lang="en-US" sz="2800" b="1" i="1" dirty="0" smtClean="0">
                <a:latin typeface="+mj-lt"/>
                <a:cs typeface="Times New Roman" panose="02020603050405020304" pitchFamily="18" charset="0"/>
              </a:rPr>
              <a:t>18</a:t>
            </a:r>
            <a:r>
              <a:rPr lang="vi-VN" sz="2800" b="1" i="1" dirty="0" smtClean="0">
                <a:latin typeface="+mj-lt"/>
                <a:cs typeface="Times New Roman" panose="02020603050405020304" pitchFamily="18" charset="0"/>
              </a:rPr>
              <a:t>– Chương </a:t>
            </a:r>
            <a:r>
              <a:rPr lang="en-US" sz="2800" b="1" i="1" dirty="0" smtClean="0">
                <a:latin typeface="+mj-lt"/>
                <a:cs typeface="Times New Roman" panose="02020603050405020304" pitchFamily="18" charset="0"/>
              </a:rPr>
              <a:t>4</a:t>
            </a:r>
            <a:endParaRPr lang="en-US" sz="2800" b="1" i="1" dirty="0">
              <a:latin typeface="+mj-lt"/>
              <a:cs typeface="Times New Roman" panose="02020603050405020304" pitchFamily="18" charset="0"/>
            </a:endParaRPr>
          </a:p>
          <a:p>
            <a:pPr lvl="0"/>
            <a:r>
              <a:rPr lang="en-US" sz="2800" dirty="0" smtClean="0">
                <a:latin typeface="+mj-lt"/>
                <a:cs typeface="Times New Roman" panose="02020603050405020304" pitchFamily="18" charset="0"/>
              </a:rPr>
              <a:t>	</a:t>
            </a:r>
            <a:r>
              <a:rPr lang="en-US" sz="2800" dirty="0" err="1" smtClean="0">
                <a:latin typeface="+mj-lt"/>
                <a:cs typeface="Times New Roman" panose="02020603050405020304" pitchFamily="18" charset="0"/>
              </a:rPr>
              <a:t>Một</a:t>
            </a:r>
            <a:r>
              <a:rPr lang="en-US" sz="2800" dirty="0" smtClean="0">
                <a:latin typeface="+mj-lt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+mj-lt"/>
                <a:cs typeface="Times New Roman" panose="02020603050405020304" pitchFamily="18" charset="0"/>
              </a:rPr>
              <a:t>tàu</a:t>
            </a:r>
            <a:r>
              <a:rPr lang="en-US" sz="2800" dirty="0">
                <a:latin typeface="+mj-lt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+mj-lt"/>
                <a:cs typeface="Times New Roman" panose="02020603050405020304" pitchFamily="18" charset="0"/>
              </a:rPr>
              <a:t>hoả</a:t>
            </a:r>
            <a:r>
              <a:rPr lang="en-US" sz="2800" dirty="0">
                <a:latin typeface="+mj-lt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+mj-lt"/>
                <a:cs typeface="Times New Roman" panose="02020603050405020304" pitchFamily="18" charset="0"/>
              </a:rPr>
              <a:t>chuyển</a:t>
            </a:r>
            <a:r>
              <a:rPr lang="en-US" sz="2800" dirty="0">
                <a:latin typeface="+mj-lt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+mj-lt"/>
                <a:cs typeface="Times New Roman" panose="02020603050405020304" pitchFamily="18" charset="0"/>
              </a:rPr>
              <a:t>động</a:t>
            </a:r>
            <a:r>
              <a:rPr lang="en-US" sz="2800" dirty="0">
                <a:latin typeface="+mj-lt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+mj-lt"/>
                <a:cs typeface="Times New Roman" panose="02020603050405020304" pitchFamily="18" charset="0"/>
              </a:rPr>
              <a:t>nhanh</a:t>
            </a:r>
            <a:r>
              <a:rPr lang="en-US" sz="2800" dirty="0">
                <a:latin typeface="+mj-lt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+mj-lt"/>
                <a:cs typeface="Times New Roman" panose="02020603050405020304" pitchFamily="18" charset="0"/>
              </a:rPr>
              <a:t>dần</a:t>
            </a:r>
            <a:r>
              <a:rPr lang="en-US" sz="2800" dirty="0">
                <a:latin typeface="+mj-lt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+mj-lt"/>
                <a:cs typeface="Times New Roman" panose="02020603050405020304" pitchFamily="18" charset="0"/>
              </a:rPr>
              <a:t>đều</a:t>
            </a:r>
            <a:r>
              <a:rPr lang="en-US" sz="2800" dirty="0">
                <a:latin typeface="+mj-lt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latin typeface="+mj-lt"/>
                <a:cs typeface="Times New Roman" panose="02020603050405020304" pitchFamily="18" charset="0"/>
              </a:rPr>
              <a:t>vận</a:t>
            </a:r>
            <a:r>
              <a:rPr lang="en-US" sz="2800" dirty="0">
                <a:latin typeface="+mj-lt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+mj-lt"/>
                <a:cs typeface="Times New Roman" panose="02020603050405020304" pitchFamily="18" charset="0"/>
              </a:rPr>
              <a:t>tốc</a:t>
            </a:r>
            <a:r>
              <a:rPr lang="en-US" sz="2800" dirty="0">
                <a:latin typeface="+mj-lt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+mj-lt"/>
                <a:cs typeface="Times New Roman" panose="02020603050405020304" pitchFamily="18" charset="0"/>
              </a:rPr>
              <a:t>của</a:t>
            </a:r>
            <a:r>
              <a:rPr lang="en-US" sz="2800" dirty="0">
                <a:latin typeface="+mj-lt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+mj-lt"/>
                <a:cs typeface="Times New Roman" panose="02020603050405020304" pitchFamily="18" charset="0"/>
              </a:rPr>
              <a:t>nó</a:t>
            </a:r>
            <a:r>
              <a:rPr lang="en-US" sz="2800" dirty="0">
                <a:latin typeface="+mj-lt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+mj-lt"/>
                <a:cs typeface="Times New Roman" panose="02020603050405020304" pitchFamily="18" charset="0"/>
              </a:rPr>
              <a:t>tăng</a:t>
            </a:r>
            <a:r>
              <a:rPr lang="en-US" sz="2800" dirty="0">
                <a:latin typeface="+mj-lt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+mj-lt"/>
                <a:cs typeface="Times New Roman" panose="02020603050405020304" pitchFamily="18" charset="0"/>
              </a:rPr>
              <a:t>từ</a:t>
            </a:r>
            <a:r>
              <a:rPr lang="en-US" sz="2800" dirty="0">
                <a:latin typeface="+mj-lt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+mj-lt"/>
                <a:cs typeface="Times New Roman" panose="02020603050405020304" pitchFamily="18" charset="0"/>
              </a:rPr>
              <a:t>18km</a:t>
            </a:r>
            <a:r>
              <a:rPr lang="en-US" sz="2800" dirty="0">
                <a:latin typeface="+mj-lt"/>
                <a:cs typeface="Times New Roman" panose="02020603050405020304" pitchFamily="18" charset="0"/>
              </a:rPr>
              <a:t>/h </a:t>
            </a:r>
            <a:r>
              <a:rPr lang="en-US" sz="2800" dirty="0" err="1">
                <a:latin typeface="+mj-lt"/>
                <a:cs typeface="Times New Roman" panose="02020603050405020304" pitchFamily="18" charset="0"/>
              </a:rPr>
              <a:t>đến</a:t>
            </a:r>
            <a:r>
              <a:rPr lang="en-US" sz="2800" dirty="0">
                <a:latin typeface="+mj-lt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+mj-lt"/>
                <a:cs typeface="Times New Roman" panose="02020603050405020304" pitchFamily="18" charset="0"/>
              </a:rPr>
              <a:t>72km</a:t>
            </a:r>
            <a:r>
              <a:rPr lang="en-US" sz="2800" dirty="0">
                <a:latin typeface="+mj-lt"/>
                <a:cs typeface="Times New Roman" panose="02020603050405020304" pitchFamily="18" charset="0"/>
              </a:rPr>
              <a:t>/h </a:t>
            </a:r>
            <a:r>
              <a:rPr lang="en-US" sz="2800" dirty="0" err="1">
                <a:latin typeface="+mj-lt"/>
                <a:cs typeface="Times New Roman" panose="02020603050405020304" pitchFamily="18" charset="0"/>
              </a:rPr>
              <a:t>trong</a:t>
            </a:r>
            <a:r>
              <a:rPr lang="en-US" sz="2800" dirty="0">
                <a:latin typeface="+mj-lt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+mj-lt"/>
                <a:cs typeface="Times New Roman" panose="02020603050405020304" pitchFamily="18" charset="0"/>
              </a:rPr>
              <a:t>khoảng</a:t>
            </a:r>
            <a:r>
              <a:rPr lang="en-US" sz="2800" dirty="0">
                <a:latin typeface="+mj-lt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+mj-lt"/>
                <a:cs typeface="Times New Roman" panose="02020603050405020304" pitchFamily="18" charset="0"/>
              </a:rPr>
              <a:t>thời</a:t>
            </a:r>
            <a:r>
              <a:rPr lang="en-US" sz="2800" dirty="0">
                <a:latin typeface="+mj-lt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+mj-lt"/>
                <a:cs typeface="Times New Roman" panose="02020603050405020304" pitchFamily="18" charset="0"/>
              </a:rPr>
              <a:t>gian</a:t>
            </a:r>
            <a:r>
              <a:rPr lang="en-US" sz="2800" dirty="0">
                <a:latin typeface="+mj-lt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+mj-lt"/>
                <a:cs typeface="Times New Roman" panose="02020603050405020304" pitchFamily="18" charset="0"/>
              </a:rPr>
              <a:t>2phút</a:t>
            </a:r>
            <a:r>
              <a:rPr lang="en-US" sz="2800" dirty="0">
                <a:latin typeface="+mj-lt"/>
                <a:cs typeface="Times New Roman" panose="02020603050405020304" pitchFamily="18" charset="0"/>
              </a:rPr>
              <a:t> . </a:t>
            </a:r>
            <a:r>
              <a:rPr lang="en-US" sz="2800" dirty="0" err="1">
                <a:latin typeface="+mj-lt"/>
                <a:cs typeface="Times New Roman" panose="02020603050405020304" pitchFamily="18" charset="0"/>
              </a:rPr>
              <a:t>Quãng</a:t>
            </a:r>
            <a:r>
              <a:rPr lang="en-US" sz="2800" dirty="0">
                <a:latin typeface="+mj-lt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+mj-lt"/>
                <a:cs typeface="Times New Roman" panose="02020603050405020304" pitchFamily="18" charset="0"/>
              </a:rPr>
              <a:t>đường</a:t>
            </a:r>
            <a:r>
              <a:rPr lang="en-US" sz="2800" dirty="0">
                <a:latin typeface="+mj-lt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+mj-lt"/>
                <a:cs typeface="Times New Roman" panose="02020603050405020304" pitchFamily="18" charset="0"/>
              </a:rPr>
              <a:t>nằm</a:t>
            </a:r>
            <a:r>
              <a:rPr lang="en-US" sz="2800" dirty="0">
                <a:latin typeface="+mj-lt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+mj-lt"/>
                <a:cs typeface="Times New Roman" panose="02020603050405020304" pitchFamily="18" charset="0"/>
              </a:rPr>
              <a:t>trên</a:t>
            </a:r>
            <a:r>
              <a:rPr lang="en-US" sz="2800" dirty="0">
                <a:latin typeface="+mj-lt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+mj-lt"/>
                <a:cs typeface="Times New Roman" panose="02020603050405020304" pitchFamily="18" charset="0"/>
              </a:rPr>
              <a:t>cung</a:t>
            </a:r>
            <a:r>
              <a:rPr lang="en-US" sz="2800" dirty="0">
                <a:latin typeface="+mj-lt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+mj-lt"/>
                <a:cs typeface="Times New Roman" panose="02020603050405020304" pitchFamily="18" charset="0"/>
              </a:rPr>
              <a:t>tròn</a:t>
            </a:r>
            <a:r>
              <a:rPr lang="en-US" sz="2800" dirty="0">
                <a:latin typeface="+mj-lt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+mj-lt"/>
                <a:cs typeface="Times New Roman" panose="02020603050405020304" pitchFamily="18" charset="0"/>
              </a:rPr>
              <a:t>bán</a:t>
            </a:r>
            <a:r>
              <a:rPr lang="en-US" sz="2800" dirty="0">
                <a:latin typeface="+mj-lt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+mj-lt"/>
                <a:cs typeface="Times New Roman" panose="02020603050405020304" pitchFamily="18" charset="0"/>
              </a:rPr>
              <a:t>kính</a:t>
            </a:r>
            <a:r>
              <a:rPr lang="en-US" sz="2800" dirty="0">
                <a:latin typeface="+mj-lt"/>
                <a:cs typeface="Times New Roman" panose="02020603050405020304" pitchFamily="18" charset="0"/>
              </a:rPr>
              <a:t> R = </a:t>
            </a:r>
            <a:r>
              <a:rPr lang="en-US" sz="2800" dirty="0" err="1">
                <a:latin typeface="+mj-lt"/>
                <a:cs typeface="Times New Roman" panose="02020603050405020304" pitchFamily="18" charset="0"/>
              </a:rPr>
              <a:t>1000m</a:t>
            </a:r>
            <a:r>
              <a:rPr lang="en-US" sz="2800" dirty="0">
                <a:latin typeface="+mj-lt"/>
                <a:cs typeface="Times New Roman" panose="02020603050405020304" pitchFamily="18" charset="0"/>
              </a:rPr>
              <a:t>. </a:t>
            </a:r>
            <a:r>
              <a:rPr lang="en-US" sz="2800" dirty="0" err="1">
                <a:latin typeface="+mj-lt"/>
                <a:cs typeface="Times New Roman" panose="02020603050405020304" pitchFamily="18" charset="0"/>
              </a:rPr>
              <a:t>Xác</a:t>
            </a:r>
            <a:r>
              <a:rPr lang="en-US" sz="2800" dirty="0">
                <a:latin typeface="+mj-lt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+mj-lt"/>
                <a:cs typeface="Times New Roman" panose="02020603050405020304" pitchFamily="18" charset="0"/>
              </a:rPr>
              <a:t>định</a:t>
            </a:r>
            <a:r>
              <a:rPr lang="en-US" sz="2800" dirty="0">
                <a:latin typeface="+mj-lt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+mj-lt"/>
                <a:cs typeface="Times New Roman" panose="02020603050405020304" pitchFamily="18" charset="0"/>
              </a:rPr>
              <a:t>vận</a:t>
            </a:r>
            <a:r>
              <a:rPr lang="en-US" sz="2800" dirty="0">
                <a:latin typeface="+mj-lt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+mj-lt"/>
                <a:cs typeface="Times New Roman" panose="02020603050405020304" pitchFamily="18" charset="0"/>
              </a:rPr>
              <a:t>tốc</a:t>
            </a:r>
            <a:r>
              <a:rPr lang="en-US" sz="2800" dirty="0">
                <a:latin typeface="+mj-lt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+mj-lt"/>
                <a:cs typeface="Times New Roman" panose="02020603050405020304" pitchFamily="18" charset="0"/>
              </a:rPr>
              <a:t>và</a:t>
            </a:r>
            <a:r>
              <a:rPr lang="en-US" sz="2800" dirty="0">
                <a:latin typeface="+mj-lt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+mj-lt"/>
                <a:cs typeface="Times New Roman" panose="02020603050405020304" pitchFamily="18" charset="0"/>
              </a:rPr>
              <a:t>gia</a:t>
            </a:r>
            <a:r>
              <a:rPr lang="en-US" sz="2800" dirty="0">
                <a:latin typeface="+mj-lt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+mj-lt"/>
                <a:cs typeface="Times New Roman" panose="02020603050405020304" pitchFamily="18" charset="0"/>
              </a:rPr>
              <a:t>tốc</a:t>
            </a:r>
            <a:r>
              <a:rPr lang="en-US" sz="2800" dirty="0">
                <a:latin typeface="+mj-lt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+mj-lt"/>
                <a:cs typeface="Times New Roman" panose="02020603050405020304" pitchFamily="18" charset="0"/>
              </a:rPr>
              <a:t>của</a:t>
            </a:r>
            <a:r>
              <a:rPr lang="en-US" sz="2800" dirty="0">
                <a:latin typeface="+mj-lt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+mj-lt"/>
                <a:cs typeface="Times New Roman" panose="02020603050405020304" pitchFamily="18" charset="0"/>
              </a:rPr>
              <a:t>tàu</a:t>
            </a:r>
            <a:r>
              <a:rPr lang="en-US" sz="2800" dirty="0">
                <a:latin typeface="+mj-lt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+mj-lt"/>
                <a:cs typeface="Times New Roman" panose="02020603050405020304" pitchFamily="18" charset="0"/>
              </a:rPr>
              <a:t>sau</a:t>
            </a:r>
            <a:r>
              <a:rPr lang="en-US" sz="2800" dirty="0">
                <a:latin typeface="+mj-lt"/>
                <a:cs typeface="Times New Roman" panose="02020603050405020304" pitchFamily="18" charset="0"/>
              </a:rPr>
              <a:t> 40 </a:t>
            </a:r>
            <a:r>
              <a:rPr lang="en-US" sz="2800" dirty="0" err="1">
                <a:latin typeface="+mj-lt"/>
                <a:cs typeface="Times New Roman" panose="02020603050405020304" pitchFamily="18" charset="0"/>
              </a:rPr>
              <a:t>giây</a:t>
            </a:r>
            <a:r>
              <a:rPr lang="en-US" sz="2800" dirty="0">
                <a:latin typeface="+mj-lt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+mj-lt"/>
                <a:cs typeface="Times New Roman" panose="02020603050405020304" pitchFamily="18" charset="0"/>
              </a:rPr>
              <a:t>kể</a:t>
            </a:r>
            <a:r>
              <a:rPr lang="en-US" sz="2800" dirty="0">
                <a:latin typeface="+mj-lt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+mj-lt"/>
                <a:cs typeface="Times New Roman" panose="02020603050405020304" pitchFamily="18" charset="0"/>
              </a:rPr>
              <a:t>từ</a:t>
            </a:r>
            <a:r>
              <a:rPr lang="en-US" sz="2800" dirty="0">
                <a:latin typeface="+mj-lt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+mj-lt"/>
                <a:cs typeface="Times New Roman" panose="02020603050405020304" pitchFamily="18" charset="0"/>
              </a:rPr>
              <a:t>lúc</a:t>
            </a:r>
            <a:r>
              <a:rPr lang="en-US" sz="2800" dirty="0">
                <a:latin typeface="+mj-lt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+mj-lt"/>
                <a:cs typeface="Times New Roman" panose="02020603050405020304" pitchFamily="18" charset="0"/>
              </a:rPr>
              <a:t>bắt</a:t>
            </a:r>
            <a:r>
              <a:rPr lang="en-US" sz="2800" dirty="0">
                <a:latin typeface="+mj-lt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+mj-lt"/>
                <a:cs typeface="Times New Roman" panose="02020603050405020304" pitchFamily="18" charset="0"/>
              </a:rPr>
              <a:t>đầu</a:t>
            </a:r>
            <a:r>
              <a:rPr lang="en-US" sz="2800" dirty="0">
                <a:latin typeface="+mj-lt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+mj-lt"/>
                <a:cs typeface="Times New Roman" panose="02020603050405020304" pitchFamily="18" charset="0"/>
              </a:rPr>
              <a:t>chuyển</a:t>
            </a:r>
            <a:r>
              <a:rPr lang="en-US" sz="2800" dirty="0">
                <a:latin typeface="+mj-lt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+mj-lt"/>
                <a:cs typeface="Times New Roman" panose="02020603050405020304" pitchFamily="18" charset="0"/>
              </a:rPr>
              <a:t>động</a:t>
            </a:r>
            <a:r>
              <a:rPr lang="en-US" sz="2800" dirty="0">
                <a:latin typeface="+mj-lt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+mj-lt"/>
                <a:cs typeface="Times New Roman" panose="02020603050405020304" pitchFamily="18" charset="0"/>
              </a:rPr>
              <a:t>nhanh</a:t>
            </a:r>
            <a:r>
              <a:rPr lang="en-US" sz="2800" dirty="0">
                <a:latin typeface="+mj-lt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+mj-lt"/>
                <a:cs typeface="Times New Roman" panose="02020603050405020304" pitchFamily="18" charset="0"/>
              </a:rPr>
              <a:t>dần</a:t>
            </a:r>
            <a:r>
              <a:rPr lang="en-US" sz="2800" dirty="0">
                <a:latin typeface="+mj-lt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+mj-lt"/>
                <a:cs typeface="Times New Roman" panose="02020603050405020304" pitchFamily="18" charset="0"/>
              </a:rPr>
              <a:t>đều</a:t>
            </a:r>
            <a:r>
              <a:rPr lang="en-US" sz="2800" dirty="0">
                <a:latin typeface="+mj-lt"/>
                <a:cs typeface="Times New Roman" panose="02020603050405020304" pitchFamily="18" charset="0"/>
              </a:rPr>
              <a:t>.</a:t>
            </a:r>
          </a:p>
          <a:p>
            <a:pPr lvl="0">
              <a:lnSpc>
                <a:spcPct val="120000"/>
              </a:lnSpc>
            </a:pPr>
            <a:r>
              <a:rPr lang="en-US" sz="2800" dirty="0" smtClean="0">
                <a:latin typeface="+mj-lt"/>
              </a:rPr>
              <a:t>   </a:t>
            </a:r>
            <a:endParaRPr lang="en-US" sz="2800" dirty="0">
              <a:latin typeface="+mj-lt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9556595" y="6333893"/>
            <a:ext cx="255362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mtClean="0">
                <a:latin typeface="Arial" panose="020B0604020202020204" pitchFamily="34" charset="0"/>
                <a:cs typeface="Arial" panose="020B0604020202020204" pitchFamily="34" charset="0"/>
              </a:rPr>
              <a:t>Môn học Cơ kỹ thuật</a:t>
            </a:r>
            <a:endParaRPr 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0" y="6305738"/>
            <a:ext cx="12192000" cy="552262"/>
          </a:xfrm>
          <a:prstGeom prst="rect">
            <a:avLst/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TextBox 14"/>
          <p:cNvSpPr txBox="1"/>
          <p:nvPr/>
        </p:nvSpPr>
        <p:spPr>
          <a:xfrm>
            <a:off x="-1" y="6397203"/>
            <a:ext cx="329665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GV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: </a:t>
            </a:r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PHAN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THỊ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XUÂN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TRANG</a:t>
            </a: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9343176" y="6347408"/>
            <a:ext cx="320190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Môn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học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 smtClean="0">
                <a:latin typeface="Arial" panose="020B0604020202020204" pitchFamily="34" charset="0"/>
                <a:cs typeface="Arial" panose="020B0604020202020204" pitchFamily="34" charset="0"/>
              </a:rPr>
              <a:t>CƠ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 smtClean="0">
                <a:latin typeface="Arial" panose="020B0604020202020204" pitchFamily="34" charset="0"/>
                <a:cs typeface="Arial" panose="020B0604020202020204" pitchFamily="34" charset="0"/>
              </a:rPr>
              <a:t>KỸ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THUẬT</a:t>
            </a: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019984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|0.4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|0.4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1896</TotalTime>
  <Words>1080</Words>
  <Application>Microsoft Office PowerPoint</Application>
  <PresentationFormat>Custom</PresentationFormat>
  <Paragraphs>153</Paragraphs>
  <Slides>10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1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Microsoft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DUONG HONG</dc:creator>
  <cp:lastModifiedBy>DELL</cp:lastModifiedBy>
  <cp:revision>215</cp:revision>
  <dcterms:created xsi:type="dcterms:W3CDTF">2020-03-21T07:33:23Z</dcterms:created>
  <dcterms:modified xsi:type="dcterms:W3CDTF">2021-05-09T23:23:33Z</dcterms:modified>
</cp:coreProperties>
</file>