
<file path=[Content_Types].xml><?xml version="1.0" encoding="utf-8"?>
<Types xmlns="http://schemas.openxmlformats.org/package/2006/content-types">
  <Default Extension="png" ContentType="image/png"/>
  <Default Extension="bin" ContentType="application/vnd.openxmlformats-officedocument.oleObject"/>
  <Default Extension="m4a" ContentType="audio/mp4"/>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4" r:id="rId1"/>
  </p:sldMasterIdLst>
  <p:notesMasterIdLst>
    <p:notesMasterId r:id="rId32"/>
  </p:notesMasterIdLst>
  <p:sldIdLst>
    <p:sldId id="288" r:id="rId2"/>
    <p:sldId id="314" r:id="rId3"/>
    <p:sldId id="289" r:id="rId4"/>
    <p:sldId id="316" r:id="rId5"/>
    <p:sldId id="315" r:id="rId6"/>
    <p:sldId id="317" r:id="rId7"/>
    <p:sldId id="318" r:id="rId8"/>
    <p:sldId id="291" r:id="rId9"/>
    <p:sldId id="319" r:id="rId10"/>
    <p:sldId id="320" r:id="rId11"/>
    <p:sldId id="321" r:id="rId12"/>
    <p:sldId id="322" r:id="rId13"/>
    <p:sldId id="323" r:id="rId14"/>
    <p:sldId id="324" r:id="rId15"/>
    <p:sldId id="325" r:id="rId16"/>
    <p:sldId id="327" r:id="rId17"/>
    <p:sldId id="328" r:id="rId18"/>
    <p:sldId id="329" r:id="rId19"/>
    <p:sldId id="330" r:id="rId20"/>
    <p:sldId id="331" r:id="rId21"/>
    <p:sldId id="332" r:id="rId22"/>
    <p:sldId id="333" r:id="rId23"/>
    <p:sldId id="334" r:id="rId24"/>
    <p:sldId id="336" r:id="rId25"/>
    <p:sldId id="337" r:id="rId26"/>
    <p:sldId id="338" r:id="rId27"/>
    <p:sldId id="339" r:id="rId28"/>
    <p:sldId id="340" r:id="rId29"/>
    <p:sldId id="341" r:id="rId30"/>
    <p:sldId id="342" r:id="rId31"/>
  </p:sldIdLst>
  <p:sldSz cx="12192000" cy="6858000"/>
  <p:notesSz cx="6858000" cy="9144000"/>
  <p:custShowLst>
    <p:custShow name="Custom Show 1" id="0">
      <p:sldLst>
        <p:sld r:id="rId2"/>
        <p:sld r:id="rId3"/>
        <p:sld r:id="rId4"/>
        <p:sld r:id="rId5"/>
        <p:sld r:id="rId6"/>
        <p:sld r:id="rId7"/>
        <p:sld r:id="rId8"/>
        <p:sld r:id="rId9"/>
        <p:sld r:id="rId10"/>
        <p:sld r:id="rId11"/>
        <p:sld r:id="rId12"/>
        <p:sld r:id="rId13"/>
        <p:sld r:id="rId14"/>
        <p:sld r:id="rId15"/>
        <p:sld r:id="rId16"/>
        <p:sld r:id="rId17"/>
        <p:sld r:id="rId18"/>
        <p:sld r:id="rId19"/>
        <p:sld r:id="rId20"/>
        <p:sld r:id="rId21"/>
        <p:sld r:id="rId22"/>
        <p:sld r:id="rId23"/>
        <p:sld r:id="rId24"/>
        <p:sld r:id="rId25"/>
        <p:sld r:id="rId26"/>
        <p:sld r:id="rId27"/>
        <p:sld r:id="rId28"/>
        <p:sld r:id="rId29"/>
        <p:sld r:id="rId30"/>
        <p:sld r:id="rId31"/>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UONG HONG" initials="DH" lastIdx="3" clrIdx="0">
    <p:extLst>
      <p:ext uri="{19B8F6BF-5375-455C-9EA6-DF929625EA0E}">
        <p15:presenceInfo xmlns:p15="http://schemas.microsoft.com/office/powerpoint/2012/main" userId="DUONG HON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custShow id="0"/>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99CCFF"/>
    <a:srgbClr val="6699FF"/>
    <a:srgbClr val="D6126B"/>
    <a:srgbClr val="C4763C"/>
    <a:srgbClr val="CC66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14" autoAdjust="0"/>
    <p:restoredTop sz="94634" autoAdjust="0"/>
  </p:normalViewPr>
  <p:slideViewPr>
    <p:cSldViewPr snapToGrid="0">
      <p:cViewPr varScale="1">
        <p:scale>
          <a:sx n="67" d="100"/>
          <a:sy n="67" d="100"/>
        </p:scale>
        <p:origin x="72"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74" d="100"/>
        <a:sy n="74" d="100"/>
      </p:scale>
      <p:origin x="0" y="0"/>
    </p:cViewPr>
  </p:sorterViewPr>
  <p:notesViewPr>
    <p:cSldViewPr snapToGrid="0">
      <p:cViewPr varScale="1">
        <p:scale>
          <a:sx n="82" d="100"/>
          <a:sy n="82" d="100"/>
        </p:scale>
        <p:origin x="-2016"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image" Target="../media/image28.w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image" Target="../media/image31.w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A0F7A1D-346D-4BAC-8F7D-C023116652FA}" type="datetimeFigureOut">
              <a:rPr lang="en-US" smtClean="0"/>
              <a:pPr/>
              <a:t>5/31/2021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095CDD0-5E6F-418F-89C5-9542874D84C3}"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095CDD0-5E6F-418F-89C5-9542874D84C3}"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095CDD0-5E6F-418F-89C5-9542874D84C3}"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095CDD0-5E6F-418F-89C5-9542874D84C3}"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095CDD0-5E6F-418F-89C5-9542874D84C3}"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095CDD0-5E6F-418F-89C5-9542874D84C3}" type="slidenum">
              <a:rPr lang="en-US" smtClean="0"/>
              <a:pPr/>
              <a:t>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pPr/>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pPr/>
              <a:t>‹#›</a:t>
            </a:fld>
            <a:endParaRPr lang="en-US"/>
          </a:p>
        </p:txBody>
      </p:sp>
    </p:spTree>
    <p:extLst>
      <p:ext uri="{BB962C8B-B14F-4D97-AF65-F5344CB8AC3E}">
        <p14:creationId xmlns:p14="http://schemas.microsoft.com/office/powerpoint/2010/main" val="13713410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pPr/>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pPr/>
              <a:t>‹#›</a:t>
            </a:fld>
            <a:endParaRPr lang="en-US"/>
          </a:p>
        </p:txBody>
      </p:sp>
    </p:spTree>
    <p:extLst>
      <p:ext uri="{BB962C8B-B14F-4D97-AF65-F5344CB8AC3E}">
        <p14:creationId xmlns:p14="http://schemas.microsoft.com/office/powerpoint/2010/main" val="121307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F040D2B-E94D-42C5-AC08-1F2CA65C47FE}" type="datetimeFigureOut">
              <a:rPr lang="en-US" smtClean="0"/>
              <a:pPr/>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pPr/>
              <a:t>‹#›</a:t>
            </a:fld>
            <a:endParaRPr lang="en-US"/>
          </a:p>
        </p:txBody>
      </p:sp>
    </p:spTree>
    <p:extLst>
      <p:ext uri="{BB962C8B-B14F-4D97-AF65-F5344CB8AC3E}">
        <p14:creationId xmlns:p14="http://schemas.microsoft.com/office/powerpoint/2010/main" val="794124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F040D2B-E94D-42C5-AC08-1F2CA65C47FE}" type="datetimeFigureOut">
              <a:rPr lang="en-US" smtClean="0"/>
              <a:pPr/>
              <a:t>5/31/2021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7BFE4D-4923-4AC9-880A-98F5C6492712}" type="slidenum">
              <a:rPr lang="en-US" smtClean="0"/>
              <a:pPr/>
              <a:t>‹#›</a:t>
            </a:fld>
            <a:endParaRPr lang="en-US"/>
          </a:p>
        </p:txBody>
      </p:sp>
    </p:spTree>
    <p:extLst>
      <p:ext uri="{BB962C8B-B14F-4D97-AF65-F5344CB8AC3E}">
        <p14:creationId xmlns:p14="http://schemas.microsoft.com/office/powerpoint/2010/main" val="351419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F040D2B-E94D-42C5-AC08-1F2CA65C47FE}" type="datetimeFigureOut">
              <a:rPr lang="en-US" smtClean="0"/>
              <a:pPr/>
              <a:t>5/31/2021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87BFE4D-4923-4AC9-880A-98F5C6492712}" type="slidenum">
              <a:rPr lang="en-US" smtClean="0"/>
              <a:pPr/>
              <a:t>‹#›</a:t>
            </a:fld>
            <a:endParaRPr lang="en-US"/>
          </a:p>
        </p:txBody>
      </p:sp>
    </p:spTree>
    <p:extLst>
      <p:ext uri="{BB962C8B-B14F-4D97-AF65-F5344CB8AC3E}">
        <p14:creationId xmlns:p14="http://schemas.microsoft.com/office/powerpoint/2010/main" val="1546873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F040D2B-E94D-42C5-AC08-1F2CA65C47FE}" type="datetimeFigureOut">
              <a:rPr lang="en-US" smtClean="0"/>
              <a:pPr/>
              <a:t>5/31/2021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87BFE4D-4923-4AC9-880A-98F5C6492712}" type="slidenum">
              <a:rPr lang="en-US" smtClean="0"/>
              <a:pPr/>
              <a:t>‹#›</a:t>
            </a:fld>
            <a:endParaRPr lang="en-US"/>
          </a:p>
        </p:txBody>
      </p:sp>
    </p:spTree>
    <p:extLst>
      <p:ext uri="{BB962C8B-B14F-4D97-AF65-F5344CB8AC3E}">
        <p14:creationId xmlns:p14="http://schemas.microsoft.com/office/powerpoint/2010/main" val="2995010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040D2B-E94D-42C5-AC08-1F2CA65C47FE}" type="datetimeFigureOut">
              <a:rPr lang="en-US" smtClean="0"/>
              <a:pPr/>
              <a:t>5/31/2021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87BFE4D-4923-4AC9-880A-98F5C6492712}" type="slidenum">
              <a:rPr lang="en-US" smtClean="0"/>
              <a:pPr/>
              <a:t>‹#›</a:t>
            </a:fld>
            <a:endParaRPr lang="en-US"/>
          </a:p>
        </p:txBody>
      </p:sp>
    </p:spTree>
    <p:extLst>
      <p:ext uri="{BB962C8B-B14F-4D97-AF65-F5344CB8AC3E}">
        <p14:creationId xmlns:p14="http://schemas.microsoft.com/office/powerpoint/2010/main" val="1890794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040D2B-E94D-42C5-AC08-1F2CA65C47FE}" type="datetimeFigureOut">
              <a:rPr lang="en-US" smtClean="0"/>
              <a:pPr/>
              <a:t>5/31/2021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7BFE4D-4923-4AC9-880A-98F5C6492712}" type="slidenum">
              <a:rPr lang="en-US" smtClean="0"/>
              <a:pPr/>
              <a:t>‹#›</a:t>
            </a:fld>
            <a:endParaRPr lang="en-US"/>
          </a:p>
        </p:txBody>
      </p:sp>
    </p:spTree>
    <p:extLst>
      <p:ext uri="{BB962C8B-B14F-4D97-AF65-F5344CB8AC3E}">
        <p14:creationId xmlns:p14="http://schemas.microsoft.com/office/powerpoint/2010/main" val="1845361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F040D2B-E94D-42C5-AC08-1F2CA65C47FE}" type="datetimeFigureOut">
              <a:rPr lang="en-US" smtClean="0"/>
              <a:pPr/>
              <a:t>5/31/2021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7BFE4D-4923-4AC9-880A-98F5C6492712}" type="slidenum">
              <a:rPr lang="en-US" smtClean="0"/>
              <a:pPr/>
              <a:t>‹#›</a:t>
            </a:fld>
            <a:endParaRPr lang="en-US"/>
          </a:p>
        </p:txBody>
      </p:sp>
    </p:spTree>
    <p:extLst>
      <p:ext uri="{BB962C8B-B14F-4D97-AF65-F5344CB8AC3E}">
        <p14:creationId xmlns:p14="http://schemas.microsoft.com/office/powerpoint/2010/main" val="1683005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pPr/>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pPr/>
              <a:t>‹#›</a:t>
            </a:fld>
            <a:endParaRPr lang="en-US"/>
          </a:p>
        </p:txBody>
      </p:sp>
    </p:spTree>
    <p:extLst>
      <p:ext uri="{BB962C8B-B14F-4D97-AF65-F5344CB8AC3E}">
        <p14:creationId xmlns:p14="http://schemas.microsoft.com/office/powerpoint/2010/main" val="3848492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F040D2B-E94D-42C5-AC08-1F2CA65C47FE}" type="datetimeFigureOut">
              <a:rPr lang="en-US" smtClean="0"/>
              <a:pPr/>
              <a:t>5/31/2021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7BFE4D-4923-4AC9-880A-98F5C6492712}" type="slidenum">
              <a:rPr lang="en-US" smtClean="0"/>
              <a:pPr/>
              <a:t>‹#›</a:t>
            </a:fld>
            <a:endParaRPr lang="en-US"/>
          </a:p>
        </p:txBody>
      </p:sp>
    </p:spTree>
    <p:extLst>
      <p:ext uri="{BB962C8B-B14F-4D97-AF65-F5344CB8AC3E}">
        <p14:creationId xmlns:p14="http://schemas.microsoft.com/office/powerpoint/2010/main" val="3073428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040D2B-E94D-42C5-AC08-1F2CA65C47FE}" type="datetimeFigureOut">
              <a:rPr lang="en-US" smtClean="0"/>
              <a:pPr/>
              <a:t>5/31/2021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7BFE4D-4923-4AC9-880A-98F5C6492712}" type="slidenum">
              <a:rPr lang="en-US" smtClean="0"/>
              <a:pPr/>
              <a:t>‹#›</a:t>
            </a:fld>
            <a:endParaRPr lang="en-US"/>
          </a:p>
        </p:txBody>
      </p:sp>
    </p:spTree>
    <p:extLst>
      <p:ext uri="{BB962C8B-B14F-4D97-AF65-F5344CB8AC3E}">
        <p14:creationId xmlns:p14="http://schemas.microsoft.com/office/powerpoint/2010/main" val="610531357"/>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2.pn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2.png"/><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2.png"/><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2.png"/><Relationship Id="rId5" Type="http://schemas.openxmlformats.org/officeDocument/2006/relationships/notesSlide" Target="../notesSlides/notesSlide4.xml"/><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2.png"/><Relationship Id="rId5" Type="http://schemas.openxmlformats.org/officeDocument/2006/relationships/notesSlide" Target="../notesSlides/notesSlide5.xml"/><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microsoft.com/office/2007/relationships/media" Target="../media/media9.m4a"/><Relationship Id="rId7" Type="http://schemas.openxmlformats.org/officeDocument/2006/relationships/image" Target="../media/image3.wmf"/><Relationship Id="rId2" Type="http://schemas.openxmlformats.org/officeDocument/2006/relationships/tags" Target="../tags/tag9.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slideLayout" Target="../slideLayouts/slideLayout2.xml"/><Relationship Id="rId4" Type="http://schemas.openxmlformats.org/officeDocument/2006/relationships/audio" Target="../media/media9.m4a"/></Relationships>
</file>

<file path=ppt/slides/_rels/slide10.xml.rels><?xml version="1.0" encoding="UTF-8" standalone="yes"?>
<Relationships xmlns="http://schemas.openxmlformats.org/package/2006/relationships"><Relationship Id="rId8" Type="http://schemas.openxmlformats.org/officeDocument/2006/relationships/image" Target="../media/image2.png"/><Relationship Id="rId3" Type="http://schemas.microsoft.com/office/2007/relationships/media" Target="../media/media10.m4a"/><Relationship Id="rId7" Type="http://schemas.openxmlformats.org/officeDocument/2006/relationships/image" Target="../media/image4.wmf"/><Relationship Id="rId2" Type="http://schemas.openxmlformats.org/officeDocument/2006/relationships/tags" Target="../tags/tag10.xml"/><Relationship Id="rId1" Type="http://schemas.openxmlformats.org/officeDocument/2006/relationships/vmlDrawing" Target="../drawings/vmlDrawing2.vml"/><Relationship Id="rId6" Type="http://schemas.openxmlformats.org/officeDocument/2006/relationships/oleObject" Target="../embeddings/oleObject2.bin"/><Relationship Id="rId5" Type="http://schemas.openxmlformats.org/officeDocument/2006/relationships/slideLayout" Target="../slideLayouts/slideLayout2.xml"/><Relationship Id="rId4" Type="http://schemas.openxmlformats.org/officeDocument/2006/relationships/audio" Target="../media/media10.m4a"/></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microsoft.com/office/2007/relationships/media" Target="../media/media11.m4a"/><Relationship Id="rId7" Type="http://schemas.openxmlformats.org/officeDocument/2006/relationships/image" Target="../media/image5.wmf"/><Relationship Id="rId2" Type="http://schemas.openxmlformats.org/officeDocument/2006/relationships/tags" Target="../tags/tag11.xml"/><Relationship Id="rId1" Type="http://schemas.openxmlformats.org/officeDocument/2006/relationships/vmlDrawing" Target="../drawings/vmlDrawing3.vml"/><Relationship Id="rId6" Type="http://schemas.openxmlformats.org/officeDocument/2006/relationships/oleObject" Target="../embeddings/oleObject3.bin"/><Relationship Id="rId5" Type="http://schemas.openxmlformats.org/officeDocument/2006/relationships/slideLayout" Target="../slideLayouts/slideLayout2.xml"/><Relationship Id="rId4" Type="http://schemas.openxmlformats.org/officeDocument/2006/relationships/audio" Target="../media/media11.m4a"/></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5.bin"/><Relationship Id="rId13" Type="http://schemas.openxmlformats.org/officeDocument/2006/relationships/image" Target="../media/image2.png"/><Relationship Id="rId3" Type="http://schemas.microsoft.com/office/2007/relationships/media" Target="../media/media12.m4a"/><Relationship Id="rId7" Type="http://schemas.openxmlformats.org/officeDocument/2006/relationships/image" Target="../media/image6.wmf"/><Relationship Id="rId12" Type="http://schemas.openxmlformats.org/officeDocument/2006/relationships/image" Target="../media/image9.png"/><Relationship Id="rId2" Type="http://schemas.openxmlformats.org/officeDocument/2006/relationships/tags" Target="../tags/tag12.xml"/><Relationship Id="rId1" Type="http://schemas.openxmlformats.org/officeDocument/2006/relationships/vmlDrawing" Target="../drawings/vmlDrawing4.vml"/><Relationship Id="rId6" Type="http://schemas.openxmlformats.org/officeDocument/2006/relationships/oleObject" Target="../embeddings/oleObject4.bin"/><Relationship Id="rId11" Type="http://schemas.openxmlformats.org/officeDocument/2006/relationships/image" Target="../media/image8.wmf"/><Relationship Id="rId5" Type="http://schemas.openxmlformats.org/officeDocument/2006/relationships/slideLayout" Target="../slideLayouts/slideLayout2.xml"/><Relationship Id="rId10" Type="http://schemas.openxmlformats.org/officeDocument/2006/relationships/oleObject" Target="../embeddings/oleObject6.bin"/><Relationship Id="rId4" Type="http://schemas.openxmlformats.org/officeDocument/2006/relationships/audio" Target="../media/media12.m4a"/><Relationship Id="rId9" Type="http://schemas.openxmlformats.org/officeDocument/2006/relationships/image" Target="../media/image7.wmf"/></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8.bin"/><Relationship Id="rId13" Type="http://schemas.openxmlformats.org/officeDocument/2006/relationships/image" Target="../media/image2.png"/><Relationship Id="rId3" Type="http://schemas.microsoft.com/office/2007/relationships/media" Target="../media/media13.m4a"/><Relationship Id="rId7" Type="http://schemas.openxmlformats.org/officeDocument/2006/relationships/image" Target="../media/image10.wmf"/><Relationship Id="rId12" Type="http://schemas.openxmlformats.org/officeDocument/2006/relationships/image" Target="../media/image13.png"/><Relationship Id="rId2" Type="http://schemas.openxmlformats.org/officeDocument/2006/relationships/tags" Target="../tags/tag13.xml"/><Relationship Id="rId1" Type="http://schemas.openxmlformats.org/officeDocument/2006/relationships/vmlDrawing" Target="../drawings/vmlDrawing5.vml"/><Relationship Id="rId6" Type="http://schemas.openxmlformats.org/officeDocument/2006/relationships/oleObject" Target="../embeddings/oleObject7.bin"/><Relationship Id="rId11" Type="http://schemas.openxmlformats.org/officeDocument/2006/relationships/image" Target="../media/image12.wmf"/><Relationship Id="rId5" Type="http://schemas.openxmlformats.org/officeDocument/2006/relationships/slideLayout" Target="../slideLayouts/slideLayout2.xml"/><Relationship Id="rId10" Type="http://schemas.openxmlformats.org/officeDocument/2006/relationships/oleObject" Target="../embeddings/oleObject9.bin"/><Relationship Id="rId4" Type="http://schemas.openxmlformats.org/officeDocument/2006/relationships/audio" Target="../media/media13.m4a"/><Relationship Id="rId9" Type="http://schemas.openxmlformats.org/officeDocument/2006/relationships/image" Target="../media/image11.wmf"/></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11.bin"/><Relationship Id="rId3" Type="http://schemas.microsoft.com/office/2007/relationships/media" Target="../media/media14.m4a"/><Relationship Id="rId7" Type="http://schemas.openxmlformats.org/officeDocument/2006/relationships/image" Target="../media/image14.wmf"/><Relationship Id="rId2" Type="http://schemas.openxmlformats.org/officeDocument/2006/relationships/tags" Target="../tags/tag14.xml"/><Relationship Id="rId1" Type="http://schemas.openxmlformats.org/officeDocument/2006/relationships/vmlDrawing" Target="../drawings/vmlDrawing6.vml"/><Relationship Id="rId6" Type="http://schemas.openxmlformats.org/officeDocument/2006/relationships/oleObject" Target="../embeddings/oleObject10.bin"/><Relationship Id="rId5" Type="http://schemas.openxmlformats.org/officeDocument/2006/relationships/slideLayout" Target="../slideLayouts/slideLayout2.xml"/><Relationship Id="rId10" Type="http://schemas.openxmlformats.org/officeDocument/2006/relationships/image" Target="../media/image2.png"/><Relationship Id="rId4" Type="http://schemas.openxmlformats.org/officeDocument/2006/relationships/audio" Target="../media/media14.m4a"/><Relationship Id="rId9" Type="http://schemas.openxmlformats.org/officeDocument/2006/relationships/image" Target="../media/image15.wmf"/></Relationships>
</file>

<file path=ppt/slides/_rels/slide15.xml.rels><?xml version="1.0" encoding="UTF-8" standalone="yes"?>
<Relationships xmlns="http://schemas.openxmlformats.org/package/2006/relationships"><Relationship Id="rId8" Type="http://schemas.openxmlformats.org/officeDocument/2006/relationships/image" Target="../media/image16.wmf"/><Relationship Id="rId13" Type="http://schemas.openxmlformats.org/officeDocument/2006/relationships/image" Target="../media/image2.png"/><Relationship Id="rId3" Type="http://schemas.microsoft.com/office/2007/relationships/media" Target="../media/media15.m4a"/><Relationship Id="rId7" Type="http://schemas.openxmlformats.org/officeDocument/2006/relationships/oleObject" Target="../embeddings/oleObject12.bin"/><Relationship Id="rId12" Type="http://schemas.openxmlformats.org/officeDocument/2006/relationships/image" Target="../media/image18.wmf"/><Relationship Id="rId2" Type="http://schemas.openxmlformats.org/officeDocument/2006/relationships/tags" Target="../tags/tag15.xml"/><Relationship Id="rId1" Type="http://schemas.openxmlformats.org/officeDocument/2006/relationships/vmlDrawing" Target="../drawings/vmlDrawing7.vml"/><Relationship Id="rId6" Type="http://schemas.openxmlformats.org/officeDocument/2006/relationships/image" Target="../media/image19.png"/><Relationship Id="rId11" Type="http://schemas.openxmlformats.org/officeDocument/2006/relationships/oleObject" Target="../embeddings/oleObject14.bin"/><Relationship Id="rId5" Type="http://schemas.openxmlformats.org/officeDocument/2006/relationships/slideLayout" Target="../slideLayouts/slideLayout2.xml"/><Relationship Id="rId10" Type="http://schemas.openxmlformats.org/officeDocument/2006/relationships/image" Target="../media/image17.wmf"/><Relationship Id="rId4" Type="http://schemas.openxmlformats.org/officeDocument/2006/relationships/audio" Target="../media/media15.m4a"/><Relationship Id="rId9" Type="http://schemas.openxmlformats.org/officeDocument/2006/relationships/oleObject" Target="../embeddings/oleObject13.bin"/></Relationships>
</file>

<file path=ppt/slides/_rels/slide16.xml.rels><?xml version="1.0" encoding="UTF-8" standalone="yes"?>
<Relationships xmlns="http://schemas.openxmlformats.org/package/2006/relationships"><Relationship Id="rId3" Type="http://schemas.openxmlformats.org/officeDocument/2006/relationships/audio" Target="../media/media16.m4a"/><Relationship Id="rId2" Type="http://schemas.microsoft.com/office/2007/relationships/media" Target="../media/media16.m4a"/><Relationship Id="rId1" Type="http://schemas.openxmlformats.org/officeDocument/2006/relationships/tags" Target="../tags/tag16.xml"/><Relationship Id="rId6" Type="http://schemas.openxmlformats.org/officeDocument/2006/relationships/image" Target="../media/image2.png"/><Relationship Id="rId5" Type="http://schemas.openxmlformats.org/officeDocument/2006/relationships/image" Target="../media/image20.png"/><Relationship Id="rId4"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audio" Target="../media/media17.m4a"/><Relationship Id="rId2" Type="http://schemas.microsoft.com/office/2007/relationships/media" Target="../media/media17.m4a"/><Relationship Id="rId1" Type="http://schemas.openxmlformats.org/officeDocument/2006/relationships/tags" Target="../tags/tag17.xml"/><Relationship Id="rId6" Type="http://schemas.openxmlformats.org/officeDocument/2006/relationships/image" Target="../media/image2.png"/><Relationship Id="rId5" Type="http://schemas.openxmlformats.org/officeDocument/2006/relationships/image" Target="../media/image21.png"/><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png"/><Relationship Id="rId3" Type="http://schemas.microsoft.com/office/2007/relationships/media" Target="../media/media18.m4a"/><Relationship Id="rId7" Type="http://schemas.openxmlformats.org/officeDocument/2006/relationships/image" Target="../media/image22.wmf"/><Relationship Id="rId2" Type="http://schemas.openxmlformats.org/officeDocument/2006/relationships/tags" Target="../tags/tag18.xml"/><Relationship Id="rId1" Type="http://schemas.openxmlformats.org/officeDocument/2006/relationships/vmlDrawing" Target="../drawings/vmlDrawing8.vml"/><Relationship Id="rId6" Type="http://schemas.openxmlformats.org/officeDocument/2006/relationships/oleObject" Target="../embeddings/oleObject15.bin"/><Relationship Id="rId5" Type="http://schemas.openxmlformats.org/officeDocument/2006/relationships/slideLayout" Target="../slideLayouts/slideLayout2.xml"/><Relationship Id="rId4" Type="http://schemas.openxmlformats.org/officeDocument/2006/relationships/audio" Target="../media/media18.m4a"/></Relationships>
</file>

<file path=ppt/slides/_rels/slide19.xml.rels><?xml version="1.0" encoding="UTF-8" standalone="yes"?>
<Relationships xmlns="http://schemas.openxmlformats.org/package/2006/relationships"><Relationship Id="rId8" Type="http://schemas.openxmlformats.org/officeDocument/2006/relationships/image" Target="../media/image2.png"/><Relationship Id="rId3" Type="http://schemas.microsoft.com/office/2007/relationships/media" Target="../media/media19.m4a"/><Relationship Id="rId7" Type="http://schemas.openxmlformats.org/officeDocument/2006/relationships/image" Target="../media/image23.wmf"/><Relationship Id="rId2" Type="http://schemas.openxmlformats.org/officeDocument/2006/relationships/tags" Target="../tags/tag19.xml"/><Relationship Id="rId1" Type="http://schemas.openxmlformats.org/officeDocument/2006/relationships/vmlDrawing" Target="../drawings/vmlDrawing9.vml"/><Relationship Id="rId6" Type="http://schemas.openxmlformats.org/officeDocument/2006/relationships/oleObject" Target="../embeddings/oleObject16.bin"/><Relationship Id="rId5" Type="http://schemas.openxmlformats.org/officeDocument/2006/relationships/slideLayout" Target="../slideLayouts/slideLayout2.xml"/><Relationship Id="rId4" Type="http://schemas.openxmlformats.org/officeDocument/2006/relationships/audio" Target="../media/media19.m4a"/></Relationships>
</file>

<file path=ppt/slides/_rels/slide20.xml.rels><?xml version="1.0" encoding="UTF-8" standalone="yes"?>
<Relationships xmlns="http://schemas.openxmlformats.org/package/2006/relationships"><Relationship Id="rId8" Type="http://schemas.openxmlformats.org/officeDocument/2006/relationships/image" Target="../media/image2.png"/><Relationship Id="rId3" Type="http://schemas.microsoft.com/office/2007/relationships/media" Target="../media/media20.m4a"/><Relationship Id="rId7" Type="http://schemas.openxmlformats.org/officeDocument/2006/relationships/image" Target="../media/image24.wmf"/><Relationship Id="rId2" Type="http://schemas.openxmlformats.org/officeDocument/2006/relationships/tags" Target="../tags/tag20.xml"/><Relationship Id="rId1" Type="http://schemas.openxmlformats.org/officeDocument/2006/relationships/vmlDrawing" Target="../drawings/vmlDrawing10.vml"/><Relationship Id="rId6" Type="http://schemas.openxmlformats.org/officeDocument/2006/relationships/oleObject" Target="../embeddings/oleObject17.bin"/><Relationship Id="rId5" Type="http://schemas.openxmlformats.org/officeDocument/2006/relationships/slideLayout" Target="../slideLayouts/slideLayout2.xml"/><Relationship Id="rId4" Type="http://schemas.openxmlformats.org/officeDocument/2006/relationships/audio" Target="../media/media20.m4a"/></Relationships>
</file>

<file path=ppt/slides/_rels/slide21.xml.rels><?xml version="1.0" encoding="UTF-8" standalone="yes"?>
<Relationships xmlns="http://schemas.openxmlformats.org/package/2006/relationships"><Relationship Id="rId8" Type="http://schemas.openxmlformats.org/officeDocument/2006/relationships/image" Target="../media/image2.png"/><Relationship Id="rId3" Type="http://schemas.microsoft.com/office/2007/relationships/media" Target="../media/media21.m4a"/><Relationship Id="rId7" Type="http://schemas.openxmlformats.org/officeDocument/2006/relationships/image" Target="../media/image25.wmf"/><Relationship Id="rId2" Type="http://schemas.openxmlformats.org/officeDocument/2006/relationships/tags" Target="../tags/tag21.xml"/><Relationship Id="rId1" Type="http://schemas.openxmlformats.org/officeDocument/2006/relationships/vmlDrawing" Target="../drawings/vmlDrawing11.vml"/><Relationship Id="rId6" Type="http://schemas.openxmlformats.org/officeDocument/2006/relationships/oleObject" Target="../embeddings/oleObject18.bin"/><Relationship Id="rId5" Type="http://schemas.openxmlformats.org/officeDocument/2006/relationships/slideLayout" Target="../slideLayouts/slideLayout2.xml"/><Relationship Id="rId4" Type="http://schemas.openxmlformats.org/officeDocument/2006/relationships/audio" Target="../media/media21.m4a"/></Relationships>
</file>

<file path=ppt/slides/_rels/slide22.xml.rels><?xml version="1.0" encoding="UTF-8" standalone="yes"?>
<Relationships xmlns="http://schemas.openxmlformats.org/package/2006/relationships"><Relationship Id="rId3" Type="http://schemas.openxmlformats.org/officeDocument/2006/relationships/audio" Target="../media/media22.m4a"/><Relationship Id="rId2" Type="http://schemas.microsoft.com/office/2007/relationships/media" Target="../media/media22.m4a"/><Relationship Id="rId1" Type="http://schemas.openxmlformats.org/officeDocument/2006/relationships/tags" Target="../tags/tag22.xml"/><Relationship Id="rId6" Type="http://schemas.openxmlformats.org/officeDocument/2006/relationships/image" Target="../media/image2.png"/><Relationship Id="rId5" Type="http://schemas.openxmlformats.org/officeDocument/2006/relationships/image" Target="../media/image26.png"/><Relationship Id="rId4"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27.wmf"/><Relationship Id="rId3" Type="http://schemas.microsoft.com/office/2007/relationships/media" Target="../media/media23.m4a"/><Relationship Id="rId7" Type="http://schemas.openxmlformats.org/officeDocument/2006/relationships/oleObject" Target="../embeddings/oleObject19.bin"/><Relationship Id="rId2" Type="http://schemas.openxmlformats.org/officeDocument/2006/relationships/tags" Target="../tags/tag23.xml"/><Relationship Id="rId1" Type="http://schemas.openxmlformats.org/officeDocument/2006/relationships/vmlDrawing" Target="../drawings/vmlDrawing12.vml"/><Relationship Id="rId6" Type="http://schemas.openxmlformats.org/officeDocument/2006/relationships/image" Target="../media/image26.png"/><Relationship Id="rId5" Type="http://schemas.openxmlformats.org/officeDocument/2006/relationships/slideLayout" Target="../slideLayouts/slideLayout2.xml"/><Relationship Id="rId4" Type="http://schemas.openxmlformats.org/officeDocument/2006/relationships/audio" Target="../media/media23.m4a"/><Relationship Id="rId9"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28.wmf"/><Relationship Id="rId13" Type="http://schemas.openxmlformats.org/officeDocument/2006/relationships/image" Target="../media/image2.png"/><Relationship Id="rId3" Type="http://schemas.microsoft.com/office/2007/relationships/media" Target="../media/media24.m4a"/><Relationship Id="rId7" Type="http://schemas.openxmlformats.org/officeDocument/2006/relationships/oleObject" Target="../embeddings/oleObject20.bin"/><Relationship Id="rId12" Type="http://schemas.openxmlformats.org/officeDocument/2006/relationships/image" Target="../media/image30.wmf"/><Relationship Id="rId2" Type="http://schemas.openxmlformats.org/officeDocument/2006/relationships/tags" Target="../tags/tag24.xml"/><Relationship Id="rId1" Type="http://schemas.openxmlformats.org/officeDocument/2006/relationships/vmlDrawing" Target="../drawings/vmlDrawing13.vml"/><Relationship Id="rId6" Type="http://schemas.openxmlformats.org/officeDocument/2006/relationships/image" Target="../media/image9.png"/><Relationship Id="rId11" Type="http://schemas.openxmlformats.org/officeDocument/2006/relationships/oleObject" Target="../embeddings/oleObject22.bin"/><Relationship Id="rId5" Type="http://schemas.openxmlformats.org/officeDocument/2006/relationships/slideLayout" Target="../slideLayouts/slideLayout2.xml"/><Relationship Id="rId10" Type="http://schemas.openxmlformats.org/officeDocument/2006/relationships/image" Target="../media/image29.wmf"/><Relationship Id="rId4" Type="http://schemas.openxmlformats.org/officeDocument/2006/relationships/audio" Target="../media/media24.m4a"/><Relationship Id="rId9" Type="http://schemas.openxmlformats.org/officeDocument/2006/relationships/oleObject" Target="../embeddings/oleObject21.bin"/></Relationships>
</file>

<file path=ppt/slides/_rels/slide25.xml.rels><?xml version="1.0" encoding="UTF-8" standalone="yes"?>
<Relationships xmlns="http://schemas.openxmlformats.org/package/2006/relationships"><Relationship Id="rId8" Type="http://schemas.openxmlformats.org/officeDocument/2006/relationships/image" Target="../media/image31.wmf"/><Relationship Id="rId3" Type="http://schemas.microsoft.com/office/2007/relationships/media" Target="../media/media25.m4a"/><Relationship Id="rId7" Type="http://schemas.openxmlformats.org/officeDocument/2006/relationships/oleObject" Target="../embeddings/oleObject23.bin"/><Relationship Id="rId2" Type="http://schemas.openxmlformats.org/officeDocument/2006/relationships/tags" Target="../tags/tag25.xml"/><Relationship Id="rId1" Type="http://schemas.openxmlformats.org/officeDocument/2006/relationships/vmlDrawing" Target="../drawings/vmlDrawing14.vml"/><Relationship Id="rId6" Type="http://schemas.openxmlformats.org/officeDocument/2006/relationships/image" Target="../media/image13.png"/><Relationship Id="rId11" Type="http://schemas.openxmlformats.org/officeDocument/2006/relationships/image" Target="../media/image2.png"/><Relationship Id="rId5" Type="http://schemas.openxmlformats.org/officeDocument/2006/relationships/slideLayout" Target="../slideLayouts/slideLayout2.xml"/><Relationship Id="rId10" Type="http://schemas.openxmlformats.org/officeDocument/2006/relationships/image" Target="../media/image32.wmf"/><Relationship Id="rId4" Type="http://schemas.openxmlformats.org/officeDocument/2006/relationships/audio" Target="../media/media25.m4a"/><Relationship Id="rId9" Type="http://schemas.openxmlformats.org/officeDocument/2006/relationships/oleObject" Target="../embeddings/oleObject24.bin"/></Relationships>
</file>

<file path=ppt/slides/_rels/slide26.xml.rels><?xml version="1.0" encoding="UTF-8" standalone="yes"?>
<Relationships xmlns="http://schemas.openxmlformats.org/package/2006/relationships"><Relationship Id="rId8" Type="http://schemas.openxmlformats.org/officeDocument/2006/relationships/oleObject" Target="../embeddings/oleObject26.bin"/><Relationship Id="rId3" Type="http://schemas.microsoft.com/office/2007/relationships/media" Target="../media/media26.m4a"/><Relationship Id="rId7" Type="http://schemas.openxmlformats.org/officeDocument/2006/relationships/image" Target="../media/image33.wmf"/><Relationship Id="rId2" Type="http://schemas.openxmlformats.org/officeDocument/2006/relationships/tags" Target="../tags/tag26.xml"/><Relationship Id="rId1" Type="http://schemas.openxmlformats.org/officeDocument/2006/relationships/vmlDrawing" Target="../drawings/vmlDrawing15.vml"/><Relationship Id="rId6" Type="http://schemas.openxmlformats.org/officeDocument/2006/relationships/oleObject" Target="../embeddings/oleObject25.bin"/><Relationship Id="rId5" Type="http://schemas.openxmlformats.org/officeDocument/2006/relationships/slideLayout" Target="../slideLayouts/slideLayout2.xml"/><Relationship Id="rId10" Type="http://schemas.openxmlformats.org/officeDocument/2006/relationships/image" Target="../media/image2.png"/><Relationship Id="rId4" Type="http://schemas.openxmlformats.org/officeDocument/2006/relationships/audio" Target="../media/media26.m4a"/><Relationship Id="rId9" Type="http://schemas.openxmlformats.org/officeDocument/2006/relationships/image" Target="../media/image34.wmf"/></Relationships>
</file>

<file path=ppt/slides/_rels/slide27.xml.rels><?xml version="1.0" encoding="UTF-8" standalone="yes"?>
<Relationships xmlns="http://schemas.openxmlformats.org/package/2006/relationships"><Relationship Id="rId3" Type="http://schemas.openxmlformats.org/officeDocument/2006/relationships/audio" Target="../media/media27.m4a"/><Relationship Id="rId2" Type="http://schemas.microsoft.com/office/2007/relationships/media" Target="../media/media27.m4a"/><Relationship Id="rId1" Type="http://schemas.openxmlformats.org/officeDocument/2006/relationships/tags" Target="../tags/tag27.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audio" Target="../media/media28.m4a"/><Relationship Id="rId2" Type="http://schemas.microsoft.com/office/2007/relationships/media" Target="../media/media28.m4a"/><Relationship Id="rId1" Type="http://schemas.openxmlformats.org/officeDocument/2006/relationships/tags" Target="../tags/tag28.xml"/><Relationship Id="rId6" Type="http://schemas.openxmlformats.org/officeDocument/2006/relationships/image" Target="../media/image2.png"/><Relationship Id="rId5" Type="http://schemas.openxmlformats.org/officeDocument/2006/relationships/image" Target="../media/image35.png"/><Relationship Id="rId4"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audio" Target="../media/media29.m4a"/><Relationship Id="rId2" Type="http://schemas.microsoft.com/office/2007/relationships/media" Target="../media/media29.m4a"/><Relationship Id="rId1" Type="http://schemas.openxmlformats.org/officeDocument/2006/relationships/tags" Target="../tags/tag29.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audio" Target="../media/media30.m4a"/><Relationship Id="rId7" Type="http://schemas.openxmlformats.org/officeDocument/2006/relationships/image" Target="../media/image2.png"/><Relationship Id="rId2" Type="http://schemas.microsoft.com/office/2007/relationships/media" Target="../media/media30.m4a"/><Relationship Id="rId1" Type="http://schemas.openxmlformats.org/officeDocument/2006/relationships/tags" Target="../tags/tag30.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5" cstate="print"/>
          <a:srcRect l="6676" t="19675" r="54360" b="59187"/>
          <a:stretch/>
        </p:blipFill>
        <p:spPr>
          <a:xfrm>
            <a:off x="0" y="0"/>
            <a:ext cx="1973253" cy="602166"/>
          </a:xfrm>
          <a:prstGeom prst="rect">
            <a:avLst/>
          </a:prstGeom>
        </p:spPr>
      </p:pic>
      <p:sp>
        <p:nvSpPr>
          <p:cNvPr id="5" name="TextBox 4"/>
          <p:cNvSpPr txBox="1"/>
          <p:nvPr/>
        </p:nvSpPr>
        <p:spPr>
          <a:xfrm>
            <a:off x="2661425" y="91421"/>
            <a:ext cx="7722900" cy="892552"/>
          </a:xfrm>
          <a:prstGeom prst="rect">
            <a:avLst/>
          </a:prstGeom>
          <a:noFill/>
        </p:spPr>
        <p:txBody>
          <a:bodyPr wrap="square" rtlCol="0">
            <a:spAutoFit/>
          </a:bodyPr>
          <a:lstStyle/>
          <a:p>
            <a:pPr algn="ctr"/>
            <a:r>
              <a:rPr lang="en-US" sz="2600" b="1" dirty="0" smtClean="0">
                <a:solidFill>
                  <a:srgbClr val="C4763C"/>
                </a:solidFill>
                <a:latin typeface="Times New Roman" panose="02020603050405020304" pitchFamily="18" charset="0"/>
                <a:cs typeface="Times New Roman" panose="02020603050405020304" pitchFamily="18" charset="0"/>
              </a:rPr>
              <a:t>TRƯỜNG CAO ĐẲNG LÝ TỰ TRỌNG TP.HCM</a:t>
            </a:r>
          </a:p>
          <a:p>
            <a:pPr algn="ctr"/>
            <a:r>
              <a:rPr lang="en-US" sz="2600" b="1" dirty="0" smtClean="0">
                <a:solidFill>
                  <a:srgbClr val="C4763C"/>
                </a:solidFill>
                <a:latin typeface="Times New Roman" panose="02020603050405020304" pitchFamily="18" charset="0"/>
                <a:cs typeface="Times New Roman" panose="02020603050405020304" pitchFamily="18" charset="0"/>
              </a:rPr>
              <a:t>KHOA CƠ KHÍ</a:t>
            </a:r>
            <a:endParaRPr lang="en-US" sz="2600" b="1" dirty="0">
              <a:solidFill>
                <a:srgbClr val="C4763C"/>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207129" y="2206545"/>
            <a:ext cx="9578566" cy="2354491"/>
          </a:xfrm>
          <a:prstGeom prst="rect">
            <a:avLst/>
          </a:prstGeom>
          <a:noFill/>
        </p:spPr>
        <p:txBody>
          <a:bodyPr wrap="square" rtlCol="0">
            <a:spAutoFit/>
          </a:bodyPr>
          <a:lstStyle/>
          <a:p>
            <a:pPr algn="ctr">
              <a:lnSpc>
                <a:spcPct val="150000"/>
              </a:lnSpc>
              <a:spcBef>
                <a:spcPts val="1000"/>
              </a:spcBef>
            </a:pPr>
            <a:r>
              <a:rPr lang="en-US" sz="3400" b="1" dirty="0" err="1" smtClean="0">
                <a:solidFill>
                  <a:srgbClr val="0000FF"/>
                </a:solidFill>
                <a:latin typeface="Times New Roman" panose="02020603050405020304" pitchFamily="18" charset="0"/>
                <a:cs typeface="Times New Roman" panose="02020603050405020304" pitchFamily="18" charset="0"/>
              </a:rPr>
              <a:t>Môn</a:t>
            </a:r>
            <a:r>
              <a:rPr lang="en-US" sz="3400" b="1" dirty="0" smtClean="0">
                <a:solidFill>
                  <a:srgbClr val="0000FF"/>
                </a:solidFill>
                <a:latin typeface="Times New Roman" panose="02020603050405020304" pitchFamily="18" charset="0"/>
                <a:cs typeface="Times New Roman" panose="02020603050405020304" pitchFamily="18" charset="0"/>
              </a:rPr>
              <a:t>. CƠ KỸ THUẬT</a:t>
            </a:r>
          </a:p>
          <a:p>
            <a:pPr algn="ctr">
              <a:lnSpc>
                <a:spcPct val="150000"/>
              </a:lnSpc>
            </a:pPr>
            <a:r>
              <a:rPr lang="en-US" sz="3600" b="1" dirty="0" smtClean="0"/>
              <a:t>PHẦN III: SỨC BỀN VẬT LIỆU</a:t>
            </a:r>
            <a:endParaRPr lang="en-US" sz="3600" i="1" dirty="0" smtClean="0"/>
          </a:p>
          <a:p>
            <a:pPr algn="ctr">
              <a:lnSpc>
                <a:spcPct val="150000"/>
              </a:lnSpc>
            </a:pPr>
            <a:r>
              <a:rPr lang="en-US" sz="2800" b="1" dirty="0" smtClean="0"/>
              <a:t>CHƯƠNG 8: KÉO - NÉN ĐÚNG TÂM</a:t>
            </a:r>
            <a:endParaRPr lang="en-US" sz="2800" b="1" dirty="0" smtClean="0">
              <a:latin typeface="Times New Roman" panose="02020603050405020304" pitchFamily="18" charset="0"/>
              <a:cs typeface="Times New Roman" panose="02020603050405020304" pitchFamily="18" charset="0"/>
            </a:endParaRPr>
          </a:p>
        </p:txBody>
      </p:sp>
      <p:sp>
        <p:nvSpPr>
          <p:cNvPr id="2" name="Rectangle 1"/>
          <p:cNvSpPr/>
          <p:nvPr/>
        </p:nvSpPr>
        <p:spPr>
          <a:xfrm>
            <a:off x="0" y="6255943"/>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3" name="TextBox 2"/>
          <p:cNvSpPr txBox="1"/>
          <p:nvPr/>
        </p:nvSpPr>
        <p:spPr>
          <a:xfrm>
            <a:off x="-1" y="6397203"/>
            <a:ext cx="348915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PHAN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THỊ</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XUÂN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p:txBody>
      </p:sp>
      <p:sp>
        <p:nvSpPr>
          <p:cNvPr id="10" name="TextBox 9"/>
          <p:cNvSpPr txBox="1"/>
          <p:nvPr/>
        </p:nvSpPr>
        <p:spPr>
          <a:xfrm>
            <a:off x="5084441" y="6347408"/>
            <a:ext cx="2765502"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TP.HCM</a:t>
            </a: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05/2021</a:t>
            </a:r>
            <a:endParaRPr lang="en-US" dirty="0">
              <a:latin typeface="Arial" panose="020B0604020202020204" pitchFamily="34" charset="0"/>
              <a:cs typeface="Arial" panose="020B0604020202020204" pitchFamily="34" charset="0"/>
            </a:endParaRPr>
          </a:p>
        </p:txBody>
      </p:sp>
      <p:sp>
        <p:nvSpPr>
          <p:cNvPr id="11" name="TextBox 10"/>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pic>
        <p:nvPicPr>
          <p:cNvPr id="9" name="Audio 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743651881"/>
      </p:ext>
    </p:extLst>
  </p:cSld>
  <p:clrMapOvr>
    <a:masterClrMapping/>
  </p:clrMapOvr>
  <p:transition spd="slow" advTm="3118"/>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8" fill="hold" display="0">
                  <p:stCondLst>
                    <p:cond delay="indefinite"/>
                  </p:stCondLst>
                  <p:endCondLst>
                    <p:cond evt="onStopAudio" delay="0">
                      <p:tgtEl>
                        <p:sldTgt/>
                      </p:tgtEl>
                    </p:cond>
                  </p:endCondLst>
                </p:cTn>
                <p:tgtEl>
                  <p:spTgt spid="9"/>
                </p:tgtEl>
              </p:cMediaNode>
            </p:audio>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633812" y="237920"/>
            <a:ext cx="9131969" cy="620485"/>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2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8.1. </a:t>
            </a:r>
            <a:r>
              <a:rPr lang="en-US" sz="3200" b="1" dirty="0" smtClean="0">
                <a:solidFill>
                  <a:srgbClr val="C00000"/>
                </a:solidFill>
              </a:rPr>
              <a:t>KHÁI NIỆM VỀ KÉO (NÉN) ĐÚNG TÂM</a:t>
            </a:r>
            <a:endParaRPr lang="en-US" sz="32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5" name="Rectangle 4"/>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6" name="TextBox 5"/>
          <p:cNvSpPr txBox="1"/>
          <p:nvPr/>
        </p:nvSpPr>
        <p:spPr>
          <a:xfrm>
            <a:off x="-1" y="6397203"/>
            <a:ext cx="357337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p:txBody>
      </p:sp>
      <p:sp>
        <p:nvSpPr>
          <p:cNvPr id="7" name="TextBox 6"/>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8" name="TextBox 7"/>
          <p:cNvSpPr txBox="1"/>
          <p:nvPr/>
        </p:nvSpPr>
        <p:spPr>
          <a:xfrm>
            <a:off x="431763" y="972457"/>
            <a:ext cx="11551690" cy="5786199"/>
          </a:xfrm>
          <a:prstGeom prst="rect">
            <a:avLst/>
          </a:prstGeom>
          <a:noFill/>
        </p:spPr>
        <p:txBody>
          <a:bodyPr wrap="square" rtlCol="0">
            <a:spAutoFit/>
          </a:bodyPr>
          <a:lstStyle/>
          <a:p>
            <a:r>
              <a:rPr lang="en-US" sz="3200" b="1" dirty="0" smtClean="0">
                <a:solidFill>
                  <a:srgbClr val="0000FF"/>
                </a:solidFill>
              </a:rPr>
              <a:t>8.1.1. </a:t>
            </a:r>
            <a:r>
              <a:rPr lang="en-US" sz="3200" b="1" dirty="0" err="1" smtClean="0">
                <a:solidFill>
                  <a:srgbClr val="0000FF"/>
                </a:solidFill>
              </a:rPr>
              <a:t>Định</a:t>
            </a:r>
            <a:r>
              <a:rPr lang="en-US" sz="3200" b="1" dirty="0" smtClean="0">
                <a:solidFill>
                  <a:srgbClr val="0000FF"/>
                </a:solidFill>
              </a:rPr>
              <a:t> </a:t>
            </a:r>
            <a:r>
              <a:rPr lang="en-US" sz="3200" b="1" dirty="0" err="1" smtClean="0">
                <a:solidFill>
                  <a:srgbClr val="0000FF"/>
                </a:solidFill>
              </a:rPr>
              <a:t>nghĩa</a:t>
            </a:r>
            <a:r>
              <a:rPr lang="en-US" sz="3200" b="1" dirty="0" smtClean="0">
                <a:solidFill>
                  <a:srgbClr val="0000FF"/>
                </a:solidFill>
              </a:rPr>
              <a:t>:</a:t>
            </a:r>
            <a:endParaRPr lang="en-US" sz="3200" dirty="0" smtClean="0">
              <a:solidFill>
                <a:srgbClr val="0000FF"/>
              </a:solidFill>
            </a:endParaRPr>
          </a:p>
          <a:p>
            <a:pPr>
              <a:lnSpc>
                <a:spcPct val="130000"/>
              </a:lnSpc>
            </a:pPr>
            <a:r>
              <a:rPr lang="en-US" sz="2800" b="1" i="1" dirty="0" smtClean="0">
                <a:latin typeface="Times New Roman" panose="02020603050405020304" pitchFamily="18" charset="0"/>
                <a:cs typeface="Times New Roman" panose="02020603050405020304" pitchFamily="18" charset="0"/>
              </a:rPr>
              <a:t>      </a:t>
            </a:r>
            <a:endParaRPr lang="en-US" sz="2800" dirty="0" smtClean="0"/>
          </a:p>
          <a:p>
            <a:pPr>
              <a:lnSpc>
                <a:spcPct val="130000"/>
              </a:lnSpc>
            </a:pPr>
            <a:r>
              <a:rPr lang="en-US" sz="2800" dirty="0" smtClean="0"/>
              <a:t>       </a:t>
            </a:r>
          </a:p>
          <a:p>
            <a:pPr>
              <a:lnSpc>
                <a:spcPct val="130000"/>
              </a:lnSpc>
            </a:pPr>
            <a:endParaRPr lang="en-US" sz="2800" dirty="0" smtClean="0"/>
          </a:p>
          <a:p>
            <a:pPr>
              <a:lnSpc>
                <a:spcPct val="130000"/>
              </a:lnSpc>
            </a:pPr>
            <a:endParaRPr lang="en-US" sz="2800" dirty="0" smtClean="0"/>
          </a:p>
          <a:p>
            <a:pPr>
              <a:lnSpc>
                <a:spcPct val="130000"/>
              </a:lnSpc>
            </a:pPr>
            <a:endParaRPr lang="en-US" sz="2800" dirty="0" smtClean="0"/>
          </a:p>
          <a:p>
            <a:pPr>
              <a:lnSpc>
                <a:spcPct val="120000"/>
              </a:lnSpc>
            </a:pPr>
            <a:r>
              <a:rPr lang="vi-VN" sz="2800" dirty="0"/>
              <a:t/>
            </a:r>
            <a:br>
              <a:rPr lang="vi-VN" sz="2800" dirty="0"/>
            </a:br>
            <a:r>
              <a:rPr lang="en-US" sz="2800" dirty="0"/>
              <a:t/>
            </a:r>
            <a:br>
              <a:rPr lang="en-US" sz="2800" dirty="0"/>
            </a:br>
            <a:r>
              <a:rPr lang="en-US" sz="2800" dirty="0"/>
              <a:t/>
            </a:r>
            <a:br>
              <a:rPr lang="en-US" sz="2800" dirty="0"/>
            </a:br>
            <a:endParaRPr lang="en-US" sz="2800" dirty="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9" name="TextBox 8"/>
          <p:cNvSpPr txBox="1"/>
          <p:nvPr/>
        </p:nvSpPr>
        <p:spPr>
          <a:xfrm>
            <a:off x="899886" y="3367752"/>
            <a:ext cx="10530111" cy="954107"/>
          </a:xfrm>
          <a:prstGeom prst="rect">
            <a:avLst/>
          </a:prstGeom>
          <a:noFill/>
        </p:spPr>
        <p:txBody>
          <a:bodyPr wrap="square" rtlCol="0">
            <a:spAutoFit/>
          </a:bodyPr>
          <a:lstStyle/>
          <a:p>
            <a:r>
              <a:rPr lang="en-US" sz="2800" dirty="0" smtClean="0"/>
              <a:t>    </a:t>
            </a:r>
            <a:r>
              <a:rPr lang="en-US" sz="2800" dirty="0" err="1" smtClean="0"/>
              <a:t>Một</a:t>
            </a:r>
            <a:r>
              <a:rPr lang="en-US" sz="2800" dirty="0" smtClean="0"/>
              <a:t> </a:t>
            </a:r>
            <a:r>
              <a:rPr lang="en-US" sz="2800" dirty="0" err="1" smtClean="0"/>
              <a:t>thanh</a:t>
            </a:r>
            <a:r>
              <a:rPr lang="en-US" sz="2800" dirty="0" smtClean="0"/>
              <a:t> </a:t>
            </a:r>
            <a:r>
              <a:rPr lang="en-US" sz="2800" dirty="0" err="1" smtClean="0"/>
              <a:t>chịu</a:t>
            </a:r>
            <a:r>
              <a:rPr lang="en-US" sz="2800" dirty="0" smtClean="0"/>
              <a:t> </a:t>
            </a:r>
            <a:r>
              <a:rPr lang="en-US" sz="2800" dirty="0" err="1" smtClean="0"/>
              <a:t>kéo</a:t>
            </a:r>
            <a:r>
              <a:rPr lang="en-US" sz="2800" dirty="0" smtClean="0"/>
              <a:t> (</a:t>
            </a:r>
            <a:r>
              <a:rPr lang="en-US" sz="2800" dirty="0" err="1" smtClean="0"/>
              <a:t>nén</a:t>
            </a:r>
            <a:r>
              <a:rPr lang="en-US" sz="2800" dirty="0" smtClean="0"/>
              <a:t>) </a:t>
            </a:r>
            <a:r>
              <a:rPr lang="en-US" sz="2800" dirty="0" err="1" smtClean="0"/>
              <a:t>đúng</a:t>
            </a:r>
            <a:r>
              <a:rPr lang="en-US" sz="2800" dirty="0" smtClean="0"/>
              <a:t> </a:t>
            </a:r>
            <a:r>
              <a:rPr lang="en-US" sz="2800" dirty="0" err="1" smtClean="0"/>
              <a:t>tâm</a:t>
            </a:r>
            <a:r>
              <a:rPr lang="en-US" sz="2800" dirty="0" smtClean="0"/>
              <a:t> </a:t>
            </a:r>
            <a:r>
              <a:rPr lang="en-US" sz="2800" dirty="0" err="1" smtClean="0"/>
              <a:t>khi</a:t>
            </a:r>
            <a:r>
              <a:rPr lang="en-US" sz="2800" dirty="0" smtClean="0"/>
              <a:t> </a:t>
            </a:r>
            <a:r>
              <a:rPr lang="en-US" sz="2800" dirty="0" err="1" smtClean="0"/>
              <a:t>trên</a:t>
            </a:r>
            <a:r>
              <a:rPr lang="en-US" sz="2800" dirty="0" smtClean="0"/>
              <a:t> </a:t>
            </a:r>
            <a:r>
              <a:rPr lang="en-US" sz="2800" dirty="0" err="1" smtClean="0"/>
              <a:t>mặt</a:t>
            </a:r>
            <a:r>
              <a:rPr lang="en-US" sz="2800" dirty="0" smtClean="0"/>
              <a:t> </a:t>
            </a:r>
            <a:r>
              <a:rPr lang="en-US" sz="2800" dirty="0" err="1" smtClean="0"/>
              <a:t>cắt</a:t>
            </a:r>
            <a:r>
              <a:rPr lang="en-US" sz="2800" dirty="0" smtClean="0"/>
              <a:t> </a:t>
            </a:r>
            <a:r>
              <a:rPr lang="en-US" sz="2800" dirty="0" err="1" smtClean="0"/>
              <a:t>ngang</a:t>
            </a:r>
            <a:r>
              <a:rPr lang="en-US" sz="2800" dirty="0" smtClean="0"/>
              <a:t> </a:t>
            </a:r>
            <a:r>
              <a:rPr lang="en-US" sz="2800" dirty="0" err="1" smtClean="0"/>
              <a:t>của</a:t>
            </a:r>
            <a:r>
              <a:rPr lang="en-US" sz="2800" dirty="0" smtClean="0"/>
              <a:t> </a:t>
            </a:r>
            <a:r>
              <a:rPr lang="en-US" sz="2800" dirty="0" err="1" smtClean="0"/>
              <a:t>thanh</a:t>
            </a:r>
            <a:r>
              <a:rPr lang="en-US" sz="2800" dirty="0" smtClean="0"/>
              <a:t> </a:t>
            </a:r>
            <a:r>
              <a:rPr lang="en-US" sz="2800" dirty="0" err="1" smtClean="0"/>
              <a:t>chỉ</a:t>
            </a:r>
            <a:r>
              <a:rPr lang="en-US" sz="2800" dirty="0" smtClean="0"/>
              <a:t> </a:t>
            </a:r>
            <a:r>
              <a:rPr lang="en-US" sz="2800" dirty="0" err="1" smtClean="0"/>
              <a:t>có</a:t>
            </a:r>
            <a:r>
              <a:rPr lang="en-US" sz="2800" dirty="0" smtClean="0"/>
              <a:t> </a:t>
            </a:r>
            <a:r>
              <a:rPr lang="en-US" sz="2800" dirty="0" err="1" smtClean="0"/>
              <a:t>một</a:t>
            </a:r>
            <a:r>
              <a:rPr lang="en-US" sz="2800" dirty="0" smtClean="0"/>
              <a:t> </a:t>
            </a:r>
            <a:r>
              <a:rPr lang="en-US" sz="2800" dirty="0" err="1" smtClean="0"/>
              <a:t>thành</a:t>
            </a:r>
            <a:r>
              <a:rPr lang="en-US" sz="2800" dirty="0" smtClean="0"/>
              <a:t> </a:t>
            </a:r>
            <a:r>
              <a:rPr lang="en-US" sz="2800" dirty="0" err="1" smtClean="0"/>
              <a:t>phần</a:t>
            </a:r>
            <a:r>
              <a:rPr lang="en-US" sz="2800" dirty="0" smtClean="0"/>
              <a:t> </a:t>
            </a:r>
            <a:r>
              <a:rPr lang="en-US" sz="2800" dirty="0" err="1" smtClean="0"/>
              <a:t>nội</a:t>
            </a:r>
            <a:r>
              <a:rPr lang="en-US" sz="2800" dirty="0" smtClean="0"/>
              <a:t> </a:t>
            </a:r>
            <a:r>
              <a:rPr lang="en-US" sz="2800" dirty="0" err="1" smtClean="0"/>
              <a:t>lực</a:t>
            </a:r>
            <a:r>
              <a:rPr lang="en-US" sz="2800" dirty="0" smtClean="0"/>
              <a:t> </a:t>
            </a:r>
            <a:r>
              <a:rPr lang="en-US" sz="2800" dirty="0" err="1" smtClean="0"/>
              <a:t>là</a:t>
            </a:r>
            <a:r>
              <a:rPr lang="en-US" sz="2800" dirty="0" smtClean="0"/>
              <a:t> </a:t>
            </a:r>
            <a:r>
              <a:rPr lang="en-US" sz="2800" dirty="0" err="1" smtClean="0"/>
              <a:t>lực</a:t>
            </a:r>
            <a:r>
              <a:rPr lang="en-US" sz="2800" dirty="0" smtClean="0"/>
              <a:t> </a:t>
            </a:r>
            <a:r>
              <a:rPr lang="en-US" sz="2800" dirty="0" err="1" smtClean="0"/>
              <a:t>dọc</a:t>
            </a:r>
            <a:r>
              <a:rPr lang="en-US" sz="2800" dirty="0" smtClean="0"/>
              <a:t> </a:t>
            </a:r>
            <a:r>
              <a:rPr lang="en-US" sz="2800" dirty="0" err="1" smtClean="0"/>
              <a:t>nằm</a:t>
            </a:r>
            <a:r>
              <a:rPr lang="en-US" sz="2800" dirty="0" smtClean="0"/>
              <a:t> </a:t>
            </a:r>
            <a:r>
              <a:rPr lang="en-US" sz="2800" dirty="0" err="1" smtClean="0"/>
              <a:t>trên</a:t>
            </a:r>
            <a:r>
              <a:rPr lang="en-US" sz="2800" dirty="0" smtClean="0"/>
              <a:t> </a:t>
            </a:r>
            <a:r>
              <a:rPr lang="en-US" sz="2800" dirty="0" err="1" smtClean="0"/>
              <a:t>trục</a:t>
            </a:r>
            <a:r>
              <a:rPr lang="en-US" sz="2800" dirty="0" smtClean="0"/>
              <a:t> </a:t>
            </a:r>
            <a:r>
              <a:rPr lang="en-US" sz="2800" dirty="0" err="1" smtClean="0"/>
              <a:t>thanh</a:t>
            </a:r>
            <a:r>
              <a:rPr lang="en-US" sz="2800" dirty="0" smtClean="0"/>
              <a:t>.</a:t>
            </a:r>
          </a:p>
        </p:txBody>
      </p:sp>
      <p:grpSp>
        <p:nvGrpSpPr>
          <p:cNvPr id="15" name="Group 14"/>
          <p:cNvGrpSpPr/>
          <p:nvPr/>
        </p:nvGrpSpPr>
        <p:grpSpPr>
          <a:xfrm>
            <a:off x="4484859" y="1625600"/>
            <a:ext cx="3976913" cy="537061"/>
            <a:chOff x="1611087" y="3280196"/>
            <a:chExt cx="3976913" cy="537061"/>
          </a:xfrm>
        </p:grpSpPr>
        <p:sp>
          <p:nvSpPr>
            <p:cNvPr id="16" name="Oval 15"/>
            <p:cNvSpPr/>
            <p:nvPr/>
          </p:nvSpPr>
          <p:spPr>
            <a:xfrm>
              <a:off x="5218101" y="3286667"/>
              <a:ext cx="369899" cy="530590"/>
            </a:xfrm>
            <a:prstGeom prst="ellipse">
              <a:avLst/>
            </a:prstGeom>
            <a:solidFill>
              <a:schemeClr val="bg1"/>
            </a:solid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c 16"/>
            <p:cNvSpPr/>
            <p:nvPr/>
          </p:nvSpPr>
          <p:spPr>
            <a:xfrm>
              <a:off x="1611087" y="3280196"/>
              <a:ext cx="369345" cy="530577"/>
            </a:xfrm>
            <a:prstGeom prst="arc">
              <a:avLst>
                <a:gd name="adj1" fmla="val 5589802"/>
                <a:gd name="adj2" fmla="val 16299617"/>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8" name="Straight Connector 17"/>
            <p:cNvCxnSpPr/>
            <p:nvPr/>
          </p:nvCxnSpPr>
          <p:spPr>
            <a:xfrm>
              <a:off x="1773654" y="3811102"/>
              <a:ext cx="3680200" cy="614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805087" y="3280535"/>
              <a:ext cx="3680200" cy="6146"/>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2" name="Group 1"/>
          <p:cNvGrpSpPr/>
          <p:nvPr/>
        </p:nvGrpSpPr>
        <p:grpSpPr>
          <a:xfrm>
            <a:off x="3730153" y="1857826"/>
            <a:ext cx="5254830" cy="490688"/>
            <a:chOff x="3730153" y="1857826"/>
            <a:chExt cx="5254830" cy="490688"/>
          </a:xfrm>
        </p:grpSpPr>
        <p:cxnSp>
          <p:nvCxnSpPr>
            <p:cNvPr id="21" name="Straight Arrow Connector 20"/>
            <p:cNvCxnSpPr/>
            <p:nvPr/>
          </p:nvCxnSpPr>
          <p:spPr>
            <a:xfrm>
              <a:off x="8302812" y="1885536"/>
              <a:ext cx="682171" cy="1588"/>
            </a:xfrm>
            <a:prstGeom prst="straightConnector1">
              <a:avLst/>
            </a:prstGeom>
            <a:ln w="38100">
              <a:solidFill>
                <a:schemeClr val="tx1"/>
              </a:solidFill>
              <a:tailEnd type="arrow" w="sm" len="med"/>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10800000" flipV="1">
              <a:off x="3730153" y="1865084"/>
              <a:ext cx="776514" cy="7255"/>
            </a:xfrm>
            <a:prstGeom prst="straightConnector1">
              <a:avLst/>
            </a:prstGeom>
            <a:ln w="38100">
              <a:solidFill>
                <a:schemeClr val="tx1"/>
              </a:solidFill>
              <a:tailEnd type="arrow" w="sm" len="med"/>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3817236" y="1886849"/>
              <a:ext cx="343364" cy="461665"/>
            </a:xfrm>
            <a:prstGeom prst="rect">
              <a:avLst/>
            </a:prstGeom>
            <a:noFill/>
          </p:spPr>
          <p:txBody>
            <a:bodyPr wrap="none" rtlCol="0">
              <a:spAutoFit/>
            </a:bodyPr>
            <a:lstStyle/>
            <a:p>
              <a:r>
                <a:rPr lang="en-US" sz="2400" dirty="0" smtClean="0"/>
                <a:t>P</a:t>
              </a:r>
              <a:endParaRPr lang="en-US" sz="2400" dirty="0"/>
            </a:p>
          </p:txBody>
        </p:sp>
        <p:sp>
          <p:nvSpPr>
            <p:cNvPr id="24" name="TextBox 23"/>
            <p:cNvSpPr txBox="1"/>
            <p:nvPr/>
          </p:nvSpPr>
          <p:spPr>
            <a:xfrm>
              <a:off x="8635985" y="1857826"/>
              <a:ext cx="343364" cy="461665"/>
            </a:xfrm>
            <a:prstGeom prst="rect">
              <a:avLst/>
            </a:prstGeom>
            <a:noFill/>
          </p:spPr>
          <p:txBody>
            <a:bodyPr wrap="none" rtlCol="0">
              <a:spAutoFit/>
            </a:bodyPr>
            <a:lstStyle/>
            <a:p>
              <a:r>
                <a:rPr lang="en-US" sz="2400" dirty="0" smtClean="0"/>
                <a:t>P</a:t>
              </a:r>
              <a:endParaRPr lang="en-US" sz="2400" dirty="0"/>
            </a:p>
          </p:txBody>
        </p:sp>
      </p:grpSp>
      <p:grpSp>
        <p:nvGrpSpPr>
          <p:cNvPr id="25" name="Group 24"/>
          <p:cNvGrpSpPr/>
          <p:nvPr/>
        </p:nvGrpSpPr>
        <p:grpSpPr>
          <a:xfrm>
            <a:off x="3766438" y="2597255"/>
            <a:ext cx="2743204" cy="774518"/>
            <a:chOff x="2764972" y="2553713"/>
            <a:chExt cx="2743204" cy="774518"/>
          </a:xfrm>
        </p:grpSpPr>
        <p:sp>
          <p:nvSpPr>
            <p:cNvPr id="26" name="Oval 25"/>
            <p:cNvSpPr/>
            <p:nvPr/>
          </p:nvSpPr>
          <p:spPr>
            <a:xfrm>
              <a:off x="5138277" y="2553713"/>
              <a:ext cx="369899" cy="530590"/>
            </a:xfrm>
            <a:prstGeom prst="ellipse">
              <a:avLst/>
            </a:prstGeom>
            <a:solidFill>
              <a:schemeClr val="accent1">
                <a:lumMod val="40000"/>
                <a:lumOff val="60000"/>
              </a:schemeClr>
            </a:solidFill>
            <a:ln w="381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chemeClr val="accent1">
                      <a:lumMod val="20000"/>
                      <a:lumOff val="80000"/>
                    </a:schemeClr>
                  </a:solidFill>
                </a:ln>
              </a:endParaRPr>
            </a:p>
          </p:txBody>
        </p:sp>
        <p:sp>
          <p:nvSpPr>
            <p:cNvPr id="27" name="Arc 26"/>
            <p:cNvSpPr/>
            <p:nvPr/>
          </p:nvSpPr>
          <p:spPr>
            <a:xfrm>
              <a:off x="3548709" y="2576270"/>
              <a:ext cx="369345" cy="530577"/>
            </a:xfrm>
            <a:prstGeom prst="arc">
              <a:avLst>
                <a:gd name="adj1" fmla="val 5589802"/>
                <a:gd name="adj2" fmla="val 16299617"/>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8" name="Straight Connector 27"/>
            <p:cNvCxnSpPr/>
            <p:nvPr/>
          </p:nvCxnSpPr>
          <p:spPr>
            <a:xfrm flipV="1">
              <a:off x="3711276" y="3091543"/>
              <a:ext cx="1659010" cy="1563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V="1">
              <a:off x="3728195" y="2554515"/>
              <a:ext cx="1627577" cy="758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rot="10800000" flipV="1">
              <a:off x="2764972" y="2844801"/>
              <a:ext cx="776514" cy="7255"/>
            </a:xfrm>
            <a:prstGeom prst="straightConnector1">
              <a:avLst/>
            </a:prstGeom>
            <a:ln w="38100">
              <a:solidFill>
                <a:schemeClr val="tx1"/>
              </a:solidFill>
              <a:tailEnd type="arrow" w="sm" len="med"/>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2852055" y="2866566"/>
              <a:ext cx="343364" cy="461665"/>
            </a:xfrm>
            <a:prstGeom prst="rect">
              <a:avLst/>
            </a:prstGeom>
            <a:noFill/>
          </p:spPr>
          <p:txBody>
            <a:bodyPr wrap="none" rtlCol="0">
              <a:spAutoFit/>
            </a:bodyPr>
            <a:lstStyle/>
            <a:p>
              <a:r>
                <a:rPr lang="en-US" sz="2400" dirty="0" smtClean="0"/>
                <a:t>P</a:t>
              </a:r>
              <a:endParaRPr lang="en-US" sz="2400" dirty="0"/>
            </a:p>
          </p:txBody>
        </p:sp>
      </p:grpSp>
      <p:grpSp>
        <p:nvGrpSpPr>
          <p:cNvPr id="32" name="Group 31"/>
          <p:cNvGrpSpPr/>
          <p:nvPr/>
        </p:nvGrpSpPr>
        <p:grpSpPr>
          <a:xfrm>
            <a:off x="6335506" y="2634342"/>
            <a:ext cx="1161842" cy="461665"/>
            <a:chOff x="5334040" y="2590800"/>
            <a:chExt cx="1161842" cy="461665"/>
          </a:xfrm>
        </p:grpSpPr>
        <p:cxnSp>
          <p:nvCxnSpPr>
            <p:cNvPr id="33" name="Straight Arrow Connector 32"/>
            <p:cNvCxnSpPr/>
            <p:nvPr/>
          </p:nvCxnSpPr>
          <p:spPr>
            <a:xfrm>
              <a:off x="5334040" y="2823029"/>
              <a:ext cx="682171" cy="1588"/>
            </a:xfrm>
            <a:prstGeom prst="straightConnector1">
              <a:avLst/>
            </a:prstGeom>
            <a:ln w="38100">
              <a:solidFill>
                <a:schemeClr val="tx1"/>
              </a:solidFill>
              <a:tailEnd type="arrow" w="sm" len="med"/>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030690" y="2590800"/>
              <a:ext cx="465192" cy="461665"/>
            </a:xfrm>
            <a:prstGeom prst="rect">
              <a:avLst/>
            </a:prstGeom>
            <a:noFill/>
          </p:spPr>
          <p:txBody>
            <a:bodyPr wrap="none" rtlCol="0">
              <a:spAutoFit/>
            </a:bodyPr>
            <a:lstStyle/>
            <a:p>
              <a:r>
                <a:rPr lang="en-US" sz="2400" dirty="0" err="1" smtClean="0"/>
                <a:t>N</a:t>
              </a:r>
              <a:r>
                <a:rPr lang="en-US" sz="2400" baseline="-25000" dirty="0" err="1" smtClean="0"/>
                <a:t>z</a:t>
              </a:r>
              <a:endParaRPr lang="en-US" sz="2400" dirty="0"/>
            </a:p>
          </p:txBody>
        </p:sp>
      </p:grpSp>
      <p:grpSp>
        <p:nvGrpSpPr>
          <p:cNvPr id="66" name="Group 65"/>
          <p:cNvGrpSpPr/>
          <p:nvPr/>
        </p:nvGrpSpPr>
        <p:grpSpPr>
          <a:xfrm>
            <a:off x="1899747" y="4811491"/>
            <a:ext cx="8470625" cy="1087131"/>
            <a:chOff x="1899747" y="4811491"/>
            <a:chExt cx="8470625" cy="1087131"/>
          </a:xfrm>
        </p:grpSpPr>
        <p:sp>
          <p:nvSpPr>
            <p:cNvPr id="14341" name="Line 5"/>
            <p:cNvSpPr>
              <a:spLocks noChangeShapeType="1"/>
            </p:cNvSpPr>
            <p:nvPr/>
          </p:nvSpPr>
          <p:spPr bwMode="auto">
            <a:xfrm>
              <a:off x="2715688" y="5167567"/>
              <a:ext cx="2566645" cy="0"/>
            </a:xfrm>
            <a:prstGeom prst="line">
              <a:avLst/>
            </a:prstGeom>
            <a:noFill/>
            <a:ln w="9525">
              <a:solidFill>
                <a:srgbClr val="000000"/>
              </a:solidFill>
              <a:prstDash val="lgDashDot"/>
              <a:round/>
              <a:headEnd/>
              <a:tailEnd/>
            </a:ln>
          </p:spPr>
          <p:txBody>
            <a:bodyPr vert="horz" wrap="square" lIns="91440" tIns="45720" rIns="91440" bIns="45720" numCol="1" anchor="t" anchorCtr="0" compatLnSpc="1">
              <a:prstTxWarp prst="textNoShape">
                <a:avLst/>
              </a:prstTxWarp>
            </a:bodyPr>
            <a:lstStyle/>
            <a:p>
              <a:endParaRPr lang="en-US"/>
            </a:p>
          </p:txBody>
        </p:sp>
        <p:sp>
          <p:nvSpPr>
            <p:cNvPr id="14342" name="Rectangle 6"/>
            <p:cNvSpPr>
              <a:spLocks noChangeArrowheads="1"/>
            </p:cNvSpPr>
            <p:nvPr/>
          </p:nvSpPr>
          <p:spPr bwMode="auto">
            <a:xfrm>
              <a:off x="2670630" y="4833908"/>
              <a:ext cx="2451288" cy="651041"/>
            </a:xfrm>
            <a:prstGeom prst="rect">
              <a:avLst/>
            </a:prstGeom>
            <a:noFill/>
            <a:ln w="28575">
              <a:solidFill>
                <a:schemeClr val="accent1">
                  <a:lumMod val="75000"/>
                </a:schemeClr>
              </a:solidFill>
              <a:miter lim="800000"/>
              <a:headEnd/>
              <a:tailEnd/>
            </a:ln>
          </p:spPr>
          <p:txBody>
            <a:bodyPr vert="horz" wrap="square" lIns="91440" tIns="45720" rIns="91440" bIns="45720" numCol="1" anchor="t" anchorCtr="0" compatLnSpc="1">
              <a:prstTxWarp prst="textNoShape">
                <a:avLst/>
              </a:prstTxWarp>
            </a:bodyPr>
            <a:lstStyle/>
            <a:p>
              <a:endParaRPr lang="en-US">
                <a:ln>
                  <a:solidFill>
                    <a:srgbClr val="99CCFF"/>
                  </a:solidFill>
                </a:ln>
              </a:endParaRPr>
            </a:p>
          </p:txBody>
        </p:sp>
        <p:sp>
          <p:nvSpPr>
            <p:cNvPr id="14345" name="Text Box 9"/>
            <p:cNvSpPr txBox="1">
              <a:spLocks noChangeArrowheads="1"/>
            </p:cNvSpPr>
            <p:nvPr/>
          </p:nvSpPr>
          <p:spPr bwMode="auto">
            <a:xfrm>
              <a:off x="2394857" y="4955978"/>
              <a:ext cx="453619" cy="365306"/>
            </a:xfrm>
            <a:prstGeom prst="rect">
              <a:avLst/>
            </a:prstGeom>
            <a:noFill/>
            <a:ln w="9525">
              <a:noFill/>
              <a:miter lim="800000"/>
              <a:headEnd/>
              <a:tailEnd/>
            </a:ln>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4346" name="Text Box 10"/>
            <p:cNvSpPr txBox="1">
              <a:spLocks noChangeArrowheads="1"/>
            </p:cNvSpPr>
            <p:nvPr/>
          </p:nvSpPr>
          <p:spPr bwMode="auto">
            <a:xfrm>
              <a:off x="5282332" y="4993956"/>
              <a:ext cx="595954" cy="369332"/>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4347" name="Text Box 11"/>
            <p:cNvSpPr txBox="1">
              <a:spLocks noChangeArrowheads="1"/>
            </p:cNvSpPr>
            <p:nvPr/>
          </p:nvSpPr>
          <p:spPr bwMode="auto">
            <a:xfrm>
              <a:off x="6084408" y="4993956"/>
              <a:ext cx="453619" cy="365306"/>
            </a:xfrm>
            <a:prstGeom prst="rect">
              <a:avLst/>
            </a:prstGeom>
            <a:noFill/>
            <a:ln w="9525">
              <a:noFill/>
              <a:miter lim="800000"/>
              <a:headEnd/>
              <a:tailEnd/>
            </a:ln>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4348" name="Text Box 12"/>
            <p:cNvSpPr txBox="1">
              <a:spLocks noChangeArrowheads="1"/>
            </p:cNvSpPr>
            <p:nvPr/>
          </p:nvSpPr>
          <p:spPr bwMode="auto">
            <a:xfrm>
              <a:off x="9038723" y="4993956"/>
              <a:ext cx="453619" cy="365306"/>
            </a:xfrm>
            <a:prstGeom prst="rect">
              <a:avLst/>
            </a:prstGeom>
            <a:noFill/>
            <a:ln w="9525">
              <a:noFill/>
              <a:miter lim="800000"/>
              <a:headEnd/>
              <a:tailEnd/>
            </a:ln>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4349" name="Text Box 13"/>
            <p:cNvSpPr txBox="1">
              <a:spLocks noChangeArrowheads="1"/>
            </p:cNvSpPr>
            <p:nvPr/>
          </p:nvSpPr>
          <p:spPr bwMode="auto">
            <a:xfrm>
              <a:off x="3410820" y="5482236"/>
              <a:ext cx="802076" cy="4001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000" b="0" i="0" u="none" strike="noStrike" cap="none" normalizeH="0" baseline="0" dirty="0" err="1" smtClean="0">
                  <a:ln>
                    <a:noFill/>
                  </a:ln>
                  <a:solidFill>
                    <a:schemeClr val="tx1"/>
                  </a:solidFill>
                  <a:effectLst/>
                  <a:latin typeface="Calibri" pitchFamily="34" charset="0"/>
                  <a:cs typeface="Arial" pitchFamily="34" charset="0"/>
                </a:rPr>
                <a:t>Kéo</a:t>
              </a:r>
              <a:r>
                <a:rPr kumimoji="0" lang="en-US" sz="2000" b="0" i="0" u="none" strike="noStrike" cap="none" normalizeH="0" baseline="0" dirty="0" smtClean="0">
                  <a:ln>
                    <a:noFill/>
                  </a:ln>
                  <a:solidFill>
                    <a:schemeClr val="tx1"/>
                  </a:solidFill>
                  <a:effectLst/>
                  <a:latin typeface="Calibri" pitchFamily="34" charset="0"/>
                  <a:cs typeface="Arial" pitchFamily="34" charset="0"/>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14350" name="Text Box 14"/>
            <p:cNvSpPr txBox="1">
              <a:spLocks noChangeArrowheads="1"/>
            </p:cNvSpPr>
            <p:nvPr/>
          </p:nvSpPr>
          <p:spPr bwMode="auto">
            <a:xfrm>
              <a:off x="7665272" y="5482236"/>
              <a:ext cx="802076" cy="4001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000" b="0" i="0" u="none" strike="noStrike" cap="none" normalizeH="0" baseline="0" dirty="0" err="1" smtClean="0">
                  <a:ln>
                    <a:noFill/>
                  </a:ln>
                  <a:solidFill>
                    <a:schemeClr val="tx1"/>
                  </a:solidFill>
                  <a:effectLst/>
                  <a:latin typeface="Calibri" pitchFamily="34" charset="0"/>
                  <a:cs typeface="Arial" pitchFamily="34" charset="0"/>
                </a:rPr>
                <a:t>Nén</a:t>
              </a:r>
              <a:r>
                <a:rPr kumimoji="0" lang="en-US" sz="2000" b="0" i="0" u="none" strike="noStrike" cap="none" normalizeH="0" baseline="0" dirty="0" smtClean="0">
                  <a:ln>
                    <a:noFill/>
                  </a:ln>
                  <a:solidFill>
                    <a:schemeClr val="tx1"/>
                  </a:solidFill>
                  <a:effectLst/>
                  <a:latin typeface="Calibri" pitchFamily="34" charset="0"/>
                  <a:cs typeface="Arial" pitchFamily="34" charset="0"/>
                </a:rPr>
                <a:t>: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14351" name="Text Box 15"/>
            <p:cNvSpPr txBox="1">
              <a:spLocks noChangeArrowheads="1"/>
            </p:cNvSpPr>
            <p:nvPr/>
          </p:nvSpPr>
          <p:spPr bwMode="auto">
            <a:xfrm>
              <a:off x="3999010" y="5498512"/>
              <a:ext cx="1122907" cy="4001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000" b="0" i="0" u="none" strike="noStrike" cap="none" normalizeH="0" baseline="0" dirty="0" err="1" smtClean="0">
                  <a:ln>
                    <a:noFill/>
                  </a:ln>
                  <a:solidFill>
                    <a:schemeClr val="tx1"/>
                  </a:solidFill>
                  <a:effectLst/>
                  <a:latin typeface="Calibri" pitchFamily="34" charset="0"/>
                  <a:cs typeface="Arial" pitchFamily="34" charset="0"/>
                </a:rPr>
                <a:t>Nz</a:t>
              </a:r>
              <a:r>
                <a:rPr kumimoji="0" lang="en-US" sz="2000" b="0" i="0" u="none" strike="noStrike" cap="none" normalizeH="0" baseline="0" dirty="0" smtClean="0">
                  <a:ln>
                    <a:noFill/>
                  </a:ln>
                  <a:solidFill>
                    <a:schemeClr val="tx1"/>
                  </a:solidFill>
                  <a:effectLst/>
                  <a:latin typeface="Calibri" pitchFamily="34" charset="0"/>
                  <a:cs typeface="Arial" pitchFamily="34" charset="0"/>
                </a:rPr>
                <a:t> &gt; 0</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14352" name="Text Box 16"/>
            <p:cNvSpPr txBox="1">
              <a:spLocks noChangeArrowheads="1"/>
            </p:cNvSpPr>
            <p:nvPr/>
          </p:nvSpPr>
          <p:spPr bwMode="auto">
            <a:xfrm>
              <a:off x="8277905" y="5471385"/>
              <a:ext cx="1122907" cy="4001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000" b="0" i="0" u="none" strike="noStrike" cap="none" normalizeH="0" baseline="0" dirty="0" err="1" smtClean="0">
                  <a:ln>
                    <a:noFill/>
                  </a:ln>
                  <a:solidFill>
                    <a:schemeClr val="tx1"/>
                  </a:solidFill>
                  <a:effectLst/>
                  <a:latin typeface="Calibri" pitchFamily="34" charset="0"/>
                  <a:cs typeface="Arial" pitchFamily="34" charset="0"/>
                </a:rPr>
                <a:t>Nz</a:t>
              </a:r>
              <a:r>
                <a:rPr kumimoji="0" lang="en-US" sz="2000" b="0" i="0" u="none" strike="noStrike" cap="none" normalizeH="0" baseline="0" dirty="0" smtClean="0">
                  <a:ln>
                    <a:noFill/>
                  </a:ln>
                  <a:solidFill>
                    <a:schemeClr val="tx1"/>
                  </a:solidFill>
                  <a:effectLst/>
                  <a:latin typeface="Calibri" pitchFamily="34" charset="0"/>
                  <a:cs typeface="Arial" pitchFamily="34" charset="0"/>
                </a:rPr>
                <a:t> &lt; 0</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52" name="Straight Arrow Connector 51"/>
            <p:cNvCxnSpPr/>
            <p:nvPr/>
          </p:nvCxnSpPr>
          <p:spPr>
            <a:xfrm>
              <a:off x="1899747" y="5173943"/>
              <a:ext cx="756369" cy="4679"/>
            </a:xfrm>
            <a:prstGeom prst="straightConnector1">
              <a:avLst/>
            </a:prstGeom>
            <a:ln w="28575">
              <a:solidFill>
                <a:schemeClr val="tx1"/>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a:off x="5121917" y="5173943"/>
              <a:ext cx="756369" cy="4679"/>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2002976" y="4818745"/>
              <a:ext cx="317716" cy="400110"/>
            </a:xfrm>
            <a:prstGeom prst="rect">
              <a:avLst/>
            </a:prstGeom>
            <a:noFill/>
          </p:spPr>
          <p:txBody>
            <a:bodyPr wrap="none" rtlCol="0">
              <a:spAutoFit/>
            </a:bodyPr>
            <a:lstStyle/>
            <a:p>
              <a:r>
                <a:rPr lang="en-US" sz="2000" dirty="0" smtClean="0"/>
                <a:t>P</a:t>
              </a:r>
              <a:endParaRPr lang="en-US" sz="2000" dirty="0"/>
            </a:p>
          </p:txBody>
        </p:sp>
        <p:sp>
          <p:nvSpPr>
            <p:cNvPr id="56" name="TextBox 55"/>
            <p:cNvSpPr txBox="1"/>
            <p:nvPr/>
          </p:nvSpPr>
          <p:spPr>
            <a:xfrm>
              <a:off x="5479148" y="4826003"/>
              <a:ext cx="317716" cy="400110"/>
            </a:xfrm>
            <a:prstGeom prst="rect">
              <a:avLst/>
            </a:prstGeom>
            <a:noFill/>
          </p:spPr>
          <p:txBody>
            <a:bodyPr wrap="none" rtlCol="0">
              <a:spAutoFit/>
            </a:bodyPr>
            <a:lstStyle/>
            <a:p>
              <a:r>
                <a:rPr lang="en-US" sz="2000" dirty="0" smtClean="0"/>
                <a:t>P</a:t>
              </a:r>
              <a:endParaRPr lang="en-US" sz="2000" dirty="0"/>
            </a:p>
          </p:txBody>
        </p:sp>
        <p:sp>
          <p:nvSpPr>
            <p:cNvPr id="57" name="Line 5"/>
            <p:cNvSpPr>
              <a:spLocks noChangeShapeType="1"/>
            </p:cNvSpPr>
            <p:nvPr/>
          </p:nvSpPr>
          <p:spPr bwMode="auto">
            <a:xfrm>
              <a:off x="7207774" y="5160313"/>
              <a:ext cx="2566645" cy="0"/>
            </a:xfrm>
            <a:prstGeom prst="line">
              <a:avLst/>
            </a:prstGeom>
            <a:noFill/>
            <a:ln w="9525">
              <a:solidFill>
                <a:srgbClr val="000000"/>
              </a:solidFill>
              <a:prstDash val="lgDashDot"/>
              <a:round/>
              <a:headEnd/>
              <a:tailEnd/>
            </a:ln>
          </p:spPr>
          <p:txBody>
            <a:bodyPr vert="horz" wrap="square" lIns="91440" tIns="45720" rIns="91440" bIns="45720" numCol="1" anchor="t" anchorCtr="0" compatLnSpc="1">
              <a:prstTxWarp prst="textNoShape">
                <a:avLst/>
              </a:prstTxWarp>
            </a:bodyPr>
            <a:lstStyle/>
            <a:p>
              <a:endParaRPr lang="en-US"/>
            </a:p>
          </p:txBody>
        </p:sp>
        <p:sp>
          <p:nvSpPr>
            <p:cNvPr id="58" name="Rectangle 6"/>
            <p:cNvSpPr>
              <a:spLocks noChangeArrowheads="1"/>
            </p:cNvSpPr>
            <p:nvPr/>
          </p:nvSpPr>
          <p:spPr bwMode="auto">
            <a:xfrm>
              <a:off x="7162716" y="4826654"/>
              <a:ext cx="2451288" cy="651041"/>
            </a:xfrm>
            <a:prstGeom prst="rect">
              <a:avLst/>
            </a:prstGeom>
            <a:noFill/>
            <a:ln w="28575">
              <a:solidFill>
                <a:schemeClr val="accent1">
                  <a:lumMod val="75000"/>
                </a:schemeClr>
              </a:solidFill>
              <a:miter lim="800000"/>
              <a:headEnd/>
              <a:tailEnd/>
            </a:ln>
          </p:spPr>
          <p:txBody>
            <a:bodyPr vert="horz" wrap="square" lIns="91440" tIns="45720" rIns="91440" bIns="45720" numCol="1" anchor="t" anchorCtr="0" compatLnSpc="1">
              <a:prstTxWarp prst="textNoShape">
                <a:avLst/>
              </a:prstTxWarp>
            </a:bodyPr>
            <a:lstStyle/>
            <a:p>
              <a:endParaRPr lang="en-US">
                <a:ln>
                  <a:solidFill>
                    <a:srgbClr val="99CCFF"/>
                  </a:solidFill>
                </a:ln>
              </a:endParaRPr>
            </a:p>
          </p:txBody>
        </p:sp>
        <p:sp>
          <p:nvSpPr>
            <p:cNvPr id="59" name="Text Box 9"/>
            <p:cNvSpPr txBox="1">
              <a:spLocks noChangeArrowheads="1"/>
            </p:cNvSpPr>
            <p:nvPr/>
          </p:nvSpPr>
          <p:spPr bwMode="auto">
            <a:xfrm>
              <a:off x="6886943" y="4948724"/>
              <a:ext cx="453619" cy="365306"/>
            </a:xfrm>
            <a:prstGeom prst="rect">
              <a:avLst/>
            </a:prstGeom>
            <a:noFill/>
            <a:ln w="9525">
              <a:noFill/>
              <a:miter lim="800000"/>
              <a:headEnd/>
              <a:tailEnd/>
            </a:ln>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 name="Text Box 10"/>
            <p:cNvSpPr txBox="1">
              <a:spLocks noChangeArrowheads="1"/>
            </p:cNvSpPr>
            <p:nvPr/>
          </p:nvSpPr>
          <p:spPr bwMode="auto">
            <a:xfrm>
              <a:off x="9774418" y="4986702"/>
              <a:ext cx="595954" cy="369332"/>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cxnSp>
          <p:nvCxnSpPr>
            <p:cNvPr id="61" name="Straight Arrow Connector 60"/>
            <p:cNvCxnSpPr/>
            <p:nvPr/>
          </p:nvCxnSpPr>
          <p:spPr>
            <a:xfrm>
              <a:off x="6391833" y="5166689"/>
              <a:ext cx="756369" cy="4679"/>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p:nvPr/>
          </p:nvCxnSpPr>
          <p:spPr>
            <a:xfrm>
              <a:off x="9614003" y="5166689"/>
              <a:ext cx="756369" cy="4679"/>
            </a:xfrm>
            <a:prstGeom prst="straightConnector1">
              <a:avLst/>
            </a:prstGeom>
            <a:ln w="28575">
              <a:solidFill>
                <a:schemeClr val="tx1"/>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63" name="TextBox 62"/>
            <p:cNvSpPr txBox="1"/>
            <p:nvPr/>
          </p:nvSpPr>
          <p:spPr>
            <a:xfrm>
              <a:off x="6495062" y="4811491"/>
              <a:ext cx="317716" cy="400110"/>
            </a:xfrm>
            <a:prstGeom prst="rect">
              <a:avLst/>
            </a:prstGeom>
            <a:noFill/>
          </p:spPr>
          <p:txBody>
            <a:bodyPr wrap="none" rtlCol="0">
              <a:spAutoFit/>
            </a:bodyPr>
            <a:lstStyle/>
            <a:p>
              <a:r>
                <a:rPr lang="en-US" sz="2000" dirty="0" smtClean="0"/>
                <a:t>P</a:t>
              </a:r>
              <a:endParaRPr lang="en-US" sz="2000" dirty="0"/>
            </a:p>
          </p:txBody>
        </p:sp>
        <p:sp>
          <p:nvSpPr>
            <p:cNvPr id="64" name="TextBox 63"/>
            <p:cNvSpPr txBox="1"/>
            <p:nvPr/>
          </p:nvSpPr>
          <p:spPr>
            <a:xfrm>
              <a:off x="9971234" y="4818749"/>
              <a:ext cx="317716" cy="400110"/>
            </a:xfrm>
            <a:prstGeom prst="rect">
              <a:avLst/>
            </a:prstGeom>
            <a:noFill/>
          </p:spPr>
          <p:txBody>
            <a:bodyPr wrap="none" rtlCol="0">
              <a:spAutoFit/>
            </a:bodyPr>
            <a:lstStyle/>
            <a:p>
              <a:r>
                <a:rPr lang="en-US" sz="2000" dirty="0" smtClean="0"/>
                <a:t>P</a:t>
              </a:r>
              <a:endParaRPr lang="en-US" sz="2000" dirty="0"/>
            </a:p>
          </p:txBody>
        </p:sp>
      </p:grpSp>
      <p:pic>
        <p:nvPicPr>
          <p:cNvPr id="10" name="Audio 9">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cSld>
  <p:clrMapOvr>
    <a:masterClrMapping/>
  </p:clrMapOvr>
  <p:transition advTm="4489"/>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66"/>
                                        </p:tgtEl>
                                        <p:attrNameLst>
                                          <p:attrName>style.visibility</p:attrName>
                                        </p:attrNameLst>
                                      </p:cBhvr>
                                      <p:to>
                                        <p:strVal val="visible"/>
                                      </p:to>
                                    </p:set>
                                    <p:anim calcmode="lin" valueType="num">
                                      <p:cBhvr additive="base">
                                        <p:cTn id="33" dur="500" fill="hold"/>
                                        <p:tgtEl>
                                          <p:spTgt spid="66"/>
                                        </p:tgtEl>
                                        <p:attrNameLst>
                                          <p:attrName>ppt_x</p:attrName>
                                        </p:attrNameLst>
                                      </p:cBhvr>
                                      <p:tavLst>
                                        <p:tav tm="0">
                                          <p:val>
                                            <p:strVal val="#ppt_x"/>
                                          </p:val>
                                        </p:tav>
                                        <p:tav tm="100000">
                                          <p:val>
                                            <p:strVal val="#ppt_x"/>
                                          </p:val>
                                        </p:tav>
                                      </p:tavLst>
                                    </p:anim>
                                    <p:anim calcmode="lin" valueType="num">
                                      <p:cBhvr additive="base">
                                        <p:cTn id="34"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10"/>
                </p:tgtEl>
              </p:cMediaNode>
            </p:audio>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GV: </a:t>
            </a:r>
            <a:r>
              <a:rPr lang="en-US" dirty="0" err="1" smtClean="0">
                <a:latin typeface="Arial" panose="020B0604020202020204" pitchFamily="34" charset="0"/>
                <a:cs typeface="Arial" panose="020B0604020202020204" pitchFamily="34" charset="0"/>
              </a:rPr>
              <a:t>Dương</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Thị</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Hồng</a:t>
            </a:r>
            <a:endParaRPr lang="en-US" dirty="0">
              <a:latin typeface="Arial" panose="020B0604020202020204" pitchFamily="34" charset="0"/>
              <a:cs typeface="Arial" panose="020B0604020202020204" pitchFamily="34" charset="0"/>
            </a:endParaRPr>
          </a:p>
        </p:txBody>
      </p:sp>
      <p:sp>
        <p:nvSpPr>
          <p:cNvPr id="3" name="Rounded Rectangle 2"/>
          <p:cNvSpPr/>
          <p:nvPr/>
        </p:nvSpPr>
        <p:spPr>
          <a:xfrm>
            <a:off x="1648326" y="194375"/>
            <a:ext cx="9131969" cy="620485"/>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2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8.1. </a:t>
            </a:r>
            <a:r>
              <a:rPr lang="en-US" sz="3200" b="1" dirty="0" smtClean="0">
                <a:solidFill>
                  <a:srgbClr val="C00000"/>
                </a:solidFill>
              </a:rPr>
              <a:t>KHÁI NIỆM VỀ KÉO (NÉN) ĐÚNG TÂM</a:t>
            </a:r>
            <a:endParaRPr lang="en-US" sz="32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5" name="TextBox 14"/>
          <p:cNvSpPr txBox="1"/>
          <p:nvPr/>
        </p:nvSpPr>
        <p:spPr>
          <a:xfrm>
            <a:off x="-1" y="6397203"/>
            <a:ext cx="357337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6" name="TextBox 15"/>
          <p:cNvSpPr txBox="1"/>
          <p:nvPr/>
        </p:nvSpPr>
        <p:spPr>
          <a:xfrm>
            <a:off x="431763" y="899886"/>
            <a:ext cx="11551690" cy="5164491"/>
          </a:xfrm>
          <a:prstGeom prst="rect">
            <a:avLst/>
          </a:prstGeom>
          <a:noFill/>
        </p:spPr>
        <p:txBody>
          <a:bodyPr wrap="square" rtlCol="0">
            <a:spAutoFit/>
          </a:bodyPr>
          <a:lstStyle/>
          <a:p>
            <a:r>
              <a:rPr lang="en-US" sz="2800" b="1" dirty="0" smtClean="0">
                <a:solidFill>
                  <a:srgbClr val="0000FF"/>
                </a:solidFill>
              </a:rPr>
              <a:t>8.1.2. </a:t>
            </a:r>
            <a:r>
              <a:rPr lang="en-US" sz="2800" b="1" dirty="0" err="1" smtClean="0">
                <a:solidFill>
                  <a:srgbClr val="0000FF"/>
                </a:solidFill>
              </a:rPr>
              <a:t>Biểu</a:t>
            </a:r>
            <a:r>
              <a:rPr lang="en-US" sz="2800" b="1" dirty="0" smtClean="0">
                <a:solidFill>
                  <a:srgbClr val="0000FF"/>
                </a:solidFill>
              </a:rPr>
              <a:t> </a:t>
            </a:r>
            <a:r>
              <a:rPr lang="en-US" sz="2800" b="1" dirty="0" err="1" smtClean="0">
                <a:solidFill>
                  <a:srgbClr val="0000FF"/>
                </a:solidFill>
              </a:rPr>
              <a:t>đồ</a:t>
            </a:r>
            <a:r>
              <a:rPr lang="en-US" sz="2800" b="1" dirty="0" smtClean="0">
                <a:solidFill>
                  <a:srgbClr val="0000FF"/>
                </a:solidFill>
              </a:rPr>
              <a:t> </a:t>
            </a:r>
            <a:r>
              <a:rPr lang="en-US" sz="2800" b="1" dirty="0" err="1" smtClean="0">
                <a:solidFill>
                  <a:srgbClr val="0000FF"/>
                </a:solidFill>
              </a:rPr>
              <a:t>lực</a:t>
            </a:r>
            <a:r>
              <a:rPr lang="en-US" sz="2800" b="1" dirty="0" smtClean="0">
                <a:solidFill>
                  <a:srgbClr val="0000FF"/>
                </a:solidFill>
              </a:rPr>
              <a:t> </a:t>
            </a:r>
            <a:r>
              <a:rPr lang="en-US" sz="2800" b="1" dirty="0" err="1" smtClean="0">
                <a:solidFill>
                  <a:srgbClr val="0000FF"/>
                </a:solidFill>
              </a:rPr>
              <a:t>dọc</a:t>
            </a:r>
            <a:r>
              <a:rPr lang="en-US" sz="2800" b="1" i="1" dirty="0" smtClean="0">
                <a:solidFill>
                  <a:srgbClr val="0000FF"/>
                </a:solidFill>
              </a:rPr>
              <a:t> </a:t>
            </a:r>
            <a:r>
              <a:rPr lang="en-US" sz="2800" i="1" dirty="0" smtClean="0">
                <a:solidFill>
                  <a:srgbClr val="0000FF"/>
                </a:solidFill>
              </a:rPr>
              <a:t> </a:t>
            </a:r>
            <a:r>
              <a:rPr lang="en-US" sz="2800" i="1" dirty="0" smtClean="0"/>
              <a:t>(</a:t>
            </a:r>
            <a:r>
              <a:rPr lang="en-US" sz="2800" i="1" dirty="0" err="1" smtClean="0"/>
              <a:t>biểu</a:t>
            </a:r>
            <a:r>
              <a:rPr lang="en-US" sz="2800" i="1" dirty="0" smtClean="0"/>
              <a:t> </a:t>
            </a:r>
            <a:r>
              <a:rPr lang="en-US" sz="2800" i="1" dirty="0" err="1" smtClean="0"/>
              <a:t>đồ</a:t>
            </a:r>
            <a:r>
              <a:rPr lang="en-US" sz="2800" i="1" dirty="0" smtClean="0"/>
              <a:t> </a:t>
            </a:r>
            <a:r>
              <a:rPr lang="en-US" sz="2800" i="1" dirty="0" err="1" smtClean="0"/>
              <a:t>nội</a:t>
            </a:r>
            <a:r>
              <a:rPr lang="en-US" sz="2800" i="1" dirty="0" smtClean="0"/>
              <a:t> </a:t>
            </a:r>
            <a:r>
              <a:rPr lang="en-US" sz="2800" i="1" dirty="0" err="1" smtClean="0"/>
              <a:t>lực</a:t>
            </a:r>
            <a:r>
              <a:rPr lang="en-US" sz="2800" i="1" dirty="0" smtClean="0"/>
              <a:t>)</a:t>
            </a:r>
            <a:r>
              <a:rPr lang="en-US" sz="2800" b="1" i="1" dirty="0" smtClean="0">
                <a:latin typeface="Times New Roman" panose="02020603050405020304" pitchFamily="18" charset="0"/>
                <a:cs typeface="Times New Roman" panose="02020603050405020304" pitchFamily="18" charset="0"/>
              </a:rPr>
              <a:t>      </a:t>
            </a:r>
            <a:endParaRPr lang="en-US" sz="2800" dirty="0" smtClean="0"/>
          </a:p>
          <a:p>
            <a:pPr>
              <a:lnSpc>
                <a:spcPct val="130000"/>
              </a:lnSpc>
            </a:pPr>
            <a:r>
              <a:rPr lang="en-US" sz="2800" dirty="0" smtClean="0"/>
              <a:t>       </a:t>
            </a:r>
          </a:p>
          <a:p>
            <a:pPr>
              <a:lnSpc>
                <a:spcPct val="130000"/>
              </a:lnSpc>
            </a:pPr>
            <a:endParaRPr lang="en-US" sz="2800" dirty="0" smtClean="0"/>
          </a:p>
          <a:p>
            <a:pPr>
              <a:lnSpc>
                <a:spcPct val="130000"/>
              </a:lnSpc>
            </a:pPr>
            <a:endParaRPr lang="en-US" sz="2800" dirty="0" smtClean="0"/>
          </a:p>
          <a:p>
            <a:pPr>
              <a:lnSpc>
                <a:spcPct val="130000"/>
              </a:lnSpc>
            </a:pPr>
            <a:endParaRPr lang="en-US" sz="2800" dirty="0" smtClean="0"/>
          </a:p>
          <a:p>
            <a:pPr>
              <a:lnSpc>
                <a:spcPct val="120000"/>
              </a:lnSpc>
            </a:pPr>
            <a:r>
              <a:rPr lang="vi-VN" sz="2800" dirty="0"/>
              <a:t/>
            </a:r>
            <a:br>
              <a:rPr lang="vi-VN" sz="2800" dirty="0"/>
            </a:br>
            <a:r>
              <a:rPr lang="en-US" sz="2800" dirty="0"/>
              <a:t/>
            </a:r>
            <a:br>
              <a:rPr lang="en-US" sz="2800" dirty="0"/>
            </a:br>
            <a:r>
              <a:rPr lang="en-US" sz="2800" dirty="0"/>
              <a:t/>
            </a:r>
            <a:br>
              <a:rPr lang="en-US" sz="2800" dirty="0"/>
            </a:br>
            <a:endParaRPr lang="en-US" sz="2800" dirty="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709863" y="1422876"/>
            <a:ext cx="10720134" cy="954107"/>
          </a:xfrm>
          <a:prstGeom prst="rect">
            <a:avLst/>
          </a:prstGeom>
          <a:noFill/>
        </p:spPr>
        <p:txBody>
          <a:bodyPr wrap="square" rtlCol="0">
            <a:spAutoFit/>
          </a:bodyPr>
          <a:lstStyle/>
          <a:p>
            <a:pPr lvl="0"/>
            <a:r>
              <a:rPr lang="en-US" sz="2800" dirty="0" smtClean="0"/>
              <a:t>     </a:t>
            </a:r>
            <a:r>
              <a:rPr lang="en-US" sz="2800" dirty="0" err="1" smtClean="0"/>
              <a:t>Biểu</a:t>
            </a:r>
            <a:r>
              <a:rPr lang="en-US" sz="2800" dirty="0" smtClean="0"/>
              <a:t> </a:t>
            </a:r>
            <a:r>
              <a:rPr lang="en-US" sz="2800" dirty="0" err="1" smtClean="0"/>
              <a:t>đồ</a:t>
            </a:r>
            <a:r>
              <a:rPr lang="en-US" sz="2800" dirty="0" smtClean="0"/>
              <a:t> </a:t>
            </a:r>
            <a:r>
              <a:rPr lang="en-US" sz="2800" dirty="0" err="1" smtClean="0"/>
              <a:t>lực</a:t>
            </a:r>
            <a:r>
              <a:rPr lang="en-US" sz="2800" dirty="0" smtClean="0"/>
              <a:t> </a:t>
            </a:r>
            <a:r>
              <a:rPr lang="en-US" sz="2800" dirty="0" err="1" smtClean="0"/>
              <a:t>dọc</a:t>
            </a:r>
            <a:r>
              <a:rPr lang="en-US" sz="2800" dirty="0" smtClean="0"/>
              <a:t> </a:t>
            </a:r>
            <a:r>
              <a:rPr lang="en-US" sz="2800" dirty="0" err="1" smtClean="0"/>
              <a:t>là</a:t>
            </a:r>
            <a:r>
              <a:rPr lang="en-US" sz="2800" dirty="0" smtClean="0"/>
              <a:t> </a:t>
            </a:r>
            <a:r>
              <a:rPr lang="en-US" sz="2800" dirty="0" err="1" smtClean="0"/>
              <a:t>đồ</a:t>
            </a:r>
            <a:r>
              <a:rPr lang="en-US" sz="2800" dirty="0" smtClean="0"/>
              <a:t> </a:t>
            </a:r>
            <a:r>
              <a:rPr lang="en-US" sz="2800" dirty="0" err="1" smtClean="0"/>
              <a:t>thị</a:t>
            </a:r>
            <a:r>
              <a:rPr lang="en-US" sz="2800" dirty="0" smtClean="0"/>
              <a:t> </a:t>
            </a:r>
            <a:r>
              <a:rPr lang="en-US" sz="2800" dirty="0" err="1" smtClean="0"/>
              <a:t>biểu</a:t>
            </a:r>
            <a:r>
              <a:rPr lang="en-US" sz="2800" dirty="0" smtClean="0"/>
              <a:t> </a:t>
            </a:r>
            <a:r>
              <a:rPr lang="en-US" sz="2800" dirty="0" err="1" smtClean="0"/>
              <a:t>diễn</a:t>
            </a:r>
            <a:r>
              <a:rPr lang="en-US" sz="2800" dirty="0" smtClean="0"/>
              <a:t> </a:t>
            </a:r>
            <a:r>
              <a:rPr lang="en-US" sz="2800" dirty="0" err="1" smtClean="0"/>
              <a:t>sự</a:t>
            </a:r>
            <a:r>
              <a:rPr lang="en-US" sz="2800" dirty="0" smtClean="0"/>
              <a:t> </a:t>
            </a:r>
            <a:r>
              <a:rPr lang="en-US" sz="2800" dirty="0" err="1" smtClean="0"/>
              <a:t>biến</a:t>
            </a:r>
            <a:r>
              <a:rPr lang="en-US" sz="2800" dirty="0" smtClean="0"/>
              <a:t> </a:t>
            </a:r>
            <a:r>
              <a:rPr lang="en-US" sz="2800" dirty="0" err="1" smtClean="0"/>
              <a:t>thiên</a:t>
            </a:r>
            <a:r>
              <a:rPr lang="en-US" sz="2800" dirty="0" smtClean="0"/>
              <a:t> </a:t>
            </a:r>
            <a:r>
              <a:rPr lang="en-US" sz="2800" dirty="0" err="1" smtClean="0"/>
              <a:t>của</a:t>
            </a:r>
            <a:r>
              <a:rPr lang="en-US" sz="2800" dirty="0" smtClean="0"/>
              <a:t> </a:t>
            </a:r>
            <a:r>
              <a:rPr lang="en-US" sz="2800" dirty="0" err="1" smtClean="0"/>
              <a:t>lực</a:t>
            </a:r>
            <a:r>
              <a:rPr lang="en-US" sz="2800" dirty="0" smtClean="0"/>
              <a:t> </a:t>
            </a:r>
            <a:r>
              <a:rPr lang="en-US" sz="2800" dirty="0" err="1" smtClean="0"/>
              <a:t>dọc</a:t>
            </a:r>
            <a:r>
              <a:rPr lang="en-US" sz="2800" dirty="0" smtClean="0"/>
              <a:t> </a:t>
            </a:r>
            <a:r>
              <a:rPr lang="en-US" sz="2800" dirty="0" err="1" smtClean="0"/>
              <a:t>tại</a:t>
            </a:r>
            <a:r>
              <a:rPr lang="en-US" sz="2800" dirty="0" smtClean="0"/>
              <a:t> </a:t>
            </a:r>
            <a:r>
              <a:rPr lang="en-US" sz="2800" dirty="0" err="1" smtClean="0"/>
              <a:t>mọi</a:t>
            </a:r>
            <a:r>
              <a:rPr lang="en-US" sz="2800" dirty="0" smtClean="0"/>
              <a:t> </a:t>
            </a:r>
            <a:r>
              <a:rPr lang="en-US" sz="2800" dirty="0" err="1" smtClean="0"/>
              <a:t>mặt</a:t>
            </a:r>
            <a:r>
              <a:rPr lang="en-US" sz="2800" dirty="0" smtClean="0"/>
              <a:t> </a:t>
            </a:r>
            <a:r>
              <a:rPr lang="en-US" sz="2800" dirty="0" err="1" smtClean="0"/>
              <a:t>cắt</a:t>
            </a:r>
            <a:r>
              <a:rPr lang="en-US" sz="2800" dirty="0" smtClean="0"/>
              <a:t> </a:t>
            </a:r>
            <a:r>
              <a:rPr lang="en-US" sz="2800" dirty="0" err="1" smtClean="0"/>
              <a:t>ngang</a:t>
            </a:r>
            <a:r>
              <a:rPr lang="en-US" sz="2800" dirty="0" smtClean="0"/>
              <a:t> </a:t>
            </a:r>
            <a:r>
              <a:rPr lang="en-US" sz="2800" dirty="0" err="1" smtClean="0"/>
              <a:t>dọc</a:t>
            </a:r>
            <a:r>
              <a:rPr lang="en-US" sz="2800" dirty="0" smtClean="0"/>
              <a:t> </a:t>
            </a:r>
            <a:r>
              <a:rPr lang="en-US" sz="2800" dirty="0" err="1" smtClean="0"/>
              <a:t>theo</a:t>
            </a:r>
            <a:r>
              <a:rPr lang="en-US" sz="2800" dirty="0" smtClean="0"/>
              <a:t> </a:t>
            </a:r>
            <a:r>
              <a:rPr lang="en-US" sz="2800" dirty="0" err="1" smtClean="0"/>
              <a:t>thanh</a:t>
            </a:r>
            <a:r>
              <a:rPr lang="en-US" sz="2800" dirty="0" smtClean="0"/>
              <a:t>.</a:t>
            </a:r>
          </a:p>
        </p:txBody>
      </p:sp>
      <p:sp>
        <p:nvSpPr>
          <p:cNvPr id="30" name="TextBox 29"/>
          <p:cNvSpPr txBox="1"/>
          <p:nvPr/>
        </p:nvSpPr>
        <p:spPr>
          <a:xfrm>
            <a:off x="601579" y="2351472"/>
            <a:ext cx="11321716" cy="1384995"/>
          </a:xfrm>
          <a:prstGeom prst="rect">
            <a:avLst/>
          </a:prstGeom>
          <a:noFill/>
        </p:spPr>
        <p:txBody>
          <a:bodyPr wrap="square" rtlCol="0">
            <a:spAutoFit/>
          </a:bodyPr>
          <a:lstStyle/>
          <a:p>
            <a:pPr lvl="0"/>
            <a:r>
              <a:rPr lang="en-US" sz="2800" dirty="0" smtClean="0"/>
              <a:t>Qui </a:t>
            </a:r>
            <a:r>
              <a:rPr lang="en-US" sz="2800" dirty="0" err="1" smtClean="0"/>
              <a:t>ước</a:t>
            </a:r>
            <a:r>
              <a:rPr lang="en-US" sz="2800" dirty="0" smtClean="0"/>
              <a:t> </a:t>
            </a:r>
            <a:r>
              <a:rPr lang="en-US" sz="2800" dirty="0" err="1" smtClean="0"/>
              <a:t>dấu</a:t>
            </a:r>
            <a:r>
              <a:rPr lang="en-US" sz="2800" dirty="0" smtClean="0"/>
              <a:t>:</a:t>
            </a:r>
          </a:p>
          <a:p>
            <a:r>
              <a:rPr lang="en-US" sz="2800" dirty="0" smtClean="0"/>
              <a:t>      +  </a:t>
            </a:r>
            <a:r>
              <a:rPr lang="en-US" sz="2800" dirty="0" err="1" smtClean="0"/>
              <a:t>Lực</a:t>
            </a:r>
            <a:r>
              <a:rPr lang="en-US" sz="2800" dirty="0" smtClean="0"/>
              <a:t> </a:t>
            </a:r>
            <a:r>
              <a:rPr lang="en-US" sz="2800" dirty="0" err="1" smtClean="0"/>
              <a:t>dọc</a:t>
            </a:r>
            <a:r>
              <a:rPr lang="en-US" sz="2800" dirty="0" smtClean="0"/>
              <a:t> </a:t>
            </a:r>
            <a:r>
              <a:rPr lang="en-US" sz="2800" dirty="0" err="1" smtClean="0"/>
              <a:t>dương</a:t>
            </a:r>
            <a:r>
              <a:rPr lang="en-US" sz="2800" dirty="0" smtClean="0"/>
              <a:t> </a:t>
            </a:r>
            <a:r>
              <a:rPr lang="en-US" sz="2800" dirty="0" err="1" smtClean="0"/>
              <a:t>khi</a:t>
            </a:r>
            <a:r>
              <a:rPr lang="en-US" sz="2800" dirty="0" smtClean="0"/>
              <a:t> </a:t>
            </a:r>
            <a:r>
              <a:rPr lang="en-US" sz="2800" dirty="0" err="1" smtClean="0"/>
              <a:t>thanh</a:t>
            </a:r>
            <a:r>
              <a:rPr lang="en-US" sz="2800" dirty="0" smtClean="0"/>
              <a:t> </a:t>
            </a:r>
            <a:r>
              <a:rPr lang="en-US" sz="2800" dirty="0" err="1" smtClean="0"/>
              <a:t>chịu</a:t>
            </a:r>
            <a:r>
              <a:rPr lang="en-US" sz="2800" dirty="0" smtClean="0"/>
              <a:t> </a:t>
            </a:r>
            <a:r>
              <a:rPr lang="en-US" sz="2800" dirty="0" err="1" smtClean="0"/>
              <a:t>kéo</a:t>
            </a:r>
            <a:r>
              <a:rPr lang="en-US" sz="2800" dirty="0" smtClean="0"/>
              <a:t>.</a:t>
            </a:r>
          </a:p>
          <a:p>
            <a:r>
              <a:rPr lang="en-US" sz="2800" dirty="0" smtClean="0"/>
              <a:t>      +  </a:t>
            </a:r>
            <a:r>
              <a:rPr lang="en-US" sz="2800" dirty="0" err="1" smtClean="0"/>
              <a:t>Lực</a:t>
            </a:r>
            <a:r>
              <a:rPr lang="en-US" sz="2800" dirty="0" smtClean="0"/>
              <a:t> </a:t>
            </a:r>
            <a:r>
              <a:rPr lang="en-US" sz="2800" dirty="0" err="1" smtClean="0"/>
              <a:t>dọc</a:t>
            </a:r>
            <a:r>
              <a:rPr lang="en-US" sz="2800" dirty="0" smtClean="0"/>
              <a:t> </a:t>
            </a:r>
            <a:r>
              <a:rPr lang="en-US" sz="2800" dirty="0" err="1" smtClean="0"/>
              <a:t>âm</a:t>
            </a:r>
            <a:r>
              <a:rPr lang="en-US" sz="2800" dirty="0" smtClean="0"/>
              <a:t> </a:t>
            </a:r>
            <a:r>
              <a:rPr lang="en-US" sz="2800" dirty="0" err="1" smtClean="0"/>
              <a:t>khi</a:t>
            </a:r>
            <a:r>
              <a:rPr lang="en-US" sz="2800" dirty="0" smtClean="0"/>
              <a:t> </a:t>
            </a:r>
            <a:r>
              <a:rPr lang="en-US" sz="2800" dirty="0" err="1" smtClean="0"/>
              <a:t>thanh</a:t>
            </a:r>
            <a:r>
              <a:rPr lang="en-US" sz="2800" dirty="0" smtClean="0"/>
              <a:t> </a:t>
            </a:r>
            <a:r>
              <a:rPr lang="en-US" sz="2800" dirty="0" err="1" smtClean="0"/>
              <a:t>chịu</a:t>
            </a:r>
            <a:r>
              <a:rPr lang="en-US" sz="2800" dirty="0" smtClean="0"/>
              <a:t> </a:t>
            </a:r>
            <a:r>
              <a:rPr lang="en-US" sz="2800" dirty="0" err="1" smtClean="0"/>
              <a:t>nén</a:t>
            </a:r>
            <a:r>
              <a:rPr lang="en-US" sz="2800" dirty="0" smtClean="0"/>
              <a:t>.</a:t>
            </a:r>
          </a:p>
        </p:txBody>
      </p:sp>
      <p:grpSp>
        <p:nvGrpSpPr>
          <p:cNvPr id="72" name="Group 71"/>
          <p:cNvGrpSpPr/>
          <p:nvPr/>
        </p:nvGrpSpPr>
        <p:grpSpPr>
          <a:xfrm>
            <a:off x="2968200" y="4685318"/>
            <a:ext cx="4848268" cy="1189256"/>
            <a:chOff x="2968200" y="4685318"/>
            <a:chExt cx="4848268" cy="1189256"/>
          </a:xfrm>
        </p:grpSpPr>
        <p:grpSp>
          <p:nvGrpSpPr>
            <p:cNvPr id="25" name="Group 45"/>
            <p:cNvGrpSpPr>
              <a:grpSpLocks/>
            </p:cNvGrpSpPr>
            <p:nvPr/>
          </p:nvGrpSpPr>
          <p:grpSpPr bwMode="auto">
            <a:xfrm>
              <a:off x="6983027" y="4820269"/>
              <a:ext cx="833441" cy="679450"/>
              <a:chOff x="5521" y="881"/>
              <a:chExt cx="525" cy="428"/>
            </a:xfrm>
          </p:grpSpPr>
          <p:sp>
            <p:nvSpPr>
              <p:cNvPr id="26" name="Line 46"/>
              <p:cNvSpPr>
                <a:spLocks noChangeShapeType="1"/>
              </p:cNvSpPr>
              <p:nvPr/>
            </p:nvSpPr>
            <p:spPr bwMode="auto">
              <a:xfrm>
                <a:off x="5521" y="1174"/>
                <a:ext cx="338" cy="0"/>
              </a:xfrm>
              <a:prstGeom prst="line">
                <a:avLst/>
              </a:prstGeom>
              <a:noFill/>
              <a:ln w="28575">
                <a:solidFill>
                  <a:srgbClr val="FF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7" name="Line 47"/>
              <p:cNvSpPr>
                <a:spLocks noChangeShapeType="1"/>
              </p:cNvSpPr>
              <p:nvPr/>
            </p:nvSpPr>
            <p:spPr bwMode="auto">
              <a:xfrm>
                <a:off x="5839" y="1174"/>
                <a:ext cx="113"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 name="Text Box 48"/>
              <p:cNvSpPr txBox="1">
                <a:spLocks noChangeArrowheads="1"/>
              </p:cNvSpPr>
              <p:nvPr/>
            </p:nvSpPr>
            <p:spPr bwMode="auto">
              <a:xfrm>
                <a:off x="5596" y="881"/>
                <a:ext cx="450" cy="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smtClean="0">
                    <a:solidFill>
                      <a:srgbClr val="FF0000"/>
                    </a:solidFill>
                  </a:rPr>
                  <a:t>P</a:t>
                </a:r>
                <a:r>
                  <a:rPr lang="en-US" sz="2400" baseline="-25000" dirty="0" smtClean="0">
                    <a:solidFill>
                      <a:srgbClr val="FF0000"/>
                    </a:solidFill>
                  </a:rPr>
                  <a:t>1</a:t>
                </a:r>
                <a:endParaRPr lang="en-US" sz="2400" dirty="0">
                  <a:solidFill>
                    <a:srgbClr val="FF0000"/>
                  </a:solidFill>
                </a:endParaRPr>
              </a:p>
            </p:txBody>
          </p:sp>
        </p:grpSp>
        <p:grpSp>
          <p:nvGrpSpPr>
            <p:cNvPr id="29" name="Group 49"/>
            <p:cNvGrpSpPr>
              <a:grpSpLocks/>
            </p:cNvGrpSpPr>
            <p:nvPr/>
          </p:nvGrpSpPr>
          <p:grpSpPr bwMode="auto">
            <a:xfrm>
              <a:off x="4844626" y="4818667"/>
              <a:ext cx="728662" cy="677863"/>
              <a:chOff x="2427" y="640"/>
              <a:chExt cx="459" cy="427"/>
            </a:xfrm>
          </p:grpSpPr>
          <p:sp>
            <p:nvSpPr>
              <p:cNvPr id="32" name="Line 50"/>
              <p:cNvSpPr>
                <a:spLocks noChangeShapeType="1"/>
              </p:cNvSpPr>
              <p:nvPr/>
            </p:nvSpPr>
            <p:spPr bwMode="auto">
              <a:xfrm flipH="1">
                <a:off x="2427" y="922"/>
                <a:ext cx="337" cy="0"/>
              </a:xfrm>
              <a:prstGeom prst="line">
                <a:avLst/>
              </a:prstGeom>
              <a:noFill/>
              <a:ln w="28575">
                <a:solidFill>
                  <a:srgbClr val="FF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33" name="Text Box 51"/>
              <p:cNvSpPr txBox="1">
                <a:spLocks noChangeArrowheads="1"/>
              </p:cNvSpPr>
              <p:nvPr/>
            </p:nvSpPr>
            <p:spPr bwMode="auto">
              <a:xfrm>
                <a:off x="2437" y="640"/>
                <a:ext cx="449" cy="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smtClean="0">
                    <a:solidFill>
                      <a:srgbClr val="FF0000"/>
                    </a:solidFill>
                  </a:rPr>
                  <a:t>P</a:t>
                </a:r>
                <a:r>
                  <a:rPr lang="en-US" sz="2400" baseline="-25000" dirty="0" smtClean="0">
                    <a:solidFill>
                      <a:srgbClr val="FF0000"/>
                    </a:solidFill>
                  </a:rPr>
                  <a:t>2</a:t>
                </a:r>
                <a:endParaRPr lang="en-US" sz="2400" dirty="0">
                  <a:solidFill>
                    <a:srgbClr val="FF0000"/>
                  </a:solidFill>
                </a:endParaRPr>
              </a:p>
            </p:txBody>
          </p:sp>
        </p:grpSp>
        <p:grpSp>
          <p:nvGrpSpPr>
            <p:cNvPr id="34" name="Group 52"/>
            <p:cNvGrpSpPr>
              <a:grpSpLocks/>
            </p:cNvGrpSpPr>
            <p:nvPr/>
          </p:nvGrpSpPr>
          <p:grpSpPr bwMode="auto">
            <a:xfrm>
              <a:off x="4077868" y="4834544"/>
              <a:ext cx="714375" cy="682625"/>
              <a:chOff x="1369" y="650"/>
              <a:chExt cx="450" cy="430"/>
            </a:xfrm>
          </p:grpSpPr>
          <p:sp>
            <p:nvSpPr>
              <p:cNvPr id="35" name="Line 53"/>
              <p:cNvSpPr>
                <a:spLocks noChangeShapeType="1"/>
              </p:cNvSpPr>
              <p:nvPr/>
            </p:nvSpPr>
            <p:spPr bwMode="auto">
              <a:xfrm>
                <a:off x="1400" y="922"/>
                <a:ext cx="225" cy="0"/>
              </a:xfrm>
              <a:prstGeom prst="line">
                <a:avLst/>
              </a:prstGeom>
              <a:noFill/>
              <a:ln w="28575">
                <a:solidFill>
                  <a:srgbClr val="FF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36" name="Text Box 54"/>
              <p:cNvSpPr txBox="1">
                <a:spLocks noChangeArrowheads="1"/>
              </p:cNvSpPr>
              <p:nvPr/>
            </p:nvSpPr>
            <p:spPr bwMode="auto">
              <a:xfrm>
                <a:off x="1369" y="650"/>
                <a:ext cx="450" cy="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smtClean="0">
                    <a:solidFill>
                      <a:srgbClr val="FF0000"/>
                    </a:solidFill>
                  </a:rPr>
                  <a:t>P</a:t>
                </a:r>
                <a:r>
                  <a:rPr lang="en-US" sz="2400" baseline="-25000" dirty="0" smtClean="0">
                    <a:solidFill>
                      <a:srgbClr val="FF0000"/>
                    </a:solidFill>
                  </a:rPr>
                  <a:t>3</a:t>
                </a:r>
                <a:endParaRPr lang="en-US" sz="2400" dirty="0">
                  <a:solidFill>
                    <a:srgbClr val="FF0000"/>
                  </a:solidFill>
                </a:endParaRPr>
              </a:p>
            </p:txBody>
          </p:sp>
        </p:grpSp>
        <p:sp>
          <p:nvSpPr>
            <p:cNvPr id="45" name="Line 160"/>
            <p:cNvSpPr>
              <a:spLocks noChangeShapeType="1"/>
            </p:cNvSpPr>
            <p:nvPr/>
          </p:nvSpPr>
          <p:spPr bwMode="auto">
            <a:xfrm>
              <a:off x="4123902" y="4913918"/>
              <a:ext cx="0" cy="66833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 name="Rectangle 162"/>
            <p:cNvSpPr>
              <a:spLocks noChangeArrowheads="1"/>
            </p:cNvSpPr>
            <p:nvPr/>
          </p:nvSpPr>
          <p:spPr bwMode="auto">
            <a:xfrm>
              <a:off x="3400002" y="4950431"/>
              <a:ext cx="3567113" cy="679450"/>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8" name="Line 163"/>
            <p:cNvSpPr>
              <a:spLocks noChangeShapeType="1"/>
            </p:cNvSpPr>
            <p:nvPr/>
          </p:nvSpPr>
          <p:spPr bwMode="auto">
            <a:xfrm>
              <a:off x="3065040" y="5271106"/>
              <a:ext cx="4281488" cy="0"/>
            </a:xfrm>
            <a:prstGeom prst="line">
              <a:avLst/>
            </a:prstGeom>
            <a:noFill/>
            <a:ln w="9525">
              <a:solidFill>
                <a:srgbClr val="000000"/>
              </a:solidFill>
              <a:prstDash val="lgDashDot"/>
              <a:round/>
              <a:headEnd/>
              <a:tailEnd/>
            </a:ln>
            <a:extLst>
              <a:ext uri="{909E8E84-426E-40DD-AFC4-6F175D3DCCD1}">
                <a14:hiddenFill xmlns:a14="http://schemas.microsoft.com/office/drawing/2010/main">
                  <a:noFill/>
                </a14:hiddenFill>
              </a:ext>
            </a:extLst>
          </p:spPr>
          <p:txBody>
            <a:bodyPr/>
            <a:lstStyle/>
            <a:p>
              <a:endParaRPr lang="en-US"/>
            </a:p>
          </p:txBody>
        </p:sp>
        <p:sp>
          <p:nvSpPr>
            <p:cNvPr id="49" name="Line 164"/>
            <p:cNvSpPr>
              <a:spLocks noChangeShapeType="1"/>
            </p:cNvSpPr>
            <p:nvPr/>
          </p:nvSpPr>
          <p:spPr bwMode="auto">
            <a:xfrm>
              <a:off x="5384377" y="4913918"/>
              <a:ext cx="0" cy="6794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 name="Line 165"/>
            <p:cNvSpPr>
              <a:spLocks noChangeShapeType="1"/>
            </p:cNvSpPr>
            <p:nvPr/>
          </p:nvSpPr>
          <p:spPr bwMode="auto">
            <a:xfrm>
              <a:off x="3393652" y="4685318"/>
              <a:ext cx="0" cy="11334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 name="Line 166"/>
            <p:cNvSpPr>
              <a:spLocks noChangeShapeType="1"/>
            </p:cNvSpPr>
            <p:nvPr/>
          </p:nvSpPr>
          <p:spPr bwMode="auto">
            <a:xfrm flipH="1">
              <a:off x="3287290" y="4685318"/>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2" name="Line 167"/>
            <p:cNvSpPr>
              <a:spLocks noChangeShapeType="1"/>
            </p:cNvSpPr>
            <p:nvPr/>
          </p:nvSpPr>
          <p:spPr bwMode="auto">
            <a:xfrm flipH="1">
              <a:off x="3287290" y="4969481"/>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 name="Line 168"/>
            <p:cNvSpPr>
              <a:spLocks noChangeShapeType="1"/>
            </p:cNvSpPr>
            <p:nvPr/>
          </p:nvSpPr>
          <p:spPr bwMode="auto">
            <a:xfrm flipH="1">
              <a:off x="3287290" y="5120293"/>
              <a:ext cx="123825" cy="1587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4" name="Line 169"/>
            <p:cNvSpPr>
              <a:spLocks noChangeShapeType="1"/>
            </p:cNvSpPr>
            <p:nvPr/>
          </p:nvSpPr>
          <p:spPr bwMode="auto">
            <a:xfrm flipH="1">
              <a:off x="3287290" y="5271106"/>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5" name="Line 170"/>
            <p:cNvSpPr>
              <a:spLocks noChangeShapeType="1"/>
            </p:cNvSpPr>
            <p:nvPr/>
          </p:nvSpPr>
          <p:spPr bwMode="auto">
            <a:xfrm flipH="1">
              <a:off x="3273002" y="5440968"/>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6" name="Line 171"/>
            <p:cNvSpPr>
              <a:spLocks noChangeShapeType="1"/>
            </p:cNvSpPr>
            <p:nvPr/>
          </p:nvSpPr>
          <p:spPr bwMode="auto">
            <a:xfrm flipH="1">
              <a:off x="3287290" y="5553681"/>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7" name="Line 172"/>
            <p:cNvSpPr>
              <a:spLocks noChangeShapeType="1"/>
            </p:cNvSpPr>
            <p:nvPr/>
          </p:nvSpPr>
          <p:spPr bwMode="auto">
            <a:xfrm flipH="1">
              <a:off x="3287290" y="4820256"/>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8" name="Line 173"/>
            <p:cNvSpPr>
              <a:spLocks noChangeShapeType="1"/>
            </p:cNvSpPr>
            <p:nvPr/>
          </p:nvSpPr>
          <p:spPr bwMode="auto">
            <a:xfrm flipH="1">
              <a:off x="3287290" y="5706081"/>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9" name="Text Box 184"/>
            <p:cNvSpPr txBox="1">
              <a:spLocks noChangeArrowheads="1"/>
            </p:cNvSpPr>
            <p:nvPr/>
          </p:nvSpPr>
          <p:spPr bwMode="auto">
            <a:xfrm>
              <a:off x="2968200" y="5196712"/>
              <a:ext cx="53498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800" dirty="0">
                  <a:solidFill>
                    <a:srgbClr val="003366"/>
                  </a:solidFill>
                </a:rPr>
                <a:t>B</a:t>
              </a:r>
            </a:p>
          </p:txBody>
        </p:sp>
        <p:sp>
          <p:nvSpPr>
            <p:cNvPr id="70" name="Text Box 185"/>
            <p:cNvSpPr txBox="1">
              <a:spLocks noChangeArrowheads="1"/>
            </p:cNvSpPr>
            <p:nvPr/>
          </p:nvSpPr>
          <p:spPr bwMode="auto">
            <a:xfrm>
              <a:off x="6932869" y="5222338"/>
              <a:ext cx="39305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2800" dirty="0"/>
                <a:t>A</a:t>
              </a:r>
            </a:p>
          </p:txBody>
        </p:sp>
      </p:grpSp>
      <p:sp>
        <p:nvSpPr>
          <p:cNvPr id="71" name="TextBox 70"/>
          <p:cNvSpPr txBox="1"/>
          <p:nvPr/>
        </p:nvSpPr>
        <p:spPr>
          <a:xfrm>
            <a:off x="310731" y="3607236"/>
            <a:ext cx="10720134" cy="954107"/>
          </a:xfrm>
          <a:prstGeom prst="rect">
            <a:avLst/>
          </a:prstGeom>
          <a:noFill/>
        </p:spPr>
        <p:txBody>
          <a:bodyPr wrap="square" rtlCol="0">
            <a:spAutoFit/>
          </a:bodyPr>
          <a:lstStyle/>
          <a:p>
            <a:pPr lvl="0"/>
            <a:r>
              <a:rPr lang="en-US" sz="2800" dirty="0" smtClean="0"/>
              <a:t>     </a:t>
            </a:r>
            <a:r>
              <a:rPr lang="en-US" sz="2800" dirty="0" err="1" smtClean="0"/>
              <a:t>Ví</a:t>
            </a:r>
            <a:r>
              <a:rPr lang="en-US" sz="2800" dirty="0" smtClean="0"/>
              <a:t> </a:t>
            </a:r>
            <a:r>
              <a:rPr lang="en-US" sz="2800" dirty="0" err="1" smtClean="0"/>
              <a:t>dụ</a:t>
            </a:r>
            <a:r>
              <a:rPr lang="en-US" sz="2800" dirty="0" smtClean="0"/>
              <a:t>: </a:t>
            </a:r>
            <a:r>
              <a:rPr lang="en-US" sz="2800" dirty="0" err="1" smtClean="0"/>
              <a:t>Vẽ</a:t>
            </a:r>
            <a:r>
              <a:rPr lang="en-US" sz="2800" dirty="0" smtClean="0"/>
              <a:t> </a:t>
            </a:r>
            <a:r>
              <a:rPr lang="en-US" sz="2800" dirty="0" err="1" smtClean="0"/>
              <a:t>biểu</a:t>
            </a:r>
            <a:r>
              <a:rPr lang="en-US" sz="2800" dirty="0" smtClean="0"/>
              <a:t> </a:t>
            </a:r>
            <a:r>
              <a:rPr lang="en-US" sz="2800" dirty="0" err="1" smtClean="0"/>
              <a:t>đồ</a:t>
            </a:r>
            <a:r>
              <a:rPr lang="en-US" sz="2800" dirty="0" smtClean="0"/>
              <a:t> </a:t>
            </a:r>
            <a:r>
              <a:rPr lang="en-US" sz="2800" dirty="0" err="1" smtClean="0"/>
              <a:t>lực</a:t>
            </a:r>
            <a:r>
              <a:rPr lang="en-US" sz="2800" dirty="0" smtClean="0"/>
              <a:t> </a:t>
            </a:r>
            <a:r>
              <a:rPr lang="en-US" sz="2800" dirty="0" err="1" smtClean="0"/>
              <a:t>dọc</a:t>
            </a:r>
            <a:r>
              <a:rPr lang="en-US" sz="2800" dirty="0" smtClean="0"/>
              <a:t> </a:t>
            </a:r>
            <a:r>
              <a:rPr lang="en-US" sz="2800" dirty="0" err="1" smtClean="0"/>
              <a:t>của</a:t>
            </a:r>
            <a:r>
              <a:rPr lang="en-US" sz="2800" dirty="0" smtClean="0"/>
              <a:t> </a:t>
            </a:r>
            <a:r>
              <a:rPr lang="en-US" sz="2800" dirty="0" err="1" smtClean="0"/>
              <a:t>thanh</a:t>
            </a:r>
            <a:r>
              <a:rPr lang="en-US" sz="2800" dirty="0" smtClean="0"/>
              <a:t> </a:t>
            </a:r>
            <a:r>
              <a:rPr lang="en-US" sz="2800" dirty="0" err="1" smtClean="0"/>
              <a:t>chịu</a:t>
            </a:r>
            <a:r>
              <a:rPr lang="en-US" sz="2800" dirty="0" smtClean="0"/>
              <a:t> </a:t>
            </a:r>
            <a:r>
              <a:rPr lang="en-US" sz="2800" dirty="0" err="1" smtClean="0"/>
              <a:t>kéo</a:t>
            </a:r>
            <a:r>
              <a:rPr lang="en-US" sz="2800" dirty="0" smtClean="0"/>
              <a:t> </a:t>
            </a:r>
            <a:r>
              <a:rPr lang="en-US" sz="2800" dirty="0" err="1" smtClean="0"/>
              <a:t>nén</a:t>
            </a:r>
            <a:r>
              <a:rPr lang="en-US" sz="2800" dirty="0" smtClean="0"/>
              <a:t> </a:t>
            </a:r>
            <a:r>
              <a:rPr lang="en-US" sz="2800" dirty="0" err="1" smtClean="0"/>
              <a:t>đúng</a:t>
            </a:r>
            <a:r>
              <a:rPr lang="en-US" sz="2800" dirty="0" smtClean="0"/>
              <a:t> </a:t>
            </a:r>
            <a:r>
              <a:rPr lang="en-US" sz="2800" dirty="0" err="1" smtClean="0"/>
              <a:t>tâm</a:t>
            </a:r>
            <a:r>
              <a:rPr lang="en-US" sz="2800" dirty="0" smtClean="0"/>
              <a:t> </a:t>
            </a:r>
            <a:r>
              <a:rPr lang="en-US" sz="2800" dirty="0" err="1" smtClean="0"/>
              <a:t>như</a:t>
            </a:r>
            <a:r>
              <a:rPr lang="en-US" sz="2800" dirty="0" smtClean="0"/>
              <a:t> </a:t>
            </a:r>
            <a:r>
              <a:rPr lang="en-US" sz="2800" dirty="0" err="1" smtClean="0"/>
              <a:t>hình</a:t>
            </a:r>
            <a:r>
              <a:rPr lang="en-US" sz="2800" dirty="0" smtClean="0"/>
              <a:t> </a:t>
            </a:r>
            <a:r>
              <a:rPr lang="en-US" sz="2800" dirty="0" err="1" smtClean="0"/>
              <a:t>vẽ</a:t>
            </a:r>
            <a:r>
              <a:rPr lang="en-US" sz="2800" dirty="0" smtClean="0"/>
              <a:t>. </a:t>
            </a:r>
            <a:r>
              <a:rPr lang="en-US" sz="2800" dirty="0" err="1" smtClean="0"/>
              <a:t>Biết</a:t>
            </a:r>
            <a:r>
              <a:rPr lang="en-US" sz="2800" dirty="0" smtClean="0"/>
              <a:t> P</a:t>
            </a:r>
            <a:r>
              <a:rPr lang="en-US" sz="2800" baseline="-25000" dirty="0" smtClean="0"/>
              <a:t>1</a:t>
            </a:r>
            <a:r>
              <a:rPr lang="en-US" sz="2800" dirty="0" smtClean="0"/>
              <a:t>= 60kN, P</a:t>
            </a:r>
            <a:r>
              <a:rPr lang="en-US" sz="2800" baseline="-25000" dirty="0" smtClean="0"/>
              <a:t>2</a:t>
            </a:r>
            <a:r>
              <a:rPr lang="en-US" sz="2800" dirty="0" smtClean="0"/>
              <a:t>= 80kN, P</a:t>
            </a:r>
            <a:r>
              <a:rPr lang="en-US" sz="2800" baseline="-25000" dirty="0" smtClean="0"/>
              <a:t>3</a:t>
            </a:r>
            <a:r>
              <a:rPr lang="en-US" sz="2800" dirty="0" smtClean="0"/>
              <a:t>= 30kN.</a:t>
            </a:r>
          </a:p>
        </p:txBody>
      </p:sp>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841988467"/>
      </p:ext>
    </p:extLst>
  </p:cSld>
  <p:clrMapOvr>
    <a:masterClrMapping/>
  </p:clrMapOvr>
  <p:transition advTm="383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20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20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20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1"/>
                                        </p:tgtEl>
                                        <p:attrNameLst>
                                          <p:attrName>style.visibility</p:attrName>
                                        </p:attrNameLst>
                                      </p:cBhvr>
                                      <p:to>
                                        <p:strVal val="visible"/>
                                      </p:to>
                                    </p:set>
                                    <p:animEffect transition="in" filter="fade">
                                      <p:cBhvr>
                                        <p:cTn id="22" dur="2000"/>
                                        <p:tgtEl>
                                          <p:spTgt spid="7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2"/>
                                        </p:tgtEl>
                                        <p:attrNameLst>
                                          <p:attrName>style.visibility</p:attrName>
                                        </p:attrNameLst>
                                      </p:cBhvr>
                                      <p:to>
                                        <p:strVal val="visible"/>
                                      </p:to>
                                    </p:set>
                                    <p:animEffect transition="in" filter="fade">
                                      <p:cBhvr>
                                        <p:cTn id="27" dur="20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8" fill="hold" display="0">
                  <p:stCondLst>
                    <p:cond delay="indefinite"/>
                  </p:stCondLst>
                  <p:endCondLst>
                    <p:cond evt="onStopAudio" delay="0">
                      <p:tgtEl>
                        <p:sldTgt/>
                      </p:tgtEl>
                    </p:cond>
                  </p:endCondLst>
                </p:cTn>
                <p:tgtEl>
                  <p:spTgt spid="6"/>
                </p:tgtEl>
              </p:cMediaNode>
            </p:audio>
          </p:childTnLst>
        </p:cTn>
      </p:par>
    </p:tnLst>
    <p:bldLst>
      <p:bldP spid="21" grpId="0"/>
      <p:bldP spid="30" grpId="0"/>
      <p:bldP spid="7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GV: </a:t>
            </a:r>
            <a:r>
              <a:rPr lang="en-US" dirty="0" err="1" smtClean="0">
                <a:latin typeface="Arial" panose="020B0604020202020204" pitchFamily="34" charset="0"/>
                <a:cs typeface="Arial" panose="020B0604020202020204" pitchFamily="34" charset="0"/>
              </a:rPr>
              <a:t>Dương</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Thị</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Hồng</a:t>
            </a:r>
            <a:endParaRPr lang="en-US" dirty="0">
              <a:latin typeface="Arial" panose="020B0604020202020204" pitchFamily="34" charset="0"/>
              <a:cs typeface="Arial" panose="020B0604020202020204" pitchFamily="34" charset="0"/>
            </a:endParaRPr>
          </a:p>
        </p:txBody>
      </p:sp>
      <p:sp>
        <p:nvSpPr>
          <p:cNvPr id="3" name="Rounded Rectangle 2"/>
          <p:cNvSpPr/>
          <p:nvPr/>
        </p:nvSpPr>
        <p:spPr>
          <a:xfrm>
            <a:off x="1648326" y="194375"/>
            <a:ext cx="9131969" cy="620485"/>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2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8.1. </a:t>
            </a:r>
            <a:r>
              <a:rPr lang="en-US" sz="3200" b="1" dirty="0" smtClean="0">
                <a:solidFill>
                  <a:srgbClr val="C00000"/>
                </a:solidFill>
              </a:rPr>
              <a:t>KHÁI NIỆM VỀ KÉO (NÉN) ĐÚNG TÂM</a:t>
            </a:r>
            <a:endParaRPr lang="en-US" sz="32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5" name="TextBox 14"/>
          <p:cNvSpPr txBox="1"/>
          <p:nvPr/>
        </p:nvSpPr>
        <p:spPr>
          <a:xfrm>
            <a:off x="-1" y="6397203"/>
            <a:ext cx="357337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6" name="TextBox 15"/>
          <p:cNvSpPr txBox="1"/>
          <p:nvPr/>
        </p:nvSpPr>
        <p:spPr>
          <a:xfrm>
            <a:off x="431763" y="899886"/>
            <a:ext cx="11551690" cy="5164491"/>
          </a:xfrm>
          <a:prstGeom prst="rect">
            <a:avLst/>
          </a:prstGeom>
          <a:noFill/>
        </p:spPr>
        <p:txBody>
          <a:bodyPr wrap="square" rtlCol="0">
            <a:spAutoFit/>
          </a:bodyPr>
          <a:lstStyle/>
          <a:p>
            <a:r>
              <a:rPr lang="en-US" sz="2800" b="1" dirty="0" smtClean="0">
                <a:solidFill>
                  <a:srgbClr val="0000FF"/>
                </a:solidFill>
              </a:rPr>
              <a:t>8.1.2. </a:t>
            </a:r>
            <a:r>
              <a:rPr lang="en-US" sz="2800" b="1" dirty="0" err="1" smtClean="0">
                <a:solidFill>
                  <a:srgbClr val="0000FF"/>
                </a:solidFill>
              </a:rPr>
              <a:t>Biểu</a:t>
            </a:r>
            <a:r>
              <a:rPr lang="en-US" sz="2800" b="1" dirty="0" smtClean="0">
                <a:solidFill>
                  <a:srgbClr val="0000FF"/>
                </a:solidFill>
              </a:rPr>
              <a:t> </a:t>
            </a:r>
            <a:r>
              <a:rPr lang="en-US" sz="2800" b="1" dirty="0" err="1" smtClean="0">
                <a:solidFill>
                  <a:srgbClr val="0000FF"/>
                </a:solidFill>
              </a:rPr>
              <a:t>đồ</a:t>
            </a:r>
            <a:r>
              <a:rPr lang="en-US" sz="2800" b="1" dirty="0" smtClean="0">
                <a:solidFill>
                  <a:srgbClr val="0000FF"/>
                </a:solidFill>
              </a:rPr>
              <a:t> </a:t>
            </a:r>
            <a:r>
              <a:rPr lang="en-US" sz="2800" b="1" dirty="0" err="1" smtClean="0">
                <a:solidFill>
                  <a:srgbClr val="0000FF"/>
                </a:solidFill>
              </a:rPr>
              <a:t>lực</a:t>
            </a:r>
            <a:r>
              <a:rPr lang="en-US" sz="2800" b="1" dirty="0" smtClean="0">
                <a:solidFill>
                  <a:srgbClr val="0000FF"/>
                </a:solidFill>
              </a:rPr>
              <a:t> </a:t>
            </a:r>
            <a:r>
              <a:rPr lang="en-US" sz="2800" b="1" dirty="0" err="1" smtClean="0">
                <a:solidFill>
                  <a:srgbClr val="0000FF"/>
                </a:solidFill>
              </a:rPr>
              <a:t>dọc</a:t>
            </a:r>
            <a:r>
              <a:rPr lang="en-US" sz="2800" b="1" i="1" dirty="0" smtClean="0">
                <a:solidFill>
                  <a:srgbClr val="0000FF"/>
                </a:solidFill>
              </a:rPr>
              <a:t> </a:t>
            </a:r>
            <a:r>
              <a:rPr lang="en-US" sz="2800" i="1" dirty="0" smtClean="0">
                <a:solidFill>
                  <a:srgbClr val="0000FF"/>
                </a:solidFill>
              </a:rPr>
              <a:t> </a:t>
            </a:r>
            <a:r>
              <a:rPr lang="en-US" sz="2800" i="1" dirty="0" smtClean="0"/>
              <a:t>(</a:t>
            </a:r>
            <a:r>
              <a:rPr lang="en-US" sz="2800" i="1" dirty="0" err="1" smtClean="0"/>
              <a:t>biểu</a:t>
            </a:r>
            <a:r>
              <a:rPr lang="en-US" sz="2800" i="1" dirty="0" smtClean="0"/>
              <a:t> </a:t>
            </a:r>
            <a:r>
              <a:rPr lang="en-US" sz="2800" i="1" dirty="0" err="1" smtClean="0"/>
              <a:t>đồ</a:t>
            </a:r>
            <a:r>
              <a:rPr lang="en-US" sz="2800" i="1" dirty="0" smtClean="0"/>
              <a:t> </a:t>
            </a:r>
            <a:r>
              <a:rPr lang="en-US" sz="2800" i="1" dirty="0" err="1" smtClean="0"/>
              <a:t>nội</a:t>
            </a:r>
            <a:r>
              <a:rPr lang="en-US" sz="2800" i="1" dirty="0" smtClean="0"/>
              <a:t> </a:t>
            </a:r>
            <a:r>
              <a:rPr lang="en-US" sz="2800" i="1" dirty="0" err="1" smtClean="0"/>
              <a:t>lực</a:t>
            </a:r>
            <a:r>
              <a:rPr lang="en-US" sz="2800" i="1" dirty="0" smtClean="0"/>
              <a:t>)</a:t>
            </a:r>
            <a:r>
              <a:rPr lang="en-US" sz="2800" b="1" i="1" dirty="0" smtClean="0">
                <a:latin typeface="Times New Roman" panose="02020603050405020304" pitchFamily="18" charset="0"/>
                <a:cs typeface="Times New Roman" panose="02020603050405020304" pitchFamily="18" charset="0"/>
              </a:rPr>
              <a:t>      </a:t>
            </a:r>
            <a:endParaRPr lang="en-US" sz="2800" dirty="0" smtClean="0"/>
          </a:p>
          <a:p>
            <a:pPr>
              <a:lnSpc>
                <a:spcPct val="130000"/>
              </a:lnSpc>
            </a:pPr>
            <a:r>
              <a:rPr lang="en-US" sz="2800" dirty="0" smtClean="0"/>
              <a:t>       </a:t>
            </a:r>
          </a:p>
          <a:p>
            <a:pPr>
              <a:lnSpc>
                <a:spcPct val="130000"/>
              </a:lnSpc>
            </a:pPr>
            <a:endParaRPr lang="en-US" sz="2800" dirty="0" smtClean="0"/>
          </a:p>
          <a:p>
            <a:pPr>
              <a:lnSpc>
                <a:spcPct val="130000"/>
              </a:lnSpc>
            </a:pPr>
            <a:endParaRPr lang="en-US" sz="2800" dirty="0" smtClean="0"/>
          </a:p>
          <a:p>
            <a:pPr>
              <a:lnSpc>
                <a:spcPct val="130000"/>
              </a:lnSpc>
            </a:pPr>
            <a:endParaRPr lang="en-US" sz="2800" dirty="0" smtClean="0"/>
          </a:p>
          <a:p>
            <a:pPr>
              <a:lnSpc>
                <a:spcPct val="120000"/>
              </a:lnSpc>
            </a:pPr>
            <a:r>
              <a:rPr lang="vi-VN" sz="2800" dirty="0"/>
              <a:t/>
            </a:r>
            <a:br>
              <a:rPr lang="vi-VN" sz="2800" dirty="0"/>
            </a:br>
            <a:r>
              <a:rPr lang="en-US" sz="2800" dirty="0"/>
              <a:t/>
            </a:r>
            <a:br>
              <a:rPr lang="en-US" sz="2800" dirty="0"/>
            </a:br>
            <a:r>
              <a:rPr lang="en-US" sz="2800" dirty="0"/>
              <a:t/>
            </a:r>
            <a:br>
              <a:rPr lang="en-US" sz="2800" dirty="0"/>
            </a:br>
            <a:endParaRPr lang="en-US" sz="2800" dirty="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666320" y="1422876"/>
            <a:ext cx="10720134" cy="523220"/>
          </a:xfrm>
          <a:prstGeom prst="rect">
            <a:avLst/>
          </a:prstGeom>
          <a:noFill/>
        </p:spPr>
        <p:txBody>
          <a:bodyPr wrap="square" rtlCol="0">
            <a:spAutoFit/>
          </a:bodyPr>
          <a:lstStyle/>
          <a:p>
            <a:pPr lvl="0"/>
            <a:r>
              <a:rPr lang="en-US" sz="2800" dirty="0" smtClean="0"/>
              <a:t>     </a:t>
            </a:r>
            <a:r>
              <a:rPr lang="en-US" sz="2800" dirty="0" err="1" smtClean="0"/>
              <a:t>Giải</a:t>
            </a:r>
            <a:r>
              <a:rPr lang="en-US" sz="2800" dirty="0" smtClean="0"/>
              <a:t>:</a:t>
            </a:r>
          </a:p>
        </p:txBody>
      </p:sp>
      <p:cxnSp>
        <p:nvCxnSpPr>
          <p:cNvPr id="39" name="Straight Connector 38"/>
          <p:cNvCxnSpPr/>
          <p:nvPr/>
        </p:nvCxnSpPr>
        <p:spPr>
          <a:xfrm rot="16200000" flipH="1">
            <a:off x="4129315" y="3824514"/>
            <a:ext cx="4804233" cy="29030"/>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67" name="Group 66"/>
          <p:cNvGrpSpPr/>
          <p:nvPr/>
        </p:nvGrpSpPr>
        <p:grpSpPr>
          <a:xfrm>
            <a:off x="2902879" y="1481845"/>
            <a:ext cx="2046516" cy="1116215"/>
            <a:chOff x="4136569" y="1872799"/>
            <a:chExt cx="2046516" cy="732517"/>
          </a:xfrm>
        </p:grpSpPr>
        <p:sp>
          <p:nvSpPr>
            <p:cNvPr id="46" name="Line 4"/>
            <p:cNvSpPr>
              <a:spLocks noChangeShapeType="1"/>
            </p:cNvSpPr>
            <p:nvPr/>
          </p:nvSpPr>
          <p:spPr bwMode="auto">
            <a:xfrm>
              <a:off x="4797198" y="2133829"/>
              <a:ext cx="6731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9" name="Line 5"/>
            <p:cNvSpPr>
              <a:spLocks noChangeShapeType="1"/>
            </p:cNvSpPr>
            <p:nvPr/>
          </p:nvSpPr>
          <p:spPr bwMode="auto">
            <a:xfrm>
              <a:off x="4787673" y="2548166"/>
              <a:ext cx="68580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 name="Line 6"/>
            <p:cNvSpPr>
              <a:spLocks noChangeShapeType="1"/>
            </p:cNvSpPr>
            <p:nvPr/>
          </p:nvSpPr>
          <p:spPr bwMode="auto">
            <a:xfrm>
              <a:off x="5473473" y="2137004"/>
              <a:ext cx="0" cy="40640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1" name="Line 7"/>
            <p:cNvSpPr>
              <a:spLocks noChangeShapeType="1"/>
            </p:cNvSpPr>
            <p:nvPr/>
          </p:nvSpPr>
          <p:spPr bwMode="auto">
            <a:xfrm>
              <a:off x="4651148" y="2343379"/>
              <a:ext cx="960438" cy="0"/>
            </a:xfrm>
            <a:prstGeom prst="line">
              <a:avLst/>
            </a:prstGeom>
            <a:noFill/>
            <a:ln w="9525">
              <a:solidFill>
                <a:srgbClr val="000000"/>
              </a:solidFill>
              <a:prstDash val="lgDashDot"/>
              <a:round/>
              <a:headEnd/>
              <a:tailEnd/>
            </a:ln>
            <a:extLst>
              <a:ext uri="{909E8E84-426E-40DD-AFC4-6F175D3DCCD1}">
                <a14:hiddenFill xmlns:a14="http://schemas.microsoft.com/office/drawing/2010/main">
                  <a:noFill/>
                </a14:hiddenFill>
              </a:ext>
            </a:extLst>
          </p:spPr>
          <p:txBody>
            <a:bodyPr/>
            <a:lstStyle/>
            <a:p>
              <a:endParaRPr lang="en-US"/>
            </a:p>
          </p:txBody>
        </p:sp>
        <p:sp>
          <p:nvSpPr>
            <p:cNvPr id="62" name="Freeform 8"/>
            <p:cNvSpPr>
              <a:spLocks/>
            </p:cNvSpPr>
            <p:nvPr/>
          </p:nvSpPr>
          <p:spPr bwMode="auto">
            <a:xfrm>
              <a:off x="4773385" y="2068741"/>
              <a:ext cx="50800" cy="536575"/>
            </a:xfrm>
            <a:custGeom>
              <a:avLst/>
              <a:gdLst>
                <a:gd name="T0" fmla="*/ 15 w 66"/>
                <a:gd name="T1" fmla="*/ 0 h 705"/>
                <a:gd name="T2" fmla="*/ 0 w 66"/>
                <a:gd name="T3" fmla="*/ 465 h 705"/>
                <a:gd name="T4" fmla="*/ 15 w 66"/>
                <a:gd name="T5" fmla="*/ 660 h 705"/>
                <a:gd name="T6" fmla="*/ 30 w 66"/>
                <a:gd name="T7" fmla="*/ 705 h 705"/>
              </a:gdLst>
              <a:ahLst/>
              <a:cxnLst>
                <a:cxn ang="0">
                  <a:pos x="T0" y="T1"/>
                </a:cxn>
                <a:cxn ang="0">
                  <a:pos x="T2" y="T3"/>
                </a:cxn>
                <a:cxn ang="0">
                  <a:pos x="T4" y="T5"/>
                </a:cxn>
                <a:cxn ang="0">
                  <a:pos x="T6" y="T7"/>
                </a:cxn>
              </a:cxnLst>
              <a:rect l="0" t="0" r="r" b="b"/>
              <a:pathLst>
                <a:path w="66" h="705">
                  <a:moveTo>
                    <a:pt x="15" y="0"/>
                  </a:moveTo>
                  <a:cubicBezTo>
                    <a:pt x="66" y="154"/>
                    <a:pt x="39" y="309"/>
                    <a:pt x="0" y="465"/>
                  </a:cubicBezTo>
                  <a:cubicBezTo>
                    <a:pt x="5" y="530"/>
                    <a:pt x="7" y="595"/>
                    <a:pt x="15" y="660"/>
                  </a:cubicBezTo>
                  <a:cubicBezTo>
                    <a:pt x="17" y="676"/>
                    <a:pt x="30" y="705"/>
                    <a:pt x="30" y="705"/>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3" name="Text Box 9"/>
            <p:cNvSpPr txBox="1">
              <a:spLocks noChangeArrowheads="1"/>
            </p:cNvSpPr>
            <p:nvPr/>
          </p:nvSpPr>
          <p:spPr bwMode="auto">
            <a:xfrm>
              <a:off x="4136569" y="2043338"/>
              <a:ext cx="1067253" cy="41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err="1" smtClean="0">
                  <a:solidFill>
                    <a:srgbClr val="3366CC"/>
                  </a:solidFill>
                </a:rPr>
                <a:t>N</a:t>
              </a:r>
              <a:r>
                <a:rPr lang="en-US" sz="2400" baseline="-25000" dirty="0" err="1" smtClean="0">
                  <a:solidFill>
                    <a:srgbClr val="3366CC"/>
                  </a:solidFill>
                </a:rPr>
                <a:t>zAC</a:t>
              </a:r>
              <a:endParaRPr lang="en-US" sz="2400" dirty="0">
                <a:solidFill>
                  <a:srgbClr val="3366CC"/>
                </a:solidFill>
              </a:endParaRPr>
            </a:p>
          </p:txBody>
        </p:sp>
        <p:sp>
          <p:nvSpPr>
            <p:cNvPr id="64" name="Line 10"/>
            <p:cNvSpPr>
              <a:spLocks noChangeShapeType="1"/>
            </p:cNvSpPr>
            <p:nvPr/>
          </p:nvSpPr>
          <p:spPr bwMode="auto">
            <a:xfrm flipH="1">
              <a:off x="4376510" y="2343379"/>
              <a:ext cx="411163" cy="0"/>
            </a:xfrm>
            <a:prstGeom prst="line">
              <a:avLst/>
            </a:prstGeom>
            <a:noFill/>
            <a:ln w="28575">
              <a:solidFill>
                <a:srgbClr val="0000CC"/>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65" name="Line 11"/>
            <p:cNvSpPr>
              <a:spLocks noChangeShapeType="1"/>
            </p:cNvSpPr>
            <p:nvPr/>
          </p:nvSpPr>
          <p:spPr bwMode="auto">
            <a:xfrm>
              <a:off x="5473473" y="2343379"/>
              <a:ext cx="412750" cy="0"/>
            </a:xfrm>
            <a:prstGeom prst="line">
              <a:avLst/>
            </a:prstGeom>
            <a:noFill/>
            <a:ln w="28575">
              <a:solidFill>
                <a:srgbClr val="FF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66" name="Text Box 12"/>
            <p:cNvSpPr txBox="1">
              <a:spLocks noChangeArrowheads="1"/>
            </p:cNvSpPr>
            <p:nvPr/>
          </p:nvSpPr>
          <p:spPr bwMode="auto">
            <a:xfrm>
              <a:off x="5471885" y="1872799"/>
              <a:ext cx="711200"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smtClean="0">
                  <a:solidFill>
                    <a:srgbClr val="FF0000"/>
                  </a:solidFill>
                </a:rPr>
                <a:t>P</a:t>
              </a:r>
              <a:r>
                <a:rPr lang="en-US" sz="2400" baseline="-25000" dirty="0" smtClean="0">
                  <a:solidFill>
                    <a:srgbClr val="FF0000"/>
                  </a:solidFill>
                </a:rPr>
                <a:t>1</a:t>
              </a:r>
              <a:endParaRPr lang="en-US" sz="2400" dirty="0">
                <a:solidFill>
                  <a:srgbClr val="FF0000"/>
                </a:solidFill>
              </a:endParaRPr>
            </a:p>
          </p:txBody>
        </p:sp>
      </p:grpSp>
      <p:grpSp>
        <p:nvGrpSpPr>
          <p:cNvPr id="167" name="Group 166"/>
          <p:cNvGrpSpPr/>
          <p:nvPr/>
        </p:nvGrpSpPr>
        <p:grpSpPr>
          <a:xfrm>
            <a:off x="7032198" y="1579261"/>
            <a:ext cx="4775698" cy="1218284"/>
            <a:chOff x="7032198" y="1579261"/>
            <a:chExt cx="4775698" cy="1218284"/>
          </a:xfrm>
        </p:grpSpPr>
        <p:grpSp>
          <p:nvGrpSpPr>
            <p:cNvPr id="4" name="Group 45"/>
            <p:cNvGrpSpPr>
              <a:grpSpLocks/>
            </p:cNvGrpSpPr>
            <p:nvPr/>
          </p:nvGrpSpPr>
          <p:grpSpPr bwMode="auto">
            <a:xfrm>
              <a:off x="10974455" y="1714212"/>
              <a:ext cx="833441" cy="679450"/>
              <a:chOff x="5521" y="881"/>
              <a:chExt cx="525" cy="428"/>
            </a:xfrm>
          </p:grpSpPr>
          <p:sp>
            <p:nvSpPr>
              <p:cNvPr id="26" name="Line 46"/>
              <p:cNvSpPr>
                <a:spLocks noChangeShapeType="1"/>
              </p:cNvSpPr>
              <p:nvPr/>
            </p:nvSpPr>
            <p:spPr bwMode="auto">
              <a:xfrm>
                <a:off x="5521" y="1174"/>
                <a:ext cx="338" cy="0"/>
              </a:xfrm>
              <a:prstGeom prst="line">
                <a:avLst/>
              </a:prstGeom>
              <a:noFill/>
              <a:ln w="28575">
                <a:solidFill>
                  <a:srgbClr val="FF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27" name="Line 47"/>
              <p:cNvSpPr>
                <a:spLocks noChangeShapeType="1"/>
              </p:cNvSpPr>
              <p:nvPr/>
            </p:nvSpPr>
            <p:spPr bwMode="auto">
              <a:xfrm>
                <a:off x="5839" y="1174"/>
                <a:ext cx="113"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 name="Text Box 48"/>
              <p:cNvSpPr txBox="1">
                <a:spLocks noChangeArrowheads="1"/>
              </p:cNvSpPr>
              <p:nvPr/>
            </p:nvSpPr>
            <p:spPr bwMode="auto">
              <a:xfrm>
                <a:off x="5596" y="881"/>
                <a:ext cx="450" cy="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smtClean="0">
                    <a:solidFill>
                      <a:srgbClr val="FF0000"/>
                    </a:solidFill>
                  </a:rPr>
                  <a:t>P</a:t>
                </a:r>
                <a:r>
                  <a:rPr lang="en-US" sz="2400" baseline="-25000" dirty="0" smtClean="0">
                    <a:solidFill>
                      <a:srgbClr val="FF0000"/>
                    </a:solidFill>
                  </a:rPr>
                  <a:t>1</a:t>
                </a:r>
                <a:endParaRPr lang="en-US" sz="2400" dirty="0">
                  <a:solidFill>
                    <a:srgbClr val="FF0000"/>
                  </a:solidFill>
                </a:endParaRPr>
              </a:p>
            </p:txBody>
          </p:sp>
        </p:grpSp>
        <p:grpSp>
          <p:nvGrpSpPr>
            <p:cNvPr id="6" name="Group 49"/>
            <p:cNvGrpSpPr>
              <a:grpSpLocks/>
            </p:cNvGrpSpPr>
            <p:nvPr/>
          </p:nvGrpSpPr>
          <p:grpSpPr bwMode="auto">
            <a:xfrm>
              <a:off x="9169876" y="1712610"/>
              <a:ext cx="728662" cy="677863"/>
              <a:chOff x="2427" y="640"/>
              <a:chExt cx="459" cy="427"/>
            </a:xfrm>
          </p:grpSpPr>
          <p:sp>
            <p:nvSpPr>
              <p:cNvPr id="32" name="Line 50"/>
              <p:cNvSpPr>
                <a:spLocks noChangeShapeType="1"/>
              </p:cNvSpPr>
              <p:nvPr/>
            </p:nvSpPr>
            <p:spPr bwMode="auto">
              <a:xfrm flipH="1">
                <a:off x="2427" y="922"/>
                <a:ext cx="337" cy="0"/>
              </a:xfrm>
              <a:prstGeom prst="line">
                <a:avLst/>
              </a:prstGeom>
              <a:noFill/>
              <a:ln w="28575">
                <a:solidFill>
                  <a:srgbClr val="FF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33" name="Text Box 51"/>
              <p:cNvSpPr txBox="1">
                <a:spLocks noChangeArrowheads="1"/>
              </p:cNvSpPr>
              <p:nvPr/>
            </p:nvSpPr>
            <p:spPr bwMode="auto">
              <a:xfrm>
                <a:off x="2437" y="640"/>
                <a:ext cx="449" cy="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smtClean="0">
                    <a:solidFill>
                      <a:srgbClr val="FF0000"/>
                    </a:solidFill>
                  </a:rPr>
                  <a:t>P</a:t>
                </a:r>
                <a:r>
                  <a:rPr lang="en-US" sz="2400" baseline="-25000" dirty="0" smtClean="0">
                    <a:solidFill>
                      <a:srgbClr val="FF0000"/>
                    </a:solidFill>
                  </a:rPr>
                  <a:t>2</a:t>
                </a:r>
                <a:endParaRPr lang="en-US" sz="2400" dirty="0">
                  <a:solidFill>
                    <a:srgbClr val="FF0000"/>
                  </a:solidFill>
                </a:endParaRPr>
              </a:p>
            </p:txBody>
          </p:sp>
        </p:grpSp>
        <p:grpSp>
          <p:nvGrpSpPr>
            <p:cNvPr id="7" name="Group 52"/>
            <p:cNvGrpSpPr>
              <a:grpSpLocks/>
            </p:cNvGrpSpPr>
            <p:nvPr/>
          </p:nvGrpSpPr>
          <p:grpSpPr bwMode="auto">
            <a:xfrm>
              <a:off x="8199922" y="1728487"/>
              <a:ext cx="714375" cy="682625"/>
              <a:chOff x="1369" y="650"/>
              <a:chExt cx="450" cy="430"/>
            </a:xfrm>
          </p:grpSpPr>
          <p:sp>
            <p:nvSpPr>
              <p:cNvPr id="35" name="Line 53"/>
              <p:cNvSpPr>
                <a:spLocks noChangeShapeType="1"/>
              </p:cNvSpPr>
              <p:nvPr/>
            </p:nvSpPr>
            <p:spPr bwMode="auto">
              <a:xfrm>
                <a:off x="1400" y="922"/>
                <a:ext cx="225" cy="0"/>
              </a:xfrm>
              <a:prstGeom prst="line">
                <a:avLst/>
              </a:prstGeom>
              <a:noFill/>
              <a:ln w="28575">
                <a:solidFill>
                  <a:srgbClr val="FF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36" name="Text Box 54"/>
              <p:cNvSpPr txBox="1">
                <a:spLocks noChangeArrowheads="1"/>
              </p:cNvSpPr>
              <p:nvPr/>
            </p:nvSpPr>
            <p:spPr bwMode="auto">
              <a:xfrm>
                <a:off x="1369" y="650"/>
                <a:ext cx="450" cy="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smtClean="0">
                    <a:solidFill>
                      <a:srgbClr val="FF0000"/>
                    </a:solidFill>
                  </a:rPr>
                  <a:t>P</a:t>
                </a:r>
                <a:r>
                  <a:rPr lang="en-US" sz="2400" baseline="-25000" dirty="0" smtClean="0">
                    <a:solidFill>
                      <a:srgbClr val="FF0000"/>
                    </a:solidFill>
                  </a:rPr>
                  <a:t>3</a:t>
                </a:r>
                <a:endParaRPr lang="en-US" sz="2400" dirty="0">
                  <a:solidFill>
                    <a:srgbClr val="FF0000"/>
                  </a:solidFill>
                </a:endParaRPr>
              </a:p>
            </p:txBody>
          </p:sp>
        </p:grpSp>
        <p:sp>
          <p:nvSpPr>
            <p:cNvPr id="45" name="Line 160"/>
            <p:cNvSpPr>
              <a:spLocks noChangeShapeType="1"/>
            </p:cNvSpPr>
            <p:nvPr/>
          </p:nvSpPr>
          <p:spPr bwMode="auto">
            <a:xfrm>
              <a:off x="8245956" y="1822375"/>
              <a:ext cx="0" cy="66833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 name="Rectangle 162"/>
            <p:cNvSpPr>
              <a:spLocks noChangeArrowheads="1"/>
            </p:cNvSpPr>
            <p:nvPr/>
          </p:nvSpPr>
          <p:spPr bwMode="auto">
            <a:xfrm>
              <a:off x="7391430" y="1844374"/>
              <a:ext cx="3567113" cy="679450"/>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8" name="Line 163"/>
            <p:cNvSpPr>
              <a:spLocks noChangeShapeType="1"/>
            </p:cNvSpPr>
            <p:nvPr/>
          </p:nvSpPr>
          <p:spPr bwMode="auto">
            <a:xfrm>
              <a:off x="7056468" y="2165049"/>
              <a:ext cx="4281488" cy="0"/>
            </a:xfrm>
            <a:prstGeom prst="line">
              <a:avLst/>
            </a:prstGeom>
            <a:noFill/>
            <a:ln w="9525">
              <a:solidFill>
                <a:srgbClr val="000000"/>
              </a:solidFill>
              <a:prstDash val="lgDashDot"/>
              <a:round/>
              <a:headEnd/>
              <a:tailEnd/>
            </a:ln>
            <a:extLst>
              <a:ext uri="{909E8E84-426E-40DD-AFC4-6F175D3DCCD1}">
                <a14:hiddenFill xmlns:a14="http://schemas.microsoft.com/office/drawing/2010/main">
                  <a:noFill/>
                </a14:hiddenFill>
              </a:ext>
            </a:extLst>
          </p:spPr>
          <p:txBody>
            <a:bodyPr/>
            <a:lstStyle/>
            <a:p>
              <a:endParaRPr lang="en-US"/>
            </a:p>
          </p:txBody>
        </p:sp>
        <p:sp>
          <p:nvSpPr>
            <p:cNvPr id="49" name="Line 164"/>
            <p:cNvSpPr>
              <a:spLocks noChangeShapeType="1"/>
            </p:cNvSpPr>
            <p:nvPr/>
          </p:nvSpPr>
          <p:spPr bwMode="auto">
            <a:xfrm>
              <a:off x="9709627" y="1822375"/>
              <a:ext cx="0" cy="6794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 name="Line 165"/>
            <p:cNvSpPr>
              <a:spLocks noChangeShapeType="1"/>
            </p:cNvSpPr>
            <p:nvPr/>
          </p:nvSpPr>
          <p:spPr bwMode="auto">
            <a:xfrm>
              <a:off x="7385080" y="1579261"/>
              <a:ext cx="0" cy="11334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1" name="Line 166"/>
            <p:cNvSpPr>
              <a:spLocks noChangeShapeType="1"/>
            </p:cNvSpPr>
            <p:nvPr/>
          </p:nvSpPr>
          <p:spPr bwMode="auto">
            <a:xfrm flipH="1">
              <a:off x="7278718" y="1579261"/>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2" name="Line 167"/>
            <p:cNvSpPr>
              <a:spLocks noChangeShapeType="1"/>
            </p:cNvSpPr>
            <p:nvPr/>
          </p:nvSpPr>
          <p:spPr bwMode="auto">
            <a:xfrm flipH="1">
              <a:off x="7278718" y="1863424"/>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 name="Line 168"/>
            <p:cNvSpPr>
              <a:spLocks noChangeShapeType="1"/>
            </p:cNvSpPr>
            <p:nvPr/>
          </p:nvSpPr>
          <p:spPr bwMode="auto">
            <a:xfrm flipH="1">
              <a:off x="7278718" y="2014236"/>
              <a:ext cx="123825" cy="1587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4" name="Line 169"/>
            <p:cNvSpPr>
              <a:spLocks noChangeShapeType="1"/>
            </p:cNvSpPr>
            <p:nvPr/>
          </p:nvSpPr>
          <p:spPr bwMode="auto">
            <a:xfrm flipH="1">
              <a:off x="7278718" y="2165049"/>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5" name="Line 170"/>
            <p:cNvSpPr>
              <a:spLocks noChangeShapeType="1"/>
            </p:cNvSpPr>
            <p:nvPr/>
          </p:nvSpPr>
          <p:spPr bwMode="auto">
            <a:xfrm flipH="1">
              <a:off x="7264430" y="2334911"/>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6" name="Line 171"/>
            <p:cNvSpPr>
              <a:spLocks noChangeShapeType="1"/>
            </p:cNvSpPr>
            <p:nvPr/>
          </p:nvSpPr>
          <p:spPr bwMode="auto">
            <a:xfrm flipH="1">
              <a:off x="7278718" y="2447624"/>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7" name="Line 172"/>
            <p:cNvSpPr>
              <a:spLocks noChangeShapeType="1"/>
            </p:cNvSpPr>
            <p:nvPr/>
          </p:nvSpPr>
          <p:spPr bwMode="auto">
            <a:xfrm flipH="1">
              <a:off x="7278718" y="1714199"/>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8" name="Line 173"/>
            <p:cNvSpPr>
              <a:spLocks noChangeShapeType="1"/>
            </p:cNvSpPr>
            <p:nvPr/>
          </p:nvSpPr>
          <p:spPr bwMode="auto">
            <a:xfrm flipH="1">
              <a:off x="7278718" y="2600024"/>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9" name="Text Box 184"/>
            <p:cNvSpPr txBox="1">
              <a:spLocks noChangeArrowheads="1"/>
            </p:cNvSpPr>
            <p:nvPr/>
          </p:nvSpPr>
          <p:spPr bwMode="auto">
            <a:xfrm>
              <a:off x="7032198" y="2119683"/>
              <a:ext cx="53498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000" dirty="0">
                  <a:solidFill>
                    <a:srgbClr val="003366"/>
                  </a:solidFill>
                </a:rPr>
                <a:t>B</a:t>
              </a:r>
            </a:p>
          </p:txBody>
        </p:sp>
        <p:sp>
          <p:nvSpPr>
            <p:cNvPr id="70" name="Text Box 185"/>
            <p:cNvSpPr txBox="1">
              <a:spLocks noChangeArrowheads="1"/>
            </p:cNvSpPr>
            <p:nvPr/>
          </p:nvSpPr>
          <p:spPr bwMode="auto">
            <a:xfrm>
              <a:off x="10924297" y="2116281"/>
              <a:ext cx="33374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2000" dirty="0"/>
                <a:t>A</a:t>
              </a:r>
            </a:p>
          </p:txBody>
        </p:sp>
        <p:sp>
          <p:nvSpPr>
            <p:cNvPr id="68" name="Text Box 185"/>
            <p:cNvSpPr txBox="1">
              <a:spLocks noChangeArrowheads="1"/>
            </p:cNvSpPr>
            <p:nvPr/>
          </p:nvSpPr>
          <p:spPr bwMode="auto">
            <a:xfrm>
              <a:off x="9668806" y="2210629"/>
              <a:ext cx="32092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2000" dirty="0" smtClean="0"/>
                <a:t>C</a:t>
              </a:r>
              <a:endParaRPr lang="en-US" sz="2000" dirty="0"/>
            </a:p>
          </p:txBody>
        </p:sp>
        <p:sp>
          <p:nvSpPr>
            <p:cNvPr id="72" name="Text Box 185"/>
            <p:cNvSpPr txBox="1">
              <a:spLocks noChangeArrowheads="1"/>
            </p:cNvSpPr>
            <p:nvPr/>
          </p:nvSpPr>
          <p:spPr bwMode="auto">
            <a:xfrm>
              <a:off x="8202867" y="2210629"/>
              <a:ext cx="34176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2000" dirty="0" smtClean="0"/>
                <a:t>D</a:t>
              </a:r>
              <a:endParaRPr lang="en-US" sz="2000" dirty="0"/>
            </a:p>
          </p:txBody>
        </p:sp>
      </p:grpSp>
      <p:grpSp>
        <p:nvGrpSpPr>
          <p:cNvPr id="87" name="Group 86"/>
          <p:cNvGrpSpPr/>
          <p:nvPr/>
        </p:nvGrpSpPr>
        <p:grpSpPr>
          <a:xfrm>
            <a:off x="1553020" y="2991531"/>
            <a:ext cx="3315848" cy="941387"/>
            <a:chOff x="3164106" y="2875416"/>
            <a:chExt cx="3315848" cy="941387"/>
          </a:xfrm>
        </p:grpSpPr>
        <p:sp>
          <p:nvSpPr>
            <p:cNvPr id="74" name="Line 15"/>
            <p:cNvSpPr>
              <a:spLocks noChangeShapeType="1"/>
            </p:cNvSpPr>
            <p:nvPr/>
          </p:nvSpPr>
          <p:spPr bwMode="auto">
            <a:xfrm>
              <a:off x="5889404" y="3070678"/>
              <a:ext cx="0" cy="630237"/>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5" name="Line 16"/>
            <p:cNvSpPr>
              <a:spLocks noChangeShapeType="1"/>
            </p:cNvSpPr>
            <p:nvPr/>
          </p:nvSpPr>
          <p:spPr bwMode="auto">
            <a:xfrm>
              <a:off x="3885979" y="3070678"/>
              <a:ext cx="20002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6" name="Line 17"/>
            <p:cNvSpPr>
              <a:spLocks noChangeShapeType="1"/>
            </p:cNvSpPr>
            <p:nvPr/>
          </p:nvSpPr>
          <p:spPr bwMode="auto">
            <a:xfrm>
              <a:off x="3885979" y="3710441"/>
              <a:ext cx="20002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7" name="Freeform 18"/>
            <p:cNvSpPr>
              <a:spLocks/>
            </p:cNvSpPr>
            <p:nvPr/>
          </p:nvSpPr>
          <p:spPr bwMode="auto">
            <a:xfrm>
              <a:off x="3866929" y="2875416"/>
              <a:ext cx="26988" cy="941387"/>
            </a:xfrm>
            <a:custGeom>
              <a:avLst/>
              <a:gdLst>
                <a:gd name="T0" fmla="*/ 31 w 31"/>
                <a:gd name="T1" fmla="*/ 0 h 795"/>
                <a:gd name="T2" fmla="*/ 16 w 31"/>
                <a:gd name="T3" fmla="*/ 465 h 795"/>
                <a:gd name="T4" fmla="*/ 1 w 31"/>
                <a:gd name="T5" fmla="*/ 660 h 795"/>
                <a:gd name="T6" fmla="*/ 16 w 31"/>
                <a:gd name="T7" fmla="*/ 795 h 795"/>
              </a:gdLst>
              <a:ahLst/>
              <a:cxnLst>
                <a:cxn ang="0">
                  <a:pos x="T0" y="T1"/>
                </a:cxn>
                <a:cxn ang="0">
                  <a:pos x="T2" y="T3"/>
                </a:cxn>
                <a:cxn ang="0">
                  <a:pos x="T4" y="T5"/>
                </a:cxn>
                <a:cxn ang="0">
                  <a:pos x="T6" y="T7"/>
                </a:cxn>
              </a:cxnLst>
              <a:rect l="0" t="0" r="r" b="b"/>
              <a:pathLst>
                <a:path w="31" h="795">
                  <a:moveTo>
                    <a:pt x="31" y="0"/>
                  </a:moveTo>
                  <a:cubicBezTo>
                    <a:pt x="0" y="189"/>
                    <a:pt x="4" y="219"/>
                    <a:pt x="16" y="465"/>
                  </a:cubicBezTo>
                  <a:cubicBezTo>
                    <a:pt x="11" y="530"/>
                    <a:pt x="1" y="595"/>
                    <a:pt x="1" y="660"/>
                  </a:cubicBezTo>
                  <a:cubicBezTo>
                    <a:pt x="1" y="705"/>
                    <a:pt x="16" y="750"/>
                    <a:pt x="16" y="795"/>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8" name="Line 19"/>
            <p:cNvSpPr>
              <a:spLocks noChangeShapeType="1"/>
            </p:cNvSpPr>
            <p:nvPr/>
          </p:nvSpPr>
          <p:spPr bwMode="auto">
            <a:xfrm>
              <a:off x="3406554" y="3407228"/>
              <a:ext cx="2794000" cy="0"/>
            </a:xfrm>
            <a:prstGeom prst="line">
              <a:avLst/>
            </a:prstGeom>
            <a:noFill/>
            <a:ln w="9525">
              <a:solidFill>
                <a:srgbClr val="000000"/>
              </a:solidFill>
              <a:prstDash val="lgDashDot"/>
              <a:round/>
              <a:headEnd/>
              <a:tailEnd/>
            </a:ln>
            <a:extLst>
              <a:ext uri="{909E8E84-426E-40DD-AFC4-6F175D3DCCD1}">
                <a14:hiddenFill xmlns:a14="http://schemas.microsoft.com/office/drawing/2010/main">
                  <a:noFill/>
                </a14:hiddenFill>
              </a:ext>
            </a:extLst>
          </p:spPr>
          <p:txBody>
            <a:bodyPr/>
            <a:lstStyle/>
            <a:p>
              <a:endParaRPr lang="en-US"/>
            </a:p>
          </p:txBody>
        </p:sp>
        <p:sp>
          <p:nvSpPr>
            <p:cNvPr id="79" name="Line 20"/>
            <p:cNvSpPr>
              <a:spLocks noChangeShapeType="1"/>
            </p:cNvSpPr>
            <p:nvPr/>
          </p:nvSpPr>
          <p:spPr bwMode="auto">
            <a:xfrm>
              <a:off x="4546379" y="3070678"/>
              <a:ext cx="0" cy="6397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0" name="Line 21"/>
            <p:cNvSpPr>
              <a:spLocks noChangeShapeType="1"/>
            </p:cNvSpPr>
            <p:nvPr/>
          </p:nvSpPr>
          <p:spPr bwMode="auto">
            <a:xfrm>
              <a:off x="5889404" y="3407228"/>
              <a:ext cx="468313" cy="0"/>
            </a:xfrm>
            <a:prstGeom prst="line">
              <a:avLst/>
            </a:prstGeom>
            <a:noFill/>
            <a:ln w="28575">
              <a:solidFill>
                <a:srgbClr val="FF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81" name="Line 22"/>
            <p:cNvSpPr>
              <a:spLocks noChangeShapeType="1"/>
            </p:cNvSpPr>
            <p:nvPr/>
          </p:nvSpPr>
          <p:spPr bwMode="auto">
            <a:xfrm flipH="1">
              <a:off x="4079654" y="3407228"/>
              <a:ext cx="466725" cy="0"/>
            </a:xfrm>
            <a:prstGeom prst="line">
              <a:avLst/>
            </a:prstGeom>
            <a:noFill/>
            <a:ln w="28575">
              <a:solidFill>
                <a:srgbClr val="FF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82" name="Line 23"/>
            <p:cNvSpPr>
              <a:spLocks noChangeShapeType="1"/>
            </p:cNvSpPr>
            <p:nvPr/>
          </p:nvSpPr>
          <p:spPr bwMode="auto">
            <a:xfrm flipH="1">
              <a:off x="3406554" y="3407228"/>
              <a:ext cx="439738" cy="0"/>
            </a:xfrm>
            <a:prstGeom prst="line">
              <a:avLst/>
            </a:prstGeom>
            <a:noFill/>
            <a:ln w="28575">
              <a:solidFill>
                <a:srgbClr val="000099"/>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83" name="Text Box 24"/>
            <p:cNvSpPr txBox="1">
              <a:spLocks noChangeArrowheads="1"/>
            </p:cNvSpPr>
            <p:nvPr/>
          </p:nvSpPr>
          <p:spPr bwMode="auto">
            <a:xfrm>
              <a:off x="5857654" y="2957966"/>
              <a:ext cx="622300"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smtClean="0">
                  <a:solidFill>
                    <a:srgbClr val="FF0000"/>
                  </a:solidFill>
                </a:rPr>
                <a:t>P</a:t>
              </a:r>
              <a:r>
                <a:rPr lang="en-US" sz="2400" baseline="-25000" dirty="0" smtClean="0">
                  <a:solidFill>
                    <a:srgbClr val="FF0000"/>
                  </a:solidFill>
                </a:rPr>
                <a:t>1</a:t>
              </a:r>
              <a:endParaRPr lang="en-US" sz="2400" dirty="0">
                <a:solidFill>
                  <a:srgbClr val="FF0000"/>
                </a:solidFill>
              </a:endParaRPr>
            </a:p>
          </p:txBody>
        </p:sp>
        <p:sp>
          <p:nvSpPr>
            <p:cNvPr id="84" name="Text Box 25"/>
            <p:cNvSpPr txBox="1">
              <a:spLocks noChangeArrowheads="1"/>
            </p:cNvSpPr>
            <p:nvPr/>
          </p:nvSpPr>
          <p:spPr bwMode="auto">
            <a:xfrm>
              <a:off x="4019329" y="2978603"/>
              <a:ext cx="620713"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smtClean="0">
                  <a:solidFill>
                    <a:srgbClr val="FF0000"/>
                  </a:solidFill>
                </a:rPr>
                <a:t>P</a:t>
              </a:r>
              <a:r>
                <a:rPr lang="en-US" sz="2400" baseline="-25000" dirty="0" smtClean="0">
                  <a:solidFill>
                    <a:srgbClr val="FF0000"/>
                  </a:solidFill>
                </a:rPr>
                <a:t>2</a:t>
              </a:r>
              <a:endParaRPr lang="en-US" sz="2400" dirty="0">
                <a:solidFill>
                  <a:srgbClr val="FF0000"/>
                </a:solidFill>
              </a:endParaRPr>
            </a:p>
          </p:txBody>
        </p:sp>
        <p:sp>
          <p:nvSpPr>
            <p:cNvPr id="85" name="Text Box 26"/>
            <p:cNvSpPr txBox="1">
              <a:spLocks noChangeArrowheads="1"/>
            </p:cNvSpPr>
            <p:nvPr/>
          </p:nvSpPr>
          <p:spPr bwMode="auto">
            <a:xfrm>
              <a:off x="3164106" y="2929615"/>
              <a:ext cx="846143"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smtClean="0">
                  <a:solidFill>
                    <a:srgbClr val="003366"/>
                  </a:solidFill>
                </a:rPr>
                <a:t>N</a:t>
              </a:r>
              <a:r>
                <a:rPr lang="en-US" sz="2400" baseline="-25000" dirty="0" smtClean="0">
                  <a:solidFill>
                    <a:srgbClr val="003366"/>
                  </a:solidFill>
                </a:rPr>
                <a:t>ZCD</a:t>
              </a:r>
              <a:endParaRPr lang="en-US" sz="2400" dirty="0">
                <a:solidFill>
                  <a:srgbClr val="003366"/>
                </a:solidFill>
              </a:endParaRPr>
            </a:p>
          </p:txBody>
        </p:sp>
      </p:grpSp>
      <p:grpSp>
        <p:nvGrpSpPr>
          <p:cNvPr id="88" name="Group 28"/>
          <p:cNvGrpSpPr>
            <a:grpSpLocks/>
          </p:cNvGrpSpPr>
          <p:nvPr/>
        </p:nvGrpSpPr>
        <p:grpSpPr bwMode="auto">
          <a:xfrm>
            <a:off x="929368" y="4386044"/>
            <a:ext cx="4397375" cy="957263"/>
            <a:chOff x="3182" y="2580"/>
            <a:chExt cx="2770" cy="603"/>
          </a:xfrm>
        </p:grpSpPr>
        <p:sp>
          <p:nvSpPr>
            <p:cNvPr id="89" name="Text Box 29"/>
            <p:cNvSpPr txBox="1">
              <a:spLocks noChangeArrowheads="1"/>
            </p:cNvSpPr>
            <p:nvPr/>
          </p:nvSpPr>
          <p:spPr bwMode="auto">
            <a:xfrm>
              <a:off x="5284" y="2661"/>
              <a:ext cx="668" cy="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r>
                <a:rPr lang="en-US" sz="2400" dirty="0" smtClean="0">
                  <a:solidFill>
                    <a:srgbClr val="FF0000"/>
                  </a:solidFill>
                </a:rPr>
                <a:t> P</a:t>
              </a:r>
              <a:r>
                <a:rPr lang="en-US" sz="2400" baseline="-25000" dirty="0" smtClean="0">
                  <a:solidFill>
                    <a:srgbClr val="FF0000"/>
                  </a:solidFill>
                </a:rPr>
                <a:t>1</a:t>
              </a:r>
              <a:endParaRPr lang="en-US" sz="2400" dirty="0" smtClean="0">
                <a:solidFill>
                  <a:srgbClr val="FF0000"/>
                </a:solidFill>
              </a:endParaRPr>
            </a:p>
          </p:txBody>
        </p:sp>
        <p:sp>
          <p:nvSpPr>
            <p:cNvPr id="91" name="Line 31"/>
            <p:cNvSpPr>
              <a:spLocks noChangeShapeType="1"/>
            </p:cNvSpPr>
            <p:nvPr/>
          </p:nvSpPr>
          <p:spPr bwMode="auto">
            <a:xfrm>
              <a:off x="3617" y="2720"/>
              <a:ext cx="1707"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2" name="Line 32"/>
            <p:cNvSpPr>
              <a:spLocks noChangeShapeType="1"/>
            </p:cNvSpPr>
            <p:nvPr/>
          </p:nvSpPr>
          <p:spPr bwMode="auto">
            <a:xfrm>
              <a:off x="3617" y="3119"/>
              <a:ext cx="1707"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3" name="Line 33"/>
            <p:cNvSpPr>
              <a:spLocks noChangeShapeType="1"/>
            </p:cNvSpPr>
            <p:nvPr/>
          </p:nvSpPr>
          <p:spPr bwMode="auto">
            <a:xfrm>
              <a:off x="5328" y="2720"/>
              <a:ext cx="0" cy="40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4" name="Line 34"/>
            <p:cNvSpPr>
              <a:spLocks noChangeShapeType="1"/>
            </p:cNvSpPr>
            <p:nvPr/>
          </p:nvSpPr>
          <p:spPr bwMode="auto">
            <a:xfrm>
              <a:off x="3522" y="2926"/>
              <a:ext cx="1902" cy="0"/>
            </a:xfrm>
            <a:prstGeom prst="line">
              <a:avLst/>
            </a:prstGeom>
            <a:noFill/>
            <a:ln w="9525">
              <a:solidFill>
                <a:srgbClr val="000000"/>
              </a:solidFill>
              <a:prstDash val="lgDashDot"/>
              <a:round/>
              <a:headEnd/>
              <a:tailEnd/>
            </a:ln>
            <a:extLst>
              <a:ext uri="{909E8E84-426E-40DD-AFC4-6F175D3DCCD1}">
                <a14:hiddenFill xmlns:a14="http://schemas.microsoft.com/office/drawing/2010/main">
                  <a:noFill/>
                </a14:hiddenFill>
              </a:ext>
            </a:extLst>
          </p:spPr>
          <p:txBody>
            <a:bodyPr/>
            <a:lstStyle/>
            <a:p>
              <a:endParaRPr lang="en-US"/>
            </a:p>
          </p:txBody>
        </p:sp>
        <p:sp>
          <p:nvSpPr>
            <p:cNvPr id="95" name="Line 35"/>
            <p:cNvSpPr>
              <a:spLocks noChangeShapeType="1"/>
            </p:cNvSpPr>
            <p:nvPr/>
          </p:nvSpPr>
          <p:spPr bwMode="auto">
            <a:xfrm>
              <a:off x="4513" y="2720"/>
              <a:ext cx="0" cy="3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6" name="Line 36"/>
            <p:cNvSpPr>
              <a:spLocks noChangeShapeType="1"/>
            </p:cNvSpPr>
            <p:nvPr/>
          </p:nvSpPr>
          <p:spPr bwMode="auto">
            <a:xfrm>
              <a:off x="3863" y="2720"/>
              <a:ext cx="0" cy="3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7" name="Freeform 37"/>
            <p:cNvSpPr>
              <a:spLocks/>
            </p:cNvSpPr>
            <p:nvPr/>
          </p:nvSpPr>
          <p:spPr bwMode="auto">
            <a:xfrm>
              <a:off x="3599" y="2580"/>
              <a:ext cx="31" cy="603"/>
            </a:xfrm>
            <a:custGeom>
              <a:avLst/>
              <a:gdLst>
                <a:gd name="T0" fmla="*/ 45 w 60"/>
                <a:gd name="T1" fmla="*/ 0 h 840"/>
                <a:gd name="T2" fmla="*/ 30 w 60"/>
                <a:gd name="T3" fmla="*/ 150 h 840"/>
                <a:gd name="T4" fmla="*/ 15 w 60"/>
                <a:gd name="T5" fmla="*/ 210 h 840"/>
                <a:gd name="T6" fmla="*/ 45 w 60"/>
                <a:gd name="T7" fmla="*/ 330 h 840"/>
                <a:gd name="T8" fmla="*/ 0 w 60"/>
                <a:gd name="T9" fmla="*/ 585 h 840"/>
                <a:gd name="T10" fmla="*/ 15 w 60"/>
                <a:gd name="T11" fmla="*/ 735 h 840"/>
                <a:gd name="T12" fmla="*/ 60 w 60"/>
                <a:gd name="T13" fmla="*/ 840 h 840"/>
              </a:gdLst>
              <a:ahLst/>
              <a:cxnLst>
                <a:cxn ang="0">
                  <a:pos x="T0" y="T1"/>
                </a:cxn>
                <a:cxn ang="0">
                  <a:pos x="T2" y="T3"/>
                </a:cxn>
                <a:cxn ang="0">
                  <a:pos x="T4" y="T5"/>
                </a:cxn>
                <a:cxn ang="0">
                  <a:pos x="T6" y="T7"/>
                </a:cxn>
                <a:cxn ang="0">
                  <a:pos x="T8" y="T9"/>
                </a:cxn>
                <a:cxn ang="0">
                  <a:pos x="T10" y="T11"/>
                </a:cxn>
                <a:cxn ang="0">
                  <a:pos x="T12" y="T13"/>
                </a:cxn>
              </a:cxnLst>
              <a:rect l="0" t="0" r="r" b="b"/>
              <a:pathLst>
                <a:path w="60" h="840">
                  <a:moveTo>
                    <a:pt x="45" y="0"/>
                  </a:moveTo>
                  <a:cubicBezTo>
                    <a:pt x="40" y="50"/>
                    <a:pt x="37" y="100"/>
                    <a:pt x="30" y="150"/>
                  </a:cubicBezTo>
                  <a:cubicBezTo>
                    <a:pt x="27" y="170"/>
                    <a:pt x="13" y="189"/>
                    <a:pt x="15" y="210"/>
                  </a:cubicBezTo>
                  <a:cubicBezTo>
                    <a:pt x="18" y="251"/>
                    <a:pt x="45" y="330"/>
                    <a:pt x="45" y="330"/>
                  </a:cubicBezTo>
                  <a:cubicBezTo>
                    <a:pt x="35" y="427"/>
                    <a:pt x="29" y="497"/>
                    <a:pt x="0" y="585"/>
                  </a:cubicBezTo>
                  <a:cubicBezTo>
                    <a:pt x="5" y="635"/>
                    <a:pt x="4" y="686"/>
                    <a:pt x="15" y="735"/>
                  </a:cubicBezTo>
                  <a:cubicBezTo>
                    <a:pt x="24" y="776"/>
                    <a:pt x="60" y="792"/>
                    <a:pt x="60" y="840"/>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8" name="Line 38"/>
            <p:cNvSpPr>
              <a:spLocks noChangeShapeType="1"/>
            </p:cNvSpPr>
            <p:nvPr/>
          </p:nvSpPr>
          <p:spPr bwMode="auto">
            <a:xfrm>
              <a:off x="5328" y="2926"/>
              <a:ext cx="286" cy="0"/>
            </a:xfrm>
            <a:prstGeom prst="line">
              <a:avLst/>
            </a:prstGeom>
            <a:noFill/>
            <a:ln w="28575">
              <a:solidFill>
                <a:srgbClr val="FF0000"/>
              </a:solidFill>
              <a:round/>
              <a:headEnd/>
              <a:tailEnd type="stealth" w="sm" len="lg"/>
            </a:ln>
            <a:extLst>
              <a:ext uri="{909E8E84-426E-40DD-AFC4-6F175D3DCCD1}">
                <a14:hiddenFill xmlns:a14="http://schemas.microsoft.com/office/drawing/2010/main">
                  <a:noFill/>
                </a14:hiddenFill>
              </a:ext>
            </a:extLst>
          </p:spPr>
          <p:txBody>
            <a:bodyPr/>
            <a:lstStyle/>
            <a:p>
              <a:endParaRPr lang="en-US"/>
            </a:p>
          </p:txBody>
        </p:sp>
        <p:sp>
          <p:nvSpPr>
            <p:cNvPr id="99" name="Line 39"/>
            <p:cNvSpPr>
              <a:spLocks noChangeShapeType="1"/>
            </p:cNvSpPr>
            <p:nvPr/>
          </p:nvSpPr>
          <p:spPr bwMode="auto">
            <a:xfrm flipH="1">
              <a:off x="4228" y="2926"/>
              <a:ext cx="285" cy="0"/>
            </a:xfrm>
            <a:prstGeom prst="line">
              <a:avLst/>
            </a:prstGeom>
            <a:noFill/>
            <a:ln w="28575">
              <a:solidFill>
                <a:srgbClr val="FF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100" name="Line 40"/>
            <p:cNvSpPr>
              <a:spLocks noChangeShapeType="1"/>
            </p:cNvSpPr>
            <p:nvPr/>
          </p:nvSpPr>
          <p:spPr bwMode="auto">
            <a:xfrm>
              <a:off x="3863" y="2926"/>
              <a:ext cx="190" cy="0"/>
            </a:xfrm>
            <a:prstGeom prst="line">
              <a:avLst/>
            </a:prstGeom>
            <a:noFill/>
            <a:ln w="28575">
              <a:solidFill>
                <a:srgbClr val="FF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101" name="Line 41"/>
            <p:cNvSpPr>
              <a:spLocks noChangeShapeType="1"/>
            </p:cNvSpPr>
            <p:nvPr/>
          </p:nvSpPr>
          <p:spPr bwMode="auto">
            <a:xfrm flipH="1">
              <a:off x="3332" y="2926"/>
              <a:ext cx="285" cy="0"/>
            </a:xfrm>
            <a:prstGeom prst="line">
              <a:avLst/>
            </a:prstGeom>
            <a:noFill/>
            <a:ln w="28575">
              <a:solidFill>
                <a:srgbClr val="000099"/>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102" name="Text Box 42"/>
            <p:cNvSpPr txBox="1">
              <a:spLocks noChangeArrowheads="1"/>
            </p:cNvSpPr>
            <p:nvPr/>
          </p:nvSpPr>
          <p:spPr bwMode="auto">
            <a:xfrm>
              <a:off x="4189" y="2662"/>
              <a:ext cx="381"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r>
                <a:rPr lang="en-US" sz="2400" dirty="0" smtClean="0">
                  <a:solidFill>
                    <a:srgbClr val="FF0000"/>
                  </a:solidFill>
                </a:rPr>
                <a:t>P</a:t>
              </a:r>
              <a:r>
                <a:rPr lang="en-US" sz="2400" baseline="-25000" dirty="0" smtClean="0">
                  <a:solidFill>
                    <a:srgbClr val="FF0000"/>
                  </a:solidFill>
                </a:rPr>
                <a:t>2</a:t>
              </a:r>
              <a:endParaRPr lang="en-US" sz="2400" dirty="0" smtClean="0">
                <a:solidFill>
                  <a:srgbClr val="FF0000"/>
                </a:solidFill>
              </a:endParaRPr>
            </a:p>
            <a:p>
              <a:pPr algn="l" eaLnBrk="0" hangingPunct="0"/>
              <a:endParaRPr lang="en-US" sz="2800" dirty="0">
                <a:solidFill>
                  <a:srgbClr val="FF0000"/>
                </a:solidFill>
                <a:latin typeface="Times New Roman" pitchFamily="18" charset="0"/>
                <a:cs typeface="Times New Roman" pitchFamily="18" charset="0"/>
              </a:endParaRPr>
            </a:p>
          </p:txBody>
        </p:sp>
        <p:sp>
          <p:nvSpPr>
            <p:cNvPr id="103" name="Text Box 43"/>
            <p:cNvSpPr txBox="1">
              <a:spLocks noChangeArrowheads="1"/>
            </p:cNvSpPr>
            <p:nvPr/>
          </p:nvSpPr>
          <p:spPr bwMode="auto">
            <a:xfrm>
              <a:off x="3825" y="2653"/>
              <a:ext cx="705"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r>
                <a:rPr lang="en-US" sz="2400" dirty="0" smtClean="0">
                  <a:solidFill>
                    <a:srgbClr val="FF0000"/>
                  </a:solidFill>
                </a:rPr>
                <a:t>P</a:t>
              </a:r>
              <a:r>
                <a:rPr lang="en-US" sz="2400" baseline="-25000" dirty="0" smtClean="0">
                  <a:solidFill>
                    <a:srgbClr val="FF0000"/>
                  </a:solidFill>
                </a:rPr>
                <a:t>3</a:t>
              </a:r>
              <a:endParaRPr lang="en-US" sz="2400" dirty="0" smtClean="0">
                <a:solidFill>
                  <a:srgbClr val="FF0000"/>
                </a:solidFill>
              </a:endParaRPr>
            </a:p>
            <a:p>
              <a:pPr algn="l" eaLnBrk="0" hangingPunct="0"/>
              <a:endParaRPr lang="en-US" sz="2800" dirty="0">
                <a:solidFill>
                  <a:srgbClr val="FF0000"/>
                </a:solidFill>
              </a:endParaRPr>
            </a:p>
          </p:txBody>
        </p:sp>
        <p:sp>
          <p:nvSpPr>
            <p:cNvPr id="104" name="Text Box 44"/>
            <p:cNvSpPr txBox="1">
              <a:spLocks noChangeArrowheads="1"/>
            </p:cNvSpPr>
            <p:nvPr/>
          </p:nvSpPr>
          <p:spPr bwMode="auto">
            <a:xfrm>
              <a:off x="3182" y="2627"/>
              <a:ext cx="539" cy="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366CC"/>
                  </a:solidFill>
                  <a:miter lim="800000"/>
                  <a:headEnd/>
                  <a:tailEnd/>
                </a14:hiddenLine>
              </a:ext>
            </a:extLst>
          </p:spPr>
          <p:txBody>
            <a:bodyPr/>
            <a:lstStyle/>
            <a:p>
              <a:pPr eaLnBrk="0" hangingPunct="0"/>
              <a:r>
                <a:rPr lang="en-US" sz="2400" smtClean="0">
                  <a:solidFill>
                    <a:srgbClr val="003366"/>
                  </a:solidFill>
                </a:rPr>
                <a:t>N</a:t>
              </a:r>
              <a:r>
                <a:rPr lang="en-US" sz="2400" baseline="-25000" smtClean="0">
                  <a:solidFill>
                    <a:srgbClr val="003366"/>
                  </a:solidFill>
                </a:rPr>
                <a:t>ZDB</a:t>
              </a:r>
              <a:endParaRPr lang="en-US" sz="2400" dirty="0">
                <a:solidFill>
                  <a:srgbClr val="003366"/>
                </a:solidFill>
              </a:endParaRPr>
            </a:p>
          </p:txBody>
        </p:sp>
      </p:grpSp>
      <p:grpSp>
        <p:nvGrpSpPr>
          <p:cNvPr id="171" name="Group 170"/>
          <p:cNvGrpSpPr/>
          <p:nvPr/>
        </p:nvGrpSpPr>
        <p:grpSpPr>
          <a:xfrm>
            <a:off x="9729787" y="3230081"/>
            <a:ext cx="1214437" cy="1125531"/>
            <a:chOff x="9729787" y="4434743"/>
            <a:chExt cx="1214437" cy="1125531"/>
          </a:xfrm>
        </p:grpSpPr>
        <p:sp>
          <p:nvSpPr>
            <p:cNvPr id="107" name="Line 96"/>
            <p:cNvSpPr>
              <a:spLocks noChangeShapeType="1"/>
            </p:cNvSpPr>
            <p:nvPr/>
          </p:nvSpPr>
          <p:spPr bwMode="auto">
            <a:xfrm>
              <a:off x="9729787" y="4436331"/>
              <a:ext cx="0" cy="1123943"/>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8" name="Line 97"/>
            <p:cNvSpPr>
              <a:spLocks noChangeShapeType="1"/>
            </p:cNvSpPr>
            <p:nvPr/>
          </p:nvSpPr>
          <p:spPr bwMode="auto">
            <a:xfrm>
              <a:off x="10944224" y="4444268"/>
              <a:ext cx="0" cy="709608"/>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8" name="Line 107"/>
            <p:cNvSpPr>
              <a:spLocks noChangeShapeType="1"/>
            </p:cNvSpPr>
            <p:nvPr/>
          </p:nvSpPr>
          <p:spPr bwMode="auto">
            <a:xfrm>
              <a:off x="9904412" y="4447443"/>
              <a:ext cx="0" cy="709608"/>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9" name="Line 108"/>
            <p:cNvSpPr>
              <a:spLocks noChangeShapeType="1"/>
            </p:cNvSpPr>
            <p:nvPr/>
          </p:nvSpPr>
          <p:spPr bwMode="auto">
            <a:xfrm>
              <a:off x="10079037" y="4447443"/>
              <a:ext cx="0" cy="709608"/>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0" name="Line 109"/>
            <p:cNvSpPr>
              <a:spLocks noChangeShapeType="1"/>
            </p:cNvSpPr>
            <p:nvPr/>
          </p:nvSpPr>
          <p:spPr bwMode="auto">
            <a:xfrm>
              <a:off x="10242549" y="4434743"/>
              <a:ext cx="0" cy="709608"/>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1" name="Line 110"/>
            <p:cNvSpPr>
              <a:spLocks noChangeShapeType="1"/>
            </p:cNvSpPr>
            <p:nvPr/>
          </p:nvSpPr>
          <p:spPr bwMode="auto">
            <a:xfrm>
              <a:off x="10402887" y="4447443"/>
              <a:ext cx="0" cy="709608"/>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2" name="Line 111"/>
            <p:cNvSpPr>
              <a:spLocks noChangeShapeType="1"/>
            </p:cNvSpPr>
            <p:nvPr/>
          </p:nvSpPr>
          <p:spPr bwMode="auto">
            <a:xfrm>
              <a:off x="10577512" y="4434743"/>
              <a:ext cx="0" cy="709608"/>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3" name="Line 112"/>
            <p:cNvSpPr>
              <a:spLocks noChangeShapeType="1"/>
            </p:cNvSpPr>
            <p:nvPr/>
          </p:nvSpPr>
          <p:spPr bwMode="auto">
            <a:xfrm>
              <a:off x="10755312" y="4447443"/>
              <a:ext cx="0" cy="709608"/>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84" name="Group 183"/>
          <p:cNvGrpSpPr/>
          <p:nvPr/>
        </p:nvGrpSpPr>
        <p:grpSpPr>
          <a:xfrm>
            <a:off x="7400924" y="3644416"/>
            <a:ext cx="865188" cy="711196"/>
            <a:chOff x="7400924" y="4849078"/>
            <a:chExt cx="865188" cy="711196"/>
          </a:xfrm>
        </p:grpSpPr>
        <p:sp>
          <p:nvSpPr>
            <p:cNvPr id="110" name="Line 99"/>
            <p:cNvSpPr>
              <a:spLocks noChangeShapeType="1"/>
            </p:cNvSpPr>
            <p:nvPr/>
          </p:nvSpPr>
          <p:spPr bwMode="auto">
            <a:xfrm>
              <a:off x="8266112" y="4861778"/>
              <a:ext cx="0" cy="698496"/>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 name="Line 101"/>
            <p:cNvSpPr>
              <a:spLocks noChangeShapeType="1"/>
            </p:cNvSpPr>
            <p:nvPr/>
          </p:nvSpPr>
          <p:spPr bwMode="auto">
            <a:xfrm flipV="1">
              <a:off x="7400924" y="4849078"/>
              <a:ext cx="0" cy="290511"/>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 name="Line 113"/>
            <p:cNvSpPr>
              <a:spLocks noChangeShapeType="1"/>
            </p:cNvSpPr>
            <p:nvPr/>
          </p:nvSpPr>
          <p:spPr bwMode="auto">
            <a:xfrm flipV="1">
              <a:off x="7677149" y="4858603"/>
              <a:ext cx="0" cy="290511"/>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 name="Line 114"/>
            <p:cNvSpPr>
              <a:spLocks noChangeShapeType="1"/>
            </p:cNvSpPr>
            <p:nvPr/>
          </p:nvSpPr>
          <p:spPr bwMode="auto">
            <a:xfrm flipV="1">
              <a:off x="7913687" y="4861778"/>
              <a:ext cx="0" cy="290511"/>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6" name="Line 115"/>
            <p:cNvSpPr>
              <a:spLocks noChangeShapeType="1"/>
            </p:cNvSpPr>
            <p:nvPr/>
          </p:nvSpPr>
          <p:spPr bwMode="auto">
            <a:xfrm flipV="1">
              <a:off x="8088312" y="4861778"/>
              <a:ext cx="0" cy="290511"/>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7" name="Line 116"/>
            <p:cNvSpPr>
              <a:spLocks noChangeShapeType="1"/>
            </p:cNvSpPr>
            <p:nvPr/>
          </p:nvSpPr>
          <p:spPr bwMode="auto">
            <a:xfrm flipV="1">
              <a:off x="7561262" y="4861778"/>
              <a:ext cx="0" cy="290511"/>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82" name="Group 181"/>
          <p:cNvGrpSpPr/>
          <p:nvPr/>
        </p:nvGrpSpPr>
        <p:grpSpPr>
          <a:xfrm>
            <a:off x="8440737" y="3955564"/>
            <a:ext cx="1143000" cy="419097"/>
            <a:chOff x="8440737" y="5160226"/>
            <a:chExt cx="1143000" cy="419097"/>
          </a:xfrm>
        </p:grpSpPr>
        <p:sp>
          <p:nvSpPr>
            <p:cNvPr id="128" name="Line 117"/>
            <p:cNvSpPr>
              <a:spLocks noChangeShapeType="1"/>
            </p:cNvSpPr>
            <p:nvPr/>
          </p:nvSpPr>
          <p:spPr bwMode="auto">
            <a:xfrm>
              <a:off x="8440737"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9" name="Line 118"/>
            <p:cNvSpPr>
              <a:spLocks noChangeShapeType="1"/>
            </p:cNvSpPr>
            <p:nvPr/>
          </p:nvSpPr>
          <p:spPr bwMode="auto">
            <a:xfrm>
              <a:off x="8599487"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0" name="Line 119"/>
            <p:cNvSpPr>
              <a:spLocks noChangeShapeType="1"/>
            </p:cNvSpPr>
            <p:nvPr/>
          </p:nvSpPr>
          <p:spPr bwMode="auto">
            <a:xfrm>
              <a:off x="8777287"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1" name="Line 120"/>
            <p:cNvSpPr>
              <a:spLocks noChangeShapeType="1"/>
            </p:cNvSpPr>
            <p:nvPr/>
          </p:nvSpPr>
          <p:spPr bwMode="auto">
            <a:xfrm>
              <a:off x="8924924"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2" name="Line 121"/>
            <p:cNvSpPr>
              <a:spLocks noChangeShapeType="1"/>
            </p:cNvSpPr>
            <p:nvPr/>
          </p:nvSpPr>
          <p:spPr bwMode="auto">
            <a:xfrm>
              <a:off x="9099549"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3" name="Line 122"/>
            <p:cNvSpPr>
              <a:spLocks noChangeShapeType="1"/>
            </p:cNvSpPr>
            <p:nvPr/>
          </p:nvSpPr>
          <p:spPr bwMode="auto">
            <a:xfrm>
              <a:off x="9259887"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4" name="Line 123"/>
            <p:cNvSpPr>
              <a:spLocks noChangeShapeType="1"/>
            </p:cNvSpPr>
            <p:nvPr/>
          </p:nvSpPr>
          <p:spPr bwMode="auto">
            <a:xfrm>
              <a:off x="9423399"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5" name="Line 124"/>
            <p:cNvSpPr>
              <a:spLocks noChangeShapeType="1"/>
            </p:cNvSpPr>
            <p:nvPr/>
          </p:nvSpPr>
          <p:spPr bwMode="auto">
            <a:xfrm>
              <a:off x="9583737"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70" name="Group 169"/>
          <p:cNvGrpSpPr/>
          <p:nvPr/>
        </p:nvGrpSpPr>
        <p:grpSpPr>
          <a:xfrm>
            <a:off x="9261474" y="3004884"/>
            <a:ext cx="1697038" cy="511172"/>
            <a:chOff x="9261474" y="4136976"/>
            <a:chExt cx="1697038" cy="511172"/>
          </a:xfrm>
        </p:grpSpPr>
        <p:sp>
          <p:nvSpPr>
            <p:cNvPr id="109" name="Line 98"/>
            <p:cNvSpPr>
              <a:spLocks noChangeShapeType="1"/>
            </p:cNvSpPr>
            <p:nvPr/>
          </p:nvSpPr>
          <p:spPr bwMode="auto">
            <a:xfrm>
              <a:off x="9729787" y="4389387"/>
              <a:ext cx="1228725" cy="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6" name="Text Box 125"/>
            <p:cNvSpPr txBox="1">
              <a:spLocks noChangeArrowheads="1"/>
            </p:cNvSpPr>
            <p:nvPr/>
          </p:nvSpPr>
          <p:spPr bwMode="auto">
            <a:xfrm>
              <a:off x="9261474" y="4136976"/>
              <a:ext cx="701675" cy="51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smtClean="0">
                  <a:solidFill>
                    <a:srgbClr val="003366"/>
                  </a:solidFill>
                </a:rPr>
                <a:t>60</a:t>
              </a:r>
              <a:endParaRPr lang="en-US" sz="2400" dirty="0">
                <a:solidFill>
                  <a:srgbClr val="003366"/>
                </a:solidFill>
              </a:endParaRPr>
            </a:p>
          </p:txBody>
        </p:sp>
      </p:grpSp>
      <p:grpSp>
        <p:nvGrpSpPr>
          <p:cNvPr id="172" name="Group 171"/>
          <p:cNvGrpSpPr/>
          <p:nvPr/>
        </p:nvGrpSpPr>
        <p:grpSpPr>
          <a:xfrm>
            <a:off x="8266112" y="4223681"/>
            <a:ext cx="2468563" cy="403618"/>
            <a:chOff x="8266112" y="5413829"/>
            <a:chExt cx="2468563" cy="403618"/>
          </a:xfrm>
        </p:grpSpPr>
        <p:sp>
          <p:nvSpPr>
            <p:cNvPr id="111" name="Line 100"/>
            <p:cNvSpPr>
              <a:spLocks noChangeShapeType="1"/>
            </p:cNvSpPr>
            <p:nvPr/>
          </p:nvSpPr>
          <p:spPr bwMode="auto">
            <a:xfrm>
              <a:off x="8266112" y="5574561"/>
              <a:ext cx="1476375" cy="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7" name="Text Box 126"/>
            <p:cNvSpPr txBox="1">
              <a:spLocks noChangeArrowheads="1"/>
            </p:cNvSpPr>
            <p:nvPr/>
          </p:nvSpPr>
          <p:spPr bwMode="auto">
            <a:xfrm>
              <a:off x="9682162" y="5413829"/>
              <a:ext cx="1052513" cy="403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smtClean="0">
                  <a:solidFill>
                    <a:srgbClr val="003366"/>
                  </a:solidFill>
                </a:rPr>
                <a:t>20</a:t>
              </a:r>
              <a:endParaRPr lang="en-US" sz="2400" dirty="0">
                <a:solidFill>
                  <a:srgbClr val="003366"/>
                </a:solidFill>
              </a:endParaRPr>
            </a:p>
          </p:txBody>
        </p:sp>
      </p:grpSp>
      <p:grpSp>
        <p:nvGrpSpPr>
          <p:cNvPr id="183" name="Group 182"/>
          <p:cNvGrpSpPr/>
          <p:nvPr/>
        </p:nvGrpSpPr>
        <p:grpSpPr>
          <a:xfrm>
            <a:off x="7415439" y="3371795"/>
            <a:ext cx="1509713" cy="469897"/>
            <a:chOff x="7400924" y="4547455"/>
            <a:chExt cx="1509713" cy="469897"/>
          </a:xfrm>
        </p:grpSpPr>
        <p:sp>
          <p:nvSpPr>
            <p:cNvPr id="113" name="Line 102"/>
            <p:cNvSpPr>
              <a:spLocks noChangeShapeType="1"/>
            </p:cNvSpPr>
            <p:nvPr/>
          </p:nvSpPr>
          <p:spPr bwMode="auto">
            <a:xfrm>
              <a:off x="7400924" y="4844315"/>
              <a:ext cx="874713" cy="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8" name="Text Box 127"/>
            <p:cNvSpPr txBox="1">
              <a:spLocks noChangeArrowheads="1"/>
            </p:cNvSpPr>
            <p:nvPr/>
          </p:nvSpPr>
          <p:spPr bwMode="auto">
            <a:xfrm>
              <a:off x="8205787" y="4547455"/>
              <a:ext cx="704850" cy="416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6600"/>
                  </a:solidFill>
                  <a:miter lim="800000"/>
                  <a:headEnd/>
                  <a:tailEnd/>
                </a14:hiddenLine>
              </a:ext>
            </a:extLst>
          </p:spPr>
          <p:txBody>
            <a:bodyPr/>
            <a:lstStyle/>
            <a:p>
              <a:pPr algn="l" eaLnBrk="0" hangingPunct="0"/>
              <a:r>
                <a:rPr lang="en-US" sz="2400" dirty="0" smtClean="0">
                  <a:solidFill>
                    <a:srgbClr val="003366"/>
                  </a:solidFill>
                </a:rPr>
                <a:t>10</a:t>
              </a:r>
              <a:endParaRPr lang="en-US" sz="2400" dirty="0">
                <a:solidFill>
                  <a:srgbClr val="003366"/>
                </a:solidFill>
              </a:endParaRPr>
            </a:p>
          </p:txBody>
        </p:sp>
        <p:sp>
          <p:nvSpPr>
            <p:cNvPr id="139" name="Line 128"/>
            <p:cNvSpPr>
              <a:spLocks noChangeShapeType="1"/>
            </p:cNvSpPr>
            <p:nvPr/>
          </p:nvSpPr>
          <p:spPr bwMode="auto">
            <a:xfrm>
              <a:off x="7754937" y="5017352"/>
              <a:ext cx="96838" cy="0"/>
            </a:xfrm>
            <a:prstGeom prst="line">
              <a:avLst/>
            </a:prstGeom>
            <a:noFill/>
            <a:ln w="9525">
              <a:solidFill>
                <a:srgbClr val="00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sp>
        <p:nvSpPr>
          <p:cNvPr id="143" name="TextBox 142"/>
          <p:cNvSpPr txBox="1"/>
          <p:nvPr/>
        </p:nvSpPr>
        <p:spPr>
          <a:xfrm>
            <a:off x="2336781" y="2583539"/>
            <a:ext cx="2598057" cy="461665"/>
          </a:xfrm>
          <a:prstGeom prst="rect">
            <a:avLst/>
          </a:prstGeom>
          <a:noFill/>
        </p:spPr>
        <p:txBody>
          <a:bodyPr wrap="square" rtlCol="0">
            <a:spAutoFit/>
          </a:bodyPr>
          <a:lstStyle/>
          <a:p>
            <a:r>
              <a:rPr lang="en-US" sz="2400" dirty="0" err="1" smtClean="0"/>
              <a:t>N</a:t>
            </a:r>
            <a:r>
              <a:rPr lang="en-US" sz="2400" baseline="-25000" dirty="0" err="1" smtClean="0"/>
              <a:t>zAC</a:t>
            </a:r>
            <a:r>
              <a:rPr lang="en-US" sz="2400" dirty="0" smtClean="0"/>
              <a:t>= P</a:t>
            </a:r>
            <a:r>
              <a:rPr lang="en-US" sz="2400" baseline="-25000" dirty="0" smtClean="0"/>
              <a:t>1</a:t>
            </a:r>
            <a:r>
              <a:rPr lang="en-US" sz="2400" dirty="0" smtClean="0"/>
              <a:t> = 60kN</a:t>
            </a:r>
            <a:endParaRPr lang="en-US" sz="2400" dirty="0"/>
          </a:p>
        </p:txBody>
      </p:sp>
      <p:sp>
        <p:nvSpPr>
          <p:cNvPr id="144" name="TextBox 143"/>
          <p:cNvSpPr txBox="1"/>
          <p:nvPr/>
        </p:nvSpPr>
        <p:spPr>
          <a:xfrm>
            <a:off x="1763498" y="3969663"/>
            <a:ext cx="4405073" cy="461665"/>
          </a:xfrm>
          <a:prstGeom prst="rect">
            <a:avLst/>
          </a:prstGeom>
          <a:noFill/>
        </p:spPr>
        <p:txBody>
          <a:bodyPr wrap="square" rtlCol="0">
            <a:spAutoFit/>
          </a:bodyPr>
          <a:lstStyle/>
          <a:p>
            <a:r>
              <a:rPr lang="en-US" sz="2400" smtClean="0"/>
              <a:t>N</a:t>
            </a:r>
            <a:r>
              <a:rPr lang="en-US" sz="2400" baseline="-25000" smtClean="0"/>
              <a:t>zCD</a:t>
            </a:r>
            <a:r>
              <a:rPr lang="en-US" sz="2400" smtClean="0"/>
              <a:t>= </a:t>
            </a:r>
            <a:r>
              <a:rPr lang="en-US" sz="2400" dirty="0" smtClean="0"/>
              <a:t>P</a:t>
            </a:r>
            <a:r>
              <a:rPr lang="en-US" sz="2400" baseline="-25000" dirty="0" smtClean="0"/>
              <a:t>1</a:t>
            </a:r>
            <a:r>
              <a:rPr lang="en-US" sz="2400" dirty="0" smtClean="0"/>
              <a:t> - P</a:t>
            </a:r>
            <a:r>
              <a:rPr lang="en-US" sz="2400" baseline="-25000" dirty="0" smtClean="0"/>
              <a:t>2</a:t>
            </a:r>
            <a:r>
              <a:rPr lang="en-US" sz="2400" dirty="0" smtClean="0"/>
              <a:t>= 60 – 80 = -20kN</a:t>
            </a:r>
            <a:endParaRPr lang="en-US" sz="2400" dirty="0"/>
          </a:p>
        </p:txBody>
      </p:sp>
      <p:sp>
        <p:nvSpPr>
          <p:cNvPr id="145" name="TextBox 144"/>
          <p:cNvSpPr txBox="1"/>
          <p:nvPr/>
        </p:nvSpPr>
        <p:spPr>
          <a:xfrm>
            <a:off x="1248241" y="5486406"/>
            <a:ext cx="5471873" cy="461665"/>
          </a:xfrm>
          <a:prstGeom prst="rect">
            <a:avLst/>
          </a:prstGeom>
          <a:noFill/>
        </p:spPr>
        <p:txBody>
          <a:bodyPr wrap="square" rtlCol="0">
            <a:spAutoFit/>
          </a:bodyPr>
          <a:lstStyle/>
          <a:p>
            <a:r>
              <a:rPr lang="en-US" sz="2400" smtClean="0"/>
              <a:t>N</a:t>
            </a:r>
            <a:r>
              <a:rPr lang="en-US" sz="2400" baseline="-25000" smtClean="0"/>
              <a:t>zDB</a:t>
            </a:r>
            <a:r>
              <a:rPr lang="en-US" sz="2400" smtClean="0"/>
              <a:t>= </a:t>
            </a:r>
            <a:r>
              <a:rPr lang="en-US" sz="2400" dirty="0" smtClean="0"/>
              <a:t>P</a:t>
            </a:r>
            <a:r>
              <a:rPr lang="en-US" sz="2400" baseline="-25000" dirty="0" smtClean="0"/>
              <a:t>1</a:t>
            </a:r>
            <a:r>
              <a:rPr lang="en-US" sz="2400" dirty="0" smtClean="0"/>
              <a:t> - P</a:t>
            </a:r>
            <a:r>
              <a:rPr lang="en-US" sz="2400" baseline="-25000" dirty="0" smtClean="0"/>
              <a:t>2</a:t>
            </a:r>
            <a:r>
              <a:rPr lang="en-US" sz="2400" dirty="0" smtClean="0"/>
              <a:t> + P</a:t>
            </a:r>
            <a:r>
              <a:rPr lang="en-US" sz="2400" baseline="-25000" dirty="0" smtClean="0"/>
              <a:t>3</a:t>
            </a:r>
            <a:r>
              <a:rPr lang="en-US" sz="2400" dirty="0" smtClean="0"/>
              <a:t> = 60 – 80 +30 = 10kN</a:t>
            </a:r>
            <a:endParaRPr lang="en-US" sz="2400" dirty="0"/>
          </a:p>
        </p:txBody>
      </p:sp>
      <p:grpSp>
        <p:nvGrpSpPr>
          <p:cNvPr id="168" name="Group 167"/>
          <p:cNvGrpSpPr/>
          <p:nvPr/>
        </p:nvGrpSpPr>
        <p:grpSpPr>
          <a:xfrm>
            <a:off x="7387778" y="2452917"/>
            <a:ext cx="3585022" cy="2191654"/>
            <a:chOff x="7387778" y="2452917"/>
            <a:chExt cx="3585022" cy="2191654"/>
          </a:xfrm>
        </p:grpSpPr>
        <p:cxnSp>
          <p:nvCxnSpPr>
            <p:cNvPr id="147" name="Straight Connector 146"/>
            <p:cNvCxnSpPr/>
            <p:nvPr/>
          </p:nvCxnSpPr>
          <p:spPr>
            <a:xfrm rot="16200000" flipV="1">
              <a:off x="7199093" y="3541495"/>
              <a:ext cx="2133594" cy="14508"/>
            </a:xfrm>
            <a:prstGeom prst="line">
              <a:avLst/>
            </a:prstGeom>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16200000" flipV="1">
              <a:off x="9906002" y="3490688"/>
              <a:ext cx="2104570" cy="29027"/>
            </a:xfrm>
            <a:prstGeom prst="line">
              <a:avLst/>
            </a:prstGeom>
          </p:spPr>
          <p:style>
            <a:lnRef idx="1">
              <a:schemeClr val="accent1"/>
            </a:lnRef>
            <a:fillRef idx="0">
              <a:schemeClr val="accent1"/>
            </a:fillRef>
            <a:effectRef idx="0">
              <a:schemeClr val="accent1"/>
            </a:effectRef>
            <a:fontRef idx="minor">
              <a:schemeClr val="tx1"/>
            </a:fontRef>
          </p:style>
        </p:cxnSp>
        <p:cxnSp>
          <p:nvCxnSpPr>
            <p:cNvPr id="158" name="Straight Connector 157"/>
            <p:cNvCxnSpPr/>
            <p:nvPr/>
          </p:nvCxnSpPr>
          <p:spPr>
            <a:xfrm rot="16200000" flipV="1">
              <a:off x="6328235" y="3556006"/>
              <a:ext cx="2133594" cy="14508"/>
            </a:xfrm>
            <a:prstGeom prst="line">
              <a:avLst/>
            </a:prstGeom>
          </p:spPr>
          <p:style>
            <a:lnRef idx="1">
              <a:schemeClr val="accent1"/>
            </a:lnRef>
            <a:fillRef idx="0">
              <a:schemeClr val="accent1"/>
            </a:fillRef>
            <a:effectRef idx="0">
              <a:schemeClr val="accent1"/>
            </a:effectRef>
            <a:fontRef idx="minor">
              <a:schemeClr val="tx1"/>
            </a:fontRef>
          </p:style>
        </p:cxnSp>
        <p:cxnSp>
          <p:nvCxnSpPr>
            <p:cNvPr id="159" name="Straight Connector 158"/>
            <p:cNvCxnSpPr/>
            <p:nvPr/>
          </p:nvCxnSpPr>
          <p:spPr>
            <a:xfrm rot="16200000" flipV="1">
              <a:off x="8650521" y="3570520"/>
              <a:ext cx="2133594" cy="1450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69" name="Group 168"/>
          <p:cNvGrpSpPr/>
          <p:nvPr/>
        </p:nvGrpSpPr>
        <p:grpSpPr>
          <a:xfrm>
            <a:off x="6705605" y="3672120"/>
            <a:ext cx="5152572" cy="461665"/>
            <a:chOff x="6705605" y="3672120"/>
            <a:chExt cx="5152572" cy="461665"/>
          </a:xfrm>
        </p:grpSpPr>
        <p:sp>
          <p:nvSpPr>
            <p:cNvPr id="106" name="Line 95"/>
            <p:cNvSpPr>
              <a:spLocks noChangeShapeType="1"/>
            </p:cNvSpPr>
            <p:nvPr/>
          </p:nvSpPr>
          <p:spPr bwMode="auto">
            <a:xfrm>
              <a:off x="7400924" y="3955564"/>
              <a:ext cx="354171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5" name="Group 164"/>
            <p:cNvGrpSpPr/>
            <p:nvPr/>
          </p:nvGrpSpPr>
          <p:grpSpPr>
            <a:xfrm>
              <a:off x="6705605" y="3701145"/>
              <a:ext cx="957943" cy="406400"/>
              <a:chOff x="6865257" y="3701145"/>
              <a:chExt cx="914400" cy="406400"/>
            </a:xfrm>
          </p:grpSpPr>
          <p:sp>
            <p:nvSpPr>
              <p:cNvPr id="161" name="Oval 160"/>
              <p:cNvSpPr/>
              <p:nvPr/>
            </p:nvSpPr>
            <p:spPr>
              <a:xfrm>
                <a:off x="6908800" y="3730174"/>
                <a:ext cx="348343" cy="377371"/>
              </a:xfrm>
              <a:prstGeom prst="ellips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N</a:t>
                </a:r>
                <a:r>
                  <a:rPr lang="en-US" baseline="-25000" dirty="0" err="1" smtClean="0"/>
                  <a:t>z</a:t>
                </a:r>
                <a:endParaRPr lang="en-US" dirty="0"/>
              </a:p>
            </p:txBody>
          </p:sp>
          <p:sp>
            <p:nvSpPr>
              <p:cNvPr id="164" name="TextBox 163"/>
              <p:cNvSpPr txBox="1"/>
              <p:nvPr/>
            </p:nvSpPr>
            <p:spPr>
              <a:xfrm>
                <a:off x="6865257" y="3701145"/>
                <a:ext cx="914400" cy="400110"/>
              </a:xfrm>
              <a:prstGeom prst="rect">
                <a:avLst/>
              </a:prstGeom>
              <a:noFill/>
            </p:spPr>
            <p:txBody>
              <a:bodyPr wrap="square" rtlCol="0">
                <a:spAutoFit/>
              </a:bodyPr>
              <a:lstStyle/>
              <a:p>
                <a:r>
                  <a:rPr lang="en-US" sz="2000" dirty="0" err="1" smtClean="0"/>
                  <a:t>N</a:t>
                </a:r>
                <a:r>
                  <a:rPr lang="en-US" sz="2000" baseline="-25000" dirty="0" err="1" smtClean="0"/>
                  <a:t>z</a:t>
                </a:r>
                <a:endParaRPr lang="en-US" sz="2000" dirty="0"/>
              </a:p>
            </p:txBody>
          </p:sp>
        </p:grpSp>
        <p:sp>
          <p:nvSpPr>
            <p:cNvPr id="166" name="TextBox 165"/>
            <p:cNvSpPr txBox="1"/>
            <p:nvPr/>
          </p:nvSpPr>
          <p:spPr>
            <a:xfrm>
              <a:off x="10972806" y="3672120"/>
              <a:ext cx="885371" cy="461665"/>
            </a:xfrm>
            <a:prstGeom prst="rect">
              <a:avLst/>
            </a:prstGeom>
            <a:noFill/>
          </p:spPr>
          <p:txBody>
            <a:bodyPr wrap="square" rtlCol="0">
              <a:spAutoFit/>
            </a:bodyPr>
            <a:lstStyle/>
            <a:p>
              <a:r>
                <a:rPr lang="en-US" sz="2400" dirty="0" smtClean="0"/>
                <a:t>(</a:t>
              </a:r>
              <a:r>
                <a:rPr lang="en-US" sz="2400" dirty="0" err="1" smtClean="0"/>
                <a:t>kN</a:t>
              </a:r>
              <a:r>
                <a:rPr lang="en-US" sz="2400" dirty="0" smtClean="0"/>
                <a:t>)</a:t>
              </a:r>
              <a:endParaRPr lang="en-US" sz="2400" dirty="0"/>
            </a:p>
          </p:txBody>
        </p:sp>
      </p:grpSp>
      <p:grpSp>
        <p:nvGrpSpPr>
          <p:cNvPr id="175" name="Group 174"/>
          <p:cNvGrpSpPr/>
          <p:nvPr/>
        </p:nvGrpSpPr>
        <p:grpSpPr>
          <a:xfrm>
            <a:off x="8853720" y="3875325"/>
            <a:ext cx="300082" cy="377363"/>
            <a:chOff x="10580920" y="4542980"/>
            <a:chExt cx="300082" cy="377363"/>
          </a:xfrm>
        </p:grpSpPr>
        <p:sp>
          <p:nvSpPr>
            <p:cNvPr id="173" name="Oval 172"/>
            <p:cNvSpPr/>
            <p:nvPr/>
          </p:nvSpPr>
          <p:spPr>
            <a:xfrm>
              <a:off x="10595429" y="4731657"/>
              <a:ext cx="246742" cy="188686"/>
            </a:xfrm>
            <a:prstGeom prst="ellips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4" name="TextBox 173"/>
            <p:cNvSpPr txBox="1"/>
            <p:nvPr/>
          </p:nvSpPr>
          <p:spPr>
            <a:xfrm>
              <a:off x="10580920" y="4542980"/>
              <a:ext cx="300082" cy="369332"/>
            </a:xfrm>
            <a:prstGeom prst="rect">
              <a:avLst/>
            </a:prstGeom>
            <a:noFill/>
          </p:spPr>
          <p:txBody>
            <a:bodyPr wrap="none" rtlCol="0">
              <a:spAutoFit/>
            </a:bodyPr>
            <a:lstStyle/>
            <a:p>
              <a:r>
                <a:rPr lang="en-US" dirty="0" smtClean="0"/>
                <a:t>_</a:t>
              </a:r>
              <a:endParaRPr lang="en-US" dirty="0"/>
            </a:p>
          </p:txBody>
        </p:sp>
      </p:grpSp>
      <p:grpSp>
        <p:nvGrpSpPr>
          <p:cNvPr id="176" name="Group 175"/>
          <p:cNvGrpSpPr/>
          <p:nvPr/>
        </p:nvGrpSpPr>
        <p:grpSpPr>
          <a:xfrm>
            <a:off x="10210799" y="3418121"/>
            <a:ext cx="300087" cy="369332"/>
            <a:chOff x="10595429" y="4644578"/>
            <a:chExt cx="300087" cy="369332"/>
          </a:xfrm>
        </p:grpSpPr>
        <p:sp>
          <p:nvSpPr>
            <p:cNvPr id="177" name="Oval 176"/>
            <p:cNvSpPr/>
            <p:nvPr/>
          </p:nvSpPr>
          <p:spPr>
            <a:xfrm>
              <a:off x="10595429" y="4731657"/>
              <a:ext cx="246742" cy="188686"/>
            </a:xfrm>
            <a:prstGeom prst="ellips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8" name="TextBox 177"/>
            <p:cNvSpPr txBox="1"/>
            <p:nvPr/>
          </p:nvSpPr>
          <p:spPr>
            <a:xfrm>
              <a:off x="10595434" y="4644578"/>
              <a:ext cx="300082" cy="369332"/>
            </a:xfrm>
            <a:prstGeom prst="rect">
              <a:avLst/>
            </a:prstGeom>
            <a:noFill/>
          </p:spPr>
          <p:txBody>
            <a:bodyPr wrap="none" rtlCol="0">
              <a:spAutoFit/>
            </a:bodyPr>
            <a:lstStyle/>
            <a:p>
              <a:r>
                <a:rPr lang="en-US" dirty="0" smtClean="0"/>
                <a:t>+</a:t>
              </a:r>
              <a:endParaRPr lang="en-US" dirty="0"/>
            </a:p>
          </p:txBody>
        </p:sp>
      </p:grpSp>
      <p:grpSp>
        <p:nvGrpSpPr>
          <p:cNvPr id="179" name="Group 178"/>
          <p:cNvGrpSpPr/>
          <p:nvPr/>
        </p:nvGrpSpPr>
        <p:grpSpPr>
          <a:xfrm>
            <a:off x="7670805" y="3606812"/>
            <a:ext cx="300082" cy="369332"/>
            <a:chOff x="10580920" y="4630064"/>
            <a:chExt cx="300082" cy="369332"/>
          </a:xfrm>
        </p:grpSpPr>
        <p:sp>
          <p:nvSpPr>
            <p:cNvPr id="180" name="Oval 179"/>
            <p:cNvSpPr/>
            <p:nvPr/>
          </p:nvSpPr>
          <p:spPr>
            <a:xfrm>
              <a:off x="10595429" y="4731657"/>
              <a:ext cx="246742" cy="188686"/>
            </a:xfrm>
            <a:prstGeom prst="ellips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1" name="TextBox 180"/>
            <p:cNvSpPr txBox="1"/>
            <p:nvPr/>
          </p:nvSpPr>
          <p:spPr>
            <a:xfrm>
              <a:off x="10580920" y="4630064"/>
              <a:ext cx="300082" cy="369332"/>
            </a:xfrm>
            <a:prstGeom prst="rect">
              <a:avLst/>
            </a:prstGeom>
            <a:noFill/>
          </p:spPr>
          <p:txBody>
            <a:bodyPr wrap="none" rtlCol="0">
              <a:spAutoFit/>
            </a:bodyPr>
            <a:lstStyle/>
            <a:p>
              <a:r>
                <a:rPr lang="en-US" dirty="0" smtClean="0"/>
                <a:t>+</a:t>
              </a:r>
              <a:endParaRPr lang="en-US" dirty="0"/>
            </a:p>
          </p:txBody>
        </p:sp>
      </p:grpSp>
      <p:pic>
        <p:nvPicPr>
          <p:cNvPr id="9" name="Audio 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841988467"/>
      </p:ext>
    </p:extLst>
  </p:cSld>
  <p:clrMapOvr>
    <a:masterClrMapping/>
  </p:clrMapOvr>
  <p:transition advTm="1216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20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7"/>
                                        </p:tgtEl>
                                        <p:attrNameLst>
                                          <p:attrName>style.visibility</p:attrName>
                                        </p:attrNameLst>
                                      </p:cBhvr>
                                      <p:to>
                                        <p:strVal val="visible"/>
                                      </p:to>
                                    </p:set>
                                    <p:animEffect transition="in" filter="fade">
                                      <p:cBhvr>
                                        <p:cTn id="12" dur="2000"/>
                                        <p:tgtEl>
                                          <p:spTgt spid="16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7"/>
                                        </p:tgtEl>
                                        <p:attrNameLst>
                                          <p:attrName>style.visibility</p:attrName>
                                        </p:attrNameLst>
                                      </p:cBhvr>
                                      <p:to>
                                        <p:strVal val="visible"/>
                                      </p:to>
                                    </p:set>
                                    <p:animEffect transition="in" filter="fade">
                                      <p:cBhvr>
                                        <p:cTn id="17" dur="2000"/>
                                        <p:tgtEl>
                                          <p:spTgt spid="67"/>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43"/>
                                        </p:tgtEl>
                                        <p:attrNameLst>
                                          <p:attrName>style.visibility</p:attrName>
                                        </p:attrNameLst>
                                      </p:cBhvr>
                                      <p:to>
                                        <p:strVal val="visible"/>
                                      </p:to>
                                    </p:set>
                                    <p:anim calcmode="lin" valueType="num">
                                      <p:cBhvr additive="base">
                                        <p:cTn id="22" dur="500" fill="hold"/>
                                        <p:tgtEl>
                                          <p:spTgt spid="143"/>
                                        </p:tgtEl>
                                        <p:attrNameLst>
                                          <p:attrName>ppt_x</p:attrName>
                                        </p:attrNameLst>
                                      </p:cBhvr>
                                      <p:tavLst>
                                        <p:tav tm="0">
                                          <p:val>
                                            <p:strVal val="#ppt_x"/>
                                          </p:val>
                                        </p:tav>
                                        <p:tav tm="100000">
                                          <p:val>
                                            <p:strVal val="#ppt_x"/>
                                          </p:val>
                                        </p:tav>
                                      </p:tavLst>
                                    </p:anim>
                                    <p:anim calcmode="lin" valueType="num">
                                      <p:cBhvr additive="base">
                                        <p:cTn id="23" dur="500" fill="hold"/>
                                        <p:tgtEl>
                                          <p:spTgt spid="14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87"/>
                                        </p:tgtEl>
                                        <p:attrNameLst>
                                          <p:attrName>style.visibility</p:attrName>
                                        </p:attrNameLst>
                                      </p:cBhvr>
                                      <p:to>
                                        <p:strVal val="visible"/>
                                      </p:to>
                                    </p:set>
                                    <p:animEffect transition="in" filter="fade">
                                      <p:cBhvr>
                                        <p:cTn id="28" dur="2000"/>
                                        <p:tgtEl>
                                          <p:spTgt spid="8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44"/>
                                        </p:tgtEl>
                                        <p:attrNameLst>
                                          <p:attrName>style.visibility</p:attrName>
                                        </p:attrNameLst>
                                      </p:cBhvr>
                                      <p:to>
                                        <p:strVal val="visible"/>
                                      </p:to>
                                    </p:set>
                                    <p:anim calcmode="lin" valueType="num">
                                      <p:cBhvr additive="base">
                                        <p:cTn id="33" dur="500" fill="hold"/>
                                        <p:tgtEl>
                                          <p:spTgt spid="144"/>
                                        </p:tgtEl>
                                        <p:attrNameLst>
                                          <p:attrName>ppt_x</p:attrName>
                                        </p:attrNameLst>
                                      </p:cBhvr>
                                      <p:tavLst>
                                        <p:tav tm="0">
                                          <p:val>
                                            <p:strVal val="#ppt_x"/>
                                          </p:val>
                                        </p:tav>
                                        <p:tav tm="100000">
                                          <p:val>
                                            <p:strVal val="#ppt_x"/>
                                          </p:val>
                                        </p:tav>
                                      </p:tavLst>
                                    </p:anim>
                                    <p:anim calcmode="lin" valueType="num">
                                      <p:cBhvr additive="base">
                                        <p:cTn id="34" dur="500" fill="hold"/>
                                        <p:tgtEl>
                                          <p:spTgt spid="144"/>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fade">
                                      <p:cBhvr>
                                        <p:cTn id="39" dur="2000"/>
                                        <p:tgtEl>
                                          <p:spTgt spid="88"/>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45"/>
                                        </p:tgtEl>
                                        <p:attrNameLst>
                                          <p:attrName>style.visibility</p:attrName>
                                        </p:attrNameLst>
                                      </p:cBhvr>
                                      <p:to>
                                        <p:strVal val="visible"/>
                                      </p:to>
                                    </p:set>
                                    <p:anim calcmode="lin" valueType="num">
                                      <p:cBhvr additive="base">
                                        <p:cTn id="44" dur="500" fill="hold"/>
                                        <p:tgtEl>
                                          <p:spTgt spid="145"/>
                                        </p:tgtEl>
                                        <p:attrNameLst>
                                          <p:attrName>ppt_x</p:attrName>
                                        </p:attrNameLst>
                                      </p:cBhvr>
                                      <p:tavLst>
                                        <p:tav tm="0">
                                          <p:val>
                                            <p:strVal val="#ppt_x"/>
                                          </p:val>
                                        </p:tav>
                                        <p:tav tm="100000">
                                          <p:val>
                                            <p:strVal val="#ppt_x"/>
                                          </p:val>
                                        </p:tav>
                                      </p:tavLst>
                                    </p:anim>
                                    <p:anim calcmode="lin" valueType="num">
                                      <p:cBhvr additive="base">
                                        <p:cTn id="45" dur="500" fill="hold"/>
                                        <p:tgtEl>
                                          <p:spTgt spid="145"/>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168"/>
                                        </p:tgtEl>
                                        <p:attrNameLst>
                                          <p:attrName>style.visibility</p:attrName>
                                        </p:attrNameLst>
                                      </p:cBhvr>
                                      <p:to>
                                        <p:strVal val="visible"/>
                                      </p:to>
                                    </p:set>
                                    <p:animEffect transition="in" filter="fade">
                                      <p:cBhvr>
                                        <p:cTn id="50" dur="2000"/>
                                        <p:tgtEl>
                                          <p:spTgt spid="168"/>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69"/>
                                        </p:tgtEl>
                                        <p:attrNameLst>
                                          <p:attrName>style.visibility</p:attrName>
                                        </p:attrNameLst>
                                      </p:cBhvr>
                                      <p:to>
                                        <p:strVal val="visible"/>
                                      </p:to>
                                    </p:set>
                                    <p:animEffect transition="in" filter="fade">
                                      <p:cBhvr>
                                        <p:cTn id="55" dur="2000"/>
                                        <p:tgtEl>
                                          <p:spTgt spid="16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170"/>
                                        </p:tgtEl>
                                        <p:attrNameLst>
                                          <p:attrName>style.visibility</p:attrName>
                                        </p:attrNameLst>
                                      </p:cBhvr>
                                      <p:to>
                                        <p:strVal val="visible"/>
                                      </p:to>
                                    </p:set>
                                    <p:animEffect transition="in" filter="fade">
                                      <p:cBhvr>
                                        <p:cTn id="60" dur="2000"/>
                                        <p:tgtEl>
                                          <p:spTgt spid="170"/>
                                        </p:tgtEl>
                                      </p:cBhvr>
                                    </p:animEffect>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176"/>
                                        </p:tgtEl>
                                        <p:attrNameLst>
                                          <p:attrName>style.visibility</p:attrName>
                                        </p:attrNameLst>
                                      </p:cBhvr>
                                      <p:to>
                                        <p:strVal val="visible"/>
                                      </p:to>
                                    </p:set>
                                    <p:anim calcmode="lin" valueType="num">
                                      <p:cBhvr additive="base">
                                        <p:cTn id="65" dur="500" fill="hold"/>
                                        <p:tgtEl>
                                          <p:spTgt spid="176"/>
                                        </p:tgtEl>
                                        <p:attrNameLst>
                                          <p:attrName>ppt_x</p:attrName>
                                        </p:attrNameLst>
                                      </p:cBhvr>
                                      <p:tavLst>
                                        <p:tav tm="0">
                                          <p:val>
                                            <p:strVal val="#ppt_x"/>
                                          </p:val>
                                        </p:tav>
                                        <p:tav tm="100000">
                                          <p:val>
                                            <p:strVal val="#ppt_x"/>
                                          </p:val>
                                        </p:tav>
                                      </p:tavLst>
                                    </p:anim>
                                    <p:anim calcmode="lin" valueType="num">
                                      <p:cBhvr additive="base">
                                        <p:cTn id="66" dur="500" fill="hold"/>
                                        <p:tgtEl>
                                          <p:spTgt spid="176"/>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171"/>
                                        </p:tgtEl>
                                        <p:attrNameLst>
                                          <p:attrName>style.visibility</p:attrName>
                                        </p:attrNameLst>
                                      </p:cBhvr>
                                      <p:to>
                                        <p:strVal val="visible"/>
                                      </p:to>
                                    </p:set>
                                    <p:animEffect transition="in" filter="fade">
                                      <p:cBhvr>
                                        <p:cTn id="71" dur="2000"/>
                                        <p:tgtEl>
                                          <p:spTgt spid="171"/>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nodeType="clickEffect">
                                  <p:stCondLst>
                                    <p:cond delay="0"/>
                                  </p:stCondLst>
                                  <p:childTnLst>
                                    <p:set>
                                      <p:cBhvr>
                                        <p:cTn id="75" dur="1" fill="hold">
                                          <p:stCondLst>
                                            <p:cond delay="0"/>
                                          </p:stCondLst>
                                        </p:cTn>
                                        <p:tgtEl>
                                          <p:spTgt spid="172"/>
                                        </p:tgtEl>
                                        <p:attrNameLst>
                                          <p:attrName>style.visibility</p:attrName>
                                        </p:attrNameLst>
                                      </p:cBhvr>
                                      <p:to>
                                        <p:strVal val="visible"/>
                                      </p:to>
                                    </p:set>
                                    <p:animEffect transition="in" filter="fade">
                                      <p:cBhvr>
                                        <p:cTn id="76" dur="2000"/>
                                        <p:tgtEl>
                                          <p:spTgt spid="172"/>
                                        </p:tgtEl>
                                      </p:cBhvr>
                                    </p:animEffect>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nodeType="clickEffect">
                                  <p:stCondLst>
                                    <p:cond delay="0"/>
                                  </p:stCondLst>
                                  <p:childTnLst>
                                    <p:set>
                                      <p:cBhvr>
                                        <p:cTn id="80" dur="1" fill="hold">
                                          <p:stCondLst>
                                            <p:cond delay="0"/>
                                          </p:stCondLst>
                                        </p:cTn>
                                        <p:tgtEl>
                                          <p:spTgt spid="175"/>
                                        </p:tgtEl>
                                        <p:attrNameLst>
                                          <p:attrName>style.visibility</p:attrName>
                                        </p:attrNameLst>
                                      </p:cBhvr>
                                      <p:to>
                                        <p:strVal val="visible"/>
                                      </p:to>
                                    </p:set>
                                    <p:anim calcmode="lin" valueType="num">
                                      <p:cBhvr additive="base">
                                        <p:cTn id="81" dur="500" fill="hold"/>
                                        <p:tgtEl>
                                          <p:spTgt spid="175"/>
                                        </p:tgtEl>
                                        <p:attrNameLst>
                                          <p:attrName>ppt_x</p:attrName>
                                        </p:attrNameLst>
                                      </p:cBhvr>
                                      <p:tavLst>
                                        <p:tav tm="0">
                                          <p:val>
                                            <p:strVal val="#ppt_x"/>
                                          </p:val>
                                        </p:tav>
                                        <p:tav tm="100000">
                                          <p:val>
                                            <p:strVal val="#ppt_x"/>
                                          </p:val>
                                        </p:tav>
                                      </p:tavLst>
                                    </p:anim>
                                    <p:anim calcmode="lin" valueType="num">
                                      <p:cBhvr additive="base">
                                        <p:cTn id="82" dur="500" fill="hold"/>
                                        <p:tgtEl>
                                          <p:spTgt spid="175"/>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182"/>
                                        </p:tgtEl>
                                        <p:attrNameLst>
                                          <p:attrName>style.visibility</p:attrName>
                                        </p:attrNameLst>
                                      </p:cBhvr>
                                      <p:to>
                                        <p:strVal val="visible"/>
                                      </p:to>
                                    </p:set>
                                    <p:animEffect transition="in" filter="fade">
                                      <p:cBhvr>
                                        <p:cTn id="87" dur="2000"/>
                                        <p:tgtEl>
                                          <p:spTgt spid="182"/>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nodeType="clickEffect">
                                  <p:stCondLst>
                                    <p:cond delay="0"/>
                                  </p:stCondLst>
                                  <p:childTnLst>
                                    <p:set>
                                      <p:cBhvr>
                                        <p:cTn id="91" dur="1" fill="hold">
                                          <p:stCondLst>
                                            <p:cond delay="0"/>
                                          </p:stCondLst>
                                        </p:cTn>
                                        <p:tgtEl>
                                          <p:spTgt spid="183"/>
                                        </p:tgtEl>
                                        <p:attrNameLst>
                                          <p:attrName>style.visibility</p:attrName>
                                        </p:attrNameLst>
                                      </p:cBhvr>
                                      <p:to>
                                        <p:strVal val="visible"/>
                                      </p:to>
                                    </p:set>
                                    <p:animEffect transition="in" filter="fade">
                                      <p:cBhvr>
                                        <p:cTn id="92" dur="2000"/>
                                        <p:tgtEl>
                                          <p:spTgt spid="183"/>
                                        </p:tgtEl>
                                      </p:cBhvr>
                                    </p:animEffect>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0"/>
                                  </p:stCondLst>
                                  <p:childTnLst>
                                    <p:set>
                                      <p:cBhvr>
                                        <p:cTn id="96" dur="1" fill="hold">
                                          <p:stCondLst>
                                            <p:cond delay="0"/>
                                          </p:stCondLst>
                                        </p:cTn>
                                        <p:tgtEl>
                                          <p:spTgt spid="179"/>
                                        </p:tgtEl>
                                        <p:attrNameLst>
                                          <p:attrName>style.visibility</p:attrName>
                                        </p:attrNameLst>
                                      </p:cBhvr>
                                      <p:to>
                                        <p:strVal val="visible"/>
                                      </p:to>
                                    </p:set>
                                    <p:anim calcmode="lin" valueType="num">
                                      <p:cBhvr additive="base">
                                        <p:cTn id="97" dur="500" fill="hold"/>
                                        <p:tgtEl>
                                          <p:spTgt spid="179"/>
                                        </p:tgtEl>
                                        <p:attrNameLst>
                                          <p:attrName>ppt_x</p:attrName>
                                        </p:attrNameLst>
                                      </p:cBhvr>
                                      <p:tavLst>
                                        <p:tav tm="0">
                                          <p:val>
                                            <p:strVal val="#ppt_x"/>
                                          </p:val>
                                        </p:tav>
                                        <p:tav tm="100000">
                                          <p:val>
                                            <p:strVal val="#ppt_x"/>
                                          </p:val>
                                        </p:tav>
                                      </p:tavLst>
                                    </p:anim>
                                    <p:anim calcmode="lin" valueType="num">
                                      <p:cBhvr additive="base">
                                        <p:cTn id="98" dur="500" fill="hold"/>
                                        <p:tgtEl>
                                          <p:spTgt spid="179"/>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nodeType="clickEffect">
                                  <p:stCondLst>
                                    <p:cond delay="0"/>
                                  </p:stCondLst>
                                  <p:childTnLst>
                                    <p:set>
                                      <p:cBhvr>
                                        <p:cTn id="102" dur="1" fill="hold">
                                          <p:stCondLst>
                                            <p:cond delay="0"/>
                                          </p:stCondLst>
                                        </p:cTn>
                                        <p:tgtEl>
                                          <p:spTgt spid="184"/>
                                        </p:tgtEl>
                                        <p:attrNameLst>
                                          <p:attrName>style.visibility</p:attrName>
                                        </p:attrNameLst>
                                      </p:cBhvr>
                                      <p:to>
                                        <p:strVal val="visible"/>
                                      </p:to>
                                    </p:set>
                                    <p:animEffect transition="in" filter="fade">
                                      <p:cBhvr>
                                        <p:cTn id="103" dur="2000"/>
                                        <p:tgtEl>
                                          <p:spTgt spid="18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4" fill="hold" display="0">
                  <p:stCondLst>
                    <p:cond delay="indefinite"/>
                  </p:stCondLst>
                  <p:endCondLst>
                    <p:cond evt="onStopAudio" delay="0">
                      <p:tgtEl>
                        <p:sldTgt/>
                      </p:tgtEl>
                    </p:cond>
                  </p:endCondLst>
                </p:cTn>
                <p:tgtEl>
                  <p:spTgt spid="9"/>
                </p:tgtEl>
              </p:cMediaNode>
            </p:audio>
          </p:childTnLst>
        </p:cTn>
      </p:par>
    </p:tnLst>
    <p:bldLst>
      <p:bldP spid="143" grpId="0"/>
      <p:bldP spid="144" grpId="0"/>
      <p:bldP spid="14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GV: </a:t>
            </a:r>
            <a:r>
              <a:rPr lang="en-US" dirty="0" err="1" smtClean="0">
                <a:latin typeface="Arial" panose="020B0604020202020204" pitchFamily="34" charset="0"/>
                <a:cs typeface="Arial" panose="020B0604020202020204" pitchFamily="34" charset="0"/>
              </a:rPr>
              <a:t>Dương</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Thị</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Hồng</a:t>
            </a:r>
            <a:endParaRPr lang="en-US" dirty="0">
              <a:latin typeface="Arial" panose="020B0604020202020204" pitchFamily="34" charset="0"/>
              <a:cs typeface="Arial" panose="020B0604020202020204" pitchFamily="34" charset="0"/>
            </a:endParaRPr>
          </a:p>
        </p:txBody>
      </p:sp>
      <p:sp>
        <p:nvSpPr>
          <p:cNvPr id="3" name="Rounded Rectangle 2"/>
          <p:cNvSpPr/>
          <p:nvPr/>
        </p:nvSpPr>
        <p:spPr>
          <a:xfrm>
            <a:off x="1648326" y="194375"/>
            <a:ext cx="9131969" cy="620485"/>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2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8.1. </a:t>
            </a:r>
            <a:r>
              <a:rPr lang="en-US" sz="3200" b="1" dirty="0" smtClean="0">
                <a:solidFill>
                  <a:srgbClr val="C00000"/>
                </a:solidFill>
              </a:rPr>
              <a:t>KHÁI NIỆM VỀ KÉO (NÉN) ĐÚNG TÂM</a:t>
            </a:r>
            <a:endParaRPr lang="en-US" sz="32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5" name="TextBox 14"/>
          <p:cNvSpPr txBox="1"/>
          <p:nvPr/>
        </p:nvSpPr>
        <p:spPr>
          <a:xfrm>
            <a:off x="-1" y="6397203"/>
            <a:ext cx="357337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6" name="TextBox 15"/>
          <p:cNvSpPr txBox="1"/>
          <p:nvPr/>
        </p:nvSpPr>
        <p:spPr>
          <a:xfrm>
            <a:off x="431763" y="899886"/>
            <a:ext cx="11551690" cy="5164491"/>
          </a:xfrm>
          <a:prstGeom prst="rect">
            <a:avLst/>
          </a:prstGeom>
          <a:noFill/>
        </p:spPr>
        <p:txBody>
          <a:bodyPr wrap="square" rtlCol="0">
            <a:spAutoFit/>
          </a:bodyPr>
          <a:lstStyle/>
          <a:p>
            <a:r>
              <a:rPr lang="en-US" sz="2800" b="1" dirty="0" smtClean="0">
                <a:solidFill>
                  <a:srgbClr val="0000FF"/>
                </a:solidFill>
              </a:rPr>
              <a:t>8.1.2. </a:t>
            </a:r>
            <a:r>
              <a:rPr lang="en-US" sz="2800" b="1" dirty="0" err="1" smtClean="0">
                <a:solidFill>
                  <a:srgbClr val="0000FF"/>
                </a:solidFill>
              </a:rPr>
              <a:t>Biểu</a:t>
            </a:r>
            <a:r>
              <a:rPr lang="en-US" sz="2800" b="1" dirty="0" smtClean="0">
                <a:solidFill>
                  <a:srgbClr val="0000FF"/>
                </a:solidFill>
              </a:rPr>
              <a:t> </a:t>
            </a:r>
            <a:r>
              <a:rPr lang="en-US" sz="2800" b="1" dirty="0" err="1" smtClean="0">
                <a:solidFill>
                  <a:srgbClr val="0000FF"/>
                </a:solidFill>
              </a:rPr>
              <a:t>đồ</a:t>
            </a:r>
            <a:r>
              <a:rPr lang="en-US" sz="2800" b="1" dirty="0" smtClean="0">
                <a:solidFill>
                  <a:srgbClr val="0000FF"/>
                </a:solidFill>
              </a:rPr>
              <a:t> </a:t>
            </a:r>
            <a:r>
              <a:rPr lang="en-US" sz="2800" b="1" dirty="0" err="1" smtClean="0">
                <a:solidFill>
                  <a:srgbClr val="0000FF"/>
                </a:solidFill>
              </a:rPr>
              <a:t>lực</a:t>
            </a:r>
            <a:r>
              <a:rPr lang="en-US" sz="2800" b="1" dirty="0" smtClean="0">
                <a:solidFill>
                  <a:srgbClr val="0000FF"/>
                </a:solidFill>
              </a:rPr>
              <a:t> </a:t>
            </a:r>
            <a:r>
              <a:rPr lang="en-US" sz="2800" b="1" dirty="0" err="1" smtClean="0">
                <a:solidFill>
                  <a:srgbClr val="0000FF"/>
                </a:solidFill>
              </a:rPr>
              <a:t>dọc</a:t>
            </a:r>
            <a:r>
              <a:rPr lang="en-US" sz="2800" b="1" i="1" dirty="0" smtClean="0">
                <a:solidFill>
                  <a:srgbClr val="0000FF"/>
                </a:solidFill>
              </a:rPr>
              <a:t> </a:t>
            </a:r>
            <a:r>
              <a:rPr lang="en-US" sz="2800" i="1" dirty="0" smtClean="0">
                <a:solidFill>
                  <a:srgbClr val="0000FF"/>
                </a:solidFill>
              </a:rPr>
              <a:t> </a:t>
            </a:r>
            <a:r>
              <a:rPr lang="en-US" sz="2800" i="1" dirty="0" smtClean="0"/>
              <a:t>(</a:t>
            </a:r>
            <a:r>
              <a:rPr lang="en-US" sz="2800" i="1" dirty="0" err="1" smtClean="0"/>
              <a:t>biểu</a:t>
            </a:r>
            <a:r>
              <a:rPr lang="en-US" sz="2800" i="1" dirty="0" smtClean="0"/>
              <a:t> </a:t>
            </a:r>
            <a:r>
              <a:rPr lang="en-US" sz="2800" i="1" dirty="0" err="1" smtClean="0"/>
              <a:t>đồ</a:t>
            </a:r>
            <a:r>
              <a:rPr lang="en-US" sz="2800" i="1" dirty="0" smtClean="0"/>
              <a:t> </a:t>
            </a:r>
            <a:r>
              <a:rPr lang="en-US" sz="2800" i="1" dirty="0" err="1" smtClean="0"/>
              <a:t>nội</a:t>
            </a:r>
            <a:r>
              <a:rPr lang="en-US" sz="2800" i="1" dirty="0" smtClean="0"/>
              <a:t> </a:t>
            </a:r>
            <a:r>
              <a:rPr lang="en-US" sz="2800" i="1" dirty="0" err="1" smtClean="0"/>
              <a:t>lực</a:t>
            </a:r>
            <a:r>
              <a:rPr lang="en-US" sz="2800" i="1" dirty="0" smtClean="0"/>
              <a:t>)</a:t>
            </a:r>
            <a:r>
              <a:rPr lang="en-US" sz="2800" b="1" i="1" dirty="0" smtClean="0">
                <a:latin typeface="Times New Roman" panose="02020603050405020304" pitchFamily="18" charset="0"/>
                <a:cs typeface="Times New Roman" panose="02020603050405020304" pitchFamily="18" charset="0"/>
              </a:rPr>
              <a:t>      </a:t>
            </a:r>
            <a:endParaRPr lang="en-US" sz="2800" dirty="0" smtClean="0"/>
          </a:p>
          <a:p>
            <a:pPr>
              <a:lnSpc>
                <a:spcPct val="130000"/>
              </a:lnSpc>
            </a:pPr>
            <a:r>
              <a:rPr lang="en-US" sz="2800" dirty="0" smtClean="0"/>
              <a:t>       </a:t>
            </a:r>
          </a:p>
          <a:p>
            <a:pPr>
              <a:lnSpc>
                <a:spcPct val="130000"/>
              </a:lnSpc>
            </a:pPr>
            <a:endParaRPr lang="en-US" sz="2800" dirty="0" smtClean="0"/>
          </a:p>
          <a:p>
            <a:pPr>
              <a:lnSpc>
                <a:spcPct val="130000"/>
              </a:lnSpc>
            </a:pPr>
            <a:endParaRPr lang="en-US" sz="2800" dirty="0" smtClean="0"/>
          </a:p>
          <a:p>
            <a:pPr>
              <a:lnSpc>
                <a:spcPct val="130000"/>
              </a:lnSpc>
            </a:pPr>
            <a:endParaRPr lang="en-US" sz="2800" dirty="0" smtClean="0"/>
          </a:p>
          <a:p>
            <a:pPr>
              <a:lnSpc>
                <a:spcPct val="120000"/>
              </a:lnSpc>
            </a:pPr>
            <a:r>
              <a:rPr lang="vi-VN" sz="2800" dirty="0"/>
              <a:t/>
            </a:r>
            <a:br>
              <a:rPr lang="vi-VN" sz="2800" dirty="0"/>
            </a:br>
            <a:r>
              <a:rPr lang="en-US" sz="2800" dirty="0"/>
              <a:t/>
            </a:r>
            <a:br>
              <a:rPr lang="en-US" sz="2800" dirty="0"/>
            </a:br>
            <a:r>
              <a:rPr lang="en-US" sz="2800" dirty="0"/>
              <a:t/>
            </a:r>
            <a:br>
              <a:rPr lang="en-US" sz="2800" dirty="0"/>
            </a:br>
            <a:endParaRPr lang="en-US" sz="2800" dirty="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709863" y="1422876"/>
            <a:ext cx="10720134" cy="523220"/>
          </a:xfrm>
          <a:prstGeom prst="rect">
            <a:avLst/>
          </a:prstGeom>
          <a:noFill/>
        </p:spPr>
        <p:txBody>
          <a:bodyPr wrap="square" rtlCol="0">
            <a:spAutoFit/>
          </a:bodyPr>
          <a:lstStyle/>
          <a:p>
            <a:pPr lvl="0"/>
            <a:r>
              <a:rPr lang="en-US" sz="2800" dirty="0" smtClean="0"/>
              <a:t>  </a:t>
            </a:r>
            <a:r>
              <a:rPr lang="en-US" sz="2800" dirty="0" err="1" smtClean="0"/>
              <a:t>Bài</a:t>
            </a:r>
            <a:r>
              <a:rPr lang="en-US" sz="2800" dirty="0" smtClean="0"/>
              <a:t> </a:t>
            </a:r>
            <a:r>
              <a:rPr lang="en-US" sz="2800" dirty="0" err="1" smtClean="0"/>
              <a:t>tập</a:t>
            </a:r>
            <a:r>
              <a:rPr lang="en-US" sz="2800" dirty="0" smtClean="0"/>
              <a:t> </a:t>
            </a:r>
            <a:r>
              <a:rPr lang="en-US" sz="2800" dirty="0" err="1" smtClean="0"/>
              <a:t>áp</a:t>
            </a:r>
            <a:r>
              <a:rPr lang="en-US" sz="2800" dirty="0" smtClean="0"/>
              <a:t> </a:t>
            </a:r>
            <a:r>
              <a:rPr lang="en-US" sz="2800" dirty="0" err="1" smtClean="0"/>
              <a:t>dụng</a:t>
            </a:r>
            <a:r>
              <a:rPr lang="en-US" sz="2800" dirty="0" smtClean="0"/>
              <a:t>:</a:t>
            </a:r>
          </a:p>
        </p:txBody>
      </p:sp>
      <p:sp>
        <p:nvSpPr>
          <p:cNvPr id="30" name="TextBox 29"/>
          <p:cNvSpPr txBox="1"/>
          <p:nvPr/>
        </p:nvSpPr>
        <p:spPr>
          <a:xfrm>
            <a:off x="729341" y="1886207"/>
            <a:ext cx="11321716" cy="523220"/>
          </a:xfrm>
          <a:prstGeom prst="rect">
            <a:avLst/>
          </a:prstGeom>
          <a:noFill/>
        </p:spPr>
        <p:txBody>
          <a:bodyPr wrap="square" rtlCol="0">
            <a:spAutoFit/>
          </a:bodyPr>
          <a:lstStyle/>
          <a:p>
            <a:pPr lvl="0"/>
            <a:r>
              <a:rPr lang="en-US" sz="2800" b="1" dirty="0" err="1" smtClean="0"/>
              <a:t>Bài</a:t>
            </a:r>
            <a:r>
              <a:rPr lang="en-US" sz="2800" b="1" dirty="0" smtClean="0"/>
              <a:t> </a:t>
            </a:r>
            <a:r>
              <a:rPr lang="en-US" sz="2800" b="1" dirty="0" err="1" smtClean="0"/>
              <a:t>tập</a:t>
            </a:r>
            <a:r>
              <a:rPr lang="en-US" sz="2800" b="1" dirty="0" smtClean="0"/>
              <a:t> 1</a:t>
            </a:r>
            <a:r>
              <a:rPr lang="en-US" sz="2800" dirty="0" smtClean="0"/>
              <a:t>: </a:t>
            </a:r>
          </a:p>
        </p:txBody>
      </p:sp>
      <p:sp>
        <p:nvSpPr>
          <p:cNvPr id="71" name="TextBox 70"/>
          <p:cNvSpPr txBox="1"/>
          <p:nvPr/>
        </p:nvSpPr>
        <p:spPr>
          <a:xfrm>
            <a:off x="383301" y="3621750"/>
            <a:ext cx="10720134" cy="523220"/>
          </a:xfrm>
          <a:prstGeom prst="rect">
            <a:avLst/>
          </a:prstGeom>
          <a:noFill/>
        </p:spPr>
        <p:txBody>
          <a:bodyPr wrap="square" rtlCol="0">
            <a:spAutoFit/>
          </a:bodyPr>
          <a:lstStyle/>
          <a:p>
            <a:pPr lvl="0"/>
            <a:r>
              <a:rPr lang="en-US" sz="2800" dirty="0" smtClean="0"/>
              <a:t>     </a:t>
            </a:r>
            <a:r>
              <a:rPr lang="en-US" sz="2800" b="1" dirty="0" err="1" smtClean="0"/>
              <a:t>Giải</a:t>
            </a:r>
            <a:r>
              <a:rPr lang="en-US" sz="2800" b="1" dirty="0" smtClean="0"/>
              <a:t>:</a:t>
            </a:r>
          </a:p>
        </p:txBody>
      </p:sp>
      <p:sp>
        <p:nvSpPr>
          <p:cNvPr id="38" name="TextBox 37"/>
          <p:cNvSpPr txBox="1"/>
          <p:nvPr/>
        </p:nvSpPr>
        <p:spPr>
          <a:xfrm>
            <a:off x="463131" y="2380789"/>
            <a:ext cx="5865098" cy="1384995"/>
          </a:xfrm>
          <a:prstGeom prst="rect">
            <a:avLst/>
          </a:prstGeom>
          <a:noFill/>
        </p:spPr>
        <p:txBody>
          <a:bodyPr wrap="square" rtlCol="0">
            <a:spAutoFit/>
          </a:bodyPr>
          <a:lstStyle/>
          <a:p>
            <a:pPr lvl="0"/>
            <a:r>
              <a:rPr lang="en-US" sz="2800" dirty="0" smtClean="0"/>
              <a:t>        </a:t>
            </a:r>
            <a:r>
              <a:rPr lang="en-US" sz="2800" dirty="0" err="1" smtClean="0"/>
              <a:t>Vẽ</a:t>
            </a:r>
            <a:r>
              <a:rPr lang="en-US" sz="2800" dirty="0" smtClean="0"/>
              <a:t> </a:t>
            </a:r>
            <a:r>
              <a:rPr lang="en-US" sz="2800" dirty="0" err="1" smtClean="0"/>
              <a:t>biểu</a:t>
            </a:r>
            <a:r>
              <a:rPr lang="en-US" sz="2800" dirty="0" smtClean="0"/>
              <a:t> </a:t>
            </a:r>
            <a:r>
              <a:rPr lang="en-US" sz="2800" dirty="0" err="1" smtClean="0"/>
              <a:t>đồ</a:t>
            </a:r>
            <a:r>
              <a:rPr lang="en-US" sz="2800" dirty="0" smtClean="0"/>
              <a:t> </a:t>
            </a:r>
            <a:r>
              <a:rPr lang="en-US" sz="2800" dirty="0" err="1" smtClean="0"/>
              <a:t>nội</a:t>
            </a:r>
            <a:r>
              <a:rPr lang="en-US" sz="2800" dirty="0" smtClean="0"/>
              <a:t> </a:t>
            </a:r>
            <a:r>
              <a:rPr lang="en-US" sz="2800" dirty="0" err="1" smtClean="0"/>
              <a:t>lực</a:t>
            </a:r>
            <a:r>
              <a:rPr lang="en-US" sz="2800" dirty="0" smtClean="0"/>
              <a:t> </a:t>
            </a:r>
            <a:r>
              <a:rPr lang="en-US" sz="2800" dirty="0" err="1" smtClean="0"/>
              <a:t>của</a:t>
            </a:r>
            <a:r>
              <a:rPr lang="en-US" sz="2800" dirty="0" smtClean="0"/>
              <a:t> </a:t>
            </a:r>
            <a:r>
              <a:rPr lang="en-US" sz="2800" dirty="0" err="1" smtClean="0"/>
              <a:t>thanh</a:t>
            </a:r>
            <a:r>
              <a:rPr lang="en-US" sz="2800" dirty="0" smtClean="0"/>
              <a:t> </a:t>
            </a:r>
            <a:r>
              <a:rPr lang="en-US" sz="2800" dirty="0" err="1" smtClean="0"/>
              <a:t>chịu</a:t>
            </a:r>
            <a:r>
              <a:rPr lang="en-US" sz="2800" dirty="0" smtClean="0"/>
              <a:t> </a:t>
            </a:r>
            <a:r>
              <a:rPr lang="en-US" sz="2800" dirty="0" err="1" smtClean="0"/>
              <a:t>kéo</a:t>
            </a:r>
            <a:r>
              <a:rPr lang="en-US" sz="2800" dirty="0" smtClean="0"/>
              <a:t> </a:t>
            </a:r>
            <a:r>
              <a:rPr lang="en-US" sz="2800" dirty="0" err="1" smtClean="0"/>
              <a:t>nén</a:t>
            </a:r>
            <a:r>
              <a:rPr lang="en-US" sz="2800" dirty="0" smtClean="0"/>
              <a:t> </a:t>
            </a:r>
            <a:r>
              <a:rPr lang="en-US" sz="2800" dirty="0" err="1" smtClean="0"/>
              <a:t>đúng</a:t>
            </a:r>
            <a:r>
              <a:rPr lang="en-US" sz="2800" dirty="0" smtClean="0"/>
              <a:t> </a:t>
            </a:r>
            <a:r>
              <a:rPr lang="en-US" sz="2800" dirty="0" err="1" smtClean="0"/>
              <a:t>tâm</a:t>
            </a:r>
            <a:r>
              <a:rPr lang="en-US" sz="2800" dirty="0" smtClean="0"/>
              <a:t> </a:t>
            </a:r>
            <a:r>
              <a:rPr lang="en-US" sz="2800" dirty="0" err="1" smtClean="0"/>
              <a:t>như</a:t>
            </a:r>
            <a:r>
              <a:rPr lang="en-US" sz="2800" dirty="0" smtClean="0"/>
              <a:t> </a:t>
            </a:r>
            <a:r>
              <a:rPr lang="en-US" sz="2800" dirty="0" err="1" smtClean="0"/>
              <a:t>hình</a:t>
            </a:r>
            <a:r>
              <a:rPr lang="en-US" sz="2800" dirty="0" smtClean="0"/>
              <a:t> </a:t>
            </a:r>
            <a:r>
              <a:rPr lang="en-US" sz="2800" dirty="0" err="1" smtClean="0"/>
              <a:t>vẽ</a:t>
            </a:r>
            <a:r>
              <a:rPr lang="en-US" sz="2800" dirty="0" smtClean="0"/>
              <a:t>. </a:t>
            </a:r>
            <a:r>
              <a:rPr lang="en-US" sz="2800" dirty="0" err="1" smtClean="0"/>
              <a:t>Biết</a:t>
            </a:r>
            <a:r>
              <a:rPr lang="en-US" sz="2800" dirty="0" smtClean="0"/>
              <a:t> P</a:t>
            </a:r>
            <a:r>
              <a:rPr lang="en-US" sz="2800" baseline="-25000" dirty="0" smtClean="0"/>
              <a:t>1</a:t>
            </a:r>
            <a:r>
              <a:rPr lang="en-US" sz="2800" dirty="0" smtClean="0"/>
              <a:t>= 40kN, P</a:t>
            </a:r>
            <a:r>
              <a:rPr lang="en-US" sz="2800" baseline="-25000" dirty="0" smtClean="0"/>
              <a:t>2</a:t>
            </a:r>
            <a:r>
              <a:rPr lang="en-US" sz="2800" dirty="0" smtClean="0"/>
              <a:t>= 70kN, P</a:t>
            </a:r>
            <a:r>
              <a:rPr lang="en-US" sz="2800" baseline="-25000" dirty="0" smtClean="0"/>
              <a:t>3</a:t>
            </a:r>
            <a:r>
              <a:rPr lang="en-US" sz="2800" dirty="0" smtClean="0"/>
              <a:t>= 20kN.</a:t>
            </a:r>
          </a:p>
        </p:txBody>
      </p:sp>
      <p:sp>
        <p:nvSpPr>
          <p:cNvPr id="41" name="TextBox 40"/>
          <p:cNvSpPr txBox="1"/>
          <p:nvPr/>
        </p:nvSpPr>
        <p:spPr>
          <a:xfrm>
            <a:off x="1388415" y="4146487"/>
            <a:ext cx="2598057" cy="461665"/>
          </a:xfrm>
          <a:prstGeom prst="rect">
            <a:avLst/>
          </a:prstGeom>
          <a:noFill/>
        </p:spPr>
        <p:txBody>
          <a:bodyPr wrap="square" rtlCol="0">
            <a:spAutoFit/>
          </a:bodyPr>
          <a:lstStyle/>
          <a:p>
            <a:r>
              <a:rPr lang="en-US" sz="2400" dirty="0" err="1" smtClean="0"/>
              <a:t>N</a:t>
            </a:r>
            <a:r>
              <a:rPr lang="en-US" sz="2400" baseline="-25000" dirty="0" err="1" smtClean="0"/>
              <a:t>zAC</a:t>
            </a:r>
            <a:r>
              <a:rPr lang="en-US" sz="2400" smtClean="0"/>
              <a:t>= - P</a:t>
            </a:r>
            <a:r>
              <a:rPr lang="en-US" sz="2400" baseline="-25000" smtClean="0"/>
              <a:t>1</a:t>
            </a:r>
            <a:r>
              <a:rPr lang="en-US" sz="2400" smtClean="0"/>
              <a:t> = - 40kN</a:t>
            </a:r>
            <a:endParaRPr lang="en-US" sz="2400" dirty="0"/>
          </a:p>
        </p:txBody>
      </p:sp>
      <p:sp>
        <p:nvSpPr>
          <p:cNvPr id="42" name="TextBox 41"/>
          <p:cNvSpPr txBox="1"/>
          <p:nvPr/>
        </p:nvSpPr>
        <p:spPr>
          <a:xfrm>
            <a:off x="1338295" y="4803622"/>
            <a:ext cx="4405073" cy="461665"/>
          </a:xfrm>
          <a:prstGeom prst="rect">
            <a:avLst/>
          </a:prstGeom>
          <a:noFill/>
        </p:spPr>
        <p:txBody>
          <a:bodyPr wrap="square" rtlCol="0">
            <a:spAutoFit/>
          </a:bodyPr>
          <a:lstStyle/>
          <a:p>
            <a:r>
              <a:rPr lang="en-US" sz="2400" smtClean="0"/>
              <a:t>N</a:t>
            </a:r>
            <a:r>
              <a:rPr lang="en-US" sz="2400" baseline="-25000" smtClean="0"/>
              <a:t>zCD</a:t>
            </a:r>
            <a:r>
              <a:rPr lang="en-US" sz="2400" smtClean="0"/>
              <a:t>= - P</a:t>
            </a:r>
            <a:r>
              <a:rPr lang="en-US" sz="2400" baseline="-25000" smtClean="0"/>
              <a:t>1</a:t>
            </a:r>
            <a:r>
              <a:rPr lang="en-US" sz="2400" smtClean="0"/>
              <a:t> + </a:t>
            </a:r>
            <a:r>
              <a:rPr lang="en-US" sz="2400" dirty="0" smtClean="0"/>
              <a:t>P</a:t>
            </a:r>
            <a:r>
              <a:rPr lang="en-US" sz="2400" baseline="-25000" dirty="0" smtClean="0"/>
              <a:t>2</a:t>
            </a:r>
            <a:r>
              <a:rPr lang="en-US" sz="2400" smtClean="0"/>
              <a:t>= - 40 + 70 = 30kN</a:t>
            </a:r>
            <a:endParaRPr lang="en-US" sz="2400" dirty="0"/>
          </a:p>
        </p:txBody>
      </p:sp>
      <p:sp>
        <p:nvSpPr>
          <p:cNvPr id="44" name="TextBox 43"/>
          <p:cNvSpPr txBox="1"/>
          <p:nvPr/>
        </p:nvSpPr>
        <p:spPr>
          <a:xfrm>
            <a:off x="1303661" y="5486406"/>
            <a:ext cx="5471873" cy="461665"/>
          </a:xfrm>
          <a:prstGeom prst="rect">
            <a:avLst/>
          </a:prstGeom>
          <a:noFill/>
        </p:spPr>
        <p:txBody>
          <a:bodyPr wrap="square" rtlCol="0">
            <a:spAutoFit/>
          </a:bodyPr>
          <a:lstStyle/>
          <a:p>
            <a:r>
              <a:rPr lang="en-US" sz="2400" smtClean="0"/>
              <a:t>N</a:t>
            </a:r>
            <a:r>
              <a:rPr lang="en-US" sz="2400" baseline="-25000" smtClean="0"/>
              <a:t>zDB</a:t>
            </a:r>
            <a:r>
              <a:rPr lang="en-US" sz="2400" smtClean="0"/>
              <a:t>= - P</a:t>
            </a:r>
            <a:r>
              <a:rPr lang="en-US" sz="2400" baseline="-25000" smtClean="0"/>
              <a:t>1</a:t>
            </a:r>
            <a:r>
              <a:rPr lang="en-US" sz="2400" smtClean="0"/>
              <a:t> + P</a:t>
            </a:r>
            <a:r>
              <a:rPr lang="en-US" sz="2400" baseline="-25000" smtClean="0"/>
              <a:t>2</a:t>
            </a:r>
            <a:r>
              <a:rPr lang="en-US" sz="2400" smtClean="0"/>
              <a:t> - </a:t>
            </a:r>
            <a:r>
              <a:rPr lang="en-US" sz="2400" dirty="0" smtClean="0"/>
              <a:t>P</a:t>
            </a:r>
            <a:r>
              <a:rPr lang="en-US" sz="2400" baseline="-25000" dirty="0" smtClean="0"/>
              <a:t>3</a:t>
            </a:r>
            <a:r>
              <a:rPr lang="en-US" sz="2400" dirty="0" smtClean="0"/>
              <a:t> </a:t>
            </a:r>
            <a:r>
              <a:rPr lang="en-US" sz="2400" smtClean="0"/>
              <a:t>= - 40 + 70 - 20 = 10kN    </a:t>
            </a:r>
            <a:endParaRPr lang="en-US" sz="2400" dirty="0"/>
          </a:p>
        </p:txBody>
      </p:sp>
      <p:grpSp>
        <p:nvGrpSpPr>
          <p:cNvPr id="45" name="Group 44"/>
          <p:cNvGrpSpPr/>
          <p:nvPr/>
        </p:nvGrpSpPr>
        <p:grpSpPr>
          <a:xfrm>
            <a:off x="7036766" y="1921114"/>
            <a:ext cx="4612819" cy="1247312"/>
            <a:chOff x="7036766" y="1921114"/>
            <a:chExt cx="4612819" cy="1247312"/>
          </a:xfrm>
        </p:grpSpPr>
        <p:grpSp>
          <p:nvGrpSpPr>
            <p:cNvPr id="47" name="Group 49"/>
            <p:cNvGrpSpPr>
              <a:grpSpLocks/>
            </p:cNvGrpSpPr>
            <p:nvPr/>
          </p:nvGrpSpPr>
          <p:grpSpPr bwMode="auto">
            <a:xfrm>
              <a:off x="10920923" y="2068978"/>
              <a:ext cx="728662" cy="677863"/>
              <a:chOff x="2427" y="640"/>
              <a:chExt cx="459" cy="427"/>
            </a:xfrm>
          </p:grpSpPr>
          <p:sp>
            <p:nvSpPr>
              <p:cNvPr id="96" name="Line 50"/>
              <p:cNvSpPr>
                <a:spLocks noChangeShapeType="1"/>
              </p:cNvSpPr>
              <p:nvPr/>
            </p:nvSpPr>
            <p:spPr bwMode="auto">
              <a:xfrm flipH="1">
                <a:off x="2427" y="922"/>
                <a:ext cx="337" cy="0"/>
              </a:xfrm>
              <a:prstGeom prst="line">
                <a:avLst/>
              </a:prstGeom>
              <a:noFill/>
              <a:ln w="28575">
                <a:solidFill>
                  <a:srgbClr val="FF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97" name="Text Box 51"/>
              <p:cNvSpPr txBox="1">
                <a:spLocks noChangeArrowheads="1"/>
              </p:cNvSpPr>
              <p:nvPr/>
            </p:nvSpPr>
            <p:spPr bwMode="auto">
              <a:xfrm>
                <a:off x="2437" y="640"/>
                <a:ext cx="449" cy="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smtClean="0">
                    <a:solidFill>
                      <a:srgbClr val="FF0000"/>
                    </a:solidFill>
                  </a:rPr>
                  <a:t>P</a:t>
                </a:r>
                <a:r>
                  <a:rPr lang="en-US" sz="2400" baseline="-25000" dirty="0" smtClean="0">
                    <a:solidFill>
                      <a:srgbClr val="FF0000"/>
                    </a:solidFill>
                  </a:rPr>
                  <a:t>1</a:t>
                </a:r>
                <a:endParaRPr lang="en-US" sz="2400" dirty="0">
                  <a:solidFill>
                    <a:srgbClr val="FF0000"/>
                  </a:solidFill>
                </a:endParaRPr>
              </a:p>
            </p:txBody>
          </p:sp>
        </p:grpSp>
        <p:sp>
          <p:nvSpPr>
            <p:cNvPr id="48" name="Text Box 54"/>
            <p:cNvSpPr txBox="1">
              <a:spLocks noChangeArrowheads="1"/>
            </p:cNvSpPr>
            <p:nvPr/>
          </p:nvSpPr>
          <p:spPr bwMode="auto">
            <a:xfrm>
              <a:off x="8064108" y="2070340"/>
              <a:ext cx="714375"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endParaRPr lang="en-US" sz="2400" dirty="0">
                <a:solidFill>
                  <a:srgbClr val="FF0000"/>
                </a:solidFill>
              </a:endParaRPr>
            </a:p>
          </p:txBody>
        </p:sp>
        <p:sp>
          <p:nvSpPr>
            <p:cNvPr id="49" name="Line 160"/>
            <p:cNvSpPr>
              <a:spLocks noChangeShapeType="1"/>
            </p:cNvSpPr>
            <p:nvPr/>
          </p:nvSpPr>
          <p:spPr bwMode="auto">
            <a:xfrm>
              <a:off x="8258561" y="2149714"/>
              <a:ext cx="0" cy="66833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 name="Rectangle 162"/>
            <p:cNvSpPr>
              <a:spLocks noChangeArrowheads="1"/>
            </p:cNvSpPr>
            <p:nvPr/>
          </p:nvSpPr>
          <p:spPr bwMode="auto">
            <a:xfrm>
              <a:off x="7386242" y="2186227"/>
              <a:ext cx="3567113" cy="679450"/>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1" name="Line 163"/>
            <p:cNvSpPr>
              <a:spLocks noChangeShapeType="1"/>
            </p:cNvSpPr>
            <p:nvPr/>
          </p:nvSpPr>
          <p:spPr bwMode="auto">
            <a:xfrm>
              <a:off x="7036766" y="2521416"/>
              <a:ext cx="4281488" cy="0"/>
            </a:xfrm>
            <a:prstGeom prst="line">
              <a:avLst/>
            </a:prstGeom>
            <a:noFill/>
            <a:ln w="9525">
              <a:solidFill>
                <a:srgbClr val="000000"/>
              </a:solidFill>
              <a:prstDash val="lgDashDot"/>
              <a:round/>
              <a:headEnd/>
              <a:tailEnd/>
            </a:ln>
            <a:extLst>
              <a:ext uri="{909E8E84-426E-40DD-AFC4-6F175D3DCCD1}">
                <a14:hiddenFill xmlns:a14="http://schemas.microsoft.com/office/drawing/2010/main">
                  <a:noFill/>
                </a14:hiddenFill>
              </a:ext>
            </a:extLst>
          </p:spPr>
          <p:txBody>
            <a:bodyPr/>
            <a:lstStyle/>
            <a:p>
              <a:endParaRPr lang="en-US"/>
            </a:p>
          </p:txBody>
        </p:sp>
        <p:sp>
          <p:nvSpPr>
            <p:cNvPr id="52" name="Line 164"/>
            <p:cNvSpPr>
              <a:spLocks noChangeShapeType="1"/>
            </p:cNvSpPr>
            <p:nvPr/>
          </p:nvSpPr>
          <p:spPr bwMode="auto">
            <a:xfrm>
              <a:off x="9716992" y="2149714"/>
              <a:ext cx="0" cy="6794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3" name="Line 165"/>
            <p:cNvSpPr>
              <a:spLocks noChangeShapeType="1"/>
            </p:cNvSpPr>
            <p:nvPr/>
          </p:nvSpPr>
          <p:spPr bwMode="auto">
            <a:xfrm>
              <a:off x="7379892" y="1921114"/>
              <a:ext cx="0" cy="113347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4" name="Line 166"/>
            <p:cNvSpPr>
              <a:spLocks noChangeShapeType="1"/>
            </p:cNvSpPr>
            <p:nvPr/>
          </p:nvSpPr>
          <p:spPr bwMode="auto">
            <a:xfrm flipH="1">
              <a:off x="7273530" y="1921114"/>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5" name="Line 167"/>
            <p:cNvSpPr>
              <a:spLocks noChangeShapeType="1"/>
            </p:cNvSpPr>
            <p:nvPr/>
          </p:nvSpPr>
          <p:spPr bwMode="auto">
            <a:xfrm flipH="1">
              <a:off x="7273530" y="2205277"/>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6" name="Line 168"/>
            <p:cNvSpPr>
              <a:spLocks noChangeShapeType="1"/>
            </p:cNvSpPr>
            <p:nvPr/>
          </p:nvSpPr>
          <p:spPr bwMode="auto">
            <a:xfrm flipH="1">
              <a:off x="7273530" y="2356089"/>
              <a:ext cx="123825" cy="15875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7" name="Line 169"/>
            <p:cNvSpPr>
              <a:spLocks noChangeShapeType="1"/>
            </p:cNvSpPr>
            <p:nvPr/>
          </p:nvSpPr>
          <p:spPr bwMode="auto">
            <a:xfrm flipH="1">
              <a:off x="7273530" y="2506902"/>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8" name="Line 170"/>
            <p:cNvSpPr>
              <a:spLocks noChangeShapeType="1"/>
            </p:cNvSpPr>
            <p:nvPr/>
          </p:nvSpPr>
          <p:spPr bwMode="auto">
            <a:xfrm flipH="1">
              <a:off x="7259242" y="2676764"/>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0" name="Line 171"/>
            <p:cNvSpPr>
              <a:spLocks noChangeShapeType="1"/>
            </p:cNvSpPr>
            <p:nvPr/>
          </p:nvSpPr>
          <p:spPr bwMode="auto">
            <a:xfrm flipH="1">
              <a:off x="7273530" y="2789477"/>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9" name="Line 172"/>
            <p:cNvSpPr>
              <a:spLocks noChangeShapeType="1"/>
            </p:cNvSpPr>
            <p:nvPr/>
          </p:nvSpPr>
          <p:spPr bwMode="auto">
            <a:xfrm flipH="1">
              <a:off x="7273530" y="2056052"/>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0" name="Line 173"/>
            <p:cNvSpPr>
              <a:spLocks noChangeShapeType="1"/>
            </p:cNvSpPr>
            <p:nvPr/>
          </p:nvSpPr>
          <p:spPr bwMode="auto">
            <a:xfrm flipH="1">
              <a:off x="7273530" y="2941877"/>
              <a:ext cx="123825" cy="15716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9" name="Text Box 184"/>
            <p:cNvSpPr txBox="1">
              <a:spLocks noChangeArrowheads="1"/>
            </p:cNvSpPr>
            <p:nvPr/>
          </p:nvSpPr>
          <p:spPr bwMode="auto">
            <a:xfrm>
              <a:off x="7056038" y="2490564"/>
              <a:ext cx="53498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000" dirty="0">
                  <a:solidFill>
                    <a:srgbClr val="003366"/>
                  </a:solidFill>
                </a:rPr>
                <a:t>B</a:t>
              </a:r>
            </a:p>
          </p:txBody>
        </p:sp>
        <p:sp>
          <p:nvSpPr>
            <p:cNvPr id="80" name="Text Box 185"/>
            <p:cNvSpPr txBox="1">
              <a:spLocks noChangeArrowheads="1"/>
            </p:cNvSpPr>
            <p:nvPr/>
          </p:nvSpPr>
          <p:spPr bwMode="auto">
            <a:xfrm>
              <a:off x="10919109" y="2458134"/>
              <a:ext cx="33374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2000" dirty="0"/>
                <a:t>A</a:t>
              </a:r>
            </a:p>
          </p:txBody>
        </p:sp>
        <p:sp>
          <p:nvSpPr>
            <p:cNvPr id="89" name="Text Box 48"/>
            <p:cNvSpPr txBox="1">
              <a:spLocks noChangeArrowheads="1"/>
            </p:cNvSpPr>
            <p:nvPr/>
          </p:nvSpPr>
          <p:spPr bwMode="auto">
            <a:xfrm>
              <a:off x="9703689" y="2063982"/>
              <a:ext cx="714390" cy="67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smtClean="0">
                  <a:solidFill>
                    <a:srgbClr val="FF0000"/>
                  </a:solidFill>
                </a:rPr>
                <a:t>P</a:t>
              </a:r>
              <a:r>
                <a:rPr lang="en-US" sz="2400" baseline="-25000" dirty="0" smtClean="0">
                  <a:solidFill>
                    <a:srgbClr val="FF0000"/>
                  </a:solidFill>
                </a:rPr>
                <a:t>2</a:t>
              </a:r>
              <a:endParaRPr lang="en-US" sz="2400" dirty="0">
                <a:solidFill>
                  <a:srgbClr val="FF0000"/>
                </a:solidFill>
              </a:endParaRPr>
            </a:p>
          </p:txBody>
        </p:sp>
        <p:grpSp>
          <p:nvGrpSpPr>
            <p:cNvPr id="90" name="Group 49"/>
            <p:cNvGrpSpPr>
              <a:grpSpLocks/>
            </p:cNvGrpSpPr>
            <p:nvPr/>
          </p:nvGrpSpPr>
          <p:grpSpPr bwMode="auto">
            <a:xfrm>
              <a:off x="7720343" y="2081471"/>
              <a:ext cx="728662" cy="677863"/>
              <a:chOff x="2427" y="640"/>
              <a:chExt cx="459" cy="427"/>
            </a:xfrm>
          </p:grpSpPr>
          <p:sp>
            <p:nvSpPr>
              <p:cNvPr id="94" name="Line 50"/>
              <p:cNvSpPr>
                <a:spLocks noChangeShapeType="1"/>
              </p:cNvSpPr>
              <p:nvPr/>
            </p:nvSpPr>
            <p:spPr bwMode="auto">
              <a:xfrm flipH="1">
                <a:off x="2427" y="922"/>
                <a:ext cx="337" cy="0"/>
              </a:xfrm>
              <a:prstGeom prst="line">
                <a:avLst/>
              </a:prstGeom>
              <a:noFill/>
              <a:ln w="28575">
                <a:solidFill>
                  <a:srgbClr val="FF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95" name="Text Box 51"/>
              <p:cNvSpPr txBox="1">
                <a:spLocks noChangeArrowheads="1"/>
              </p:cNvSpPr>
              <p:nvPr/>
            </p:nvSpPr>
            <p:spPr bwMode="auto">
              <a:xfrm>
                <a:off x="2437" y="640"/>
                <a:ext cx="449" cy="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smtClean="0">
                    <a:solidFill>
                      <a:srgbClr val="FF0000"/>
                    </a:solidFill>
                  </a:rPr>
                  <a:t>P</a:t>
                </a:r>
                <a:r>
                  <a:rPr lang="en-US" sz="2400" baseline="-25000" smtClean="0">
                    <a:solidFill>
                      <a:srgbClr val="FF0000"/>
                    </a:solidFill>
                  </a:rPr>
                  <a:t>3</a:t>
                </a:r>
                <a:endParaRPr lang="en-US" sz="2400" dirty="0">
                  <a:solidFill>
                    <a:srgbClr val="FF0000"/>
                  </a:solidFill>
                </a:endParaRPr>
              </a:p>
            </p:txBody>
          </p:sp>
        </p:grpSp>
        <p:cxnSp>
          <p:nvCxnSpPr>
            <p:cNvPr id="91" name="Straight Arrow Connector 90"/>
            <p:cNvCxnSpPr/>
            <p:nvPr/>
          </p:nvCxnSpPr>
          <p:spPr>
            <a:xfrm>
              <a:off x="9716971" y="2521416"/>
              <a:ext cx="484007" cy="0"/>
            </a:xfrm>
            <a:prstGeom prst="straightConnector1">
              <a:avLst/>
            </a:prstGeom>
            <a:ln w="2857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92" name="Text Box 185"/>
            <p:cNvSpPr txBox="1">
              <a:spLocks noChangeArrowheads="1"/>
            </p:cNvSpPr>
            <p:nvPr/>
          </p:nvSpPr>
          <p:spPr bwMode="auto">
            <a:xfrm>
              <a:off x="9682162" y="2554737"/>
              <a:ext cx="32092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2000" dirty="0" smtClean="0"/>
                <a:t>C</a:t>
              </a:r>
              <a:endParaRPr lang="en-US" sz="2000" dirty="0"/>
            </a:p>
          </p:txBody>
        </p:sp>
        <p:sp>
          <p:nvSpPr>
            <p:cNvPr id="93" name="Text Box 185"/>
            <p:cNvSpPr txBox="1">
              <a:spLocks noChangeArrowheads="1"/>
            </p:cNvSpPr>
            <p:nvPr/>
          </p:nvSpPr>
          <p:spPr bwMode="auto">
            <a:xfrm>
              <a:off x="8242819" y="2542436"/>
              <a:ext cx="34176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2000" dirty="0" smtClean="0"/>
                <a:t>D</a:t>
              </a:r>
              <a:endParaRPr lang="en-US" sz="2000" dirty="0"/>
            </a:p>
          </p:txBody>
        </p:sp>
      </p:grpSp>
      <p:grpSp>
        <p:nvGrpSpPr>
          <p:cNvPr id="98" name="Group 97"/>
          <p:cNvGrpSpPr/>
          <p:nvPr/>
        </p:nvGrpSpPr>
        <p:grpSpPr>
          <a:xfrm>
            <a:off x="9729787" y="3950536"/>
            <a:ext cx="1214437" cy="1632519"/>
            <a:chOff x="9729787" y="4434743"/>
            <a:chExt cx="1214437" cy="1125531"/>
          </a:xfrm>
        </p:grpSpPr>
        <p:sp>
          <p:nvSpPr>
            <p:cNvPr id="99" name="Line 96"/>
            <p:cNvSpPr>
              <a:spLocks noChangeShapeType="1"/>
            </p:cNvSpPr>
            <p:nvPr/>
          </p:nvSpPr>
          <p:spPr bwMode="auto">
            <a:xfrm>
              <a:off x="9729787" y="4436331"/>
              <a:ext cx="0" cy="1123943"/>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0" name="Line 97"/>
            <p:cNvSpPr>
              <a:spLocks noChangeShapeType="1"/>
            </p:cNvSpPr>
            <p:nvPr/>
          </p:nvSpPr>
          <p:spPr bwMode="auto">
            <a:xfrm>
              <a:off x="10944224" y="4444268"/>
              <a:ext cx="0" cy="709608"/>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1" name="Line 107"/>
            <p:cNvSpPr>
              <a:spLocks noChangeShapeType="1"/>
            </p:cNvSpPr>
            <p:nvPr/>
          </p:nvSpPr>
          <p:spPr bwMode="auto">
            <a:xfrm>
              <a:off x="9904412" y="4447443"/>
              <a:ext cx="0" cy="709608"/>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2" name="Line 108"/>
            <p:cNvSpPr>
              <a:spLocks noChangeShapeType="1"/>
            </p:cNvSpPr>
            <p:nvPr/>
          </p:nvSpPr>
          <p:spPr bwMode="auto">
            <a:xfrm>
              <a:off x="10079037" y="4447443"/>
              <a:ext cx="0" cy="709608"/>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3" name="Line 109"/>
            <p:cNvSpPr>
              <a:spLocks noChangeShapeType="1"/>
            </p:cNvSpPr>
            <p:nvPr/>
          </p:nvSpPr>
          <p:spPr bwMode="auto">
            <a:xfrm>
              <a:off x="10242549" y="4434743"/>
              <a:ext cx="0" cy="709608"/>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4" name="Line 110"/>
            <p:cNvSpPr>
              <a:spLocks noChangeShapeType="1"/>
            </p:cNvSpPr>
            <p:nvPr/>
          </p:nvSpPr>
          <p:spPr bwMode="auto">
            <a:xfrm>
              <a:off x="10402887" y="4447443"/>
              <a:ext cx="0" cy="709608"/>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5" name="Line 111"/>
            <p:cNvSpPr>
              <a:spLocks noChangeShapeType="1"/>
            </p:cNvSpPr>
            <p:nvPr/>
          </p:nvSpPr>
          <p:spPr bwMode="auto">
            <a:xfrm>
              <a:off x="10577512" y="4434743"/>
              <a:ext cx="0" cy="709608"/>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6" name="Line 112"/>
            <p:cNvSpPr>
              <a:spLocks noChangeShapeType="1"/>
            </p:cNvSpPr>
            <p:nvPr/>
          </p:nvSpPr>
          <p:spPr bwMode="auto">
            <a:xfrm>
              <a:off x="10755312" y="4447443"/>
              <a:ext cx="0" cy="709608"/>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07" name="Group 106"/>
          <p:cNvGrpSpPr/>
          <p:nvPr/>
        </p:nvGrpSpPr>
        <p:grpSpPr>
          <a:xfrm>
            <a:off x="7400924" y="3644416"/>
            <a:ext cx="865188" cy="711196"/>
            <a:chOff x="7400924" y="4849078"/>
            <a:chExt cx="865188" cy="711196"/>
          </a:xfrm>
        </p:grpSpPr>
        <p:sp>
          <p:nvSpPr>
            <p:cNvPr id="108" name="Line 99"/>
            <p:cNvSpPr>
              <a:spLocks noChangeShapeType="1"/>
            </p:cNvSpPr>
            <p:nvPr/>
          </p:nvSpPr>
          <p:spPr bwMode="auto">
            <a:xfrm>
              <a:off x="8266112" y="4861778"/>
              <a:ext cx="0" cy="698496"/>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9" name="Line 101"/>
            <p:cNvSpPr>
              <a:spLocks noChangeShapeType="1"/>
            </p:cNvSpPr>
            <p:nvPr/>
          </p:nvSpPr>
          <p:spPr bwMode="auto">
            <a:xfrm flipV="1">
              <a:off x="7400924" y="4849078"/>
              <a:ext cx="0" cy="290511"/>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 name="Line 113"/>
            <p:cNvSpPr>
              <a:spLocks noChangeShapeType="1"/>
            </p:cNvSpPr>
            <p:nvPr/>
          </p:nvSpPr>
          <p:spPr bwMode="auto">
            <a:xfrm flipV="1">
              <a:off x="7677149" y="4858603"/>
              <a:ext cx="0" cy="290511"/>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1" name="Line 114"/>
            <p:cNvSpPr>
              <a:spLocks noChangeShapeType="1"/>
            </p:cNvSpPr>
            <p:nvPr/>
          </p:nvSpPr>
          <p:spPr bwMode="auto">
            <a:xfrm flipV="1">
              <a:off x="7913687" y="4861778"/>
              <a:ext cx="0" cy="290511"/>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 name="Line 115"/>
            <p:cNvSpPr>
              <a:spLocks noChangeShapeType="1"/>
            </p:cNvSpPr>
            <p:nvPr/>
          </p:nvSpPr>
          <p:spPr bwMode="auto">
            <a:xfrm flipV="1">
              <a:off x="8088312" y="4861778"/>
              <a:ext cx="0" cy="290511"/>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3" name="Line 116"/>
            <p:cNvSpPr>
              <a:spLocks noChangeShapeType="1"/>
            </p:cNvSpPr>
            <p:nvPr/>
          </p:nvSpPr>
          <p:spPr bwMode="auto">
            <a:xfrm flipV="1">
              <a:off x="7561262" y="4861778"/>
              <a:ext cx="0" cy="290511"/>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14" name="Group 113"/>
          <p:cNvGrpSpPr/>
          <p:nvPr/>
        </p:nvGrpSpPr>
        <p:grpSpPr>
          <a:xfrm>
            <a:off x="8442311" y="3121338"/>
            <a:ext cx="1143000" cy="838511"/>
            <a:chOff x="8440737" y="5160226"/>
            <a:chExt cx="1143000" cy="419097"/>
          </a:xfrm>
        </p:grpSpPr>
        <p:sp>
          <p:nvSpPr>
            <p:cNvPr id="115" name="Line 117"/>
            <p:cNvSpPr>
              <a:spLocks noChangeShapeType="1"/>
            </p:cNvSpPr>
            <p:nvPr/>
          </p:nvSpPr>
          <p:spPr bwMode="auto">
            <a:xfrm>
              <a:off x="8440737"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6" name="Line 118"/>
            <p:cNvSpPr>
              <a:spLocks noChangeShapeType="1"/>
            </p:cNvSpPr>
            <p:nvPr/>
          </p:nvSpPr>
          <p:spPr bwMode="auto">
            <a:xfrm>
              <a:off x="8599487"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7" name="Line 119"/>
            <p:cNvSpPr>
              <a:spLocks noChangeShapeType="1"/>
            </p:cNvSpPr>
            <p:nvPr/>
          </p:nvSpPr>
          <p:spPr bwMode="auto">
            <a:xfrm>
              <a:off x="8777287"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8" name="Line 120"/>
            <p:cNvSpPr>
              <a:spLocks noChangeShapeType="1"/>
            </p:cNvSpPr>
            <p:nvPr/>
          </p:nvSpPr>
          <p:spPr bwMode="auto">
            <a:xfrm>
              <a:off x="8924924"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9" name="Line 121"/>
            <p:cNvSpPr>
              <a:spLocks noChangeShapeType="1"/>
            </p:cNvSpPr>
            <p:nvPr/>
          </p:nvSpPr>
          <p:spPr bwMode="auto">
            <a:xfrm>
              <a:off x="9099549"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0" name="Line 122"/>
            <p:cNvSpPr>
              <a:spLocks noChangeShapeType="1"/>
            </p:cNvSpPr>
            <p:nvPr/>
          </p:nvSpPr>
          <p:spPr bwMode="auto">
            <a:xfrm>
              <a:off x="9259887"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1" name="Line 123"/>
            <p:cNvSpPr>
              <a:spLocks noChangeShapeType="1"/>
            </p:cNvSpPr>
            <p:nvPr/>
          </p:nvSpPr>
          <p:spPr bwMode="auto">
            <a:xfrm>
              <a:off x="9423399"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2" name="Line 124"/>
            <p:cNvSpPr>
              <a:spLocks noChangeShapeType="1"/>
            </p:cNvSpPr>
            <p:nvPr/>
          </p:nvSpPr>
          <p:spPr bwMode="auto">
            <a:xfrm>
              <a:off x="9583737" y="5160226"/>
              <a:ext cx="0" cy="419097"/>
            </a:xfrm>
            <a:prstGeom prst="line">
              <a:avLst/>
            </a:prstGeom>
            <a:noFill/>
            <a:ln w="9525">
              <a:solidFill>
                <a:srgbClr val="3366CC"/>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123" name="Group 122"/>
          <p:cNvGrpSpPr/>
          <p:nvPr/>
        </p:nvGrpSpPr>
        <p:grpSpPr>
          <a:xfrm>
            <a:off x="9261474" y="4778316"/>
            <a:ext cx="1697038" cy="511172"/>
            <a:chOff x="9261474" y="4136976"/>
            <a:chExt cx="1697038" cy="511172"/>
          </a:xfrm>
        </p:grpSpPr>
        <p:sp>
          <p:nvSpPr>
            <p:cNvPr id="124" name="Line 98"/>
            <p:cNvSpPr>
              <a:spLocks noChangeShapeType="1"/>
            </p:cNvSpPr>
            <p:nvPr/>
          </p:nvSpPr>
          <p:spPr bwMode="auto">
            <a:xfrm>
              <a:off x="9729787" y="4389387"/>
              <a:ext cx="1228725" cy="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5" name="Text Box 125"/>
            <p:cNvSpPr txBox="1">
              <a:spLocks noChangeArrowheads="1"/>
            </p:cNvSpPr>
            <p:nvPr/>
          </p:nvSpPr>
          <p:spPr bwMode="auto">
            <a:xfrm>
              <a:off x="9261474" y="4136976"/>
              <a:ext cx="701675" cy="51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a:solidFill>
                    <a:srgbClr val="003366"/>
                  </a:solidFill>
                </a:rPr>
                <a:t>4</a:t>
              </a:r>
              <a:r>
                <a:rPr lang="en-US" sz="2400" smtClean="0">
                  <a:solidFill>
                    <a:srgbClr val="003366"/>
                  </a:solidFill>
                </a:rPr>
                <a:t>0</a:t>
              </a:r>
              <a:endParaRPr lang="en-US" sz="2400" dirty="0">
                <a:solidFill>
                  <a:srgbClr val="003366"/>
                </a:solidFill>
              </a:endParaRPr>
            </a:p>
          </p:txBody>
        </p:sp>
      </p:grpSp>
      <p:grpSp>
        <p:nvGrpSpPr>
          <p:cNvPr id="126" name="Group 125"/>
          <p:cNvGrpSpPr/>
          <p:nvPr/>
        </p:nvGrpSpPr>
        <p:grpSpPr>
          <a:xfrm>
            <a:off x="8266112" y="2949037"/>
            <a:ext cx="2468563" cy="403618"/>
            <a:chOff x="8266112" y="5413829"/>
            <a:chExt cx="2468563" cy="403618"/>
          </a:xfrm>
        </p:grpSpPr>
        <p:sp>
          <p:nvSpPr>
            <p:cNvPr id="127" name="Line 100"/>
            <p:cNvSpPr>
              <a:spLocks noChangeShapeType="1"/>
            </p:cNvSpPr>
            <p:nvPr/>
          </p:nvSpPr>
          <p:spPr bwMode="auto">
            <a:xfrm>
              <a:off x="8266112" y="5574561"/>
              <a:ext cx="1476375" cy="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8" name="Text Box 126"/>
            <p:cNvSpPr txBox="1">
              <a:spLocks noChangeArrowheads="1"/>
            </p:cNvSpPr>
            <p:nvPr/>
          </p:nvSpPr>
          <p:spPr bwMode="auto">
            <a:xfrm>
              <a:off x="9682162" y="5413829"/>
              <a:ext cx="1052513" cy="403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400" dirty="0">
                  <a:solidFill>
                    <a:srgbClr val="003366"/>
                  </a:solidFill>
                </a:rPr>
                <a:t>3</a:t>
              </a:r>
              <a:r>
                <a:rPr lang="en-US" sz="2400" smtClean="0">
                  <a:solidFill>
                    <a:srgbClr val="003366"/>
                  </a:solidFill>
                </a:rPr>
                <a:t>0</a:t>
              </a:r>
              <a:endParaRPr lang="en-US" sz="2400" dirty="0">
                <a:solidFill>
                  <a:srgbClr val="003366"/>
                </a:solidFill>
              </a:endParaRPr>
            </a:p>
          </p:txBody>
        </p:sp>
      </p:grpSp>
      <p:sp>
        <p:nvSpPr>
          <p:cNvPr id="129" name="Line 102"/>
          <p:cNvSpPr>
            <a:spLocks noChangeShapeType="1"/>
          </p:cNvSpPr>
          <p:nvPr/>
        </p:nvSpPr>
        <p:spPr bwMode="auto">
          <a:xfrm>
            <a:off x="7415439" y="3668655"/>
            <a:ext cx="874713" cy="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0" name="Text Box 127"/>
          <p:cNvSpPr txBox="1">
            <a:spLocks noChangeArrowheads="1"/>
          </p:cNvSpPr>
          <p:nvPr/>
        </p:nvSpPr>
        <p:spPr bwMode="auto">
          <a:xfrm>
            <a:off x="7360643" y="3217647"/>
            <a:ext cx="704850" cy="416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6600"/>
                </a:solidFill>
                <a:miter lim="800000"/>
                <a:headEnd/>
                <a:tailEnd/>
              </a14:hiddenLine>
            </a:ext>
          </a:extLst>
        </p:spPr>
        <p:txBody>
          <a:bodyPr/>
          <a:lstStyle/>
          <a:p>
            <a:pPr algn="l" eaLnBrk="0" hangingPunct="0"/>
            <a:r>
              <a:rPr lang="en-US" sz="2400" dirty="0" smtClean="0">
                <a:solidFill>
                  <a:srgbClr val="003366"/>
                </a:solidFill>
              </a:rPr>
              <a:t>10</a:t>
            </a:r>
            <a:endParaRPr lang="en-US" sz="2400" dirty="0">
              <a:solidFill>
                <a:srgbClr val="003366"/>
              </a:solidFill>
            </a:endParaRPr>
          </a:p>
        </p:txBody>
      </p:sp>
      <p:sp>
        <p:nvSpPr>
          <p:cNvPr id="131" name="Line 128"/>
          <p:cNvSpPr>
            <a:spLocks noChangeShapeType="1"/>
          </p:cNvSpPr>
          <p:nvPr/>
        </p:nvSpPr>
        <p:spPr bwMode="auto">
          <a:xfrm>
            <a:off x="7769452" y="3841692"/>
            <a:ext cx="96838" cy="0"/>
          </a:xfrm>
          <a:prstGeom prst="line">
            <a:avLst/>
          </a:prstGeom>
          <a:noFill/>
          <a:ln w="9525">
            <a:solidFill>
              <a:srgbClr val="00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nvGrpSpPr>
          <p:cNvPr id="132" name="Group 131"/>
          <p:cNvGrpSpPr/>
          <p:nvPr/>
        </p:nvGrpSpPr>
        <p:grpSpPr>
          <a:xfrm>
            <a:off x="7373923" y="2799282"/>
            <a:ext cx="3585022" cy="2191654"/>
            <a:chOff x="7387778" y="2452917"/>
            <a:chExt cx="3585022" cy="2191654"/>
          </a:xfrm>
        </p:grpSpPr>
        <p:cxnSp>
          <p:nvCxnSpPr>
            <p:cNvPr id="133" name="Straight Connector 132"/>
            <p:cNvCxnSpPr/>
            <p:nvPr/>
          </p:nvCxnSpPr>
          <p:spPr>
            <a:xfrm rot="16200000" flipV="1">
              <a:off x="7199093" y="3541495"/>
              <a:ext cx="2133594" cy="1450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4" name="Straight Connector 133"/>
            <p:cNvCxnSpPr/>
            <p:nvPr/>
          </p:nvCxnSpPr>
          <p:spPr>
            <a:xfrm rot="16200000" flipV="1">
              <a:off x="9906002" y="3490688"/>
              <a:ext cx="2104570" cy="29027"/>
            </a:xfrm>
            <a:prstGeom prst="line">
              <a:avLst/>
            </a:prstGeom>
          </p:spPr>
          <p:style>
            <a:lnRef idx="1">
              <a:schemeClr val="accent1"/>
            </a:lnRef>
            <a:fillRef idx="0">
              <a:schemeClr val="accent1"/>
            </a:fillRef>
            <a:effectRef idx="0">
              <a:schemeClr val="accent1"/>
            </a:effectRef>
            <a:fontRef idx="minor">
              <a:schemeClr val="tx1"/>
            </a:fontRef>
          </p:style>
        </p:cxnSp>
        <p:cxnSp>
          <p:nvCxnSpPr>
            <p:cNvPr id="135" name="Straight Connector 134"/>
            <p:cNvCxnSpPr/>
            <p:nvPr/>
          </p:nvCxnSpPr>
          <p:spPr>
            <a:xfrm rot="16200000" flipV="1">
              <a:off x="6328235" y="3556006"/>
              <a:ext cx="2133594" cy="1450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6" name="Straight Connector 135"/>
            <p:cNvCxnSpPr/>
            <p:nvPr/>
          </p:nvCxnSpPr>
          <p:spPr>
            <a:xfrm rot="16200000" flipV="1">
              <a:off x="8650521" y="3570520"/>
              <a:ext cx="2133594" cy="1450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37" name="Group 136"/>
          <p:cNvGrpSpPr/>
          <p:nvPr/>
        </p:nvGrpSpPr>
        <p:grpSpPr>
          <a:xfrm>
            <a:off x="6685175" y="3662232"/>
            <a:ext cx="5152572" cy="461665"/>
            <a:chOff x="6705605" y="3672120"/>
            <a:chExt cx="5152572" cy="461665"/>
          </a:xfrm>
        </p:grpSpPr>
        <p:sp>
          <p:nvSpPr>
            <p:cNvPr id="138" name="Line 95"/>
            <p:cNvSpPr>
              <a:spLocks noChangeShapeType="1"/>
            </p:cNvSpPr>
            <p:nvPr/>
          </p:nvSpPr>
          <p:spPr bwMode="auto">
            <a:xfrm>
              <a:off x="7400924" y="3955564"/>
              <a:ext cx="354171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39" name="Group 138"/>
            <p:cNvGrpSpPr/>
            <p:nvPr/>
          </p:nvGrpSpPr>
          <p:grpSpPr>
            <a:xfrm>
              <a:off x="6705605" y="3701145"/>
              <a:ext cx="957943" cy="406400"/>
              <a:chOff x="6865257" y="3701145"/>
              <a:chExt cx="914400" cy="406400"/>
            </a:xfrm>
          </p:grpSpPr>
          <p:sp>
            <p:nvSpPr>
              <p:cNvPr id="141" name="Oval 140"/>
              <p:cNvSpPr/>
              <p:nvPr/>
            </p:nvSpPr>
            <p:spPr>
              <a:xfrm>
                <a:off x="6908800" y="3730174"/>
                <a:ext cx="348343" cy="377371"/>
              </a:xfrm>
              <a:prstGeom prst="ellips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N</a:t>
                </a:r>
                <a:r>
                  <a:rPr lang="en-US" baseline="-25000" dirty="0" err="1" smtClean="0"/>
                  <a:t>z</a:t>
                </a:r>
                <a:endParaRPr lang="en-US" dirty="0"/>
              </a:p>
            </p:txBody>
          </p:sp>
          <p:sp>
            <p:nvSpPr>
              <p:cNvPr id="142" name="TextBox 141"/>
              <p:cNvSpPr txBox="1"/>
              <p:nvPr/>
            </p:nvSpPr>
            <p:spPr>
              <a:xfrm>
                <a:off x="6865257" y="3701145"/>
                <a:ext cx="914400" cy="400110"/>
              </a:xfrm>
              <a:prstGeom prst="rect">
                <a:avLst/>
              </a:prstGeom>
              <a:noFill/>
            </p:spPr>
            <p:txBody>
              <a:bodyPr wrap="square" rtlCol="0">
                <a:spAutoFit/>
              </a:bodyPr>
              <a:lstStyle/>
              <a:p>
                <a:r>
                  <a:rPr lang="en-US" sz="2000" dirty="0" err="1" smtClean="0"/>
                  <a:t>N</a:t>
                </a:r>
                <a:r>
                  <a:rPr lang="en-US" sz="2000" baseline="-25000" dirty="0" err="1" smtClean="0"/>
                  <a:t>z</a:t>
                </a:r>
                <a:endParaRPr lang="en-US" sz="2000" dirty="0"/>
              </a:p>
            </p:txBody>
          </p:sp>
        </p:grpSp>
        <p:sp>
          <p:nvSpPr>
            <p:cNvPr id="140" name="TextBox 139"/>
            <p:cNvSpPr txBox="1"/>
            <p:nvPr/>
          </p:nvSpPr>
          <p:spPr>
            <a:xfrm>
              <a:off x="10972806" y="3672120"/>
              <a:ext cx="885371" cy="461665"/>
            </a:xfrm>
            <a:prstGeom prst="rect">
              <a:avLst/>
            </a:prstGeom>
            <a:noFill/>
          </p:spPr>
          <p:txBody>
            <a:bodyPr wrap="square" rtlCol="0">
              <a:spAutoFit/>
            </a:bodyPr>
            <a:lstStyle/>
            <a:p>
              <a:r>
                <a:rPr lang="en-US" sz="2400" dirty="0" smtClean="0"/>
                <a:t>(</a:t>
              </a:r>
              <a:r>
                <a:rPr lang="en-US" sz="2400" dirty="0" err="1" smtClean="0"/>
                <a:t>kN</a:t>
              </a:r>
              <a:r>
                <a:rPr lang="en-US" sz="2400" dirty="0" smtClean="0"/>
                <a:t>)</a:t>
              </a:r>
              <a:endParaRPr lang="en-US" sz="2400" dirty="0"/>
            </a:p>
          </p:txBody>
        </p:sp>
      </p:grpSp>
      <p:grpSp>
        <p:nvGrpSpPr>
          <p:cNvPr id="143" name="Group 142"/>
          <p:cNvGrpSpPr/>
          <p:nvPr/>
        </p:nvGrpSpPr>
        <p:grpSpPr>
          <a:xfrm>
            <a:off x="10183563" y="4208641"/>
            <a:ext cx="300082" cy="377363"/>
            <a:chOff x="10580920" y="4542980"/>
            <a:chExt cx="300082" cy="377363"/>
          </a:xfrm>
        </p:grpSpPr>
        <p:sp>
          <p:nvSpPr>
            <p:cNvPr id="144" name="Oval 143"/>
            <p:cNvSpPr/>
            <p:nvPr/>
          </p:nvSpPr>
          <p:spPr>
            <a:xfrm>
              <a:off x="10595429" y="4731657"/>
              <a:ext cx="246742" cy="188686"/>
            </a:xfrm>
            <a:prstGeom prst="ellips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5" name="TextBox 144"/>
            <p:cNvSpPr txBox="1"/>
            <p:nvPr/>
          </p:nvSpPr>
          <p:spPr>
            <a:xfrm>
              <a:off x="10580920" y="4542980"/>
              <a:ext cx="300082" cy="369332"/>
            </a:xfrm>
            <a:prstGeom prst="rect">
              <a:avLst/>
            </a:prstGeom>
            <a:noFill/>
          </p:spPr>
          <p:txBody>
            <a:bodyPr wrap="none" rtlCol="0">
              <a:spAutoFit/>
            </a:bodyPr>
            <a:lstStyle/>
            <a:p>
              <a:r>
                <a:rPr lang="en-US" dirty="0" smtClean="0"/>
                <a:t>_</a:t>
              </a:r>
              <a:endParaRPr lang="en-US" dirty="0"/>
            </a:p>
          </p:txBody>
        </p:sp>
      </p:grpSp>
      <p:grpSp>
        <p:nvGrpSpPr>
          <p:cNvPr id="146" name="Group 145"/>
          <p:cNvGrpSpPr/>
          <p:nvPr/>
        </p:nvGrpSpPr>
        <p:grpSpPr>
          <a:xfrm>
            <a:off x="8810770" y="3320534"/>
            <a:ext cx="300082" cy="369332"/>
            <a:chOff x="9195400" y="4546991"/>
            <a:chExt cx="300082" cy="369332"/>
          </a:xfrm>
        </p:grpSpPr>
        <p:sp>
          <p:nvSpPr>
            <p:cNvPr id="147" name="Oval 146"/>
            <p:cNvSpPr/>
            <p:nvPr/>
          </p:nvSpPr>
          <p:spPr>
            <a:xfrm>
              <a:off x="9209741" y="4645987"/>
              <a:ext cx="246742" cy="188686"/>
            </a:xfrm>
            <a:prstGeom prst="ellips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8" name="TextBox 147"/>
            <p:cNvSpPr txBox="1"/>
            <p:nvPr/>
          </p:nvSpPr>
          <p:spPr>
            <a:xfrm>
              <a:off x="9195400" y="4546991"/>
              <a:ext cx="300082" cy="369332"/>
            </a:xfrm>
            <a:prstGeom prst="rect">
              <a:avLst/>
            </a:prstGeom>
            <a:noFill/>
          </p:spPr>
          <p:txBody>
            <a:bodyPr wrap="none" rtlCol="0">
              <a:spAutoFit/>
            </a:bodyPr>
            <a:lstStyle/>
            <a:p>
              <a:r>
                <a:rPr lang="en-US" dirty="0" smtClean="0"/>
                <a:t>+</a:t>
              </a:r>
              <a:endParaRPr lang="en-US" dirty="0"/>
            </a:p>
          </p:txBody>
        </p:sp>
      </p:grpSp>
      <p:grpSp>
        <p:nvGrpSpPr>
          <p:cNvPr id="149" name="Group 148"/>
          <p:cNvGrpSpPr/>
          <p:nvPr/>
        </p:nvGrpSpPr>
        <p:grpSpPr>
          <a:xfrm>
            <a:off x="7670805" y="3606812"/>
            <a:ext cx="300082" cy="369332"/>
            <a:chOff x="10580920" y="4630064"/>
            <a:chExt cx="300082" cy="369332"/>
          </a:xfrm>
        </p:grpSpPr>
        <p:sp>
          <p:nvSpPr>
            <p:cNvPr id="150" name="Oval 149"/>
            <p:cNvSpPr/>
            <p:nvPr/>
          </p:nvSpPr>
          <p:spPr>
            <a:xfrm>
              <a:off x="10595429" y="4731657"/>
              <a:ext cx="246742" cy="188686"/>
            </a:xfrm>
            <a:prstGeom prst="ellips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1" name="TextBox 150"/>
            <p:cNvSpPr txBox="1"/>
            <p:nvPr/>
          </p:nvSpPr>
          <p:spPr>
            <a:xfrm>
              <a:off x="10580920" y="4630064"/>
              <a:ext cx="300082" cy="369332"/>
            </a:xfrm>
            <a:prstGeom prst="rect">
              <a:avLst/>
            </a:prstGeom>
            <a:noFill/>
          </p:spPr>
          <p:txBody>
            <a:bodyPr wrap="none" rtlCol="0">
              <a:spAutoFit/>
            </a:bodyPr>
            <a:lstStyle/>
            <a:p>
              <a:r>
                <a:rPr lang="en-US" dirty="0" smtClean="0"/>
                <a:t>+</a:t>
              </a:r>
              <a:endParaRPr lang="en-US" dirty="0"/>
            </a:p>
          </p:txBody>
        </p:sp>
      </p:grpSp>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841988467"/>
      </p:ext>
    </p:extLst>
  </p:cSld>
  <p:clrMapOvr>
    <a:masterClrMapping/>
  </p:clrMapOvr>
  <p:transition advTm="8802"/>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20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20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20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2000"/>
                                        <p:tgtEl>
                                          <p:spTgt spid="38"/>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500" fill="hold"/>
                                        <p:tgtEl>
                                          <p:spTgt spid="71"/>
                                        </p:tgtEl>
                                        <p:attrNameLst>
                                          <p:attrName>ppt_x</p:attrName>
                                        </p:attrNameLst>
                                      </p:cBhvr>
                                      <p:tavLst>
                                        <p:tav tm="0">
                                          <p:val>
                                            <p:strVal val="#ppt_x"/>
                                          </p:val>
                                        </p:tav>
                                        <p:tav tm="100000">
                                          <p:val>
                                            <p:strVal val="#ppt_x"/>
                                          </p:val>
                                        </p:tav>
                                      </p:tavLst>
                                    </p:anim>
                                    <p:anim calcmode="lin" valueType="num">
                                      <p:cBhvr additive="base">
                                        <p:cTn id="28" dur="500" fill="hold"/>
                                        <p:tgtEl>
                                          <p:spTgt spid="71"/>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45"/>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3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37"/>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23"/>
                                        </p:tgtEl>
                                        <p:attrNameLst>
                                          <p:attrName>style.visibility</p:attrName>
                                        </p:attrNameLst>
                                      </p:cBhvr>
                                      <p:to>
                                        <p:strVal val="visible"/>
                                      </p:to>
                                    </p:set>
                                    <p:anim calcmode="lin" valueType="num">
                                      <p:cBhvr additive="base">
                                        <p:cTn id="57" dur="500" fill="hold"/>
                                        <p:tgtEl>
                                          <p:spTgt spid="123"/>
                                        </p:tgtEl>
                                        <p:attrNameLst>
                                          <p:attrName>ppt_x</p:attrName>
                                        </p:attrNameLst>
                                      </p:cBhvr>
                                      <p:tavLst>
                                        <p:tav tm="0">
                                          <p:val>
                                            <p:strVal val="#ppt_x"/>
                                          </p:val>
                                        </p:tav>
                                        <p:tav tm="100000">
                                          <p:val>
                                            <p:strVal val="#ppt_x"/>
                                          </p:val>
                                        </p:tav>
                                      </p:tavLst>
                                    </p:anim>
                                    <p:anim calcmode="lin" valueType="num">
                                      <p:cBhvr additive="base">
                                        <p:cTn id="58" dur="500" fill="hold"/>
                                        <p:tgtEl>
                                          <p:spTgt spid="123"/>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143"/>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98"/>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126"/>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146"/>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114"/>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129"/>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130"/>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nodeType="clickEffect">
                                  <p:stCondLst>
                                    <p:cond delay="0"/>
                                  </p:stCondLst>
                                  <p:childTnLst>
                                    <p:set>
                                      <p:cBhvr>
                                        <p:cTn id="88" dur="1" fill="hold">
                                          <p:stCondLst>
                                            <p:cond delay="0"/>
                                          </p:stCondLst>
                                        </p:cTn>
                                        <p:tgtEl>
                                          <p:spTgt spid="149"/>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nodeType="clickEffect">
                                  <p:stCondLst>
                                    <p:cond delay="0"/>
                                  </p:stCondLst>
                                  <p:childTnLst>
                                    <p:set>
                                      <p:cBhvr>
                                        <p:cTn id="92" dur="1" fill="hold">
                                          <p:stCondLst>
                                            <p:cond delay="0"/>
                                          </p:stCondLst>
                                        </p:cTn>
                                        <p:tgtEl>
                                          <p:spTgt spid="1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93" fill="hold" display="0">
                  <p:stCondLst>
                    <p:cond delay="indefinite"/>
                  </p:stCondLst>
                  <p:endCondLst>
                    <p:cond evt="onStopAudio" delay="0">
                      <p:tgtEl>
                        <p:sldTgt/>
                      </p:tgtEl>
                    </p:cond>
                  </p:endCondLst>
                </p:cTn>
                <p:tgtEl>
                  <p:spTgt spid="6"/>
                </p:tgtEl>
              </p:cMediaNode>
            </p:audio>
          </p:childTnLst>
        </p:cTn>
      </p:par>
    </p:tnLst>
    <p:bldLst>
      <p:bldP spid="21" grpId="0"/>
      <p:bldP spid="30" grpId="0"/>
      <p:bldP spid="71" grpId="0"/>
      <p:bldP spid="38" grpId="0"/>
      <p:bldP spid="41" grpId="0"/>
      <p:bldP spid="42" grpId="0"/>
      <p:bldP spid="44" grpId="0"/>
      <p:bldP spid="129" grpId="0" animBg="1"/>
      <p:bldP spid="1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GV: </a:t>
            </a:r>
            <a:r>
              <a:rPr lang="en-US" dirty="0" err="1" smtClean="0">
                <a:latin typeface="Arial" panose="020B0604020202020204" pitchFamily="34" charset="0"/>
                <a:cs typeface="Arial" panose="020B0604020202020204" pitchFamily="34" charset="0"/>
              </a:rPr>
              <a:t>Dương</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Thị</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Hồng</a:t>
            </a:r>
            <a:endParaRPr lang="en-US" dirty="0">
              <a:latin typeface="Arial" panose="020B0604020202020204" pitchFamily="34" charset="0"/>
              <a:cs typeface="Arial" panose="020B0604020202020204" pitchFamily="34" charset="0"/>
            </a:endParaRPr>
          </a:p>
        </p:txBody>
      </p:sp>
      <p:sp>
        <p:nvSpPr>
          <p:cNvPr id="3" name="Rounded Rectangle 2"/>
          <p:cNvSpPr/>
          <p:nvPr/>
        </p:nvSpPr>
        <p:spPr>
          <a:xfrm>
            <a:off x="1648326" y="194375"/>
            <a:ext cx="9131969" cy="620485"/>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2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8.1. </a:t>
            </a:r>
            <a:r>
              <a:rPr lang="en-US" sz="3200" b="1" dirty="0" smtClean="0">
                <a:solidFill>
                  <a:srgbClr val="C00000"/>
                </a:solidFill>
              </a:rPr>
              <a:t>KHÁI NIỆM VỀ KÉO (NÉN) ĐÚNG TÂM</a:t>
            </a:r>
            <a:endParaRPr lang="en-US" sz="32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5" name="TextBox 14"/>
          <p:cNvSpPr txBox="1"/>
          <p:nvPr/>
        </p:nvSpPr>
        <p:spPr>
          <a:xfrm>
            <a:off x="-1" y="6397203"/>
            <a:ext cx="357337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6" name="TextBox 15"/>
          <p:cNvSpPr txBox="1"/>
          <p:nvPr/>
        </p:nvSpPr>
        <p:spPr>
          <a:xfrm>
            <a:off x="431763" y="899886"/>
            <a:ext cx="11551690" cy="5164491"/>
          </a:xfrm>
          <a:prstGeom prst="rect">
            <a:avLst/>
          </a:prstGeom>
          <a:noFill/>
        </p:spPr>
        <p:txBody>
          <a:bodyPr wrap="square" rtlCol="0">
            <a:spAutoFit/>
          </a:bodyPr>
          <a:lstStyle/>
          <a:p>
            <a:r>
              <a:rPr lang="en-US" sz="2800" b="1" dirty="0" smtClean="0">
                <a:solidFill>
                  <a:srgbClr val="0000FF"/>
                </a:solidFill>
              </a:rPr>
              <a:t>8.1.2. </a:t>
            </a:r>
            <a:r>
              <a:rPr lang="en-US" sz="2800" b="1" dirty="0" err="1" smtClean="0">
                <a:solidFill>
                  <a:srgbClr val="0000FF"/>
                </a:solidFill>
              </a:rPr>
              <a:t>Biểu</a:t>
            </a:r>
            <a:r>
              <a:rPr lang="en-US" sz="2800" b="1" dirty="0" smtClean="0">
                <a:solidFill>
                  <a:srgbClr val="0000FF"/>
                </a:solidFill>
              </a:rPr>
              <a:t> </a:t>
            </a:r>
            <a:r>
              <a:rPr lang="en-US" sz="2800" b="1" dirty="0" err="1" smtClean="0">
                <a:solidFill>
                  <a:srgbClr val="0000FF"/>
                </a:solidFill>
              </a:rPr>
              <a:t>đồ</a:t>
            </a:r>
            <a:r>
              <a:rPr lang="en-US" sz="2800" b="1" dirty="0" smtClean="0">
                <a:solidFill>
                  <a:srgbClr val="0000FF"/>
                </a:solidFill>
              </a:rPr>
              <a:t> </a:t>
            </a:r>
            <a:r>
              <a:rPr lang="en-US" sz="2800" b="1" dirty="0" err="1" smtClean="0">
                <a:solidFill>
                  <a:srgbClr val="0000FF"/>
                </a:solidFill>
              </a:rPr>
              <a:t>lực</a:t>
            </a:r>
            <a:r>
              <a:rPr lang="en-US" sz="2800" b="1" dirty="0" smtClean="0">
                <a:solidFill>
                  <a:srgbClr val="0000FF"/>
                </a:solidFill>
              </a:rPr>
              <a:t> </a:t>
            </a:r>
            <a:r>
              <a:rPr lang="en-US" sz="2800" b="1" dirty="0" err="1" smtClean="0">
                <a:solidFill>
                  <a:srgbClr val="0000FF"/>
                </a:solidFill>
              </a:rPr>
              <a:t>dọc</a:t>
            </a:r>
            <a:r>
              <a:rPr lang="en-US" sz="2800" b="1" i="1" dirty="0" smtClean="0">
                <a:solidFill>
                  <a:srgbClr val="0000FF"/>
                </a:solidFill>
              </a:rPr>
              <a:t> </a:t>
            </a:r>
            <a:r>
              <a:rPr lang="en-US" sz="2800" i="1" dirty="0" smtClean="0">
                <a:solidFill>
                  <a:srgbClr val="0000FF"/>
                </a:solidFill>
              </a:rPr>
              <a:t> </a:t>
            </a:r>
            <a:r>
              <a:rPr lang="en-US" sz="2800" i="1" dirty="0" smtClean="0"/>
              <a:t>(</a:t>
            </a:r>
            <a:r>
              <a:rPr lang="en-US" sz="2800" i="1" dirty="0" err="1" smtClean="0"/>
              <a:t>biểu</a:t>
            </a:r>
            <a:r>
              <a:rPr lang="en-US" sz="2800" i="1" dirty="0" smtClean="0"/>
              <a:t> </a:t>
            </a:r>
            <a:r>
              <a:rPr lang="en-US" sz="2800" i="1" dirty="0" err="1" smtClean="0"/>
              <a:t>đồ</a:t>
            </a:r>
            <a:r>
              <a:rPr lang="en-US" sz="2800" i="1" dirty="0" smtClean="0"/>
              <a:t> </a:t>
            </a:r>
            <a:r>
              <a:rPr lang="en-US" sz="2800" i="1" dirty="0" err="1" smtClean="0"/>
              <a:t>nội</a:t>
            </a:r>
            <a:r>
              <a:rPr lang="en-US" sz="2800" i="1" dirty="0" smtClean="0"/>
              <a:t> </a:t>
            </a:r>
            <a:r>
              <a:rPr lang="en-US" sz="2800" i="1" dirty="0" err="1" smtClean="0"/>
              <a:t>lực</a:t>
            </a:r>
            <a:r>
              <a:rPr lang="en-US" sz="2800" i="1" dirty="0" smtClean="0"/>
              <a:t>)</a:t>
            </a:r>
            <a:r>
              <a:rPr lang="en-US" sz="2800" b="1" i="1" dirty="0" smtClean="0">
                <a:latin typeface="Times New Roman" panose="02020603050405020304" pitchFamily="18" charset="0"/>
                <a:cs typeface="Times New Roman" panose="02020603050405020304" pitchFamily="18" charset="0"/>
              </a:rPr>
              <a:t>      </a:t>
            </a:r>
            <a:endParaRPr lang="en-US" sz="2800" dirty="0" smtClean="0"/>
          </a:p>
          <a:p>
            <a:pPr>
              <a:lnSpc>
                <a:spcPct val="130000"/>
              </a:lnSpc>
            </a:pPr>
            <a:r>
              <a:rPr lang="en-US" sz="2800" dirty="0" smtClean="0"/>
              <a:t>       </a:t>
            </a:r>
          </a:p>
          <a:p>
            <a:pPr>
              <a:lnSpc>
                <a:spcPct val="130000"/>
              </a:lnSpc>
            </a:pPr>
            <a:endParaRPr lang="en-US" sz="2800" dirty="0" smtClean="0"/>
          </a:p>
          <a:p>
            <a:pPr>
              <a:lnSpc>
                <a:spcPct val="130000"/>
              </a:lnSpc>
            </a:pPr>
            <a:endParaRPr lang="en-US" sz="2800" dirty="0" smtClean="0"/>
          </a:p>
          <a:p>
            <a:pPr>
              <a:lnSpc>
                <a:spcPct val="130000"/>
              </a:lnSpc>
            </a:pPr>
            <a:endParaRPr lang="en-US" sz="2800" dirty="0" smtClean="0"/>
          </a:p>
          <a:p>
            <a:pPr>
              <a:lnSpc>
                <a:spcPct val="120000"/>
              </a:lnSpc>
            </a:pPr>
            <a:r>
              <a:rPr lang="vi-VN" sz="2800" dirty="0"/>
              <a:t/>
            </a:r>
            <a:br>
              <a:rPr lang="vi-VN" sz="2800" dirty="0"/>
            </a:br>
            <a:r>
              <a:rPr lang="en-US" sz="2800" dirty="0"/>
              <a:t/>
            </a:r>
            <a:br>
              <a:rPr lang="en-US" sz="2800" dirty="0"/>
            </a:br>
            <a:r>
              <a:rPr lang="en-US" sz="2800" dirty="0"/>
              <a:t/>
            </a:r>
            <a:br>
              <a:rPr lang="en-US" sz="2800" dirty="0"/>
            </a:br>
            <a:endParaRPr lang="en-US" sz="2800" dirty="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709863" y="1422876"/>
            <a:ext cx="10720134" cy="523220"/>
          </a:xfrm>
          <a:prstGeom prst="rect">
            <a:avLst/>
          </a:prstGeom>
          <a:noFill/>
        </p:spPr>
        <p:txBody>
          <a:bodyPr wrap="square" rtlCol="0">
            <a:spAutoFit/>
          </a:bodyPr>
          <a:lstStyle/>
          <a:p>
            <a:pPr lvl="0"/>
            <a:r>
              <a:rPr lang="en-US" sz="2800" dirty="0" smtClean="0"/>
              <a:t>  </a:t>
            </a:r>
            <a:r>
              <a:rPr lang="en-US" sz="2800" dirty="0" err="1" smtClean="0"/>
              <a:t>Bài</a:t>
            </a:r>
            <a:r>
              <a:rPr lang="en-US" sz="2800" dirty="0" smtClean="0"/>
              <a:t> </a:t>
            </a:r>
            <a:r>
              <a:rPr lang="en-US" sz="2800" dirty="0" err="1" smtClean="0"/>
              <a:t>tập</a:t>
            </a:r>
            <a:r>
              <a:rPr lang="en-US" sz="2800" dirty="0" smtClean="0"/>
              <a:t> </a:t>
            </a:r>
            <a:r>
              <a:rPr lang="en-US" sz="2800" dirty="0" err="1" smtClean="0"/>
              <a:t>áp</a:t>
            </a:r>
            <a:r>
              <a:rPr lang="en-US" sz="2800" dirty="0" smtClean="0"/>
              <a:t> </a:t>
            </a:r>
            <a:r>
              <a:rPr lang="en-US" sz="2800" dirty="0" err="1" smtClean="0"/>
              <a:t>dụng</a:t>
            </a:r>
            <a:r>
              <a:rPr lang="en-US" sz="2800" dirty="0" smtClean="0"/>
              <a:t>:</a:t>
            </a:r>
          </a:p>
        </p:txBody>
      </p:sp>
      <p:sp>
        <p:nvSpPr>
          <p:cNvPr id="30" name="TextBox 29"/>
          <p:cNvSpPr txBox="1"/>
          <p:nvPr/>
        </p:nvSpPr>
        <p:spPr>
          <a:xfrm>
            <a:off x="833803" y="1930566"/>
            <a:ext cx="11321716" cy="954107"/>
          </a:xfrm>
          <a:prstGeom prst="rect">
            <a:avLst/>
          </a:prstGeom>
          <a:noFill/>
        </p:spPr>
        <p:txBody>
          <a:bodyPr wrap="square" rtlCol="0">
            <a:spAutoFit/>
          </a:bodyPr>
          <a:lstStyle/>
          <a:p>
            <a:pPr lvl="0"/>
            <a:r>
              <a:rPr lang="en-US" sz="2800" b="1" dirty="0" err="1" smtClean="0"/>
              <a:t>Bài</a:t>
            </a:r>
            <a:r>
              <a:rPr lang="en-US" sz="2800" b="1" dirty="0" smtClean="0"/>
              <a:t> </a:t>
            </a:r>
            <a:r>
              <a:rPr lang="en-US" sz="2800" b="1" dirty="0" err="1" smtClean="0"/>
              <a:t>tập</a:t>
            </a:r>
            <a:r>
              <a:rPr lang="en-US" sz="2800" b="1" dirty="0" smtClean="0"/>
              <a:t> 2</a:t>
            </a:r>
            <a:r>
              <a:rPr lang="en-US" sz="2800" dirty="0" smtClean="0"/>
              <a:t>: </a:t>
            </a:r>
            <a:r>
              <a:rPr lang="en-US" sz="2800" dirty="0" err="1" smtClean="0"/>
              <a:t>Vẽ</a:t>
            </a:r>
            <a:r>
              <a:rPr lang="en-US" sz="2800" dirty="0" smtClean="0"/>
              <a:t> </a:t>
            </a:r>
            <a:r>
              <a:rPr lang="en-US" sz="2800" dirty="0" err="1" smtClean="0"/>
              <a:t>biểu</a:t>
            </a:r>
            <a:r>
              <a:rPr lang="en-US" sz="2800" dirty="0" smtClean="0"/>
              <a:t> </a:t>
            </a:r>
            <a:r>
              <a:rPr lang="en-US" sz="2800" dirty="0" err="1" smtClean="0"/>
              <a:t>đồ</a:t>
            </a:r>
            <a:r>
              <a:rPr lang="en-US" sz="2800" dirty="0" smtClean="0"/>
              <a:t> </a:t>
            </a:r>
            <a:r>
              <a:rPr lang="en-US" sz="2800" dirty="0" err="1" smtClean="0"/>
              <a:t>nội</a:t>
            </a:r>
            <a:r>
              <a:rPr lang="en-US" sz="2800" dirty="0" smtClean="0"/>
              <a:t> </a:t>
            </a:r>
            <a:r>
              <a:rPr lang="en-US" sz="2800" dirty="0" err="1" smtClean="0"/>
              <a:t>lực</a:t>
            </a:r>
            <a:r>
              <a:rPr lang="en-US" sz="2800" dirty="0" smtClean="0"/>
              <a:t> </a:t>
            </a:r>
            <a:r>
              <a:rPr lang="en-US" sz="2800" dirty="0" err="1" smtClean="0"/>
              <a:t>của</a:t>
            </a:r>
            <a:r>
              <a:rPr lang="en-US" sz="2800" dirty="0" smtClean="0"/>
              <a:t> </a:t>
            </a:r>
            <a:r>
              <a:rPr lang="en-US" sz="2800" dirty="0" err="1" smtClean="0"/>
              <a:t>thanh</a:t>
            </a:r>
            <a:r>
              <a:rPr lang="en-US" sz="2800" dirty="0" smtClean="0"/>
              <a:t> </a:t>
            </a:r>
            <a:r>
              <a:rPr lang="en-US" sz="2800" dirty="0" err="1" smtClean="0"/>
              <a:t>chịu</a:t>
            </a:r>
            <a:r>
              <a:rPr lang="en-US" sz="2800" dirty="0" smtClean="0"/>
              <a:t> </a:t>
            </a:r>
            <a:r>
              <a:rPr lang="en-US" sz="2800" dirty="0" err="1" smtClean="0"/>
              <a:t>kéo</a:t>
            </a:r>
            <a:r>
              <a:rPr lang="en-US" sz="2800" dirty="0" smtClean="0"/>
              <a:t> </a:t>
            </a:r>
            <a:r>
              <a:rPr lang="en-US" sz="2800" dirty="0" err="1" smtClean="0"/>
              <a:t>nén</a:t>
            </a:r>
            <a:r>
              <a:rPr lang="en-US" sz="2800" dirty="0" smtClean="0"/>
              <a:t> </a:t>
            </a:r>
            <a:r>
              <a:rPr lang="en-US" sz="2800" dirty="0" err="1" smtClean="0"/>
              <a:t>đúng</a:t>
            </a:r>
            <a:r>
              <a:rPr lang="en-US" sz="2800" dirty="0" smtClean="0"/>
              <a:t> </a:t>
            </a:r>
            <a:r>
              <a:rPr lang="en-US" sz="2800" dirty="0" err="1" smtClean="0"/>
              <a:t>tâm</a:t>
            </a:r>
            <a:r>
              <a:rPr lang="en-US" sz="2800" dirty="0" smtClean="0"/>
              <a:t> </a:t>
            </a:r>
            <a:r>
              <a:rPr lang="en-US" sz="2800" dirty="0" err="1" smtClean="0"/>
              <a:t>như</a:t>
            </a:r>
            <a:r>
              <a:rPr lang="en-US" sz="2800" dirty="0" smtClean="0"/>
              <a:t> </a:t>
            </a:r>
            <a:r>
              <a:rPr lang="en-US" sz="2800" dirty="0" err="1" smtClean="0"/>
              <a:t>hình</a:t>
            </a:r>
            <a:r>
              <a:rPr lang="en-US" sz="2800" dirty="0" smtClean="0"/>
              <a:t> </a:t>
            </a:r>
            <a:r>
              <a:rPr lang="en-US" sz="2800" dirty="0" err="1" smtClean="0"/>
              <a:t>vẽ</a:t>
            </a:r>
            <a:r>
              <a:rPr lang="en-US" sz="2800" dirty="0" smtClean="0"/>
              <a:t>. </a:t>
            </a:r>
            <a:r>
              <a:rPr lang="en-US" sz="2800" dirty="0" err="1" smtClean="0"/>
              <a:t>Biết</a:t>
            </a:r>
            <a:r>
              <a:rPr lang="en-US" sz="2800" dirty="0" smtClean="0"/>
              <a:t> P</a:t>
            </a:r>
            <a:r>
              <a:rPr lang="en-US" sz="2800" baseline="-25000" dirty="0" smtClean="0"/>
              <a:t>1</a:t>
            </a:r>
            <a:r>
              <a:rPr lang="en-US" sz="2800" dirty="0" smtClean="0"/>
              <a:t>= 40kN, P</a:t>
            </a:r>
            <a:r>
              <a:rPr lang="en-US" sz="2800" baseline="-25000" dirty="0" smtClean="0"/>
              <a:t>2</a:t>
            </a:r>
            <a:r>
              <a:rPr lang="en-US" sz="2800" dirty="0" smtClean="0"/>
              <a:t>= 50kN.</a:t>
            </a:r>
          </a:p>
        </p:txBody>
      </p:sp>
      <p:sp>
        <p:nvSpPr>
          <p:cNvPr id="71" name="TextBox 70"/>
          <p:cNvSpPr txBox="1"/>
          <p:nvPr/>
        </p:nvSpPr>
        <p:spPr>
          <a:xfrm>
            <a:off x="383301" y="2765424"/>
            <a:ext cx="10720134" cy="523220"/>
          </a:xfrm>
          <a:prstGeom prst="rect">
            <a:avLst/>
          </a:prstGeom>
          <a:noFill/>
        </p:spPr>
        <p:txBody>
          <a:bodyPr wrap="square" rtlCol="0">
            <a:spAutoFit/>
          </a:bodyPr>
          <a:lstStyle/>
          <a:p>
            <a:pPr lvl="0"/>
            <a:r>
              <a:rPr lang="en-US" sz="2800" dirty="0" smtClean="0"/>
              <a:t>     </a:t>
            </a:r>
            <a:r>
              <a:rPr lang="en-US" sz="2800" b="1" dirty="0" err="1" smtClean="0"/>
              <a:t>Giải</a:t>
            </a:r>
            <a:r>
              <a:rPr lang="en-US" sz="2800" b="1" dirty="0" smtClean="0"/>
              <a:t>:</a:t>
            </a:r>
          </a:p>
        </p:txBody>
      </p:sp>
      <p:grpSp>
        <p:nvGrpSpPr>
          <p:cNvPr id="97" name="Group 96"/>
          <p:cNvGrpSpPr/>
          <p:nvPr/>
        </p:nvGrpSpPr>
        <p:grpSpPr>
          <a:xfrm>
            <a:off x="7184345" y="2804885"/>
            <a:ext cx="1289050" cy="3149600"/>
            <a:chOff x="7184345" y="2804885"/>
            <a:chExt cx="1289050" cy="3149600"/>
          </a:xfrm>
        </p:grpSpPr>
        <p:sp>
          <p:nvSpPr>
            <p:cNvPr id="40" name="Line 50"/>
            <p:cNvSpPr>
              <a:spLocks noChangeShapeType="1"/>
            </p:cNvSpPr>
            <p:nvPr/>
          </p:nvSpPr>
          <p:spPr bwMode="auto">
            <a:xfrm>
              <a:off x="7835220" y="2804885"/>
              <a:ext cx="0" cy="396875"/>
            </a:xfrm>
            <a:prstGeom prst="line">
              <a:avLst/>
            </a:prstGeom>
            <a:noFill/>
            <a:ln w="28575">
              <a:solidFill>
                <a:srgbClr val="CC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43" name="Text Box 51"/>
            <p:cNvSpPr txBox="1">
              <a:spLocks noChangeArrowheads="1"/>
            </p:cNvSpPr>
            <p:nvPr/>
          </p:nvSpPr>
          <p:spPr bwMode="auto">
            <a:xfrm>
              <a:off x="7826601" y="2804885"/>
              <a:ext cx="644525"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sz="2000" dirty="0" smtClean="0">
                  <a:solidFill>
                    <a:srgbClr val="CC0000"/>
                  </a:solidFill>
                </a:rPr>
                <a:t>P</a:t>
              </a:r>
              <a:r>
                <a:rPr lang="en-US" sz="2000" baseline="-25000" dirty="0" smtClean="0">
                  <a:solidFill>
                    <a:srgbClr val="CC0000"/>
                  </a:solidFill>
                </a:rPr>
                <a:t>1</a:t>
              </a:r>
              <a:endParaRPr lang="en-US" sz="2000" dirty="0">
                <a:solidFill>
                  <a:srgbClr val="CC0000"/>
                </a:solidFill>
              </a:endParaRPr>
            </a:p>
          </p:txBody>
        </p:sp>
        <p:grpSp>
          <p:nvGrpSpPr>
            <p:cNvPr id="44" name="Group 52"/>
            <p:cNvGrpSpPr>
              <a:grpSpLocks/>
            </p:cNvGrpSpPr>
            <p:nvPr/>
          </p:nvGrpSpPr>
          <p:grpSpPr bwMode="auto">
            <a:xfrm>
              <a:off x="7763782" y="3835173"/>
              <a:ext cx="644525" cy="790575"/>
              <a:chOff x="1148" y="1465"/>
              <a:chExt cx="406" cy="498"/>
            </a:xfrm>
          </p:grpSpPr>
          <p:sp>
            <p:nvSpPr>
              <p:cNvPr id="46" name="Line 53"/>
              <p:cNvSpPr>
                <a:spLocks noChangeShapeType="1"/>
              </p:cNvSpPr>
              <p:nvPr/>
            </p:nvSpPr>
            <p:spPr bwMode="auto">
              <a:xfrm flipV="1">
                <a:off x="1183" y="1589"/>
                <a:ext cx="0" cy="374"/>
              </a:xfrm>
              <a:prstGeom prst="line">
                <a:avLst/>
              </a:prstGeom>
              <a:noFill/>
              <a:ln w="28575">
                <a:solidFill>
                  <a:srgbClr val="CC0000"/>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59" name="Text Box 54"/>
              <p:cNvSpPr txBox="1">
                <a:spLocks noChangeArrowheads="1"/>
              </p:cNvSpPr>
              <p:nvPr/>
            </p:nvSpPr>
            <p:spPr bwMode="auto">
              <a:xfrm>
                <a:off x="1148" y="1465"/>
                <a:ext cx="406"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dirty="0">
                    <a:solidFill>
                      <a:srgbClr val="CC0000"/>
                    </a:solidFill>
                  </a:rPr>
                  <a:t> </a:t>
                </a:r>
                <a:r>
                  <a:rPr lang="en-US" sz="2000" dirty="0" smtClean="0">
                    <a:solidFill>
                      <a:srgbClr val="CC0000"/>
                    </a:solidFill>
                  </a:rPr>
                  <a:t>P</a:t>
                </a:r>
                <a:r>
                  <a:rPr lang="en-US" sz="2000" baseline="-25000" dirty="0" smtClean="0">
                    <a:solidFill>
                      <a:srgbClr val="CC0000"/>
                    </a:solidFill>
                  </a:rPr>
                  <a:t>2</a:t>
                </a:r>
                <a:endParaRPr lang="en-US" sz="2000" dirty="0">
                  <a:solidFill>
                    <a:srgbClr val="CC0000"/>
                  </a:solidFill>
                </a:endParaRPr>
              </a:p>
            </p:txBody>
          </p:sp>
        </p:grpSp>
        <p:sp>
          <p:nvSpPr>
            <p:cNvPr id="61" name="Text Box 56"/>
            <p:cNvSpPr txBox="1">
              <a:spLocks noChangeArrowheads="1"/>
            </p:cNvSpPr>
            <p:nvPr/>
          </p:nvSpPr>
          <p:spPr bwMode="auto">
            <a:xfrm>
              <a:off x="7225620" y="2901039"/>
              <a:ext cx="482600" cy="59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dirty="0"/>
                <a:t>A</a:t>
              </a:r>
            </a:p>
          </p:txBody>
        </p:sp>
        <p:sp>
          <p:nvSpPr>
            <p:cNvPr id="62" name="Line 57"/>
            <p:cNvSpPr>
              <a:spLocks noChangeShapeType="1"/>
            </p:cNvSpPr>
            <p:nvPr/>
          </p:nvSpPr>
          <p:spPr bwMode="auto">
            <a:xfrm>
              <a:off x="7828870" y="3397023"/>
              <a:ext cx="0" cy="2359025"/>
            </a:xfrm>
            <a:prstGeom prst="line">
              <a:avLst/>
            </a:prstGeom>
            <a:noFill/>
            <a:ln w="9525">
              <a:solidFill>
                <a:srgbClr val="000000"/>
              </a:solidFill>
              <a:prstDash val="lgDashDot"/>
              <a:round/>
              <a:headEnd/>
              <a:tailEnd/>
            </a:ln>
            <a:extLst>
              <a:ext uri="{909E8E84-426E-40DD-AFC4-6F175D3DCCD1}">
                <a14:hiddenFill xmlns:a14="http://schemas.microsoft.com/office/drawing/2010/main">
                  <a:noFill/>
                </a14:hiddenFill>
              </a:ext>
            </a:extLst>
          </p:spPr>
          <p:txBody>
            <a:bodyPr/>
            <a:lstStyle/>
            <a:p>
              <a:endParaRPr lang="en-US"/>
            </a:p>
          </p:txBody>
        </p:sp>
        <p:sp>
          <p:nvSpPr>
            <p:cNvPr id="63" name="Text Box 58"/>
            <p:cNvSpPr txBox="1">
              <a:spLocks noChangeArrowheads="1"/>
            </p:cNvSpPr>
            <p:nvPr/>
          </p:nvSpPr>
          <p:spPr bwMode="auto">
            <a:xfrm>
              <a:off x="7211330" y="5474832"/>
              <a:ext cx="446088" cy="44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eaLnBrk="0" hangingPunct="0"/>
              <a:r>
                <a:rPr lang="en-US" dirty="0"/>
                <a:t>B</a:t>
              </a:r>
            </a:p>
          </p:txBody>
        </p:sp>
        <p:sp>
          <p:nvSpPr>
            <p:cNvPr id="64" name="Line 59"/>
            <p:cNvSpPr>
              <a:spLocks noChangeShapeType="1"/>
            </p:cNvSpPr>
            <p:nvPr/>
          </p:nvSpPr>
          <p:spPr bwMode="auto">
            <a:xfrm>
              <a:off x="7506607" y="3223985"/>
              <a:ext cx="0" cy="26050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5" name="Line 60"/>
            <p:cNvSpPr>
              <a:spLocks noChangeShapeType="1"/>
            </p:cNvSpPr>
            <p:nvPr/>
          </p:nvSpPr>
          <p:spPr bwMode="auto">
            <a:xfrm>
              <a:off x="7506607" y="3211285"/>
              <a:ext cx="644525"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6" name="Line 61"/>
            <p:cNvSpPr>
              <a:spLocks noChangeShapeType="1"/>
            </p:cNvSpPr>
            <p:nvPr/>
          </p:nvSpPr>
          <p:spPr bwMode="auto">
            <a:xfrm>
              <a:off x="8151132" y="3198585"/>
              <a:ext cx="0" cy="26050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7" name="Line 62"/>
            <p:cNvSpPr>
              <a:spLocks noChangeShapeType="1"/>
            </p:cNvSpPr>
            <p:nvPr/>
          </p:nvSpPr>
          <p:spPr bwMode="auto">
            <a:xfrm>
              <a:off x="7184345" y="5805260"/>
              <a:ext cx="1289050"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8" name="Line 63"/>
            <p:cNvSpPr>
              <a:spLocks noChangeShapeType="1"/>
            </p:cNvSpPr>
            <p:nvPr/>
          </p:nvSpPr>
          <p:spPr bwMode="auto">
            <a:xfrm>
              <a:off x="7506607" y="4625748"/>
              <a:ext cx="64452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6" name="Line 68"/>
            <p:cNvSpPr>
              <a:spLocks noChangeShapeType="1"/>
            </p:cNvSpPr>
            <p:nvPr/>
          </p:nvSpPr>
          <p:spPr bwMode="auto">
            <a:xfrm flipH="1">
              <a:off x="7184345" y="5817960"/>
              <a:ext cx="111125" cy="1365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7" name="Line 69"/>
            <p:cNvSpPr>
              <a:spLocks noChangeShapeType="1"/>
            </p:cNvSpPr>
            <p:nvPr/>
          </p:nvSpPr>
          <p:spPr bwMode="auto">
            <a:xfrm flipH="1">
              <a:off x="7506607" y="5817960"/>
              <a:ext cx="111125" cy="1365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 name="Line 70"/>
            <p:cNvSpPr>
              <a:spLocks noChangeShapeType="1"/>
            </p:cNvSpPr>
            <p:nvPr/>
          </p:nvSpPr>
          <p:spPr bwMode="auto">
            <a:xfrm flipH="1">
              <a:off x="7666945" y="5817960"/>
              <a:ext cx="111125" cy="1365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9" name="Line 71"/>
            <p:cNvSpPr>
              <a:spLocks noChangeShapeType="1"/>
            </p:cNvSpPr>
            <p:nvPr/>
          </p:nvSpPr>
          <p:spPr bwMode="auto">
            <a:xfrm flipH="1">
              <a:off x="7828870" y="5817960"/>
              <a:ext cx="111125" cy="1365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0" name="Line 72"/>
            <p:cNvSpPr>
              <a:spLocks noChangeShapeType="1"/>
            </p:cNvSpPr>
            <p:nvPr/>
          </p:nvSpPr>
          <p:spPr bwMode="auto">
            <a:xfrm flipH="1">
              <a:off x="7989207" y="5817960"/>
              <a:ext cx="111125" cy="1365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 name="Line 73"/>
            <p:cNvSpPr>
              <a:spLocks noChangeShapeType="1"/>
            </p:cNvSpPr>
            <p:nvPr/>
          </p:nvSpPr>
          <p:spPr bwMode="auto">
            <a:xfrm flipH="1">
              <a:off x="7344682" y="5817960"/>
              <a:ext cx="111125" cy="1365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 name="Line 74"/>
            <p:cNvSpPr>
              <a:spLocks noChangeShapeType="1"/>
            </p:cNvSpPr>
            <p:nvPr/>
          </p:nvSpPr>
          <p:spPr bwMode="auto">
            <a:xfrm flipH="1">
              <a:off x="8311470" y="5817960"/>
              <a:ext cx="111125" cy="1365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3" name="Line 75"/>
            <p:cNvSpPr>
              <a:spLocks noChangeShapeType="1"/>
            </p:cNvSpPr>
            <p:nvPr/>
          </p:nvSpPr>
          <p:spPr bwMode="auto">
            <a:xfrm flipH="1">
              <a:off x="8151132" y="5817960"/>
              <a:ext cx="111125" cy="1365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841988467"/>
      </p:ext>
    </p:extLst>
  </p:cSld>
  <p:clrMapOvr>
    <a:masterClrMapping/>
  </p:clrMapOvr>
  <p:transition advTm="3141"/>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20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20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20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1"/>
                                        </p:tgtEl>
                                        <p:attrNameLst>
                                          <p:attrName>style.visibility</p:attrName>
                                        </p:attrNameLst>
                                      </p:cBhvr>
                                      <p:to>
                                        <p:strVal val="visible"/>
                                      </p:to>
                                    </p:set>
                                    <p:anim calcmode="lin" valueType="num">
                                      <p:cBhvr additive="base">
                                        <p:cTn id="22" dur="500" fill="hold"/>
                                        <p:tgtEl>
                                          <p:spTgt spid="71"/>
                                        </p:tgtEl>
                                        <p:attrNameLst>
                                          <p:attrName>ppt_x</p:attrName>
                                        </p:attrNameLst>
                                      </p:cBhvr>
                                      <p:tavLst>
                                        <p:tav tm="0">
                                          <p:val>
                                            <p:strVal val="#ppt_x"/>
                                          </p:val>
                                        </p:tav>
                                        <p:tav tm="100000">
                                          <p:val>
                                            <p:strVal val="#ppt_x"/>
                                          </p:val>
                                        </p:tav>
                                      </p:tavLst>
                                    </p:anim>
                                    <p:anim calcmode="lin" valueType="num">
                                      <p:cBhvr additive="base">
                                        <p:cTn id="23" dur="500" fill="hold"/>
                                        <p:tgtEl>
                                          <p:spTgt spid="71"/>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97"/>
                                        </p:tgtEl>
                                        <p:attrNameLst>
                                          <p:attrName>style.visibility</p:attrName>
                                        </p:attrNameLst>
                                      </p:cBhvr>
                                      <p:to>
                                        <p:strVal val="visible"/>
                                      </p:to>
                                    </p:set>
                                    <p:animEffect transition="in" filter="fade">
                                      <p:cBhvr>
                                        <p:cTn id="28" dur="20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9" fill="hold" display="0">
                  <p:stCondLst>
                    <p:cond delay="indefinite"/>
                  </p:stCondLst>
                  <p:endCondLst>
                    <p:cond evt="onStopAudio" delay="0">
                      <p:tgtEl>
                        <p:sldTgt/>
                      </p:tgtEl>
                    </p:cond>
                  </p:endCondLst>
                </p:cTn>
                <p:tgtEl>
                  <p:spTgt spid="4"/>
                </p:tgtEl>
              </p:cMediaNode>
            </p:audio>
          </p:childTnLst>
        </p:cTn>
      </p:par>
    </p:tnLst>
    <p:bldLst>
      <p:bldP spid="21" grpId="0"/>
      <p:bldP spid="30" grpId="0"/>
      <p:bldP spid="7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GV: </a:t>
            </a:r>
            <a:r>
              <a:rPr lang="en-US" dirty="0" err="1" smtClean="0">
                <a:latin typeface="Arial" panose="020B0604020202020204" pitchFamily="34" charset="0"/>
                <a:cs typeface="Arial" panose="020B0604020202020204" pitchFamily="34" charset="0"/>
              </a:rPr>
              <a:t>Dương</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Thị</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Hồng</a:t>
            </a:r>
            <a:endParaRPr lang="en-US" dirty="0">
              <a:latin typeface="Arial" panose="020B0604020202020204" pitchFamily="34" charset="0"/>
              <a:cs typeface="Arial" panose="020B0604020202020204" pitchFamily="34" charset="0"/>
            </a:endParaRPr>
          </a:p>
        </p:txBody>
      </p:sp>
      <p:sp>
        <p:nvSpPr>
          <p:cNvPr id="3" name="Rounded Rectangle 2"/>
          <p:cNvSpPr/>
          <p:nvPr/>
        </p:nvSpPr>
        <p:spPr>
          <a:xfrm>
            <a:off x="1648326" y="194375"/>
            <a:ext cx="9131969" cy="620485"/>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2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8.1. </a:t>
            </a:r>
            <a:r>
              <a:rPr lang="en-US" sz="3200" b="1" dirty="0" smtClean="0">
                <a:solidFill>
                  <a:srgbClr val="C00000"/>
                </a:solidFill>
              </a:rPr>
              <a:t>KHÁI NIỆM VỀ KÉO (NÉN) ĐÚNG TÂM</a:t>
            </a:r>
            <a:endParaRPr lang="en-US" sz="32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5" name="TextBox 14"/>
          <p:cNvSpPr txBox="1"/>
          <p:nvPr/>
        </p:nvSpPr>
        <p:spPr>
          <a:xfrm>
            <a:off x="-1" y="6397203"/>
            <a:ext cx="357337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6" name="TextBox 15"/>
          <p:cNvSpPr txBox="1"/>
          <p:nvPr/>
        </p:nvSpPr>
        <p:spPr>
          <a:xfrm>
            <a:off x="431763" y="899886"/>
            <a:ext cx="11551690" cy="5164491"/>
          </a:xfrm>
          <a:prstGeom prst="rect">
            <a:avLst/>
          </a:prstGeom>
          <a:noFill/>
        </p:spPr>
        <p:txBody>
          <a:bodyPr wrap="square" rtlCol="0">
            <a:spAutoFit/>
          </a:bodyPr>
          <a:lstStyle/>
          <a:p>
            <a:r>
              <a:rPr lang="en-US" sz="2800" b="1" dirty="0" smtClean="0">
                <a:solidFill>
                  <a:srgbClr val="0000FF"/>
                </a:solidFill>
              </a:rPr>
              <a:t>8.1.2. </a:t>
            </a:r>
            <a:r>
              <a:rPr lang="en-US" sz="2800" b="1" dirty="0" err="1" smtClean="0">
                <a:solidFill>
                  <a:srgbClr val="0000FF"/>
                </a:solidFill>
              </a:rPr>
              <a:t>Biểu</a:t>
            </a:r>
            <a:r>
              <a:rPr lang="en-US" sz="2800" b="1" dirty="0" smtClean="0">
                <a:solidFill>
                  <a:srgbClr val="0000FF"/>
                </a:solidFill>
              </a:rPr>
              <a:t> </a:t>
            </a:r>
            <a:r>
              <a:rPr lang="en-US" sz="2800" b="1" dirty="0" err="1" smtClean="0">
                <a:solidFill>
                  <a:srgbClr val="0000FF"/>
                </a:solidFill>
              </a:rPr>
              <a:t>đồ</a:t>
            </a:r>
            <a:r>
              <a:rPr lang="en-US" sz="2800" b="1" dirty="0" smtClean="0">
                <a:solidFill>
                  <a:srgbClr val="0000FF"/>
                </a:solidFill>
              </a:rPr>
              <a:t> </a:t>
            </a:r>
            <a:r>
              <a:rPr lang="en-US" sz="2800" b="1" dirty="0" err="1" smtClean="0">
                <a:solidFill>
                  <a:srgbClr val="0000FF"/>
                </a:solidFill>
              </a:rPr>
              <a:t>lực</a:t>
            </a:r>
            <a:r>
              <a:rPr lang="en-US" sz="2800" b="1" dirty="0" smtClean="0">
                <a:solidFill>
                  <a:srgbClr val="0000FF"/>
                </a:solidFill>
              </a:rPr>
              <a:t> </a:t>
            </a:r>
            <a:r>
              <a:rPr lang="en-US" sz="2800" b="1" dirty="0" err="1" smtClean="0">
                <a:solidFill>
                  <a:srgbClr val="0000FF"/>
                </a:solidFill>
              </a:rPr>
              <a:t>dọc</a:t>
            </a:r>
            <a:r>
              <a:rPr lang="en-US" sz="2800" b="1" i="1" dirty="0" smtClean="0">
                <a:solidFill>
                  <a:srgbClr val="0000FF"/>
                </a:solidFill>
              </a:rPr>
              <a:t> </a:t>
            </a:r>
            <a:r>
              <a:rPr lang="en-US" sz="2800" i="1" dirty="0" smtClean="0">
                <a:solidFill>
                  <a:srgbClr val="0000FF"/>
                </a:solidFill>
              </a:rPr>
              <a:t> </a:t>
            </a:r>
            <a:r>
              <a:rPr lang="en-US" sz="2800" i="1" dirty="0" smtClean="0"/>
              <a:t>(</a:t>
            </a:r>
            <a:r>
              <a:rPr lang="en-US" sz="2800" i="1" dirty="0" err="1" smtClean="0"/>
              <a:t>biểu</a:t>
            </a:r>
            <a:r>
              <a:rPr lang="en-US" sz="2800" i="1" dirty="0" smtClean="0"/>
              <a:t> </a:t>
            </a:r>
            <a:r>
              <a:rPr lang="en-US" sz="2800" i="1" dirty="0" err="1" smtClean="0"/>
              <a:t>đồ</a:t>
            </a:r>
            <a:r>
              <a:rPr lang="en-US" sz="2800" i="1" dirty="0" smtClean="0"/>
              <a:t> </a:t>
            </a:r>
            <a:r>
              <a:rPr lang="en-US" sz="2800" i="1" dirty="0" err="1" smtClean="0"/>
              <a:t>nội</a:t>
            </a:r>
            <a:r>
              <a:rPr lang="en-US" sz="2800" i="1" dirty="0" smtClean="0"/>
              <a:t> </a:t>
            </a:r>
            <a:r>
              <a:rPr lang="en-US" sz="2800" i="1" dirty="0" err="1" smtClean="0"/>
              <a:t>lực</a:t>
            </a:r>
            <a:r>
              <a:rPr lang="en-US" sz="2800" i="1" dirty="0" smtClean="0"/>
              <a:t>)</a:t>
            </a:r>
            <a:r>
              <a:rPr lang="en-US" sz="2800" b="1" i="1" dirty="0" smtClean="0">
                <a:latin typeface="Times New Roman" panose="02020603050405020304" pitchFamily="18" charset="0"/>
                <a:cs typeface="Times New Roman" panose="02020603050405020304" pitchFamily="18" charset="0"/>
              </a:rPr>
              <a:t>      </a:t>
            </a:r>
            <a:endParaRPr lang="en-US" sz="2800" dirty="0" smtClean="0"/>
          </a:p>
          <a:p>
            <a:pPr>
              <a:lnSpc>
                <a:spcPct val="130000"/>
              </a:lnSpc>
            </a:pPr>
            <a:r>
              <a:rPr lang="en-US" sz="2800" dirty="0" smtClean="0"/>
              <a:t>       </a:t>
            </a:r>
          </a:p>
          <a:p>
            <a:pPr>
              <a:lnSpc>
                <a:spcPct val="130000"/>
              </a:lnSpc>
            </a:pPr>
            <a:endParaRPr lang="en-US" sz="2800" dirty="0" smtClean="0"/>
          </a:p>
          <a:p>
            <a:pPr>
              <a:lnSpc>
                <a:spcPct val="130000"/>
              </a:lnSpc>
            </a:pPr>
            <a:endParaRPr lang="en-US" sz="2800" dirty="0" smtClean="0"/>
          </a:p>
          <a:p>
            <a:pPr>
              <a:lnSpc>
                <a:spcPct val="130000"/>
              </a:lnSpc>
            </a:pPr>
            <a:endParaRPr lang="en-US" sz="2800" dirty="0" smtClean="0"/>
          </a:p>
          <a:p>
            <a:pPr>
              <a:lnSpc>
                <a:spcPct val="120000"/>
              </a:lnSpc>
            </a:pPr>
            <a:r>
              <a:rPr lang="vi-VN" sz="2800" dirty="0"/>
              <a:t/>
            </a:r>
            <a:br>
              <a:rPr lang="vi-VN" sz="2800" dirty="0"/>
            </a:br>
            <a:r>
              <a:rPr lang="en-US" sz="2800" dirty="0"/>
              <a:t/>
            </a:r>
            <a:br>
              <a:rPr lang="en-US" sz="2800" dirty="0"/>
            </a:br>
            <a:r>
              <a:rPr lang="en-US" sz="2800" dirty="0"/>
              <a:t/>
            </a:r>
            <a:br>
              <a:rPr lang="en-US" sz="2800" dirty="0"/>
            </a:br>
            <a:endParaRPr lang="en-US" sz="2800" dirty="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709863" y="1422876"/>
            <a:ext cx="10720134" cy="523220"/>
          </a:xfrm>
          <a:prstGeom prst="rect">
            <a:avLst/>
          </a:prstGeom>
          <a:noFill/>
        </p:spPr>
        <p:txBody>
          <a:bodyPr wrap="square" rtlCol="0">
            <a:spAutoFit/>
          </a:bodyPr>
          <a:lstStyle/>
          <a:p>
            <a:pPr lvl="0"/>
            <a:r>
              <a:rPr lang="en-US" sz="2800" dirty="0" smtClean="0"/>
              <a:t>  </a:t>
            </a:r>
            <a:r>
              <a:rPr lang="en-US" sz="2800" dirty="0" err="1" smtClean="0"/>
              <a:t>Bài</a:t>
            </a:r>
            <a:r>
              <a:rPr lang="en-US" sz="2800" dirty="0" smtClean="0"/>
              <a:t> </a:t>
            </a:r>
            <a:r>
              <a:rPr lang="en-US" sz="2800" dirty="0" err="1" smtClean="0"/>
              <a:t>tập</a:t>
            </a:r>
            <a:r>
              <a:rPr lang="en-US" sz="2800" dirty="0" smtClean="0"/>
              <a:t> </a:t>
            </a:r>
            <a:r>
              <a:rPr lang="en-US" sz="2800" i="1" dirty="0" smtClean="0"/>
              <a:t>(</a:t>
            </a:r>
            <a:r>
              <a:rPr lang="en-US" sz="2800" i="1" dirty="0" err="1" smtClean="0"/>
              <a:t>Làm</a:t>
            </a:r>
            <a:r>
              <a:rPr lang="en-US" sz="2800" i="1" dirty="0" smtClean="0"/>
              <a:t> </a:t>
            </a:r>
            <a:r>
              <a:rPr lang="en-US" sz="2800" i="1" dirty="0" err="1" smtClean="0"/>
              <a:t>thêm</a:t>
            </a:r>
            <a:r>
              <a:rPr lang="en-US" sz="2800" i="1" dirty="0" smtClean="0"/>
              <a:t>):</a:t>
            </a:r>
          </a:p>
        </p:txBody>
      </p:sp>
      <p:sp>
        <p:nvSpPr>
          <p:cNvPr id="34734" name="Rectangle 942"/>
          <p:cNvSpPr>
            <a:spLocks noChangeArrowheads="1"/>
          </p:cNvSpPr>
          <p:nvPr/>
        </p:nvSpPr>
        <p:spPr bwMode="auto">
          <a:xfrm>
            <a:off x="1016000" y="1915892"/>
            <a:ext cx="12192000" cy="38964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Bài</a:t>
            </a:r>
            <a:r>
              <a:rPr kumimoji="0" lang="en-US" sz="2400" b="0" i="0" u="none" strike="noStrike" cap="none" normalizeH="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dirty="0" err="1" smtClean="0">
                <a:ln>
                  <a:noFill/>
                </a:ln>
                <a:solidFill>
                  <a:schemeClr val="tx1"/>
                </a:solidFill>
                <a:effectLst/>
                <a:latin typeface="Arial" pitchFamily="34" charset="0"/>
                <a:ea typeface="Times New Roman" pitchFamily="18" charset="0"/>
                <a:cs typeface="Arial" pitchFamily="34" charset="0"/>
              </a:rPr>
              <a:t>tập</a:t>
            </a:r>
            <a:r>
              <a:rPr kumimoji="0" lang="en-US" sz="2400" b="0" i="0" u="none" strike="noStrike" cap="none" normalizeH="0" dirty="0" smtClean="0">
                <a:ln>
                  <a:noFill/>
                </a:ln>
                <a:solidFill>
                  <a:schemeClr val="tx1"/>
                </a:solidFill>
                <a:effectLst/>
                <a:latin typeface="Arial" pitchFamily="34" charset="0"/>
                <a:ea typeface="Times New Roman" pitchFamily="18" charset="0"/>
                <a:cs typeface="Arial" pitchFamily="34" charset="0"/>
              </a:rPr>
              <a:t> 1 (</a:t>
            </a:r>
            <a:r>
              <a:rPr kumimoji="0" lang="en-US" sz="2400" b="0" i="0" u="none" strike="noStrike" cap="none" normalizeH="0" dirty="0" err="1" smtClean="0">
                <a:ln>
                  <a:noFill/>
                </a:ln>
                <a:solidFill>
                  <a:schemeClr val="tx1"/>
                </a:solidFill>
                <a:effectLst/>
                <a:latin typeface="Arial" pitchFamily="34" charset="0"/>
                <a:ea typeface="Times New Roman" pitchFamily="18" charset="0"/>
                <a:cs typeface="Arial" pitchFamily="34" charset="0"/>
              </a:rPr>
              <a:t>chương</a:t>
            </a:r>
            <a:r>
              <a:rPr kumimoji="0" lang="en-US" sz="2400" b="0" i="0" u="none" strike="noStrike" cap="none" normalizeH="0" dirty="0" smtClean="0">
                <a:ln>
                  <a:noFill/>
                </a:ln>
                <a:solidFill>
                  <a:schemeClr val="tx1"/>
                </a:solidFill>
                <a:effectLst/>
                <a:latin typeface="Arial" pitchFamily="34" charset="0"/>
                <a:ea typeface="Times New Roman" pitchFamily="18" charset="0"/>
                <a:cs typeface="Arial" pitchFamily="34" charset="0"/>
              </a:rPr>
              <a:t> 8)</a:t>
            </a:r>
          </a:p>
          <a:p>
            <a:pPr marL="0" marR="0" lvl="0" indent="180975" algn="just" defTabSz="914400" rtl="0" eaLnBrk="1" fontAlgn="base" latinLnBrk="0" hangingPunct="1">
              <a:lnSpc>
                <a:spcPct val="15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Vẽ</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biểu</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đồ</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nội</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lực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lực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dọc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cho</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các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thanh</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chịu</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lực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sau</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Biết</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just" defTabSz="914400" rtl="0" eaLnBrk="0" fontAlgn="base" latinLnBrk="0" hangingPunct="0">
              <a:lnSpc>
                <a:spcPct val="13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1</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20kN,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2</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40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3</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20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4</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20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just" defTabSz="914400" rtl="0" eaLnBrk="0" fontAlgn="base" latinLnBrk="0" hangingPunct="0">
              <a:lnSpc>
                <a:spcPct val="13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b)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1</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60kN,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2</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30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3</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30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4</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30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just" defTabSz="914400" rtl="0" eaLnBrk="0" fontAlgn="base" latinLnBrk="0" hangingPunct="0">
              <a:lnSpc>
                <a:spcPct val="13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c)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1</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30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2</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15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3</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30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4</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15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just" defTabSz="914400" rtl="0" eaLnBrk="0" fontAlgn="base" latinLnBrk="0" hangingPunct="0">
              <a:lnSpc>
                <a:spcPct val="13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1</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30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2</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40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3</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20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just" defTabSz="914400" rtl="0" eaLnBrk="0" fontAlgn="base" latinLnBrk="0" hangingPunct="0">
              <a:lnSpc>
                <a:spcPct val="13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1</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10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2</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30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3</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20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4</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10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180975" algn="just" defTabSz="914400" rtl="0" eaLnBrk="0" fontAlgn="base" latinLnBrk="0" hangingPunct="0">
              <a:lnSpc>
                <a:spcPct val="13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f)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1</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60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2</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90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3</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30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t>
            </a:r>
            <a:r>
              <a:rPr kumimoji="0" lang="en-US" sz="2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4</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60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841988467"/>
      </p:ext>
    </p:extLst>
  </p:cSld>
  <p:clrMapOvr>
    <a:masterClrMapping/>
  </p:clrMapOvr>
  <p:transition advTm="3195"/>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20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4"/>
                </p:tgtEl>
              </p:cMediaNode>
            </p:audio>
          </p:childTnLst>
        </p:cTn>
      </p:par>
    </p:tnLst>
    <p:bldLst>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310711"/>
            <a:ext cx="2687444"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GV: Dương Thị Hồng</a:t>
            </a:r>
            <a:endParaRPr lang="en-US">
              <a:latin typeface="Arial" panose="020B0604020202020204" pitchFamily="34" charset="0"/>
              <a:cs typeface="Arial" panose="020B0604020202020204" pitchFamily="34" charset="0"/>
            </a:endParaRPr>
          </a:p>
        </p:txBody>
      </p:sp>
      <p:sp>
        <p:nvSpPr>
          <p:cNvPr id="3" name="Rounded Rectangle 2"/>
          <p:cNvSpPr/>
          <p:nvPr/>
        </p:nvSpPr>
        <p:spPr>
          <a:xfrm>
            <a:off x="2321881" y="246744"/>
            <a:ext cx="7374379" cy="609600"/>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2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8.1. </a:t>
            </a:r>
            <a:r>
              <a:rPr lang="en-US" sz="3200" b="1" dirty="0" smtClean="0">
                <a:solidFill>
                  <a:srgbClr val="C00000"/>
                </a:solidFill>
              </a:rPr>
              <a:t>KHÁI NIỆM VỀ KÉO (NÉN) ĐÚNG TÂM</a:t>
            </a:r>
            <a:endParaRPr lang="en-US" sz="32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3" name="TextBox 12"/>
          <p:cNvSpPr txBox="1"/>
          <p:nvPr/>
        </p:nvSpPr>
        <p:spPr>
          <a:xfrm>
            <a:off x="9556595" y="6333893"/>
            <a:ext cx="2553629" cy="369332"/>
          </a:xfrm>
          <a:prstGeom prst="rect">
            <a:avLst/>
          </a:prstGeom>
          <a:noFill/>
        </p:spPr>
        <p:txBody>
          <a:bodyPr wrap="square" rtlCol="0">
            <a:spAutoFit/>
          </a:bodyPr>
          <a:lstStyle/>
          <a:p>
            <a:r>
              <a:rPr lang="en-US" smtClean="0">
                <a:latin typeface="Arial" panose="020B0604020202020204" pitchFamily="34" charset="0"/>
                <a:cs typeface="Arial" panose="020B0604020202020204" pitchFamily="34" charset="0"/>
              </a:rPr>
              <a:t>Môn học Cơ kỹ thuật</a:t>
            </a:r>
            <a:endParaRPr lang="en-US">
              <a:latin typeface="Arial" panose="020B0604020202020204" pitchFamily="34" charset="0"/>
              <a:cs typeface="Arial" panose="020B0604020202020204" pitchFamily="34" charset="0"/>
            </a:endParaRPr>
          </a:p>
        </p:txBody>
      </p:sp>
      <p:sp>
        <p:nvSpPr>
          <p:cNvPr id="11" name="Rectangle 10"/>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5" name="TextBox 14"/>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7" name="TextBox 16"/>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grpSp>
        <p:nvGrpSpPr>
          <p:cNvPr id="644" name="Group 643"/>
          <p:cNvGrpSpPr/>
          <p:nvPr/>
        </p:nvGrpSpPr>
        <p:grpSpPr>
          <a:xfrm>
            <a:off x="1431925" y="943430"/>
            <a:ext cx="10168610" cy="4949370"/>
            <a:chOff x="1431925" y="943430"/>
            <a:chExt cx="10168610" cy="4949370"/>
          </a:xfrm>
        </p:grpSpPr>
        <p:sp>
          <p:nvSpPr>
            <p:cNvPr id="9218" name="Freeform 2"/>
            <p:cNvSpPr>
              <a:spLocks/>
            </p:cNvSpPr>
            <p:nvPr/>
          </p:nvSpPr>
          <p:spPr bwMode="auto">
            <a:xfrm>
              <a:off x="2009481" y="3104120"/>
              <a:ext cx="3915940" cy="18639"/>
            </a:xfrm>
            <a:custGeom>
              <a:avLst/>
              <a:gdLst/>
              <a:ahLst/>
              <a:cxnLst>
                <a:cxn ang="0">
                  <a:pos x="0" y="0"/>
                </a:cxn>
                <a:cxn ang="0">
                  <a:pos x="0" y="55"/>
                </a:cxn>
                <a:cxn ang="0">
                  <a:pos x="11227" y="0"/>
                </a:cxn>
                <a:cxn ang="0">
                  <a:pos x="0" y="0"/>
                </a:cxn>
              </a:cxnLst>
              <a:rect l="0" t="0" r="r" b="b"/>
              <a:pathLst>
                <a:path w="11227" h="55">
                  <a:moveTo>
                    <a:pt x="0" y="0"/>
                  </a:moveTo>
                  <a:lnTo>
                    <a:pt x="0" y="55"/>
                  </a:lnTo>
                  <a:lnTo>
                    <a:pt x="11227"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19" name="Freeform 3"/>
            <p:cNvSpPr>
              <a:spLocks/>
            </p:cNvSpPr>
            <p:nvPr/>
          </p:nvSpPr>
          <p:spPr bwMode="auto">
            <a:xfrm>
              <a:off x="2009481" y="3104120"/>
              <a:ext cx="3915940" cy="18639"/>
            </a:xfrm>
            <a:custGeom>
              <a:avLst/>
              <a:gdLst/>
              <a:ahLst/>
              <a:cxnLst>
                <a:cxn ang="0">
                  <a:pos x="0" y="55"/>
                </a:cxn>
                <a:cxn ang="0">
                  <a:pos x="11227" y="0"/>
                </a:cxn>
                <a:cxn ang="0">
                  <a:pos x="11174" y="55"/>
                </a:cxn>
                <a:cxn ang="0">
                  <a:pos x="0" y="55"/>
                </a:cxn>
              </a:cxnLst>
              <a:rect l="0" t="0" r="r" b="b"/>
              <a:pathLst>
                <a:path w="11227" h="55">
                  <a:moveTo>
                    <a:pt x="0" y="55"/>
                  </a:moveTo>
                  <a:lnTo>
                    <a:pt x="11227" y="0"/>
                  </a:lnTo>
                  <a:lnTo>
                    <a:pt x="11174" y="55"/>
                  </a:lnTo>
                  <a:lnTo>
                    <a:pt x="0" y="55"/>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20" name="Freeform 4"/>
            <p:cNvSpPr>
              <a:spLocks/>
            </p:cNvSpPr>
            <p:nvPr/>
          </p:nvSpPr>
          <p:spPr bwMode="auto">
            <a:xfrm>
              <a:off x="2009481" y="3104120"/>
              <a:ext cx="3915940" cy="18639"/>
            </a:xfrm>
            <a:custGeom>
              <a:avLst/>
              <a:gdLst/>
              <a:ahLst/>
              <a:cxnLst>
                <a:cxn ang="0">
                  <a:pos x="0" y="0"/>
                </a:cxn>
                <a:cxn ang="0">
                  <a:pos x="0" y="55"/>
                </a:cxn>
                <a:cxn ang="0">
                  <a:pos x="11174" y="55"/>
                </a:cxn>
                <a:cxn ang="0">
                  <a:pos x="11227" y="0"/>
                </a:cxn>
                <a:cxn ang="0">
                  <a:pos x="0" y="0"/>
                </a:cxn>
              </a:cxnLst>
              <a:rect l="0" t="0" r="r" b="b"/>
              <a:pathLst>
                <a:path w="11227" h="55">
                  <a:moveTo>
                    <a:pt x="0" y="0"/>
                  </a:moveTo>
                  <a:lnTo>
                    <a:pt x="0" y="55"/>
                  </a:lnTo>
                  <a:lnTo>
                    <a:pt x="11174" y="55"/>
                  </a:lnTo>
                  <a:lnTo>
                    <a:pt x="11227" y="0"/>
                  </a:lnTo>
                  <a:lnTo>
                    <a:pt x="0"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21" name="Freeform 5"/>
            <p:cNvSpPr>
              <a:spLocks/>
            </p:cNvSpPr>
            <p:nvPr/>
          </p:nvSpPr>
          <p:spPr bwMode="auto">
            <a:xfrm>
              <a:off x="5905890" y="3104120"/>
              <a:ext cx="19531" cy="658100"/>
            </a:xfrm>
            <a:custGeom>
              <a:avLst/>
              <a:gdLst/>
              <a:ahLst/>
              <a:cxnLst>
                <a:cxn ang="0">
                  <a:pos x="53" y="0"/>
                </a:cxn>
                <a:cxn ang="0">
                  <a:pos x="0" y="55"/>
                </a:cxn>
                <a:cxn ang="0">
                  <a:pos x="53" y="1838"/>
                </a:cxn>
                <a:cxn ang="0">
                  <a:pos x="53" y="0"/>
                </a:cxn>
              </a:cxnLst>
              <a:rect l="0" t="0" r="r" b="b"/>
              <a:pathLst>
                <a:path w="53" h="1838">
                  <a:moveTo>
                    <a:pt x="53" y="0"/>
                  </a:moveTo>
                  <a:lnTo>
                    <a:pt x="0" y="55"/>
                  </a:lnTo>
                  <a:lnTo>
                    <a:pt x="53" y="1838"/>
                  </a:lnTo>
                  <a:lnTo>
                    <a:pt x="53"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22" name="Freeform 6"/>
            <p:cNvSpPr>
              <a:spLocks/>
            </p:cNvSpPr>
            <p:nvPr/>
          </p:nvSpPr>
          <p:spPr bwMode="auto">
            <a:xfrm>
              <a:off x="5905890" y="3122759"/>
              <a:ext cx="19531" cy="639461"/>
            </a:xfrm>
            <a:custGeom>
              <a:avLst/>
              <a:gdLst/>
              <a:ahLst/>
              <a:cxnLst>
                <a:cxn ang="0">
                  <a:pos x="0" y="0"/>
                </a:cxn>
                <a:cxn ang="0">
                  <a:pos x="53" y="1783"/>
                </a:cxn>
                <a:cxn ang="0">
                  <a:pos x="0" y="1730"/>
                </a:cxn>
                <a:cxn ang="0">
                  <a:pos x="0" y="0"/>
                </a:cxn>
              </a:cxnLst>
              <a:rect l="0" t="0" r="r" b="b"/>
              <a:pathLst>
                <a:path w="53" h="1783">
                  <a:moveTo>
                    <a:pt x="0" y="0"/>
                  </a:moveTo>
                  <a:lnTo>
                    <a:pt x="53" y="1783"/>
                  </a:lnTo>
                  <a:lnTo>
                    <a:pt x="0" y="173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23" name="Freeform 7"/>
            <p:cNvSpPr>
              <a:spLocks/>
            </p:cNvSpPr>
            <p:nvPr/>
          </p:nvSpPr>
          <p:spPr bwMode="auto">
            <a:xfrm>
              <a:off x="5905890" y="3104120"/>
              <a:ext cx="19531" cy="658100"/>
            </a:xfrm>
            <a:custGeom>
              <a:avLst/>
              <a:gdLst/>
              <a:ahLst/>
              <a:cxnLst>
                <a:cxn ang="0">
                  <a:pos x="53" y="0"/>
                </a:cxn>
                <a:cxn ang="0">
                  <a:pos x="0" y="55"/>
                </a:cxn>
                <a:cxn ang="0">
                  <a:pos x="0" y="1785"/>
                </a:cxn>
                <a:cxn ang="0">
                  <a:pos x="53" y="1838"/>
                </a:cxn>
                <a:cxn ang="0">
                  <a:pos x="53" y="0"/>
                </a:cxn>
              </a:cxnLst>
              <a:rect l="0" t="0" r="r" b="b"/>
              <a:pathLst>
                <a:path w="53" h="1838">
                  <a:moveTo>
                    <a:pt x="53" y="0"/>
                  </a:moveTo>
                  <a:lnTo>
                    <a:pt x="0" y="55"/>
                  </a:lnTo>
                  <a:lnTo>
                    <a:pt x="0" y="1785"/>
                  </a:lnTo>
                  <a:lnTo>
                    <a:pt x="53" y="1838"/>
                  </a:lnTo>
                  <a:lnTo>
                    <a:pt x="53"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24" name="Freeform 8"/>
            <p:cNvSpPr>
              <a:spLocks/>
            </p:cNvSpPr>
            <p:nvPr/>
          </p:nvSpPr>
          <p:spPr bwMode="auto">
            <a:xfrm>
              <a:off x="2009481" y="3743581"/>
              <a:ext cx="3915940" cy="18639"/>
            </a:xfrm>
            <a:custGeom>
              <a:avLst/>
              <a:gdLst/>
              <a:ahLst/>
              <a:cxnLst>
                <a:cxn ang="0">
                  <a:pos x="11227" y="53"/>
                </a:cxn>
                <a:cxn ang="0">
                  <a:pos x="11174" y="0"/>
                </a:cxn>
                <a:cxn ang="0">
                  <a:pos x="0" y="53"/>
                </a:cxn>
                <a:cxn ang="0">
                  <a:pos x="11227" y="53"/>
                </a:cxn>
              </a:cxnLst>
              <a:rect l="0" t="0" r="r" b="b"/>
              <a:pathLst>
                <a:path w="11227" h="53">
                  <a:moveTo>
                    <a:pt x="11227" y="53"/>
                  </a:moveTo>
                  <a:lnTo>
                    <a:pt x="11174" y="0"/>
                  </a:lnTo>
                  <a:lnTo>
                    <a:pt x="0" y="53"/>
                  </a:lnTo>
                  <a:lnTo>
                    <a:pt x="11227" y="53"/>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25" name="Freeform 9"/>
            <p:cNvSpPr>
              <a:spLocks/>
            </p:cNvSpPr>
            <p:nvPr/>
          </p:nvSpPr>
          <p:spPr bwMode="auto">
            <a:xfrm>
              <a:off x="2009481" y="3743581"/>
              <a:ext cx="3896409" cy="18639"/>
            </a:xfrm>
            <a:custGeom>
              <a:avLst/>
              <a:gdLst/>
              <a:ahLst/>
              <a:cxnLst>
                <a:cxn ang="0">
                  <a:pos x="11174" y="0"/>
                </a:cxn>
                <a:cxn ang="0">
                  <a:pos x="0" y="53"/>
                </a:cxn>
                <a:cxn ang="0">
                  <a:pos x="0" y="0"/>
                </a:cxn>
                <a:cxn ang="0">
                  <a:pos x="11174" y="0"/>
                </a:cxn>
              </a:cxnLst>
              <a:rect l="0" t="0" r="r" b="b"/>
              <a:pathLst>
                <a:path w="11174" h="53">
                  <a:moveTo>
                    <a:pt x="11174" y="0"/>
                  </a:moveTo>
                  <a:lnTo>
                    <a:pt x="0" y="53"/>
                  </a:lnTo>
                  <a:lnTo>
                    <a:pt x="0" y="0"/>
                  </a:lnTo>
                  <a:lnTo>
                    <a:pt x="11174"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26" name="Freeform 10"/>
            <p:cNvSpPr>
              <a:spLocks/>
            </p:cNvSpPr>
            <p:nvPr/>
          </p:nvSpPr>
          <p:spPr bwMode="auto">
            <a:xfrm>
              <a:off x="2009481" y="3743581"/>
              <a:ext cx="3915940" cy="18639"/>
            </a:xfrm>
            <a:custGeom>
              <a:avLst/>
              <a:gdLst/>
              <a:ahLst/>
              <a:cxnLst>
                <a:cxn ang="0">
                  <a:pos x="11227" y="53"/>
                </a:cxn>
                <a:cxn ang="0">
                  <a:pos x="11174" y="0"/>
                </a:cxn>
                <a:cxn ang="0">
                  <a:pos x="0" y="0"/>
                </a:cxn>
                <a:cxn ang="0">
                  <a:pos x="0" y="53"/>
                </a:cxn>
                <a:cxn ang="0">
                  <a:pos x="11227" y="53"/>
                </a:cxn>
              </a:cxnLst>
              <a:rect l="0" t="0" r="r" b="b"/>
              <a:pathLst>
                <a:path w="11227" h="53">
                  <a:moveTo>
                    <a:pt x="11227" y="53"/>
                  </a:moveTo>
                  <a:lnTo>
                    <a:pt x="11174" y="0"/>
                  </a:lnTo>
                  <a:lnTo>
                    <a:pt x="0" y="0"/>
                  </a:lnTo>
                  <a:lnTo>
                    <a:pt x="0" y="53"/>
                  </a:lnTo>
                  <a:lnTo>
                    <a:pt x="11227" y="5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27" name="Freeform 11"/>
            <p:cNvSpPr>
              <a:spLocks/>
            </p:cNvSpPr>
            <p:nvPr/>
          </p:nvSpPr>
          <p:spPr bwMode="auto">
            <a:xfrm>
              <a:off x="1748604" y="3431019"/>
              <a:ext cx="463161" cy="4301"/>
            </a:xfrm>
            <a:custGeom>
              <a:avLst/>
              <a:gdLst/>
              <a:ahLst/>
              <a:cxnLst>
                <a:cxn ang="0">
                  <a:pos x="0" y="0"/>
                </a:cxn>
                <a:cxn ang="0">
                  <a:pos x="0" y="10"/>
                </a:cxn>
                <a:cxn ang="0">
                  <a:pos x="1328" y="0"/>
                </a:cxn>
                <a:cxn ang="0">
                  <a:pos x="0" y="0"/>
                </a:cxn>
              </a:cxnLst>
              <a:rect l="0" t="0" r="r" b="b"/>
              <a:pathLst>
                <a:path w="1328" h="10">
                  <a:moveTo>
                    <a:pt x="0" y="0"/>
                  </a:moveTo>
                  <a:lnTo>
                    <a:pt x="0" y="10"/>
                  </a:lnTo>
                  <a:lnTo>
                    <a:pt x="1328"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28" name="Freeform 12"/>
            <p:cNvSpPr>
              <a:spLocks/>
            </p:cNvSpPr>
            <p:nvPr/>
          </p:nvSpPr>
          <p:spPr bwMode="auto">
            <a:xfrm>
              <a:off x="1748604" y="3431019"/>
              <a:ext cx="463161" cy="4301"/>
            </a:xfrm>
            <a:custGeom>
              <a:avLst/>
              <a:gdLst/>
              <a:ahLst/>
              <a:cxnLst>
                <a:cxn ang="0">
                  <a:pos x="0" y="10"/>
                </a:cxn>
                <a:cxn ang="0">
                  <a:pos x="1328" y="0"/>
                </a:cxn>
                <a:cxn ang="0">
                  <a:pos x="1328" y="10"/>
                </a:cxn>
                <a:cxn ang="0">
                  <a:pos x="0" y="10"/>
                </a:cxn>
              </a:cxnLst>
              <a:rect l="0" t="0" r="r" b="b"/>
              <a:pathLst>
                <a:path w="1328" h="10">
                  <a:moveTo>
                    <a:pt x="0" y="10"/>
                  </a:moveTo>
                  <a:lnTo>
                    <a:pt x="1328" y="0"/>
                  </a:lnTo>
                  <a:lnTo>
                    <a:pt x="1328" y="10"/>
                  </a:lnTo>
                  <a:lnTo>
                    <a:pt x="0" y="1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29" name="Rectangle 13"/>
            <p:cNvSpPr>
              <a:spLocks noChangeArrowheads="1"/>
            </p:cNvSpPr>
            <p:nvPr/>
          </p:nvSpPr>
          <p:spPr bwMode="auto">
            <a:xfrm>
              <a:off x="1748604" y="3431019"/>
              <a:ext cx="463161"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30" name="Freeform 14"/>
            <p:cNvSpPr>
              <a:spLocks/>
            </p:cNvSpPr>
            <p:nvPr/>
          </p:nvSpPr>
          <p:spPr bwMode="auto">
            <a:xfrm>
              <a:off x="2305234" y="3431019"/>
              <a:ext cx="30691" cy="4301"/>
            </a:xfrm>
            <a:custGeom>
              <a:avLst/>
              <a:gdLst/>
              <a:ahLst/>
              <a:cxnLst>
                <a:cxn ang="0">
                  <a:pos x="0" y="0"/>
                </a:cxn>
                <a:cxn ang="0">
                  <a:pos x="0" y="10"/>
                </a:cxn>
                <a:cxn ang="0">
                  <a:pos x="89" y="0"/>
                </a:cxn>
                <a:cxn ang="0">
                  <a:pos x="0" y="0"/>
                </a:cxn>
              </a:cxnLst>
              <a:rect l="0" t="0" r="r" b="b"/>
              <a:pathLst>
                <a:path w="89" h="10">
                  <a:moveTo>
                    <a:pt x="0" y="0"/>
                  </a:moveTo>
                  <a:lnTo>
                    <a:pt x="0" y="10"/>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31" name="Freeform 15"/>
            <p:cNvSpPr>
              <a:spLocks/>
            </p:cNvSpPr>
            <p:nvPr/>
          </p:nvSpPr>
          <p:spPr bwMode="auto">
            <a:xfrm>
              <a:off x="2305234" y="3431019"/>
              <a:ext cx="30691" cy="4301"/>
            </a:xfrm>
            <a:custGeom>
              <a:avLst/>
              <a:gdLst/>
              <a:ahLst/>
              <a:cxnLst>
                <a:cxn ang="0">
                  <a:pos x="0" y="10"/>
                </a:cxn>
                <a:cxn ang="0">
                  <a:pos x="89" y="0"/>
                </a:cxn>
                <a:cxn ang="0">
                  <a:pos x="89" y="10"/>
                </a:cxn>
                <a:cxn ang="0">
                  <a:pos x="0" y="10"/>
                </a:cxn>
              </a:cxnLst>
              <a:rect l="0" t="0" r="r" b="b"/>
              <a:pathLst>
                <a:path w="89" h="10">
                  <a:moveTo>
                    <a:pt x="0" y="10"/>
                  </a:moveTo>
                  <a:lnTo>
                    <a:pt x="89" y="0"/>
                  </a:lnTo>
                  <a:lnTo>
                    <a:pt x="89" y="10"/>
                  </a:lnTo>
                  <a:lnTo>
                    <a:pt x="0" y="1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32" name="Rectangle 16"/>
            <p:cNvSpPr>
              <a:spLocks noChangeArrowheads="1"/>
            </p:cNvSpPr>
            <p:nvPr/>
          </p:nvSpPr>
          <p:spPr bwMode="auto">
            <a:xfrm>
              <a:off x="2305234" y="3431019"/>
              <a:ext cx="30691"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33" name="Freeform 17"/>
            <p:cNvSpPr>
              <a:spLocks/>
            </p:cNvSpPr>
            <p:nvPr/>
          </p:nvSpPr>
          <p:spPr bwMode="auto">
            <a:xfrm>
              <a:off x="2429395" y="3431019"/>
              <a:ext cx="622198" cy="4301"/>
            </a:xfrm>
            <a:custGeom>
              <a:avLst/>
              <a:gdLst/>
              <a:ahLst/>
              <a:cxnLst>
                <a:cxn ang="0">
                  <a:pos x="0" y="0"/>
                </a:cxn>
                <a:cxn ang="0">
                  <a:pos x="0" y="10"/>
                </a:cxn>
                <a:cxn ang="0">
                  <a:pos x="1783" y="0"/>
                </a:cxn>
                <a:cxn ang="0">
                  <a:pos x="0" y="0"/>
                </a:cxn>
              </a:cxnLst>
              <a:rect l="0" t="0" r="r" b="b"/>
              <a:pathLst>
                <a:path w="1783" h="10">
                  <a:moveTo>
                    <a:pt x="0" y="0"/>
                  </a:moveTo>
                  <a:lnTo>
                    <a:pt x="0" y="10"/>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34" name="Freeform 18"/>
            <p:cNvSpPr>
              <a:spLocks/>
            </p:cNvSpPr>
            <p:nvPr/>
          </p:nvSpPr>
          <p:spPr bwMode="auto">
            <a:xfrm>
              <a:off x="2429395" y="3431019"/>
              <a:ext cx="622198" cy="4301"/>
            </a:xfrm>
            <a:custGeom>
              <a:avLst/>
              <a:gdLst/>
              <a:ahLst/>
              <a:cxnLst>
                <a:cxn ang="0">
                  <a:pos x="0" y="10"/>
                </a:cxn>
                <a:cxn ang="0">
                  <a:pos x="1783" y="0"/>
                </a:cxn>
                <a:cxn ang="0">
                  <a:pos x="1783" y="10"/>
                </a:cxn>
                <a:cxn ang="0">
                  <a:pos x="0" y="10"/>
                </a:cxn>
              </a:cxnLst>
              <a:rect l="0" t="0" r="r" b="b"/>
              <a:pathLst>
                <a:path w="1783" h="10">
                  <a:moveTo>
                    <a:pt x="0" y="10"/>
                  </a:moveTo>
                  <a:lnTo>
                    <a:pt x="1783" y="0"/>
                  </a:lnTo>
                  <a:lnTo>
                    <a:pt x="1783" y="10"/>
                  </a:lnTo>
                  <a:lnTo>
                    <a:pt x="0" y="1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35" name="Rectangle 19"/>
            <p:cNvSpPr>
              <a:spLocks noChangeArrowheads="1"/>
            </p:cNvSpPr>
            <p:nvPr/>
          </p:nvSpPr>
          <p:spPr bwMode="auto">
            <a:xfrm>
              <a:off x="2429395" y="3431019"/>
              <a:ext cx="622198"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36" name="Freeform 20"/>
            <p:cNvSpPr>
              <a:spLocks/>
            </p:cNvSpPr>
            <p:nvPr/>
          </p:nvSpPr>
          <p:spPr bwMode="auto">
            <a:xfrm>
              <a:off x="3057978" y="3401991"/>
              <a:ext cx="30691" cy="4301"/>
            </a:xfrm>
            <a:custGeom>
              <a:avLst/>
              <a:gdLst/>
              <a:ahLst/>
              <a:cxnLst>
                <a:cxn ang="0">
                  <a:pos x="0" y="0"/>
                </a:cxn>
                <a:cxn ang="0">
                  <a:pos x="0" y="10"/>
                </a:cxn>
                <a:cxn ang="0">
                  <a:pos x="89" y="0"/>
                </a:cxn>
                <a:cxn ang="0">
                  <a:pos x="0" y="0"/>
                </a:cxn>
              </a:cxnLst>
              <a:rect l="0" t="0" r="r" b="b"/>
              <a:pathLst>
                <a:path w="89" h="10">
                  <a:moveTo>
                    <a:pt x="0" y="0"/>
                  </a:moveTo>
                  <a:lnTo>
                    <a:pt x="0" y="10"/>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37" name="Freeform 21"/>
            <p:cNvSpPr>
              <a:spLocks/>
            </p:cNvSpPr>
            <p:nvPr/>
          </p:nvSpPr>
          <p:spPr bwMode="auto">
            <a:xfrm>
              <a:off x="3057978" y="3401991"/>
              <a:ext cx="30691" cy="4301"/>
            </a:xfrm>
            <a:custGeom>
              <a:avLst/>
              <a:gdLst/>
              <a:ahLst/>
              <a:cxnLst>
                <a:cxn ang="0">
                  <a:pos x="0" y="10"/>
                </a:cxn>
                <a:cxn ang="0">
                  <a:pos x="89" y="0"/>
                </a:cxn>
                <a:cxn ang="0">
                  <a:pos x="89" y="10"/>
                </a:cxn>
                <a:cxn ang="0">
                  <a:pos x="0" y="10"/>
                </a:cxn>
              </a:cxnLst>
              <a:rect l="0" t="0" r="r" b="b"/>
              <a:pathLst>
                <a:path w="89" h="10">
                  <a:moveTo>
                    <a:pt x="0" y="10"/>
                  </a:moveTo>
                  <a:lnTo>
                    <a:pt x="89" y="0"/>
                  </a:lnTo>
                  <a:lnTo>
                    <a:pt x="89" y="10"/>
                  </a:lnTo>
                  <a:lnTo>
                    <a:pt x="0" y="1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38" name="Rectangle 22"/>
            <p:cNvSpPr>
              <a:spLocks noChangeArrowheads="1"/>
            </p:cNvSpPr>
            <p:nvPr/>
          </p:nvSpPr>
          <p:spPr bwMode="auto">
            <a:xfrm>
              <a:off x="3057978" y="3401991"/>
              <a:ext cx="30691"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39" name="Freeform 23"/>
            <p:cNvSpPr>
              <a:spLocks/>
            </p:cNvSpPr>
            <p:nvPr/>
          </p:nvSpPr>
          <p:spPr bwMode="auto">
            <a:xfrm>
              <a:off x="3269222" y="3431019"/>
              <a:ext cx="622198" cy="4301"/>
            </a:xfrm>
            <a:custGeom>
              <a:avLst/>
              <a:gdLst/>
              <a:ahLst/>
              <a:cxnLst>
                <a:cxn ang="0">
                  <a:pos x="0" y="0"/>
                </a:cxn>
                <a:cxn ang="0">
                  <a:pos x="0" y="10"/>
                </a:cxn>
                <a:cxn ang="0">
                  <a:pos x="1783" y="0"/>
                </a:cxn>
                <a:cxn ang="0">
                  <a:pos x="0" y="0"/>
                </a:cxn>
              </a:cxnLst>
              <a:rect l="0" t="0" r="r" b="b"/>
              <a:pathLst>
                <a:path w="1783" h="10">
                  <a:moveTo>
                    <a:pt x="0" y="0"/>
                  </a:moveTo>
                  <a:lnTo>
                    <a:pt x="0" y="10"/>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40" name="Freeform 24"/>
            <p:cNvSpPr>
              <a:spLocks/>
            </p:cNvSpPr>
            <p:nvPr/>
          </p:nvSpPr>
          <p:spPr bwMode="auto">
            <a:xfrm>
              <a:off x="3269222" y="3431019"/>
              <a:ext cx="622198" cy="4301"/>
            </a:xfrm>
            <a:custGeom>
              <a:avLst/>
              <a:gdLst/>
              <a:ahLst/>
              <a:cxnLst>
                <a:cxn ang="0">
                  <a:pos x="0" y="10"/>
                </a:cxn>
                <a:cxn ang="0">
                  <a:pos x="1783" y="0"/>
                </a:cxn>
                <a:cxn ang="0">
                  <a:pos x="1783" y="10"/>
                </a:cxn>
                <a:cxn ang="0">
                  <a:pos x="0" y="10"/>
                </a:cxn>
              </a:cxnLst>
              <a:rect l="0" t="0" r="r" b="b"/>
              <a:pathLst>
                <a:path w="1783" h="10">
                  <a:moveTo>
                    <a:pt x="0" y="10"/>
                  </a:moveTo>
                  <a:lnTo>
                    <a:pt x="1783" y="0"/>
                  </a:lnTo>
                  <a:lnTo>
                    <a:pt x="1783" y="10"/>
                  </a:lnTo>
                  <a:lnTo>
                    <a:pt x="0" y="1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41" name="Rectangle 25"/>
            <p:cNvSpPr>
              <a:spLocks noChangeArrowheads="1"/>
            </p:cNvSpPr>
            <p:nvPr/>
          </p:nvSpPr>
          <p:spPr bwMode="auto">
            <a:xfrm>
              <a:off x="3269222" y="3431019"/>
              <a:ext cx="622198"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42" name="Freeform 26"/>
            <p:cNvSpPr>
              <a:spLocks/>
            </p:cNvSpPr>
            <p:nvPr/>
          </p:nvSpPr>
          <p:spPr bwMode="auto">
            <a:xfrm>
              <a:off x="3533560" y="3431019"/>
              <a:ext cx="32086" cy="4301"/>
            </a:xfrm>
            <a:custGeom>
              <a:avLst/>
              <a:gdLst/>
              <a:ahLst/>
              <a:cxnLst>
                <a:cxn ang="0">
                  <a:pos x="0" y="0"/>
                </a:cxn>
                <a:cxn ang="0">
                  <a:pos x="0" y="10"/>
                </a:cxn>
                <a:cxn ang="0">
                  <a:pos x="90" y="0"/>
                </a:cxn>
                <a:cxn ang="0">
                  <a:pos x="0" y="0"/>
                </a:cxn>
              </a:cxnLst>
              <a:rect l="0" t="0" r="r" b="b"/>
              <a:pathLst>
                <a:path w="90" h="10">
                  <a:moveTo>
                    <a:pt x="0" y="0"/>
                  </a:moveTo>
                  <a:lnTo>
                    <a:pt x="0" y="10"/>
                  </a:lnTo>
                  <a:lnTo>
                    <a:pt x="9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43" name="Freeform 27"/>
            <p:cNvSpPr>
              <a:spLocks/>
            </p:cNvSpPr>
            <p:nvPr/>
          </p:nvSpPr>
          <p:spPr bwMode="auto">
            <a:xfrm>
              <a:off x="3533560" y="3431019"/>
              <a:ext cx="32086" cy="4301"/>
            </a:xfrm>
            <a:custGeom>
              <a:avLst/>
              <a:gdLst/>
              <a:ahLst/>
              <a:cxnLst>
                <a:cxn ang="0">
                  <a:pos x="0" y="10"/>
                </a:cxn>
                <a:cxn ang="0">
                  <a:pos x="90" y="0"/>
                </a:cxn>
                <a:cxn ang="0">
                  <a:pos x="90" y="10"/>
                </a:cxn>
                <a:cxn ang="0">
                  <a:pos x="0" y="10"/>
                </a:cxn>
              </a:cxnLst>
              <a:rect l="0" t="0" r="r" b="b"/>
              <a:pathLst>
                <a:path w="90" h="10">
                  <a:moveTo>
                    <a:pt x="0" y="10"/>
                  </a:moveTo>
                  <a:lnTo>
                    <a:pt x="90" y="0"/>
                  </a:lnTo>
                  <a:lnTo>
                    <a:pt x="90" y="10"/>
                  </a:lnTo>
                  <a:lnTo>
                    <a:pt x="0" y="1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44" name="Rectangle 28"/>
            <p:cNvSpPr>
              <a:spLocks noChangeArrowheads="1"/>
            </p:cNvSpPr>
            <p:nvPr/>
          </p:nvSpPr>
          <p:spPr bwMode="auto">
            <a:xfrm>
              <a:off x="3533560" y="3431019"/>
              <a:ext cx="32086"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45" name="Freeform 29"/>
            <p:cNvSpPr>
              <a:spLocks/>
            </p:cNvSpPr>
            <p:nvPr/>
          </p:nvSpPr>
          <p:spPr bwMode="auto">
            <a:xfrm>
              <a:off x="4107655" y="3431019"/>
              <a:ext cx="622198" cy="4301"/>
            </a:xfrm>
            <a:custGeom>
              <a:avLst/>
              <a:gdLst/>
              <a:ahLst/>
              <a:cxnLst>
                <a:cxn ang="0">
                  <a:pos x="0" y="0"/>
                </a:cxn>
                <a:cxn ang="0">
                  <a:pos x="0" y="10"/>
                </a:cxn>
                <a:cxn ang="0">
                  <a:pos x="1784" y="0"/>
                </a:cxn>
                <a:cxn ang="0">
                  <a:pos x="0" y="0"/>
                </a:cxn>
              </a:cxnLst>
              <a:rect l="0" t="0" r="r" b="b"/>
              <a:pathLst>
                <a:path w="1784" h="10">
                  <a:moveTo>
                    <a:pt x="0" y="0"/>
                  </a:moveTo>
                  <a:lnTo>
                    <a:pt x="0" y="10"/>
                  </a:lnTo>
                  <a:lnTo>
                    <a:pt x="1784"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46" name="Freeform 30"/>
            <p:cNvSpPr>
              <a:spLocks/>
            </p:cNvSpPr>
            <p:nvPr/>
          </p:nvSpPr>
          <p:spPr bwMode="auto">
            <a:xfrm>
              <a:off x="4107655" y="3431019"/>
              <a:ext cx="622198" cy="4301"/>
            </a:xfrm>
            <a:custGeom>
              <a:avLst/>
              <a:gdLst/>
              <a:ahLst/>
              <a:cxnLst>
                <a:cxn ang="0">
                  <a:pos x="0" y="10"/>
                </a:cxn>
                <a:cxn ang="0">
                  <a:pos x="1784" y="0"/>
                </a:cxn>
                <a:cxn ang="0">
                  <a:pos x="1784" y="10"/>
                </a:cxn>
                <a:cxn ang="0">
                  <a:pos x="0" y="10"/>
                </a:cxn>
              </a:cxnLst>
              <a:rect l="0" t="0" r="r" b="b"/>
              <a:pathLst>
                <a:path w="1784" h="10">
                  <a:moveTo>
                    <a:pt x="0" y="10"/>
                  </a:moveTo>
                  <a:lnTo>
                    <a:pt x="1784" y="0"/>
                  </a:lnTo>
                  <a:lnTo>
                    <a:pt x="1784" y="10"/>
                  </a:lnTo>
                  <a:lnTo>
                    <a:pt x="0" y="1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47" name="Rectangle 31"/>
            <p:cNvSpPr>
              <a:spLocks noChangeArrowheads="1"/>
            </p:cNvSpPr>
            <p:nvPr/>
          </p:nvSpPr>
          <p:spPr bwMode="auto">
            <a:xfrm>
              <a:off x="4107655" y="3431019"/>
              <a:ext cx="622198"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48" name="Freeform 32"/>
            <p:cNvSpPr>
              <a:spLocks/>
            </p:cNvSpPr>
            <p:nvPr/>
          </p:nvSpPr>
          <p:spPr bwMode="auto">
            <a:xfrm>
              <a:off x="4823322" y="3431019"/>
              <a:ext cx="32086" cy="4301"/>
            </a:xfrm>
            <a:custGeom>
              <a:avLst/>
              <a:gdLst/>
              <a:ahLst/>
              <a:cxnLst>
                <a:cxn ang="0">
                  <a:pos x="0" y="0"/>
                </a:cxn>
                <a:cxn ang="0">
                  <a:pos x="0" y="10"/>
                </a:cxn>
                <a:cxn ang="0">
                  <a:pos x="90" y="0"/>
                </a:cxn>
                <a:cxn ang="0">
                  <a:pos x="0" y="0"/>
                </a:cxn>
              </a:cxnLst>
              <a:rect l="0" t="0" r="r" b="b"/>
              <a:pathLst>
                <a:path w="90" h="10">
                  <a:moveTo>
                    <a:pt x="0" y="0"/>
                  </a:moveTo>
                  <a:lnTo>
                    <a:pt x="0" y="10"/>
                  </a:lnTo>
                  <a:lnTo>
                    <a:pt x="9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49" name="Freeform 33"/>
            <p:cNvSpPr>
              <a:spLocks/>
            </p:cNvSpPr>
            <p:nvPr/>
          </p:nvSpPr>
          <p:spPr bwMode="auto">
            <a:xfrm>
              <a:off x="4823322" y="3431019"/>
              <a:ext cx="32086" cy="4301"/>
            </a:xfrm>
            <a:custGeom>
              <a:avLst/>
              <a:gdLst/>
              <a:ahLst/>
              <a:cxnLst>
                <a:cxn ang="0">
                  <a:pos x="0" y="10"/>
                </a:cxn>
                <a:cxn ang="0">
                  <a:pos x="90" y="0"/>
                </a:cxn>
                <a:cxn ang="0">
                  <a:pos x="90" y="10"/>
                </a:cxn>
                <a:cxn ang="0">
                  <a:pos x="0" y="10"/>
                </a:cxn>
              </a:cxnLst>
              <a:rect l="0" t="0" r="r" b="b"/>
              <a:pathLst>
                <a:path w="90" h="10">
                  <a:moveTo>
                    <a:pt x="0" y="10"/>
                  </a:moveTo>
                  <a:lnTo>
                    <a:pt x="90" y="0"/>
                  </a:lnTo>
                  <a:lnTo>
                    <a:pt x="90" y="10"/>
                  </a:lnTo>
                  <a:lnTo>
                    <a:pt x="0" y="1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50" name="Rectangle 34"/>
            <p:cNvSpPr>
              <a:spLocks noChangeArrowheads="1"/>
            </p:cNvSpPr>
            <p:nvPr/>
          </p:nvSpPr>
          <p:spPr bwMode="auto">
            <a:xfrm>
              <a:off x="4823322" y="3431019"/>
              <a:ext cx="32086"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51" name="Freeform 35"/>
            <p:cNvSpPr>
              <a:spLocks/>
            </p:cNvSpPr>
            <p:nvPr/>
          </p:nvSpPr>
          <p:spPr bwMode="auto">
            <a:xfrm>
              <a:off x="4947482" y="3431019"/>
              <a:ext cx="622198" cy="4301"/>
            </a:xfrm>
            <a:custGeom>
              <a:avLst/>
              <a:gdLst/>
              <a:ahLst/>
              <a:cxnLst>
                <a:cxn ang="0">
                  <a:pos x="0" y="0"/>
                </a:cxn>
                <a:cxn ang="0">
                  <a:pos x="0" y="10"/>
                </a:cxn>
                <a:cxn ang="0">
                  <a:pos x="1782" y="0"/>
                </a:cxn>
                <a:cxn ang="0">
                  <a:pos x="0" y="0"/>
                </a:cxn>
              </a:cxnLst>
              <a:rect l="0" t="0" r="r" b="b"/>
              <a:pathLst>
                <a:path w="1782" h="10">
                  <a:moveTo>
                    <a:pt x="0" y="0"/>
                  </a:moveTo>
                  <a:lnTo>
                    <a:pt x="0" y="10"/>
                  </a:lnTo>
                  <a:lnTo>
                    <a:pt x="1782"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52" name="Freeform 36"/>
            <p:cNvSpPr>
              <a:spLocks/>
            </p:cNvSpPr>
            <p:nvPr/>
          </p:nvSpPr>
          <p:spPr bwMode="auto">
            <a:xfrm>
              <a:off x="4947482" y="3431019"/>
              <a:ext cx="622198" cy="4301"/>
            </a:xfrm>
            <a:custGeom>
              <a:avLst/>
              <a:gdLst/>
              <a:ahLst/>
              <a:cxnLst>
                <a:cxn ang="0">
                  <a:pos x="0" y="10"/>
                </a:cxn>
                <a:cxn ang="0">
                  <a:pos x="1782" y="0"/>
                </a:cxn>
                <a:cxn ang="0">
                  <a:pos x="1782" y="10"/>
                </a:cxn>
                <a:cxn ang="0">
                  <a:pos x="0" y="10"/>
                </a:cxn>
              </a:cxnLst>
              <a:rect l="0" t="0" r="r" b="b"/>
              <a:pathLst>
                <a:path w="1782" h="10">
                  <a:moveTo>
                    <a:pt x="0" y="10"/>
                  </a:moveTo>
                  <a:lnTo>
                    <a:pt x="1782" y="0"/>
                  </a:lnTo>
                  <a:lnTo>
                    <a:pt x="1782" y="10"/>
                  </a:lnTo>
                  <a:lnTo>
                    <a:pt x="0" y="1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53" name="Rectangle 37"/>
            <p:cNvSpPr>
              <a:spLocks noChangeArrowheads="1"/>
            </p:cNvSpPr>
            <p:nvPr/>
          </p:nvSpPr>
          <p:spPr bwMode="auto">
            <a:xfrm>
              <a:off x="4947482" y="3431019"/>
              <a:ext cx="622198"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54" name="Freeform 38"/>
            <p:cNvSpPr>
              <a:spLocks/>
            </p:cNvSpPr>
            <p:nvPr/>
          </p:nvSpPr>
          <p:spPr bwMode="auto">
            <a:xfrm>
              <a:off x="5663149" y="3431019"/>
              <a:ext cx="30691" cy="4301"/>
            </a:xfrm>
            <a:custGeom>
              <a:avLst/>
              <a:gdLst/>
              <a:ahLst/>
              <a:cxnLst>
                <a:cxn ang="0">
                  <a:pos x="0" y="0"/>
                </a:cxn>
                <a:cxn ang="0">
                  <a:pos x="0" y="10"/>
                </a:cxn>
                <a:cxn ang="0">
                  <a:pos x="89" y="0"/>
                </a:cxn>
                <a:cxn ang="0">
                  <a:pos x="0" y="0"/>
                </a:cxn>
              </a:cxnLst>
              <a:rect l="0" t="0" r="r" b="b"/>
              <a:pathLst>
                <a:path w="89" h="10">
                  <a:moveTo>
                    <a:pt x="0" y="0"/>
                  </a:moveTo>
                  <a:lnTo>
                    <a:pt x="0" y="10"/>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55" name="Freeform 39"/>
            <p:cNvSpPr>
              <a:spLocks/>
            </p:cNvSpPr>
            <p:nvPr/>
          </p:nvSpPr>
          <p:spPr bwMode="auto">
            <a:xfrm>
              <a:off x="5663149" y="3431019"/>
              <a:ext cx="30691" cy="4301"/>
            </a:xfrm>
            <a:custGeom>
              <a:avLst/>
              <a:gdLst/>
              <a:ahLst/>
              <a:cxnLst>
                <a:cxn ang="0">
                  <a:pos x="0" y="10"/>
                </a:cxn>
                <a:cxn ang="0">
                  <a:pos x="89" y="0"/>
                </a:cxn>
                <a:cxn ang="0">
                  <a:pos x="89" y="10"/>
                </a:cxn>
                <a:cxn ang="0">
                  <a:pos x="0" y="10"/>
                </a:cxn>
              </a:cxnLst>
              <a:rect l="0" t="0" r="r" b="b"/>
              <a:pathLst>
                <a:path w="89" h="10">
                  <a:moveTo>
                    <a:pt x="0" y="10"/>
                  </a:moveTo>
                  <a:lnTo>
                    <a:pt x="89" y="0"/>
                  </a:lnTo>
                  <a:lnTo>
                    <a:pt x="89" y="10"/>
                  </a:lnTo>
                  <a:lnTo>
                    <a:pt x="0" y="1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56" name="Rectangle 40"/>
            <p:cNvSpPr>
              <a:spLocks noChangeArrowheads="1"/>
            </p:cNvSpPr>
            <p:nvPr/>
          </p:nvSpPr>
          <p:spPr bwMode="auto">
            <a:xfrm>
              <a:off x="5663149" y="3431019"/>
              <a:ext cx="30691"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57" name="Freeform 41"/>
            <p:cNvSpPr>
              <a:spLocks/>
            </p:cNvSpPr>
            <p:nvPr/>
          </p:nvSpPr>
          <p:spPr bwMode="auto">
            <a:xfrm>
              <a:off x="5787310" y="3431019"/>
              <a:ext cx="463161" cy="4301"/>
            </a:xfrm>
            <a:custGeom>
              <a:avLst/>
              <a:gdLst/>
              <a:ahLst/>
              <a:cxnLst>
                <a:cxn ang="0">
                  <a:pos x="0" y="0"/>
                </a:cxn>
                <a:cxn ang="0">
                  <a:pos x="0" y="10"/>
                </a:cxn>
                <a:cxn ang="0">
                  <a:pos x="1328" y="0"/>
                </a:cxn>
                <a:cxn ang="0">
                  <a:pos x="0" y="0"/>
                </a:cxn>
              </a:cxnLst>
              <a:rect l="0" t="0" r="r" b="b"/>
              <a:pathLst>
                <a:path w="1328" h="10">
                  <a:moveTo>
                    <a:pt x="0" y="0"/>
                  </a:moveTo>
                  <a:lnTo>
                    <a:pt x="0" y="10"/>
                  </a:lnTo>
                  <a:lnTo>
                    <a:pt x="1328"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58" name="Freeform 42"/>
            <p:cNvSpPr>
              <a:spLocks/>
            </p:cNvSpPr>
            <p:nvPr/>
          </p:nvSpPr>
          <p:spPr bwMode="auto">
            <a:xfrm>
              <a:off x="5787310" y="3431019"/>
              <a:ext cx="463161" cy="4301"/>
            </a:xfrm>
            <a:custGeom>
              <a:avLst/>
              <a:gdLst/>
              <a:ahLst/>
              <a:cxnLst>
                <a:cxn ang="0">
                  <a:pos x="0" y="10"/>
                </a:cxn>
                <a:cxn ang="0">
                  <a:pos x="1328" y="0"/>
                </a:cxn>
                <a:cxn ang="0">
                  <a:pos x="1328" y="10"/>
                </a:cxn>
                <a:cxn ang="0">
                  <a:pos x="0" y="10"/>
                </a:cxn>
              </a:cxnLst>
              <a:rect l="0" t="0" r="r" b="b"/>
              <a:pathLst>
                <a:path w="1328" h="10">
                  <a:moveTo>
                    <a:pt x="0" y="10"/>
                  </a:moveTo>
                  <a:lnTo>
                    <a:pt x="1328" y="0"/>
                  </a:lnTo>
                  <a:lnTo>
                    <a:pt x="1328" y="10"/>
                  </a:lnTo>
                  <a:lnTo>
                    <a:pt x="0" y="1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59" name="Rectangle 43"/>
            <p:cNvSpPr>
              <a:spLocks noChangeArrowheads="1"/>
            </p:cNvSpPr>
            <p:nvPr/>
          </p:nvSpPr>
          <p:spPr bwMode="auto">
            <a:xfrm>
              <a:off x="1431925" y="3492671"/>
              <a:ext cx="192519"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b)</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260" name="Rectangle 44"/>
            <p:cNvSpPr>
              <a:spLocks noChangeArrowheads="1"/>
            </p:cNvSpPr>
            <p:nvPr/>
          </p:nvSpPr>
          <p:spPr bwMode="auto">
            <a:xfrm>
              <a:off x="5787310" y="3431019"/>
              <a:ext cx="463161"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61" name="Freeform 45"/>
            <p:cNvSpPr>
              <a:spLocks/>
            </p:cNvSpPr>
            <p:nvPr/>
          </p:nvSpPr>
          <p:spPr bwMode="auto">
            <a:xfrm>
              <a:off x="6250471" y="3431019"/>
              <a:ext cx="1395" cy="4301"/>
            </a:xfrm>
            <a:custGeom>
              <a:avLst/>
              <a:gdLst/>
              <a:ahLst/>
              <a:cxnLst>
                <a:cxn ang="0">
                  <a:pos x="0" y="0"/>
                </a:cxn>
                <a:cxn ang="0">
                  <a:pos x="0" y="10"/>
                </a:cxn>
                <a:cxn ang="0">
                  <a:pos x="1" y="10"/>
                </a:cxn>
              </a:cxnLst>
              <a:rect l="0" t="0" r="r" b="b"/>
              <a:pathLst>
                <a:path w="1" h="10">
                  <a:moveTo>
                    <a:pt x="0" y="0"/>
                  </a:moveTo>
                  <a:lnTo>
                    <a:pt x="0" y="10"/>
                  </a:lnTo>
                  <a:lnTo>
                    <a:pt x="1" y="1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62" name="Freeform 46"/>
            <p:cNvSpPr>
              <a:spLocks/>
            </p:cNvSpPr>
            <p:nvPr/>
          </p:nvSpPr>
          <p:spPr bwMode="auto">
            <a:xfrm>
              <a:off x="1994135" y="2803028"/>
              <a:ext cx="30691" cy="1298995"/>
            </a:xfrm>
            <a:custGeom>
              <a:avLst/>
              <a:gdLst/>
              <a:ahLst/>
              <a:cxnLst>
                <a:cxn ang="0">
                  <a:pos x="89" y="0"/>
                </a:cxn>
                <a:cxn ang="0">
                  <a:pos x="0" y="0"/>
                </a:cxn>
                <a:cxn ang="0">
                  <a:pos x="89" y="3626"/>
                </a:cxn>
                <a:cxn ang="0">
                  <a:pos x="89" y="0"/>
                </a:cxn>
              </a:cxnLst>
              <a:rect l="0" t="0" r="r" b="b"/>
              <a:pathLst>
                <a:path w="89" h="3626">
                  <a:moveTo>
                    <a:pt x="89" y="0"/>
                  </a:moveTo>
                  <a:lnTo>
                    <a:pt x="0" y="0"/>
                  </a:lnTo>
                  <a:lnTo>
                    <a:pt x="89" y="3626"/>
                  </a:lnTo>
                  <a:lnTo>
                    <a:pt x="89"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63" name="Freeform 47"/>
            <p:cNvSpPr>
              <a:spLocks/>
            </p:cNvSpPr>
            <p:nvPr/>
          </p:nvSpPr>
          <p:spPr bwMode="auto">
            <a:xfrm>
              <a:off x="1994135" y="2803028"/>
              <a:ext cx="30691" cy="1298995"/>
            </a:xfrm>
            <a:custGeom>
              <a:avLst/>
              <a:gdLst/>
              <a:ahLst/>
              <a:cxnLst>
                <a:cxn ang="0">
                  <a:pos x="0" y="0"/>
                </a:cxn>
                <a:cxn ang="0">
                  <a:pos x="89" y="3626"/>
                </a:cxn>
                <a:cxn ang="0">
                  <a:pos x="0" y="3626"/>
                </a:cxn>
                <a:cxn ang="0">
                  <a:pos x="0" y="0"/>
                </a:cxn>
              </a:cxnLst>
              <a:rect l="0" t="0" r="r" b="b"/>
              <a:pathLst>
                <a:path w="89" h="3626">
                  <a:moveTo>
                    <a:pt x="0" y="0"/>
                  </a:moveTo>
                  <a:lnTo>
                    <a:pt x="89" y="3626"/>
                  </a:lnTo>
                  <a:lnTo>
                    <a:pt x="0" y="3626"/>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64" name="Rectangle 48"/>
            <p:cNvSpPr>
              <a:spLocks noChangeArrowheads="1"/>
            </p:cNvSpPr>
            <p:nvPr/>
          </p:nvSpPr>
          <p:spPr bwMode="auto">
            <a:xfrm>
              <a:off x="1994135" y="2803028"/>
              <a:ext cx="30691" cy="1298995"/>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65" name="Freeform 49"/>
            <p:cNvSpPr>
              <a:spLocks/>
            </p:cNvSpPr>
            <p:nvPr/>
          </p:nvSpPr>
          <p:spPr bwMode="auto">
            <a:xfrm>
              <a:off x="1885320" y="2803028"/>
              <a:ext cx="69753" cy="70255"/>
            </a:xfrm>
            <a:custGeom>
              <a:avLst/>
              <a:gdLst/>
              <a:ahLst/>
              <a:cxnLst>
                <a:cxn ang="0">
                  <a:pos x="0" y="199"/>
                </a:cxn>
                <a:cxn ang="0">
                  <a:pos x="199" y="0"/>
                </a:cxn>
                <a:cxn ang="0">
                  <a:pos x="200" y="0"/>
                </a:cxn>
              </a:cxnLst>
              <a:rect l="0" t="0" r="r" b="b"/>
              <a:pathLst>
                <a:path w="200" h="199">
                  <a:moveTo>
                    <a:pt x="0" y="199"/>
                  </a:moveTo>
                  <a:lnTo>
                    <a:pt x="199" y="0"/>
                  </a:lnTo>
                  <a:lnTo>
                    <a:pt x="200"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66" name="Freeform 50"/>
            <p:cNvSpPr>
              <a:spLocks/>
            </p:cNvSpPr>
            <p:nvPr/>
          </p:nvSpPr>
          <p:spPr bwMode="auto">
            <a:xfrm>
              <a:off x="1885320" y="2881885"/>
              <a:ext cx="124161" cy="127605"/>
            </a:xfrm>
            <a:custGeom>
              <a:avLst/>
              <a:gdLst/>
              <a:ahLst/>
              <a:cxnLst>
                <a:cxn ang="0">
                  <a:pos x="0" y="356"/>
                </a:cxn>
                <a:cxn ang="0">
                  <a:pos x="356" y="0"/>
                </a:cxn>
                <a:cxn ang="0">
                  <a:pos x="357" y="0"/>
                </a:cxn>
              </a:cxnLst>
              <a:rect l="0" t="0" r="r" b="b"/>
              <a:pathLst>
                <a:path w="357" h="356">
                  <a:moveTo>
                    <a:pt x="0" y="356"/>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67" name="Freeform 51"/>
            <p:cNvSpPr>
              <a:spLocks/>
            </p:cNvSpPr>
            <p:nvPr/>
          </p:nvSpPr>
          <p:spPr bwMode="auto">
            <a:xfrm>
              <a:off x="1885320" y="3016660"/>
              <a:ext cx="124161" cy="127605"/>
            </a:xfrm>
            <a:custGeom>
              <a:avLst/>
              <a:gdLst/>
              <a:ahLst/>
              <a:cxnLst>
                <a:cxn ang="0">
                  <a:pos x="0" y="357"/>
                </a:cxn>
                <a:cxn ang="0">
                  <a:pos x="356" y="0"/>
                </a:cxn>
                <a:cxn ang="0">
                  <a:pos x="357" y="0"/>
                </a:cxn>
              </a:cxnLst>
              <a:rect l="0" t="0" r="r" b="b"/>
              <a:pathLst>
                <a:path w="357" h="357">
                  <a:moveTo>
                    <a:pt x="0" y="357"/>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68" name="Freeform 52"/>
            <p:cNvSpPr>
              <a:spLocks/>
            </p:cNvSpPr>
            <p:nvPr/>
          </p:nvSpPr>
          <p:spPr bwMode="auto">
            <a:xfrm>
              <a:off x="1885320" y="3152868"/>
              <a:ext cx="124161" cy="127605"/>
            </a:xfrm>
            <a:custGeom>
              <a:avLst/>
              <a:gdLst/>
              <a:ahLst/>
              <a:cxnLst>
                <a:cxn ang="0">
                  <a:pos x="0" y="356"/>
                </a:cxn>
                <a:cxn ang="0">
                  <a:pos x="356" y="0"/>
                </a:cxn>
                <a:cxn ang="0">
                  <a:pos x="357" y="0"/>
                </a:cxn>
              </a:cxnLst>
              <a:rect l="0" t="0" r="r" b="b"/>
              <a:pathLst>
                <a:path w="357" h="356">
                  <a:moveTo>
                    <a:pt x="0" y="356"/>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69" name="Freeform 53"/>
            <p:cNvSpPr>
              <a:spLocks/>
            </p:cNvSpPr>
            <p:nvPr/>
          </p:nvSpPr>
          <p:spPr bwMode="auto">
            <a:xfrm>
              <a:off x="1885320" y="3289076"/>
              <a:ext cx="124161" cy="127605"/>
            </a:xfrm>
            <a:custGeom>
              <a:avLst/>
              <a:gdLst/>
              <a:ahLst/>
              <a:cxnLst>
                <a:cxn ang="0">
                  <a:pos x="0" y="357"/>
                </a:cxn>
                <a:cxn ang="0">
                  <a:pos x="356" y="0"/>
                </a:cxn>
                <a:cxn ang="0">
                  <a:pos x="357" y="0"/>
                </a:cxn>
              </a:cxnLst>
              <a:rect l="0" t="0" r="r" b="b"/>
              <a:pathLst>
                <a:path w="357" h="357">
                  <a:moveTo>
                    <a:pt x="0" y="357"/>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70" name="Freeform 54"/>
            <p:cNvSpPr>
              <a:spLocks/>
            </p:cNvSpPr>
            <p:nvPr/>
          </p:nvSpPr>
          <p:spPr bwMode="auto">
            <a:xfrm>
              <a:off x="1885320" y="3423850"/>
              <a:ext cx="124161" cy="127605"/>
            </a:xfrm>
            <a:custGeom>
              <a:avLst/>
              <a:gdLst/>
              <a:ahLst/>
              <a:cxnLst>
                <a:cxn ang="0">
                  <a:pos x="0" y="356"/>
                </a:cxn>
                <a:cxn ang="0">
                  <a:pos x="332" y="25"/>
                </a:cxn>
                <a:cxn ang="0">
                  <a:pos x="356" y="0"/>
                </a:cxn>
                <a:cxn ang="0">
                  <a:pos x="357" y="0"/>
                </a:cxn>
              </a:cxnLst>
              <a:rect l="0" t="0" r="r" b="b"/>
              <a:pathLst>
                <a:path w="357" h="356">
                  <a:moveTo>
                    <a:pt x="0" y="356"/>
                  </a:moveTo>
                  <a:lnTo>
                    <a:pt x="332" y="25"/>
                  </a:ln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71" name="Freeform 55"/>
            <p:cNvSpPr>
              <a:spLocks/>
            </p:cNvSpPr>
            <p:nvPr/>
          </p:nvSpPr>
          <p:spPr bwMode="auto">
            <a:xfrm>
              <a:off x="1885320" y="3560058"/>
              <a:ext cx="124161" cy="127605"/>
            </a:xfrm>
            <a:custGeom>
              <a:avLst/>
              <a:gdLst/>
              <a:ahLst/>
              <a:cxnLst>
                <a:cxn ang="0">
                  <a:pos x="0" y="357"/>
                </a:cxn>
                <a:cxn ang="0">
                  <a:pos x="356" y="0"/>
                </a:cxn>
                <a:cxn ang="0">
                  <a:pos x="357" y="0"/>
                </a:cxn>
              </a:cxnLst>
              <a:rect l="0" t="0" r="r" b="b"/>
              <a:pathLst>
                <a:path w="357" h="357">
                  <a:moveTo>
                    <a:pt x="0" y="357"/>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72" name="Freeform 56"/>
            <p:cNvSpPr>
              <a:spLocks/>
            </p:cNvSpPr>
            <p:nvPr/>
          </p:nvSpPr>
          <p:spPr bwMode="auto">
            <a:xfrm>
              <a:off x="1885320" y="3694832"/>
              <a:ext cx="124161" cy="129039"/>
            </a:xfrm>
            <a:custGeom>
              <a:avLst/>
              <a:gdLst/>
              <a:ahLst/>
              <a:cxnLst>
                <a:cxn ang="0">
                  <a:pos x="0" y="357"/>
                </a:cxn>
                <a:cxn ang="0">
                  <a:pos x="356" y="0"/>
                </a:cxn>
                <a:cxn ang="0">
                  <a:pos x="357" y="0"/>
                </a:cxn>
              </a:cxnLst>
              <a:rect l="0" t="0" r="r" b="b"/>
              <a:pathLst>
                <a:path w="357" h="357">
                  <a:moveTo>
                    <a:pt x="0" y="357"/>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73" name="Freeform 57"/>
            <p:cNvSpPr>
              <a:spLocks/>
            </p:cNvSpPr>
            <p:nvPr/>
          </p:nvSpPr>
          <p:spPr bwMode="auto">
            <a:xfrm>
              <a:off x="1885320" y="3831040"/>
              <a:ext cx="124161" cy="127605"/>
            </a:xfrm>
            <a:custGeom>
              <a:avLst/>
              <a:gdLst/>
              <a:ahLst/>
              <a:cxnLst>
                <a:cxn ang="0">
                  <a:pos x="0" y="356"/>
                </a:cxn>
                <a:cxn ang="0">
                  <a:pos x="356" y="0"/>
                </a:cxn>
                <a:cxn ang="0">
                  <a:pos x="357" y="0"/>
                </a:cxn>
              </a:cxnLst>
              <a:rect l="0" t="0" r="r" b="b"/>
              <a:pathLst>
                <a:path w="357" h="356">
                  <a:moveTo>
                    <a:pt x="0" y="356"/>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74" name="Freeform 58"/>
            <p:cNvSpPr>
              <a:spLocks/>
            </p:cNvSpPr>
            <p:nvPr/>
          </p:nvSpPr>
          <p:spPr bwMode="auto">
            <a:xfrm>
              <a:off x="1885320" y="3967248"/>
              <a:ext cx="124161" cy="127605"/>
            </a:xfrm>
            <a:custGeom>
              <a:avLst/>
              <a:gdLst/>
              <a:ahLst/>
              <a:cxnLst>
                <a:cxn ang="0">
                  <a:pos x="0" y="357"/>
                </a:cxn>
                <a:cxn ang="0">
                  <a:pos x="356" y="0"/>
                </a:cxn>
                <a:cxn ang="0">
                  <a:pos x="357" y="0"/>
                </a:cxn>
              </a:cxnLst>
              <a:rect l="0" t="0" r="r" b="b"/>
              <a:pathLst>
                <a:path w="357" h="357">
                  <a:moveTo>
                    <a:pt x="0" y="357"/>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75" name="Freeform 59"/>
            <p:cNvSpPr>
              <a:spLocks/>
            </p:cNvSpPr>
            <p:nvPr/>
          </p:nvSpPr>
          <p:spPr bwMode="auto">
            <a:xfrm>
              <a:off x="2811642" y="3426718"/>
              <a:ext cx="410148" cy="12904"/>
            </a:xfrm>
            <a:custGeom>
              <a:avLst/>
              <a:gdLst/>
              <a:ahLst/>
              <a:cxnLst>
                <a:cxn ang="0">
                  <a:pos x="0" y="0"/>
                </a:cxn>
                <a:cxn ang="0">
                  <a:pos x="0" y="36"/>
                </a:cxn>
                <a:cxn ang="0">
                  <a:pos x="1176" y="0"/>
                </a:cxn>
                <a:cxn ang="0">
                  <a:pos x="0" y="0"/>
                </a:cxn>
              </a:cxnLst>
              <a:rect l="0" t="0" r="r" b="b"/>
              <a:pathLst>
                <a:path w="1176" h="36">
                  <a:moveTo>
                    <a:pt x="0" y="0"/>
                  </a:moveTo>
                  <a:lnTo>
                    <a:pt x="0" y="36"/>
                  </a:lnTo>
                  <a:lnTo>
                    <a:pt x="1176"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76" name="Freeform 60"/>
            <p:cNvSpPr>
              <a:spLocks/>
            </p:cNvSpPr>
            <p:nvPr/>
          </p:nvSpPr>
          <p:spPr bwMode="auto">
            <a:xfrm>
              <a:off x="2811642" y="3426718"/>
              <a:ext cx="410148" cy="12904"/>
            </a:xfrm>
            <a:custGeom>
              <a:avLst/>
              <a:gdLst/>
              <a:ahLst/>
              <a:cxnLst>
                <a:cxn ang="0">
                  <a:pos x="0" y="36"/>
                </a:cxn>
                <a:cxn ang="0">
                  <a:pos x="1176" y="0"/>
                </a:cxn>
                <a:cxn ang="0">
                  <a:pos x="1176" y="36"/>
                </a:cxn>
                <a:cxn ang="0">
                  <a:pos x="0" y="36"/>
                </a:cxn>
              </a:cxnLst>
              <a:rect l="0" t="0" r="r" b="b"/>
              <a:pathLst>
                <a:path w="1176" h="36">
                  <a:moveTo>
                    <a:pt x="0" y="36"/>
                  </a:moveTo>
                  <a:lnTo>
                    <a:pt x="1176" y="0"/>
                  </a:lnTo>
                  <a:lnTo>
                    <a:pt x="1176" y="36"/>
                  </a:lnTo>
                  <a:lnTo>
                    <a:pt x="0"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77" name="Rectangle 61"/>
            <p:cNvSpPr>
              <a:spLocks noChangeArrowheads="1"/>
            </p:cNvSpPr>
            <p:nvPr/>
          </p:nvSpPr>
          <p:spPr bwMode="auto">
            <a:xfrm>
              <a:off x="2993536" y="3059849"/>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278" name="Rectangle 62"/>
            <p:cNvSpPr>
              <a:spLocks noChangeArrowheads="1"/>
            </p:cNvSpPr>
            <p:nvPr/>
          </p:nvSpPr>
          <p:spPr bwMode="auto">
            <a:xfrm>
              <a:off x="3078904" y="3155383"/>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4</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279" name="Rectangle 63"/>
            <p:cNvSpPr>
              <a:spLocks noChangeArrowheads="1"/>
            </p:cNvSpPr>
            <p:nvPr/>
          </p:nvSpPr>
          <p:spPr bwMode="auto">
            <a:xfrm>
              <a:off x="2811642" y="3426718"/>
              <a:ext cx="410148"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80" name="Freeform 64"/>
            <p:cNvSpPr>
              <a:spLocks/>
            </p:cNvSpPr>
            <p:nvPr/>
          </p:nvSpPr>
          <p:spPr bwMode="auto">
            <a:xfrm>
              <a:off x="2811642" y="3304847"/>
              <a:ext cx="1395" cy="256645"/>
            </a:xfrm>
            <a:custGeom>
              <a:avLst/>
              <a:gdLst/>
              <a:ahLst/>
              <a:cxnLst>
                <a:cxn ang="0">
                  <a:pos x="0" y="0"/>
                </a:cxn>
                <a:cxn ang="0">
                  <a:pos x="0" y="713"/>
                </a:cxn>
                <a:cxn ang="0">
                  <a:pos x="1" y="713"/>
                </a:cxn>
              </a:cxnLst>
              <a:rect l="0" t="0" r="r" b="b"/>
              <a:pathLst>
                <a:path w="1" h="713">
                  <a:moveTo>
                    <a:pt x="0" y="0"/>
                  </a:moveTo>
                  <a:lnTo>
                    <a:pt x="0" y="713"/>
                  </a:lnTo>
                  <a:lnTo>
                    <a:pt x="1" y="71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81" name="Freeform 65"/>
            <p:cNvSpPr>
              <a:spLocks/>
            </p:cNvSpPr>
            <p:nvPr/>
          </p:nvSpPr>
          <p:spPr bwMode="auto">
            <a:xfrm>
              <a:off x="3003570" y="3399123"/>
              <a:ext cx="131136" cy="37278"/>
            </a:xfrm>
            <a:custGeom>
              <a:avLst/>
              <a:gdLst/>
              <a:ahLst/>
              <a:cxnLst>
                <a:cxn ang="0">
                  <a:pos x="377" y="27"/>
                </a:cxn>
                <a:cxn ang="0">
                  <a:pos x="377" y="0"/>
                </a:cxn>
                <a:cxn ang="0">
                  <a:pos x="0" y="103"/>
                </a:cxn>
                <a:cxn ang="0">
                  <a:pos x="377" y="27"/>
                </a:cxn>
              </a:cxnLst>
              <a:rect l="0" t="0" r="r" b="b"/>
              <a:pathLst>
                <a:path w="377" h="103">
                  <a:moveTo>
                    <a:pt x="377" y="27"/>
                  </a:moveTo>
                  <a:lnTo>
                    <a:pt x="377" y="0"/>
                  </a:lnTo>
                  <a:lnTo>
                    <a:pt x="0" y="103"/>
                  </a:lnTo>
                  <a:lnTo>
                    <a:pt x="377" y="2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82" name="Freeform 66"/>
            <p:cNvSpPr>
              <a:spLocks/>
            </p:cNvSpPr>
            <p:nvPr/>
          </p:nvSpPr>
          <p:spPr bwMode="auto">
            <a:xfrm>
              <a:off x="3003570" y="3415424"/>
              <a:ext cx="131136" cy="64520"/>
            </a:xfrm>
            <a:custGeom>
              <a:avLst/>
              <a:gdLst/>
              <a:ahLst/>
              <a:cxnLst>
                <a:cxn ang="0">
                  <a:pos x="377" y="76"/>
                </a:cxn>
                <a:cxn ang="0">
                  <a:pos x="0" y="179"/>
                </a:cxn>
                <a:cxn ang="0">
                  <a:pos x="0" y="0"/>
                </a:cxn>
                <a:cxn ang="0">
                  <a:pos x="377" y="76"/>
                </a:cxn>
              </a:cxnLst>
              <a:rect l="0" t="0" r="r" b="b"/>
              <a:pathLst>
                <a:path w="377" h="179">
                  <a:moveTo>
                    <a:pt x="377" y="76"/>
                  </a:moveTo>
                  <a:lnTo>
                    <a:pt x="0" y="179"/>
                  </a:lnTo>
                  <a:lnTo>
                    <a:pt x="0" y="0"/>
                  </a:lnTo>
                  <a:lnTo>
                    <a:pt x="377"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83" name="Freeform 67"/>
            <p:cNvSpPr>
              <a:spLocks/>
            </p:cNvSpPr>
            <p:nvPr/>
          </p:nvSpPr>
          <p:spPr bwMode="auto">
            <a:xfrm>
              <a:off x="3003570" y="3400910"/>
              <a:ext cx="131136" cy="64520"/>
            </a:xfrm>
            <a:custGeom>
              <a:avLst/>
              <a:gdLst/>
              <a:ahLst/>
              <a:cxnLst>
                <a:cxn ang="0">
                  <a:pos x="377" y="103"/>
                </a:cxn>
                <a:cxn ang="0">
                  <a:pos x="377" y="76"/>
                </a:cxn>
                <a:cxn ang="0">
                  <a:pos x="0" y="0"/>
                </a:cxn>
                <a:cxn ang="0">
                  <a:pos x="0" y="179"/>
                </a:cxn>
                <a:cxn ang="0">
                  <a:pos x="377" y="103"/>
                </a:cxn>
              </a:cxnLst>
              <a:rect l="0" t="0" r="r" b="b"/>
              <a:pathLst>
                <a:path w="377" h="179">
                  <a:moveTo>
                    <a:pt x="377" y="103"/>
                  </a:moveTo>
                  <a:lnTo>
                    <a:pt x="377" y="76"/>
                  </a:lnTo>
                  <a:lnTo>
                    <a:pt x="0" y="0"/>
                  </a:lnTo>
                  <a:lnTo>
                    <a:pt x="0" y="179"/>
                  </a:lnTo>
                  <a:lnTo>
                    <a:pt x="377" y="10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84" name="Freeform 68"/>
            <p:cNvSpPr>
              <a:spLocks/>
            </p:cNvSpPr>
            <p:nvPr/>
          </p:nvSpPr>
          <p:spPr bwMode="auto">
            <a:xfrm>
              <a:off x="3863814" y="3304847"/>
              <a:ext cx="1395" cy="256645"/>
            </a:xfrm>
            <a:custGeom>
              <a:avLst/>
              <a:gdLst/>
              <a:ahLst/>
              <a:cxnLst>
                <a:cxn ang="0">
                  <a:pos x="0" y="0"/>
                </a:cxn>
                <a:cxn ang="0">
                  <a:pos x="0" y="713"/>
                </a:cxn>
                <a:cxn ang="0">
                  <a:pos x="1" y="713"/>
                </a:cxn>
              </a:cxnLst>
              <a:rect l="0" t="0" r="r" b="b"/>
              <a:pathLst>
                <a:path w="1" h="713">
                  <a:moveTo>
                    <a:pt x="0" y="0"/>
                  </a:moveTo>
                  <a:lnTo>
                    <a:pt x="0" y="713"/>
                  </a:lnTo>
                  <a:lnTo>
                    <a:pt x="1" y="71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85" name="Freeform 69"/>
            <p:cNvSpPr>
              <a:spLocks/>
            </p:cNvSpPr>
            <p:nvPr/>
          </p:nvSpPr>
          <p:spPr bwMode="auto">
            <a:xfrm>
              <a:off x="3422679" y="3426718"/>
              <a:ext cx="397593" cy="12904"/>
            </a:xfrm>
            <a:custGeom>
              <a:avLst/>
              <a:gdLst/>
              <a:ahLst/>
              <a:cxnLst>
                <a:cxn ang="0">
                  <a:pos x="1143" y="36"/>
                </a:cxn>
                <a:cxn ang="0">
                  <a:pos x="1143" y="0"/>
                </a:cxn>
                <a:cxn ang="0">
                  <a:pos x="0" y="36"/>
                </a:cxn>
                <a:cxn ang="0">
                  <a:pos x="1143" y="36"/>
                </a:cxn>
              </a:cxnLst>
              <a:rect l="0" t="0" r="r" b="b"/>
              <a:pathLst>
                <a:path w="1143" h="36">
                  <a:moveTo>
                    <a:pt x="1143" y="36"/>
                  </a:moveTo>
                  <a:lnTo>
                    <a:pt x="1143" y="0"/>
                  </a:lnTo>
                  <a:lnTo>
                    <a:pt x="0" y="36"/>
                  </a:lnTo>
                  <a:lnTo>
                    <a:pt x="1143"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86" name="Freeform 70"/>
            <p:cNvSpPr>
              <a:spLocks/>
            </p:cNvSpPr>
            <p:nvPr/>
          </p:nvSpPr>
          <p:spPr bwMode="auto">
            <a:xfrm>
              <a:off x="3422679" y="3426718"/>
              <a:ext cx="397593" cy="12904"/>
            </a:xfrm>
            <a:custGeom>
              <a:avLst/>
              <a:gdLst/>
              <a:ahLst/>
              <a:cxnLst>
                <a:cxn ang="0">
                  <a:pos x="1143" y="0"/>
                </a:cxn>
                <a:cxn ang="0">
                  <a:pos x="0" y="36"/>
                </a:cxn>
                <a:cxn ang="0">
                  <a:pos x="0" y="0"/>
                </a:cxn>
                <a:cxn ang="0">
                  <a:pos x="1143" y="0"/>
                </a:cxn>
              </a:cxnLst>
              <a:rect l="0" t="0" r="r" b="b"/>
              <a:pathLst>
                <a:path w="1143" h="36">
                  <a:moveTo>
                    <a:pt x="1143" y="0"/>
                  </a:moveTo>
                  <a:lnTo>
                    <a:pt x="0" y="36"/>
                  </a:lnTo>
                  <a:lnTo>
                    <a:pt x="0" y="0"/>
                  </a:lnTo>
                  <a:lnTo>
                    <a:pt x="1143"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87" name="Rectangle 71"/>
            <p:cNvSpPr>
              <a:spLocks noChangeArrowheads="1"/>
            </p:cNvSpPr>
            <p:nvPr/>
          </p:nvSpPr>
          <p:spPr bwMode="auto">
            <a:xfrm>
              <a:off x="3422679" y="3426718"/>
              <a:ext cx="397593"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88" name="Freeform 72"/>
            <p:cNvSpPr>
              <a:spLocks/>
            </p:cNvSpPr>
            <p:nvPr/>
          </p:nvSpPr>
          <p:spPr bwMode="auto">
            <a:xfrm>
              <a:off x="3422679" y="3400910"/>
              <a:ext cx="131136" cy="37278"/>
            </a:xfrm>
            <a:custGeom>
              <a:avLst/>
              <a:gdLst/>
              <a:ahLst/>
              <a:cxnLst>
                <a:cxn ang="0">
                  <a:pos x="0" y="76"/>
                </a:cxn>
                <a:cxn ang="0">
                  <a:pos x="0" y="103"/>
                </a:cxn>
                <a:cxn ang="0">
                  <a:pos x="377" y="0"/>
                </a:cxn>
                <a:cxn ang="0">
                  <a:pos x="0" y="76"/>
                </a:cxn>
              </a:cxnLst>
              <a:rect l="0" t="0" r="r" b="b"/>
              <a:pathLst>
                <a:path w="377" h="103">
                  <a:moveTo>
                    <a:pt x="0" y="76"/>
                  </a:moveTo>
                  <a:lnTo>
                    <a:pt x="0" y="103"/>
                  </a:lnTo>
                  <a:lnTo>
                    <a:pt x="377" y="0"/>
                  </a:lnTo>
                  <a:lnTo>
                    <a:pt x="0"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89" name="Freeform 73"/>
            <p:cNvSpPr>
              <a:spLocks/>
            </p:cNvSpPr>
            <p:nvPr/>
          </p:nvSpPr>
          <p:spPr bwMode="auto">
            <a:xfrm>
              <a:off x="3422679" y="3400910"/>
              <a:ext cx="131136" cy="64520"/>
            </a:xfrm>
            <a:custGeom>
              <a:avLst/>
              <a:gdLst/>
              <a:ahLst/>
              <a:cxnLst>
                <a:cxn ang="0">
                  <a:pos x="0" y="103"/>
                </a:cxn>
                <a:cxn ang="0">
                  <a:pos x="377" y="0"/>
                </a:cxn>
                <a:cxn ang="0">
                  <a:pos x="377" y="179"/>
                </a:cxn>
                <a:cxn ang="0">
                  <a:pos x="0" y="103"/>
                </a:cxn>
              </a:cxnLst>
              <a:rect l="0" t="0" r="r" b="b"/>
              <a:pathLst>
                <a:path w="377" h="179">
                  <a:moveTo>
                    <a:pt x="0" y="103"/>
                  </a:moveTo>
                  <a:lnTo>
                    <a:pt x="377" y="0"/>
                  </a:lnTo>
                  <a:lnTo>
                    <a:pt x="377" y="179"/>
                  </a:lnTo>
                  <a:lnTo>
                    <a:pt x="0" y="103"/>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90" name="Rectangle 74"/>
            <p:cNvSpPr>
              <a:spLocks noChangeArrowheads="1"/>
            </p:cNvSpPr>
            <p:nvPr/>
          </p:nvSpPr>
          <p:spPr bwMode="auto">
            <a:xfrm>
              <a:off x="4525342" y="3088877"/>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291" name="Rectangle 75"/>
            <p:cNvSpPr>
              <a:spLocks noChangeArrowheads="1"/>
            </p:cNvSpPr>
            <p:nvPr/>
          </p:nvSpPr>
          <p:spPr bwMode="auto">
            <a:xfrm>
              <a:off x="4625223" y="3184411"/>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2</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292" name="Rectangle 76"/>
            <p:cNvSpPr>
              <a:spLocks noChangeArrowheads="1"/>
            </p:cNvSpPr>
            <p:nvPr/>
          </p:nvSpPr>
          <p:spPr bwMode="auto">
            <a:xfrm>
              <a:off x="3498415" y="3074363"/>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293" name="Rectangle 77"/>
            <p:cNvSpPr>
              <a:spLocks noChangeArrowheads="1"/>
            </p:cNvSpPr>
            <p:nvPr/>
          </p:nvSpPr>
          <p:spPr bwMode="auto">
            <a:xfrm>
              <a:off x="3583782" y="3184411"/>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3</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294" name="Freeform 78"/>
            <p:cNvSpPr>
              <a:spLocks/>
            </p:cNvSpPr>
            <p:nvPr/>
          </p:nvSpPr>
          <p:spPr bwMode="auto">
            <a:xfrm>
              <a:off x="3422679" y="3400910"/>
              <a:ext cx="131136" cy="64520"/>
            </a:xfrm>
            <a:custGeom>
              <a:avLst/>
              <a:gdLst/>
              <a:ahLst/>
              <a:cxnLst>
                <a:cxn ang="0">
                  <a:pos x="0" y="76"/>
                </a:cxn>
                <a:cxn ang="0">
                  <a:pos x="0" y="103"/>
                </a:cxn>
                <a:cxn ang="0">
                  <a:pos x="377" y="179"/>
                </a:cxn>
                <a:cxn ang="0">
                  <a:pos x="377" y="0"/>
                </a:cxn>
                <a:cxn ang="0">
                  <a:pos x="0" y="76"/>
                </a:cxn>
              </a:cxnLst>
              <a:rect l="0" t="0" r="r" b="b"/>
              <a:pathLst>
                <a:path w="377" h="179">
                  <a:moveTo>
                    <a:pt x="0" y="76"/>
                  </a:moveTo>
                  <a:lnTo>
                    <a:pt x="0" y="103"/>
                  </a:lnTo>
                  <a:lnTo>
                    <a:pt x="377" y="179"/>
                  </a:lnTo>
                  <a:lnTo>
                    <a:pt x="377" y="0"/>
                  </a:lnTo>
                  <a:lnTo>
                    <a:pt x="0" y="76"/>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95" name="Freeform 79"/>
            <p:cNvSpPr>
              <a:spLocks/>
            </p:cNvSpPr>
            <p:nvPr/>
          </p:nvSpPr>
          <p:spPr bwMode="auto">
            <a:xfrm>
              <a:off x="4390826" y="3304847"/>
              <a:ext cx="1395" cy="256645"/>
            </a:xfrm>
            <a:custGeom>
              <a:avLst/>
              <a:gdLst/>
              <a:ahLst/>
              <a:cxnLst>
                <a:cxn ang="0">
                  <a:pos x="0" y="0"/>
                </a:cxn>
                <a:cxn ang="0">
                  <a:pos x="0" y="713"/>
                </a:cxn>
                <a:cxn ang="0">
                  <a:pos x="1" y="713"/>
                </a:cxn>
              </a:cxnLst>
              <a:rect l="0" t="0" r="r" b="b"/>
              <a:pathLst>
                <a:path w="1" h="713">
                  <a:moveTo>
                    <a:pt x="0" y="0"/>
                  </a:moveTo>
                  <a:lnTo>
                    <a:pt x="0" y="713"/>
                  </a:lnTo>
                  <a:lnTo>
                    <a:pt x="1" y="71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96" name="Freeform 80"/>
            <p:cNvSpPr>
              <a:spLocks/>
            </p:cNvSpPr>
            <p:nvPr/>
          </p:nvSpPr>
          <p:spPr bwMode="auto">
            <a:xfrm>
              <a:off x="4463396" y="3426718"/>
              <a:ext cx="410148" cy="12904"/>
            </a:xfrm>
            <a:custGeom>
              <a:avLst/>
              <a:gdLst/>
              <a:ahLst/>
              <a:cxnLst>
                <a:cxn ang="0">
                  <a:pos x="0" y="0"/>
                </a:cxn>
                <a:cxn ang="0">
                  <a:pos x="0" y="36"/>
                </a:cxn>
                <a:cxn ang="0">
                  <a:pos x="1175" y="0"/>
                </a:cxn>
                <a:cxn ang="0">
                  <a:pos x="0" y="0"/>
                </a:cxn>
              </a:cxnLst>
              <a:rect l="0" t="0" r="r" b="b"/>
              <a:pathLst>
                <a:path w="1175" h="36">
                  <a:moveTo>
                    <a:pt x="0" y="0"/>
                  </a:moveTo>
                  <a:lnTo>
                    <a:pt x="0" y="36"/>
                  </a:lnTo>
                  <a:lnTo>
                    <a:pt x="1175"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97" name="Freeform 81"/>
            <p:cNvSpPr>
              <a:spLocks/>
            </p:cNvSpPr>
            <p:nvPr/>
          </p:nvSpPr>
          <p:spPr bwMode="auto">
            <a:xfrm>
              <a:off x="4463396" y="3426718"/>
              <a:ext cx="410148" cy="12904"/>
            </a:xfrm>
            <a:custGeom>
              <a:avLst/>
              <a:gdLst/>
              <a:ahLst/>
              <a:cxnLst>
                <a:cxn ang="0">
                  <a:pos x="0" y="36"/>
                </a:cxn>
                <a:cxn ang="0">
                  <a:pos x="1175" y="0"/>
                </a:cxn>
                <a:cxn ang="0">
                  <a:pos x="1175" y="36"/>
                </a:cxn>
                <a:cxn ang="0">
                  <a:pos x="0" y="36"/>
                </a:cxn>
              </a:cxnLst>
              <a:rect l="0" t="0" r="r" b="b"/>
              <a:pathLst>
                <a:path w="1175" h="36">
                  <a:moveTo>
                    <a:pt x="0" y="36"/>
                  </a:moveTo>
                  <a:lnTo>
                    <a:pt x="1175" y="0"/>
                  </a:lnTo>
                  <a:lnTo>
                    <a:pt x="1175" y="36"/>
                  </a:lnTo>
                  <a:lnTo>
                    <a:pt x="0"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298" name="Rectangle 82"/>
            <p:cNvSpPr>
              <a:spLocks noChangeArrowheads="1"/>
            </p:cNvSpPr>
            <p:nvPr/>
          </p:nvSpPr>
          <p:spPr bwMode="auto">
            <a:xfrm>
              <a:off x="4463396" y="3426718"/>
              <a:ext cx="410148"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299" name="Freeform 83"/>
            <p:cNvSpPr>
              <a:spLocks/>
            </p:cNvSpPr>
            <p:nvPr/>
          </p:nvSpPr>
          <p:spPr bwMode="auto">
            <a:xfrm>
              <a:off x="4742408" y="3428151"/>
              <a:ext cx="131136" cy="37278"/>
            </a:xfrm>
            <a:custGeom>
              <a:avLst/>
              <a:gdLst/>
              <a:ahLst/>
              <a:cxnLst>
                <a:cxn ang="0">
                  <a:pos x="376" y="27"/>
                </a:cxn>
                <a:cxn ang="0">
                  <a:pos x="376" y="0"/>
                </a:cxn>
                <a:cxn ang="0">
                  <a:pos x="0" y="103"/>
                </a:cxn>
                <a:cxn ang="0">
                  <a:pos x="376" y="27"/>
                </a:cxn>
              </a:cxnLst>
              <a:rect l="0" t="0" r="r" b="b"/>
              <a:pathLst>
                <a:path w="376" h="103">
                  <a:moveTo>
                    <a:pt x="376" y="27"/>
                  </a:moveTo>
                  <a:lnTo>
                    <a:pt x="376" y="0"/>
                  </a:lnTo>
                  <a:lnTo>
                    <a:pt x="0" y="103"/>
                  </a:lnTo>
                  <a:lnTo>
                    <a:pt x="376" y="2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00" name="Freeform 84"/>
            <p:cNvSpPr>
              <a:spLocks/>
            </p:cNvSpPr>
            <p:nvPr/>
          </p:nvSpPr>
          <p:spPr bwMode="auto">
            <a:xfrm>
              <a:off x="4742408" y="3400910"/>
              <a:ext cx="131136" cy="64520"/>
            </a:xfrm>
            <a:custGeom>
              <a:avLst/>
              <a:gdLst/>
              <a:ahLst/>
              <a:cxnLst>
                <a:cxn ang="0">
                  <a:pos x="376" y="76"/>
                </a:cxn>
                <a:cxn ang="0">
                  <a:pos x="0" y="179"/>
                </a:cxn>
                <a:cxn ang="0">
                  <a:pos x="0" y="0"/>
                </a:cxn>
                <a:cxn ang="0">
                  <a:pos x="376" y="76"/>
                </a:cxn>
              </a:cxnLst>
              <a:rect l="0" t="0" r="r" b="b"/>
              <a:pathLst>
                <a:path w="376" h="179">
                  <a:moveTo>
                    <a:pt x="376" y="76"/>
                  </a:moveTo>
                  <a:lnTo>
                    <a:pt x="0" y="179"/>
                  </a:lnTo>
                  <a:lnTo>
                    <a:pt x="0" y="0"/>
                  </a:lnTo>
                  <a:lnTo>
                    <a:pt x="376"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01" name="Rectangle 85"/>
            <p:cNvSpPr>
              <a:spLocks noChangeArrowheads="1"/>
            </p:cNvSpPr>
            <p:nvPr/>
          </p:nvSpPr>
          <p:spPr bwMode="auto">
            <a:xfrm>
              <a:off x="6703866" y="3459694"/>
              <a:ext cx="185543"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e)</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302" name="Freeform 86"/>
            <p:cNvSpPr>
              <a:spLocks/>
            </p:cNvSpPr>
            <p:nvPr/>
          </p:nvSpPr>
          <p:spPr bwMode="auto">
            <a:xfrm>
              <a:off x="4742408" y="3400910"/>
              <a:ext cx="131136" cy="64520"/>
            </a:xfrm>
            <a:custGeom>
              <a:avLst/>
              <a:gdLst/>
              <a:ahLst/>
              <a:cxnLst>
                <a:cxn ang="0">
                  <a:pos x="376" y="103"/>
                </a:cxn>
                <a:cxn ang="0">
                  <a:pos x="376" y="76"/>
                </a:cxn>
                <a:cxn ang="0">
                  <a:pos x="0" y="0"/>
                </a:cxn>
                <a:cxn ang="0">
                  <a:pos x="0" y="179"/>
                </a:cxn>
                <a:cxn ang="0">
                  <a:pos x="376" y="103"/>
                </a:cxn>
              </a:cxnLst>
              <a:rect l="0" t="0" r="r" b="b"/>
              <a:pathLst>
                <a:path w="376" h="179">
                  <a:moveTo>
                    <a:pt x="376" y="103"/>
                  </a:moveTo>
                  <a:lnTo>
                    <a:pt x="376" y="76"/>
                  </a:lnTo>
                  <a:lnTo>
                    <a:pt x="0" y="0"/>
                  </a:lnTo>
                  <a:lnTo>
                    <a:pt x="0" y="179"/>
                  </a:lnTo>
                  <a:lnTo>
                    <a:pt x="376" y="10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03" name="Freeform 87"/>
            <p:cNvSpPr>
              <a:spLocks/>
            </p:cNvSpPr>
            <p:nvPr/>
          </p:nvSpPr>
          <p:spPr bwMode="auto">
            <a:xfrm>
              <a:off x="7186557" y="3109855"/>
              <a:ext cx="3915940" cy="20073"/>
            </a:xfrm>
            <a:custGeom>
              <a:avLst/>
              <a:gdLst/>
              <a:ahLst/>
              <a:cxnLst>
                <a:cxn ang="0">
                  <a:pos x="0" y="0"/>
                </a:cxn>
                <a:cxn ang="0">
                  <a:pos x="0" y="54"/>
                </a:cxn>
                <a:cxn ang="0">
                  <a:pos x="11227" y="0"/>
                </a:cxn>
                <a:cxn ang="0">
                  <a:pos x="0" y="0"/>
                </a:cxn>
              </a:cxnLst>
              <a:rect l="0" t="0" r="r" b="b"/>
              <a:pathLst>
                <a:path w="11227" h="54">
                  <a:moveTo>
                    <a:pt x="0" y="0"/>
                  </a:moveTo>
                  <a:lnTo>
                    <a:pt x="0" y="54"/>
                  </a:lnTo>
                  <a:lnTo>
                    <a:pt x="11227"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04" name="Freeform 88"/>
            <p:cNvSpPr>
              <a:spLocks/>
            </p:cNvSpPr>
            <p:nvPr/>
          </p:nvSpPr>
          <p:spPr bwMode="auto">
            <a:xfrm>
              <a:off x="7186557" y="3109855"/>
              <a:ext cx="3915940" cy="20073"/>
            </a:xfrm>
            <a:custGeom>
              <a:avLst/>
              <a:gdLst/>
              <a:ahLst/>
              <a:cxnLst>
                <a:cxn ang="0">
                  <a:pos x="0" y="54"/>
                </a:cxn>
                <a:cxn ang="0">
                  <a:pos x="11227" y="0"/>
                </a:cxn>
                <a:cxn ang="0">
                  <a:pos x="11172" y="54"/>
                </a:cxn>
                <a:cxn ang="0">
                  <a:pos x="0" y="54"/>
                </a:cxn>
              </a:cxnLst>
              <a:rect l="0" t="0" r="r" b="b"/>
              <a:pathLst>
                <a:path w="11227" h="54">
                  <a:moveTo>
                    <a:pt x="0" y="54"/>
                  </a:moveTo>
                  <a:lnTo>
                    <a:pt x="11227" y="0"/>
                  </a:lnTo>
                  <a:lnTo>
                    <a:pt x="11172" y="54"/>
                  </a:lnTo>
                  <a:lnTo>
                    <a:pt x="0" y="5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05" name="Freeform 89"/>
            <p:cNvSpPr>
              <a:spLocks/>
            </p:cNvSpPr>
            <p:nvPr/>
          </p:nvSpPr>
          <p:spPr bwMode="auto">
            <a:xfrm>
              <a:off x="7186557" y="3109855"/>
              <a:ext cx="3915940" cy="20073"/>
            </a:xfrm>
            <a:custGeom>
              <a:avLst/>
              <a:gdLst/>
              <a:ahLst/>
              <a:cxnLst>
                <a:cxn ang="0">
                  <a:pos x="0" y="0"/>
                </a:cxn>
                <a:cxn ang="0">
                  <a:pos x="0" y="54"/>
                </a:cxn>
                <a:cxn ang="0">
                  <a:pos x="11172" y="54"/>
                </a:cxn>
                <a:cxn ang="0">
                  <a:pos x="11227" y="0"/>
                </a:cxn>
                <a:cxn ang="0">
                  <a:pos x="0" y="0"/>
                </a:cxn>
              </a:cxnLst>
              <a:rect l="0" t="0" r="r" b="b"/>
              <a:pathLst>
                <a:path w="11227" h="54">
                  <a:moveTo>
                    <a:pt x="0" y="0"/>
                  </a:moveTo>
                  <a:lnTo>
                    <a:pt x="0" y="54"/>
                  </a:lnTo>
                  <a:lnTo>
                    <a:pt x="11172" y="54"/>
                  </a:lnTo>
                  <a:lnTo>
                    <a:pt x="11227" y="0"/>
                  </a:lnTo>
                  <a:lnTo>
                    <a:pt x="0"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06" name="Freeform 90"/>
            <p:cNvSpPr>
              <a:spLocks/>
            </p:cNvSpPr>
            <p:nvPr/>
          </p:nvSpPr>
          <p:spPr bwMode="auto">
            <a:xfrm>
              <a:off x="11084362" y="3109855"/>
              <a:ext cx="18136" cy="659534"/>
            </a:xfrm>
            <a:custGeom>
              <a:avLst/>
              <a:gdLst/>
              <a:ahLst/>
              <a:cxnLst>
                <a:cxn ang="0">
                  <a:pos x="55" y="0"/>
                </a:cxn>
                <a:cxn ang="0">
                  <a:pos x="0" y="54"/>
                </a:cxn>
                <a:cxn ang="0">
                  <a:pos x="55" y="1838"/>
                </a:cxn>
                <a:cxn ang="0">
                  <a:pos x="55" y="0"/>
                </a:cxn>
              </a:cxnLst>
              <a:rect l="0" t="0" r="r" b="b"/>
              <a:pathLst>
                <a:path w="55" h="1838">
                  <a:moveTo>
                    <a:pt x="55" y="0"/>
                  </a:moveTo>
                  <a:lnTo>
                    <a:pt x="0" y="54"/>
                  </a:lnTo>
                  <a:lnTo>
                    <a:pt x="55" y="1838"/>
                  </a:lnTo>
                  <a:lnTo>
                    <a:pt x="55"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07" name="Freeform 91"/>
            <p:cNvSpPr>
              <a:spLocks/>
            </p:cNvSpPr>
            <p:nvPr/>
          </p:nvSpPr>
          <p:spPr bwMode="auto">
            <a:xfrm>
              <a:off x="11084362" y="3129927"/>
              <a:ext cx="18136" cy="639461"/>
            </a:xfrm>
            <a:custGeom>
              <a:avLst/>
              <a:gdLst/>
              <a:ahLst/>
              <a:cxnLst>
                <a:cxn ang="0">
                  <a:pos x="0" y="0"/>
                </a:cxn>
                <a:cxn ang="0">
                  <a:pos x="55" y="1784"/>
                </a:cxn>
                <a:cxn ang="0">
                  <a:pos x="0" y="1731"/>
                </a:cxn>
                <a:cxn ang="0">
                  <a:pos x="0" y="0"/>
                </a:cxn>
              </a:cxnLst>
              <a:rect l="0" t="0" r="r" b="b"/>
              <a:pathLst>
                <a:path w="55" h="1784">
                  <a:moveTo>
                    <a:pt x="0" y="0"/>
                  </a:moveTo>
                  <a:lnTo>
                    <a:pt x="55" y="1784"/>
                  </a:lnTo>
                  <a:lnTo>
                    <a:pt x="0" y="1731"/>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08" name="Freeform 92"/>
            <p:cNvSpPr>
              <a:spLocks/>
            </p:cNvSpPr>
            <p:nvPr/>
          </p:nvSpPr>
          <p:spPr bwMode="auto">
            <a:xfrm>
              <a:off x="11084362" y="3109855"/>
              <a:ext cx="18136" cy="659534"/>
            </a:xfrm>
            <a:custGeom>
              <a:avLst/>
              <a:gdLst/>
              <a:ahLst/>
              <a:cxnLst>
                <a:cxn ang="0">
                  <a:pos x="55" y="0"/>
                </a:cxn>
                <a:cxn ang="0">
                  <a:pos x="0" y="54"/>
                </a:cxn>
                <a:cxn ang="0">
                  <a:pos x="0" y="1785"/>
                </a:cxn>
                <a:cxn ang="0">
                  <a:pos x="55" y="1838"/>
                </a:cxn>
                <a:cxn ang="0">
                  <a:pos x="55" y="0"/>
                </a:cxn>
              </a:cxnLst>
              <a:rect l="0" t="0" r="r" b="b"/>
              <a:pathLst>
                <a:path w="55" h="1838">
                  <a:moveTo>
                    <a:pt x="55" y="0"/>
                  </a:moveTo>
                  <a:lnTo>
                    <a:pt x="0" y="54"/>
                  </a:lnTo>
                  <a:lnTo>
                    <a:pt x="0" y="1785"/>
                  </a:lnTo>
                  <a:lnTo>
                    <a:pt x="55" y="1838"/>
                  </a:lnTo>
                  <a:lnTo>
                    <a:pt x="55"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09" name="Freeform 93"/>
            <p:cNvSpPr>
              <a:spLocks/>
            </p:cNvSpPr>
            <p:nvPr/>
          </p:nvSpPr>
          <p:spPr bwMode="auto">
            <a:xfrm>
              <a:off x="7186557" y="3749316"/>
              <a:ext cx="3915940" cy="20073"/>
            </a:xfrm>
            <a:custGeom>
              <a:avLst/>
              <a:gdLst/>
              <a:ahLst/>
              <a:cxnLst>
                <a:cxn ang="0">
                  <a:pos x="11227" y="53"/>
                </a:cxn>
                <a:cxn ang="0">
                  <a:pos x="11172" y="0"/>
                </a:cxn>
                <a:cxn ang="0">
                  <a:pos x="0" y="53"/>
                </a:cxn>
                <a:cxn ang="0">
                  <a:pos x="11227" y="53"/>
                </a:cxn>
              </a:cxnLst>
              <a:rect l="0" t="0" r="r" b="b"/>
              <a:pathLst>
                <a:path w="11227" h="53">
                  <a:moveTo>
                    <a:pt x="11227" y="53"/>
                  </a:moveTo>
                  <a:lnTo>
                    <a:pt x="11172" y="0"/>
                  </a:lnTo>
                  <a:lnTo>
                    <a:pt x="0" y="53"/>
                  </a:lnTo>
                  <a:lnTo>
                    <a:pt x="11227" y="53"/>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10" name="Freeform 94"/>
            <p:cNvSpPr>
              <a:spLocks/>
            </p:cNvSpPr>
            <p:nvPr/>
          </p:nvSpPr>
          <p:spPr bwMode="auto">
            <a:xfrm>
              <a:off x="7186557" y="3749316"/>
              <a:ext cx="3897804" cy="20073"/>
            </a:xfrm>
            <a:custGeom>
              <a:avLst/>
              <a:gdLst/>
              <a:ahLst/>
              <a:cxnLst>
                <a:cxn ang="0">
                  <a:pos x="11172" y="0"/>
                </a:cxn>
                <a:cxn ang="0">
                  <a:pos x="0" y="53"/>
                </a:cxn>
                <a:cxn ang="0">
                  <a:pos x="0" y="0"/>
                </a:cxn>
                <a:cxn ang="0">
                  <a:pos x="11172" y="0"/>
                </a:cxn>
              </a:cxnLst>
              <a:rect l="0" t="0" r="r" b="b"/>
              <a:pathLst>
                <a:path w="11172" h="53">
                  <a:moveTo>
                    <a:pt x="11172" y="0"/>
                  </a:moveTo>
                  <a:lnTo>
                    <a:pt x="0" y="53"/>
                  </a:lnTo>
                  <a:lnTo>
                    <a:pt x="0" y="0"/>
                  </a:lnTo>
                  <a:lnTo>
                    <a:pt x="11172"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11" name="Freeform 95"/>
            <p:cNvSpPr>
              <a:spLocks/>
            </p:cNvSpPr>
            <p:nvPr/>
          </p:nvSpPr>
          <p:spPr bwMode="auto">
            <a:xfrm>
              <a:off x="7186557" y="3749316"/>
              <a:ext cx="3915940" cy="20073"/>
            </a:xfrm>
            <a:custGeom>
              <a:avLst/>
              <a:gdLst/>
              <a:ahLst/>
              <a:cxnLst>
                <a:cxn ang="0">
                  <a:pos x="11227" y="53"/>
                </a:cxn>
                <a:cxn ang="0">
                  <a:pos x="11172" y="0"/>
                </a:cxn>
                <a:cxn ang="0">
                  <a:pos x="0" y="0"/>
                </a:cxn>
                <a:cxn ang="0">
                  <a:pos x="0" y="53"/>
                </a:cxn>
                <a:cxn ang="0">
                  <a:pos x="11227" y="53"/>
                </a:cxn>
              </a:cxnLst>
              <a:rect l="0" t="0" r="r" b="b"/>
              <a:pathLst>
                <a:path w="11227" h="53">
                  <a:moveTo>
                    <a:pt x="11227" y="53"/>
                  </a:moveTo>
                  <a:lnTo>
                    <a:pt x="11172" y="0"/>
                  </a:lnTo>
                  <a:lnTo>
                    <a:pt x="0" y="0"/>
                  </a:lnTo>
                  <a:lnTo>
                    <a:pt x="0" y="53"/>
                  </a:lnTo>
                  <a:lnTo>
                    <a:pt x="11227" y="5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12" name="Freeform 96"/>
            <p:cNvSpPr>
              <a:spLocks/>
            </p:cNvSpPr>
            <p:nvPr/>
          </p:nvSpPr>
          <p:spPr bwMode="auto">
            <a:xfrm>
              <a:off x="7062397" y="2808763"/>
              <a:ext cx="71148" cy="71688"/>
            </a:xfrm>
            <a:custGeom>
              <a:avLst/>
              <a:gdLst/>
              <a:ahLst/>
              <a:cxnLst>
                <a:cxn ang="0">
                  <a:pos x="0" y="199"/>
                </a:cxn>
                <a:cxn ang="0">
                  <a:pos x="200" y="0"/>
                </a:cxn>
                <a:cxn ang="0">
                  <a:pos x="201" y="0"/>
                </a:cxn>
              </a:cxnLst>
              <a:rect l="0" t="0" r="r" b="b"/>
              <a:pathLst>
                <a:path w="201" h="199">
                  <a:moveTo>
                    <a:pt x="0" y="199"/>
                  </a:moveTo>
                  <a:lnTo>
                    <a:pt x="200" y="0"/>
                  </a:lnTo>
                  <a:lnTo>
                    <a:pt x="201"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13" name="Freeform 97"/>
            <p:cNvSpPr>
              <a:spLocks/>
            </p:cNvSpPr>
            <p:nvPr/>
          </p:nvSpPr>
          <p:spPr bwMode="auto">
            <a:xfrm>
              <a:off x="7062397" y="2887621"/>
              <a:ext cx="125556" cy="127605"/>
            </a:xfrm>
            <a:custGeom>
              <a:avLst/>
              <a:gdLst/>
              <a:ahLst/>
              <a:cxnLst>
                <a:cxn ang="0">
                  <a:pos x="0" y="357"/>
                </a:cxn>
                <a:cxn ang="0">
                  <a:pos x="357" y="0"/>
                </a:cxn>
                <a:cxn ang="0">
                  <a:pos x="358" y="0"/>
                </a:cxn>
              </a:cxnLst>
              <a:rect l="0" t="0" r="r" b="b"/>
              <a:pathLst>
                <a:path w="358" h="357">
                  <a:moveTo>
                    <a:pt x="0" y="357"/>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14" name="Freeform 98"/>
            <p:cNvSpPr>
              <a:spLocks/>
            </p:cNvSpPr>
            <p:nvPr/>
          </p:nvSpPr>
          <p:spPr bwMode="auto">
            <a:xfrm>
              <a:off x="7062397" y="3023829"/>
              <a:ext cx="125556" cy="127605"/>
            </a:xfrm>
            <a:custGeom>
              <a:avLst/>
              <a:gdLst/>
              <a:ahLst/>
              <a:cxnLst>
                <a:cxn ang="0">
                  <a:pos x="0" y="356"/>
                </a:cxn>
                <a:cxn ang="0">
                  <a:pos x="357" y="0"/>
                </a:cxn>
                <a:cxn ang="0">
                  <a:pos x="358" y="0"/>
                </a:cxn>
              </a:cxnLst>
              <a:rect l="0" t="0" r="r" b="b"/>
              <a:pathLst>
                <a:path w="358" h="356">
                  <a:moveTo>
                    <a:pt x="0" y="356"/>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15" name="Freeform 99"/>
            <p:cNvSpPr>
              <a:spLocks/>
            </p:cNvSpPr>
            <p:nvPr/>
          </p:nvSpPr>
          <p:spPr bwMode="auto">
            <a:xfrm>
              <a:off x="7062397" y="3160037"/>
              <a:ext cx="125556" cy="127605"/>
            </a:xfrm>
            <a:custGeom>
              <a:avLst/>
              <a:gdLst/>
              <a:ahLst/>
              <a:cxnLst>
                <a:cxn ang="0">
                  <a:pos x="0" y="357"/>
                </a:cxn>
                <a:cxn ang="0">
                  <a:pos x="357" y="0"/>
                </a:cxn>
                <a:cxn ang="0">
                  <a:pos x="358" y="0"/>
                </a:cxn>
              </a:cxnLst>
              <a:rect l="0" t="0" r="r" b="b"/>
              <a:pathLst>
                <a:path w="358" h="357">
                  <a:moveTo>
                    <a:pt x="0" y="357"/>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16" name="Freeform 100"/>
            <p:cNvSpPr>
              <a:spLocks/>
            </p:cNvSpPr>
            <p:nvPr/>
          </p:nvSpPr>
          <p:spPr bwMode="auto">
            <a:xfrm>
              <a:off x="7062397" y="3294811"/>
              <a:ext cx="125556" cy="127605"/>
            </a:xfrm>
            <a:custGeom>
              <a:avLst/>
              <a:gdLst/>
              <a:ahLst/>
              <a:cxnLst>
                <a:cxn ang="0">
                  <a:pos x="0" y="356"/>
                </a:cxn>
                <a:cxn ang="0">
                  <a:pos x="357" y="0"/>
                </a:cxn>
                <a:cxn ang="0">
                  <a:pos x="358" y="0"/>
                </a:cxn>
              </a:cxnLst>
              <a:rect l="0" t="0" r="r" b="b"/>
              <a:pathLst>
                <a:path w="358" h="356">
                  <a:moveTo>
                    <a:pt x="0" y="356"/>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17" name="Freeform 101"/>
            <p:cNvSpPr>
              <a:spLocks/>
            </p:cNvSpPr>
            <p:nvPr/>
          </p:nvSpPr>
          <p:spPr bwMode="auto">
            <a:xfrm>
              <a:off x="7062397" y="3431019"/>
              <a:ext cx="125556" cy="127605"/>
            </a:xfrm>
            <a:custGeom>
              <a:avLst/>
              <a:gdLst/>
              <a:ahLst/>
              <a:cxnLst>
                <a:cxn ang="0">
                  <a:pos x="0" y="357"/>
                </a:cxn>
                <a:cxn ang="0">
                  <a:pos x="331" y="25"/>
                </a:cxn>
                <a:cxn ang="0">
                  <a:pos x="357" y="0"/>
                </a:cxn>
                <a:cxn ang="0">
                  <a:pos x="358" y="0"/>
                </a:cxn>
              </a:cxnLst>
              <a:rect l="0" t="0" r="r" b="b"/>
              <a:pathLst>
                <a:path w="358" h="357">
                  <a:moveTo>
                    <a:pt x="0" y="357"/>
                  </a:moveTo>
                  <a:lnTo>
                    <a:pt x="331" y="25"/>
                  </a:ln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18" name="Freeform 102"/>
            <p:cNvSpPr>
              <a:spLocks/>
            </p:cNvSpPr>
            <p:nvPr/>
          </p:nvSpPr>
          <p:spPr bwMode="auto">
            <a:xfrm>
              <a:off x="7062397" y="3565793"/>
              <a:ext cx="125556" cy="129039"/>
            </a:xfrm>
            <a:custGeom>
              <a:avLst/>
              <a:gdLst/>
              <a:ahLst/>
              <a:cxnLst>
                <a:cxn ang="0">
                  <a:pos x="0" y="357"/>
                </a:cxn>
                <a:cxn ang="0">
                  <a:pos x="357" y="0"/>
                </a:cxn>
                <a:cxn ang="0">
                  <a:pos x="358" y="0"/>
                </a:cxn>
              </a:cxnLst>
              <a:rect l="0" t="0" r="r" b="b"/>
              <a:pathLst>
                <a:path w="358" h="357">
                  <a:moveTo>
                    <a:pt x="0" y="357"/>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19" name="Freeform 103"/>
            <p:cNvSpPr>
              <a:spLocks/>
            </p:cNvSpPr>
            <p:nvPr/>
          </p:nvSpPr>
          <p:spPr bwMode="auto">
            <a:xfrm>
              <a:off x="7062397" y="3702001"/>
              <a:ext cx="125556" cy="127605"/>
            </a:xfrm>
            <a:custGeom>
              <a:avLst/>
              <a:gdLst/>
              <a:ahLst/>
              <a:cxnLst>
                <a:cxn ang="0">
                  <a:pos x="0" y="356"/>
                </a:cxn>
                <a:cxn ang="0">
                  <a:pos x="357" y="0"/>
                </a:cxn>
                <a:cxn ang="0">
                  <a:pos x="358" y="0"/>
                </a:cxn>
              </a:cxnLst>
              <a:rect l="0" t="0" r="r" b="b"/>
              <a:pathLst>
                <a:path w="358" h="356">
                  <a:moveTo>
                    <a:pt x="0" y="356"/>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20" name="Freeform 104"/>
            <p:cNvSpPr>
              <a:spLocks/>
            </p:cNvSpPr>
            <p:nvPr/>
          </p:nvSpPr>
          <p:spPr bwMode="auto">
            <a:xfrm>
              <a:off x="7062397" y="3838209"/>
              <a:ext cx="125556" cy="127605"/>
            </a:xfrm>
            <a:custGeom>
              <a:avLst/>
              <a:gdLst/>
              <a:ahLst/>
              <a:cxnLst>
                <a:cxn ang="0">
                  <a:pos x="0" y="357"/>
                </a:cxn>
                <a:cxn ang="0">
                  <a:pos x="357" y="0"/>
                </a:cxn>
                <a:cxn ang="0">
                  <a:pos x="358" y="0"/>
                </a:cxn>
              </a:cxnLst>
              <a:rect l="0" t="0" r="r" b="b"/>
              <a:pathLst>
                <a:path w="358" h="357">
                  <a:moveTo>
                    <a:pt x="0" y="357"/>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21" name="Freeform 105"/>
            <p:cNvSpPr>
              <a:spLocks/>
            </p:cNvSpPr>
            <p:nvPr/>
          </p:nvSpPr>
          <p:spPr bwMode="auto">
            <a:xfrm>
              <a:off x="7062397" y="3972984"/>
              <a:ext cx="125556" cy="127605"/>
            </a:xfrm>
            <a:custGeom>
              <a:avLst/>
              <a:gdLst/>
              <a:ahLst/>
              <a:cxnLst>
                <a:cxn ang="0">
                  <a:pos x="0" y="356"/>
                </a:cxn>
                <a:cxn ang="0">
                  <a:pos x="357" y="0"/>
                </a:cxn>
                <a:cxn ang="0">
                  <a:pos x="358" y="0"/>
                </a:cxn>
              </a:cxnLst>
              <a:rect l="0" t="0" r="r" b="b"/>
              <a:pathLst>
                <a:path w="358" h="356">
                  <a:moveTo>
                    <a:pt x="0" y="356"/>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22" name="Freeform 106"/>
            <p:cNvSpPr>
              <a:spLocks/>
            </p:cNvSpPr>
            <p:nvPr/>
          </p:nvSpPr>
          <p:spPr bwMode="auto">
            <a:xfrm>
              <a:off x="7171212" y="2808763"/>
              <a:ext cx="32086" cy="1300428"/>
            </a:xfrm>
            <a:custGeom>
              <a:avLst/>
              <a:gdLst/>
              <a:ahLst/>
              <a:cxnLst>
                <a:cxn ang="0">
                  <a:pos x="89" y="0"/>
                </a:cxn>
                <a:cxn ang="0">
                  <a:pos x="0" y="0"/>
                </a:cxn>
                <a:cxn ang="0">
                  <a:pos x="89" y="3626"/>
                </a:cxn>
                <a:cxn ang="0">
                  <a:pos x="89" y="0"/>
                </a:cxn>
              </a:cxnLst>
              <a:rect l="0" t="0" r="r" b="b"/>
              <a:pathLst>
                <a:path w="89" h="3626">
                  <a:moveTo>
                    <a:pt x="89" y="0"/>
                  </a:moveTo>
                  <a:lnTo>
                    <a:pt x="0" y="0"/>
                  </a:lnTo>
                  <a:lnTo>
                    <a:pt x="89" y="3626"/>
                  </a:lnTo>
                  <a:lnTo>
                    <a:pt x="89"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23" name="Freeform 107"/>
            <p:cNvSpPr>
              <a:spLocks/>
            </p:cNvSpPr>
            <p:nvPr/>
          </p:nvSpPr>
          <p:spPr bwMode="auto">
            <a:xfrm>
              <a:off x="7171212" y="2808763"/>
              <a:ext cx="32086" cy="1300428"/>
            </a:xfrm>
            <a:custGeom>
              <a:avLst/>
              <a:gdLst/>
              <a:ahLst/>
              <a:cxnLst>
                <a:cxn ang="0">
                  <a:pos x="0" y="0"/>
                </a:cxn>
                <a:cxn ang="0">
                  <a:pos x="89" y="3626"/>
                </a:cxn>
                <a:cxn ang="0">
                  <a:pos x="0" y="3626"/>
                </a:cxn>
                <a:cxn ang="0">
                  <a:pos x="0" y="0"/>
                </a:cxn>
              </a:cxnLst>
              <a:rect l="0" t="0" r="r" b="b"/>
              <a:pathLst>
                <a:path w="89" h="3626">
                  <a:moveTo>
                    <a:pt x="0" y="0"/>
                  </a:moveTo>
                  <a:lnTo>
                    <a:pt x="89" y="3626"/>
                  </a:lnTo>
                  <a:lnTo>
                    <a:pt x="0" y="3626"/>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24" name="Rectangle 108"/>
            <p:cNvSpPr>
              <a:spLocks noChangeArrowheads="1"/>
            </p:cNvSpPr>
            <p:nvPr/>
          </p:nvSpPr>
          <p:spPr bwMode="auto">
            <a:xfrm>
              <a:off x="7171212" y="2808763"/>
              <a:ext cx="32086" cy="130042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25" name="Freeform 109"/>
            <p:cNvSpPr>
              <a:spLocks/>
            </p:cNvSpPr>
            <p:nvPr/>
          </p:nvSpPr>
          <p:spPr bwMode="auto">
            <a:xfrm>
              <a:off x="6927076" y="3438188"/>
              <a:ext cx="463161" cy="2868"/>
            </a:xfrm>
            <a:custGeom>
              <a:avLst/>
              <a:gdLst/>
              <a:ahLst/>
              <a:cxnLst>
                <a:cxn ang="0">
                  <a:pos x="0" y="0"/>
                </a:cxn>
                <a:cxn ang="0">
                  <a:pos x="0" y="9"/>
                </a:cxn>
                <a:cxn ang="0">
                  <a:pos x="1328" y="0"/>
                </a:cxn>
                <a:cxn ang="0">
                  <a:pos x="0" y="0"/>
                </a:cxn>
              </a:cxnLst>
              <a:rect l="0" t="0" r="r" b="b"/>
              <a:pathLst>
                <a:path w="1328" h="9">
                  <a:moveTo>
                    <a:pt x="0" y="0"/>
                  </a:moveTo>
                  <a:lnTo>
                    <a:pt x="0" y="9"/>
                  </a:lnTo>
                  <a:lnTo>
                    <a:pt x="1328"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26" name="Freeform 110"/>
            <p:cNvSpPr>
              <a:spLocks/>
            </p:cNvSpPr>
            <p:nvPr/>
          </p:nvSpPr>
          <p:spPr bwMode="auto">
            <a:xfrm>
              <a:off x="6927076" y="3438188"/>
              <a:ext cx="463161" cy="2868"/>
            </a:xfrm>
            <a:custGeom>
              <a:avLst/>
              <a:gdLst/>
              <a:ahLst/>
              <a:cxnLst>
                <a:cxn ang="0">
                  <a:pos x="0" y="9"/>
                </a:cxn>
                <a:cxn ang="0">
                  <a:pos x="1328" y="0"/>
                </a:cxn>
                <a:cxn ang="0">
                  <a:pos x="1328" y="9"/>
                </a:cxn>
                <a:cxn ang="0">
                  <a:pos x="0" y="9"/>
                </a:cxn>
              </a:cxnLst>
              <a:rect l="0" t="0" r="r" b="b"/>
              <a:pathLst>
                <a:path w="1328" h="9">
                  <a:moveTo>
                    <a:pt x="0" y="9"/>
                  </a:moveTo>
                  <a:lnTo>
                    <a:pt x="1328" y="0"/>
                  </a:lnTo>
                  <a:lnTo>
                    <a:pt x="1328"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27" name="Rectangle 111"/>
            <p:cNvSpPr>
              <a:spLocks noChangeArrowheads="1"/>
            </p:cNvSpPr>
            <p:nvPr/>
          </p:nvSpPr>
          <p:spPr bwMode="auto">
            <a:xfrm>
              <a:off x="6927076" y="3438188"/>
              <a:ext cx="46316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28" name="Freeform 112"/>
            <p:cNvSpPr>
              <a:spLocks/>
            </p:cNvSpPr>
            <p:nvPr/>
          </p:nvSpPr>
          <p:spPr bwMode="auto">
            <a:xfrm>
              <a:off x="7482311" y="3438188"/>
              <a:ext cx="32086" cy="2868"/>
            </a:xfrm>
            <a:custGeom>
              <a:avLst/>
              <a:gdLst/>
              <a:ahLst/>
              <a:cxnLst>
                <a:cxn ang="0">
                  <a:pos x="0" y="0"/>
                </a:cxn>
                <a:cxn ang="0">
                  <a:pos x="0" y="9"/>
                </a:cxn>
                <a:cxn ang="0">
                  <a:pos x="90" y="0"/>
                </a:cxn>
                <a:cxn ang="0">
                  <a:pos x="0" y="0"/>
                </a:cxn>
              </a:cxnLst>
              <a:rect l="0" t="0" r="r" b="b"/>
              <a:pathLst>
                <a:path w="90" h="9">
                  <a:moveTo>
                    <a:pt x="0" y="0"/>
                  </a:moveTo>
                  <a:lnTo>
                    <a:pt x="0" y="9"/>
                  </a:lnTo>
                  <a:lnTo>
                    <a:pt x="9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29" name="Freeform 113"/>
            <p:cNvSpPr>
              <a:spLocks/>
            </p:cNvSpPr>
            <p:nvPr/>
          </p:nvSpPr>
          <p:spPr bwMode="auto">
            <a:xfrm>
              <a:off x="7482311" y="3438188"/>
              <a:ext cx="32086" cy="2868"/>
            </a:xfrm>
            <a:custGeom>
              <a:avLst/>
              <a:gdLst/>
              <a:ahLst/>
              <a:cxnLst>
                <a:cxn ang="0">
                  <a:pos x="0" y="9"/>
                </a:cxn>
                <a:cxn ang="0">
                  <a:pos x="90" y="0"/>
                </a:cxn>
                <a:cxn ang="0">
                  <a:pos x="90" y="9"/>
                </a:cxn>
                <a:cxn ang="0">
                  <a:pos x="0" y="9"/>
                </a:cxn>
              </a:cxnLst>
              <a:rect l="0" t="0" r="r" b="b"/>
              <a:pathLst>
                <a:path w="90" h="9">
                  <a:moveTo>
                    <a:pt x="0" y="9"/>
                  </a:moveTo>
                  <a:lnTo>
                    <a:pt x="90" y="0"/>
                  </a:lnTo>
                  <a:lnTo>
                    <a:pt x="90"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30" name="Rectangle 114"/>
            <p:cNvSpPr>
              <a:spLocks noChangeArrowheads="1"/>
            </p:cNvSpPr>
            <p:nvPr/>
          </p:nvSpPr>
          <p:spPr bwMode="auto">
            <a:xfrm>
              <a:off x="7482311" y="3438188"/>
              <a:ext cx="32086"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31" name="Freeform 115"/>
            <p:cNvSpPr>
              <a:spLocks/>
            </p:cNvSpPr>
            <p:nvPr/>
          </p:nvSpPr>
          <p:spPr bwMode="auto">
            <a:xfrm>
              <a:off x="7607866" y="3438188"/>
              <a:ext cx="620803" cy="2868"/>
            </a:xfrm>
            <a:custGeom>
              <a:avLst/>
              <a:gdLst/>
              <a:ahLst/>
              <a:cxnLst>
                <a:cxn ang="0">
                  <a:pos x="0" y="0"/>
                </a:cxn>
                <a:cxn ang="0">
                  <a:pos x="0" y="9"/>
                </a:cxn>
                <a:cxn ang="0">
                  <a:pos x="1783" y="0"/>
                </a:cxn>
                <a:cxn ang="0">
                  <a:pos x="0" y="0"/>
                </a:cxn>
              </a:cxnLst>
              <a:rect l="0" t="0" r="r" b="b"/>
              <a:pathLst>
                <a:path w="1783" h="9">
                  <a:moveTo>
                    <a:pt x="0" y="0"/>
                  </a:moveTo>
                  <a:lnTo>
                    <a:pt x="0" y="9"/>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32" name="Freeform 116"/>
            <p:cNvSpPr>
              <a:spLocks/>
            </p:cNvSpPr>
            <p:nvPr/>
          </p:nvSpPr>
          <p:spPr bwMode="auto">
            <a:xfrm>
              <a:off x="7607866" y="3438188"/>
              <a:ext cx="620803" cy="2868"/>
            </a:xfrm>
            <a:custGeom>
              <a:avLst/>
              <a:gdLst/>
              <a:ahLst/>
              <a:cxnLst>
                <a:cxn ang="0">
                  <a:pos x="0" y="9"/>
                </a:cxn>
                <a:cxn ang="0">
                  <a:pos x="1783" y="0"/>
                </a:cxn>
                <a:cxn ang="0">
                  <a:pos x="1783" y="9"/>
                </a:cxn>
                <a:cxn ang="0">
                  <a:pos x="0" y="9"/>
                </a:cxn>
              </a:cxnLst>
              <a:rect l="0" t="0" r="r" b="b"/>
              <a:pathLst>
                <a:path w="1783" h="9">
                  <a:moveTo>
                    <a:pt x="0" y="9"/>
                  </a:moveTo>
                  <a:lnTo>
                    <a:pt x="1783" y="0"/>
                  </a:lnTo>
                  <a:lnTo>
                    <a:pt x="1783"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33" name="Rectangle 117"/>
            <p:cNvSpPr>
              <a:spLocks noChangeArrowheads="1"/>
            </p:cNvSpPr>
            <p:nvPr/>
          </p:nvSpPr>
          <p:spPr bwMode="auto">
            <a:xfrm>
              <a:off x="7607866" y="3438188"/>
              <a:ext cx="620803"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34" name="Freeform 118"/>
            <p:cNvSpPr>
              <a:spLocks/>
            </p:cNvSpPr>
            <p:nvPr/>
          </p:nvSpPr>
          <p:spPr bwMode="auto">
            <a:xfrm>
              <a:off x="8322138" y="3438188"/>
              <a:ext cx="32086" cy="2868"/>
            </a:xfrm>
            <a:custGeom>
              <a:avLst/>
              <a:gdLst/>
              <a:ahLst/>
              <a:cxnLst>
                <a:cxn ang="0">
                  <a:pos x="0" y="0"/>
                </a:cxn>
                <a:cxn ang="0">
                  <a:pos x="0" y="9"/>
                </a:cxn>
                <a:cxn ang="0">
                  <a:pos x="90" y="0"/>
                </a:cxn>
                <a:cxn ang="0">
                  <a:pos x="0" y="0"/>
                </a:cxn>
              </a:cxnLst>
              <a:rect l="0" t="0" r="r" b="b"/>
              <a:pathLst>
                <a:path w="90" h="9">
                  <a:moveTo>
                    <a:pt x="0" y="0"/>
                  </a:moveTo>
                  <a:lnTo>
                    <a:pt x="0" y="9"/>
                  </a:lnTo>
                  <a:lnTo>
                    <a:pt x="9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35" name="Freeform 119"/>
            <p:cNvSpPr>
              <a:spLocks/>
            </p:cNvSpPr>
            <p:nvPr/>
          </p:nvSpPr>
          <p:spPr bwMode="auto">
            <a:xfrm>
              <a:off x="8322138" y="3438188"/>
              <a:ext cx="32086" cy="2868"/>
            </a:xfrm>
            <a:custGeom>
              <a:avLst/>
              <a:gdLst/>
              <a:ahLst/>
              <a:cxnLst>
                <a:cxn ang="0">
                  <a:pos x="0" y="9"/>
                </a:cxn>
                <a:cxn ang="0">
                  <a:pos x="90" y="0"/>
                </a:cxn>
                <a:cxn ang="0">
                  <a:pos x="90" y="9"/>
                </a:cxn>
                <a:cxn ang="0">
                  <a:pos x="0" y="9"/>
                </a:cxn>
              </a:cxnLst>
              <a:rect l="0" t="0" r="r" b="b"/>
              <a:pathLst>
                <a:path w="90" h="9">
                  <a:moveTo>
                    <a:pt x="0" y="9"/>
                  </a:moveTo>
                  <a:lnTo>
                    <a:pt x="90" y="0"/>
                  </a:lnTo>
                  <a:lnTo>
                    <a:pt x="90"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36" name="Rectangle 120"/>
            <p:cNvSpPr>
              <a:spLocks noChangeArrowheads="1"/>
            </p:cNvSpPr>
            <p:nvPr/>
          </p:nvSpPr>
          <p:spPr bwMode="auto">
            <a:xfrm>
              <a:off x="8322138" y="3438188"/>
              <a:ext cx="32086"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37" name="Freeform 121"/>
            <p:cNvSpPr>
              <a:spLocks/>
            </p:cNvSpPr>
            <p:nvPr/>
          </p:nvSpPr>
          <p:spPr bwMode="auto">
            <a:xfrm>
              <a:off x="8446299" y="3438188"/>
              <a:ext cx="622198" cy="2868"/>
            </a:xfrm>
            <a:custGeom>
              <a:avLst/>
              <a:gdLst/>
              <a:ahLst/>
              <a:cxnLst>
                <a:cxn ang="0">
                  <a:pos x="0" y="0"/>
                </a:cxn>
                <a:cxn ang="0">
                  <a:pos x="0" y="9"/>
                </a:cxn>
                <a:cxn ang="0">
                  <a:pos x="1783" y="0"/>
                </a:cxn>
                <a:cxn ang="0">
                  <a:pos x="0" y="0"/>
                </a:cxn>
              </a:cxnLst>
              <a:rect l="0" t="0" r="r" b="b"/>
              <a:pathLst>
                <a:path w="1783" h="9">
                  <a:moveTo>
                    <a:pt x="0" y="0"/>
                  </a:moveTo>
                  <a:lnTo>
                    <a:pt x="0" y="9"/>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38" name="Freeform 122"/>
            <p:cNvSpPr>
              <a:spLocks/>
            </p:cNvSpPr>
            <p:nvPr/>
          </p:nvSpPr>
          <p:spPr bwMode="auto">
            <a:xfrm>
              <a:off x="8446299" y="3438188"/>
              <a:ext cx="622198" cy="2868"/>
            </a:xfrm>
            <a:custGeom>
              <a:avLst/>
              <a:gdLst/>
              <a:ahLst/>
              <a:cxnLst>
                <a:cxn ang="0">
                  <a:pos x="0" y="9"/>
                </a:cxn>
                <a:cxn ang="0">
                  <a:pos x="1783" y="0"/>
                </a:cxn>
                <a:cxn ang="0">
                  <a:pos x="1783" y="9"/>
                </a:cxn>
                <a:cxn ang="0">
                  <a:pos x="0" y="9"/>
                </a:cxn>
              </a:cxnLst>
              <a:rect l="0" t="0" r="r" b="b"/>
              <a:pathLst>
                <a:path w="1783" h="9">
                  <a:moveTo>
                    <a:pt x="0" y="9"/>
                  </a:moveTo>
                  <a:lnTo>
                    <a:pt x="1783" y="0"/>
                  </a:lnTo>
                  <a:lnTo>
                    <a:pt x="1783"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39" name="Rectangle 123"/>
            <p:cNvSpPr>
              <a:spLocks noChangeArrowheads="1"/>
            </p:cNvSpPr>
            <p:nvPr/>
          </p:nvSpPr>
          <p:spPr bwMode="auto">
            <a:xfrm>
              <a:off x="8446299" y="3438188"/>
              <a:ext cx="622198"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40" name="Freeform 124"/>
            <p:cNvSpPr>
              <a:spLocks/>
            </p:cNvSpPr>
            <p:nvPr/>
          </p:nvSpPr>
          <p:spPr bwMode="auto">
            <a:xfrm>
              <a:off x="9161966" y="3438188"/>
              <a:ext cx="30691" cy="2868"/>
            </a:xfrm>
            <a:custGeom>
              <a:avLst/>
              <a:gdLst/>
              <a:ahLst/>
              <a:cxnLst>
                <a:cxn ang="0">
                  <a:pos x="0" y="0"/>
                </a:cxn>
                <a:cxn ang="0">
                  <a:pos x="0" y="9"/>
                </a:cxn>
                <a:cxn ang="0">
                  <a:pos x="89" y="0"/>
                </a:cxn>
                <a:cxn ang="0">
                  <a:pos x="0" y="0"/>
                </a:cxn>
              </a:cxnLst>
              <a:rect l="0" t="0" r="r" b="b"/>
              <a:pathLst>
                <a:path w="89" h="9">
                  <a:moveTo>
                    <a:pt x="0" y="0"/>
                  </a:moveTo>
                  <a:lnTo>
                    <a:pt x="0" y="9"/>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41" name="Freeform 125"/>
            <p:cNvSpPr>
              <a:spLocks/>
            </p:cNvSpPr>
            <p:nvPr/>
          </p:nvSpPr>
          <p:spPr bwMode="auto">
            <a:xfrm>
              <a:off x="9161966" y="3438188"/>
              <a:ext cx="30691" cy="2868"/>
            </a:xfrm>
            <a:custGeom>
              <a:avLst/>
              <a:gdLst/>
              <a:ahLst/>
              <a:cxnLst>
                <a:cxn ang="0">
                  <a:pos x="0" y="9"/>
                </a:cxn>
                <a:cxn ang="0">
                  <a:pos x="89" y="0"/>
                </a:cxn>
                <a:cxn ang="0">
                  <a:pos x="89" y="9"/>
                </a:cxn>
                <a:cxn ang="0">
                  <a:pos x="0" y="9"/>
                </a:cxn>
              </a:cxnLst>
              <a:rect l="0" t="0" r="r" b="b"/>
              <a:pathLst>
                <a:path w="89" h="9">
                  <a:moveTo>
                    <a:pt x="0" y="9"/>
                  </a:moveTo>
                  <a:lnTo>
                    <a:pt x="89" y="0"/>
                  </a:lnTo>
                  <a:lnTo>
                    <a:pt x="89"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42" name="Rectangle 126"/>
            <p:cNvSpPr>
              <a:spLocks noChangeArrowheads="1"/>
            </p:cNvSpPr>
            <p:nvPr/>
          </p:nvSpPr>
          <p:spPr bwMode="auto">
            <a:xfrm>
              <a:off x="9161966" y="3438188"/>
              <a:ext cx="3069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43" name="Freeform 127"/>
            <p:cNvSpPr>
              <a:spLocks/>
            </p:cNvSpPr>
            <p:nvPr/>
          </p:nvSpPr>
          <p:spPr bwMode="auto">
            <a:xfrm>
              <a:off x="9286126" y="3438188"/>
              <a:ext cx="622198" cy="2868"/>
            </a:xfrm>
            <a:custGeom>
              <a:avLst/>
              <a:gdLst/>
              <a:ahLst/>
              <a:cxnLst>
                <a:cxn ang="0">
                  <a:pos x="0" y="0"/>
                </a:cxn>
                <a:cxn ang="0">
                  <a:pos x="0" y="9"/>
                </a:cxn>
                <a:cxn ang="0">
                  <a:pos x="1783" y="0"/>
                </a:cxn>
                <a:cxn ang="0">
                  <a:pos x="0" y="0"/>
                </a:cxn>
              </a:cxnLst>
              <a:rect l="0" t="0" r="r" b="b"/>
              <a:pathLst>
                <a:path w="1783" h="9">
                  <a:moveTo>
                    <a:pt x="0" y="0"/>
                  </a:moveTo>
                  <a:lnTo>
                    <a:pt x="0" y="9"/>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44" name="Freeform 128"/>
            <p:cNvSpPr>
              <a:spLocks/>
            </p:cNvSpPr>
            <p:nvPr/>
          </p:nvSpPr>
          <p:spPr bwMode="auto">
            <a:xfrm>
              <a:off x="9286126" y="3438188"/>
              <a:ext cx="622198" cy="2868"/>
            </a:xfrm>
            <a:custGeom>
              <a:avLst/>
              <a:gdLst/>
              <a:ahLst/>
              <a:cxnLst>
                <a:cxn ang="0">
                  <a:pos x="0" y="9"/>
                </a:cxn>
                <a:cxn ang="0">
                  <a:pos x="1783" y="0"/>
                </a:cxn>
                <a:cxn ang="0">
                  <a:pos x="1783" y="9"/>
                </a:cxn>
                <a:cxn ang="0">
                  <a:pos x="0" y="9"/>
                </a:cxn>
              </a:cxnLst>
              <a:rect l="0" t="0" r="r" b="b"/>
              <a:pathLst>
                <a:path w="1783" h="9">
                  <a:moveTo>
                    <a:pt x="0" y="9"/>
                  </a:moveTo>
                  <a:lnTo>
                    <a:pt x="1783" y="0"/>
                  </a:lnTo>
                  <a:lnTo>
                    <a:pt x="1783"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45" name="Rectangle 129"/>
            <p:cNvSpPr>
              <a:spLocks noChangeArrowheads="1"/>
            </p:cNvSpPr>
            <p:nvPr/>
          </p:nvSpPr>
          <p:spPr bwMode="auto">
            <a:xfrm>
              <a:off x="9286126" y="3438188"/>
              <a:ext cx="622198"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46" name="Freeform 130"/>
            <p:cNvSpPr>
              <a:spLocks/>
            </p:cNvSpPr>
            <p:nvPr/>
          </p:nvSpPr>
          <p:spPr bwMode="auto">
            <a:xfrm>
              <a:off x="10001793" y="3438188"/>
              <a:ext cx="30691" cy="2868"/>
            </a:xfrm>
            <a:custGeom>
              <a:avLst/>
              <a:gdLst/>
              <a:ahLst/>
              <a:cxnLst>
                <a:cxn ang="0">
                  <a:pos x="0" y="0"/>
                </a:cxn>
                <a:cxn ang="0">
                  <a:pos x="0" y="9"/>
                </a:cxn>
                <a:cxn ang="0">
                  <a:pos x="88" y="0"/>
                </a:cxn>
                <a:cxn ang="0">
                  <a:pos x="0" y="0"/>
                </a:cxn>
              </a:cxnLst>
              <a:rect l="0" t="0" r="r" b="b"/>
              <a:pathLst>
                <a:path w="88" h="9">
                  <a:moveTo>
                    <a:pt x="0" y="0"/>
                  </a:moveTo>
                  <a:lnTo>
                    <a:pt x="0" y="9"/>
                  </a:lnTo>
                  <a:lnTo>
                    <a:pt x="88"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47" name="Freeform 131"/>
            <p:cNvSpPr>
              <a:spLocks/>
            </p:cNvSpPr>
            <p:nvPr/>
          </p:nvSpPr>
          <p:spPr bwMode="auto">
            <a:xfrm>
              <a:off x="10001793" y="3438188"/>
              <a:ext cx="30691" cy="2868"/>
            </a:xfrm>
            <a:custGeom>
              <a:avLst/>
              <a:gdLst/>
              <a:ahLst/>
              <a:cxnLst>
                <a:cxn ang="0">
                  <a:pos x="0" y="9"/>
                </a:cxn>
                <a:cxn ang="0">
                  <a:pos x="88" y="0"/>
                </a:cxn>
                <a:cxn ang="0">
                  <a:pos x="88" y="9"/>
                </a:cxn>
                <a:cxn ang="0">
                  <a:pos x="0" y="9"/>
                </a:cxn>
              </a:cxnLst>
              <a:rect l="0" t="0" r="r" b="b"/>
              <a:pathLst>
                <a:path w="88" h="9">
                  <a:moveTo>
                    <a:pt x="0" y="9"/>
                  </a:moveTo>
                  <a:lnTo>
                    <a:pt x="88" y="0"/>
                  </a:lnTo>
                  <a:lnTo>
                    <a:pt x="88"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48" name="Rectangle 132"/>
            <p:cNvSpPr>
              <a:spLocks noChangeArrowheads="1"/>
            </p:cNvSpPr>
            <p:nvPr/>
          </p:nvSpPr>
          <p:spPr bwMode="auto">
            <a:xfrm>
              <a:off x="10001793" y="3438188"/>
              <a:ext cx="3069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49" name="Freeform 133"/>
            <p:cNvSpPr>
              <a:spLocks/>
            </p:cNvSpPr>
            <p:nvPr/>
          </p:nvSpPr>
          <p:spPr bwMode="auto">
            <a:xfrm>
              <a:off x="10125954" y="3438188"/>
              <a:ext cx="620803" cy="2868"/>
            </a:xfrm>
            <a:custGeom>
              <a:avLst/>
              <a:gdLst/>
              <a:ahLst/>
              <a:cxnLst>
                <a:cxn ang="0">
                  <a:pos x="0" y="0"/>
                </a:cxn>
                <a:cxn ang="0">
                  <a:pos x="0" y="9"/>
                </a:cxn>
                <a:cxn ang="0">
                  <a:pos x="1783" y="0"/>
                </a:cxn>
                <a:cxn ang="0">
                  <a:pos x="0" y="0"/>
                </a:cxn>
              </a:cxnLst>
              <a:rect l="0" t="0" r="r" b="b"/>
              <a:pathLst>
                <a:path w="1783" h="9">
                  <a:moveTo>
                    <a:pt x="0" y="0"/>
                  </a:moveTo>
                  <a:lnTo>
                    <a:pt x="0" y="9"/>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50" name="Freeform 134"/>
            <p:cNvSpPr>
              <a:spLocks/>
            </p:cNvSpPr>
            <p:nvPr/>
          </p:nvSpPr>
          <p:spPr bwMode="auto">
            <a:xfrm>
              <a:off x="10125954" y="3438188"/>
              <a:ext cx="620803" cy="2868"/>
            </a:xfrm>
            <a:custGeom>
              <a:avLst/>
              <a:gdLst/>
              <a:ahLst/>
              <a:cxnLst>
                <a:cxn ang="0">
                  <a:pos x="0" y="9"/>
                </a:cxn>
                <a:cxn ang="0">
                  <a:pos x="1783" y="0"/>
                </a:cxn>
                <a:cxn ang="0">
                  <a:pos x="1783" y="9"/>
                </a:cxn>
                <a:cxn ang="0">
                  <a:pos x="0" y="9"/>
                </a:cxn>
              </a:cxnLst>
              <a:rect l="0" t="0" r="r" b="b"/>
              <a:pathLst>
                <a:path w="1783" h="9">
                  <a:moveTo>
                    <a:pt x="0" y="9"/>
                  </a:moveTo>
                  <a:lnTo>
                    <a:pt x="1783" y="0"/>
                  </a:lnTo>
                  <a:lnTo>
                    <a:pt x="1783"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51" name="Rectangle 135"/>
            <p:cNvSpPr>
              <a:spLocks noChangeArrowheads="1"/>
            </p:cNvSpPr>
            <p:nvPr/>
          </p:nvSpPr>
          <p:spPr bwMode="auto">
            <a:xfrm>
              <a:off x="10125954" y="3438188"/>
              <a:ext cx="620803"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52" name="Freeform 136"/>
            <p:cNvSpPr>
              <a:spLocks/>
            </p:cNvSpPr>
            <p:nvPr/>
          </p:nvSpPr>
          <p:spPr bwMode="auto">
            <a:xfrm>
              <a:off x="10840226" y="3438188"/>
              <a:ext cx="32086" cy="2868"/>
            </a:xfrm>
            <a:custGeom>
              <a:avLst/>
              <a:gdLst/>
              <a:ahLst/>
              <a:cxnLst>
                <a:cxn ang="0">
                  <a:pos x="0" y="0"/>
                </a:cxn>
                <a:cxn ang="0">
                  <a:pos x="0" y="9"/>
                </a:cxn>
                <a:cxn ang="0">
                  <a:pos x="88" y="0"/>
                </a:cxn>
                <a:cxn ang="0">
                  <a:pos x="0" y="0"/>
                </a:cxn>
              </a:cxnLst>
              <a:rect l="0" t="0" r="r" b="b"/>
              <a:pathLst>
                <a:path w="88" h="9">
                  <a:moveTo>
                    <a:pt x="0" y="0"/>
                  </a:moveTo>
                  <a:lnTo>
                    <a:pt x="0" y="9"/>
                  </a:lnTo>
                  <a:lnTo>
                    <a:pt x="88"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53" name="Freeform 137"/>
            <p:cNvSpPr>
              <a:spLocks/>
            </p:cNvSpPr>
            <p:nvPr/>
          </p:nvSpPr>
          <p:spPr bwMode="auto">
            <a:xfrm>
              <a:off x="10840226" y="3438188"/>
              <a:ext cx="32086" cy="2868"/>
            </a:xfrm>
            <a:custGeom>
              <a:avLst/>
              <a:gdLst/>
              <a:ahLst/>
              <a:cxnLst>
                <a:cxn ang="0">
                  <a:pos x="0" y="9"/>
                </a:cxn>
                <a:cxn ang="0">
                  <a:pos x="88" y="0"/>
                </a:cxn>
                <a:cxn ang="0">
                  <a:pos x="88" y="9"/>
                </a:cxn>
                <a:cxn ang="0">
                  <a:pos x="0" y="9"/>
                </a:cxn>
              </a:cxnLst>
              <a:rect l="0" t="0" r="r" b="b"/>
              <a:pathLst>
                <a:path w="88" h="9">
                  <a:moveTo>
                    <a:pt x="0" y="9"/>
                  </a:moveTo>
                  <a:lnTo>
                    <a:pt x="88" y="0"/>
                  </a:lnTo>
                  <a:lnTo>
                    <a:pt x="88"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54" name="Rectangle 138"/>
            <p:cNvSpPr>
              <a:spLocks noChangeArrowheads="1"/>
            </p:cNvSpPr>
            <p:nvPr/>
          </p:nvSpPr>
          <p:spPr bwMode="auto">
            <a:xfrm>
              <a:off x="10840226" y="3438188"/>
              <a:ext cx="32086"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55" name="Freeform 139"/>
            <p:cNvSpPr>
              <a:spLocks/>
            </p:cNvSpPr>
            <p:nvPr/>
          </p:nvSpPr>
          <p:spPr bwMode="auto">
            <a:xfrm>
              <a:off x="10965782" y="3438188"/>
              <a:ext cx="461766" cy="2868"/>
            </a:xfrm>
            <a:custGeom>
              <a:avLst/>
              <a:gdLst/>
              <a:ahLst/>
              <a:cxnLst>
                <a:cxn ang="0">
                  <a:pos x="0" y="0"/>
                </a:cxn>
                <a:cxn ang="0">
                  <a:pos x="0" y="9"/>
                </a:cxn>
                <a:cxn ang="0">
                  <a:pos x="1327" y="0"/>
                </a:cxn>
                <a:cxn ang="0">
                  <a:pos x="0" y="0"/>
                </a:cxn>
              </a:cxnLst>
              <a:rect l="0" t="0" r="r" b="b"/>
              <a:pathLst>
                <a:path w="1327" h="9">
                  <a:moveTo>
                    <a:pt x="0" y="0"/>
                  </a:moveTo>
                  <a:lnTo>
                    <a:pt x="0" y="9"/>
                  </a:lnTo>
                  <a:lnTo>
                    <a:pt x="1327"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56" name="Freeform 140"/>
            <p:cNvSpPr>
              <a:spLocks/>
            </p:cNvSpPr>
            <p:nvPr/>
          </p:nvSpPr>
          <p:spPr bwMode="auto">
            <a:xfrm>
              <a:off x="10965782" y="3438188"/>
              <a:ext cx="461766" cy="2868"/>
            </a:xfrm>
            <a:custGeom>
              <a:avLst/>
              <a:gdLst/>
              <a:ahLst/>
              <a:cxnLst>
                <a:cxn ang="0">
                  <a:pos x="0" y="9"/>
                </a:cxn>
                <a:cxn ang="0">
                  <a:pos x="1327" y="0"/>
                </a:cxn>
                <a:cxn ang="0">
                  <a:pos x="1327" y="9"/>
                </a:cxn>
                <a:cxn ang="0">
                  <a:pos x="0" y="9"/>
                </a:cxn>
              </a:cxnLst>
              <a:rect l="0" t="0" r="r" b="b"/>
              <a:pathLst>
                <a:path w="1327" h="9">
                  <a:moveTo>
                    <a:pt x="0" y="9"/>
                  </a:moveTo>
                  <a:lnTo>
                    <a:pt x="1327" y="0"/>
                  </a:lnTo>
                  <a:lnTo>
                    <a:pt x="1327"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57" name="Rectangle 141"/>
            <p:cNvSpPr>
              <a:spLocks noChangeArrowheads="1"/>
            </p:cNvSpPr>
            <p:nvPr/>
          </p:nvSpPr>
          <p:spPr bwMode="auto">
            <a:xfrm>
              <a:off x="10965782" y="3438188"/>
              <a:ext cx="461766"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58" name="Freeform 142"/>
            <p:cNvSpPr>
              <a:spLocks/>
            </p:cNvSpPr>
            <p:nvPr/>
          </p:nvSpPr>
          <p:spPr bwMode="auto">
            <a:xfrm>
              <a:off x="11427547" y="3438188"/>
              <a:ext cx="1395" cy="2868"/>
            </a:xfrm>
            <a:custGeom>
              <a:avLst/>
              <a:gdLst/>
              <a:ahLst/>
              <a:cxnLst>
                <a:cxn ang="0">
                  <a:pos x="0" y="0"/>
                </a:cxn>
                <a:cxn ang="0">
                  <a:pos x="0" y="9"/>
                </a:cxn>
                <a:cxn ang="0">
                  <a:pos x="1" y="9"/>
                </a:cxn>
              </a:cxnLst>
              <a:rect l="0" t="0" r="r" b="b"/>
              <a:pathLst>
                <a:path w="1" h="9">
                  <a:moveTo>
                    <a:pt x="0" y="0"/>
                  </a:moveTo>
                  <a:lnTo>
                    <a:pt x="0" y="9"/>
                  </a:lnTo>
                  <a:lnTo>
                    <a:pt x="1" y="9"/>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59" name="Freeform 143"/>
            <p:cNvSpPr>
              <a:spLocks/>
            </p:cNvSpPr>
            <p:nvPr/>
          </p:nvSpPr>
          <p:spPr bwMode="auto">
            <a:xfrm>
              <a:off x="7895249" y="3432453"/>
              <a:ext cx="408753" cy="12904"/>
            </a:xfrm>
            <a:custGeom>
              <a:avLst/>
              <a:gdLst/>
              <a:ahLst/>
              <a:cxnLst>
                <a:cxn ang="0">
                  <a:pos x="0" y="0"/>
                </a:cxn>
                <a:cxn ang="0">
                  <a:pos x="0" y="36"/>
                </a:cxn>
                <a:cxn ang="0">
                  <a:pos x="1173" y="0"/>
                </a:cxn>
                <a:cxn ang="0">
                  <a:pos x="0" y="0"/>
                </a:cxn>
              </a:cxnLst>
              <a:rect l="0" t="0" r="r" b="b"/>
              <a:pathLst>
                <a:path w="1173" h="36">
                  <a:moveTo>
                    <a:pt x="0" y="0"/>
                  </a:moveTo>
                  <a:lnTo>
                    <a:pt x="0" y="36"/>
                  </a:lnTo>
                  <a:lnTo>
                    <a:pt x="117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60" name="Freeform 144"/>
            <p:cNvSpPr>
              <a:spLocks/>
            </p:cNvSpPr>
            <p:nvPr/>
          </p:nvSpPr>
          <p:spPr bwMode="auto">
            <a:xfrm>
              <a:off x="7895249" y="3432453"/>
              <a:ext cx="408753" cy="12904"/>
            </a:xfrm>
            <a:custGeom>
              <a:avLst/>
              <a:gdLst/>
              <a:ahLst/>
              <a:cxnLst>
                <a:cxn ang="0">
                  <a:pos x="0" y="36"/>
                </a:cxn>
                <a:cxn ang="0">
                  <a:pos x="1173" y="0"/>
                </a:cxn>
                <a:cxn ang="0">
                  <a:pos x="1173" y="36"/>
                </a:cxn>
                <a:cxn ang="0">
                  <a:pos x="0" y="36"/>
                </a:cxn>
              </a:cxnLst>
              <a:rect l="0" t="0" r="r" b="b"/>
              <a:pathLst>
                <a:path w="1173" h="36">
                  <a:moveTo>
                    <a:pt x="0" y="36"/>
                  </a:moveTo>
                  <a:lnTo>
                    <a:pt x="1173" y="0"/>
                  </a:lnTo>
                  <a:lnTo>
                    <a:pt x="1173" y="36"/>
                  </a:lnTo>
                  <a:lnTo>
                    <a:pt x="0"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61" name="Rectangle 145"/>
            <p:cNvSpPr>
              <a:spLocks noChangeArrowheads="1"/>
            </p:cNvSpPr>
            <p:nvPr/>
          </p:nvSpPr>
          <p:spPr bwMode="auto">
            <a:xfrm>
              <a:off x="6191878" y="3088877"/>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362" name="Rectangle 146"/>
            <p:cNvSpPr>
              <a:spLocks noChangeArrowheads="1"/>
            </p:cNvSpPr>
            <p:nvPr/>
          </p:nvSpPr>
          <p:spPr bwMode="auto">
            <a:xfrm>
              <a:off x="6304878" y="3184411"/>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1</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363" name="Rectangle 147"/>
            <p:cNvSpPr>
              <a:spLocks noChangeArrowheads="1"/>
            </p:cNvSpPr>
            <p:nvPr/>
          </p:nvSpPr>
          <p:spPr bwMode="auto">
            <a:xfrm>
              <a:off x="7895249" y="3432453"/>
              <a:ext cx="408753"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64" name="Freeform 148"/>
            <p:cNvSpPr>
              <a:spLocks/>
            </p:cNvSpPr>
            <p:nvPr/>
          </p:nvSpPr>
          <p:spPr bwMode="auto">
            <a:xfrm>
              <a:off x="6194668" y="3428151"/>
              <a:ext cx="131136" cy="37278"/>
            </a:xfrm>
            <a:custGeom>
              <a:avLst/>
              <a:gdLst/>
              <a:ahLst/>
              <a:cxnLst>
                <a:cxn ang="0">
                  <a:pos x="376" y="27"/>
                </a:cxn>
                <a:cxn ang="0">
                  <a:pos x="376" y="0"/>
                </a:cxn>
                <a:cxn ang="0">
                  <a:pos x="0" y="103"/>
                </a:cxn>
                <a:cxn ang="0">
                  <a:pos x="376" y="27"/>
                </a:cxn>
              </a:cxnLst>
              <a:rect l="0" t="0" r="r" b="b"/>
              <a:pathLst>
                <a:path w="376" h="103">
                  <a:moveTo>
                    <a:pt x="376" y="27"/>
                  </a:moveTo>
                  <a:lnTo>
                    <a:pt x="376" y="0"/>
                  </a:lnTo>
                  <a:lnTo>
                    <a:pt x="0" y="103"/>
                  </a:lnTo>
                  <a:lnTo>
                    <a:pt x="376" y="2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65" name="Freeform 149"/>
            <p:cNvSpPr>
              <a:spLocks/>
            </p:cNvSpPr>
            <p:nvPr/>
          </p:nvSpPr>
          <p:spPr bwMode="auto">
            <a:xfrm>
              <a:off x="6194668" y="3400910"/>
              <a:ext cx="131136" cy="64520"/>
            </a:xfrm>
            <a:custGeom>
              <a:avLst/>
              <a:gdLst/>
              <a:ahLst/>
              <a:cxnLst>
                <a:cxn ang="0">
                  <a:pos x="376" y="76"/>
                </a:cxn>
                <a:cxn ang="0">
                  <a:pos x="0" y="179"/>
                </a:cxn>
                <a:cxn ang="0">
                  <a:pos x="0" y="0"/>
                </a:cxn>
                <a:cxn ang="0">
                  <a:pos x="376" y="76"/>
                </a:cxn>
              </a:cxnLst>
              <a:rect l="0" t="0" r="r" b="b"/>
              <a:pathLst>
                <a:path w="376" h="179">
                  <a:moveTo>
                    <a:pt x="376" y="76"/>
                  </a:moveTo>
                  <a:lnTo>
                    <a:pt x="0" y="179"/>
                  </a:lnTo>
                  <a:lnTo>
                    <a:pt x="0" y="0"/>
                  </a:lnTo>
                  <a:lnTo>
                    <a:pt x="376"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66" name="Freeform 150"/>
            <p:cNvSpPr>
              <a:spLocks/>
            </p:cNvSpPr>
            <p:nvPr/>
          </p:nvSpPr>
          <p:spPr bwMode="auto">
            <a:xfrm>
              <a:off x="6194668" y="3400910"/>
              <a:ext cx="131136" cy="64520"/>
            </a:xfrm>
            <a:custGeom>
              <a:avLst/>
              <a:gdLst/>
              <a:ahLst/>
              <a:cxnLst>
                <a:cxn ang="0">
                  <a:pos x="376" y="103"/>
                </a:cxn>
                <a:cxn ang="0">
                  <a:pos x="376" y="76"/>
                </a:cxn>
                <a:cxn ang="0">
                  <a:pos x="0" y="0"/>
                </a:cxn>
                <a:cxn ang="0">
                  <a:pos x="0" y="179"/>
                </a:cxn>
                <a:cxn ang="0">
                  <a:pos x="376" y="103"/>
                </a:cxn>
              </a:cxnLst>
              <a:rect l="0" t="0" r="r" b="b"/>
              <a:pathLst>
                <a:path w="376" h="179">
                  <a:moveTo>
                    <a:pt x="376" y="103"/>
                  </a:moveTo>
                  <a:lnTo>
                    <a:pt x="376" y="76"/>
                  </a:lnTo>
                  <a:lnTo>
                    <a:pt x="0" y="0"/>
                  </a:lnTo>
                  <a:lnTo>
                    <a:pt x="0" y="179"/>
                  </a:lnTo>
                  <a:lnTo>
                    <a:pt x="376" y="10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67" name="Freeform 151"/>
            <p:cNvSpPr>
              <a:spLocks/>
            </p:cNvSpPr>
            <p:nvPr/>
          </p:nvSpPr>
          <p:spPr bwMode="auto">
            <a:xfrm>
              <a:off x="5915656" y="3426718"/>
              <a:ext cx="410148" cy="12904"/>
            </a:xfrm>
            <a:custGeom>
              <a:avLst/>
              <a:gdLst/>
              <a:ahLst/>
              <a:cxnLst>
                <a:cxn ang="0">
                  <a:pos x="0" y="0"/>
                </a:cxn>
                <a:cxn ang="0">
                  <a:pos x="0" y="36"/>
                </a:cxn>
                <a:cxn ang="0">
                  <a:pos x="1175" y="0"/>
                </a:cxn>
                <a:cxn ang="0">
                  <a:pos x="0" y="0"/>
                </a:cxn>
              </a:cxnLst>
              <a:rect l="0" t="0" r="r" b="b"/>
              <a:pathLst>
                <a:path w="1175" h="36">
                  <a:moveTo>
                    <a:pt x="0" y="0"/>
                  </a:moveTo>
                  <a:lnTo>
                    <a:pt x="0" y="36"/>
                  </a:lnTo>
                  <a:lnTo>
                    <a:pt x="1175"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68" name="Freeform 152"/>
            <p:cNvSpPr>
              <a:spLocks/>
            </p:cNvSpPr>
            <p:nvPr/>
          </p:nvSpPr>
          <p:spPr bwMode="auto">
            <a:xfrm>
              <a:off x="5915656" y="3426718"/>
              <a:ext cx="410148" cy="12904"/>
            </a:xfrm>
            <a:custGeom>
              <a:avLst/>
              <a:gdLst/>
              <a:ahLst/>
              <a:cxnLst>
                <a:cxn ang="0">
                  <a:pos x="0" y="36"/>
                </a:cxn>
                <a:cxn ang="0">
                  <a:pos x="1175" y="0"/>
                </a:cxn>
                <a:cxn ang="0">
                  <a:pos x="1175" y="36"/>
                </a:cxn>
                <a:cxn ang="0">
                  <a:pos x="0" y="36"/>
                </a:cxn>
              </a:cxnLst>
              <a:rect l="0" t="0" r="r" b="b"/>
              <a:pathLst>
                <a:path w="1175" h="36">
                  <a:moveTo>
                    <a:pt x="0" y="36"/>
                  </a:moveTo>
                  <a:lnTo>
                    <a:pt x="1175" y="0"/>
                  </a:lnTo>
                  <a:lnTo>
                    <a:pt x="1175" y="36"/>
                  </a:lnTo>
                  <a:lnTo>
                    <a:pt x="0"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69" name="Rectangle 153"/>
            <p:cNvSpPr>
              <a:spLocks noChangeArrowheads="1"/>
            </p:cNvSpPr>
            <p:nvPr/>
          </p:nvSpPr>
          <p:spPr bwMode="auto">
            <a:xfrm>
              <a:off x="8249595" y="3190146"/>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4</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370" name="Rectangle 154"/>
            <p:cNvSpPr>
              <a:spLocks noChangeArrowheads="1"/>
            </p:cNvSpPr>
            <p:nvPr/>
          </p:nvSpPr>
          <p:spPr bwMode="auto">
            <a:xfrm>
              <a:off x="8149714" y="3094612"/>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371" name="Rectangle 155"/>
            <p:cNvSpPr>
              <a:spLocks noChangeArrowheads="1"/>
            </p:cNvSpPr>
            <p:nvPr/>
          </p:nvSpPr>
          <p:spPr bwMode="auto">
            <a:xfrm>
              <a:off x="5915656" y="3426718"/>
              <a:ext cx="410148"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72" name="Freeform 156"/>
            <p:cNvSpPr>
              <a:spLocks/>
            </p:cNvSpPr>
            <p:nvPr/>
          </p:nvSpPr>
          <p:spPr bwMode="auto">
            <a:xfrm>
              <a:off x="7895249" y="3312016"/>
              <a:ext cx="1395" cy="255211"/>
            </a:xfrm>
            <a:custGeom>
              <a:avLst/>
              <a:gdLst/>
              <a:ahLst/>
              <a:cxnLst>
                <a:cxn ang="0">
                  <a:pos x="0" y="0"/>
                </a:cxn>
                <a:cxn ang="0">
                  <a:pos x="0" y="714"/>
                </a:cxn>
                <a:cxn ang="0">
                  <a:pos x="1" y="714"/>
                </a:cxn>
              </a:cxnLst>
              <a:rect l="0" t="0" r="r" b="b"/>
              <a:pathLst>
                <a:path w="1" h="714">
                  <a:moveTo>
                    <a:pt x="0" y="0"/>
                  </a:moveTo>
                  <a:lnTo>
                    <a:pt x="0" y="714"/>
                  </a:lnTo>
                  <a:lnTo>
                    <a:pt x="1" y="714"/>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73" name="Freeform 157"/>
            <p:cNvSpPr>
              <a:spLocks/>
            </p:cNvSpPr>
            <p:nvPr/>
          </p:nvSpPr>
          <p:spPr bwMode="auto">
            <a:xfrm>
              <a:off x="8172867" y="3435320"/>
              <a:ext cx="131136" cy="35844"/>
            </a:xfrm>
            <a:custGeom>
              <a:avLst/>
              <a:gdLst/>
              <a:ahLst/>
              <a:cxnLst>
                <a:cxn ang="0">
                  <a:pos x="377" y="26"/>
                </a:cxn>
                <a:cxn ang="0">
                  <a:pos x="377" y="0"/>
                </a:cxn>
                <a:cxn ang="0">
                  <a:pos x="0" y="102"/>
                </a:cxn>
                <a:cxn ang="0">
                  <a:pos x="377" y="26"/>
                </a:cxn>
              </a:cxnLst>
              <a:rect l="0" t="0" r="r" b="b"/>
              <a:pathLst>
                <a:path w="377" h="102">
                  <a:moveTo>
                    <a:pt x="377" y="26"/>
                  </a:moveTo>
                  <a:lnTo>
                    <a:pt x="377" y="0"/>
                  </a:lnTo>
                  <a:lnTo>
                    <a:pt x="0" y="102"/>
                  </a:lnTo>
                  <a:lnTo>
                    <a:pt x="377" y="2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74" name="Freeform 158"/>
            <p:cNvSpPr>
              <a:spLocks/>
            </p:cNvSpPr>
            <p:nvPr/>
          </p:nvSpPr>
          <p:spPr bwMode="auto">
            <a:xfrm>
              <a:off x="8172867" y="3408079"/>
              <a:ext cx="131136" cy="63086"/>
            </a:xfrm>
            <a:custGeom>
              <a:avLst/>
              <a:gdLst/>
              <a:ahLst/>
              <a:cxnLst>
                <a:cxn ang="0">
                  <a:pos x="377" y="77"/>
                </a:cxn>
                <a:cxn ang="0">
                  <a:pos x="0" y="179"/>
                </a:cxn>
                <a:cxn ang="0">
                  <a:pos x="0" y="0"/>
                </a:cxn>
                <a:cxn ang="0">
                  <a:pos x="377" y="77"/>
                </a:cxn>
              </a:cxnLst>
              <a:rect l="0" t="0" r="r" b="b"/>
              <a:pathLst>
                <a:path w="377" h="179">
                  <a:moveTo>
                    <a:pt x="377" y="77"/>
                  </a:moveTo>
                  <a:lnTo>
                    <a:pt x="0" y="179"/>
                  </a:lnTo>
                  <a:lnTo>
                    <a:pt x="0" y="0"/>
                  </a:lnTo>
                  <a:lnTo>
                    <a:pt x="377" y="7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75" name="Rectangle 159"/>
            <p:cNvSpPr>
              <a:spLocks noChangeArrowheads="1"/>
            </p:cNvSpPr>
            <p:nvPr/>
          </p:nvSpPr>
          <p:spPr bwMode="auto">
            <a:xfrm>
              <a:off x="9286126" y="3190146"/>
              <a:ext cx="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376" name="Rectangle 160"/>
            <p:cNvSpPr>
              <a:spLocks noChangeArrowheads="1"/>
            </p:cNvSpPr>
            <p:nvPr/>
          </p:nvSpPr>
          <p:spPr bwMode="auto">
            <a:xfrm>
              <a:off x="9186245" y="3109126"/>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377" name="Freeform 161"/>
            <p:cNvSpPr>
              <a:spLocks/>
            </p:cNvSpPr>
            <p:nvPr/>
          </p:nvSpPr>
          <p:spPr bwMode="auto">
            <a:xfrm>
              <a:off x="8172867" y="3408079"/>
              <a:ext cx="131136" cy="63086"/>
            </a:xfrm>
            <a:custGeom>
              <a:avLst/>
              <a:gdLst/>
              <a:ahLst/>
              <a:cxnLst>
                <a:cxn ang="0">
                  <a:pos x="377" y="103"/>
                </a:cxn>
                <a:cxn ang="0">
                  <a:pos x="377" y="77"/>
                </a:cxn>
                <a:cxn ang="0">
                  <a:pos x="0" y="0"/>
                </a:cxn>
                <a:cxn ang="0">
                  <a:pos x="0" y="179"/>
                </a:cxn>
                <a:cxn ang="0">
                  <a:pos x="377" y="103"/>
                </a:cxn>
              </a:cxnLst>
              <a:rect l="0" t="0" r="r" b="b"/>
              <a:pathLst>
                <a:path w="377" h="179">
                  <a:moveTo>
                    <a:pt x="377" y="103"/>
                  </a:moveTo>
                  <a:lnTo>
                    <a:pt x="377" y="77"/>
                  </a:lnTo>
                  <a:lnTo>
                    <a:pt x="0" y="0"/>
                  </a:lnTo>
                  <a:lnTo>
                    <a:pt x="0" y="179"/>
                  </a:lnTo>
                  <a:lnTo>
                    <a:pt x="377" y="10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78" name="Freeform 162"/>
            <p:cNvSpPr>
              <a:spLocks/>
            </p:cNvSpPr>
            <p:nvPr/>
          </p:nvSpPr>
          <p:spPr bwMode="auto">
            <a:xfrm>
              <a:off x="9072682" y="3312016"/>
              <a:ext cx="1395" cy="255211"/>
            </a:xfrm>
            <a:custGeom>
              <a:avLst/>
              <a:gdLst/>
              <a:ahLst/>
              <a:cxnLst>
                <a:cxn ang="0">
                  <a:pos x="0" y="0"/>
                </a:cxn>
                <a:cxn ang="0">
                  <a:pos x="0" y="714"/>
                </a:cxn>
                <a:cxn ang="0">
                  <a:pos x="1" y="714"/>
                </a:cxn>
              </a:cxnLst>
              <a:rect l="0" t="0" r="r" b="b"/>
              <a:pathLst>
                <a:path w="1" h="714">
                  <a:moveTo>
                    <a:pt x="0" y="0"/>
                  </a:moveTo>
                  <a:lnTo>
                    <a:pt x="0" y="714"/>
                  </a:lnTo>
                  <a:lnTo>
                    <a:pt x="1" y="714"/>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79" name="Freeform 163"/>
            <p:cNvSpPr>
              <a:spLocks/>
            </p:cNvSpPr>
            <p:nvPr/>
          </p:nvSpPr>
          <p:spPr bwMode="auto">
            <a:xfrm>
              <a:off x="9072682" y="3432453"/>
              <a:ext cx="410148" cy="12904"/>
            </a:xfrm>
            <a:custGeom>
              <a:avLst/>
              <a:gdLst/>
              <a:ahLst/>
              <a:cxnLst>
                <a:cxn ang="0">
                  <a:pos x="0" y="0"/>
                </a:cxn>
                <a:cxn ang="0">
                  <a:pos x="0" y="36"/>
                </a:cxn>
                <a:cxn ang="0">
                  <a:pos x="1172" y="0"/>
                </a:cxn>
                <a:cxn ang="0">
                  <a:pos x="0" y="0"/>
                </a:cxn>
              </a:cxnLst>
              <a:rect l="0" t="0" r="r" b="b"/>
              <a:pathLst>
                <a:path w="1172" h="36">
                  <a:moveTo>
                    <a:pt x="0" y="0"/>
                  </a:moveTo>
                  <a:lnTo>
                    <a:pt x="0" y="36"/>
                  </a:lnTo>
                  <a:lnTo>
                    <a:pt x="1172"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80" name="Freeform 164"/>
            <p:cNvSpPr>
              <a:spLocks/>
            </p:cNvSpPr>
            <p:nvPr/>
          </p:nvSpPr>
          <p:spPr bwMode="auto">
            <a:xfrm>
              <a:off x="9072682" y="3432453"/>
              <a:ext cx="410148" cy="12904"/>
            </a:xfrm>
            <a:custGeom>
              <a:avLst/>
              <a:gdLst/>
              <a:ahLst/>
              <a:cxnLst>
                <a:cxn ang="0">
                  <a:pos x="0" y="36"/>
                </a:cxn>
                <a:cxn ang="0">
                  <a:pos x="1172" y="0"/>
                </a:cxn>
                <a:cxn ang="0">
                  <a:pos x="1172" y="36"/>
                </a:cxn>
                <a:cxn ang="0">
                  <a:pos x="0" y="36"/>
                </a:cxn>
              </a:cxnLst>
              <a:rect l="0" t="0" r="r" b="b"/>
              <a:pathLst>
                <a:path w="1172" h="36">
                  <a:moveTo>
                    <a:pt x="0" y="36"/>
                  </a:moveTo>
                  <a:lnTo>
                    <a:pt x="1172" y="0"/>
                  </a:lnTo>
                  <a:lnTo>
                    <a:pt x="1172" y="36"/>
                  </a:lnTo>
                  <a:lnTo>
                    <a:pt x="0"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81" name="Rectangle 165"/>
            <p:cNvSpPr>
              <a:spLocks noChangeArrowheads="1"/>
            </p:cNvSpPr>
            <p:nvPr/>
          </p:nvSpPr>
          <p:spPr bwMode="auto">
            <a:xfrm>
              <a:off x="9072682" y="3432453"/>
              <a:ext cx="410148"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82" name="Freeform 166"/>
            <p:cNvSpPr>
              <a:spLocks/>
            </p:cNvSpPr>
            <p:nvPr/>
          </p:nvSpPr>
          <p:spPr bwMode="auto">
            <a:xfrm>
              <a:off x="9351694" y="3435320"/>
              <a:ext cx="131136" cy="35844"/>
            </a:xfrm>
            <a:custGeom>
              <a:avLst/>
              <a:gdLst/>
              <a:ahLst/>
              <a:cxnLst>
                <a:cxn ang="0">
                  <a:pos x="376" y="26"/>
                </a:cxn>
                <a:cxn ang="0">
                  <a:pos x="376" y="0"/>
                </a:cxn>
                <a:cxn ang="0">
                  <a:pos x="0" y="102"/>
                </a:cxn>
                <a:cxn ang="0">
                  <a:pos x="376" y="26"/>
                </a:cxn>
              </a:cxnLst>
              <a:rect l="0" t="0" r="r" b="b"/>
              <a:pathLst>
                <a:path w="376" h="102">
                  <a:moveTo>
                    <a:pt x="376" y="26"/>
                  </a:moveTo>
                  <a:lnTo>
                    <a:pt x="376" y="0"/>
                  </a:lnTo>
                  <a:lnTo>
                    <a:pt x="0" y="102"/>
                  </a:lnTo>
                  <a:lnTo>
                    <a:pt x="376" y="2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83" name="Freeform 167"/>
            <p:cNvSpPr>
              <a:spLocks/>
            </p:cNvSpPr>
            <p:nvPr/>
          </p:nvSpPr>
          <p:spPr bwMode="auto">
            <a:xfrm>
              <a:off x="9351694" y="3408079"/>
              <a:ext cx="131136" cy="63086"/>
            </a:xfrm>
            <a:custGeom>
              <a:avLst/>
              <a:gdLst/>
              <a:ahLst/>
              <a:cxnLst>
                <a:cxn ang="0">
                  <a:pos x="376" y="77"/>
                </a:cxn>
                <a:cxn ang="0">
                  <a:pos x="0" y="179"/>
                </a:cxn>
                <a:cxn ang="0">
                  <a:pos x="0" y="0"/>
                </a:cxn>
                <a:cxn ang="0">
                  <a:pos x="376" y="77"/>
                </a:cxn>
              </a:cxnLst>
              <a:rect l="0" t="0" r="r" b="b"/>
              <a:pathLst>
                <a:path w="376" h="179">
                  <a:moveTo>
                    <a:pt x="376" y="77"/>
                  </a:moveTo>
                  <a:lnTo>
                    <a:pt x="0" y="179"/>
                  </a:lnTo>
                  <a:lnTo>
                    <a:pt x="0" y="0"/>
                  </a:lnTo>
                  <a:lnTo>
                    <a:pt x="376" y="7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84" name="Rectangle 168"/>
            <p:cNvSpPr>
              <a:spLocks noChangeArrowheads="1"/>
            </p:cNvSpPr>
            <p:nvPr/>
          </p:nvSpPr>
          <p:spPr bwMode="auto">
            <a:xfrm>
              <a:off x="10254863" y="3094612"/>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385" name="Rectangle 169"/>
            <p:cNvSpPr>
              <a:spLocks noChangeArrowheads="1"/>
            </p:cNvSpPr>
            <p:nvPr/>
          </p:nvSpPr>
          <p:spPr bwMode="auto">
            <a:xfrm>
              <a:off x="10354744" y="3190146"/>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2</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386" name="Freeform 170"/>
            <p:cNvSpPr>
              <a:spLocks/>
            </p:cNvSpPr>
            <p:nvPr/>
          </p:nvSpPr>
          <p:spPr bwMode="auto">
            <a:xfrm>
              <a:off x="9351694" y="3408079"/>
              <a:ext cx="131136" cy="63086"/>
            </a:xfrm>
            <a:custGeom>
              <a:avLst/>
              <a:gdLst/>
              <a:ahLst/>
              <a:cxnLst>
                <a:cxn ang="0">
                  <a:pos x="376" y="103"/>
                </a:cxn>
                <a:cxn ang="0">
                  <a:pos x="376" y="77"/>
                </a:cxn>
                <a:cxn ang="0">
                  <a:pos x="0" y="0"/>
                </a:cxn>
                <a:cxn ang="0">
                  <a:pos x="0" y="179"/>
                </a:cxn>
                <a:cxn ang="0">
                  <a:pos x="376" y="103"/>
                </a:cxn>
              </a:cxnLst>
              <a:rect l="0" t="0" r="r" b="b"/>
              <a:pathLst>
                <a:path w="376" h="179">
                  <a:moveTo>
                    <a:pt x="376" y="103"/>
                  </a:moveTo>
                  <a:lnTo>
                    <a:pt x="376" y="77"/>
                  </a:lnTo>
                  <a:lnTo>
                    <a:pt x="0" y="0"/>
                  </a:lnTo>
                  <a:lnTo>
                    <a:pt x="0" y="179"/>
                  </a:lnTo>
                  <a:lnTo>
                    <a:pt x="376" y="10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87" name="Freeform 171"/>
            <p:cNvSpPr>
              <a:spLocks/>
            </p:cNvSpPr>
            <p:nvPr/>
          </p:nvSpPr>
          <p:spPr bwMode="auto">
            <a:xfrm>
              <a:off x="10194312" y="3432453"/>
              <a:ext cx="414334" cy="12904"/>
            </a:xfrm>
            <a:custGeom>
              <a:avLst/>
              <a:gdLst/>
              <a:ahLst/>
              <a:cxnLst>
                <a:cxn ang="0">
                  <a:pos x="0" y="0"/>
                </a:cxn>
                <a:cxn ang="0">
                  <a:pos x="0" y="36"/>
                </a:cxn>
                <a:cxn ang="0">
                  <a:pos x="1190" y="0"/>
                </a:cxn>
                <a:cxn ang="0">
                  <a:pos x="0" y="0"/>
                </a:cxn>
              </a:cxnLst>
              <a:rect l="0" t="0" r="r" b="b"/>
              <a:pathLst>
                <a:path w="1190" h="36">
                  <a:moveTo>
                    <a:pt x="0" y="0"/>
                  </a:moveTo>
                  <a:lnTo>
                    <a:pt x="0" y="36"/>
                  </a:lnTo>
                  <a:lnTo>
                    <a:pt x="119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88" name="Freeform 172"/>
            <p:cNvSpPr>
              <a:spLocks/>
            </p:cNvSpPr>
            <p:nvPr/>
          </p:nvSpPr>
          <p:spPr bwMode="auto">
            <a:xfrm>
              <a:off x="10194312" y="3432453"/>
              <a:ext cx="414334" cy="12904"/>
            </a:xfrm>
            <a:custGeom>
              <a:avLst/>
              <a:gdLst/>
              <a:ahLst/>
              <a:cxnLst>
                <a:cxn ang="0">
                  <a:pos x="0" y="36"/>
                </a:cxn>
                <a:cxn ang="0">
                  <a:pos x="1190" y="0"/>
                </a:cxn>
                <a:cxn ang="0">
                  <a:pos x="1190" y="36"/>
                </a:cxn>
                <a:cxn ang="0">
                  <a:pos x="0" y="36"/>
                </a:cxn>
              </a:cxnLst>
              <a:rect l="0" t="0" r="r" b="b"/>
              <a:pathLst>
                <a:path w="1190" h="36">
                  <a:moveTo>
                    <a:pt x="0" y="36"/>
                  </a:moveTo>
                  <a:lnTo>
                    <a:pt x="1190" y="0"/>
                  </a:lnTo>
                  <a:lnTo>
                    <a:pt x="1190" y="36"/>
                  </a:lnTo>
                  <a:lnTo>
                    <a:pt x="0"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89" name="Rectangle 173"/>
            <p:cNvSpPr>
              <a:spLocks noChangeArrowheads="1"/>
            </p:cNvSpPr>
            <p:nvPr/>
          </p:nvSpPr>
          <p:spPr bwMode="auto">
            <a:xfrm>
              <a:off x="10194312" y="3432453"/>
              <a:ext cx="414334"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90" name="Freeform 174"/>
            <p:cNvSpPr>
              <a:spLocks/>
            </p:cNvSpPr>
            <p:nvPr/>
          </p:nvSpPr>
          <p:spPr bwMode="auto">
            <a:xfrm>
              <a:off x="10477510" y="3435320"/>
              <a:ext cx="131136" cy="35844"/>
            </a:xfrm>
            <a:custGeom>
              <a:avLst/>
              <a:gdLst/>
              <a:ahLst/>
              <a:cxnLst>
                <a:cxn ang="0">
                  <a:pos x="376" y="26"/>
                </a:cxn>
                <a:cxn ang="0">
                  <a:pos x="376" y="0"/>
                </a:cxn>
                <a:cxn ang="0">
                  <a:pos x="0" y="102"/>
                </a:cxn>
                <a:cxn ang="0">
                  <a:pos x="376" y="26"/>
                </a:cxn>
              </a:cxnLst>
              <a:rect l="0" t="0" r="r" b="b"/>
              <a:pathLst>
                <a:path w="376" h="102">
                  <a:moveTo>
                    <a:pt x="376" y="26"/>
                  </a:moveTo>
                  <a:lnTo>
                    <a:pt x="376" y="0"/>
                  </a:lnTo>
                  <a:lnTo>
                    <a:pt x="0" y="102"/>
                  </a:lnTo>
                  <a:lnTo>
                    <a:pt x="376" y="2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91" name="Freeform 175"/>
            <p:cNvSpPr>
              <a:spLocks/>
            </p:cNvSpPr>
            <p:nvPr/>
          </p:nvSpPr>
          <p:spPr bwMode="auto">
            <a:xfrm>
              <a:off x="10477510" y="3408079"/>
              <a:ext cx="131136" cy="63086"/>
            </a:xfrm>
            <a:custGeom>
              <a:avLst/>
              <a:gdLst/>
              <a:ahLst/>
              <a:cxnLst>
                <a:cxn ang="0">
                  <a:pos x="376" y="77"/>
                </a:cxn>
                <a:cxn ang="0">
                  <a:pos x="0" y="179"/>
                </a:cxn>
                <a:cxn ang="0">
                  <a:pos x="0" y="0"/>
                </a:cxn>
                <a:cxn ang="0">
                  <a:pos x="376" y="77"/>
                </a:cxn>
              </a:cxnLst>
              <a:rect l="0" t="0" r="r" b="b"/>
              <a:pathLst>
                <a:path w="376" h="179">
                  <a:moveTo>
                    <a:pt x="376" y="77"/>
                  </a:moveTo>
                  <a:lnTo>
                    <a:pt x="0" y="179"/>
                  </a:lnTo>
                  <a:lnTo>
                    <a:pt x="0" y="0"/>
                  </a:lnTo>
                  <a:lnTo>
                    <a:pt x="376" y="7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92" name="Rectangle 176"/>
            <p:cNvSpPr>
              <a:spLocks noChangeArrowheads="1"/>
            </p:cNvSpPr>
            <p:nvPr/>
          </p:nvSpPr>
          <p:spPr bwMode="auto">
            <a:xfrm>
              <a:off x="11483350" y="3190146"/>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1</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393" name="Rectangle 177"/>
            <p:cNvSpPr>
              <a:spLocks noChangeArrowheads="1"/>
            </p:cNvSpPr>
            <p:nvPr/>
          </p:nvSpPr>
          <p:spPr bwMode="auto">
            <a:xfrm>
              <a:off x="11383469" y="3094612"/>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394" name="Freeform 178"/>
            <p:cNvSpPr>
              <a:spLocks/>
            </p:cNvSpPr>
            <p:nvPr/>
          </p:nvSpPr>
          <p:spPr bwMode="auto">
            <a:xfrm>
              <a:off x="10477510" y="3408079"/>
              <a:ext cx="131136" cy="63086"/>
            </a:xfrm>
            <a:custGeom>
              <a:avLst/>
              <a:gdLst/>
              <a:ahLst/>
              <a:cxnLst>
                <a:cxn ang="0">
                  <a:pos x="376" y="103"/>
                </a:cxn>
                <a:cxn ang="0">
                  <a:pos x="376" y="77"/>
                </a:cxn>
                <a:cxn ang="0">
                  <a:pos x="0" y="0"/>
                </a:cxn>
                <a:cxn ang="0">
                  <a:pos x="0" y="179"/>
                </a:cxn>
                <a:cxn ang="0">
                  <a:pos x="376" y="103"/>
                </a:cxn>
              </a:cxnLst>
              <a:rect l="0" t="0" r="r" b="b"/>
              <a:pathLst>
                <a:path w="376" h="179">
                  <a:moveTo>
                    <a:pt x="376" y="103"/>
                  </a:moveTo>
                  <a:lnTo>
                    <a:pt x="376" y="77"/>
                  </a:lnTo>
                  <a:lnTo>
                    <a:pt x="0" y="0"/>
                  </a:lnTo>
                  <a:lnTo>
                    <a:pt x="0" y="179"/>
                  </a:lnTo>
                  <a:lnTo>
                    <a:pt x="376" y="10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95" name="Freeform 179"/>
            <p:cNvSpPr>
              <a:spLocks/>
            </p:cNvSpPr>
            <p:nvPr/>
          </p:nvSpPr>
          <p:spPr bwMode="auto">
            <a:xfrm>
              <a:off x="10194312" y="3312016"/>
              <a:ext cx="1395" cy="255211"/>
            </a:xfrm>
            <a:custGeom>
              <a:avLst/>
              <a:gdLst/>
              <a:ahLst/>
              <a:cxnLst>
                <a:cxn ang="0">
                  <a:pos x="0" y="0"/>
                </a:cxn>
                <a:cxn ang="0">
                  <a:pos x="0" y="714"/>
                </a:cxn>
                <a:cxn ang="0">
                  <a:pos x="1" y="714"/>
                </a:cxn>
              </a:cxnLst>
              <a:rect l="0" t="0" r="r" b="b"/>
              <a:pathLst>
                <a:path w="1" h="714">
                  <a:moveTo>
                    <a:pt x="0" y="0"/>
                  </a:moveTo>
                  <a:lnTo>
                    <a:pt x="0" y="714"/>
                  </a:lnTo>
                  <a:lnTo>
                    <a:pt x="1" y="714"/>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96" name="Freeform 180"/>
            <p:cNvSpPr>
              <a:spLocks/>
            </p:cNvSpPr>
            <p:nvPr/>
          </p:nvSpPr>
          <p:spPr bwMode="auto">
            <a:xfrm>
              <a:off x="11162485" y="3432453"/>
              <a:ext cx="341790" cy="12904"/>
            </a:xfrm>
            <a:custGeom>
              <a:avLst/>
              <a:gdLst/>
              <a:ahLst/>
              <a:cxnLst>
                <a:cxn ang="0">
                  <a:pos x="979" y="36"/>
                </a:cxn>
                <a:cxn ang="0">
                  <a:pos x="979" y="0"/>
                </a:cxn>
                <a:cxn ang="0">
                  <a:pos x="0" y="36"/>
                </a:cxn>
                <a:cxn ang="0">
                  <a:pos x="979" y="36"/>
                </a:cxn>
              </a:cxnLst>
              <a:rect l="0" t="0" r="r" b="b"/>
              <a:pathLst>
                <a:path w="979" h="36">
                  <a:moveTo>
                    <a:pt x="979" y="36"/>
                  </a:moveTo>
                  <a:lnTo>
                    <a:pt x="979" y="0"/>
                  </a:lnTo>
                  <a:lnTo>
                    <a:pt x="0" y="36"/>
                  </a:lnTo>
                  <a:lnTo>
                    <a:pt x="979"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97" name="Freeform 181"/>
            <p:cNvSpPr>
              <a:spLocks/>
            </p:cNvSpPr>
            <p:nvPr/>
          </p:nvSpPr>
          <p:spPr bwMode="auto">
            <a:xfrm>
              <a:off x="11162485" y="3432453"/>
              <a:ext cx="341790" cy="12904"/>
            </a:xfrm>
            <a:custGeom>
              <a:avLst/>
              <a:gdLst/>
              <a:ahLst/>
              <a:cxnLst>
                <a:cxn ang="0">
                  <a:pos x="979" y="0"/>
                </a:cxn>
                <a:cxn ang="0">
                  <a:pos x="0" y="36"/>
                </a:cxn>
                <a:cxn ang="0">
                  <a:pos x="0" y="0"/>
                </a:cxn>
                <a:cxn ang="0">
                  <a:pos x="979" y="0"/>
                </a:cxn>
              </a:cxnLst>
              <a:rect l="0" t="0" r="r" b="b"/>
              <a:pathLst>
                <a:path w="979" h="36">
                  <a:moveTo>
                    <a:pt x="979" y="0"/>
                  </a:moveTo>
                  <a:lnTo>
                    <a:pt x="0" y="36"/>
                  </a:lnTo>
                  <a:lnTo>
                    <a:pt x="0" y="0"/>
                  </a:lnTo>
                  <a:lnTo>
                    <a:pt x="979"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398" name="Rectangle 182"/>
            <p:cNvSpPr>
              <a:spLocks noChangeArrowheads="1"/>
            </p:cNvSpPr>
            <p:nvPr/>
          </p:nvSpPr>
          <p:spPr bwMode="auto">
            <a:xfrm>
              <a:off x="11162485" y="3432453"/>
              <a:ext cx="341790"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399" name="Freeform 183"/>
            <p:cNvSpPr>
              <a:spLocks/>
            </p:cNvSpPr>
            <p:nvPr/>
          </p:nvSpPr>
          <p:spPr bwMode="auto">
            <a:xfrm>
              <a:off x="11089942" y="3408079"/>
              <a:ext cx="131136" cy="35844"/>
            </a:xfrm>
            <a:custGeom>
              <a:avLst/>
              <a:gdLst/>
              <a:ahLst/>
              <a:cxnLst>
                <a:cxn ang="0">
                  <a:pos x="0" y="77"/>
                </a:cxn>
                <a:cxn ang="0">
                  <a:pos x="0" y="103"/>
                </a:cxn>
                <a:cxn ang="0">
                  <a:pos x="375" y="0"/>
                </a:cxn>
                <a:cxn ang="0">
                  <a:pos x="0" y="77"/>
                </a:cxn>
              </a:cxnLst>
              <a:rect l="0" t="0" r="r" b="b"/>
              <a:pathLst>
                <a:path w="375" h="103">
                  <a:moveTo>
                    <a:pt x="0" y="77"/>
                  </a:moveTo>
                  <a:lnTo>
                    <a:pt x="0" y="103"/>
                  </a:lnTo>
                  <a:lnTo>
                    <a:pt x="375" y="0"/>
                  </a:lnTo>
                  <a:lnTo>
                    <a:pt x="0" y="7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00" name="Freeform 184"/>
            <p:cNvSpPr>
              <a:spLocks/>
            </p:cNvSpPr>
            <p:nvPr/>
          </p:nvSpPr>
          <p:spPr bwMode="auto">
            <a:xfrm>
              <a:off x="11089942" y="3408079"/>
              <a:ext cx="131136" cy="63086"/>
            </a:xfrm>
            <a:custGeom>
              <a:avLst/>
              <a:gdLst/>
              <a:ahLst/>
              <a:cxnLst>
                <a:cxn ang="0">
                  <a:pos x="0" y="103"/>
                </a:cxn>
                <a:cxn ang="0">
                  <a:pos x="375" y="0"/>
                </a:cxn>
                <a:cxn ang="0">
                  <a:pos x="375" y="179"/>
                </a:cxn>
                <a:cxn ang="0">
                  <a:pos x="0" y="103"/>
                </a:cxn>
              </a:cxnLst>
              <a:rect l="0" t="0" r="r" b="b"/>
              <a:pathLst>
                <a:path w="375" h="179">
                  <a:moveTo>
                    <a:pt x="0" y="103"/>
                  </a:moveTo>
                  <a:lnTo>
                    <a:pt x="375" y="0"/>
                  </a:lnTo>
                  <a:lnTo>
                    <a:pt x="375" y="179"/>
                  </a:lnTo>
                  <a:lnTo>
                    <a:pt x="0" y="103"/>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01" name="Freeform 185"/>
            <p:cNvSpPr>
              <a:spLocks/>
            </p:cNvSpPr>
            <p:nvPr/>
          </p:nvSpPr>
          <p:spPr bwMode="auto">
            <a:xfrm>
              <a:off x="11089942" y="3408079"/>
              <a:ext cx="131136" cy="63086"/>
            </a:xfrm>
            <a:custGeom>
              <a:avLst/>
              <a:gdLst/>
              <a:ahLst/>
              <a:cxnLst>
                <a:cxn ang="0">
                  <a:pos x="0" y="77"/>
                </a:cxn>
                <a:cxn ang="0">
                  <a:pos x="0" y="103"/>
                </a:cxn>
                <a:cxn ang="0">
                  <a:pos x="375" y="179"/>
                </a:cxn>
                <a:cxn ang="0">
                  <a:pos x="375" y="0"/>
                </a:cxn>
                <a:cxn ang="0">
                  <a:pos x="0" y="77"/>
                </a:cxn>
              </a:cxnLst>
              <a:rect l="0" t="0" r="r" b="b"/>
              <a:pathLst>
                <a:path w="375" h="179">
                  <a:moveTo>
                    <a:pt x="0" y="77"/>
                  </a:moveTo>
                  <a:lnTo>
                    <a:pt x="0" y="103"/>
                  </a:lnTo>
                  <a:lnTo>
                    <a:pt x="375" y="179"/>
                  </a:lnTo>
                  <a:lnTo>
                    <a:pt x="375" y="0"/>
                  </a:lnTo>
                  <a:lnTo>
                    <a:pt x="0" y="77"/>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02" name="Freeform 186"/>
            <p:cNvSpPr>
              <a:spLocks/>
            </p:cNvSpPr>
            <p:nvPr/>
          </p:nvSpPr>
          <p:spPr bwMode="auto">
            <a:xfrm>
              <a:off x="1748604" y="1572855"/>
              <a:ext cx="463161" cy="2868"/>
            </a:xfrm>
            <a:custGeom>
              <a:avLst/>
              <a:gdLst/>
              <a:ahLst/>
              <a:cxnLst>
                <a:cxn ang="0">
                  <a:pos x="0" y="0"/>
                </a:cxn>
                <a:cxn ang="0">
                  <a:pos x="0" y="9"/>
                </a:cxn>
                <a:cxn ang="0">
                  <a:pos x="1328" y="0"/>
                </a:cxn>
                <a:cxn ang="0">
                  <a:pos x="0" y="0"/>
                </a:cxn>
              </a:cxnLst>
              <a:rect l="0" t="0" r="r" b="b"/>
              <a:pathLst>
                <a:path w="1328" h="9">
                  <a:moveTo>
                    <a:pt x="0" y="0"/>
                  </a:moveTo>
                  <a:lnTo>
                    <a:pt x="0" y="9"/>
                  </a:lnTo>
                  <a:lnTo>
                    <a:pt x="1328"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03" name="Freeform 187"/>
            <p:cNvSpPr>
              <a:spLocks/>
            </p:cNvSpPr>
            <p:nvPr/>
          </p:nvSpPr>
          <p:spPr bwMode="auto">
            <a:xfrm>
              <a:off x="1748604" y="1572855"/>
              <a:ext cx="463161" cy="2868"/>
            </a:xfrm>
            <a:custGeom>
              <a:avLst/>
              <a:gdLst/>
              <a:ahLst/>
              <a:cxnLst>
                <a:cxn ang="0">
                  <a:pos x="0" y="9"/>
                </a:cxn>
                <a:cxn ang="0">
                  <a:pos x="1328" y="0"/>
                </a:cxn>
                <a:cxn ang="0">
                  <a:pos x="1328" y="9"/>
                </a:cxn>
                <a:cxn ang="0">
                  <a:pos x="0" y="9"/>
                </a:cxn>
              </a:cxnLst>
              <a:rect l="0" t="0" r="r" b="b"/>
              <a:pathLst>
                <a:path w="1328" h="9">
                  <a:moveTo>
                    <a:pt x="0" y="9"/>
                  </a:moveTo>
                  <a:lnTo>
                    <a:pt x="1328" y="0"/>
                  </a:lnTo>
                  <a:lnTo>
                    <a:pt x="1328"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04" name="Rectangle 188"/>
            <p:cNvSpPr>
              <a:spLocks noChangeArrowheads="1"/>
            </p:cNvSpPr>
            <p:nvPr/>
          </p:nvSpPr>
          <p:spPr bwMode="auto">
            <a:xfrm>
              <a:off x="1748604" y="1572855"/>
              <a:ext cx="46316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05" name="Freeform 189"/>
            <p:cNvSpPr>
              <a:spLocks/>
            </p:cNvSpPr>
            <p:nvPr/>
          </p:nvSpPr>
          <p:spPr bwMode="auto">
            <a:xfrm>
              <a:off x="2305234" y="1572855"/>
              <a:ext cx="30691" cy="2868"/>
            </a:xfrm>
            <a:custGeom>
              <a:avLst/>
              <a:gdLst/>
              <a:ahLst/>
              <a:cxnLst>
                <a:cxn ang="0">
                  <a:pos x="0" y="0"/>
                </a:cxn>
                <a:cxn ang="0">
                  <a:pos x="0" y="9"/>
                </a:cxn>
                <a:cxn ang="0">
                  <a:pos x="89" y="0"/>
                </a:cxn>
                <a:cxn ang="0">
                  <a:pos x="0" y="0"/>
                </a:cxn>
              </a:cxnLst>
              <a:rect l="0" t="0" r="r" b="b"/>
              <a:pathLst>
                <a:path w="89" h="9">
                  <a:moveTo>
                    <a:pt x="0" y="0"/>
                  </a:moveTo>
                  <a:lnTo>
                    <a:pt x="0" y="9"/>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06" name="Freeform 190"/>
            <p:cNvSpPr>
              <a:spLocks/>
            </p:cNvSpPr>
            <p:nvPr/>
          </p:nvSpPr>
          <p:spPr bwMode="auto">
            <a:xfrm>
              <a:off x="2305234" y="1572855"/>
              <a:ext cx="30691" cy="2868"/>
            </a:xfrm>
            <a:custGeom>
              <a:avLst/>
              <a:gdLst/>
              <a:ahLst/>
              <a:cxnLst>
                <a:cxn ang="0">
                  <a:pos x="0" y="9"/>
                </a:cxn>
                <a:cxn ang="0">
                  <a:pos x="89" y="0"/>
                </a:cxn>
                <a:cxn ang="0">
                  <a:pos x="89" y="9"/>
                </a:cxn>
                <a:cxn ang="0">
                  <a:pos x="0" y="9"/>
                </a:cxn>
              </a:cxnLst>
              <a:rect l="0" t="0" r="r" b="b"/>
              <a:pathLst>
                <a:path w="89" h="9">
                  <a:moveTo>
                    <a:pt x="0" y="9"/>
                  </a:moveTo>
                  <a:lnTo>
                    <a:pt x="89" y="0"/>
                  </a:lnTo>
                  <a:lnTo>
                    <a:pt x="89"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07" name="Rectangle 191"/>
            <p:cNvSpPr>
              <a:spLocks noChangeArrowheads="1"/>
            </p:cNvSpPr>
            <p:nvPr/>
          </p:nvSpPr>
          <p:spPr bwMode="auto">
            <a:xfrm>
              <a:off x="2305234" y="1572855"/>
              <a:ext cx="3069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08" name="Freeform 192"/>
            <p:cNvSpPr>
              <a:spLocks/>
            </p:cNvSpPr>
            <p:nvPr/>
          </p:nvSpPr>
          <p:spPr bwMode="auto">
            <a:xfrm>
              <a:off x="2429395" y="1572855"/>
              <a:ext cx="622198" cy="2868"/>
            </a:xfrm>
            <a:custGeom>
              <a:avLst/>
              <a:gdLst/>
              <a:ahLst/>
              <a:cxnLst>
                <a:cxn ang="0">
                  <a:pos x="0" y="0"/>
                </a:cxn>
                <a:cxn ang="0">
                  <a:pos x="0" y="9"/>
                </a:cxn>
                <a:cxn ang="0">
                  <a:pos x="1783" y="0"/>
                </a:cxn>
                <a:cxn ang="0">
                  <a:pos x="0" y="0"/>
                </a:cxn>
              </a:cxnLst>
              <a:rect l="0" t="0" r="r" b="b"/>
              <a:pathLst>
                <a:path w="1783" h="9">
                  <a:moveTo>
                    <a:pt x="0" y="0"/>
                  </a:moveTo>
                  <a:lnTo>
                    <a:pt x="0" y="9"/>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09" name="Freeform 193"/>
            <p:cNvSpPr>
              <a:spLocks/>
            </p:cNvSpPr>
            <p:nvPr/>
          </p:nvSpPr>
          <p:spPr bwMode="auto">
            <a:xfrm>
              <a:off x="2429395" y="1572855"/>
              <a:ext cx="622198" cy="2868"/>
            </a:xfrm>
            <a:custGeom>
              <a:avLst/>
              <a:gdLst/>
              <a:ahLst/>
              <a:cxnLst>
                <a:cxn ang="0">
                  <a:pos x="0" y="9"/>
                </a:cxn>
                <a:cxn ang="0">
                  <a:pos x="1783" y="0"/>
                </a:cxn>
                <a:cxn ang="0">
                  <a:pos x="1783" y="9"/>
                </a:cxn>
                <a:cxn ang="0">
                  <a:pos x="0" y="9"/>
                </a:cxn>
              </a:cxnLst>
              <a:rect l="0" t="0" r="r" b="b"/>
              <a:pathLst>
                <a:path w="1783" h="9">
                  <a:moveTo>
                    <a:pt x="0" y="9"/>
                  </a:moveTo>
                  <a:lnTo>
                    <a:pt x="1783" y="0"/>
                  </a:lnTo>
                  <a:lnTo>
                    <a:pt x="1783"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10" name="Rectangle 194"/>
            <p:cNvSpPr>
              <a:spLocks noChangeArrowheads="1"/>
            </p:cNvSpPr>
            <p:nvPr/>
          </p:nvSpPr>
          <p:spPr bwMode="auto">
            <a:xfrm>
              <a:off x="2429395" y="1572855"/>
              <a:ext cx="622198"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11" name="Freeform 195"/>
            <p:cNvSpPr>
              <a:spLocks/>
            </p:cNvSpPr>
            <p:nvPr/>
          </p:nvSpPr>
          <p:spPr bwMode="auto">
            <a:xfrm>
              <a:off x="3145062" y="1572855"/>
              <a:ext cx="30691" cy="2868"/>
            </a:xfrm>
            <a:custGeom>
              <a:avLst/>
              <a:gdLst/>
              <a:ahLst/>
              <a:cxnLst>
                <a:cxn ang="0">
                  <a:pos x="0" y="0"/>
                </a:cxn>
                <a:cxn ang="0">
                  <a:pos x="0" y="9"/>
                </a:cxn>
                <a:cxn ang="0">
                  <a:pos x="89" y="0"/>
                </a:cxn>
                <a:cxn ang="0">
                  <a:pos x="0" y="0"/>
                </a:cxn>
              </a:cxnLst>
              <a:rect l="0" t="0" r="r" b="b"/>
              <a:pathLst>
                <a:path w="89" h="9">
                  <a:moveTo>
                    <a:pt x="0" y="0"/>
                  </a:moveTo>
                  <a:lnTo>
                    <a:pt x="0" y="9"/>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12" name="Freeform 196"/>
            <p:cNvSpPr>
              <a:spLocks/>
            </p:cNvSpPr>
            <p:nvPr/>
          </p:nvSpPr>
          <p:spPr bwMode="auto">
            <a:xfrm>
              <a:off x="3145062" y="1572855"/>
              <a:ext cx="30691" cy="2868"/>
            </a:xfrm>
            <a:custGeom>
              <a:avLst/>
              <a:gdLst/>
              <a:ahLst/>
              <a:cxnLst>
                <a:cxn ang="0">
                  <a:pos x="0" y="9"/>
                </a:cxn>
                <a:cxn ang="0">
                  <a:pos x="89" y="0"/>
                </a:cxn>
                <a:cxn ang="0">
                  <a:pos x="89" y="9"/>
                </a:cxn>
                <a:cxn ang="0">
                  <a:pos x="0" y="9"/>
                </a:cxn>
              </a:cxnLst>
              <a:rect l="0" t="0" r="r" b="b"/>
              <a:pathLst>
                <a:path w="89" h="9">
                  <a:moveTo>
                    <a:pt x="0" y="9"/>
                  </a:moveTo>
                  <a:lnTo>
                    <a:pt x="89" y="0"/>
                  </a:lnTo>
                  <a:lnTo>
                    <a:pt x="89"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13" name="Rectangle 197"/>
            <p:cNvSpPr>
              <a:spLocks noChangeArrowheads="1"/>
            </p:cNvSpPr>
            <p:nvPr/>
          </p:nvSpPr>
          <p:spPr bwMode="auto">
            <a:xfrm>
              <a:off x="3145062" y="1572855"/>
              <a:ext cx="3069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14" name="Freeform 198"/>
            <p:cNvSpPr>
              <a:spLocks/>
            </p:cNvSpPr>
            <p:nvPr/>
          </p:nvSpPr>
          <p:spPr bwMode="auto">
            <a:xfrm>
              <a:off x="3269222" y="1572855"/>
              <a:ext cx="622198" cy="2868"/>
            </a:xfrm>
            <a:custGeom>
              <a:avLst/>
              <a:gdLst/>
              <a:ahLst/>
              <a:cxnLst>
                <a:cxn ang="0">
                  <a:pos x="0" y="0"/>
                </a:cxn>
                <a:cxn ang="0">
                  <a:pos x="0" y="9"/>
                </a:cxn>
                <a:cxn ang="0">
                  <a:pos x="1783" y="0"/>
                </a:cxn>
                <a:cxn ang="0">
                  <a:pos x="0" y="0"/>
                </a:cxn>
              </a:cxnLst>
              <a:rect l="0" t="0" r="r" b="b"/>
              <a:pathLst>
                <a:path w="1783" h="9">
                  <a:moveTo>
                    <a:pt x="0" y="0"/>
                  </a:moveTo>
                  <a:lnTo>
                    <a:pt x="0" y="9"/>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15" name="Freeform 199"/>
            <p:cNvSpPr>
              <a:spLocks/>
            </p:cNvSpPr>
            <p:nvPr/>
          </p:nvSpPr>
          <p:spPr bwMode="auto">
            <a:xfrm>
              <a:off x="3269222" y="1572855"/>
              <a:ext cx="622198" cy="2868"/>
            </a:xfrm>
            <a:custGeom>
              <a:avLst/>
              <a:gdLst/>
              <a:ahLst/>
              <a:cxnLst>
                <a:cxn ang="0">
                  <a:pos x="0" y="9"/>
                </a:cxn>
                <a:cxn ang="0">
                  <a:pos x="1783" y="0"/>
                </a:cxn>
                <a:cxn ang="0">
                  <a:pos x="1783" y="9"/>
                </a:cxn>
                <a:cxn ang="0">
                  <a:pos x="0" y="9"/>
                </a:cxn>
              </a:cxnLst>
              <a:rect l="0" t="0" r="r" b="b"/>
              <a:pathLst>
                <a:path w="1783" h="9">
                  <a:moveTo>
                    <a:pt x="0" y="9"/>
                  </a:moveTo>
                  <a:lnTo>
                    <a:pt x="1783" y="0"/>
                  </a:lnTo>
                  <a:lnTo>
                    <a:pt x="1783"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16" name="Rectangle 200"/>
            <p:cNvSpPr>
              <a:spLocks noChangeArrowheads="1"/>
            </p:cNvSpPr>
            <p:nvPr/>
          </p:nvSpPr>
          <p:spPr bwMode="auto">
            <a:xfrm>
              <a:off x="3269222" y="1572855"/>
              <a:ext cx="622198"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17" name="Freeform 201"/>
            <p:cNvSpPr>
              <a:spLocks/>
            </p:cNvSpPr>
            <p:nvPr/>
          </p:nvSpPr>
          <p:spPr bwMode="auto">
            <a:xfrm>
              <a:off x="3528543" y="1572855"/>
              <a:ext cx="32086" cy="2868"/>
            </a:xfrm>
            <a:custGeom>
              <a:avLst/>
              <a:gdLst/>
              <a:ahLst/>
              <a:cxnLst>
                <a:cxn ang="0">
                  <a:pos x="0" y="0"/>
                </a:cxn>
                <a:cxn ang="0">
                  <a:pos x="0" y="9"/>
                </a:cxn>
                <a:cxn ang="0">
                  <a:pos x="90" y="0"/>
                </a:cxn>
                <a:cxn ang="0">
                  <a:pos x="0" y="0"/>
                </a:cxn>
              </a:cxnLst>
              <a:rect l="0" t="0" r="r" b="b"/>
              <a:pathLst>
                <a:path w="90" h="9">
                  <a:moveTo>
                    <a:pt x="0" y="0"/>
                  </a:moveTo>
                  <a:lnTo>
                    <a:pt x="0" y="9"/>
                  </a:lnTo>
                  <a:lnTo>
                    <a:pt x="9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18" name="Freeform 202"/>
            <p:cNvSpPr>
              <a:spLocks/>
            </p:cNvSpPr>
            <p:nvPr/>
          </p:nvSpPr>
          <p:spPr bwMode="auto">
            <a:xfrm>
              <a:off x="3528543" y="1572855"/>
              <a:ext cx="32086" cy="2868"/>
            </a:xfrm>
            <a:custGeom>
              <a:avLst/>
              <a:gdLst/>
              <a:ahLst/>
              <a:cxnLst>
                <a:cxn ang="0">
                  <a:pos x="0" y="9"/>
                </a:cxn>
                <a:cxn ang="0">
                  <a:pos x="90" y="0"/>
                </a:cxn>
                <a:cxn ang="0">
                  <a:pos x="90" y="9"/>
                </a:cxn>
                <a:cxn ang="0">
                  <a:pos x="0" y="9"/>
                </a:cxn>
              </a:cxnLst>
              <a:rect l="0" t="0" r="r" b="b"/>
              <a:pathLst>
                <a:path w="90" h="9">
                  <a:moveTo>
                    <a:pt x="0" y="9"/>
                  </a:moveTo>
                  <a:lnTo>
                    <a:pt x="90" y="0"/>
                  </a:lnTo>
                  <a:lnTo>
                    <a:pt x="90"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19" name="Rectangle 203"/>
            <p:cNvSpPr>
              <a:spLocks noChangeArrowheads="1"/>
            </p:cNvSpPr>
            <p:nvPr/>
          </p:nvSpPr>
          <p:spPr bwMode="auto">
            <a:xfrm>
              <a:off x="3528543" y="1572855"/>
              <a:ext cx="32086"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20" name="Freeform 204"/>
            <p:cNvSpPr>
              <a:spLocks/>
            </p:cNvSpPr>
            <p:nvPr/>
          </p:nvSpPr>
          <p:spPr bwMode="auto">
            <a:xfrm>
              <a:off x="4086729" y="1572855"/>
              <a:ext cx="618013" cy="2868"/>
            </a:xfrm>
            <a:custGeom>
              <a:avLst/>
              <a:gdLst/>
              <a:ahLst/>
              <a:cxnLst>
                <a:cxn ang="0">
                  <a:pos x="0" y="0"/>
                </a:cxn>
                <a:cxn ang="0">
                  <a:pos x="0" y="9"/>
                </a:cxn>
                <a:cxn ang="0">
                  <a:pos x="1784" y="0"/>
                </a:cxn>
                <a:cxn ang="0">
                  <a:pos x="0" y="0"/>
                </a:cxn>
              </a:cxnLst>
              <a:rect l="0" t="0" r="r" b="b"/>
              <a:pathLst>
                <a:path w="1784" h="9">
                  <a:moveTo>
                    <a:pt x="0" y="0"/>
                  </a:moveTo>
                  <a:lnTo>
                    <a:pt x="0" y="9"/>
                  </a:lnTo>
                  <a:lnTo>
                    <a:pt x="1784"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21" name="Freeform 205"/>
            <p:cNvSpPr>
              <a:spLocks/>
            </p:cNvSpPr>
            <p:nvPr/>
          </p:nvSpPr>
          <p:spPr bwMode="auto">
            <a:xfrm>
              <a:off x="4086729" y="1572855"/>
              <a:ext cx="618013" cy="2868"/>
            </a:xfrm>
            <a:custGeom>
              <a:avLst/>
              <a:gdLst/>
              <a:ahLst/>
              <a:cxnLst>
                <a:cxn ang="0">
                  <a:pos x="0" y="9"/>
                </a:cxn>
                <a:cxn ang="0">
                  <a:pos x="1784" y="0"/>
                </a:cxn>
                <a:cxn ang="0">
                  <a:pos x="1784" y="9"/>
                </a:cxn>
                <a:cxn ang="0">
                  <a:pos x="0" y="9"/>
                </a:cxn>
              </a:cxnLst>
              <a:rect l="0" t="0" r="r" b="b"/>
              <a:pathLst>
                <a:path w="1784" h="9">
                  <a:moveTo>
                    <a:pt x="0" y="9"/>
                  </a:moveTo>
                  <a:lnTo>
                    <a:pt x="1784" y="0"/>
                  </a:lnTo>
                  <a:lnTo>
                    <a:pt x="1784"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22" name="Rectangle 206"/>
            <p:cNvSpPr>
              <a:spLocks noChangeArrowheads="1"/>
            </p:cNvSpPr>
            <p:nvPr/>
          </p:nvSpPr>
          <p:spPr bwMode="auto">
            <a:xfrm>
              <a:off x="4086729" y="1572855"/>
              <a:ext cx="618013"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23" name="Freeform 207"/>
            <p:cNvSpPr>
              <a:spLocks/>
            </p:cNvSpPr>
            <p:nvPr/>
          </p:nvSpPr>
          <p:spPr bwMode="auto">
            <a:xfrm>
              <a:off x="4796816" y="1572855"/>
              <a:ext cx="32086" cy="2868"/>
            </a:xfrm>
            <a:custGeom>
              <a:avLst/>
              <a:gdLst/>
              <a:ahLst/>
              <a:cxnLst>
                <a:cxn ang="0">
                  <a:pos x="0" y="0"/>
                </a:cxn>
                <a:cxn ang="0">
                  <a:pos x="0" y="9"/>
                </a:cxn>
                <a:cxn ang="0">
                  <a:pos x="90" y="0"/>
                </a:cxn>
                <a:cxn ang="0">
                  <a:pos x="0" y="0"/>
                </a:cxn>
              </a:cxnLst>
              <a:rect l="0" t="0" r="r" b="b"/>
              <a:pathLst>
                <a:path w="90" h="9">
                  <a:moveTo>
                    <a:pt x="0" y="0"/>
                  </a:moveTo>
                  <a:lnTo>
                    <a:pt x="0" y="9"/>
                  </a:lnTo>
                  <a:lnTo>
                    <a:pt x="9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24" name="Freeform 208"/>
            <p:cNvSpPr>
              <a:spLocks/>
            </p:cNvSpPr>
            <p:nvPr/>
          </p:nvSpPr>
          <p:spPr bwMode="auto">
            <a:xfrm>
              <a:off x="4796816" y="1572855"/>
              <a:ext cx="32086" cy="2868"/>
            </a:xfrm>
            <a:custGeom>
              <a:avLst/>
              <a:gdLst/>
              <a:ahLst/>
              <a:cxnLst>
                <a:cxn ang="0">
                  <a:pos x="0" y="9"/>
                </a:cxn>
                <a:cxn ang="0">
                  <a:pos x="90" y="0"/>
                </a:cxn>
                <a:cxn ang="0">
                  <a:pos x="90" y="9"/>
                </a:cxn>
                <a:cxn ang="0">
                  <a:pos x="0" y="9"/>
                </a:cxn>
              </a:cxnLst>
              <a:rect l="0" t="0" r="r" b="b"/>
              <a:pathLst>
                <a:path w="90" h="9">
                  <a:moveTo>
                    <a:pt x="0" y="9"/>
                  </a:moveTo>
                  <a:lnTo>
                    <a:pt x="90" y="0"/>
                  </a:lnTo>
                  <a:lnTo>
                    <a:pt x="90"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25" name="Rectangle 209"/>
            <p:cNvSpPr>
              <a:spLocks noChangeArrowheads="1"/>
            </p:cNvSpPr>
            <p:nvPr/>
          </p:nvSpPr>
          <p:spPr bwMode="auto">
            <a:xfrm>
              <a:off x="4796816" y="1572855"/>
              <a:ext cx="32086"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26" name="Freeform 210"/>
            <p:cNvSpPr>
              <a:spLocks/>
            </p:cNvSpPr>
            <p:nvPr/>
          </p:nvSpPr>
          <p:spPr bwMode="auto">
            <a:xfrm>
              <a:off x="4919581" y="1572855"/>
              <a:ext cx="618013" cy="2868"/>
            </a:xfrm>
            <a:custGeom>
              <a:avLst/>
              <a:gdLst/>
              <a:ahLst/>
              <a:cxnLst>
                <a:cxn ang="0">
                  <a:pos x="0" y="0"/>
                </a:cxn>
                <a:cxn ang="0">
                  <a:pos x="0" y="9"/>
                </a:cxn>
                <a:cxn ang="0">
                  <a:pos x="1782" y="0"/>
                </a:cxn>
                <a:cxn ang="0">
                  <a:pos x="0" y="0"/>
                </a:cxn>
              </a:cxnLst>
              <a:rect l="0" t="0" r="r" b="b"/>
              <a:pathLst>
                <a:path w="1782" h="9">
                  <a:moveTo>
                    <a:pt x="0" y="0"/>
                  </a:moveTo>
                  <a:lnTo>
                    <a:pt x="0" y="9"/>
                  </a:lnTo>
                  <a:lnTo>
                    <a:pt x="1782"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27" name="Freeform 211"/>
            <p:cNvSpPr>
              <a:spLocks/>
            </p:cNvSpPr>
            <p:nvPr/>
          </p:nvSpPr>
          <p:spPr bwMode="auto">
            <a:xfrm>
              <a:off x="4919581" y="1572855"/>
              <a:ext cx="618013" cy="2868"/>
            </a:xfrm>
            <a:custGeom>
              <a:avLst/>
              <a:gdLst/>
              <a:ahLst/>
              <a:cxnLst>
                <a:cxn ang="0">
                  <a:pos x="0" y="9"/>
                </a:cxn>
                <a:cxn ang="0">
                  <a:pos x="1782" y="0"/>
                </a:cxn>
                <a:cxn ang="0">
                  <a:pos x="1782" y="9"/>
                </a:cxn>
                <a:cxn ang="0">
                  <a:pos x="0" y="9"/>
                </a:cxn>
              </a:cxnLst>
              <a:rect l="0" t="0" r="r" b="b"/>
              <a:pathLst>
                <a:path w="1782" h="9">
                  <a:moveTo>
                    <a:pt x="0" y="9"/>
                  </a:moveTo>
                  <a:lnTo>
                    <a:pt x="1782" y="0"/>
                  </a:lnTo>
                  <a:lnTo>
                    <a:pt x="1782"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28" name="Rectangle 212"/>
            <p:cNvSpPr>
              <a:spLocks noChangeArrowheads="1"/>
            </p:cNvSpPr>
            <p:nvPr/>
          </p:nvSpPr>
          <p:spPr bwMode="auto">
            <a:xfrm>
              <a:off x="4919581" y="1572855"/>
              <a:ext cx="618013"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29" name="Freeform 213"/>
            <p:cNvSpPr>
              <a:spLocks/>
            </p:cNvSpPr>
            <p:nvPr/>
          </p:nvSpPr>
          <p:spPr bwMode="auto">
            <a:xfrm>
              <a:off x="5629668" y="1572855"/>
              <a:ext cx="30691" cy="2868"/>
            </a:xfrm>
            <a:custGeom>
              <a:avLst/>
              <a:gdLst/>
              <a:ahLst/>
              <a:cxnLst>
                <a:cxn ang="0">
                  <a:pos x="0" y="0"/>
                </a:cxn>
                <a:cxn ang="0">
                  <a:pos x="0" y="9"/>
                </a:cxn>
                <a:cxn ang="0">
                  <a:pos x="89" y="0"/>
                </a:cxn>
                <a:cxn ang="0">
                  <a:pos x="0" y="0"/>
                </a:cxn>
              </a:cxnLst>
              <a:rect l="0" t="0" r="r" b="b"/>
              <a:pathLst>
                <a:path w="89" h="9">
                  <a:moveTo>
                    <a:pt x="0" y="0"/>
                  </a:moveTo>
                  <a:lnTo>
                    <a:pt x="0" y="9"/>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30" name="Freeform 214"/>
            <p:cNvSpPr>
              <a:spLocks/>
            </p:cNvSpPr>
            <p:nvPr/>
          </p:nvSpPr>
          <p:spPr bwMode="auto">
            <a:xfrm>
              <a:off x="5629668" y="1572855"/>
              <a:ext cx="30691" cy="2868"/>
            </a:xfrm>
            <a:custGeom>
              <a:avLst/>
              <a:gdLst/>
              <a:ahLst/>
              <a:cxnLst>
                <a:cxn ang="0">
                  <a:pos x="0" y="9"/>
                </a:cxn>
                <a:cxn ang="0">
                  <a:pos x="89" y="0"/>
                </a:cxn>
                <a:cxn ang="0">
                  <a:pos x="89" y="9"/>
                </a:cxn>
                <a:cxn ang="0">
                  <a:pos x="0" y="9"/>
                </a:cxn>
              </a:cxnLst>
              <a:rect l="0" t="0" r="r" b="b"/>
              <a:pathLst>
                <a:path w="89" h="9">
                  <a:moveTo>
                    <a:pt x="0" y="9"/>
                  </a:moveTo>
                  <a:lnTo>
                    <a:pt x="89" y="0"/>
                  </a:lnTo>
                  <a:lnTo>
                    <a:pt x="89"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31" name="Rectangle 215"/>
            <p:cNvSpPr>
              <a:spLocks noChangeArrowheads="1"/>
            </p:cNvSpPr>
            <p:nvPr/>
          </p:nvSpPr>
          <p:spPr bwMode="auto">
            <a:xfrm>
              <a:off x="5629668" y="1572855"/>
              <a:ext cx="3069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32" name="Freeform 216"/>
            <p:cNvSpPr>
              <a:spLocks/>
            </p:cNvSpPr>
            <p:nvPr/>
          </p:nvSpPr>
          <p:spPr bwMode="auto">
            <a:xfrm>
              <a:off x="5753828" y="1572855"/>
              <a:ext cx="458976" cy="2868"/>
            </a:xfrm>
            <a:custGeom>
              <a:avLst/>
              <a:gdLst/>
              <a:ahLst/>
              <a:cxnLst>
                <a:cxn ang="0">
                  <a:pos x="0" y="0"/>
                </a:cxn>
                <a:cxn ang="0">
                  <a:pos x="0" y="9"/>
                </a:cxn>
                <a:cxn ang="0">
                  <a:pos x="1328" y="0"/>
                </a:cxn>
                <a:cxn ang="0">
                  <a:pos x="0" y="0"/>
                </a:cxn>
              </a:cxnLst>
              <a:rect l="0" t="0" r="r" b="b"/>
              <a:pathLst>
                <a:path w="1328" h="9">
                  <a:moveTo>
                    <a:pt x="0" y="0"/>
                  </a:moveTo>
                  <a:lnTo>
                    <a:pt x="0" y="9"/>
                  </a:lnTo>
                  <a:lnTo>
                    <a:pt x="1328"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33" name="Freeform 217"/>
            <p:cNvSpPr>
              <a:spLocks/>
            </p:cNvSpPr>
            <p:nvPr/>
          </p:nvSpPr>
          <p:spPr bwMode="auto">
            <a:xfrm>
              <a:off x="5753828" y="1572855"/>
              <a:ext cx="458976" cy="2868"/>
            </a:xfrm>
            <a:custGeom>
              <a:avLst/>
              <a:gdLst/>
              <a:ahLst/>
              <a:cxnLst>
                <a:cxn ang="0">
                  <a:pos x="0" y="9"/>
                </a:cxn>
                <a:cxn ang="0">
                  <a:pos x="1328" y="0"/>
                </a:cxn>
                <a:cxn ang="0">
                  <a:pos x="1328" y="9"/>
                </a:cxn>
                <a:cxn ang="0">
                  <a:pos x="0" y="9"/>
                </a:cxn>
              </a:cxnLst>
              <a:rect l="0" t="0" r="r" b="b"/>
              <a:pathLst>
                <a:path w="1328" h="9">
                  <a:moveTo>
                    <a:pt x="0" y="9"/>
                  </a:moveTo>
                  <a:lnTo>
                    <a:pt x="1328" y="0"/>
                  </a:lnTo>
                  <a:lnTo>
                    <a:pt x="1328"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34" name="Rectangle 218"/>
            <p:cNvSpPr>
              <a:spLocks noChangeArrowheads="1"/>
            </p:cNvSpPr>
            <p:nvPr/>
          </p:nvSpPr>
          <p:spPr bwMode="auto">
            <a:xfrm>
              <a:off x="5753828" y="1572855"/>
              <a:ext cx="458976"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35" name="Freeform 219"/>
            <p:cNvSpPr>
              <a:spLocks/>
            </p:cNvSpPr>
            <p:nvPr/>
          </p:nvSpPr>
          <p:spPr bwMode="auto">
            <a:xfrm>
              <a:off x="6212804" y="1572855"/>
              <a:ext cx="1395" cy="2868"/>
            </a:xfrm>
            <a:custGeom>
              <a:avLst/>
              <a:gdLst/>
              <a:ahLst/>
              <a:cxnLst>
                <a:cxn ang="0">
                  <a:pos x="0" y="0"/>
                </a:cxn>
                <a:cxn ang="0">
                  <a:pos x="0" y="9"/>
                </a:cxn>
                <a:cxn ang="0">
                  <a:pos x="1" y="9"/>
                </a:cxn>
              </a:cxnLst>
              <a:rect l="0" t="0" r="r" b="b"/>
              <a:pathLst>
                <a:path w="1" h="9">
                  <a:moveTo>
                    <a:pt x="0" y="0"/>
                  </a:moveTo>
                  <a:lnTo>
                    <a:pt x="0" y="9"/>
                  </a:lnTo>
                  <a:lnTo>
                    <a:pt x="1" y="9"/>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36" name="Freeform 220"/>
            <p:cNvSpPr>
              <a:spLocks/>
            </p:cNvSpPr>
            <p:nvPr/>
          </p:nvSpPr>
          <p:spPr bwMode="auto">
            <a:xfrm>
              <a:off x="2005296" y="1244521"/>
              <a:ext cx="3885249" cy="20073"/>
            </a:xfrm>
            <a:custGeom>
              <a:avLst/>
              <a:gdLst/>
              <a:ahLst/>
              <a:cxnLst>
                <a:cxn ang="0">
                  <a:pos x="0" y="0"/>
                </a:cxn>
                <a:cxn ang="0">
                  <a:pos x="0" y="53"/>
                </a:cxn>
                <a:cxn ang="0">
                  <a:pos x="11227" y="0"/>
                </a:cxn>
                <a:cxn ang="0">
                  <a:pos x="0" y="0"/>
                </a:cxn>
              </a:cxnLst>
              <a:rect l="0" t="0" r="r" b="b"/>
              <a:pathLst>
                <a:path w="11227" h="53">
                  <a:moveTo>
                    <a:pt x="0" y="0"/>
                  </a:moveTo>
                  <a:lnTo>
                    <a:pt x="0" y="53"/>
                  </a:lnTo>
                  <a:lnTo>
                    <a:pt x="11227"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37" name="Freeform 221"/>
            <p:cNvSpPr>
              <a:spLocks/>
            </p:cNvSpPr>
            <p:nvPr/>
          </p:nvSpPr>
          <p:spPr bwMode="auto">
            <a:xfrm>
              <a:off x="2005296" y="1244521"/>
              <a:ext cx="3885249" cy="20073"/>
            </a:xfrm>
            <a:custGeom>
              <a:avLst/>
              <a:gdLst/>
              <a:ahLst/>
              <a:cxnLst>
                <a:cxn ang="0">
                  <a:pos x="0" y="53"/>
                </a:cxn>
                <a:cxn ang="0">
                  <a:pos x="11227" y="0"/>
                </a:cxn>
                <a:cxn ang="0">
                  <a:pos x="11174" y="53"/>
                </a:cxn>
                <a:cxn ang="0">
                  <a:pos x="0" y="53"/>
                </a:cxn>
              </a:cxnLst>
              <a:rect l="0" t="0" r="r" b="b"/>
              <a:pathLst>
                <a:path w="11227" h="53">
                  <a:moveTo>
                    <a:pt x="0" y="53"/>
                  </a:moveTo>
                  <a:lnTo>
                    <a:pt x="11227" y="0"/>
                  </a:lnTo>
                  <a:lnTo>
                    <a:pt x="11174" y="53"/>
                  </a:lnTo>
                  <a:lnTo>
                    <a:pt x="0" y="53"/>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38" name="Freeform 222"/>
            <p:cNvSpPr>
              <a:spLocks/>
            </p:cNvSpPr>
            <p:nvPr/>
          </p:nvSpPr>
          <p:spPr bwMode="auto">
            <a:xfrm>
              <a:off x="2005296" y="1244521"/>
              <a:ext cx="3885249" cy="20073"/>
            </a:xfrm>
            <a:custGeom>
              <a:avLst/>
              <a:gdLst/>
              <a:ahLst/>
              <a:cxnLst>
                <a:cxn ang="0">
                  <a:pos x="0" y="0"/>
                </a:cxn>
                <a:cxn ang="0">
                  <a:pos x="0" y="53"/>
                </a:cxn>
                <a:cxn ang="0">
                  <a:pos x="11174" y="53"/>
                </a:cxn>
                <a:cxn ang="0">
                  <a:pos x="11227" y="0"/>
                </a:cxn>
                <a:cxn ang="0">
                  <a:pos x="0" y="0"/>
                </a:cxn>
              </a:cxnLst>
              <a:rect l="0" t="0" r="r" b="b"/>
              <a:pathLst>
                <a:path w="11227" h="53">
                  <a:moveTo>
                    <a:pt x="0" y="0"/>
                  </a:moveTo>
                  <a:lnTo>
                    <a:pt x="0" y="53"/>
                  </a:lnTo>
                  <a:lnTo>
                    <a:pt x="11174" y="53"/>
                  </a:lnTo>
                  <a:lnTo>
                    <a:pt x="11227" y="0"/>
                  </a:lnTo>
                  <a:lnTo>
                    <a:pt x="0"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39" name="Freeform 223"/>
            <p:cNvSpPr>
              <a:spLocks/>
            </p:cNvSpPr>
            <p:nvPr/>
          </p:nvSpPr>
          <p:spPr bwMode="auto">
            <a:xfrm>
              <a:off x="5871014" y="1244521"/>
              <a:ext cx="19531" cy="658100"/>
            </a:xfrm>
            <a:custGeom>
              <a:avLst/>
              <a:gdLst/>
              <a:ahLst/>
              <a:cxnLst>
                <a:cxn ang="0">
                  <a:pos x="53" y="0"/>
                </a:cxn>
                <a:cxn ang="0">
                  <a:pos x="0" y="53"/>
                </a:cxn>
                <a:cxn ang="0">
                  <a:pos x="53" y="1837"/>
                </a:cxn>
                <a:cxn ang="0">
                  <a:pos x="53" y="0"/>
                </a:cxn>
              </a:cxnLst>
              <a:rect l="0" t="0" r="r" b="b"/>
              <a:pathLst>
                <a:path w="53" h="1837">
                  <a:moveTo>
                    <a:pt x="53" y="0"/>
                  </a:moveTo>
                  <a:lnTo>
                    <a:pt x="0" y="53"/>
                  </a:lnTo>
                  <a:lnTo>
                    <a:pt x="53" y="1837"/>
                  </a:lnTo>
                  <a:lnTo>
                    <a:pt x="53"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40" name="Freeform 224"/>
            <p:cNvSpPr>
              <a:spLocks/>
            </p:cNvSpPr>
            <p:nvPr/>
          </p:nvSpPr>
          <p:spPr bwMode="auto">
            <a:xfrm>
              <a:off x="5871014" y="1264594"/>
              <a:ext cx="19531" cy="638027"/>
            </a:xfrm>
            <a:custGeom>
              <a:avLst/>
              <a:gdLst/>
              <a:ahLst/>
              <a:cxnLst>
                <a:cxn ang="0">
                  <a:pos x="0" y="0"/>
                </a:cxn>
                <a:cxn ang="0">
                  <a:pos x="53" y="1784"/>
                </a:cxn>
                <a:cxn ang="0">
                  <a:pos x="0" y="1731"/>
                </a:cxn>
                <a:cxn ang="0">
                  <a:pos x="0" y="0"/>
                </a:cxn>
              </a:cxnLst>
              <a:rect l="0" t="0" r="r" b="b"/>
              <a:pathLst>
                <a:path w="53" h="1784">
                  <a:moveTo>
                    <a:pt x="0" y="0"/>
                  </a:moveTo>
                  <a:lnTo>
                    <a:pt x="53" y="1784"/>
                  </a:lnTo>
                  <a:lnTo>
                    <a:pt x="0" y="1731"/>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41" name="Freeform 225"/>
            <p:cNvSpPr>
              <a:spLocks/>
            </p:cNvSpPr>
            <p:nvPr/>
          </p:nvSpPr>
          <p:spPr bwMode="auto">
            <a:xfrm>
              <a:off x="5871014" y="1244521"/>
              <a:ext cx="19531" cy="658100"/>
            </a:xfrm>
            <a:custGeom>
              <a:avLst/>
              <a:gdLst/>
              <a:ahLst/>
              <a:cxnLst>
                <a:cxn ang="0">
                  <a:pos x="53" y="0"/>
                </a:cxn>
                <a:cxn ang="0">
                  <a:pos x="0" y="53"/>
                </a:cxn>
                <a:cxn ang="0">
                  <a:pos x="0" y="1784"/>
                </a:cxn>
                <a:cxn ang="0">
                  <a:pos x="53" y="1837"/>
                </a:cxn>
                <a:cxn ang="0">
                  <a:pos x="53" y="0"/>
                </a:cxn>
              </a:cxnLst>
              <a:rect l="0" t="0" r="r" b="b"/>
              <a:pathLst>
                <a:path w="53" h="1837">
                  <a:moveTo>
                    <a:pt x="53" y="0"/>
                  </a:moveTo>
                  <a:lnTo>
                    <a:pt x="0" y="53"/>
                  </a:lnTo>
                  <a:lnTo>
                    <a:pt x="0" y="1784"/>
                  </a:lnTo>
                  <a:lnTo>
                    <a:pt x="53" y="1837"/>
                  </a:lnTo>
                  <a:lnTo>
                    <a:pt x="53"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42" name="Freeform 226"/>
            <p:cNvSpPr>
              <a:spLocks/>
            </p:cNvSpPr>
            <p:nvPr/>
          </p:nvSpPr>
          <p:spPr bwMode="auto">
            <a:xfrm>
              <a:off x="2005296" y="1883982"/>
              <a:ext cx="3885249" cy="18639"/>
            </a:xfrm>
            <a:custGeom>
              <a:avLst/>
              <a:gdLst/>
              <a:ahLst/>
              <a:cxnLst>
                <a:cxn ang="0">
                  <a:pos x="11227" y="53"/>
                </a:cxn>
                <a:cxn ang="0">
                  <a:pos x="11174" y="0"/>
                </a:cxn>
                <a:cxn ang="0">
                  <a:pos x="0" y="53"/>
                </a:cxn>
                <a:cxn ang="0">
                  <a:pos x="11227" y="53"/>
                </a:cxn>
              </a:cxnLst>
              <a:rect l="0" t="0" r="r" b="b"/>
              <a:pathLst>
                <a:path w="11227" h="53">
                  <a:moveTo>
                    <a:pt x="11227" y="53"/>
                  </a:moveTo>
                  <a:lnTo>
                    <a:pt x="11174" y="0"/>
                  </a:lnTo>
                  <a:lnTo>
                    <a:pt x="0" y="53"/>
                  </a:lnTo>
                  <a:lnTo>
                    <a:pt x="11227" y="53"/>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43" name="Freeform 227"/>
            <p:cNvSpPr>
              <a:spLocks/>
            </p:cNvSpPr>
            <p:nvPr/>
          </p:nvSpPr>
          <p:spPr bwMode="auto">
            <a:xfrm>
              <a:off x="2005296" y="1883982"/>
              <a:ext cx="3865718" cy="18639"/>
            </a:xfrm>
            <a:custGeom>
              <a:avLst/>
              <a:gdLst/>
              <a:ahLst/>
              <a:cxnLst>
                <a:cxn ang="0">
                  <a:pos x="11174" y="0"/>
                </a:cxn>
                <a:cxn ang="0">
                  <a:pos x="0" y="53"/>
                </a:cxn>
                <a:cxn ang="0">
                  <a:pos x="0" y="0"/>
                </a:cxn>
                <a:cxn ang="0">
                  <a:pos x="11174" y="0"/>
                </a:cxn>
              </a:cxnLst>
              <a:rect l="0" t="0" r="r" b="b"/>
              <a:pathLst>
                <a:path w="11174" h="53">
                  <a:moveTo>
                    <a:pt x="11174" y="0"/>
                  </a:moveTo>
                  <a:lnTo>
                    <a:pt x="0" y="53"/>
                  </a:lnTo>
                  <a:lnTo>
                    <a:pt x="0" y="0"/>
                  </a:lnTo>
                  <a:lnTo>
                    <a:pt x="11174"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44" name="Rectangle 228"/>
            <p:cNvSpPr>
              <a:spLocks noChangeArrowheads="1"/>
            </p:cNvSpPr>
            <p:nvPr/>
          </p:nvSpPr>
          <p:spPr bwMode="auto">
            <a:xfrm>
              <a:off x="1431925" y="1902621"/>
              <a:ext cx="181358"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a)</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445" name="Freeform 229"/>
            <p:cNvSpPr>
              <a:spLocks/>
            </p:cNvSpPr>
            <p:nvPr/>
          </p:nvSpPr>
          <p:spPr bwMode="auto">
            <a:xfrm>
              <a:off x="2005296" y="1883982"/>
              <a:ext cx="3885249" cy="18639"/>
            </a:xfrm>
            <a:custGeom>
              <a:avLst/>
              <a:gdLst/>
              <a:ahLst/>
              <a:cxnLst>
                <a:cxn ang="0">
                  <a:pos x="11227" y="53"/>
                </a:cxn>
                <a:cxn ang="0">
                  <a:pos x="11174" y="0"/>
                </a:cxn>
                <a:cxn ang="0">
                  <a:pos x="0" y="0"/>
                </a:cxn>
                <a:cxn ang="0">
                  <a:pos x="0" y="53"/>
                </a:cxn>
                <a:cxn ang="0">
                  <a:pos x="11227" y="53"/>
                </a:cxn>
              </a:cxnLst>
              <a:rect l="0" t="0" r="r" b="b"/>
              <a:pathLst>
                <a:path w="11227" h="53">
                  <a:moveTo>
                    <a:pt x="11227" y="53"/>
                  </a:moveTo>
                  <a:lnTo>
                    <a:pt x="11174" y="0"/>
                  </a:lnTo>
                  <a:lnTo>
                    <a:pt x="0" y="0"/>
                  </a:lnTo>
                  <a:lnTo>
                    <a:pt x="0" y="53"/>
                  </a:lnTo>
                  <a:lnTo>
                    <a:pt x="11227" y="5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46" name="Freeform 230"/>
            <p:cNvSpPr>
              <a:spLocks/>
            </p:cNvSpPr>
            <p:nvPr/>
          </p:nvSpPr>
          <p:spPr bwMode="auto">
            <a:xfrm>
              <a:off x="1881135" y="943430"/>
              <a:ext cx="69753" cy="71688"/>
            </a:xfrm>
            <a:custGeom>
              <a:avLst/>
              <a:gdLst/>
              <a:ahLst/>
              <a:cxnLst>
                <a:cxn ang="0">
                  <a:pos x="0" y="198"/>
                </a:cxn>
                <a:cxn ang="0">
                  <a:pos x="199" y="0"/>
                </a:cxn>
                <a:cxn ang="0">
                  <a:pos x="200" y="0"/>
                </a:cxn>
              </a:cxnLst>
              <a:rect l="0" t="0" r="r" b="b"/>
              <a:pathLst>
                <a:path w="200" h="198">
                  <a:moveTo>
                    <a:pt x="0" y="198"/>
                  </a:moveTo>
                  <a:lnTo>
                    <a:pt x="199" y="0"/>
                  </a:lnTo>
                  <a:lnTo>
                    <a:pt x="200"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47" name="Freeform 231"/>
            <p:cNvSpPr>
              <a:spLocks/>
            </p:cNvSpPr>
            <p:nvPr/>
          </p:nvSpPr>
          <p:spPr bwMode="auto">
            <a:xfrm>
              <a:off x="1881135" y="1022287"/>
              <a:ext cx="124161" cy="127605"/>
            </a:xfrm>
            <a:custGeom>
              <a:avLst/>
              <a:gdLst/>
              <a:ahLst/>
              <a:cxnLst>
                <a:cxn ang="0">
                  <a:pos x="0" y="357"/>
                </a:cxn>
                <a:cxn ang="0">
                  <a:pos x="356" y="0"/>
                </a:cxn>
                <a:cxn ang="0">
                  <a:pos x="357" y="0"/>
                </a:cxn>
              </a:cxnLst>
              <a:rect l="0" t="0" r="r" b="b"/>
              <a:pathLst>
                <a:path w="357" h="357">
                  <a:moveTo>
                    <a:pt x="0" y="357"/>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48" name="Freeform 232"/>
            <p:cNvSpPr>
              <a:spLocks/>
            </p:cNvSpPr>
            <p:nvPr/>
          </p:nvSpPr>
          <p:spPr bwMode="auto">
            <a:xfrm>
              <a:off x="1881135" y="1158495"/>
              <a:ext cx="124161" cy="127605"/>
            </a:xfrm>
            <a:custGeom>
              <a:avLst/>
              <a:gdLst/>
              <a:ahLst/>
              <a:cxnLst>
                <a:cxn ang="0">
                  <a:pos x="0" y="356"/>
                </a:cxn>
                <a:cxn ang="0">
                  <a:pos x="356" y="0"/>
                </a:cxn>
                <a:cxn ang="0">
                  <a:pos x="357" y="0"/>
                </a:cxn>
              </a:cxnLst>
              <a:rect l="0" t="0" r="r" b="b"/>
              <a:pathLst>
                <a:path w="357" h="356">
                  <a:moveTo>
                    <a:pt x="0" y="356"/>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49" name="Freeform 233"/>
            <p:cNvSpPr>
              <a:spLocks/>
            </p:cNvSpPr>
            <p:nvPr/>
          </p:nvSpPr>
          <p:spPr bwMode="auto">
            <a:xfrm>
              <a:off x="1881135" y="1293270"/>
              <a:ext cx="124161" cy="127605"/>
            </a:xfrm>
            <a:custGeom>
              <a:avLst/>
              <a:gdLst/>
              <a:ahLst/>
              <a:cxnLst>
                <a:cxn ang="0">
                  <a:pos x="0" y="357"/>
                </a:cxn>
                <a:cxn ang="0">
                  <a:pos x="356" y="0"/>
                </a:cxn>
                <a:cxn ang="0">
                  <a:pos x="357" y="0"/>
                </a:cxn>
              </a:cxnLst>
              <a:rect l="0" t="0" r="r" b="b"/>
              <a:pathLst>
                <a:path w="357" h="357">
                  <a:moveTo>
                    <a:pt x="0" y="357"/>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50" name="Freeform 234"/>
            <p:cNvSpPr>
              <a:spLocks/>
            </p:cNvSpPr>
            <p:nvPr/>
          </p:nvSpPr>
          <p:spPr bwMode="auto">
            <a:xfrm>
              <a:off x="1881135" y="1429478"/>
              <a:ext cx="124161" cy="127605"/>
            </a:xfrm>
            <a:custGeom>
              <a:avLst/>
              <a:gdLst/>
              <a:ahLst/>
              <a:cxnLst>
                <a:cxn ang="0">
                  <a:pos x="0" y="356"/>
                </a:cxn>
                <a:cxn ang="0">
                  <a:pos x="356" y="0"/>
                </a:cxn>
                <a:cxn ang="0">
                  <a:pos x="357" y="0"/>
                </a:cxn>
              </a:cxnLst>
              <a:rect l="0" t="0" r="r" b="b"/>
              <a:pathLst>
                <a:path w="357" h="356">
                  <a:moveTo>
                    <a:pt x="0" y="356"/>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51" name="Freeform 235"/>
            <p:cNvSpPr>
              <a:spLocks/>
            </p:cNvSpPr>
            <p:nvPr/>
          </p:nvSpPr>
          <p:spPr bwMode="auto">
            <a:xfrm>
              <a:off x="1881135" y="1565686"/>
              <a:ext cx="124161" cy="127605"/>
            </a:xfrm>
            <a:custGeom>
              <a:avLst/>
              <a:gdLst/>
              <a:ahLst/>
              <a:cxnLst>
                <a:cxn ang="0">
                  <a:pos x="0" y="357"/>
                </a:cxn>
                <a:cxn ang="0">
                  <a:pos x="332" y="25"/>
                </a:cxn>
                <a:cxn ang="0">
                  <a:pos x="356" y="0"/>
                </a:cxn>
                <a:cxn ang="0">
                  <a:pos x="357" y="0"/>
                </a:cxn>
              </a:cxnLst>
              <a:rect l="0" t="0" r="r" b="b"/>
              <a:pathLst>
                <a:path w="357" h="357">
                  <a:moveTo>
                    <a:pt x="0" y="357"/>
                  </a:moveTo>
                  <a:lnTo>
                    <a:pt x="332" y="25"/>
                  </a:ln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52" name="Freeform 236"/>
            <p:cNvSpPr>
              <a:spLocks/>
            </p:cNvSpPr>
            <p:nvPr/>
          </p:nvSpPr>
          <p:spPr bwMode="auto">
            <a:xfrm>
              <a:off x="1881135" y="1700460"/>
              <a:ext cx="124161" cy="127605"/>
            </a:xfrm>
            <a:custGeom>
              <a:avLst/>
              <a:gdLst/>
              <a:ahLst/>
              <a:cxnLst>
                <a:cxn ang="0">
                  <a:pos x="0" y="357"/>
                </a:cxn>
                <a:cxn ang="0">
                  <a:pos x="356" y="0"/>
                </a:cxn>
                <a:cxn ang="0">
                  <a:pos x="357" y="0"/>
                </a:cxn>
              </a:cxnLst>
              <a:rect l="0" t="0" r="r" b="b"/>
              <a:pathLst>
                <a:path w="357" h="357">
                  <a:moveTo>
                    <a:pt x="0" y="357"/>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53" name="Freeform 237"/>
            <p:cNvSpPr>
              <a:spLocks/>
            </p:cNvSpPr>
            <p:nvPr/>
          </p:nvSpPr>
          <p:spPr bwMode="auto">
            <a:xfrm>
              <a:off x="1881135" y="1836668"/>
              <a:ext cx="124161" cy="127605"/>
            </a:xfrm>
            <a:custGeom>
              <a:avLst/>
              <a:gdLst/>
              <a:ahLst/>
              <a:cxnLst>
                <a:cxn ang="0">
                  <a:pos x="0" y="356"/>
                </a:cxn>
                <a:cxn ang="0">
                  <a:pos x="356" y="0"/>
                </a:cxn>
                <a:cxn ang="0">
                  <a:pos x="357" y="0"/>
                </a:cxn>
              </a:cxnLst>
              <a:rect l="0" t="0" r="r" b="b"/>
              <a:pathLst>
                <a:path w="357" h="356">
                  <a:moveTo>
                    <a:pt x="0" y="356"/>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54" name="Freeform 238"/>
            <p:cNvSpPr>
              <a:spLocks/>
            </p:cNvSpPr>
            <p:nvPr/>
          </p:nvSpPr>
          <p:spPr bwMode="auto">
            <a:xfrm>
              <a:off x="1881135" y="1971442"/>
              <a:ext cx="124161" cy="127605"/>
            </a:xfrm>
            <a:custGeom>
              <a:avLst/>
              <a:gdLst/>
              <a:ahLst/>
              <a:cxnLst>
                <a:cxn ang="0">
                  <a:pos x="0" y="357"/>
                </a:cxn>
                <a:cxn ang="0">
                  <a:pos x="356" y="0"/>
                </a:cxn>
                <a:cxn ang="0">
                  <a:pos x="357" y="0"/>
                </a:cxn>
              </a:cxnLst>
              <a:rect l="0" t="0" r="r" b="b"/>
              <a:pathLst>
                <a:path w="357" h="357">
                  <a:moveTo>
                    <a:pt x="0" y="357"/>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55" name="Freeform 239"/>
            <p:cNvSpPr>
              <a:spLocks/>
            </p:cNvSpPr>
            <p:nvPr/>
          </p:nvSpPr>
          <p:spPr bwMode="auto">
            <a:xfrm>
              <a:off x="1881135" y="2107650"/>
              <a:ext cx="124161" cy="127605"/>
            </a:xfrm>
            <a:custGeom>
              <a:avLst/>
              <a:gdLst/>
              <a:ahLst/>
              <a:cxnLst>
                <a:cxn ang="0">
                  <a:pos x="0" y="356"/>
                </a:cxn>
                <a:cxn ang="0">
                  <a:pos x="356" y="0"/>
                </a:cxn>
                <a:cxn ang="0">
                  <a:pos x="357" y="0"/>
                </a:cxn>
              </a:cxnLst>
              <a:rect l="0" t="0" r="r" b="b"/>
              <a:pathLst>
                <a:path w="357" h="356">
                  <a:moveTo>
                    <a:pt x="0" y="356"/>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56" name="Freeform 240"/>
            <p:cNvSpPr>
              <a:spLocks/>
            </p:cNvSpPr>
            <p:nvPr/>
          </p:nvSpPr>
          <p:spPr bwMode="auto">
            <a:xfrm>
              <a:off x="1989950" y="943430"/>
              <a:ext cx="30691" cy="1300428"/>
            </a:xfrm>
            <a:custGeom>
              <a:avLst/>
              <a:gdLst/>
              <a:ahLst/>
              <a:cxnLst>
                <a:cxn ang="0">
                  <a:pos x="89" y="0"/>
                </a:cxn>
                <a:cxn ang="0">
                  <a:pos x="0" y="0"/>
                </a:cxn>
                <a:cxn ang="0">
                  <a:pos x="89" y="3626"/>
                </a:cxn>
                <a:cxn ang="0">
                  <a:pos x="89" y="0"/>
                </a:cxn>
              </a:cxnLst>
              <a:rect l="0" t="0" r="r" b="b"/>
              <a:pathLst>
                <a:path w="89" h="3626">
                  <a:moveTo>
                    <a:pt x="89" y="0"/>
                  </a:moveTo>
                  <a:lnTo>
                    <a:pt x="0" y="0"/>
                  </a:lnTo>
                  <a:lnTo>
                    <a:pt x="89" y="3626"/>
                  </a:lnTo>
                  <a:lnTo>
                    <a:pt x="89"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57" name="Freeform 241"/>
            <p:cNvSpPr>
              <a:spLocks/>
            </p:cNvSpPr>
            <p:nvPr/>
          </p:nvSpPr>
          <p:spPr bwMode="auto">
            <a:xfrm>
              <a:off x="1989950" y="943430"/>
              <a:ext cx="30691" cy="1300428"/>
            </a:xfrm>
            <a:custGeom>
              <a:avLst/>
              <a:gdLst/>
              <a:ahLst/>
              <a:cxnLst>
                <a:cxn ang="0">
                  <a:pos x="0" y="0"/>
                </a:cxn>
                <a:cxn ang="0">
                  <a:pos x="89" y="3626"/>
                </a:cxn>
                <a:cxn ang="0">
                  <a:pos x="0" y="3626"/>
                </a:cxn>
                <a:cxn ang="0">
                  <a:pos x="0" y="0"/>
                </a:cxn>
              </a:cxnLst>
              <a:rect l="0" t="0" r="r" b="b"/>
              <a:pathLst>
                <a:path w="89" h="3626">
                  <a:moveTo>
                    <a:pt x="0" y="0"/>
                  </a:moveTo>
                  <a:lnTo>
                    <a:pt x="89" y="3626"/>
                  </a:lnTo>
                  <a:lnTo>
                    <a:pt x="0" y="3626"/>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58" name="Rectangle 242"/>
            <p:cNvSpPr>
              <a:spLocks noChangeArrowheads="1"/>
            </p:cNvSpPr>
            <p:nvPr/>
          </p:nvSpPr>
          <p:spPr bwMode="auto">
            <a:xfrm>
              <a:off x="1989950" y="943430"/>
              <a:ext cx="30691" cy="130042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59" name="Freeform 243"/>
            <p:cNvSpPr>
              <a:spLocks/>
            </p:cNvSpPr>
            <p:nvPr/>
          </p:nvSpPr>
          <p:spPr bwMode="auto">
            <a:xfrm>
              <a:off x="3470111" y="1567119"/>
              <a:ext cx="405963" cy="12904"/>
            </a:xfrm>
            <a:custGeom>
              <a:avLst/>
              <a:gdLst/>
              <a:ahLst/>
              <a:cxnLst>
                <a:cxn ang="0">
                  <a:pos x="1175" y="36"/>
                </a:cxn>
                <a:cxn ang="0">
                  <a:pos x="1175" y="0"/>
                </a:cxn>
                <a:cxn ang="0">
                  <a:pos x="0" y="36"/>
                </a:cxn>
                <a:cxn ang="0">
                  <a:pos x="1175" y="36"/>
                </a:cxn>
              </a:cxnLst>
              <a:rect l="0" t="0" r="r" b="b"/>
              <a:pathLst>
                <a:path w="1175" h="36">
                  <a:moveTo>
                    <a:pt x="1175" y="36"/>
                  </a:moveTo>
                  <a:lnTo>
                    <a:pt x="1175" y="0"/>
                  </a:lnTo>
                  <a:lnTo>
                    <a:pt x="0" y="36"/>
                  </a:lnTo>
                  <a:lnTo>
                    <a:pt x="1175"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60" name="Freeform 244"/>
            <p:cNvSpPr>
              <a:spLocks/>
            </p:cNvSpPr>
            <p:nvPr/>
          </p:nvSpPr>
          <p:spPr bwMode="auto">
            <a:xfrm>
              <a:off x="3470111" y="1567119"/>
              <a:ext cx="405963" cy="12904"/>
            </a:xfrm>
            <a:custGeom>
              <a:avLst/>
              <a:gdLst/>
              <a:ahLst/>
              <a:cxnLst>
                <a:cxn ang="0">
                  <a:pos x="1175" y="0"/>
                </a:cxn>
                <a:cxn ang="0">
                  <a:pos x="0" y="36"/>
                </a:cxn>
                <a:cxn ang="0">
                  <a:pos x="0" y="0"/>
                </a:cxn>
                <a:cxn ang="0">
                  <a:pos x="1175" y="0"/>
                </a:cxn>
              </a:cxnLst>
              <a:rect l="0" t="0" r="r" b="b"/>
              <a:pathLst>
                <a:path w="1175" h="36">
                  <a:moveTo>
                    <a:pt x="1175" y="0"/>
                  </a:moveTo>
                  <a:lnTo>
                    <a:pt x="0" y="36"/>
                  </a:lnTo>
                  <a:lnTo>
                    <a:pt x="0" y="0"/>
                  </a:lnTo>
                  <a:lnTo>
                    <a:pt x="1175"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61" name="Rectangle 245"/>
            <p:cNvSpPr>
              <a:spLocks noChangeArrowheads="1"/>
            </p:cNvSpPr>
            <p:nvPr/>
          </p:nvSpPr>
          <p:spPr bwMode="auto">
            <a:xfrm>
              <a:off x="3470111" y="1567119"/>
              <a:ext cx="405963"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62" name="Freeform 246"/>
            <p:cNvSpPr>
              <a:spLocks/>
            </p:cNvSpPr>
            <p:nvPr/>
          </p:nvSpPr>
          <p:spPr bwMode="auto">
            <a:xfrm>
              <a:off x="2813037" y="1568553"/>
              <a:ext cx="131136" cy="37278"/>
            </a:xfrm>
            <a:custGeom>
              <a:avLst/>
              <a:gdLst/>
              <a:ahLst/>
              <a:cxnLst>
                <a:cxn ang="0">
                  <a:pos x="376" y="26"/>
                </a:cxn>
                <a:cxn ang="0">
                  <a:pos x="376" y="0"/>
                </a:cxn>
                <a:cxn ang="0">
                  <a:pos x="0" y="102"/>
                </a:cxn>
                <a:cxn ang="0">
                  <a:pos x="376" y="26"/>
                </a:cxn>
              </a:cxnLst>
              <a:rect l="0" t="0" r="r" b="b"/>
              <a:pathLst>
                <a:path w="376" h="102">
                  <a:moveTo>
                    <a:pt x="376" y="26"/>
                  </a:moveTo>
                  <a:lnTo>
                    <a:pt x="376" y="0"/>
                  </a:lnTo>
                  <a:lnTo>
                    <a:pt x="0" y="102"/>
                  </a:lnTo>
                  <a:lnTo>
                    <a:pt x="376" y="2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63" name="Freeform 247"/>
            <p:cNvSpPr>
              <a:spLocks/>
            </p:cNvSpPr>
            <p:nvPr/>
          </p:nvSpPr>
          <p:spPr bwMode="auto">
            <a:xfrm>
              <a:off x="2813037" y="1542745"/>
              <a:ext cx="131136" cy="63086"/>
            </a:xfrm>
            <a:custGeom>
              <a:avLst/>
              <a:gdLst/>
              <a:ahLst/>
              <a:cxnLst>
                <a:cxn ang="0">
                  <a:pos x="376" y="75"/>
                </a:cxn>
                <a:cxn ang="0">
                  <a:pos x="0" y="177"/>
                </a:cxn>
                <a:cxn ang="0">
                  <a:pos x="0" y="0"/>
                </a:cxn>
                <a:cxn ang="0">
                  <a:pos x="376" y="75"/>
                </a:cxn>
              </a:cxnLst>
              <a:rect l="0" t="0" r="r" b="b"/>
              <a:pathLst>
                <a:path w="376" h="177">
                  <a:moveTo>
                    <a:pt x="376" y="75"/>
                  </a:moveTo>
                  <a:lnTo>
                    <a:pt x="0" y="177"/>
                  </a:lnTo>
                  <a:lnTo>
                    <a:pt x="0" y="0"/>
                  </a:lnTo>
                  <a:lnTo>
                    <a:pt x="376" y="75"/>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64" name="Freeform 248"/>
            <p:cNvSpPr>
              <a:spLocks/>
            </p:cNvSpPr>
            <p:nvPr/>
          </p:nvSpPr>
          <p:spPr bwMode="auto">
            <a:xfrm>
              <a:off x="2813037" y="1542745"/>
              <a:ext cx="131136" cy="63086"/>
            </a:xfrm>
            <a:custGeom>
              <a:avLst/>
              <a:gdLst/>
              <a:ahLst/>
              <a:cxnLst>
                <a:cxn ang="0">
                  <a:pos x="376" y="101"/>
                </a:cxn>
                <a:cxn ang="0">
                  <a:pos x="376" y="75"/>
                </a:cxn>
                <a:cxn ang="0">
                  <a:pos x="0" y="0"/>
                </a:cxn>
                <a:cxn ang="0">
                  <a:pos x="0" y="177"/>
                </a:cxn>
                <a:cxn ang="0">
                  <a:pos x="376" y="101"/>
                </a:cxn>
              </a:cxnLst>
              <a:rect l="0" t="0" r="r" b="b"/>
              <a:pathLst>
                <a:path w="376" h="177">
                  <a:moveTo>
                    <a:pt x="376" y="101"/>
                  </a:moveTo>
                  <a:lnTo>
                    <a:pt x="376" y="75"/>
                  </a:lnTo>
                  <a:lnTo>
                    <a:pt x="0" y="0"/>
                  </a:lnTo>
                  <a:lnTo>
                    <a:pt x="0" y="177"/>
                  </a:lnTo>
                  <a:lnTo>
                    <a:pt x="376" y="101"/>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65" name="Freeform 249"/>
            <p:cNvSpPr>
              <a:spLocks/>
            </p:cNvSpPr>
            <p:nvPr/>
          </p:nvSpPr>
          <p:spPr bwMode="auto">
            <a:xfrm>
              <a:off x="2503333" y="1567119"/>
              <a:ext cx="440840" cy="12904"/>
            </a:xfrm>
            <a:custGeom>
              <a:avLst/>
              <a:gdLst/>
              <a:ahLst/>
              <a:cxnLst>
                <a:cxn ang="0">
                  <a:pos x="0" y="0"/>
                </a:cxn>
                <a:cxn ang="0">
                  <a:pos x="0" y="36"/>
                </a:cxn>
                <a:cxn ang="0">
                  <a:pos x="1274" y="0"/>
                </a:cxn>
                <a:cxn ang="0">
                  <a:pos x="0" y="0"/>
                </a:cxn>
              </a:cxnLst>
              <a:rect l="0" t="0" r="r" b="b"/>
              <a:pathLst>
                <a:path w="1274" h="36">
                  <a:moveTo>
                    <a:pt x="0" y="0"/>
                  </a:moveTo>
                  <a:lnTo>
                    <a:pt x="0" y="36"/>
                  </a:lnTo>
                  <a:lnTo>
                    <a:pt x="1274"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66" name="Freeform 250"/>
            <p:cNvSpPr>
              <a:spLocks/>
            </p:cNvSpPr>
            <p:nvPr/>
          </p:nvSpPr>
          <p:spPr bwMode="auto">
            <a:xfrm>
              <a:off x="2503333" y="1567119"/>
              <a:ext cx="440840" cy="12904"/>
            </a:xfrm>
            <a:custGeom>
              <a:avLst/>
              <a:gdLst/>
              <a:ahLst/>
              <a:cxnLst>
                <a:cxn ang="0">
                  <a:pos x="0" y="36"/>
                </a:cxn>
                <a:cxn ang="0">
                  <a:pos x="1274" y="0"/>
                </a:cxn>
                <a:cxn ang="0">
                  <a:pos x="1274" y="36"/>
                </a:cxn>
                <a:cxn ang="0">
                  <a:pos x="0" y="36"/>
                </a:cxn>
              </a:cxnLst>
              <a:rect l="0" t="0" r="r" b="b"/>
              <a:pathLst>
                <a:path w="1274" h="36">
                  <a:moveTo>
                    <a:pt x="0" y="36"/>
                  </a:moveTo>
                  <a:lnTo>
                    <a:pt x="1274" y="0"/>
                  </a:lnTo>
                  <a:lnTo>
                    <a:pt x="1274" y="36"/>
                  </a:lnTo>
                  <a:lnTo>
                    <a:pt x="0"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67" name="Rectangle 251"/>
            <p:cNvSpPr>
              <a:spLocks noChangeArrowheads="1"/>
            </p:cNvSpPr>
            <p:nvPr/>
          </p:nvSpPr>
          <p:spPr bwMode="auto">
            <a:xfrm>
              <a:off x="2770917" y="1229279"/>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468" name="Rectangle 252"/>
            <p:cNvSpPr>
              <a:spLocks noChangeArrowheads="1"/>
            </p:cNvSpPr>
            <p:nvPr/>
          </p:nvSpPr>
          <p:spPr bwMode="auto">
            <a:xfrm>
              <a:off x="2854889" y="1324813"/>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4</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469" name="Rectangle 253"/>
            <p:cNvSpPr>
              <a:spLocks noChangeArrowheads="1"/>
            </p:cNvSpPr>
            <p:nvPr/>
          </p:nvSpPr>
          <p:spPr bwMode="auto">
            <a:xfrm>
              <a:off x="2503333" y="1567119"/>
              <a:ext cx="440840"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70" name="Freeform 254"/>
            <p:cNvSpPr>
              <a:spLocks/>
            </p:cNvSpPr>
            <p:nvPr/>
          </p:nvSpPr>
          <p:spPr bwMode="auto">
            <a:xfrm>
              <a:off x="2503333" y="1446683"/>
              <a:ext cx="1395" cy="255211"/>
            </a:xfrm>
            <a:custGeom>
              <a:avLst/>
              <a:gdLst/>
              <a:ahLst/>
              <a:cxnLst>
                <a:cxn ang="0">
                  <a:pos x="0" y="0"/>
                </a:cxn>
                <a:cxn ang="0">
                  <a:pos x="0" y="713"/>
                </a:cxn>
                <a:cxn ang="0">
                  <a:pos x="1" y="713"/>
                </a:cxn>
              </a:cxnLst>
              <a:rect l="0" t="0" r="r" b="b"/>
              <a:pathLst>
                <a:path w="1" h="713">
                  <a:moveTo>
                    <a:pt x="0" y="0"/>
                  </a:moveTo>
                  <a:lnTo>
                    <a:pt x="0" y="713"/>
                  </a:lnTo>
                  <a:lnTo>
                    <a:pt x="1" y="71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71" name="Freeform 255"/>
            <p:cNvSpPr>
              <a:spLocks/>
            </p:cNvSpPr>
            <p:nvPr/>
          </p:nvSpPr>
          <p:spPr bwMode="auto">
            <a:xfrm>
              <a:off x="3470111" y="1542745"/>
              <a:ext cx="129741" cy="35844"/>
            </a:xfrm>
            <a:custGeom>
              <a:avLst/>
              <a:gdLst/>
              <a:ahLst/>
              <a:cxnLst>
                <a:cxn ang="0">
                  <a:pos x="0" y="75"/>
                </a:cxn>
                <a:cxn ang="0">
                  <a:pos x="0" y="101"/>
                </a:cxn>
                <a:cxn ang="0">
                  <a:pos x="376" y="0"/>
                </a:cxn>
                <a:cxn ang="0">
                  <a:pos x="0" y="75"/>
                </a:cxn>
              </a:cxnLst>
              <a:rect l="0" t="0" r="r" b="b"/>
              <a:pathLst>
                <a:path w="376" h="101">
                  <a:moveTo>
                    <a:pt x="0" y="75"/>
                  </a:moveTo>
                  <a:lnTo>
                    <a:pt x="0" y="101"/>
                  </a:lnTo>
                  <a:lnTo>
                    <a:pt x="376" y="0"/>
                  </a:lnTo>
                  <a:lnTo>
                    <a:pt x="0" y="75"/>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72" name="Freeform 256"/>
            <p:cNvSpPr>
              <a:spLocks/>
            </p:cNvSpPr>
            <p:nvPr/>
          </p:nvSpPr>
          <p:spPr bwMode="auto">
            <a:xfrm>
              <a:off x="3470111" y="1542745"/>
              <a:ext cx="129741" cy="63086"/>
            </a:xfrm>
            <a:custGeom>
              <a:avLst/>
              <a:gdLst/>
              <a:ahLst/>
              <a:cxnLst>
                <a:cxn ang="0">
                  <a:pos x="0" y="101"/>
                </a:cxn>
                <a:cxn ang="0">
                  <a:pos x="376" y="0"/>
                </a:cxn>
                <a:cxn ang="0">
                  <a:pos x="376" y="177"/>
                </a:cxn>
                <a:cxn ang="0">
                  <a:pos x="0" y="101"/>
                </a:cxn>
              </a:cxnLst>
              <a:rect l="0" t="0" r="r" b="b"/>
              <a:pathLst>
                <a:path w="376" h="177">
                  <a:moveTo>
                    <a:pt x="0" y="101"/>
                  </a:moveTo>
                  <a:lnTo>
                    <a:pt x="376" y="0"/>
                  </a:lnTo>
                  <a:lnTo>
                    <a:pt x="376" y="177"/>
                  </a:lnTo>
                  <a:lnTo>
                    <a:pt x="0" y="10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73" name="Freeform 257"/>
            <p:cNvSpPr>
              <a:spLocks/>
            </p:cNvSpPr>
            <p:nvPr/>
          </p:nvSpPr>
          <p:spPr bwMode="auto">
            <a:xfrm>
              <a:off x="3470111" y="1542745"/>
              <a:ext cx="129741" cy="63086"/>
            </a:xfrm>
            <a:custGeom>
              <a:avLst/>
              <a:gdLst/>
              <a:ahLst/>
              <a:cxnLst>
                <a:cxn ang="0">
                  <a:pos x="0" y="75"/>
                </a:cxn>
                <a:cxn ang="0">
                  <a:pos x="0" y="101"/>
                </a:cxn>
                <a:cxn ang="0">
                  <a:pos x="376" y="177"/>
                </a:cxn>
                <a:cxn ang="0">
                  <a:pos x="376" y="0"/>
                </a:cxn>
                <a:cxn ang="0">
                  <a:pos x="0" y="75"/>
                </a:cxn>
              </a:cxnLst>
              <a:rect l="0" t="0" r="r" b="b"/>
              <a:pathLst>
                <a:path w="376" h="177">
                  <a:moveTo>
                    <a:pt x="0" y="75"/>
                  </a:moveTo>
                  <a:lnTo>
                    <a:pt x="0" y="101"/>
                  </a:lnTo>
                  <a:lnTo>
                    <a:pt x="376" y="177"/>
                  </a:lnTo>
                  <a:lnTo>
                    <a:pt x="376" y="0"/>
                  </a:lnTo>
                  <a:lnTo>
                    <a:pt x="0" y="75"/>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74" name="Freeform 258"/>
            <p:cNvSpPr>
              <a:spLocks/>
            </p:cNvSpPr>
            <p:nvPr/>
          </p:nvSpPr>
          <p:spPr bwMode="auto">
            <a:xfrm>
              <a:off x="4754964" y="1542745"/>
              <a:ext cx="131136" cy="35844"/>
            </a:xfrm>
            <a:custGeom>
              <a:avLst/>
              <a:gdLst/>
              <a:ahLst/>
              <a:cxnLst>
                <a:cxn ang="0">
                  <a:pos x="0" y="75"/>
                </a:cxn>
                <a:cxn ang="0">
                  <a:pos x="0" y="101"/>
                </a:cxn>
                <a:cxn ang="0">
                  <a:pos x="375" y="0"/>
                </a:cxn>
                <a:cxn ang="0">
                  <a:pos x="0" y="75"/>
                </a:cxn>
              </a:cxnLst>
              <a:rect l="0" t="0" r="r" b="b"/>
              <a:pathLst>
                <a:path w="375" h="101">
                  <a:moveTo>
                    <a:pt x="0" y="75"/>
                  </a:moveTo>
                  <a:lnTo>
                    <a:pt x="0" y="101"/>
                  </a:lnTo>
                  <a:lnTo>
                    <a:pt x="375" y="0"/>
                  </a:lnTo>
                  <a:lnTo>
                    <a:pt x="0" y="75"/>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75" name="Freeform 259"/>
            <p:cNvSpPr>
              <a:spLocks/>
            </p:cNvSpPr>
            <p:nvPr/>
          </p:nvSpPr>
          <p:spPr bwMode="auto">
            <a:xfrm>
              <a:off x="4754964" y="1542745"/>
              <a:ext cx="131136" cy="63086"/>
            </a:xfrm>
            <a:custGeom>
              <a:avLst/>
              <a:gdLst/>
              <a:ahLst/>
              <a:cxnLst>
                <a:cxn ang="0">
                  <a:pos x="0" y="101"/>
                </a:cxn>
                <a:cxn ang="0">
                  <a:pos x="375" y="0"/>
                </a:cxn>
                <a:cxn ang="0">
                  <a:pos x="375" y="177"/>
                </a:cxn>
                <a:cxn ang="0">
                  <a:pos x="0" y="101"/>
                </a:cxn>
              </a:cxnLst>
              <a:rect l="0" t="0" r="r" b="b"/>
              <a:pathLst>
                <a:path w="375" h="177">
                  <a:moveTo>
                    <a:pt x="0" y="101"/>
                  </a:moveTo>
                  <a:lnTo>
                    <a:pt x="375" y="0"/>
                  </a:lnTo>
                  <a:lnTo>
                    <a:pt x="375" y="177"/>
                  </a:lnTo>
                  <a:lnTo>
                    <a:pt x="0" y="101"/>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76" name="Freeform 260"/>
            <p:cNvSpPr>
              <a:spLocks/>
            </p:cNvSpPr>
            <p:nvPr/>
          </p:nvSpPr>
          <p:spPr bwMode="auto">
            <a:xfrm>
              <a:off x="4754964" y="1542745"/>
              <a:ext cx="131136" cy="63086"/>
            </a:xfrm>
            <a:custGeom>
              <a:avLst/>
              <a:gdLst/>
              <a:ahLst/>
              <a:cxnLst>
                <a:cxn ang="0">
                  <a:pos x="0" y="75"/>
                </a:cxn>
                <a:cxn ang="0">
                  <a:pos x="0" y="101"/>
                </a:cxn>
                <a:cxn ang="0">
                  <a:pos x="375" y="177"/>
                </a:cxn>
                <a:cxn ang="0">
                  <a:pos x="375" y="0"/>
                </a:cxn>
                <a:cxn ang="0">
                  <a:pos x="0" y="75"/>
                </a:cxn>
              </a:cxnLst>
              <a:rect l="0" t="0" r="r" b="b"/>
              <a:pathLst>
                <a:path w="375" h="177">
                  <a:moveTo>
                    <a:pt x="0" y="75"/>
                  </a:moveTo>
                  <a:lnTo>
                    <a:pt x="0" y="101"/>
                  </a:lnTo>
                  <a:lnTo>
                    <a:pt x="375" y="177"/>
                  </a:lnTo>
                  <a:lnTo>
                    <a:pt x="375" y="0"/>
                  </a:lnTo>
                  <a:lnTo>
                    <a:pt x="0" y="75"/>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77" name="Freeform 261"/>
            <p:cNvSpPr>
              <a:spLocks/>
            </p:cNvSpPr>
            <p:nvPr/>
          </p:nvSpPr>
          <p:spPr bwMode="auto">
            <a:xfrm>
              <a:off x="4754964" y="1567119"/>
              <a:ext cx="429679" cy="12904"/>
            </a:xfrm>
            <a:custGeom>
              <a:avLst/>
              <a:gdLst/>
              <a:ahLst/>
              <a:cxnLst>
                <a:cxn ang="0">
                  <a:pos x="1241" y="36"/>
                </a:cxn>
                <a:cxn ang="0">
                  <a:pos x="1241" y="0"/>
                </a:cxn>
                <a:cxn ang="0">
                  <a:pos x="0" y="36"/>
                </a:cxn>
                <a:cxn ang="0">
                  <a:pos x="1241" y="36"/>
                </a:cxn>
              </a:cxnLst>
              <a:rect l="0" t="0" r="r" b="b"/>
              <a:pathLst>
                <a:path w="1241" h="36">
                  <a:moveTo>
                    <a:pt x="1241" y="36"/>
                  </a:moveTo>
                  <a:lnTo>
                    <a:pt x="1241" y="0"/>
                  </a:lnTo>
                  <a:lnTo>
                    <a:pt x="0" y="36"/>
                  </a:lnTo>
                  <a:lnTo>
                    <a:pt x="1241"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78" name="Freeform 262"/>
            <p:cNvSpPr>
              <a:spLocks/>
            </p:cNvSpPr>
            <p:nvPr/>
          </p:nvSpPr>
          <p:spPr bwMode="auto">
            <a:xfrm>
              <a:off x="4754964" y="1567119"/>
              <a:ext cx="429679" cy="12904"/>
            </a:xfrm>
            <a:custGeom>
              <a:avLst/>
              <a:gdLst/>
              <a:ahLst/>
              <a:cxnLst>
                <a:cxn ang="0">
                  <a:pos x="1241" y="0"/>
                </a:cxn>
                <a:cxn ang="0">
                  <a:pos x="0" y="36"/>
                </a:cxn>
                <a:cxn ang="0">
                  <a:pos x="0" y="0"/>
                </a:cxn>
                <a:cxn ang="0">
                  <a:pos x="1241" y="0"/>
                </a:cxn>
              </a:cxnLst>
              <a:rect l="0" t="0" r="r" b="b"/>
              <a:pathLst>
                <a:path w="1241" h="36">
                  <a:moveTo>
                    <a:pt x="1241" y="0"/>
                  </a:moveTo>
                  <a:lnTo>
                    <a:pt x="0" y="36"/>
                  </a:lnTo>
                  <a:lnTo>
                    <a:pt x="0" y="0"/>
                  </a:lnTo>
                  <a:lnTo>
                    <a:pt x="1241"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79" name="Rectangle 263"/>
            <p:cNvSpPr>
              <a:spLocks noChangeArrowheads="1"/>
            </p:cNvSpPr>
            <p:nvPr/>
          </p:nvSpPr>
          <p:spPr bwMode="auto">
            <a:xfrm>
              <a:off x="3554218" y="1214765"/>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480" name="Rectangle 264"/>
            <p:cNvSpPr>
              <a:spLocks noChangeArrowheads="1"/>
            </p:cNvSpPr>
            <p:nvPr/>
          </p:nvSpPr>
          <p:spPr bwMode="auto">
            <a:xfrm>
              <a:off x="3652704" y="1324813"/>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3</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481" name="Rectangle 265"/>
            <p:cNvSpPr>
              <a:spLocks noChangeArrowheads="1"/>
            </p:cNvSpPr>
            <p:nvPr/>
          </p:nvSpPr>
          <p:spPr bwMode="auto">
            <a:xfrm>
              <a:off x="4883739" y="1214765"/>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482" name="Rectangle 266"/>
            <p:cNvSpPr>
              <a:spLocks noChangeArrowheads="1"/>
            </p:cNvSpPr>
            <p:nvPr/>
          </p:nvSpPr>
          <p:spPr bwMode="auto">
            <a:xfrm>
              <a:off x="4982225" y="1310299"/>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2</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483" name="Rectangle 267"/>
            <p:cNvSpPr>
              <a:spLocks noChangeArrowheads="1"/>
            </p:cNvSpPr>
            <p:nvPr/>
          </p:nvSpPr>
          <p:spPr bwMode="auto">
            <a:xfrm>
              <a:off x="4754964" y="1567119"/>
              <a:ext cx="429679"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84" name="Freeform 268"/>
            <p:cNvSpPr>
              <a:spLocks/>
            </p:cNvSpPr>
            <p:nvPr/>
          </p:nvSpPr>
          <p:spPr bwMode="auto">
            <a:xfrm>
              <a:off x="3876074" y="1446683"/>
              <a:ext cx="1395" cy="255211"/>
            </a:xfrm>
            <a:custGeom>
              <a:avLst/>
              <a:gdLst/>
              <a:ahLst/>
              <a:cxnLst>
                <a:cxn ang="0">
                  <a:pos x="0" y="0"/>
                </a:cxn>
                <a:cxn ang="0">
                  <a:pos x="0" y="713"/>
                </a:cxn>
                <a:cxn ang="0">
                  <a:pos x="2" y="713"/>
                </a:cxn>
              </a:cxnLst>
              <a:rect l="0" t="0" r="r" b="b"/>
              <a:pathLst>
                <a:path w="2" h="713">
                  <a:moveTo>
                    <a:pt x="0" y="0"/>
                  </a:moveTo>
                  <a:lnTo>
                    <a:pt x="0" y="713"/>
                  </a:lnTo>
                  <a:lnTo>
                    <a:pt x="2" y="71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85" name="Freeform 269"/>
            <p:cNvSpPr>
              <a:spLocks/>
            </p:cNvSpPr>
            <p:nvPr/>
          </p:nvSpPr>
          <p:spPr bwMode="auto">
            <a:xfrm>
              <a:off x="5184643" y="1446683"/>
              <a:ext cx="1395" cy="255211"/>
            </a:xfrm>
            <a:custGeom>
              <a:avLst/>
              <a:gdLst/>
              <a:ahLst/>
              <a:cxnLst>
                <a:cxn ang="0">
                  <a:pos x="0" y="0"/>
                </a:cxn>
                <a:cxn ang="0">
                  <a:pos x="0" y="713"/>
                </a:cxn>
                <a:cxn ang="0">
                  <a:pos x="1" y="713"/>
                </a:cxn>
              </a:cxnLst>
              <a:rect l="0" t="0" r="r" b="b"/>
              <a:pathLst>
                <a:path w="1" h="713">
                  <a:moveTo>
                    <a:pt x="0" y="0"/>
                  </a:moveTo>
                  <a:lnTo>
                    <a:pt x="0" y="713"/>
                  </a:lnTo>
                  <a:lnTo>
                    <a:pt x="1" y="71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86" name="Freeform 270"/>
            <p:cNvSpPr>
              <a:spLocks/>
            </p:cNvSpPr>
            <p:nvPr/>
          </p:nvSpPr>
          <p:spPr bwMode="auto">
            <a:xfrm>
              <a:off x="7141915" y="1251690"/>
              <a:ext cx="3885249" cy="18639"/>
            </a:xfrm>
            <a:custGeom>
              <a:avLst/>
              <a:gdLst/>
              <a:ahLst/>
              <a:cxnLst>
                <a:cxn ang="0">
                  <a:pos x="0" y="0"/>
                </a:cxn>
                <a:cxn ang="0">
                  <a:pos x="0" y="54"/>
                </a:cxn>
                <a:cxn ang="0">
                  <a:pos x="11227" y="0"/>
                </a:cxn>
                <a:cxn ang="0">
                  <a:pos x="0" y="0"/>
                </a:cxn>
              </a:cxnLst>
              <a:rect l="0" t="0" r="r" b="b"/>
              <a:pathLst>
                <a:path w="11227" h="54">
                  <a:moveTo>
                    <a:pt x="0" y="0"/>
                  </a:moveTo>
                  <a:lnTo>
                    <a:pt x="0" y="54"/>
                  </a:lnTo>
                  <a:lnTo>
                    <a:pt x="11227"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87" name="Freeform 271"/>
            <p:cNvSpPr>
              <a:spLocks/>
            </p:cNvSpPr>
            <p:nvPr/>
          </p:nvSpPr>
          <p:spPr bwMode="auto">
            <a:xfrm>
              <a:off x="7141915" y="1251690"/>
              <a:ext cx="3885249" cy="18639"/>
            </a:xfrm>
            <a:custGeom>
              <a:avLst/>
              <a:gdLst/>
              <a:ahLst/>
              <a:cxnLst>
                <a:cxn ang="0">
                  <a:pos x="0" y="54"/>
                </a:cxn>
                <a:cxn ang="0">
                  <a:pos x="11227" y="0"/>
                </a:cxn>
                <a:cxn ang="0">
                  <a:pos x="11172" y="54"/>
                </a:cxn>
                <a:cxn ang="0">
                  <a:pos x="0" y="54"/>
                </a:cxn>
              </a:cxnLst>
              <a:rect l="0" t="0" r="r" b="b"/>
              <a:pathLst>
                <a:path w="11227" h="54">
                  <a:moveTo>
                    <a:pt x="0" y="54"/>
                  </a:moveTo>
                  <a:lnTo>
                    <a:pt x="11227" y="0"/>
                  </a:lnTo>
                  <a:lnTo>
                    <a:pt x="11172" y="54"/>
                  </a:lnTo>
                  <a:lnTo>
                    <a:pt x="0" y="5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88" name="Freeform 272"/>
            <p:cNvSpPr>
              <a:spLocks/>
            </p:cNvSpPr>
            <p:nvPr/>
          </p:nvSpPr>
          <p:spPr bwMode="auto">
            <a:xfrm>
              <a:off x="7141915" y="1251690"/>
              <a:ext cx="3885249" cy="18639"/>
            </a:xfrm>
            <a:custGeom>
              <a:avLst/>
              <a:gdLst/>
              <a:ahLst/>
              <a:cxnLst>
                <a:cxn ang="0">
                  <a:pos x="0" y="0"/>
                </a:cxn>
                <a:cxn ang="0">
                  <a:pos x="0" y="54"/>
                </a:cxn>
                <a:cxn ang="0">
                  <a:pos x="11172" y="54"/>
                </a:cxn>
                <a:cxn ang="0">
                  <a:pos x="11227" y="0"/>
                </a:cxn>
                <a:cxn ang="0">
                  <a:pos x="0" y="0"/>
                </a:cxn>
              </a:cxnLst>
              <a:rect l="0" t="0" r="r" b="b"/>
              <a:pathLst>
                <a:path w="11227" h="54">
                  <a:moveTo>
                    <a:pt x="0" y="0"/>
                  </a:moveTo>
                  <a:lnTo>
                    <a:pt x="0" y="54"/>
                  </a:lnTo>
                  <a:lnTo>
                    <a:pt x="11172" y="54"/>
                  </a:lnTo>
                  <a:lnTo>
                    <a:pt x="11227" y="0"/>
                  </a:lnTo>
                  <a:lnTo>
                    <a:pt x="0"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89" name="Freeform 273"/>
            <p:cNvSpPr>
              <a:spLocks/>
            </p:cNvSpPr>
            <p:nvPr/>
          </p:nvSpPr>
          <p:spPr bwMode="auto">
            <a:xfrm>
              <a:off x="11009029" y="1251690"/>
              <a:ext cx="18136" cy="658100"/>
            </a:xfrm>
            <a:custGeom>
              <a:avLst/>
              <a:gdLst/>
              <a:ahLst/>
              <a:cxnLst>
                <a:cxn ang="0">
                  <a:pos x="55" y="0"/>
                </a:cxn>
                <a:cxn ang="0">
                  <a:pos x="0" y="54"/>
                </a:cxn>
                <a:cxn ang="0">
                  <a:pos x="55" y="1838"/>
                </a:cxn>
                <a:cxn ang="0">
                  <a:pos x="55" y="0"/>
                </a:cxn>
              </a:cxnLst>
              <a:rect l="0" t="0" r="r" b="b"/>
              <a:pathLst>
                <a:path w="55" h="1838">
                  <a:moveTo>
                    <a:pt x="55" y="0"/>
                  </a:moveTo>
                  <a:lnTo>
                    <a:pt x="0" y="54"/>
                  </a:lnTo>
                  <a:lnTo>
                    <a:pt x="55" y="1838"/>
                  </a:lnTo>
                  <a:lnTo>
                    <a:pt x="55"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90" name="Freeform 274"/>
            <p:cNvSpPr>
              <a:spLocks/>
            </p:cNvSpPr>
            <p:nvPr/>
          </p:nvSpPr>
          <p:spPr bwMode="auto">
            <a:xfrm>
              <a:off x="11009029" y="1270329"/>
              <a:ext cx="18136" cy="639461"/>
            </a:xfrm>
            <a:custGeom>
              <a:avLst/>
              <a:gdLst/>
              <a:ahLst/>
              <a:cxnLst>
                <a:cxn ang="0">
                  <a:pos x="0" y="0"/>
                </a:cxn>
                <a:cxn ang="0">
                  <a:pos x="55" y="1784"/>
                </a:cxn>
                <a:cxn ang="0">
                  <a:pos x="0" y="1731"/>
                </a:cxn>
                <a:cxn ang="0">
                  <a:pos x="0" y="0"/>
                </a:cxn>
              </a:cxnLst>
              <a:rect l="0" t="0" r="r" b="b"/>
              <a:pathLst>
                <a:path w="55" h="1784">
                  <a:moveTo>
                    <a:pt x="0" y="0"/>
                  </a:moveTo>
                  <a:lnTo>
                    <a:pt x="55" y="1784"/>
                  </a:lnTo>
                  <a:lnTo>
                    <a:pt x="0" y="1731"/>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91" name="Freeform 275"/>
            <p:cNvSpPr>
              <a:spLocks/>
            </p:cNvSpPr>
            <p:nvPr/>
          </p:nvSpPr>
          <p:spPr bwMode="auto">
            <a:xfrm>
              <a:off x="11009029" y="1251690"/>
              <a:ext cx="18136" cy="658100"/>
            </a:xfrm>
            <a:custGeom>
              <a:avLst/>
              <a:gdLst/>
              <a:ahLst/>
              <a:cxnLst>
                <a:cxn ang="0">
                  <a:pos x="55" y="0"/>
                </a:cxn>
                <a:cxn ang="0">
                  <a:pos x="0" y="54"/>
                </a:cxn>
                <a:cxn ang="0">
                  <a:pos x="0" y="1785"/>
                </a:cxn>
                <a:cxn ang="0">
                  <a:pos x="55" y="1838"/>
                </a:cxn>
                <a:cxn ang="0">
                  <a:pos x="55" y="0"/>
                </a:cxn>
              </a:cxnLst>
              <a:rect l="0" t="0" r="r" b="b"/>
              <a:pathLst>
                <a:path w="55" h="1838">
                  <a:moveTo>
                    <a:pt x="55" y="0"/>
                  </a:moveTo>
                  <a:lnTo>
                    <a:pt x="0" y="54"/>
                  </a:lnTo>
                  <a:lnTo>
                    <a:pt x="0" y="1785"/>
                  </a:lnTo>
                  <a:lnTo>
                    <a:pt x="55" y="1838"/>
                  </a:lnTo>
                  <a:lnTo>
                    <a:pt x="55"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92" name="Freeform 276"/>
            <p:cNvSpPr>
              <a:spLocks/>
            </p:cNvSpPr>
            <p:nvPr/>
          </p:nvSpPr>
          <p:spPr bwMode="auto">
            <a:xfrm>
              <a:off x="7141915" y="1891151"/>
              <a:ext cx="3885249" cy="18639"/>
            </a:xfrm>
            <a:custGeom>
              <a:avLst/>
              <a:gdLst/>
              <a:ahLst/>
              <a:cxnLst>
                <a:cxn ang="0">
                  <a:pos x="11227" y="53"/>
                </a:cxn>
                <a:cxn ang="0">
                  <a:pos x="11172" y="0"/>
                </a:cxn>
                <a:cxn ang="0">
                  <a:pos x="0" y="53"/>
                </a:cxn>
                <a:cxn ang="0">
                  <a:pos x="11227" y="53"/>
                </a:cxn>
              </a:cxnLst>
              <a:rect l="0" t="0" r="r" b="b"/>
              <a:pathLst>
                <a:path w="11227" h="53">
                  <a:moveTo>
                    <a:pt x="11227" y="53"/>
                  </a:moveTo>
                  <a:lnTo>
                    <a:pt x="11172" y="0"/>
                  </a:lnTo>
                  <a:lnTo>
                    <a:pt x="0" y="53"/>
                  </a:lnTo>
                  <a:lnTo>
                    <a:pt x="11227" y="53"/>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93" name="Freeform 277"/>
            <p:cNvSpPr>
              <a:spLocks/>
            </p:cNvSpPr>
            <p:nvPr/>
          </p:nvSpPr>
          <p:spPr bwMode="auto">
            <a:xfrm>
              <a:off x="7141915" y="1891151"/>
              <a:ext cx="3867113" cy="18639"/>
            </a:xfrm>
            <a:custGeom>
              <a:avLst/>
              <a:gdLst/>
              <a:ahLst/>
              <a:cxnLst>
                <a:cxn ang="0">
                  <a:pos x="11172" y="0"/>
                </a:cxn>
                <a:cxn ang="0">
                  <a:pos x="0" y="53"/>
                </a:cxn>
                <a:cxn ang="0">
                  <a:pos x="0" y="0"/>
                </a:cxn>
                <a:cxn ang="0">
                  <a:pos x="11172" y="0"/>
                </a:cxn>
              </a:cxnLst>
              <a:rect l="0" t="0" r="r" b="b"/>
              <a:pathLst>
                <a:path w="11172" h="53">
                  <a:moveTo>
                    <a:pt x="11172" y="0"/>
                  </a:moveTo>
                  <a:lnTo>
                    <a:pt x="0" y="53"/>
                  </a:lnTo>
                  <a:lnTo>
                    <a:pt x="0" y="0"/>
                  </a:lnTo>
                  <a:lnTo>
                    <a:pt x="11172"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94" name="Freeform 278"/>
            <p:cNvSpPr>
              <a:spLocks/>
            </p:cNvSpPr>
            <p:nvPr/>
          </p:nvSpPr>
          <p:spPr bwMode="auto">
            <a:xfrm>
              <a:off x="7141915" y="1891151"/>
              <a:ext cx="3885249" cy="18639"/>
            </a:xfrm>
            <a:custGeom>
              <a:avLst/>
              <a:gdLst/>
              <a:ahLst/>
              <a:cxnLst>
                <a:cxn ang="0">
                  <a:pos x="11227" y="53"/>
                </a:cxn>
                <a:cxn ang="0">
                  <a:pos x="11172" y="0"/>
                </a:cxn>
                <a:cxn ang="0">
                  <a:pos x="0" y="0"/>
                </a:cxn>
                <a:cxn ang="0">
                  <a:pos x="0" y="53"/>
                </a:cxn>
                <a:cxn ang="0">
                  <a:pos x="11227" y="53"/>
                </a:cxn>
              </a:cxnLst>
              <a:rect l="0" t="0" r="r" b="b"/>
              <a:pathLst>
                <a:path w="11227" h="53">
                  <a:moveTo>
                    <a:pt x="11227" y="53"/>
                  </a:moveTo>
                  <a:lnTo>
                    <a:pt x="11172" y="0"/>
                  </a:lnTo>
                  <a:lnTo>
                    <a:pt x="0" y="0"/>
                  </a:lnTo>
                  <a:lnTo>
                    <a:pt x="0" y="53"/>
                  </a:lnTo>
                  <a:lnTo>
                    <a:pt x="11227" y="5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95" name="Freeform 279"/>
            <p:cNvSpPr>
              <a:spLocks/>
            </p:cNvSpPr>
            <p:nvPr/>
          </p:nvSpPr>
          <p:spPr bwMode="auto">
            <a:xfrm>
              <a:off x="6883829" y="1578590"/>
              <a:ext cx="460371" cy="4301"/>
            </a:xfrm>
            <a:custGeom>
              <a:avLst/>
              <a:gdLst/>
              <a:ahLst/>
              <a:cxnLst>
                <a:cxn ang="0">
                  <a:pos x="0" y="0"/>
                </a:cxn>
                <a:cxn ang="0">
                  <a:pos x="0" y="9"/>
                </a:cxn>
                <a:cxn ang="0">
                  <a:pos x="1328" y="0"/>
                </a:cxn>
                <a:cxn ang="0">
                  <a:pos x="0" y="0"/>
                </a:cxn>
              </a:cxnLst>
              <a:rect l="0" t="0" r="r" b="b"/>
              <a:pathLst>
                <a:path w="1328" h="9">
                  <a:moveTo>
                    <a:pt x="0" y="0"/>
                  </a:moveTo>
                  <a:lnTo>
                    <a:pt x="0" y="9"/>
                  </a:lnTo>
                  <a:lnTo>
                    <a:pt x="1328"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96" name="Freeform 280"/>
            <p:cNvSpPr>
              <a:spLocks/>
            </p:cNvSpPr>
            <p:nvPr/>
          </p:nvSpPr>
          <p:spPr bwMode="auto">
            <a:xfrm>
              <a:off x="6883829" y="1578590"/>
              <a:ext cx="460371" cy="4301"/>
            </a:xfrm>
            <a:custGeom>
              <a:avLst/>
              <a:gdLst/>
              <a:ahLst/>
              <a:cxnLst>
                <a:cxn ang="0">
                  <a:pos x="0" y="9"/>
                </a:cxn>
                <a:cxn ang="0">
                  <a:pos x="1328" y="0"/>
                </a:cxn>
                <a:cxn ang="0">
                  <a:pos x="1328" y="9"/>
                </a:cxn>
                <a:cxn ang="0">
                  <a:pos x="0" y="9"/>
                </a:cxn>
              </a:cxnLst>
              <a:rect l="0" t="0" r="r" b="b"/>
              <a:pathLst>
                <a:path w="1328" h="9">
                  <a:moveTo>
                    <a:pt x="0" y="9"/>
                  </a:moveTo>
                  <a:lnTo>
                    <a:pt x="1328" y="0"/>
                  </a:lnTo>
                  <a:lnTo>
                    <a:pt x="1328"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97" name="Rectangle 281"/>
            <p:cNvSpPr>
              <a:spLocks noChangeArrowheads="1"/>
            </p:cNvSpPr>
            <p:nvPr/>
          </p:nvSpPr>
          <p:spPr bwMode="auto">
            <a:xfrm>
              <a:off x="6883829" y="1578590"/>
              <a:ext cx="460371"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498" name="Freeform 282"/>
            <p:cNvSpPr>
              <a:spLocks/>
            </p:cNvSpPr>
            <p:nvPr/>
          </p:nvSpPr>
          <p:spPr bwMode="auto">
            <a:xfrm>
              <a:off x="7434879" y="1578590"/>
              <a:ext cx="32086" cy="4301"/>
            </a:xfrm>
            <a:custGeom>
              <a:avLst/>
              <a:gdLst/>
              <a:ahLst/>
              <a:cxnLst>
                <a:cxn ang="0">
                  <a:pos x="0" y="0"/>
                </a:cxn>
                <a:cxn ang="0">
                  <a:pos x="0" y="9"/>
                </a:cxn>
                <a:cxn ang="0">
                  <a:pos x="90" y="0"/>
                </a:cxn>
                <a:cxn ang="0">
                  <a:pos x="0" y="0"/>
                </a:cxn>
              </a:cxnLst>
              <a:rect l="0" t="0" r="r" b="b"/>
              <a:pathLst>
                <a:path w="90" h="9">
                  <a:moveTo>
                    <a:pt x="0" y="0"/>
                  </a:moveTo>
                  <a:lnTo>
                    <a:pt x="0" y="9"/>
                  </a:lnTo>
                  <a:lnTo>
                    <a:pt x="9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499" name="Freeform 283"/>
            <p:cNvSpPr>
              <a:spLocks/>
            </p:cNvSpPr>
            <p:nvPr/>
          </p:nvSpPr>
          <p:spPr bwMode="auto">
            <a:xfrm>
              <a:off x="7434879" y="1578590"/>
              <a:ext cx="32086" cy="4301"/>
            </a:xfrm>
            <a:custGeom>
              <a:avLst/>
              <a:gdLst/>
              <a:ahLst/>
              <a:cxnLst>
                <a:cxn ang="0">
                  <a:pos x="0" y="9"/>
                </a:cxn>
                <a:cxn ang="0">
                  <a:pos x="90" y="0"/>
                </a:cxn>
                <a:cxn ang="0">
                  <a:pos x="90" y="9"/>
                </a:cxn>
                <a:cxn ang="0">
                  <a:pos x="0" y="9"/>
                </a:cxn>
              </a:cxnLst>
              <a:rect l="0" t="0" r="r" b="b"/>
              <a:pathLst>
                <a:path w="90" h="9">
                  <a:moveTo>
                    <a:pt x="0" y="9"/>
                  </a:moveTo>
                  <a:lnTo>
                    <a:pt x="90" y="0"/>
                  </a:lnTo>
                  <a:lnTo>
                    <a:pt x="90"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00" name="Rectangle 284"/>
            <p:cNvSpPr>
              <a:spLocks noChangeArrowheads="1"/>
            </p:cNvSpPr>
            <p:nvPr/>
          </p:nvSpPr>
          <p:spPr bwMode="auto">
            <a:xfrm>
              <a:off x="7434879" y="1578590"/>
              <a:ext cx="32086"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01" name="Freeform 285"/>
            <p:cNvSpPr>
              <a:spLocks/>
            </p:cNvSpPr>
            <p:nvPr/>
          </p:nvSpPr>
          <p:spPr bwMode="auto">
            <a:xfrm>
              <a:off x="7560434" y="1578590"/>
              <a:ext cx="615223" cy="4301"/>
            </a:xfrm>
            <a:custGeom>
              <a:avLst/>
              <a:gdLst/>
              <a:ahLst/>
              <a:cxnLst>
                <a:cxn ang="0">
                  <a:pos x="0" y="0"/>
                </a:cxn>
                <a:cxn ang="0">
                  <a:pos x="0" y="9"/>
                </a:cxn>
                <a:cxn ang="0">
                  <a:pos x="1783" y="0"/>
                </a:cxn>
                <a:cxn ang="0">
                  <a:pos x="0" y="0"/>
                </a:cxn>
              </a:cxnLst>
              <a:rect l="0" t="0" r="r" b="b"/>
              <a:pathLst>
                <a:path w="1783" h="9">
                  <a:moveTo>
                    <a:pt x="0" y="0"/>
                  </a:moveTo>
                  <a:lnTo>
                    <a:pt x="0" y="9"/>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02" name="Freeform 286"/>
            <p:cNvSpPr>
              <a:spLocks/>
            </p:cNvSpPr>
            <p:nvPr/>
          </p:nvSpPr>
          <p:spPr bwMode="auto">
            <a:xfrm>
              <a:off x="7560434" y="1578590"/>
              <a:ext cx="615223" cy="4301"/>
            </a:xfrm>
            <a:custGeom>
              <a:avLst/>
              <a:gdLst/>
              <a:ahLst/>
              <a:cxnLst>
                <a:cxn ang="0">
                  <a:pos x="0" y="9"/>
                </a:cxn>
                <a:cxn ang="0">
                  <a:pos x="1783" y="0"/>
                </a:cxn>
                <a:cxn ang="0">
                  <a:pos x="1783" y="9"/>
                </a:cxn>
                <a:cxn ang="0">
                  <a:pos x="0" y="9"/>
                </a:cxn>
              </a:cxnLst>
              <a:rect l="0" t="0" r="r" b="b"/>
              <a:pathLst>
                <a:path w="1783" h="9">
                  <a:moveTo>
                    <a:pt x="0" y="9"/>
                  </a:moveTo>
                  <a:lnTo>
                    <a:pt x="1783" y="0"/>
                  </a:lnTo>
                  <a:lnTo>
                    <a:pt x="1783"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03" name="Rectangle 287"/>
            <p:cNvSpPr>
              <a:spLocks noChangeArrowheads="1"/>
            </p:cNvSpPr>
            <p:nvPr/>
          </p:nvSpPr>
          <p:spPr bwMode="auto">
            <a:xfrm>
              <a:off x="7560434" y="1578590"/>
              <a:ext cx="615223"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04" name="Freeform 288"/>
            <p:cNvSpPr>
              <a:spLocks/>
            </p:cNvSpPr>
            <p:nvPr/>
          </p:nvSpPr>
          <p:spPr bwMode="auto">
            <a:xfrm>
              <a:off x="8269126" y="1578590"/>
              <a:ext cx="30691" cy="4301"/>
            </a:xfrm>
            <a:custGeom>
              <a:avLst/>
              <a:gdLst/>
              <a:ahLst/>
              <a:cxnLst>
                <a:cxn ang="0">
                  <a:pos x="0" y="0"/>
                </a:cxn>
                <a:cxn ang="0">
                  <a:pos x="0" y="9"/>
                </a:cxn>
                <a:cxn ang="0">
                  <a:pos x="90" y="0"/>
                </a:cxn>
                <a:cxn ang="0">
                  <a:pos x="0" y="0"/>
                </a:cxn>
              </a:cxnLst>
              <a:rect l="0" t="0" r="r" b="b"/>
              <a:pathLst>
                <a:path w="90" h="9">
                  <a:moveTo>
                    <a:pt x="0" y="0"/>
                  </a:moveTo>
                  <a:lnTo>
                    <a:pt x="0" y="9"/>
                  </a:lnTo>
                  <a:lnTo>
                    <a:pt x="9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05" name="Freeform 289"/>
            <p:cNvSpPr>
              <a:spLocks/>
            </p:cNvSpPr>
            <p:nvPr/>
          </p:nvSpPr>
          <p:spPr bwMode="auto">
            <a:xfrm>
              <a:off x="8269126" y="1578590"/>
              <a:ext cx="30691" cy="4301"/>
            </a:xfrm>
            <a:custGeom>
              <a:avLst/>
              <a:gdLst/>
              <a:ahLst/>
              <a:cxnLst>
                <a:cxn ang="0">
                  <a:pos x="0" y="9"/>
                </a:cxn>
                <a:cxn ang="0">
                  <a:pos x="90" y="0"/>
                </a:cxn>
                <a:cxn ang="0">
                  <a:pos x="90" y="9"/>
                </a:cxn>
                <a:cxn ang="0">
                  <a:pos x="0" y="9"/>
                </a:cxn>
              </a:cxnLst>
              <a:rect l="0" t="0" r="r" b="b"/>
              <a:pathLst>
                <a:path w="90" h="9">
                  <a:moveTo>
                    <a:pt x="0" y="9"/>
                  </a:moveTo>
                  <a:lnTo>
                    <a:pt x="90" y="0"/>
                  </a:lnTo>
                  <a:lnTo>
                    <a:pt x="90"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06" name="Rectangle 290"/>
            <p:cNvSpPr>
              <a:spLocks noChangeArrowheads="1"/>
            </p:cNvSpPr>
            <p:nvPr/>
          </p:nvSpPr>
          <p:spPr bwMode="auto">
            <a:xfrm>
              <a:off x="8269126" y="1578590"/>
              <a:ext cx="30691"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07" name="Freeform 291"/>
            <p:cNvSpPr>
              <a:spLocks/>
            </p:cNvSpPr>
            <p:nvPr/>
          </p:nvSpPr>
          <p:spPr bwMode="auto">
            <a:xfrm>
              <a:off x="8391891" y="1578590"/>
              <a:ext cx="616618" cy="4301"/>
            </a:xfrm>
            <a:custGeom>
              <a:avLst/>
              <a:gdLst/>
              <a:ahLst/>
              <a:cxnLst>
                <a:cxn ang="0">
                  <a:pos x="0" y="0"/>
                </a:cxn>
                <a:cxn ang="0">
                  <a:pos x="0" y="9"/>
                </a:cxn>
                <a:cxn ang="0">
                  <a:pos x="1783" y="0"/>
                </a:cxn>
                <a:cxn ang="0">
                  <a:pos x="0" y="0"/>
                </a:cxn>
              </a:cxnLst>
              <a:rect l="0" t="0" r="r" b="b"/>
              <a:pathLst>
                <a:path w="1783" h="9">
                  <a:moveTo>
                    <a:pt x="0" y="0"/>
                  </a:moveTo>
                  <a:lnTo>
                    <a:pt x="0" y="9"/>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08" name="Freeform 292"/>
            <p:cNvSpPr>
              <a:spLocks/>
            </p:cNvSpPr>
            <p:nvPr/>
          </p:nvSpPr>
          <p:spPr bwMode="auto">
            <a:xfrm>
              <a:off x="8391891" y="1578590"/>
              <a:ext cx="616618" cy="4301"/>
            </a:xfrm>
            <a:custGeom>
              <a:avLst/>
              <a:gdLst/>
              <a:ahLst/>
              <a:cxnLst>
                <a:cxn ang="0">
                  <a:pos x="0" y="9"/>
                </a:cxn>
                <a:cxn ang="0">
                  <a:pos x="1783" y="0"/>
                </a:cxn>
                <a:cxn ang="0">
                  <a:pos x="1783" y="9"/>
                </a:cxn>
                <a:cxn ang="0">
                  <a:pos x="0" y="9"/>
                </a:cxn>
              </a:cxnLst>
              <a:rect l="0" t="0" r="r" b="b"/>
              <a:pathLst>
                <a:path w="1783" h="9">
                  <a:moveTo>
                    <a:pt x="0" y="9"/>
                  </a:moveTo>
                  <a:lnTo>
                    <a:pt x="1783" y="0"/>
                  </a:lnTo>
                  <a:lnTo>
                    <a:pt x="1783"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09" name="Rectangle 293"/>
            <p:cNvSpPr>
              <a:spLocks noChangeArrowheads="1"/>
            </p:cNvSpPr>
            <p:nvPr/>
          </p:nvSpPr>
          <p:spPr bwMode="auto">
            <a:xfrm>
              <a:off x="8391891" y="1578590"/>
              <a:ext cx="616618"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10" name="Freeform 294"/>
            <p:cNvSpPr>
              <a:spLocks/>
            </p:cNvSpPr>
            <p:nvPr/>
          </p:nvSpPr>
          <p:spPr bwMode="auto">
            <a:xfrm>
              <a:off x="9101978" y="1578590"/>
              <a:ext cx="30691" cy="4301"/>
            </a:xfrm>
            <a:custGeom>
              <a:avLst/>
              <a:gdLst/>
              <a:ahLst/>
              <a:cxnLst>
                <a:cxn ang="0">
                  <a:pos x="0" y="0"/>
                </a:cxn>
                <a:cxn ang="0">
                  <a:pos x="0" y="9"/>
                </a:cxn>
                <a:cxn ang="0">
                  <a:pos x="89" y="0"/>
                </a:cxn>
                <a:cxn ang="0">
                  <a:pos x="0" y="0"/>
                </a:cxn>
              </a:cxnLst>
              <a:rect l="0" t="0" r="r" b="b"/>
              <a:pathLst>
                <a:path w="89" h="9">
                  <a:moveTo>
                    <a:pt x="0" y="0"/>
                  </a:moveTo>
                  <a:lnTo>
                    <a:pt x="0" y="9"/>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11" name="Freeform 295"/>
            <p:cNvSpPr>
              <a:spLocks/>
            </p:cNvSpPr>
            <p:nvPr/>
          </p:nvSpPr>
          <p:spPr bwMode="auto">
            <a:xfrm>
              <a:off x="9101978" y="1578590"/>
              <a:ext cx="30691" cy="4301"/>
            </a:xfrm>
            <a:custGeom>
              <a:avLst/>
              <a:gdLst/>
              <a:ahLst/>
              <a:cxnLst>
                <a:cxn ang="0">
                  <a:pos x="0" y="9"/>
                </a:cxn>
                <a:cxn ang="0">
                  <a:pos x="89" y="0"/>
                </a:cxn>
                <a:cxn ang="0">
                  <a:pos x="89" y="9"/>
                </a:cxn>
                <a:cxn ang="0">
                  <a:pos x="0" y="9"/>
                </a:cxn>
              </a:cxnLst>
              <a:rect l="0" t="0" r="r" b="b"/>
              <a:pathLst>
                <a:path w="89" h="9">
                  <a:moveTo>
                    <a:pt x="0" y="9"/>
                  </a:moveTo>
                  <a:lnTo>
                    <a:pt x="89" y="0"/>
                  </a:lnTo>
                  <a:lnTo>
                    <a:pt x="89"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12" name="Rectangle 296"/>
            <p:cNvSpPr>
              <a:spLocks noChangeArrowheads="1"/>
            </p:cNvSpPr>
            <p:nvPr/>
          </p:nvSpPr>
          <p:spPr bwMode="auto">
            <a:xfrm>
              <a:off x="9101978" y="1578590"/>
              <a:ext cx="30691"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13" name="Freeform 297"/>
            <p:cNvSpPr>
              <a:spLocks/>
            </p:cNvSpPr>
            <p:nvPr/>
          </p:nvSpPr>
          <p:spPr bwMode="auto">
            <a:xfrm>
              <a:off x="9224744" y="1578590"/>
              <a:ext cx="618013" cy="4301"/>
            </a:xfrm>
            <a:custGeom>
              <a:avLst/>
              <a:gdLst/>
              <a:ahLst/>
              <a:cxnLst>
                <a:cxn ang="0">
                  <a:pos x="0" y="0"/>
                </a:cxn>
                <a:cxn ang="0">
                  <a:pos x="0" y="9"/>
                </a:cxn>
                <a:cxn ang="0">
                  <a:pos x="1783" y="0"/>
                </a:cxn>
                <a:cxn ang="0">
                  <a:pos x="0" y="0"/>
                </a:cxn>
              </a:cxnLst>
              <a:rect l="0" t="0" r="r" b="b"/>
              <a:pathLst>
                <a:path w="1783" h="9">
                  <a:moveTo>
                    <a:pt x="0" y="0"/>
                  </a:moveTo>
                  <a:lnTo>
                    <a:pt x="0" y="9"/>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14" name="Freeform 298"/>
            <p:cNvSpPr>
              <a:spLocks/>
            </p:cNvSpPr>
            <p:nvPr/>
          </p:nvSpPr>
          <p:spPr bwMode="auto">
            <a:xfrm>
              <a:off x="9224744" y="1578590"/>
              <a:ext cx="618013" cy="4301"/>
            </a:xfrm>
            <a:custGeom>
              <a:avLst/>
              <a:gdLst/>
              <a:ahLst/>
              <a:cxnLst>
                <a:cxn ang="0">
                  <a:pos x="0" y="9"/>
                </a:cxn>
                <a:cxn ang="0">
                  <a:pos x="1783" y="0"/>
                </a:cxn>
                <a:cxn ang="0">
                  <a:pos x="1783" y="9"/>
                </a:cxn>
                <a:cxn ang="0">
                  <a:pos x="0" y="9"/>
                </a:cxn>
              </a:cxnLst>
              <a:rect l="0" t="0" r="r" b="b"/>
              <a:pathLst>
                <a:path w="1783" h="9">
                  <a:moveTo>
                    <a:pt x="0" y="9"/>
                  </a:moveTo>
                  <a:lnTo>
                    <a:pt x="1783" y="0"/>
                  </a:lnTo>
                  <a:lnTo>
                    <a:pt x="1783"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15" name="Rectangle 299"/>
            <p:cNvSpPr>
              <a:spLocks noChangeArrowheads="1"/>
            </p:cNvSpPr>
            <p:nvPr/>
          </p:nvSpPr>
          <p:spPr bwMode="auto">
            <a:xfrm>
              <a:off x="9224744" y="1578590"/>
              <a:ext cx="618013"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16" name="Freeform 300"/>
            <p:cNvSpPr>
              <a:spLocks/>
            </p:cNvSpPr>
            <p:nvPr/>
          </p:nvSpPr>
          <p:spPr bwMode="auto">
            <a:xfrm>
              <a:off x="9601008" y="1578590"/>
              <a:ext cx="30691" cy="4301"/>
            </a:xfrm>
            <a:custGeom>
              <a:avLst/>
              <a:gdLst/>
              <a:ahLst/>
              <a:cxnLst>
                <a:cxn ang="0">
                  <a:pos x="0" y="0"/>
                </a:cxn>
                <a:cxn ang="0">
                  <a:pos x="0" y="9"/>
                </a:cxn>
                <a:cxn ang="0">
                  <a:pos x="88" y="0"/>
                </a:cxn>
                <a:cxn ang="0">
                  <a:pos x="0" y="0"/>
                </a:cxn>
              </a:cxnLst>
              <a:rect l="0" t="0" r="r" b="b"/>
              <a:pathLst>
                <a:path w="88" h="9">
                  <a:moveTo>
                    <a:pt x="0" y="0"/>
                  </a:moveTo>
                  <a:lnTo>
                    <a:pt x="0" y="9"/>
                  </a:lnTo>
                  <a:lnTo>
                    <a:pt x="88"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17" name="Freeform 301"/>
            <p:cNvSpPr>
              <a:spLocks/>
            </p:cNvSpPr>
            <p:nvPr/>
          </p:nvSpPr>
          <p:spPr bwMode="auto">
            <a:xfrm>
              <a:off x="9601008" y="1578590"/>
              <a:ext cx="30691" cy="4301"/>
            </a:xfrm>
            <a:custGeom>
              <a:avLst/>
              <a:gdLst/>
              <a:ahLst/>
              <a:cxnLst>
                <a:cxn ang="0">
                  <a:pos x="0" y="9"/>
                </a:cxn>
                <a:cxn ang="0">
                  <a:pos x="88" y="0"/>
                </a:cxn>
                <a:cxn ang="0">
                  <a:pos x="88" y="9"/>
                </a:cxn>
                <a:cxn ang="0">
                  <a:pos x="0" y="9"/>
                </a:cxn>
              </a:cxnLst>
              <a:rect l="0" t="0" r="r" b="b"/>
              <a:pathLst>
                <a:path w="88" h="9">
                  <a:moveTo>
                    <a:pt x="0" y="9"/>
                  </a:moveTo>
                  <a:lnTo>
                    <a:pt x="88" y="0"/>
                  </a:lnTo>
                  <a:lnTo>
                    <a:pt x="88"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18" name="Rectangle 302"/>
            <p:cNvSpPr>
              <a:spLocks noChangeArrowheads="1"/>
            </p:cNvSpPr>
            <p:nvPr/>
          </p:nvSpPr>
          <p:spPr bwMode="auto">
            <a:xfrm>
              <a:off x="9601008" y="1578590"/>
              <a:ext cx="30691"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19" name="Freeform 303"/>
            <p:cNvSpPr>
              <a:spLocks/>
            </p:cNvSpPr>
            <p:nvPr/>
          </p:nvSpPr>
          <p:spPr bwMode="auto">
            <a:xfrm>
              <a:off x="10058991" y="1578590"/>
              <a:ext cx="615223" cy="4301"/>
            </a:xfrm>
            <a:custGeom>
              <a:avLst/>
              <a:gdLst/>
              <a:ahLst/>
              <a:cxnLst>
                <a:cxn ang="0">
                  <a:pos x="0" y="0"/>
                </a:cxn>
                <a:cxn ang="0">
                  <a:pos x="0" y="9"/>
                </a:cxn>
                <a:cxn ang="0">
                  <a:pos x="1783" y="0"/>
                </a:cxn>
                <a:cxn ang="0">
                  <a:pos x="0" y="0"/>
                </a:cxn>
              </a:cxnLst>
              <a:rect l="0" t="0" r="r" b="b"/>
              <a:pathLst>
                <a:path w="1783" h="9">
                  <a:moveTo>
                    <a:pt x="0" y="0"/>
                  </a:moveTo>
                  <a:lnTo>
                    <a:pt x="0" y="9"/>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20" name="Freeform 304"/>
            <p:cNvSpPr>
              <a:spLocks/>
            </p:cNvSpPr>
            <p:nvPr/>
          </p:nvSpPr>
          <p:spPr bwMode="auto">
            <a:xfrm>
              <a:off x="10058991" y="1578590"/>
              <a:ext cx="615223" cy="4301"/>
            </a:xfrm>
            <a:custGeom>
              <a:avLst/>
              <a:gdLst/>
              <a:ahLst/>
              <a:cxnLst>
                <a:cxn ang="0">
                  <a:pos x="0" y="9"/>
                </a:cxn>
                <a:cxn ang="0">
                  <a:pos x="1783" y="0"/>
                </a:cxn>
                <a:cxn ang="0">
                  <a:pos x="1783" y="9"/>
                </a:cxn>
                <a:cxn ang="0">
                  <a:pos x="0" y="9"/>
                </a:cxn>
              </a:cxnLst>
              <a:rect l="0" t="0" r="r" b="b"/>
              <a:pathLst>
                <a:path w="1783" h="9">
                  <a:moveTo>
                    <a:pt x="0" y="9"/>
                  </a:moveTo>
                  <a:lnTo>
                    <a:pt x="1783" y="0"/>
                  </a:lnTo>
                  <a:lnTo>
                    <a:pt x="1783"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21" name="Rectangle 305"/>
            <p:cNvSpPr>
              <a:spLocks noChangeArrowheads="1"/>
            </p:cNvSpPr>
            <p:nvPr/>
          </p:nvSpPr>
          <p:spPr bwMode="auto">
            <a:xfrm>
              <a:off x="10058991" y="1578590"/>
              <a:ext cx="615223"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22" name="Freeform 306"/>
            <p:cNvSpPr>
              <a:spLocks/>
            </p:cNvSpPr>
            <p:nvPr/>
          </p:nvSpPr>
          <p:spPr bwMode="auto">
            <a:xfrm>
              <a:off x="10767683" y="1578590"/>
              <a:ext cx="30691" cy="4301"/>
            </a:xfrm>
            <a:custGeom>
              <a:avLst/>
              <a:gdLst/>
              <a:ahLst/>
              <a:cxnLst>
                <a:cxn ang="0">
                  <a:pos x="0" y="0"/>
                </a:cxn>
                <a:cxn ang="0">
                  <a:pos x="0" y="9"/>
                </a:cxn>
                <a:cxn ang="0">
                  <a:pos x="88" y="0"/>
                </a:cxn>
                <a:cxn ang="0">
                  <a:pos x="0" y="0"/>
                </a:cxn>
              </a:cxnLst>
              <a:rect l="0" t="0" r="r" b="b"/>
              <a:pathLst>
                <a:path w="88" h="9">
                  <a:moveTo>
                    <a:pt x="0" y="0"/>
                  </a:moveTo>
                  <a:lnTo>
                    <a:pt x="0" y="9"/>
                  </a:lnTo>
                  <a:lnTo>
                    <a:pt x="88"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23" name="Freeform 307"/>
            <p:cNvSpPr>
              <a:spLocks/>
            </p:cNvSpPr>
            <p:nvPr/>
          </p:nvSpPr>
          <p:spPr bwMode="auto">
            <a:xfrm>
              <a:off x="10767683" y="1578590"/>
              <a:ext cx="30691" cy="4301"/>
            </a:xfrm>
            <a:custGeom>
              <a:avLst/>
              <a:gdLst/>
              <a:ahLst/>
              <a:cxnLst>
                <a:cxn ang="0">
                  <a:pos x="0" y="9"/>
                </a:cxn>
                <a:cxn ang="0">
                  <a:pos x="88" y="0"/>
                </a:cxn>
                <a:cxn ang="0">
                  <a:pos x="88" y="9"/>
                </a:cxn>
                <a:cxn ang="0">
                  <a:pos x="0" y="9"/>
                </a:cxn>
              </a:cxnLst>
              <a:rect l="0" t="0" r="r" b="b"/>
              <a:pathLst>
                <a:path w="88" h="9">
                  <a:moveTo>
                    <a:pt x="0" y="9"/>
                  </a:moveTo>
                  <a:lnTo>
                    <a:pt x="88" y="0"/>
                  </a:lnTo>
                  <a:lnTo>
                    <a:pt x="88"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24" name="Rectangle 308"/>
            <p:cNvSpPr>
              <a:spLocks noChangeArrowheads="1"/>
            </p:cNvSpPr>
            <p:nvPr/>
          </p:nvSpPr>
          <p:spPr bwMode="auto">
            <a:xfrm>
              <a:off x="10767683" y="1578590"/>
              <a:ext cx="30691"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25" name="Freeform 309"/>
            <p:cNvSpPr>
              <a:spLocks/>
            </p:cNvSpPr>
            <p:nvPr/>
          </p:nvSpPr>
          <p:spPr bwMode="auto">
            <a:xfrm>
              <a:off x="10891843" y="1578590"/>
              <a:ext cx="457580" cy="4301"/>
            </a:xfrm>
            <a:custGeom>
              <a:avLst/>
              <a:gdLst/>
              <a:ahLst/>
              <a:cxnLst>
                <a:cxn ang="0">
                  <a:pos x="0" y="0"/>
                </a:cxn>
                <a:cxn ang="0">
                  <a:pos x="0" y="9"/>
                </a:cxn>
                <a:cxn ang="0">
                  <a:pos x="1327" y="0"/>
                </a:cxn>
                <a:cxn ang="0">
                  <a:pos x="0" y="0"/>
                </a:cxn>
              </a:cxnLst>
              <a:rect l="0" t="0" r="r" b="b"/>
              <a:pathLst>
                <a:path w="1327" h="9">
                  <a:moveTo>
                    <a:pt x="0" y="0"/>
                  </a:moveTo>
                  <a:lnTo>
                    <a:pt x="0" y="9"/>
                  </a:lnTo>
                  <a:lnTo>
                    <a:pt x="1327"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26" name="Freeform 310"/>
            <p:cNvSpPr>
              <a:spLocks/>
            </p:cNvSpPr>
            <p:nvPr/>
          </p:nvSpPr>
          <p:spPr bwMode="auto">
            <a:xfrm>
              <a:off x="10891843" y="1578590"/>
              <a:ext cx="457580" cy="4301"/>
            </a:xfrm>
            <a:custGeom>
              <a:avLst/>
              <a:gdLst/>
              <a:ahLst/>
              <a:cxnLst>
                <a:cxn ang="0">
                  <a:pos x="0" y="9"/>
                </a:cxn>
                <a:cxn ang="0">
                  <a:pos x="1327" y="0"/>
                </a:cxn>
                <a:cxn ang="0">
                  <a:pos x="1327" y="9"/>
                </a:cxn>
                <a:cxn ang="0">
                  <a:pos x="0" y="9"/>
                </a:cxn>
              </a:cxnLst>
              <a:rect l="0" t="0" r="r" b="b"/>
              <a:pathLst>
                <a:path w="1327" h="9">
                  <a:moveTo>
                    <a:pt x="0" y="9"/>
                  </a:moveTo>
                  <a:lnTo>
                    <a:pt x="1327" y="0"/>
                  </a:lnTo>
                  <a:lnTo>
                    <a:pt x="1327"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27" name="Rectangle 311"/>
            <p:cNvSpPr>
              <a:spLocks noChangeArrowheads="1"/>
            </p:cNvSpPr>
            <p:nvPr/>
          </p:nvSpPr>
          <p:spPr bwMode="auto">
            <a:xfrm>
              <a:off x="9502522" y="1236448"/>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528" name="Rectangle 312"/>
            <p:cNvSpPr>
              <a:spLocks noChangeArrowheads="1"/>
            </p:cNvSpPr>
            <p:nvPr/>
          </p:nvSpPr>
          <p:spPr bwMode="auto">
            <a:xfrm>
              <a:off x="10891843" y="1578590"/>
              <a:ext cx="457580" cy="4301"/>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29" name="Freeform 313"/>
            <p:cNvSpPr>
              <a:spLocks/>
            </p:cNvSpPr>
            <p:nvPr/>
          </p:nvSpPr>
          <p:spPr bwMode="auto">
            <a:xfrm>
              <a:off x="11349424" y="1578590"/>
              <a:ext cx="1395" cy="4301"/>
            </a:xfrm>
            <a:custGeom>
              <a:avLst/>
              <a:gdLst/>
              <a:ahLst/>
              <a:cxnLst>
                <a:cxn ang="0">
                  <a:pos x="0" y="0"/>
                </a:cxn>
                <a:cxn ang="0">
                  <a:pos x="0" y="9"/>
                </a:cxn>
                <a:cxn ang="0">
                  <a:pos x="1" y="9"/>
                </a:cxn>
              </a:cxnLst>
              <a:rect l="0" t="0" r="r" b="b"/>
              <a:pathLst>
                <a:path w="1" h="9">
                  <a:moveTo>
                    <a:pt x="0" y="0"/>
                  </a:moveTo>
                  <a:lnTo>
                    <a:pt x="0" y="9"/>
                  </a:lnTo>
                  <a:lnTo>
                    <a:pt x="1" y="9"/>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30" name="Freeform 314"/>
            <p:cNvSpPr>
              <a:spLocks/>
            </p:cNvSpPr>
            <p:nvPr/>
          </p:nvSpPr>
          <p:spPr bwMode="auto">
            <a:xfrm>
              <a:off x="7126570" y="950599"/>
              <a:ext cx="32086" cy="1298995"/>
            </a:xfrm>
            <a:custGeom>
              <a:avLst/>
              <a:gdLst/>
              <a:ahLst/>
              <a:cxnLst>
                <a:cxn ang="0">
                  <a:pos x="89" y="0"/>
                </a:cxn>
                <a:cxn ang="0">
                  <a:pos x="0" y="0"/>
                </a:cxn>
                <a:cxn ang="0">
                  <a:pos x="89" y="3626"/>
                </a:cxn>
                <a:cxn ang="0">
                  <a:pos x="89" y="0"/>
                </a:cxn>
              </a:cxnLst>
              <a:rect l="0" t="0" r="r" b="b"/>
              <a:pathLst>
                <a:path w="89" h="3626">
                  <a:moveTo>
                    <a:pt x="89" y="0"/>
                  </a:moveTo>
                  <a:lnTo>
                    <a:pt x="0" y="0"/>
                  </a:lnTo>
                  <a:lnTo>
                    <a:pt x="89" y="3626"/>
                  </a:lnTo>
                  <a:lnTo>
                    <a:pt x="89"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31" name="Freeform 315"/>
            <p:cNvSpPr>
              <a:spLocks/>
            </p:cNvSpPr>
            <p:nvPr/>
          </p:nvSpPr>
          <p:spPr bwMode="auto">
            <a:xfrm>
              <a:off x="7126570" y="950599"/>
              <a:ext cx="32086" cy="1298995"/>
            </a:xfrm>
            <a:custGeom>
              <a:avLst/>
              <a:gdLst/>
              <a:ahLst/>
              <a:cxnLst>
                <a:cxn ang="0">
                  <a:pos x="0" y="0"/>
                </a:cxn>
                <a:cxn ang="0">
                  <a:pos x="89" y="3626"/>
                </a:cxn>
                <a:cxn ang="0">
                  <a:pos x="0" y="3626"/>
                </a:cxn>
                <a:cxn ang="0">
                  <a:pos x="0" y="0"/>
                </a:cxn>
              </a:cxnLst>
              <a:rect l="0" t="0" r="r" b="b"/>
              <a:pathLst>
                <a:path w="89" h="3626">
                  <a:moveTo>
                    <a:pt x="0" y="0"/>
                  </a:moveTo>
                  <a:lnTo>
                    <a:pt x="89" y="3626"/>
                  </a:lnTo>
                  <a:lnTo>
                    <a:pt x="0" y="3626"/>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32" name="Rectangle 316"/>
            <p:cNvSpPr>
              <a:spLocks noChangeArrowheads="1"/>
            </p:cNvSpPr>
            <p:nvPr/>
          </p:nvSpPr>
          <p:spPr bwMode="auto">
            <a:xfrm>
              <a:off x="6643878" y="1871078"/>
              <a:ext cx="192519"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d)</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533" name="Rectangle 317"/>
            <p:cNvSpPr>
              <a:spLocks noChangeArrowheads="1"/>
            </p:cNvSpPr>
            <p:nvPr/>
          </p:nvSpPr>
          <p:spPr bwMode="auto">
            <a:xfrm>
              <a:off x="6168725" y="1229279"/>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534" name="Rectangle 318"/>
            <p:cNvSpPr>
              <a:spLocks noChangeArrowheads="1"/>
            </p:cNvSpPr>
            <p:nvPr/>
          </p:nvSpPr>
          <p:spPr bwMode="auto">
            <a:xfrm>
              <a:off x="6267211" y="1324813"/>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1</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535" name="Rectangle 319"/>
            <p:cNvSpPr>
              <a:spLocks noChangeArrowheads="1"/>
            </p:cNvSpPr>
            <p:nvPr/>
          </p:nvSpPr>
          <p:spPr bwMode="auto">
            <a:xfrm>
              <a:off x="7126570" y="950599"/>
              <a:ext cx="32086" cy="1298995"/>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36" name="Freeform 320"/>
            <p:cNvSpPr>
              <a:spLocks/>
            </p:cNvSpPr>
            <p:nvPr/>
          </p:nvSpPr>
          <p:spPr bwMode="auto">
            <a:xfrm>
              <a:off x="7019150" y="950599"/>
              <a:ext cx="69753" cy="70255"/>
            </a:xfrm>
            <a:custGeom>
              <a:avLst/>
              <a:gdLst/>
              <a:ahLst/>
              <a:cxnLst>
                <a:cxn ang="0">
                  <a:pos x="0" y="199"/>
                </a:cxn>
                <a:cxn ang="0">
                  <a:pos x="200" y="0"/>
                </a:cxn>
                <a:cxn ang="0">
                  <a:pos x="201" y="0"/>
                </a:cxn>
              </a:cxnLst>
              <a:rect l="0" t="0" r="r" b="b"/>
              <a:pathLst>
                <a:path w="201" h="199">
                  <a:moveTo>
                    <a:pt x="0" y="199"/>
                  </a:moveTo>
                  <a:lnTo>
                    <a:pt x="200" y="0"/>
                  </a:lnTo>
                  <a:lnTo>
                    <a:pt x="201"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37" name="Freeform 321"/>
            <p:cNvSpPr>
              <a:spLocks/>
            </p:cNvSpPr>
            <p:nvPr/>
          </p:nvSpPr>
          <p:spPr bwMode="auto">
            <a:xfrm>
              <a:off x="7019150" y="1029456"/>
              <a:ext cx="124161" cy="127605"/>
            </a:xfrm>
            <a:custGeom>
              <a:avLst/>
              <a:gdLst/>
              <a:ahLst/>
              <a:cxnLst>
                <a:cxn ang="0">
                  <a:pos x="0" y="356"/>
                </a:cxn>
                <a:cxn ang="0">
                  <a:pos x="357" y="0"/>
                </a:cxn>
                <a:cxn ang="0">
                  <a:pos x="358" y="0"/>
                </a:cxn>
              </a:cxnLst>
              <a:rect l="0" t="0" r="r" b="b"/>
              <a:pathLst>
                <a:path w="358" h="356">
                  <a:moveTo>
                    <a:pt x="0" y="356"/>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38" name="Freeform 322"/>
            <p:cNvSpPr>
              <a:spLocks/>
            </p:cNvSpPr>
            <p:nvPr/>
          </p:nvSpPr>
          <p:spPr bwMode="auto">
            <a:xfrm>
              <a:off x="7019150" y="1164230"/>
              <a:ext cx="124161" cy="127605"/>
            </a:xfrm>
            <a:custGeom>
              <a:avLst/>
              <a:gdLst/>
              <a:ahLst/>
              <a:cxnLst>
                <a:cxn ang="0">
                  <a:pos x="0" y="357"/>
                </a:cxn>
                <a:cxn ang="0">
                  <a:pos x="357" y="0"/>
                </a:cxn>
                <a:cxn ang="0">
                  <a:pos x="358" y="0"/>
                </a:cxn>
              </a:cxnLst>
              <a:rect l="0" t="0" r="r" b="b"/>
              <a:pathLst>
                <a:path w="358" h="357">
                  <a:moveTo>
                    <a:pt x="0" y="357"/>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39" name="Freeform 323"/>
            <p:cNvSpPr>
              <a:spLocks/>
            </p:cNvSpPr>
            <p:nvPr/>
          </p:nvSpPr>
          <p:spPr bwMode="auto">
            <a:xfrm>
              <a:off x="7019150" y="1300438"/>
              <a:ext cx="124161" cy="127605"/>
            </a:xfrm>
            <a:custGeom>
              <a:avLst/>
              <a:gdLst/>
              <a:ahLst/>
              <a:cxnLst>
                <a:cxn ang="0">
                  <a:pos x="0" y="356"/>
                </a:cxn>
                <a:cxn ang="0">
                  <a:pos x="357" y="0"/>
                </a:cxn>
                <a:cxn ang="0">
                  <a:pos x="358" y="0"/>
                </a:cxn>
              </a:cxnLst>
              <a:rect l="0" t="0" r="r" b="b"/>
              <a:pathLst>
                <a:path w="358" h="356">
                  <a:moveTo>
                    <a:pt x="0" y="356"/>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40" name="Freeform 324"/>
            <p:cNvSpPr>
              <a:spLocks/>
            </p:cNvSpPr>
            <p:nvPr/>
          </p:nvSpPr>
          <p:spPr bwMode="auto">
            <a:xfrm>
              <a:off x="7019150" y="1436646"/>
              <a:ext cx="124161" cy="127605"/>
            </a:xfrm>
            <a:custGeom>
              <a:avLst/>
              <a:gdLst/>
              <a:ahLst/>
              <a:cxnLst>
                <a:cxn ang="0">
                  <a:pos x="0" y="357"/>
                </a:cxn>
                <a:cxn ang="0">
                  <a:pos x="357" y="0"/>
                </a:cxn>
                <a:cxn ang="0">
                  <a:pos x="358" y="0"/>
                </a:cxn>
              </a:cxnLst>
              <a:rect l="0" t="0" r="r" b="b"/>
              <a:pathLst>
                <a:path w="358" h="357">
                  <a:moveTo>
                    <a:pt x="0" y="357"/>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41" name="Freeform 325"/>
            <p:cNvSpPr>
              <a:spLocks/>
            </p:cNvSpPr>
            <p:nvPr/>
          </p:nvSpPr>
          <p:spPr bwMode="auto">
            <a:xfrm>
              <a:off x="7019150" y="1571421"/>
              <a:ext cx="124161" cy="127605"/>
            </a:xfrm>
            <a:custGeom>
              <a:avLst/>
              <a:gdLst/>
              <a:ahLst/>
              <a:cxnLst>
                <a:cxn ang="0">
                  <a:pos x="0" y="357"/>
                </a:cxn>
                <a:cxn ang="0">
                  <a:pos x="331" y="26"/>
                </a:cxn>
                <a:cxn ang="0">
                  <a:pos x="357" y="0"/>
                </a:cxn>
                <a:cxn ang="0">
                  <a:pos x="358" y="0"/>
                </a:cxn>
              </a:cxnLst>
              <a:rect l="0" t="0" r="r" b="b"/>
              <a:pathLst>
                <a:path w="358" h="357">
                  <a:moveTo>
                    <a:pt x="0" y="357"/>
                  </a:moveTo>
                  <a:lnTo>
                    <a:pt x="331" y="26"/>
                  </a:ln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42" name="Freeform 326"/>
            <p:cNvSpPr>
              <a:spLocks/>
            </p:cNvSpPr>
            <p:nvPr/>
          </p:nvSpPr>
          <p:spPr bwMode="auto">
            <a:xfrm>
              <a:off x="7019150" y="1707629"/>
              <a:ext cx="124161" cy="127605"/>
            </a:xfrm>
            <a:custGeom>
              <a:avLst/>
              <a:gdLst/>
              <a:ahLst/>
              <a:cxnLst>
                <a:cxn ang="0">
                  <a:pos x="0" y="356"/>
                </a:cxn>
                <a:cxn ang="0">
                  <a:pos x="357" y="0"/>
                </a:cxn>
                <a:cxn ang="0">
                  <a:pos x="358" y="0"/>
                </a:cxn>
              </a:cxnLst>
              <a:rect l="0" t="0" r="r" b="b"/>
              <a:pathLst>
                <a:path w="358" h="356">
                  <a:moveTo>
                    <a:pt x="0" y="356"/>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43" name="Freeform 327"/>
            <p:cNvSpPr>
              <a:spLocks/>
            </p:cNvSpPr>
            <p:nvPr/>
          </p:nvSpPr>
          <p:spPr bwMode="auto">
            <a:xfrm>
              <a:off x="7019150" y="1842403"/>
              <a:ext cx="124161" cy="127605"/>
            </a:xfrm>
            <a:custGeom>
              <a:avLst/>
              <a:gdLst/>
              <a:ahLst/>
              <a:cxnLst>
                <a:cxn ang="0">
                  <a:pos x="0" y="357"/>
                </a:cxn>
                <a:cxn ang="0">
                  <a:pos x="357" y="0"/>
                </a:cxn>
                <a:cxn ang="0">
                  <a:pos x="358" y="0"/>
                </a:cxn>
              </a:cxnLst>
              <a:rect l="0" t="0" r="r" b="b"/>
              <a:pathLst>
                <a:path w="358" h="357">
                  <a:moveTo>
                    <a:pt x="0" y="357"/>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44" name="Freeform 328"/>
            <p:cNvSpPr>
              <a:spLocks/>
            </p:cNvSpPr>
            <p:nvPr/>
          </p:nvSpPr>
          <p:spPr bwMode="auto">
            <a:xfrm>
              <a:off x="7019150" y="1978611"/>
              <a:ext cx="124161" cy="127605"/>
            </a:xfrm>
            <a:custGeom>
              <a:avLst/>
              <a:gdLst/>
              <a:ahLst/>
              <a:cxnLst>
                <a:cxn ang="0">
                  <a:pos x="0" y="356"/>
                </a:cxn>
                <a:cxn ang="0">
                  <a:pos x="357" y="0"/>
                </a:cxn>
                <a:cxn ang="0">
                  <a:pos x="358" y="0"/>
                </a:cxn>
              </a:cxnLst>
              <a:rect l="0" t="0" r="r" b="b"/>
              <a:pathLst>
                <a:path w="358" h="356">
                  <a:moveTo>
                    <a:pt x="0" y="356"/>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45" name="Freeform 329"/>
            <p:cNvSpPr>
              <a:spLocks/>
            </p:cNvSpPr>
            <p:nvPr/>
          </p:nvSpPr>
          <p:spPr bwMode="auto">
            <a:xfrm>
              <a:off x="7019150" y="2114819"/>
              <a:ext cx="124161" cy="127605"/>
            </a:xfrm>
            <a:custGeom>
              <a:avLst/>
              <a:gdLst/>
              <a:ahLst/>
              <a:cxnLst>
                <a:cxn ang="0">
                  <a:pos x="0" y="357"/>
                </a:cxn>
                <a:cxn ang="0">
                  <a:pos x="357" y="0"/>
                </a:cxn>
                <a:cxn ang="0">
                  <a:pos x="358" y="0"/>
                </a:cxn>
              </a:cxnLst>
              <a:rect l="0" t="0" r="r" b="b"/>
              <a:pathLst>
                <a:path w="358" h="357">
                  <a:moveTo>
                    <a:pt x="0" y="357"/>
                  </a:moveTo>
                  <a:lnTo>
                    <a:pt x="357" y="0"/>
                  </a:lnTo>
                  <a:lnTo>
                    <a:pt x="358"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46" name="Freeform 330"/>
            <p:cNvSpPr>
              <a:spLocks/>
            </p:cNvSpPr>
            <p:nvPr/>
          </p:nvSpPr>
          <p:spPr bwMode="auto">
            <a:xfrm>
              <a:off x="5880779" y="1567119"/>
              <a:ext cx="429679" cy="12904"/>
            </a:xfrm>
            <a:custGeom>
              <a:avLst/>
              <a:gdLst/>
              <a:ahLst/>
              <a:cxnLst>
                <a:cxn ang="0">
                  <a:pos x="0" y="0"/>
                </a:cxn>
                <a:cxn ang="0">
                  <a:pos x="0" y="36"/>
                </a:cxn>
                <a:cxn ang="0">
                  <a:pos x="1240" y="0"/>
                </a:cxn>
                <a:cxn ang="0">
                  <a:pos x="0" y="0"/>
                </a:cxn>
              </a:cxnLst>
              <a:rect l="0" t="0" r="r" b="b"/>
              <a:pathLst>
                <a:path w="1240" h="36">
                  <a:moveTo>
                    <a:pt x="0" y="0"/>
                  </a:moveTo>
                  <a:lnTo>
                    <a:pt x="0" y="36"/>
                  </a:lnTo>
                  <a:lnTo>
                    <a:pt x="124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47" name="Freeform 331"/>
            <p:cNvSpPr>
              <a:spLocks/>
            </p:cNvSpPr>
            <p:nvPr/>
          </p:nvSpPr>
          <p:spPr bwMode="auto">
            <a:xfrm>
              <a:off x="5880779" y="1567119"/>
              <a:ext cx="429679" cy="12904"/>
            </a:xfrm>
            <a:custGeom>
              <a:avLst/>
              <a:gdLst/>
              <a:ahLst/>
              <a:cxnLst>
                <a:cxn ang="0">
                  <a:pos x="0" y="36"/>
                </a:cxn>
                <a:cxn ang="0">
                  <a:pos x="1240" y="0"/>
                </a:cxn>
                <a:cxn ang="0">
                  <a:pos x="1240" y="36"/>
                </a:cxn>
                <a:cxn ang="0">
                  <a:pos x="0" y="36"/>
                </a:cxn>
              </a:cxnLst>
              <a:rect l="0" t="0" r="r" b="b"/>
              <a:pathLst>
                <a:path w="1240" h="36">
                  <a:moveTo>
                    <a:pt x="0" y="36"/>
                  </a:moveTo>
                  <a:lnTo>
                    <a:pt x="1240" y="0"/>
                  </a:lnTo>
                  <a:lnTo>
                    <a:pt x="1240" y="36"/>
                  </a:lnTo>
                  <a:lnTo>
                    <a:pt x="0"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48" name="Rectangle 332"/>
            <p:cNvSpPr>
              <a:spLocks noChangeArrowheads="1"/>
            </p:cNvSpPr>
            <p:nvPr/>
          </p:nvSpPr>
          <p:spPr bwMode="auto">
            <a:xfrm>
              <a:off x="5880779" y="1567119"/>
              <a:ext cx="429679"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49" name="Freeform 333"/>
            <p:cNvSpPr>
              <a:spLocks/>
            </p:cNvSpPr>
            <p:nvPr/>
          </p:nvSpPr>
          <p:spPr bwMode="auto">
            <a:xfrm>
              <a:off x="6179322" y="1568553"/>
              <a:ext cx="131136" cy="37278"/>
            </a:xfrm>
            <a:custGeom>
              <a:avLst/>
              <a:gdLst/>
              <a:ahLst/>
              <a:cxnLst>
                <a:cxn ang="0">
                  <a:pos x="376" y="26"/>
                </a:cxn>
                <a:cxn ang="0">
                  <a:pos x="376" y="0"/>
                </a:cxn>
                <a:cxn ang="0">
                  <a:pos x="0" y="102"/>
                </a:cxn>
                <a:cxn ang="0">
                  <a:pos x="376" y="26"/>
                </a:cxn>
              </a:cxnLst>
              <a:rect l="0" t="0" r="r" b="b"/>
              <a:pathLst>
                <a:path w="376" h="102">
                  <a:moveTo>
                    <a:pt x="376" y="26"/>
                  </a:moveTo>
                  <a:lnTo>
                    <a:pt x="376" y="0"/>
                  </a:lnTo>
                  <a:lnTo>
                    <a:pt x="0" y="102"/>
                  </a:lnTo>
                  <a:lnTo>
                    <a:pt x="376" y="2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50" name="Freeform 334"/>
            <p:cNvSpPr>
              <a:spLocks/>
            </p:cNvSpPr>
            <p:nvPr/>
          </p:nvSpPr>
          <p:spPr bwMode="auto">
            <a:xfrm>
              <a:off x="6179322" y="1542745"/>
              <a:ext cx="131136" cy="63086"/>
            </a:xfrm>
            <a:custGeom>
              <a:avLst/>
              <a:gdLst/>
              <a:ahLst/>
              <a:cxnLst>
                <a:cxn ang="0">
                  <a:pos x="376" y="75"/>
                </a:cxn>
                <a:cxn ang="0">
                  <a:pos x="0" y="177"/>
                </a:cxn>
                <a:cxn ang="0">
                  <a:pos x="0" y="0"/>
                </a:cxn>
                <a:cxn ang="0">
                  <a:pos x="376" y="75"/>
                </a:cxn>
              </a:cxnLst>
              <a:rect l="0" t="0" r="r" b="b"/>
              <a:pathLst>
                <a:path w="376" h="177">
                  <a:moveTo>
                    <a:pt x="376" y="75"/>
                  </a:moveTo>
                  <a:lnTo>
                    <a:pt x="0" y="177"/>
                  </a:lnTo>
                  <a:lnTo>
                    <a:pt x="0" y="0"/>
                  </a:lnTo>
                  <a:lnTo>
                    <a:pt x="376" y="75"/>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51" name="Rectangle 335"/>
            <p:cNvSpPr>
              <a:spLocks noChangeArrowheads="1"/>
            </p:cNvSpPr>
            <p:nvPr/>
          </p:nvSpPr>
          <p:spPr bwMode="auto">
            <a:xfrm>
              <a:off x="8338879" y="1236448"/>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552" name="Freeform 336"/>
            <p:cNvSpPr>
              <a:spLocks/>
            </p:cNvSpPr>
            <p:nvPr/>
          </p:nvSpPr>
          <p:spPr bwMode="auto">
            <a:xfrm>
              <a:off x="6179322" y="1542745"/>
              <a:ext cx="131136" cy="63086"/>
            </a:xfrm>
            <a:custGeom>
              <a:avLst/>
              <a:gdLst/>
              <a:ahLst/>
              <a:cxnLst>
                <a:cxn ang="0">
                  <a:pos x="376" y="101"/>
                </a:cxn>
                <a:cxn ang="0">
                  <a:pos x="376" y="75"/>
                </a:cxn>
                <a:cxn ang="0">
                  <a:pos x="0" y="0"/>
                </a:cxn>
                <a:cxn ang="0">
                  <a:pos x="0" y="177"/>
                </a:cxn>
                <a:cxn ang="0">
                  <a:pos x="376" y="101"/>
                </a:cxn>
              </a:cxnLst>
              <a:rect l="0" t="0" r="r" b="b"/>
              <a:pathLst>
                <a:path w="376" h="177">
                  <a:moveTo>
                    <a:pt x="376" y="101"/>
                  </a:moveTo>
                  <a:lnTo>
                    <a:pt x="376" y="75"/>
                  </a:lnTo>
                  <a:lnTo>
                    <a:pt x="0" y="0"/>
                  </a:lnTo>
                  <a:lnTo>
                    <a:pt x="0" y="177"/>
                  </a:lnTo>
                  <a:lnTo>
                    <a:pt x="376" y="101"/>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53" name="Freeform 337"/>
            <p:cNvSpPr>
              <a:spLocks/>
            </p:cNvSpPr>
            <p:nvPr/>
          </p:nvSpPr>
          <p:spPr bwMode="auto">
            <a:xfrm>
              <a:off x="8369570" y="1575722"/>
              <a:ext cx="129741" cy="37278"/>
            </a:xfrm>
            <a:custGeom>
              <a:avLst/>
              <a:gdLst/>
              <a:ahLst/>
              <a:cxnLst>
                <a:cxn ang="0">
                  <a:pos x="377" y="27"/>
                </a:cxn>
                <a:cxn ang="0">
                  <a:pos x="377" y="0"/>
                </a:cxn>
                <a:cxn ang="0">
                  <a:pos x="0" y="103"/>
                </a:cxn>
                <a:cxn ang="0">
                  <a:pos x="377" y="27"/>
                </a:cxn>
              </a:cxnLst>
              <a:rect l="0" t="0" r="r" b="b"/>
              <a:pathLst>
                <a:path w="377" h="103">
                  <a:moveTo>
                    <a:pt x="377" y="27"/>
                  </a:moveTo>
                  <a:lnTo>
                    <a:pt x="377" y="0"/>
                  </a:lnTo>
                  <a:lnTo>
                    <a:pt x="0" y="103"/>
                  </a:lnTo>
                  <a:lnTo>
                    <a:pt x="377" y="2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54" name="Freeform 338"/>
            <p:cNvSpPr>
              <a:spLocks/>
            </p:cNvSpPr>
            <p:nvPr/>
          </p:nvSpPr>
          <p:spPr bwMode="auto">
            <a:xfrm>
              <a:off x="8369570" y="1548480"/>
              <a:ext cx="129741" cy="64520"/>
            </a:xfrm>
            <a:custGeom>
              <a:avLst/>
              <a:gdLst/>
              <a:ahLst/>
              <a:cxnLst>
                <a:cxn ang="0">
                  <a:pos x="377" y="76"/>
                </a:cxn>
                <a:cxn ang="0">
                  <a:pos x="0" y="179"/>
                </a:cxn>
                <a:cxn ang="0">
                  <a:pos x="0" y="0"/>
                </a:cxn>
                <a:cxn ang="0">
                  <a:pos x="377" y="76"/>
                </a:cxn>
              </a:cxnLst>
              <a:rect l="0" t="0" r="r" b="b"/>
              <a:pathLst>
                <a:path w="377" h="179">
                  <a:moveTo>
                    <a:pt x="377" y="76"/>
                  </a:moveTo>
                  <a:lnTo>
                    <a:pt x="0" y="179"/>
                  </a:lnTo>
                  <a:lnTo>
                    <a:pt x="0" y="0"/>
                  </a:lnTo>
                  <a:lnTo>
                    <a:pt x="377"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55" name="Freeform 339"/>
            <p:cNvSpPr>
              <a:spLocks/>
            </p:cNvSpPr>
            <p:nvPr/>
          </p:nvSpPr>
          <p:spPr bwMode="auto">
            <a:xfrm>
              <a:off x="8369570" y="1548480"/>
              <a:ext cx="129741" cy="64520"/>
            </a:xfrm>
            <a:custGeom>
              <a:avLst/>
              <a:gdLst/>
              <a:ahLst/>
              <a:cxnLst>
                <a:cxn ang="0">
                  <a:pos x="377" y="103"/>
                </a:cxn>
                <a:cxn ang="0">
                  <a:pos x="377" y="76"/>
                </a:cxn>
                <a:cxn ang="0">
                  <a:pos x="0" y="0"/>
                </a:cxn>
                <a:cxn ang="0">
                  <a:pos x="0" y="179"/>
                </a:cxn>
                <a:cxn ang="0">
                  <a:pos x="377" y="103"/>
                </a:cxn>
              </a:cxnLst>
              <a:rect l="0" t="0" r="r" b="b"/>
              <a:pathLst>
                <a:path w="377" h="179">
                  <a:moveTo>
                    <a:pt x="377" y="103"/>
                  </a:moveTo>
                  <a:lnTo>
                    <a:pt x="377" y="76"/>
                  </a:lnTo>
                  <a:lnTo>
                    <a:pt x="0" y="0"/>
                  </a:lnTo>
                  <a:lnTo>
                    <a:pt x="0" y="179"/>
                  </a:lnTo>
                  <a:lnTo>
                    <a:pt x="377" y="10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56" name="Freeform 340"/>
            <p:cNvSpPr>
              <a:spLocks/>
            </p:cNvSpPr>
            <p:nvPr/>
          </p:nvSpPr>
          <p:spPr bwMode="auto">
            <a:xfrm>
              <a:off x="8100323" y="1574288"/>
              <a:ext cx="398988" cy="12904"/>
            </a:xfrm>
            <a:custGeom>
              <a:avLst/>
              <a:gdLst/>
              <a:ahLst/>
              <a:cxnLst>
                <a:cxn ang="0">
                  <a:pos x="0" y="0"/>
                </a:cxn>
                <a:cxn ang="0">
                  <a:pos x="0" y="36"/>
                </a:cxn>
                <a:cxn ang="0">
                  <a:pos x="1154" y="0"/>
                </a:cxn>
                <a:cxn ang="0">
                  <a:pos x="0" y="0"/>
                </a:cxn>
              </a:cxnLst>
              <a:rect l="0" t="0" r="r" b="b"/>
              <a:pathLst>
                <a:path w="1154" h="36">
                  <a:moveTo>
                    <a:pt x="0" y="0"/>
                  </a:moveTo>
                  <a:lnTo>
                    <a:pt x="0" y="36"/>
                  </a:lnTo>
                  <a:lnTo>
                    <a:pt x="1154"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57" name="Freeform 341"/>
            <p:cNvSpPr>
              <a:spLocks/>
            </p:cNvSpPr>
            <p:nvPr/>
          </p:nvSpPr>
          <p:spPr bwMode="auto">
            <a:xfrm>
              <a:off x="8100323" y="1574288"/>
              <a:ext cx="398988" cy="12904"/>
            </a:xfrm>
            <a:custGeom>
              <a:avLst/>
              <a:gdLst/>
              <a:ahLst/>
              <a:cxnLst>
                <a:cxn ang="0">
                  <a:pos x="0" y="36"/>
                </a:cxn>
                <a:cxn ang="0">
                  <a:pos x="1154" y="0"/>
                </a:cxn>
                <a:cxn ang="0">
                  <a:pos x="1154" y="36"/>
                </a:cxn>
                <a:cxn ang="0">
                  <a:pos x="0" y="36"/>
                </a:cxn>
              </a:cxnLst>
              <a:rect l="0" t="0" r="r" b="b"/>
              <a:pathLst>
                <a:path w="1154" h="36">
                  <a:moveTo>
                    <a:pt x="0" y="36"/>
                  </a:moveTo>
                  <a:lnTo>
                    <a:pt x="1154" y="0"/>
                  </a:lnTo>
                  <a:lnTo>
                    <a:pt x="1154" y="36"/>
                  </a:lnTo>
                  <a:lnTo>
                    <a:pt x="0"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58" name="Rectangle 342"/>
            <p:cNvSpPr>
              <a:spLocks noChangeArrowheads="1"/>
            </p:cNvSpPr>
            <p:nvPr/>
          </p:nvSpPr>
          <p:spPr bwMode="auto">
            <a:xfrm>
              <a:off x="8451879" y="1331981"/>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3</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559" name="Rectangle 343"/>
            <p:cNvSpPr>
              <a:spLocks noChangeArrowheads="1"/>
            </p:cNvSpPr>
            <p:nvPr/>
          </p:nvSpPr>
          <p:spPr bwMode="auto">
            <a:xfrm>
              <a:off x="8100323" y="1574288"/>
              <a:ext cx="398988"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60" name="Freeform 344"/>
            <p:cNvSpPr>
              <a:spLocks/>
            </p:cNvSpPr>
            <p:nvPr/>
          </p:nvSpPr>
          <p:spPr bwMode="auto">
            <a:xfrm>
              <a:off x="8100323" y="1452418"/>
              <a:ext cx="1395" cy="256645"/>
            </a:xfrm>
            <a:custGeom>
              <a:avLst/>
              <a:gdLst/>
              <a:ahLst/>
              <a:cxnLst>
                <a:cxn ang="0">
                  <a:pos x="0" y="0"/>
                </a:cxn>
                <a:cxn ang="0">
                  <a:pos x="0" y="713"/>
                </a:cxn>
                <a:cxn ang="0">
                  <a:pos x="1" y="713"/>
                </a:cxn>
              </a:cxnLst>
              <a:rect l="0" t="0" r="r" b="b"/>
              <a:pathLst>
                <a:path w="1" h="713">
                  <a:moveTo>
                    <a:pt x="0" y="0"/>
                  </a:moveTo>
                  <a:lnTo>
                    <a:pt x="0" y="713"/>
                  </a:lnTo>
                  <a:lnTo>
                    <a:pt x="1" y="71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61" name="Freeform 345"/>
            <p:cNvSpPr>
              <a:spLocks/>
            </p:cNvSpPr>
            <p:nvPr/>
          </p:nvSpPr>
          <p:spPr bwMode="auto">
            <a:xfrm>
              <a:off x="9369830" y="1548480"/>
              <a:ext cx="131136" cy="37278"/>
            </a:xfrm>
            <a:custGeom>
              <a:avLst/>
              <a:gdLst/>
              <a:ahLst/>
              <a:cxnLst>
                <a:cxn ang="0">
                  <a:pos x="0" y="76"/>
                </a:cxn>
                <a:cxn ang="0">
                  <a:pos x="0" y="103"/>
                </a:cxn>
                <a:cxn ang="0">
                  <a:pos x="376" y="0"/>
                </a:cxn>
                <a:cxn ang="0">
                  <a:pos x="0" y="76"/>
                </a:cxn>
              </a:cxnLst>
              <a:rect l="0" t="0" r="r" b="b"/>
              <a:pathLst>
                <a:path w="376" h="103">
                  <a:moveTo>
                    <a:pt x="0" y="76"/>
                  </a:moveTo>
                  <a:lnTo>
                    <a:pt x="0" y="103"/>
                  </a:lnTo>
                  <a:lnTo>
                    <a:pt x="376" y="0"/>
                  </a:lnTo>
                  <a:lnTo>
                    <a:pt x="0"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62" name="Freeform 346"/>
            <p:cNvSpPr>
              <a:spLocks/>
            </p:cNvSpPr>
            <p:nvPr/>
          </p:nvSpPr>
          <p:spPr bwMode="auto">
            <a:xfrm>
              <a:off x="9369830" y="1548480"/>
              <a:ext cx="131136" cy="64520"/>
            </a:xfrm>
            <a:custGeom>
              <a:avLst/>
              <a:gdLst/>
              <a:ahLst/>
              <a:cxnLst>
                <a:cxn ang="0">
                  <a:pos x="0" y="103"/>
                </a:cxn>
                <a:cxn ang="0">
                  <a:pos x="376" y="0"/>
                </a:cxn>
                <a:cxn ang="0">
                  <a:pos x="376" y="179"/>
                </a:cxn>
                <a:cxn ang="0">
                  <a:pos x="0" y="103"/>
                </a:cxn>
              </a:cxnLst>
              <a:rect l="0" t="0" r="r" b="b"/>
              <a:pathLst>
                <a:path w="376" h="179">
                  <a:moveTo>
                    <a:pt x="0" y="103"/>
                  </a:moveTo>
                  <a:lnTo>
                    <a:pt x="376" y="0"/>
                  </a:lnTo>
                  <a:lnTo>
                    <a:pt x="376" y="179"/>
                  </a:lnTo>
                  <a:lnTo>
                    <a:pt x="0" y="103"/>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63" name="Freeform 347"/>
            <p:cNvSpPr>
              <a:spLocks/>
            </p:cNvSpPr>
            <p:nvPr/>
          </p:nvSpPr>
          <p:spPr bwMode="auto">
            <a:xfrm>
              <a:off x="9369830" y="1548480"/>
              <a:ext cx="131136" cy="64520"/>
            </a:xfrm>
            <a:custGeom>
              <a:avLst/>
              <a:gdLst/>
              <a:ahLst/>
              <a:cxnLst>
                <a:cxn ang="0">
                  <a:pos x="0" y="76"/>
                </a:cxn>
                <a:cxn ang="0">
                  <a:pos x="0" y="103"/>
                </a:cxn>
                <a:cxn ang="0">
                  <a:pos x="376" y="179"/>
                </a:cxn>
                <a:cxn ang="0">
                  <a:pos x="376" y="0"/>
                </a:cxn>
                <a:cxn ang="0">
                  <a:pos x="0" y="76"/>
                </a:cxn>
              </a:cxnLst>
              <a:rect l="0" t="0" r="r" b="b"/>
              <a:pathLst>
                <a:path w="376" h="179">
                  <a:moveTo>
                    <a:pt x="0" y="76"/>
                  </a:moveTo>
                  <a:lnTo>
                    <a:pt x="0" y="103"/>
                  </a:lnTo>
                  <a:lnTo>
                    <a:pt x="376" y="179"/>
                  </a:lnTo>
                  <a:lnTo>
                    <a:pt x="376" y="0"/>
                  </a:lnTo>
                  <a:lnTo>
                    <a:pt x="0" y="76"/>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64" name="Freeform 348"/>
            <p:cNvSpPr>
              <a:spLocks/>
            </p:cNvSpPr>
            <p:nvPr/>
          </p:nvSpPr>
          <p:spPr bwMode="auto">
            <a:xfrm>
              <a:off x="9369830" y="1574288"/>
              <a:ext cx="405963" cy="12904"/>
            </a:xfrm>
            <a:custGeom>
              <a:avLst/>
              <a:gdLst/>
              <a:ahLst/>
              <a:cxnLst>
                <a:cxn ang="0">
                  <a:pos x="1172" y="36"/>
                </a:cxn>
                <a:cxn ang="0">
                  <a:pos x="1172" y="0"/>
                </a:cxn>
                <a:cxn ang="0">
                  <a:pos x="0" y="36"/>
                </a:cxn>
                <a:cxn ang="0">
                  <a:pos x="1172" y="36"/>
                </a:cxn>
              </a:cxnLst>
              <a:rect l="0" t="0" r="r" b="b"/>
              <a:pathLst>
                <a:path w="1172" h="36">
                  <a:moveTo>
                    <a:pt x="1172" y="36"/>
                  </a:moveTo>
                  <a:lnTo>
                    <a:pt x="1172" y="0"/>
                  </a:lnTo>
                  <a:lnTo>
                    <a:pt x="0" y="36"/>
                  </a:lnTo>
                  <a:lnTo>
                    <a:pt x="1172"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65" name="Freeform 349"/>
            <p:cNvSpPr>
              <a:spLocks/>
            </p:cNvSpPr>
            <p:nvPr/>
          </p:nvSpPr>
          <p:spPr bwMode="auto">
            <a:xfrm>
              <a:off x="9369830" y="1574288"/>
              <a:ext cx="405963" cy="12904"/>
            </a:xfrm>
            <a:custGeom>
              <a:avLst/>
              <a:gdLst/>
              <a:ahLst/>
              <a:cxnLst>
                <a:cxn ang="0">
                  <a:pos x="1172" y="0"/>
                </a:cxn>
                <a:cxn ang="0">
                  <a:pos x="0" y="36"/>
                </a:cxn>
                <a:cxn ang="0">
                  <a:pos x="0" y="0"/>
                </a:cxn>
                <a:cxn ang="0">
                  <a:pos x="1172" y="0"/>
                </a:cxn>
              </a:cxnLst>
              <a:rect l="0" t="0" r="r" b="b"/>
              <a:pathLst>
                <a:path w="1172" h="36">
                  <a:moveTo>
                    <a:pt x="1172" y="0"/>
                  </a:moveTo>
                  <a:lnTo>
                    <a:pt x="0" y="36"/>
                  </a:lnTo>
                  <a:lnTo>
                    <a:pt x="0" y="0"/>
                  </a:lnTo>
                  <a:lnTo>
                    <a:pt x="1172"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66" name="Rectangle 350"/>
            <p:cNvSpPr>
              <a:spLocks noChangeArrowheads="1"/>
            </p:cNvSpPr>
            <p:nvPr/>
          </p:nvSpPr>
          <p:spPr bwMode="auto">
            <a:xfrm>
              <a:off x="9601008" y="1331981"/>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2</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567" name="Rectangle 351"/>
            <p:cNvSpPr>
              <a:spLocks noChangeArrowheads="1"/>
            </p:cNvSpPr>
            <p:nvPr/>
          </p:nvSpPr>
          <p:spPr bwMode="auto">
            <a:xfrm>
              <a:off x="11306740" y="1236448"/>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568" name="Rectangle 352"/>
            <p:cNvSpPr>
              <a:spLocks noChangeArrowheads="1"/>
            </p:cNvSpPr>
            <p:nvPr/>
          </p:nvSpPr>
          <p:spPr bwMode="auto">
            <a:xfrm>
              <a:off x="11405226" y="1331981"/>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1</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569" name="Rectangle 353"/>
            <p:cNvSpPr>
              <a:spLocks noChangeArrowheads="1"/>
            </p:cNvSpPr>
            <p:nvPr/>
          </p:nvSpPr>
          <p:spPr bwMode="auto">
            <a:xfrm>
              <a:off x="9369830" y="1574288"/>
              <a:ext cx="405963"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70" name="Freeform 354"/>
            <p:cNvSpPr>
              <a:spLocks/>
            </p:cNvSpPr>
            <p:nvPr/>
          </p:nvSpPr>
          <p:spPr bwMode="auto">
            <a:xfrm>
              <a:off x="9775793" y="1452418"/>
              <a:ext cx="1395" cy="256645"/>
            </a:xfrm>
            <a:custGeom>
              <a:avLst/>
              <a:gdLst/>
              <a:ahLst/>
              <a:cxnLst>
                <a:cxn ang="0">
                  <a:pos x="0" y="0"/>
                </a:cxn>
                <a:cxn ang="0">
                  <a:pos x="0" y="713"/>
                </a:cxn>
                <a:cxn ang="0">
                  <a:pos x="2" y="713"/>
                </a:cxn>
              </a:cxnLst>
              <a:rect l="0" t="0" r="r" b="b"/>
              <a:pathLst>
                <a:path w="2" h="713">
                  <a:moveTo>
                    <a:pt x="0" y="0"/>
                  </a:moveTo>
                  <a:lnTo>
                    <a:pt x="0" y="713"/>
                  </a:lnTo>
                  <a:lnTo>
                    <a:pt x="2" y="71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71" name="Freeform 355"/>
            <p:cNvSpPr>
              <a:spLocks/>
            </p:cNvSpPr>
            <p:nvPr/>
          </p:nvSpPr>
          <p:spPr bwMode="auto">
            <a:xfrm>
              <a:off x="11018794" y="1574288"/>
              <a:ext cx="337605" cy="12904"/>
            </a:xfrm>
            <a:custGeom>
              <a:avLst/>
              <a:gdLst/>
              <a:ahLst/>
              <a:cxnLst>
                <a:cxn ang="0">
                  <a:pos x="0" y="0"/>
                </a:cxn>
                <a:cxn ang="0">
                  <a:pos x="0" y="36"/>
                </a:cxn>
                <a:cxn ang="0">
                  <a:pos x="980" y="0"/>
                </a:cxn>
                <a:cxn ang="0">
                  <a:pos x="0" y="0"/>
                </a:cxn>
              </a:cxnLst>
              <a:rect l="0" t="0" r="r" b="b"/>
              <a:pathLst>
                <a:path w="980" h="36">
                  <a:moveTo>
                    <a:pt x="0" y="0"/>
                  </a:moveTo>
                  <a:lnTo>
                    <a:pt x="0" y="36"/>
                  </a:lnTo>
                  <a:lnTo>
                    <a:pt x="98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72" name="Freeform 356"/>
            <p:cNvSpPr>
              <a:spLocks/>
            </p:cNvSpPr>
            <p:nvPr/>
          </p:nvSpPr>
          <p:spPr bwMode="auto">
            <a:xfrm>
              <a:off x="11018794" y="1574288"/>
              <a:ext cx="337605" cy="12904"/>
            </a:xfrm>
            <a:custGeom>
              <a:avLst/>
              <a:gdLst/>
              <a:ahLst/>
              <a:cxnLst>
                <a:cxn ang="0">
                  <a:pos x="0" y="36"/>
                </a:cxn>
                <a:cxn ang="0">
                  <a:pos x="980" y="0"/>
                </a:cxn>
                <a:cxn ang="0">
                  <a:pos x="980" y="36"/>
                </a:cxn>
                <a:cxn ang="0">
                  <a:pos x="0" y="36"/>
                </a:cxn>
              </a:cxnLst>
              <a:rect l="0" t="0" r="r" b="b"/>
              <a:pathLst>
                <a:path w="980" h="36">
                  <a:moveTo>
                    <a:pt x="0" y="36"/>
                  </a:moveTo>
                  <a:lnTo>
                    <a:pt x="980" y="0"/>
                  </a:lnTo>
                  <a:lnTo>
                    <a:pt x="980" y="36"/>
                  </a:lnTo>
                  <a:lnTo>
                    <a:pt x="0"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73" name="Rectangle 357"/>
            <p:cNvSpPr>
              <a:spLocks noChangeArrowheads="1"/>
            </p:cNvSpPr>
            <p:nvPr/>
          </p:nvSpPr>
          <p:spPr bwMode="auto">
            <a:xfrm>
              <a:off x="11018794" y="1574288"/>
              <a:ext cx="337605"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74" name="Freeform 358"/>
            <p:cNvSpPr>
              <a:spLocks/>
            </p:cNvSpPr>
            <p:nvPr/>
          </p:nvSpPr>
          <p:spPr bwMode="auto">
            <a:xfrm>
              <a:off x="11264325" y="1575722"/>
              <a:ext cx="128346" cy="37278"/>
            </a:xfrm>
            <a:custGeom>
              <a:avLst/>
              <a:gdLst/>
              <a:ahLst/>
              <a:cxnLst>
                <a:cxn ang="0">
                  <a:pos x="375" y="27"/>
                </a:cxn>
                <a:cxn ang="0">
                  <a:pos x="375" y="0"/>
                </a:cxn>
                <a:cxn ang="0">
                  <a:pos x="0" y="103"/>
                </a:cxn>
                <a:cxn ang="0">
                  <a:pos x="375" y="27"/>
                </a:cxn>
              </a:cxnLst>
              <a:rect l="0" t="0" r="r" b="b"/>
              <a:pathLst>
                <a:path w="375" h="103">
                  <a:moveTo>
                    <a:pt x="375" y="27"/>
                  </a:moveTo>
                  <a:lnTo>
                    <a:pt x="375" y="0"/>
                  </a:lnTo>
                  <a:lnTo>
                    <a:pt x="0" y="103"/>
                  </a:lnTo>
                  <a:lnTo>
                    <a:pt x="375" y="2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75" name="Freeform 359"/>
            <p:cNvSpPr>
              <a:spLocks/>
            </p:cNvSpPr>
            <p:nvPr/>
          </p:nvSpPr>
          <p:spPr bwMode="auto">
            <a:xfrm>
              <a:off x="11264325" y="1548480"/>
              <a:ext cx="128346" cy="64520"/>
            </a:xfrm>
            <a:custGeom>
              <a:avLst/>
              <a:gdLst/>
              <a:ahLst/>
              <a:cxnLst>
                <a:cxn ang="0">
                  <a:pos x="375" y="76"/>
                </a:cxn>
                <a:cxn ang="0">
                  <a:pos x="0" y="179"/>
                </a:cxn>
                <a:cxn ang="0">
                  <a:pos x="0" y="0"/>
                </a:cxn>
                <a:cxn ang="0">
                  <a:pos x="375" y="76"/>
                </a:cxn>
              </a:cxnLst>
              <a:rect l="0" t="0" r="r" b="b"/>
              <a:pathLst>
                <a:path w="375" h="179">
                  <a:moveTo>
                    <a:pt x="375" y="76"/>
                  </a:moveTo>
                  <a:lnTo>
                    <a:pt x="0" y="179"/>
                  </a:lnTo>
                  <a:lnTo>
                    <a:pt x="0" y="0"/>
                  </a:lnTo>
                  <a:lnTo>
                    <a:pt x="375"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76" name="Freeform 360"/>
            <p:cNvSpPr>
              <a:spLocks/>
            </p:cNvSpPr>
            <p:nvPr/>
          </p:nvSpPr>
          <p:spPr bwMode="auto">
            <a:xfrm>
              <a:off x="11264325" y="1548480"/>
              <a:ext cx="128346" cy="64520"/>
            </a:xfrm>
            <a:custGeom>
              <a:avLst/>
              <a:gdLst/>
              <a:ahLst/>
              <a:cxnLst>
                <a:cxn ang="0">
                  <a:pos x="375" y="103"/>
                </a:cxn>
                <a:cxn ang="0">
                  <a:pos x="375" y="76"/>
                </a:cxn>
                <a:cxn ang="0">
                  <a:pos x="0" y="0"/>
                </a:cxn>
                <a:cxn ang="0">
                  <a:pos x="0" y="179"/>
                </a:cxn>
                <a:cxn ang="0">
                  <a:pos x="375" y="103"/>
                </a:cxn>
              </a:cxnLst>
              <a:rect l="0" t="0" r="r" b="b"/>
              <a:pathLst>
                <a:path w="375" h="179">
                  <a:moveTo>
                    <a:pt x="375" y="103"/>
                  </a:moveTo>
                  <a:lnTo>
                    <a:pt x="375" y="76"/>
                  </a:lnTo>
                  <a:lnTo>
                    <a:pt x="0" y="0"/>
                  </a:lnTo>
                  <a:lnTo>
                    <a:pt x="0" y="179"/>
                  </a:lnTo>
                  <a:lnTo>
                    <a:pt x="375" y="10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77" name="Freeform 361"/>
            <p:cNvSpPr>
              <a:spLocks/>
            </p:cNvSpPr>
            <p:nvPr/>
          </p:nvSpPr>
          <p:spPr bwMode="auto">
            <a:xfrm>
              <a:off x="1987160" y="4887728"/>
              <a:ext cx="3883854" cy="20073"/>
            </a:xfrm>
            <a:custGeom>
              <a:avLst/>
              <a:gdLst/>
              <a:ahLst/>
              <a:cxnLst>
                <a:cxn ang="0">
                  <a:pos x="0" y="0"/>
                </a:cxn>
                <a:cxn ang="0">
                  <a:pos x="0" y="54"/>
                </a:cxn>
                <a:cxn ang="0">
                  <a:pos x="11226" y="0"/>
                </a:cxn>
                <a:cxn ang="0">
                  <a:pos x="0" y="0"/>
                </a:cxn>
              </a:cxnLst>
              <a:rect l="0" t="0" r="r" b="b"/>
              <a:pathLst>
                <a:path w="11226" h="54">
                  <a:moveTo>
                    <a:pt x="0" y="0"/>
                  </a:moveTo>
                  <a:lnTo>
                    <a:pt x="0" y="54"/>
                  </a:lnTo>
                  <a:lnTo>
                    <a:pt x="11226"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78" name="Freeform 362"/>
            <p:cNvSpPr>
              <a:spLocks/>
            </p:cNvSpPr>
            <p:nvPr/>
          </p:nvSpPr>
          <p:spPr bwMode="auto">
            <a:xfrm>
              <a:off x="1987160" y="4887728"/>
              <a:ext cx="3883854" cy="20073"/>
            </a:xfrm>
            <a:custGeom>
              <a:avLst/>
              <a:gdLst/>
              <a:ahLst/>
              <a:cxnLst>
                <a:cxn ang="0">
                  <a:pos x="0" y="54"/>
                </a:cxn>
                <a:cxn ang="0">
                  <a:pos x="11226" y="0"/>
                </a:cxn>
                <a:cxn ang="0">
                  <a:pos x="11173" y="54"/>
                </a:cxn>
                <a:cxn ang="0">
                  <a:pos x="0" y="54"/>
                </a:cxn>
              </a:cxnLst>
              <a:rect l="0" t="0" r="r" b="b"/>
              <a:pathLst>
                <a:path w="11226" h="54">
                  <a:moveTo>
                    <a:pt x="0" y="54"/>
                  </a:moveTo>
                  <a:lnTo>
                    <a:pt x="11226" y="0"/>
                  </a:lnTo>
                  <a:lnTo>
                    <a:pt x="11173" y="54"/>
                  </a:lnTo>
                  <a:lnTo>
                    <a:pt x="0" y="5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79" name="Freeform 363"/>
            <p:cNvSpPr>
              <a:spLocks/>
            </p:cNvSpPr>
            <p:nvPr/>
          </p:nvSpPr>
          <p:spPr bwMode="auto">
            <a:xfrm>
              <a:off x="1987160" y="4887728"/>
              <a:ext cx="3883854" cy="20073"/>
            </a:xfrm>
            <a:custGeom>
              <a:avLst/>
              <a:gdLst/>
              <a:ahLst/>
              <a:cxnLst>
                <a:cxn ang="0">
                  <a:pos x="0" y="0"/>
                </a:cxn>
                <a:cxn ang="0">
                  <a:pos x="0" y="54"/>
                </a:cxn>
                <a:cxn ang="0">
                  <a:pos x="11173" y="54"/>
                </a:cxn>
                <a:cxn ang="0">
                  <a:pos x="11226" y="0"/>
                </a:cxn>
                <a:cxn ang="0">
                  <a:pos x="0" y="0"/>
                </a:cxn>
              </a:cxnLst>
              <a:rect l="0" t="0" r="r" b="b"/>
              <a:pathLst>
                <a:path w="11226" h="54">
                  <a:moveTo>
                    <a:pt x="0" y="0"/>
                  </a:moveTo>
                  <a:lnTo>
                    <a:pt x="0" y="54"/>
                  </a:lnTo>
                  <a:lnTo>
                    <a:pt x="11173" y="54"/>
                  </a:lnTo>
                  <a:lnTo>
                    <a:pt x="11226" y="0"/>
                  </a:lnTo>
                  <a:lnTo>
                    <a:pt x="0"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80" name="Freeform 364"/>
            <p:cNvSpPr>
              <a:spLocks/>
            </p:cNvSpPr>
            <p:nvPr/>
          </p:nvSpPr>
          <p:spPr bwMode="auto">
            <a:xfrm>
              <a:off x="5852878" y="4887728"/>
              <a:ext cx="18136" cy="659534"/>
            </a:xfrm>
            <a:custGeom>
              <a:avLst/>
              <a:gdLst/>
              <a:ahLst/>
              <a:cxnLst>
                <a:cxn ang="0">
                  <a:pos x="53" y="0"/>
                </a:cxn>
                <a:cxn ang="0">
                  <a:pos x="0" y="54"/>
                </a:cxn>
                <a:cxn ang="0">
                  <a:pos x="53" y="1838"/>
                </a:cxn>
                <a:cxn ang="0">
                  <a:pos x="53" y="0"/>
                </a:cxn>
              </a:cxnLst>
              <a:rect l="0" t="0" r="r" b="b"/>
              <a:pathLst>
                <a:path w="53" h="1838">
                  <a:moveTo>
                    <a:pt x="53" y="0"/>
                  </a:moveTo>
                  <a:lnTo>
                    <a:pt x="0" y="54"/>
                  </a:lnTo>
                  <a:lnTo>
                    <a:pt x="53" y="1838"/>
                  </a:lnTo>
                  <a:lnTo>
                    <a:pt x="53"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81" name="Freeform 365"/>
            <p:cNvSpPr>
              <a:spLocks/>
            </p:cNvSpPr>
            <p:nvPr/>
          </p:nvSpPr>
          <p:spPr bwMode="auto">
            <a:xfrm>
              <a:off x="5852878" y="4907801"/>
              <a:ext cx="18136" cy="639461"/>
            </a:xfrm>
            <a:custGeom>
              <a:avLst/>
              <a:gdLst/>
              <a:ahLst/>
              <a:cxnLst>
                <a:cxn ang="0">
                  <a:pos x="0" y="0"/>
                </a:cxn>
                <a:cxn ang="0">
                  <a:pos x="53" y="1784"/>
                </a:cxn>
                <a:cxn ang="0">
                  <a:pos x="0" y="1730"/>
                </a:cxn>
                <a:cxn ang="0">
                  <a:pos x="0" y="0"/>
                </a:cxn>
              </a:cxnLst>
              <a:rect l="0" t="0" r="r" b="b"/>
              <a:pathLst>
                <a:path w="53" h="1784">
                  <a:moveTo>
                    <a:pt x="0" y="0"/>
                  </a:moveTo>
                  <a:lnTo>
                    <a:pt x="53" y="1784"/>
                  </a:lnTo>
                  <a:lnTo>
                    <a:pt x="0" y="173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82" name="Freeform 366"/>
            <p:cNvSpPr>
              <a:spLocks/>
            </p:cNvSpPr>
            <p:nvPr/>
          </p:nvSpPr>
          <p:spPr bwMode="auto">
            <a:xfrm>
              <a:off x="5852878" y="4887728"/>
              <a:ext cx="18136" cy="659534"/>
            </a:xfrm>
            <a:custGeom>
              <a:avLst/>
              <a:gdLst/>
              <a:ahLst/>
              <a:cxnLst>
                <a:cxn ang="0">
                  <a:pos x="53" y="0"/>
                </a:cxn>
                <a:cxn ang="0">
                  <a:pos x="0" y="54"/>
                </a:cxn>
                <a:cxn ang="0">
                  <a:pos x="0" y="1784"/>
                </a:cxn>
                <a:cxn ang="0">
                  <a:pos x="53" y="1838"/>
                </a:cxn>
                <a:cxn ang="0">
                  <a:pos x="53" y="0"/>
                </a:cxn>
              </a:cxnLst>
              <a:rect l="0" t="0" r="r" b="b"/>
              <a:pathLst>
                <a:path w="53" h="1838">
                  <a:moveTo>
                    <a:pt x="53" y="0"/>
                  </a:moveTo>
                  <a:lnTo>
                    <a:pt x="0" y="54"/>
                  </a:lnTo>
                  <a:lnTo>
                    <a:pt x="0" y="1784"/>
                  </a:lnTo>
                  <a:lnTo>
                    <a:pt x="53" y="1838"/>
                  </a:lnTo>
                  <a:lnTo>
                    <a:pt x="53"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83" name="Freeform 367"/>
            <p:cNvSpPr>
              <a:spLocks/>
            </p:cNvSpPr>
            <p:nvPr/>
          </p:nvSpPr>
          <p:spPr bwMode="auto">
            <a:xfrm>
              <a:off x="1987160" y="5527189"/>
              <a:ext cx="3883854" cy="20073"/>
            </a:xfrm>
            <a:custGeom>
              <a:avLst/>
              <a:gdLst/>
              <a:ahLst/>
              <a:cxnLst>
                <a:cxn ang="0">
                  <a:pos x="11226" y="54"/>
                </a:cxn>
                <a:cxn ang="0">
                  <a:pos x="11173" y="0"/>
                </a:cxn>
                <a:cxn ang="0">
                  <a:pos x="0" y="54"/>
                </a:cxn>
                <a:cxn ang="0">
                  <a:pos x="11226" y="54"/>
                </a:cxn>
              </a:cxnLst>
              <a:rect l="0" t="0" r="r" b="b"/>
              <a:pathLst>
                <a:path w="11226" h="54">
                  <a:moveTo>
                    <a:pt x="11226" y="54"/>
                  </a:moveTo>
                  <a:lnTo>
                    <a:pt x="11173" y="0"/>
                  </a:lnTo>
                  <a:lnTo>
                    <a:pt x="0" y="54"/>
                  </a:lnTo>
                  <a:lnTo>
                    <a:pt x="11226" y="54"/>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84" name="Freeform 368"/>
            <p:cNvSpPr>
              <a:spLocks/>
            </p:cNvSpPr>
            <p:nvPr/>
          </p:nvSpPr>
          <p:spPr bwMode="auto">
            <a:xfrm>
              <a:off x="1987160" y="5527189"/>
              <a:ext cx="3865718" cy="20073"/>
            </a:xfrm>
            <a:custGeom>
              <a:avLst/>
              <a:gdLst/>
              <a:ahLst/>
              <a:cxnLst>
                <a:cxn ang="0">
                  <a:pos x="11173" y="0"/>
                </a:cxn>
                <a:cxn ang="0">
                  <a:pos x="0" y="54"/>
                </a:cxn>
                <a:cxn ang="0">
                  <a:pos x="0" y="0"/>
                </a:cxn>
                <a:cxn ang="0">
                  <a:pos x="11173" y="0"/>
                </a:cxn>
              </a:cxnLst>
              <a:rect l="0" t="0" r="r" b="b"/>
              <a:pathLst>
                <a:path w="11173" h="54">
                  <a:moveTo>
                    <a:pt x="11173" y="0"/>
                  </a:moveTo>
                  <a:lnTo>
                    <a:pt x="0" y="54"/>
                  </a:lnTo>
                  <a:lnTo>
                    <a:pt x="0" y="0"/>
                  </a:lnTo>
                  <a:lnTo>
                    <a:pt x="11173"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85" name="Freeform 369"/>
            <p:cNvSpPr>
              <a:spLocks/>
            </p:cNvSpPr>
            <p:nvPr/>
          </p:nvSpPr>
          <p:spPr bwMode="auto">
            <a:xfrm>
              <a:off x="1987160" y="5527189"/>
              <a:ext cx="3883854" cy="20073"/>
            </a:xfrm>
            <a:custGeom>
              <a:avLst/>
              <a:gdLst/>
              <a:ahLst/>
              <a:cxnLst>
                <a:cxn ang="0">
                  <a:pos x="11226" y="54"/>
                </a:cxn>
                <a:cxn ang="0">
                  <a:pos x="11173" y="0"/>
                </a:cxn>
                <a:cxn ang="0">
                  <a:pos x="0" y="0"/>
                </a:cxn>
                <a:cxn ang="0">
                  <a:pos x="0" y="54"/>
                </a:cxn>
                <a:cxn ang="0">
                  <a:pos x="11226" y="54"/>
                </a:cxn>
              </a:cxnLst>
              <a:rect l="0" t="0" r="r" b="b"/>
              <a:pathLst>
                <a:path w="11226" h="54">
                  <a:moveTo>
                    <a:pt x="11226" y="54"/>
                  </a:moveTo>
                  <a:lnTo>
                    <a:pt x="11173" y="0"/>
                  </a:lnTo>
                  <a:lnTo>
                    <a:pt x="0" y="0"/>
                  </a:lnTo>
                  <a:lnTo>
                    <a:pt x="0" y="54"/>
                  </a:lnTo>
                  <a:lnTo>
                    <a:pt x="11226" y="54"/>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86" name="Freeform 370"/>
            <p:cNvSpPr>
              <a:spLocks/>
            </p:cNvSpPr>
            <p:nvPr/>
          </p:nvSpPr>
          <p:spPr bwMode="auto">
            <a:xfrm>
              <a:off x="1727678" y="5216061"/>
              <a:ext cx="460371" cy="2868"/>
            </a:xfrm>
            <a:custGeom>
              <a:avLst/>
              <a:gdLst/>
              <a:ahLst/>
              <a:cxnLst>
                <a:cxn ang="0">
                  <a:pos x="0" y="0"/>
                </a:cxn>
                <a:cxn ang="0">
                  <a:pos x="0" y="8"/>
                </a:cxn>
                <a:cxn ang="0">
                  <a:pos x="1327" y="0"/>
                </a:cxn>
                <a:cxn ang="0">
                  <a:pos x="0" y="0"/>
                </a:cxn>
              </a:cxnLst>
              <a:rect l="0" t="0" r="r" b="b"/>
              <a:pathLst>
                <a:path w="1327" h="8">
                  <a:moveTo>
                    <a:pt x="0" y="0"/>
                  </a:moveTo>
                  <a:lnTo>
                    <a:pt x="0" y="8"/>
                  </a:lnTo>
                  <a:lnTo>
                    <a:pt x="1327"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87" name="Freeform 371"/>
            <p:cNvSpPr>
              <a:spLocks/>
            </p:cNvSpPr>
            <p:nvPr/>
          </p:nvSpPr>
          <p:spPr bwMode="auto">
            <a:xfrm>
              <a:off x="1727678" y="5216061"/>
              <a:ext cx="460371" cy="2868"/>
            </a:xfrm>
            <a:custGeom>
              <a:avLst/>
              <a:gdLst/>
              <a:ahLst/>
              <a:cxnLst>
                <a:cxn ang="0">
                  <a:pos x="0" y="8"/>
                </a:cxn>
                <a:cxn ang="0">
                  <a:pos x="1327" y="0"/>
                </a:cxn>
                <a:cxn ang="0">
                  <a:pos x="1327" y="8"/>
                </a:cxn>
                <a:cxn ang="0">
                  <a:pos x="0" y="8"/>
                </a:cxn>
              </a:cxnLst>
              <a:rect l="0" t="0" r="r" b="b"/>
              <a:pathLst>
                <a:path w="1327" h="8">
                  <a:moveTo>
                    <a:pt x="0" y="8"/>
                  </a:moveTo>
                  <a:lnTo>
                    <a:pt x="1327" y="0"/>
                  </a:lnTo>
                  <a:lnTo>
                    <a:pt x="1327" y="8"/>
                  </a:lnTo>
                  <a:lnTo>
                    <a:pt x="0" y="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88" name="Rectangle 372"/>
            <p:cNvSpPr>
              <a:spLocks noChangeArrowheads="1"/>
            </p:cNvSpPr>
            <p:nvPr/>
          </p:nvSpPr>
          <p:spPr bwMode="auto">
            <a:xfrm>
              <a:off x="1727678" y="5216061"/>
              <a:ext cx="46037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89" name="Freeform 373"/>
            <p:cNvSpPr>
              <a:spLocks/>
            </p:cNvSpPr>
            <p:nvPr/>
          </p:nvSpPr>
          <p:spPr bwMode="auto">
            <a:xfrm>
              <a:off x="2280123" y="5216061"/>
              <a:ext cx="30691" cy="2868"/>
            </a:xfrm>
            <a:custGeom>
              <a:avLst/>
              <a:gdLst/>
              <a:ahLst/>
              <a:cxnLst>
                <a:cxn ang="0">
                  <a:pos x="0" y="0"/>
                </a:cxn>
                <a:cxn ang="0">
                  <a:pos x="0" y="8"/>
                </a:cxn>
                <a:cxn ang="0">
                  <a:pos x="89" y="0"/>
                </a:cxn>
                <a:cxn ang="0">
                  <a:pos x="0" y="0"/>
                </a:cxn>
              </a:cxnLst>
              <a:rect l="0" t="0" r="r" b="b"/>
              <a:pathLst>
                <a:path w="89" h="8">
                  <a:moveTo>
                    <a:pt x="0" y="0"/>
                  </a:moveTo>
                  <a:lnTo>
                    <a:pt x="0" y="8"/>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90" name="Freeform 374"/>
            <p:cNvSpPr>
              <a:spLocks/>
            </p:cNvSpPr>
            <p:nvPr/>
          </p:nvSpPr>
          <p:spPr bwMode="auto">
            <a:xfrm>
              <a:off x="2280123" y="5216061"/>
              <a:ext cx="30691" cy="2868"/>
            </a:xfrm>
            <a:custGeom>
              <a:avLst/>
              <a:gdLst/>
              <a:ahLst/>
              <a:cxnLst>
                <a:cxn ang="0">
                  <a:pos x="0" y="8"/>
                </a:cxn>
                <a:cxn ang="0">
                  <a:pos x="89" y="0"/>
                </a:cxn>
                <a:cxn ang="0">
                  <a:pos x="89" y="8"/>
                </a:cxn>
                <a:cxn ang="0">
                  <a:pos x="0" y="8"/>
                </a:cxn>
              </a:cxnLst>
              <a:rect l="0" t="0" r="r" b="b"/>
              <a:pathLst>
                <a:path w="89" h="8">
                  <a:moveTo>
                    <a:pt x="0" y="8"/>
                  </a:moveTo>
                  <a:lnTo>
                    <a:pt x="89" y="0"/>
                  </a:lnTo>
                  <a:lnTo>
                    <a:pt x="89" y="8"/>
                  </a:lnTo>
                  <a:lnTo>
                    <a:pt x="0" y="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91" name="Rectangle 375"/>
            <p:cNvSpPr>
              <a:spLocks noChangeArrowheads="1"/>
            </p:cNvSpPr>
            <p:nvPr/>
          </p:nvSpPr>
          <p:spPr bwMode="auto">
            <a:xfrm>
              <a:off x="2280123" y="5216061"/>
              <a:ext cx="3069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92" name="Freeform 376"/>
            <p:cNvSpPr>
              <a:spLocks/>
            </p:cNvSpPr>
            <p:nvPr/>
          </p:nvSpPr>
          <p:spPr bwMode="auto">
            <a:xfrm>
              <a:off x="2404284" y="5216061"/>
              <a:ext cx="615223" cy="2868"/>
            </a:xfrm>
            <a:custGeom>
              <a:avLst/>
              <a:gdLst/>
              <a:ahLst/>
              <a:cxnLst>
                <a:cxn ang="0">
                  <a:pos x="0" y="0"/>
                </a:cxn>
                <a:cxn ang="0">
                  <a:pos x="0" y="8"/>
                </a:cxn>
                <a:cxn ang="0">
                  <a:pos x="1782" y="0"/>
                </a:cxn>
                <a:cxn ang="0">
                  <a:pos x="0" y="0"/>
                </a:cxn>
              </a:cxnLst>
              <a:rect l="0" t="0" r="r" b="b"/>
              <a:pathLst>
                <a:path w="1782" h="8">
                  <a:moveTo>
                    <a:pt x="0" y="0"/>
                  </a:moveTo>
                  <a:lnTo>
                    <a:pt x="0" y="8"/>
                  </a:lnTo>
                  <a:lnTo>
                    <a:pt x="1782"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93" name="Freeform 377"/>
            <p:cNvSpPr>
              <a:spLocks/>
            </p:cNvSpPr>
            <p:nvPr/>
          </p:nvSpPr>
          <p:spPr bwMode="auto">
            <a:xfrm>
              <a:off x="2404284" y="5216061"/>
              <a:ext cx="615223" cy="2868"/>
            </a:xfrm>
            <a:custGeom>
              <a:avLst/>
              <a:gdLst/>
              <a:ahLst/>
              <a:cxnLst>
                <a:cxn ang="0">
                  <a:pos x="0" y="8"/>
                </a:cxn>
                <a:cxn ang="0">
                  <a:pos x="1782" y="0"/>
                </a:cxn>
                <a:cxn ang="0">
                  <a:pos x="1782" y="8"/>
                </a:cxn>
                <a:cxn ang="0">
                  <a:pos x="0" y="8"/>
                </a:cxn>
              </a:cxnLst>
              <a:rect l="0" t="0" r="r" b="b"/>
              <a:pathLst>
                <a:path w="1782" h="8">
                  <a:moveTo>
                    <a:pt x="0" y="8"/>
                  </a:moveTo>
                  <a:lnTo>
                    <a:pt x="1782" y="0"/>
                  </a:lnTo>
                  <a:lnTo>
                    <a:pt x="1782" y="8"/>
                  </a:lnTo>
                  <a:lnTo>
                    <a:pt x="0" y="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94" name="Rectangle 378"/>
            <p:cNvSpPr>
              <a:spLocks noChangeArrowheads="1"/>
            </p:cNvSpPr>
            <p:nvPr/>
          </p:nvSpPr>
          <p:spPr bwMode="auto">
            <a:xfrm>
              <a:off x="2404284" y="5216061"/>
              <a:ext cx="615223"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95" name="Freeform 379"/>
            <p:cNvSpPr>
              <a:spLocks/>
            </p:cNvSpPr>
            <p:nvPr/>
          </p:nvSpPr>
          <p:spPr bwMode="auto">
            <a:xfrm>
              <a:off x="2764639" y="5216061"/>
              <a:ext cx="30691" cy="2868"/>
            </a:xfrm>
            <a:custGeom>
              <a:avLst/>
              <a:gdLst/>
              <a:ahLst/>
              <a:cxnLst>
                <a:cxn ang="0">
                  <a:pos x="0" y="0"/>
                </a:cxn>
                <a:cxn ang="0">
                  <a:pos x="0" y="8"/>
                </a:cxn>
                <a:cxn ang="0">
                  <a:pos x="89" y="0"/>
                </a:cxn>
                <a:cxn ang="0">
                  <a:pos x="0" y="0"/>
                </a:cxn>
              </a:cxnLst>
              <a:rect l="0" t="0" r="r" b="b"/>
              <a:pathLst>
                <a:path w="89" h="8">
                  <a:moveTo>
                    <a:pt x="0" y="0"/>
                  </a:moveTo>
                  <a:lnTo>
                    <a:pt x="0" y="8"/>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96" name="Freeform 380"/>
            <p:cNvSpPr>
              <a:spLocks/>
            </p:cNvSpPr>
            <p:nvPr/>
          </p:nvSpPr>
          <p:spPr bwMode="auto">
            <a:xfrm>
              <a:off x="2764639" y="5216061"/>
              <a:ext cx="30691" cy="2868"/>
            </a:xfrm>
            <a:custGeom>
              <a:avLst/>
              <a:gdLst/>
              <a:ahLst/>
              <a:cxnLst>
                <a:cxn ang="0">
                  <a:pos x="0" y="8"/>
                </a:cxn>
                <a:cxn ang="0">
                  <a:pos x="89" y="0"/>
                </a:cxn>
                <a:cxn ang="0">
                  <a:pos x="89" y="8"/>
                </a:cxn>
                <a:cxn ang="0">
                  <a:pos x="0" y="8"/>
                </a:cxn>
              </a:cxnLst>
              <a:rect l="0" t="0" r="r" b="b"/>
              <a:pathLst>
                <a:path w="89" h="8">
                  <a:moveTo>
                    <a:pt x="0" y="8"/>
                  </a:moveTo>
                  <a:lnTo>
                    <a:pt x="89" y="0"/>
                  </a:lnTo>
                  <a:lnTo>
                    <a:pt x="89" y="8"/>
                  </a:lnTo>
                  <a:lnTo>
                    <a:pt x="0" y="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97" name="Rectangle 381"/>
            <p:cNvSpPr>
              <a:spLocks noChangeArrowheads="1"/>
            </p:cNvSpPr>
            <p:nvPr/>
          </p:nvSpPr>
          <p:spPr bwMode="auto">
            <a:xfrm>
              <a:off x="2764639" y="5216061"/>
              <a:ext cx="3069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598" name="Freeform 382"/>
            <p:cNvSpPr>
              <a:spLocks/>
            </p:cNvSpPr>
            <p:nvPr/>
          </p:nvSpPr>
          <p:spPr bwMode="auto">
            <a:xfrm>
              <a:off x="3235741" y="5216061"/>
              <a:ext cx="616618" cy="2868"/>
            </a:xfrm>
            <a:custGeom>
              <a:avLst/>
              <a:gdLst/>
              <a:ahLst/>
              <a:cxnLst>
                <a:cxn ang="0">
                  <a:pos x="0" y="0"/>
                </a:cxn>
                <a:cxn ang="0">
                  <a:pos x="0" y="8"/>
                </a:cxn>
                <a:cxn ang="0">
                  <a:pos x="1782" y="0"/>
                </a:cxn>
                <a:cxn ang="0">
                  <a:pos x="0" y="0"/>
                </a:cxn>
              </a:cxnLst>
              <a:rect l="0" t="0" r="r" b="b"/>
              <a:pathLst>
                <a:path w="1782" h="8">
                  <a:moveTo>
                    <a:pt x="0" y="0"/>
                  </a:moveTo>
                  <a:lnTo>
                    <a:pt x="0" y="8"/>
                  </a:lnTo>
                  <a:lnTo>
                    <a:pt x="1782"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599" name="Freeform 383"/>
            <p:cNvSpPr>
              <a:spLocks/>
            </p:cNvSpPr>
            <p:nvPr/>
          </p:nvSpPr>
          <p:spPr bwMode="auto">
            <a:xfrm>
              <a:off x="3235741" y="5216061"/>
              <a:ext cx="616618" cy="2868"/>
            </a:xfrm>
            <a:custGeom>
              <a:avLst/>
              <a:gdLst/>
              <a:ahLst/>
              <a:cxnLst>
                <a:cxn ang="0">
                  <a:pos x="0" y="8"/>
                </a:cxn>
                <a:cxn ang="0">
                  <a:pos x="1782" y="0"/>
                </a:cxn>
                <a:cxn ang="0">
                  <a:pos x="1782" y="8"/>
                </a:cxn>
                <a:cxn ang="0">
                  <a:pos x="0" y="8"/>
                </a:cxn>
              </a:cxnLst>
              <a:rect l="0" t="0" r="r" b="b"/>
              <a:pathLst>
                <a:path w="1782" h="8">
                  <a:moveTo>
                    <a:pt x="0" y="8"/>
                  </a:moveTo>
                  <a:lnTo>
                    <a:pt x="1782" y="0"/>
                  </a:lnTo>
                  <a:lnTo>
                    <a:pt x="1782" y="8"/>
                  </a:lnTo>
                  <a:lnTo>
                    <a:pt x="0" y="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00" name="Rectangle 384"/>
            <p:cNvSpPr>
              <a:spLocks noChangeArrowheads="1"/>
            </p:cNvSpPr>
            <p:nvPr/>
          </p:nvSpPr>
          <p:spPr bwMode="auto">
            <a:xfrm>
              <a:off x="3235741" y="5216061"/>
              <a:ext cx="616618"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01" name="Freeform 385"/>
            <p:cNvSpPr>
              <a:spLocks/>
            </p:cNvSpPr>
            <p:nvPr/>
          </p:nvSpPr>
          <p:spPr bwMode="auto">
            <a:xfrm>
              <a:off x="3945827" y="5216061"/>
              <a:ext cx="30691" cy="2868"/>
            </a:xfrm>
            <a:custGeom>
              <a:avLst/>
              <a:gdLst/>
              <a:ahLst/>
              <a:cxnLst>
                <a:cxn ang="0">
                  <a:pos x="0" y="0"/>
                </a:cxn>
                <a:cxn ang="0">
                  <a:pos x="0" y="8"/>
                </a:cxn>
                <a:cxn ang="0">
                  <a:pos x="89" y="0"/>
                </a:cxn>
                <a:cxn ang="0">
                  <a:pos x="0" y="0"/>
                </a:cxn>
              </a:cxnLst>
              <a:rect l="0" t="0" r="r" b="b"/>
              <a:pathLst>
                <a:path w="89" h="8">
                  <a:moveTo>
                    <a:pt x="0" y="0"/>
                  </a:moveTo>
                  <a:lnTo>
                    <a:pt x="0" y="8"/>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02" name="Freeform 386"/>
            <p:cNvSpPr>
              <a:spLocks/>
            </p:cNvSpPr>
            <p:nvPr/>
          </p:nvSpPr>
          <p:spPr bwMode="auto">
            <a:xfrm>
              <a:off x="3945827" y="5216061"/>
              <a:ext cx="30691" cy="2868"/>
            </a:xfrm>
            <a:custGeom>
              <a:avLst/>
              <a:gdLst/>
              <a:ahLst/>
              <a:cxnLst>
                <a:cxn ang="0">
                  <a:pos x="0" y="8"/>
                </a:cxn>
                <a:cxn ang="0">
                  <a:pos x="89" y="0"/>
                </a:cxn>
                <a:cxn ang="0">
                  <a:pos x="89" y="8"/>
                </a:cxn>
                <a:cxn ang="0">
                  <a:pos x="0" y="8"/>
                </a:cxn>
              </a:cxnLst>
              <a:rect l="0" t="0" r="r" b="b"/>
              <a:pathLst>
                <a:path w="89" h="8">
                  <a:moveTo>
                    <a:pt x="0" y="8"/>
                  </a:moveTo>
                  <a:lnTo>
                    <a:pt x="89" y="0"/>
                  </a:lnTo>
                  <a:lnTo>
                    <a:pt x="89" y="8"/>
                  </a:lnTo>
                  <a:lnTo>
                    <a:pt x="0" y="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03" name="Rectangle 387"/>
            <p:cNvSpPr>
              <a:spLocks noChangeArrowheads="1"/>
            </p:cNvSpPr>
            <p:nvPr/>
          </p:nvSpPr>
          <p:spPr bwMode="auto">
            <a:xfrm>
              <a:off x="3945827" y="5216061"/>
              <a:ext cx="3069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04" name="Freeform 388"/>
            <p:cNvSpPr>
              <a:spLocks/>
            </p:cNvSpPr>
            <p:nvPr/>
          </p:nvSpPr>
          <p:spPr bwMode="auto">
            <a:xfrm>
              <a:off x="4068593" y="5216061"/>
              <a:ext cx="618013" cy="2868"/>
            </a:xfrm>
            <a:custGeom>
              <a:avLst/>
              <a:gdLst/>
              <a:ahLst/>
              <a:cxnLst>
                <a:cxn ang="0">
                  <a:pos x="0" y="0"/>
                </a:cxn>
                <a:cxn ang="0">
                  <a:pos x="0" y="8"/>
                </a:cxn>
                <a:cxn ang="0">
                  <a:pos x="1782" y="0"/>
                </a:cxn>
                <a:cxn ang="0">
                  <a:pos x="0" y="0"/>
                </a:cxn>
              </a:cxnLst>
              <a:rect l="0" t="0" r="r" b="b"/>
              <a:pathLst>
                <a:path w="1782" h="8">
                  <a:moveTo>
                    <a:pt x="0" y="0"/>
                  </a:moveTo>
                  <a:lnTo>
                    <a:pt x="0" y="8"/>
                  </a:lnTo>
                  <a:lnTo>
                    <a:pt x="1782"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05" name="Freeform 389"/>
            <p:cNvSpPr>
              <a:spLocks/>
            </p:cNvSpPr>
            <p:nvPr/>
          </p:nvSpPr>
          <p:spPr bwMode="auto">
            <a:xfrm>
              <a:off x="4068593" y="5216061"/>
              <a:ext cx="618013" cy="2868"/>
            </a:xfrm>
            <a:custGeom>
              <a:avLst/>
              <a:gdLst/>
              <a:ahLst/>
              <a:cxnLst>
                <a:cxn ang="0">
                  <a:pos x="0" y="8"/>
                </a:cxn>
                <a:cxn ang="0">
                  <a:pos x="1782" y="0"/>
                </a:cxn>
                <a:cxn ang="0">
                  <a:pos x="1782" y="8"/>
                </a:cxn>
                <a:cxn ang="0">
                  <a:pos x="0" y="8"/>
                </a:cxn>
              </a:cxnLst>
              <a:rect l="0" t="0" r="r" b="b"/>
              <a:pathLst>
                <a:path w="1782" h="8">
                  <a:moveTo>
                    <a:pt x="0" y="8"/>
                  </a:moveTo>
                  <a:lnTo>
                    <a:pt x="1782" y="0"/>
                  </a:lnTo>
                  <a:lnTo>
                    <a:pt x="1782" y="8"/>
                  </a:lnTo>
                  <a:lnTo>
                    <a:pt x="0" y="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06" name="Rectangle 390"/>
            <p:cNvSpPr>
              <a:spLocks noChangeArrowheads="1"/>
            </p:cNvSpPr>
            <p:nvPr/>
          </p:nvSpPr>
          <p:spPr bwMode="auto">
            <a:xfrm>
              <a:off x="4068593" y="5216061"/>
              <a:ext cx="618013"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07" name="Freeform 391"/>
            <p:cNvSpPr>
              <a:spLocks/>
            </p:cNvSpPr>
            <p:nvPr/>
          </p:nvSpPr>
          <p:spPr bwMode="auto">
            <a:xfrm>
              <a:off x="4778680" y="5216061"/>
              <a:ext cx="30691" cy="2868"/>
            </a:xfrm>
            <a:custGeom>
              <a:avLst/>
              <a:gdLst/>
              <a:ahLst/>
              <a:cxnLst>
                <a:cxn ang="0">
                  <a:pos x="0" y="0"/>
                </a:cxn>
                <a:cxn ang="0">
                  <a:pos x="0" y="8"/>
                </a:cxn>
                <a:cxn ang="0">
                  <a:pos x="89" y="0"/>
                </a:cxn>
                <a:cxn ang="0">
                  <a:pos x="0" y="0"/>
                </a:cxn>
              </a:cxnLst>
              <a:rect l="0" t="0" r="r" b="b"/>
              <a:pathLst>
                <a:path w="89" h="8">
                  <a:moveTo>
                    <a:pt x="0" y="0"/>
                  </a:moveTo>
                  <a:lnTo>
                    <a:pt x="0" y="8"/>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08" name="Freeform 392"/>
            <p:cNvSpPr>
              <a:spLocks/>
            </p:cNvSpPr>
            <p:nvPr/>
          </p:nvSpPr>
          <p:spPr bwMode="auto">
            <a:xfrm>
              <a:off x="4778680" y="5216061"/>
              <a:ext cx="30691" cy="2868"/>
            </a:xfrm>
            <a:custGeom>
              <a:avLst/>
              <a:gdLst/>
              <a:ahLst/>
              <a:cxnLst>
                <a:cxn ang="0">
                  <a:pos x="0" y="8"/>
                </a:cxn>
                <a:cxn ang="0">
                  <a:pos x="89" y="0"/>
                </a:cxn>
                <a:cxn ang="0">
                  <a:pos x="89" y="8"/>
                </a:cxn>
                <a:cxn ang="0">
                  <a:pos x="0" y="8"/>
                </a:cxn>
              </a:cxnLst>
              <a:rect l="0" t="0" r="r" b="b"/>
              <a:pathLst>
                <a:path w="89" h="8">
                  <a:moveTo>
                    <a:pt x="0" y="8"/>
                  </a:moveTo>
                  <a:lnTo>
                    <a:pt x="89" y="0"/>
                  </a:lnTo>
                  <a:lnTo>
                    <a:pt x="89" y="8"/>
                  </a:lnTo>
                  <a:lnTo>
                    <a:pt x="0" y="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09" name="Rectangle 393"/>
            <p:cNvSpPr>
              <a:spLocks noChangeArrowheads="1"/>
            </p:cNvSpPr>
            <p:nvPr/>
          </p:nvSpPr>
          <p:spPr bwMode="auto">
            <a:xfrm>
              <a:off x="4778680" y="5216061"/>
              <a:ext cx="3069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10" name="Freeform 394"/>
            <p:cNvSpPr>
              <a:spLocks/>
            </p:cNvSpPr>
            <p:nvPr/>
          </p:nvSpPr>
          <p:spPr bwMode="auto">
            <a:xfrm>
              <a:off x="4902840" y="5216061"/>
              <a:ext cx="616618" cy="2868"/>
            </a:xfrm>
            <a:custGeom>
              <a:avLst/>
              <a:gdLst/>
              <a:ahLst/>
              <a:cxnLst>
                <a:cxn ang="0">
                  <a:pos x="0" y="0"/>
                </a:cxn>
                <a:cxn ang="0">
                  <a:pos x="0" y="8"/>
                </a:cxn>
                <a:cxn ang="0">
                  <a:pos x="1782" y="0"/>
                </a:cxn>
                <a:cxn ang="0">
                  <a:pos x="0" y="0"/>
                </a:cxn>
              </a:cxnLst>
              <a:rect l="0" t="0" r="r" b="b"/>
              <a:pathLst>
                <a:path w="1782" h="8">
                  <a:moveTo>
                    <a:pt x="0" y="0"/>
                  </a:moveTo>
                  <a:lnTo>
                    <a:pt x="0" y="8"/>
                  </a:lnTo>
                  <a:lnTo>
                    <a:pt x="1782"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11" name="Freeform 395"/>
            <p:cNvSpPr>
              <a:spLocks/>
            </p:cNvSpPr>
            <p:nvPr/>
          </p:nvSpPr>
          <p:spPr bwMode="auto">
            <a:xfrm>
              <a:off x="4902840" y="5216061"/>
              <a:ext cx="616618" cy="2868"/>
            </a:xfrm>
            <a:custGeom>
              <a:avLst/>
              <a:gdLst/>
              <a:ahLst/>
              <a:cxnLst>
                <a:cxn ang="0">
                  <a:pos x="0" y="8"/>
                </a:cxn>
                <a:cxn ang="0">
                  <a:pos x="1782" y="0"/>
                </a:cxn>
                <a:cxn ang="0">
                  <a:pos x="1782" y="8"/>
                </a:cxn>
                <a:cxn ang="0">
                  <a:pos x="0" y="8"/>
                </a:cxn>
              </a:cxnLst>
              <a:rect l="0" t="0" r="r" b="b"/>
              <a:pathLst>
                <a:path w="1782" h="8">
                  <a:moveTo>
                    <a:pt x="0" y="8"/>
                  </a:moveTo>
                  <a:lnTo>
                    <a:pt x="1782" y="0"/>
                  </a:lnTo>
                  <a:lnTo>
                    <a:pt x="1782" y="8"/>
                  </a:lnTo>
                  <a:lnTo>
                    <a:pt x="0" y="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12" name="Rectangle 396"/>
            <p:cNvSpPr>
              <a:spLocks noChangeArrowheads="1"/>
            </p:cNvSpPr>
            <p:nvPr/>
          </p:nvSpPr>
          <p:spPr bwMode="auto">
            <a:xfrm>
              <a:off x="4902840" y="5216061"/>
              <a:ext cx="616618"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13" name="Freeform 397"/>
            <p:cNvSpPr>
              <a:spLocks/>
            </p:cNvSpPr>
            <p:nvPr/>
          </p:nvSpPr>
          <p:spPr bwMode="auto">
            <a:xfrm>
              <a:off x="5611532" y="5216061"/>
              <a:ext cx="30691" cy="2868"/>
            </a:xfrm>
            <a:custGeom>
              <a:avLst/>
              <a:gdLst/>
              <a:ahLst/>
              <a:cxnLst>
                <a:cxn ang="0">
                  <a:pos x="0" y="0"/>
                </a:cxn>
                <a:cxn ang="0">
                  <a:pos x="0" y="8"/>
                </a:cxn>
                <a:cxn ang="0">
                  <a:pos x="89" y="0"/>
                </a:cxn>
                <a:cxn ang="0">
                  <a:pos x="0" y="0"/>
                </a:cxn>
              </a:cxnLst>
              <a:rect l="0" t="0" r="r" b="b"/>
              <a:pathLst>
                <a:path w="89" h="8">
                  <a:moveTo>
                    <a:pt x="0" y="0"/>
                  </a:moveTo>
                  <a:lnTo>
                    <a:pt x="0" y="8"/>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14" name="Freeform 398"/>
            <p:cNvSpPr>
              <a:spLocks/>
            </p:cNvSpPr>
            <p:nvPr/>
          </p:nvSpPr>
          <p:spPr bwMode="auto">
            <a:xfrm>
              <a:off x="5611532" y="5216061"/>
              <a:ext cx="30691" cy="2868"/>
            </a:xfrm>
            <a:custGeom>
              <a:avLst/>
              <a:gdLst/>
              <a:ahLst/>
              <a:cxnLst>
                <a:cxn ang="0">
                  <a:pos x="0" y="8"/>
                </a:cxn>
                <a:cxn ang="0">
                  <a:pos x="89" y="0"/>
                </a:cxn>
                <a:cxn ang="0">
                  <a:pos x="89" y="8"/>
                </a:cxn>
                <a:cxn ang="0">
                  <a:pos x="0" y="8"/>
                </a:cxn>
              </a:cxnLst>
              <a:rect l="0" t="0" r="r" b="b"/>
              <a:pathLst>
                <a:path w="89" h="8">
                  <a:moveTo>
                    <a:pt x="0" y="8"/>
                  </a:moveTo>
                  <a:lnTo>
                    <a:pt x="89" y="0"/>
                  </a:lnTo>
                  <a:lnTo>
                    <a:pt x="89" y="8"/>
                  </a:lnTo>
                  <a:lnTo>
                    <a:pt x="0" y="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15" name="Rectangle 399"/>
            <p:cNvSpPr>
              <a:spLocks noChangeArrowheads="1"/>
            </p:cNvSpPr>
            <p:nvPr/>
          </p:nvSpPr>
          <p:spPr bwMode="auto">
            <a:xfrm>
              <a:off x="5611532" y="5216061"/>
              <a:ext cx="3069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16" name="Freeform 400"/>
            <p:cNvSpPr>
              <a:spLocks/>
            </p:cNvSpPr>
            <p:nvPr/>
          </p:nvSpPr>
          <p:spPr bwMode="auto">
            <a:xfrm>
              <a:off x="5735693" y="5216061"/>
              <a:ext cx="457580" cy="2868"/>
            </a:xfrm>
            <a:custGeom>
              <a:avLst/>
              <a:gdLst/>
              <a:ahLst/>
              <a:cxnLst>
                <a:cxn ang="0">
                  <a:pos x="0" y="0"/>
                </a:cxn>
                <a:cxn ang="0">
                  <a:pos x="0" y="8"/>
                </a:cxn>
                <a:cxn ang="0">
                  <a:pos x="1327" y="0"/>
                </a:cxn>
                <a:cxn ang="0">
                  <a:pos x="0" y="0"/>
                </a:cxn>
              </a:cxnLst>
              <a:rect l="0" t="0" r="r" b="b"/>
              <a:pathLst>
                <a:path w="1327" h="8">
                  <a:moveTo>
                    <a:pt x="0" y="0"/>
                  </a:moveTo>
                  <a:lnTo>
                    <a:pt x="0" y="8"/>
                  </a:lnTo>
                  <a:lnTo>
                    <a:pt x="1327"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17" name="Freeform 401"/>
            <p:cNvSpPr>
              <a:spLocks/>
            </p:cNvSpPr>
            <p:nvPr/>
          </p:nvSpPr>
          <p:spPr bwMode="auto">
            <a:xfrm>
              <a:off x="5769174" y="5216061"/>
              <a:ext cx="461766" cy="2868"/>
            </a:xfrm>
            <a:custGeom>
              <a:avLst/>
              <a:gdLst/>
              <a:ahLst/>
              <a:cxnLst>
                <a:cxn ang="0">
                  <a:pos x="0" y="8"/>
                </a:cxn>
                <a:cxn ang="0">
                  <a:pos x="1327" y="0"/>
                </a:cxn>
                <a:cxn ang="0">
                  <a:pos x="1327" y="8"/>
                </a:cxn>
                <a:cxn ang="0">
                  <a:pos x="0" y="8"/>
                </a:cxn>
              </a:cxnLst>
              <a:rect l="0" t="0" r="r" b="b"/>
              <a:pathLst>
                <a:path w="1327" h="8">
                  <a:moveTo>
                    <a:pt x="0" y="8"/>
                  </a:moveTo>
                  <a:lnTo>
                    <a:pt x="1327" y="0"/>
                  </a:lnTo>
                  <a:lnTo>
                    <a:pt x="1327" y="8"/>
                  </a:lnTo>
                  <a:lnTo>
                    <a:pt x="0" y="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18" name="Rectangle 402"/>
            <p:cNvSpPr>
              <a:spLocks noChangeArrowheads="1"/>
            </p:cNvSpPr>
            <p:nvPr/>
          </p:nvSpPr>
          <p:spPr bwMode="auto">
            <a:xfrm>
              <a:off x="1431925" y="5198856"/>
              <a:ext cx="168803"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c)</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619" name="Rectangle 403"/>
            <p:cNvSpPr>
              <a:spLocks noChangeArrowheads="1"/>
            </p:cNvSpPr>
            <p:nvPr/>
          </p:nvSpPr>
          <p:spPr bwMode="auto">
            <a:xfrm>
              <a:off x="5769174" y="5216061"/>
              <a:ext cx="461766"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20" name="Freeform 404"/>
            <p:cNvSpPr>
              <a:spLocks/>
            </p:cNvSpPr>
            <p:nvPr/>
          </p:nvSpPr>
          <p:spPr bwMode="auto">
            <a:xfrm>
              <a:off x="6230940" y="5216061"/>
              <a:ext cx="1395" cy="2868"/>
            </a:xfrm>
            <a:custGeom>
              <a:avLst/>
              <a:gdLst/>
              <a:ahLst/>
              <a:cxnLst>
                <a:cxn ang="0">
                  <a:pos x="0" y="0"/>
                </a:cxn>
                <a:cxn ang="0">
                  <a:pos x="0" y="8"/>
                </a:cxn>
                <a:cxn ang="0">
                  <a:pos x="2" y="8"/>
                </a:cxn>
              </a:cxnLst>
              <a:rect l="0" t="0" r="r" b="b"/>
              <a:pathLst>
                <a:path w="2" h="8">
                  <a:moveTo>
                    <a:pt x="0" y="0"/>
                  </a:moveTo>
                  <a:lnTo>
                    <a:pt x="0" y="8"/>
                  </a:lnTo>
                  <a:lnTo>
                    <a:pt x="2" y="8"/>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21" name="Freeform 405"/>
            <p:cNvSpPr>
              <a:spLocks/>
            </p:cNvSpPr>
            <p:nvPr/>
          </p:nvSpPr>
          <p:spPr bwMode="auto">
            <a:xfrm>
              <a:off x="1974604" y="4586637"/>
              <a:ext cx="32086" cy="1298995"/>
            </a:xfrm>
            <a:custGeom>
              <a:avLst/>
              <a:gdLst/>
              <a:ahLst/>
              <a:cxnLst>
                <a:cxn ang="0">
                  <a:pos x="89" y="0"/>
                </a:cxn>
                <a:cxn ang="0">
                  <a:pos x="0" y="0"/>
                </a:cxn>
                <a:cxn ang="0">
                  <a:pos x="89" y="3626"/>
                </a:cxn>
                <a:cxn ang="0">
                  <a:pos x="89" y="0"/>
                </a:cxn>
              </a:cxnLst>
              <a:rect l="0" t="0" r="r" b="b"/>
              <a:pathLst>
                <a:path w="89" h="3626">
                  <a:moveTo>
                    <a:pt x="89" y="0"/>
                  </a:moveTo>
                  <a:lnTo>
                    <a:pt x="0" y="0"/>
                  </a:lnTo>
                  <a:lnTo>
                    <a:pt x="89" y="3626"/>
                  </a:lnTo>
                  <a:lnTo>
                    <a:pt x="89"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22" name="Freeform 406"/>
            <p:cNvSpPr>
              <a:spLocks/>
            </p:cNvSpPr>
            <p:nvPr/>
          </p:nvSpPr>
          <p:spPr bwMode="auto">
            <a:xfrm>
              <a:off x="1974604" y="4586637"/>
              <a:ext cx="32086" cy="1298995"/>
            </a:xfrm>
            <a:custGeom>
              <a:avLst/>
              <a:gdLst/>
              <a:ahLst/>
              <a:cxnLst>
                <a:cxn ang="0">
                  <a:pos x="0" y="0"/>
                </a:cxn>
                <a:cxn ang="0">
                  <a:pos x="89" y="3626"/>
                </a:cxn>
                <a:cxn ang="0">
                  <a:pos x="0" y="3626"/>
                </a:cxn>
                <a:cxn ang="0">
                  <a:pos x="0" y="0"/>
                </a:cxn>
              </a:cxnLst>
              <a:rect l="0" t="0" r="r" b="b"/>
              <a:pathLst>
                <a:path w="89" h="3626">
                  <a:moveTo>
                    <a:pt x="0" y="0"/>
                  </a:moveTo>
                  <a:lnTo>
                    <a:pt x="89" y="3626"/>
                  </a:lnTo>
                  <a:lnTo>
                    <a:pt x="0" y="3626"/>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23" name="Rectangle 407"/>
            <p:cNvSpPr>
              <a:spLocks noChangeArrowheads="1"/>
            </p:cNvSpPr>
            <p:nvPr/>
          </p:nvSpPr>
          <p:spPr bwMode="auto">
            <a:xfrm>
              <a:off x="1974604" y="4586637"/>
              <a:ext cx="32086" cy="1298995"/>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24" name="Freeform 408"/>
            <p:cNvSpPr>
              <a:spLocks/>
            </p:cNvSpPr>
            <p:nvPr/>
          </p:nvSpPr>
          <p:spPr bwMode="auto">
            <a:xfrm>
              <a:off x="1865789" y="4586637"/>
              <a:ext cx="69753" cy="71688"/>
            </a:xfrm>
            <a:custGeom>
              <a:avLst/>
              <a:gdLst/>
              <a:ahLst/>
              <a:cxnLst>
                <a:cxn ang="0">
                  <a:pos x="0" y="199"/>
                </a:cxn>
                <a:cxn ang="0">
                  <a:pos x="198" y="0"/>
                </a:cxn>
                <a:cxn ang="0">
                  <a:pos x="199" y="0"/>
                </a:cxn>
              </a:cxnLst>
              <a:rect l="0" t="0" r="r" b="b"/>
              <a:pathLst>
                <a:path w="199" h="199">
                  <a:moveTo>
                    <a:pt x="0" y="199"/>
                  </a:moveTo>
                  <a:lnTo>
                    <a:pt x="198" y="0"/>
                  </a:lnTo>
                  <a:lnTo>
                    <a:pt x="199"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25" name="Freeform 409"/>
            <p:cNvSpPr>
              <a:spLocks/>
            </p:cNvSpPr>
            <p:nvPr/>
          </p:nvSpPr>
          <p:spPr bwMode="auto">
            <a:xfrm>
              <a:off x="1865789" y="4665494"/>
              <a:ext cx="125556" cy="127605"/>
            </a:xfrm>
            <a:custGeom>
              <a:avLst/>
              <a:gdLst/>
              <a:ahLst/>
              <a:cxnLst>
                <a:cxn ang="0">
                  <a:pos x="0" y="357"/>
                </a:cxn>
                <a:cxn ang="0">
                  <a:pos x="356" y="0"/>
                </a:cxn>
                <a:cxn ang="0">
                  <a:pos x="357" y="0"/>
                </a:cxn>
              </a:cxnLst>
              <a:rect l="0" t="0" r="r" b="b"/>
              <a:pathLst>
                <a:path w="357" h="357">
                  <a:moveTo>
                    <a:pt x="0" y="357"/>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26" name="Freeform 410"/>
            <p:cNvSpPr>
              <a:spLocks/>
            </p:cNvSpPr>
            <p:nvPr/>
          </p:nvSpPr>
          <p:spPr bwMode="auto">
            <a:xfrm>
              <a:off x="1865789" y="4801702"/>
              <a:ext cx="125556" cy="127605"/>
            </a:xfrm>
            <a:custGeom>
              <a:avLst/>
              <a:gdLst/>
              <a:ahLst/>
              <a:cxnLst>
                <a:cxn ang="0">
                  <a:pos x="0" y="356"/>
                </a:cxn>
                <a:cxn ang="0">
                  <a:pos x="356" y="0"/>
                </a:cxn>
                <a:cxn ang="0">
                  <a:pos x="357" y="0"/>
                </a:cxn>
              </a:cxnLst>
              <a:rect l="0" t="0" r="r" b="b"/>
              <a:pathLst>
                <a:path w="357" h="356">
                  <a:moveTo>
                    <a:pt x="0" y="356"/>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27" name="Freeform 411"/>
            <p:cNvSpPr>
              <a:spLocks/>
            </p:cNvSpPr>
            <p:nvPr/>
          </p:nvSpPr>
          <p:spPr bwMode="auto">
            <a:xfrm>
              <a:off x="1865789" y="4936476"/>
              <a:ext cx="125556" cy="127605"/>
            </a:xfrm>
            <a:custGeom>
              <a:avLst/>
              <a:gdLst/>
              <a:ahLst/>
              <a:cxnLst>
                <a:cxn ang="0">
                  <a:pos x="0" y="357"/>
                </a:cxn>
                <a:cxn ang="0">
                  <a:pos x="356" y="0"/>
                </a:cxn>
                <a:cxn ang="0">
                  <a:pos x="357" y="0"/>
                </a:cxn>
              </a:cxnLst>
              <a:rect l="0" t="0" r="r" b="b"/>
              <a:pathLst>
                <a:path w="357" h="357">
                  <a:moveTo>
                    <a:pt x="0" y="357"/>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28" name="Freeform 412"/>
            <p:cNvSpPr>
              <a:spLocks/>
            </p:cNvSpPr>
            <p:nvPr/>
          </p:nvSpPr>
          <p:spPr bwMode="auto">
            <a:xfrm>
              <a:off x="1865789" y="5072684"/>
              <a:ext cx="125556" cy="127605"/>
            </a:xfrm>
            <a:custGeom>
              <a:avLst/>
              <a:gdLst/>
              <a:ahLst/>
              <a:cxnLst>
                <a:cxn ang="0">
                  <a:pos x="0" y="356"/>
                </a:cxn>
                <a:cxn ang="0">
                  <a:pos x="356" y="0"/>
                </a:cxn>
                <a:cxn ang="0">
                  <a:pos x="357" y="0"/>
                </a:cxn>
              </a:cxnLst>
              <a:rect l="0" t="0" r="r" b="b"/>
              <a:pathLst>
                <a:path w="357" h="356">
                  <a:moveTo>
                    <a:pt x="0" y="356"/>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29" name="Freeform 413"/>
            <p:cNvSpPr>
              <a:spLocks/>
            </p:cNvSpPr>
            <p:nvPr/>
          </p:nvSpPr>
          <p:spPr bwMode="auto">
            <a:xfrm>
              <a:off x="1865789" y="5208892"/>
              <a:ext cx="125556" cy="127605"/>
            </a:xfrm>
            <a:custGeom>
              <a:avLst/>
              <a:gdLst/>
              <a:ahLst/>
              <a:cxnLst>
                <a:cxn ang="0">
                  <a:pos x="0" y="357"/>
                </a:cxn>
                <a:cxn ang="0">
                  <a:pos x="331" y="26"/>
                </a:cxn>
                <a:cxn ang="0">
                  <a:pos x="356" y="0"/>
                </a:cxn>
                <a:cxn ang="0">
                  <a:pos x="357" y="0"/>
                </a:cxn>
              </a:cxnLst>
              <a:rect l="0" t="0" r="r" b="b"/>
              <a:pathLst>
                <a:path w="357" h="357">
                  <a:moveTo>
                    <a:pt x="0" y="357"/>
                  </a:moveTo>
                  <a:lnTo>
                    <a:pt x="331" y="26"/>
                  </a:ln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30" name="Freeform 414"/>
            <p:cNvSpPr>
              <a:spLocks/>
            </p:cNvSpPr>
            <p:nvPr/>
          </p:nvSpPr>
          <p:spPr bwMode="auto">
            <a:xfrm>
              <a:off x="1865789" y="5343667"/>
              <a:ext cx="125556" cy="127605"/>
            </a:xfrm>
            <a:custGeom>
              <a:avLst/>
              <a:gdLst/>
              <a:ahLst/>
              <a:cxnLst>
                <a:cxn ang="0">
                  <a:pos x="0" y="356"/>
                </a:cxn>
                <a:cxn ang="0">
                  <a:pos x="356" y="0"/>
                </a:cxn>
                <a:cxn ang="0">
                  <a:pos x="357" y="0"/>
                </a:cxn>
              </a:cxnLst>
              <a:rect l="0" t="0" r="r" b="b"/>
              <a:pathLst>
                <a:path w="357" h="356">
                  <a:moveTo>
                    <a:pt x="0" y="356"/>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31" name="Freeform 415"/>
            <p:cNvSpPr>
              <a:spLocks/>
            </p:cNvSpPr>
            <p:nvPr/>
          </p:nvSpPr>
          <p:spPr bwMode="auto">
            <a:xfrm>
              <a:off x="1865789" y="5479875"/>
              <a:ext cx="125556" cy="127605"/>
            </a:xfrm>
            <a:custGeom>
              <a:avLst/>
              <a:gdLst/>
              <a:ahLst/>
              <a:cxnLst>
                <a:cxn ang="0">
                  <a:pos x="0" y="357"/>
                </a:cxn>
                <a:cxn ang="0">
                  <a:pos x="356" y="0"/>
                </a:cxn>
                <a:cxn ang="0">
                  <a:pos x="357" y="0"/>
                </a:cxn>
              </a:cxnLst>
              <a:rect l="0" t="0" r="r" b="b"/>
              <a:pathLst>
                <a:path w="357" h="357">
                  <a:moveTo>
                    <a:pt x="0" y="357"/>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32" name="Freeform 416"/>
            <p:cNvSpPr>
              <a:spLocks/>
            </p:cNvSpPr>
            <p:nvPr/>
          </p:nvSpPr>
          <p:spPr bwMode="auto">
            <a:xfrm>
              <a:off x="1865789" y="5614649"/>
              <a:ext cx="125556" cy="129039"/>
            </a:xfrm>
            <a:custGeom>
              <a:avLst/>
              <a:gdLst/>
              <a:ahLst/>
              <a:cxnLst>
                <a:cxn ang="0">
                  <a:pos x="0" y="356"/>
                </a:cxn>
                <a:cxn ang="0">
                  <a:pos x="356" y="0"/>
                </a:cxn>
                <a:cxn ang="0">
                  <a:pos x="357" y="0"/>
                </a:cxn>
              </a:cxnLst>
              <a:rect l="0" t="0" r="r" b="b"/>
              <a:pathLst>
                <a:path w="357" h="356">
                  <a:moveTo>
                    <a:pt x="0" y="356"/>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33" name="Freeform 417"/>
            <p:cNvSpPr>
              <a:spLocks/>
            </p:cNvSpPr>
            <p:nvPr/>
          </p:nvSpPr>
          <p:spPr bwMode="auto">
            <a:xfrm>
              <a:off x="1865789" y="5750857"/>
              <a:ext cx="125556" cy="127605"/>
            </a:xfrm>
            <a:custGeom>
              <a:avLst/>
              <a:gdLst/>
              <a:ahLst/>
              <a:cxnLst>
                <a:cxn ang="0">
                  <a:pos x="0" y="357"/>
                </a:cxn>
                <a:cxn ang="0">
                  <a:pos x="356" y="0"/>
                </a:cxn>
                <a:cxn ang="0">
                  <a:pos x="357" y="0"/>
                </a:cxn>
              </a:cxnLst>
              <a:rect l="0" t="0" r="r" b="b"/>
              <a:pathLst>
                <a:path w="357" h="357">
                  <a:moveTo>
                    <a:pt x="0" y="357"/>
                  </a:moveTo>
                  <a:lnTo>
                    <a:pt x="356" y="0"/>
                  </a:lnTo>
                  <a:lnTo>
                    <a:pt x="357"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34" name="Freeform 418"/>
            <p:cNvSpPr>
              <a:spLocks/>
            </p:cNvSpPr>
            <p:nvPr/>
          </p:nvSpPr>
          <p:spPr bwMode="auto">
            <a:xfrm>
              <a:off x="3693321" y="5210326"/>
              <a:ext cx="432469" cy="12904"/>
            </a:xfrm>
            <a:custGeom>
              <a:avLst/>
              <a:gdLst/>
              <a:ahLst/>
              <a:cxnLst>
                <a:cxn ang="0">
                  <a:pos x="0" y="0"/>
                </a:cxn>
                <a:cxn ang="0">
                  <a:pos x="0" y="36"/>
                </a:cxn>
                <a:cxn ang="0">
                  <a:pos x="1241" y="0"/>
                </a:cxn>
                <a:cxn ang="0">
                  <a:pos x="0" y="0"/>
                </a:cxn>
              </a:cxnLst>
              <a:rect l="0" t="0" r="r" b="b"/>
              <a:pathLst>
                <a:path w="1241" h="36">
                  <a:moveTo>
                    <a:pt x="0" y="0"/>
                  </a:moveTo>
                  <a:lnTo>
                    <a:pt x="0" y="36"/>
                  </a:lnTo>
                  <a:lnTo>
                    <a:pt x="1241"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35" name="Freeform 419"/>
            <p:cNvSpPr>
              <a:spLocks/>
            </p:cNvSpPr>
            <p:nvPr/>
          </p:nvSpPr>
          <p:spPr bwMode="auto">
            <a:xfrm>
              <a:off x="3693321" y="5210326"/>
              <a:ext cx="432469" cy="12904"/>
            </a:xfrm>
            <a:custGeom>
              <a:avLst/>
              <a:gdLst/>
              <a:ahLst/>
              <a:cxnLst>
                <a:cxn ang="0">
                  <a:pos x="0" y="36"/>
                </a:cxn>
                <a:cxn ang="0">
                  <a:pos x="1241" y="0"/>
                </a:cxn>
                <a:cxn ang="0">
                  <a:pos x="1241" y="36"/>
                </a:cxn>
                <a:cxn ang="0">
                  <a:pos x="0" y="36"/>
                </a:cxn>
              </a:cxnLst>
              <a:rect l="0" t="0" r="r" b="b"/>
              <a:pathLst>
                <a:path w="1241" h="36">
                  <a:moveTo>
                    <a:pt x="0" y="36"/>
                  </a:moveTo>
                  <a:lnTo>
                    <a:pt x="1241" y="0"/>
                  </a:lnTo>
                  <a:lnTo>
                    <a:pt x="1241" y="36"/>
                  </a:lnTo>
                  <a:lnTo>
                    <a:pt x="0"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36" name="Rectangle 420"/>
            <p:cNvSpPr>
              <a:spLocks noChangeArrowheads="1"/>
            </p:cNvSpPr>
            <p:nvPr/>
          </p:nvSpPr>
          <p:spPr bwMode="auto">
            <a:xfrm>
              <a:off x="2493729" y="4872486"/>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637" name="Rectangle 421"/>
            <p:cNvSpPr>
              <a:spLocks noChangeArrowheads="1"/>
            </p:cNvSpPr>
            <p:nvPr/>
          </p:nvSpPr>
          <p:spPr bwMode="auto">
            <a:xfrm>
              <a:off x="3693321" y="5210326"/>
              <a:ext cx="432469"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38" name="Freeform 422"/>
            <p:cNvSpPr>
              <a:spLocks/>
            </p:cNvSpPr>
            <p:nvPr/>
          </p:nvSpPr>
          <p:spPr bwMode="auto">
            <a:xfrm>
              <a:off x="2771185" y="5088456"/>
              <a:ext cx="1395" cy="256645"/>
            </a:xfrm>
            <a:custGeom>
              <a:avLst/>
              <a:gdLst/>
              <a:ahLst/>
              <a:cxnLst>
                <a:cxn ang="0">
                  <a:pos x="0" y="0"/>
                </a:cxn>
                <a:cxn ang="0">
                  <a:pos x="0" y="714"/>
                </a:cxn>
                <a:cxn ang="0">
                  <a:pos x="2" y="714"/>
                </a:cxn>
              </a:cxnLst>
              <a:rect l="0" t="0" r="r" b="b"/>
              <a:pathLst>
                <a:path w="2" h="714">
                  <a:moveTo>
                    <a:pt x="0" y="0"/>
                  </a:moveTo>
                  <a:lnTo>
                    <a:pt x="0" y="714"/>
                  </a:lnTo>
                  <a:lnTo>
                    <a:pt x="2" y="714"/>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39" name="Freeform 423"/>
            <p:cNvSpPr>
              <a:spLocks/>
            </p:cNvSpPr>
            <p:nvPr/>
          </p:nvSpPr>
          <p:spPr bwMode="auto">
            <a:xfrm>
              <a:off x="2361037" y="5210326"/>
              <a:ext cx="410148" cy="12904"/>
            </a:xfrm>
            <a:custGeom>
              <a:avLst/>
              <a:gdLst/>
              <a:ahLst/>
              <a:cxnLst>
                <a:cxn ang="0">
                  <a:pos x="1174" y="36"/>
                </a:cxn>
                <a:cxn ang="0">
                  <a:pos x="1174" y="0"/>
                </a:cxn>
                <a:cxn ang="0">
                  <a:pos x="0" y="36"/>
                </a:cxn>
                <a:cxn ang="0">
                  <a:pos x="1174" y="36"/>
                </a:cxn>
              </a:cxnLst>
              <a:rect l="0" t="0" r="r" b="b"/>
              <a:pathLst>
                <a:path w="1174" h="36">
                  <a:moveTo>
                    <a:pt x="1174" y="36"/>
                  </a:moveTo>
                  <a:lnTo>
                    <a:pt x="1174" y="0"/>
                  </a:lnTo>
                  <a:lnTo>
                    <a:pt x="0" y="36"/>
                  </a:lnTo>
                  <a:lnTo>
                    <a:pt x="1174"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40" name="Freeform 424"/>
            <p:cNvSpPr>
              <a:spLocks/>
            </p:cNvSpPr>
            <p:nvPr/>
          </p:nvSpPr>
          <p:spPr bwMode="auto">
            <a:xfrm>
              <a:off x="2361037" y="5210326"/>
              <a:ext cx="410148" cy="12904"/>
            </a:xfrm>
            <a:custGeom>
              <a:avLst/>
              <a:gdLst/>
              <a:ahLst/>
              <a:cxnLst>
                <a:cxn ang="0">
                  <a:pos x="1174" y="0"/>
                </a:cxn>
                <a:cxn ang="0">
                  <a:pos x="0" y="36"/>
                </a:cxn>
                <a:cxn ang="0">
                  <a:pos x="0" y="0"/>
                </a:cxn>
                <a:cxn ang="0">
                  <a:pos x="1174" y="0"/>
                </a:cxn>
              </a:cxnLst>
              <a:rect l="0" t="0" r="r" b="b"/>
              <a:pathLst>
                <a:path w="1174" h="36">
                  <a:moveTo>
                    <a:pt x="1174" y="0"/>
                  </a:moveTo>
                  <a:lnTo>
                    <a:pt x="0" y="36"/>
                  </a:lnTo>
                  <a:lnTo>
                    <a:pt x="0" y="0"/>
                  </a:lnTo>
                  <a:lnTo>
                    <a:pt x="1174"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41" name="Rectangle 425"/>
            <p:cNvSpPr>
              <a:spLocks noChangeArrowheads="1"/>
            </p:cNvSpPr>
            <p:nvPr/>
          </p:nvSpPr>
          <p:spPr bwMode="auto">
            <a:xfrm>
              <a:off x="2361037" y="5210326"/>
              <a:ext cx="410148"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42" name="Freeform 426"/>
            <p:cNvSpPr>
              <a:spLocks/>
            </p:cNvSpPr>
            <p:nvPr/>
          </p:nvSpPr>
          <p:spPr bwMode="auto">
            <a:xfrm>
              <a:off x="2361037" y="5184518"/>
              <a:ext cx="131136" cy="37278"/>
            </a:xfrm>
            <a:custGeom>
              <a:avLst/>
              <a:gdLst/>
              <a:ahLst/>
              <a:cxnLst>
                <a:cxn ang="0">
                  <a:pos x="0" y="76"/>
                </a:cxn>
                <a:cxn ang="0">
                  <a:pos x="0" y="102"/>
                </a:cxn>
                <a:cxn ang="0">
                  <a:pos x="376" y="0"/>
                </a:cxn>
                <a:cxn ang="0">
                  <a:pos x="0" y="76"/>
                </a:cxn>
              </a:cxnLst>
              <a:rect l="0" t="0" r="r" b="b"/>
              <a:pathLst>
                <a:path w="376" h="102">
                  <a:moveTo>
                    <a:pt x="0" y="76"/>
                  </a:moveTo>
                  <a:lnTo>
                    <a:pt x="0" y="102"/>
                  </a:lnTo>
                  <a:lnTo>
                    <a:pt x="376" y="0"/>
                  </a:lnTo>
                  <a:lnTo>
                    <a:pt x="0"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43" name="Freeform 427"/>
            <p:cNvSpPr>
              <a:spLocks/>
            </p:cNvSpPr>
            <p:nvPr/>
          </p:nvSpPr>
          <p:spPr bwMode="auto">
            <a:xfrm>
              <a:off x="2361037" y="5184518"/>
              <a:ext cx="131136" cy="64520"/>
            </a:xfrm>
            <a:custGeom>
              <a:avLst/>
              <a:gdLst/>
              <a:ahLst/>
              <a:cxnLst>
                <a:cxn ang="0">
                  <a:pos x="0" y="102"/>
                </a:cxn>
                <a:cxn ang="0">
                  <a:pos x="376" y="0"/>
                </a:cxn>
                <a:cxn ang="0">
                  <a:pos x="376" y="178"/>
                </a:cxn>
                <a:cxn ang="0">
                  <a:pos x="0" y="102"/>
                </a:cxn>
              </a:cxnLst>
              <a:rect l="0" t="0" r="r" b="b"/>
              <a:pathLst>
                <a:path w="376" h="178">
                  <a:moveTo>
                    <a:pt x="0" y="102"/>
                  </a:moveTo>
                  <a:lnTo>
                    <a:pt x="376" y="0"/>
                  </a:lnTo>
                  <a:lnTo>
                    <a:pt x="376" y="178"/>
                  </a:lnTo>
                  <a:lnTo>
                    <a:pt x="0" y="10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44" name="Rectangle 428"/>
            <p:cNvSpPr>
              <a:spLocks noChangeArrowheads="1"/>
            </p:cNvSpPr>
            <p:nvPr/>
          </p:nvSpPr>
          <p:spPr bwMode="auto">
            <a:xfrm>
              <a:off x="2579096" y="4968019"/>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4</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645" name="Rectangle 429"/>
            <p:cNvSpPr>
              <a:spLocks noChangeArrowheads="1"/>
            </p:cNvSpPr>
            <p:nvPr/>
          </p:nvSpPr>
          <p:spPr bwMode="auto">
            <a:xfrm>
              <a:off x="4021724" y="4857972"/>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646" name="Rectangle 430"/>
            <p:cNvSpPr>
              <a:spLocks noChangeArrowheads="1"/>
            </p:cNvSpPr>
            <p:nvPr/>
          </p:nvSpPr>
          <p:spPr bwMode="auto">
            <a:xfrm>
              <a:off x="4121605" y="4968019"/>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3</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647" name="Freeform 431"/>
            <p:cNvSpPr>
              <a:spLocks/>
            </p:cNvSpPr>
            <p:nvPr/>
          </p:nvSpPr>
          <p:spPr bwMode="auto">
            <a:xfrm>
              <a:off x="2361037" y="5184518"/>
              <a:ext cx="131136" cy="64520"/>
            </a:xfrm>
            <a:custGeom>
              <a:avLst/>
              <a:gdLst/>
              <a:ahLst/>
              <a:cxnLst>
                <a:cxn ang="0">
                  <a:pos x="0" y="76"/>
                </a:cxn>
                <a:cxn ang="0">
                  <a:pos x="0" y="102"/>
                </a:cxn>
                <a:cxn ang="0">
                  <a:pos x="376" y="178"/>
                </a:cxn>
                <a:cxn ang="0">
                  <a:pos x="376" y="0"/>
                </a:cxn>
                <a:cxn ang="0">
                  <a:pos x="0" y="76"/>
                </a:cxn>
              </a:cxnLst>
              <a:rect l="0" t="0" r="r" b="b"/>
              <a:pathLst>
                <a:path w="376" h="178">
                  <a:moveTo>
                    <a:pt x="0" y="76"/>
                  </a:moveTo>
                  <a:lnTo>
                    <a:pt x="0" y="102"/>
                  </a:lnTo>
                  <a:lnTo>
                    <a:pt x="376" y="178"/>
                  </a:lnTo>
                  <a:lnTo>
                    <a:pt x="376" y="0"/>
                  </a:lnTo>
                  <a:lnTo>
                    <a:pt x="0" y="76"/>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48" name="Freeform 432"/>
            <p:cNvSpPr>
              <a:spLocks/>
            </p:cNvSpPr>
            <p:nvPr/>
          </p:nvSpPr>
          <p:spPr bwMode="auto">
            <a:xfrm>
              <a:off x="3693321" y="5088456"/>
              <a:ext cx="1395" cy="256645"/>
            </a:xfrm>
            <a:custGeom>
              <a:avLst/>
              <a:gdLst/>
              <a:ahLst/>
              <a:cxnLst>
                <a:cxn ang="0">
                  <a:pos x="0" y="0"/>
                </a:cxn>
                <a:cxn ang="0">
                  <a:pos x="0" y="714"/>
                </a:cxn>
                <a:cxn ang="0">
                  <a:pos x="1" y="714"/>
                </a:cxn>
              </a:cxnLst>
              <a:rect l="0" t="0" r="r" b="b"/>
              <a:pathLst>
                <a:path w="1" h="714">
                  <a:moveTo>
                    <a:pt x="0" y="0"/>
                  </a:moveTo>
                  <a:lnTo>
                    <a:pt x="0" y="714"/>
                  </a:lnTo>
                  <a:lnTo>
                    <a:pt x="1" y="714"/>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49" name="Freeform 433"/>
            <p:cNvSpPr>
              <a:spLocks/>
            </p:cNvSpPr>
            <p:nvPr/>
          </p:nvSpPr>
          <p:spPr bwMode="auto">
            <a:xfrm>
              <a:off x="3994655" y="5211760"/>
              <a:ext cx="131136" cy="37278"/>
            </a:xfrm>
            <a:custGeom>
              <a:avLst/>
              <a:gdLst/>
              <a:ahLst/>
              <a:cxnLst>
                <a:cxn ang="0">
                  <a:pos x="377" y="26"/>
                </a:cxn>
                <a:cxn ang="0">
                  <a:pos x="377" y="0"/>
                </a:cxn>
                <a:cxn ang="0">
                  <a:pos x="0" y="102"/>
                </a:cxn>
                <a:cxn ang="0">
                  <a:pos x="377" y="26"/>
                </a:cxn>
              </a:cxnLst>
              <a:rect l="0" t="0" r="r" b="b"/>
              <a:pathLst>
                <a:path w="377" h="102">
                  <a:moveTo>
                    <a:pt x="377" y="26"/>
                  </a:moveTo>
                  <a:lnTo>
                    <a:pt x="377" y="0"/>
                  </a:lnTo>
                  <a:lnTo>
                    <a:pt x="0" y="102"/>
                  </a:lnTo>
                  <a:lnTo>
                    <a:pt x="377" y="2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50" name="Freeform 434"/>
            <p:cNvSpPr>
              <a:spLocks/>
            </p:cNvSpPr>
            <p:nvPr/>
          </p:nvSpPr>
          <p:spPr bwMode="auto">
            <a:xfrm>
              <a:off x="3994655" y="5184518"/>
              <a:ext cx="131136" cy="64520"/>
            </a:xfrm>
            <a:custGeom>
              <a:avLst/>
              <a:gdLst/>
              <a:ahLst/>
              <a:cxnLst>
                <a:cxn ang="0">
                  <a:pos x="377" y="76"/>
                </a:cxn>
                <a:cxn ang="0">
                  <a:pos x="0" y="178"/>
                </a:cxn>
                <a:cxn ang="0">
                  <a:pos x="0" y="0"/>
                </a:cxn>
                <a:cxn ang="0">
                  <a:pos x="377" y="76"/>
                </a:cxn>
              </a:cxnLst>
              <a:rect l="0" t="0" r="r" b="b"/>
              <a:pathLst>
                <a:path w="377" h="178">
                  <a:moveTo>
                    <a:pt x="377" y="76"/>
                  </a:moveTo>
                  <a:lnTo>
                    <a:pt x="0" y="178"/>
                  </a:lnTo>
                  <a:lnTo>
                    <a:pt x="0" y="0"/>
                  </a:lnTo>
                  <a:lnTo>
                    <a:pt x="377"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51" name="Rectangle 435"/>
            <p:cNvSpPr>
              <a:spLocks noChangeArrowheads="1"/>
            </p:cNvSpPr>
            <p:nvPr/>
          </p:nvSpPr>
          <p:spPr bwMode="auto">
            <a:xfrm>
              <a:off x="5360984" y="4857972"/>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652" name="Freeform 436"/>
            <p:cNvSpPr>
              <a:spLocks/>
            </p:cNvSpPr>
            <p:nvPr/>
          </p:nvSpPr>
          <p:spPr bwMode="auto">
            <a:xfrm>
              <a:off x="3994655" y="5184518"/>
              <a:ext cx="131136" cy="64520"/>
            </a:xfrm>
            <a:custGeom>
              <a:avLst/>
              <a:gdLst/>
              <a:ahLst/>
              <a:cxnLst>
                <a:cxn ang="0">
                  <a:pos x="377" y="102"/>
                </a:cxn>
                <a:cxn ang="0">
                  <a:pos x="377" y="76"/>
                </a:cxn>
                <a:cxn ang="0">
                  <a:pos x="0" y="0"/>
                </a:cxn>
                <a:cxn ang="0">
                  <a:pos x="0" y="178"/>
                </a:cxn>
                <a:cxn ang="0">
                  <a:pos x="377" y="102"/>
                </a:cxn>
              </a:cxnLst>
              <a:rect l="0" t="0" r="r" b="b"/>
              <a:pathLst>
                <a:path w="377" h="178">
                  <a:moveTo>
                    <a:pt x="377" y="102"/>
                  </a:moveTo>
                  <a:lnTo>
                    <a:pt x="377" y="76"/>
                  </a:lnTo>
                  <a:lnTo>
                    <a:pt x="0" y="0"/>
                  </a:lnTo>
                  <a:lnTo>
                    <a:pt x="0" y="178"/>
                  </a:lnTo>
                  <a:lnTo>
                    <a:pt x="377" y="102"/>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53" name="Freeform 437"/>
            <p:cNvSpPr>
              <a:spLocks/>
            </p:cNvSpPr>
            <p:nvPr/>
          </p:nvSpPr>
          <p:spPr bwMode="auto">
            <a:xfrm>
              <a:off x="5195803" y="5088456"/>
              <a:ext cx="1395" cy="256645"/>
            </a:xfrm>
            <a:custGeom>
              <a:avLst/>
              <a:gdLst/>
              <a:ahLst/>
              <a:cxnLst>
                <a:cxn ang="0">
                  <a:pos x="0" y="0"/>
                </a:cxn>
                <a:cxn ang="0">
                  <a:pos x="0" y="714"/>
                </a:cxn>
                <a:cxn ang="0">
                  <a:pos x="2" y="714"/>
                </a:cxn>
              </a:cxnLst>
              <a:rect l="0" t="0" r="r" b="b"/>
              <a:pathLst>
                <a:path w="2" h="714">
                  <a:moveTo>
                    <a:pt x="0" y="0"/>
                  </a:moveTo>
                  <a:lnTo>
                    <a:pt x="0" y="714"/>
                  </a:lnTo>
                  <a:lnTo>
                    <a:pt x="2" y="714"/>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54" name="Freeform 438"/>
            <p:cNvSpPr>
              <a:spLocks/>
            </p:cNvSpPr>
            <p:nvPr/>
          </p:nvSpPr>
          <p:spPr bwMode="auto">
            <a:xfrm>
              <a:off x="5195803" y="5210326"/>
              <a:ext cx="398988" cy="12904"/>
            </a:xfrm>
            <a:custGeom>
              <a:avLst/>
              <a:gdLst/>
              <a:ahLst/>
              <a:cxnLst>
                <a:cxn ang="0">
                  <a:pos x="0" y="0"/>
                </a:cxn>
                <a:cxn ang="0">
                  <a:pos x="0" y="36"/>
                </a:cxn>
                <a:cxn ang="0">
                  <a:pos x="1144" y="0"/>
                </a:cxn>
                <a:cxn ang="0">
                  <a:pos x="0" y="0"/>
                </a:cxn>
              </a:cxnLst>
              <a:rect l="0" t="0" r="r" b="b"/>
              <a:pathLst>
                <a:path w="1144" h="36">
                  <a:moveTo>
                    <a:pt x="0" y="0"/>
                  </a:moveTo>
                  <a:lnTo>
                    <a:pt x="0" y="36"/>
                  </a:lnTo>
                  <a:lnTo>
                    <a:pt x="1144"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55" name="Freeform 439"/>
            <p:cNvSpPr>
              <a:spLocks/>
            </p:cNvSpPr>
            <p:nvPr/>
          </p:nvSpPr>
          <p:spPr bwMode="auto">
            <a:xfrm>
              <a:off x="5195803" y="5210326"/>
              <a:ext cx="398988" cy="12904"/>
            </a:xfrm>
            <a:custGeom>
              <a:avLst/>
              <a:gdLst/>
              <a:ahLst/>
              <a:cxnLst>
                <a:cxn ang="0">
                  <a:pos x="0" y="36"/>
                </a:cxn>
                <a:cxn ang="0">
                  <a:pos x="1144" y="0"/>
                </a:cxn>
                <a:cxn ang="0">
                  <a:pos x="1144" y="36"/>
                </a:cxn>
                <a:cxn ang="0">
                  <a:pos x="0" y="36"/>
                </a:cxn>
              </a:cxnLst>
              <a:rect l="0" t="0" r="r" b="b"/>
              <a:pathLst>
                <a:path w="1144" h="36">
                  <a:moveTo>
                    <a:pt x="0" y="36"/>
                  </a:moveTo>
                  <a:lnTo>
                    <a:pt x="1144" y="0"/>
                  </a:lnTo>
                  <a:lnTo>
                    <a:pt x="1144" y="36"/>
                  </a:lnTo>
                  <a:lnTo>
                    <a:pt x="0"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56" name="Rectangle 440"/>
            <p:cNvSpPr>
              <a:spLocks noChangeArrowheads="1"/>
            </p:cNvSpPr>
            <p:nvPr/>
          </p:nvSpPr>
          <p:spPr bwMode="auto">
            <a:xfrm>
              <a:off x="5459470" y="4953505"/>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2</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657" name="Rectangle 441"/>
            <p:cNvSpPr>
              <a:spLocks noChangeArrowheads="1"/>
            </p:cNvSpPr>
            <p:nvPr/>
          </p:nvSpPr>
          <p:spPr bwMode="auto">
            <a:xfrm>
              <a:off x="5195803" y="5210326"/>
              <a:ext cx="398988"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58" name="Freeform 442"/>
            <p:cNvSpPr>
              <a:spLocks/>
            </p:cNvSpPr>
            <p:nvPr/>
          </p:nvSpPr>
          <p:spPr bwMode="auto">
            <a:xfrm>
              <a:off x="5463655" y="5211760"/>
              <a:ext cx="131136" cy="37278"/>
            </a:xfrm>
            <a:custGeom>
              <a:avLst/>
              <a:gdLst/>
              <a:ahLst/>
              <a:cxnLst>
                <a:cxn ang="0">
                  <a:pos x="376" y="26"/>
                </a:cxn>
                <a:cxn ang="0">
                  <a:pos x="376" y="0"/>
                </a:cxn>
                <a:cxn ang="0">
                  <a:pos x="0" y="102"/>
                </a:cxn>
                <a:cxn ang="0">
                  <a:pos x="376" y="26"/>
                </a:cxn>
              </a:cxnLst>
              <a:rect l="0" t="0" r="r" b="b"/>
              <a:pathLst>
                <a:path w="376" h="102">
                  <a:moveTo>
                    <a:pt x="376" y="26"/>
                  </a:moveTo>
                  <a:lnTo>
                    <a:pt x="376" y="0"/>
                  </a:lnTo>
                  <a:lnTo>
                    <a:pt x="0" y="102"/>
                  </a:lnTo>
                  <a:lnTo>
                    <a:pt x="376" y="2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59" name="Freeform 443"/>
            <p:cNvSpPr>
              <a:spLocks/>
            </p:cNvSpPr>
            <p:nvPr/>
          </p:nvSpPr>
          <p:spPr bwMode="auto">
            <a:xfrm>
              <a:off x="5463655" y="5184518"/>
              <a:ext cx="131136" cy="64520"/>
            </a:xfrm>
            <a:custGeom>
              <a:avLst/>
              <a:gdLst/>
              <a:ahLst/>
              <a:cxnLst>
                <a:cxn ang="0">
                  <a:pos x="376" y="76"/>
                </a:cxn>
                <a:cxn ang="0">
                  <a:pos x="0" y="178"/>
                </a:cxn>
                <a:cxn ang="0">
                  <a:pos x="0" y="0"/>
                </a:cxn>
                <a:cxn ang="0">
                  <a:pos x="376" y="76"/>
                </a:cxn>
              </a:cxnLst>
              <a:rect l="0" t="0" r="r" b="b"/>
              <a:pathLst>
                <a:path w="376" h="178">
                  <a:moveTo>
                    <a:pt x="376" y="76"/>
                  </a:moveTo>
                  <a:lnTo>
                    <a:pt x="0" y="178"/>
                  </a:lnTo>
                  <a:lnTo>
                    <a:pt x="0" y="0"/>
                  </a:lnTo>
                  <a:lnTo>
                    <a:pt x="376"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60" name="Freeform 444"/>
            <p:cNvSpPr>
              <a:spLocks/>
            </p:cNvSpPr>
            <p:nvPr/>
          </p:nvSpPr>
          <p:spPr bwMode="auto">
            <a:xfrm>
              <a:off x="5463655" y="5184518"/>
              <a:ext cx="131136" cy="64520"/>
            </a:xfrm>
            <a:custGeom>
              <a:avLst/>
              <a:gdLst/>
              <a:ahLst/>
              <a:cxnLst>
                <a:cxn ang="0">
                  <a:pos x="376" y="102"/>
                </a:cxn>
                <a:cxn ang="0">
                  <a:pos x="376" y="76"/>
                </a:cxn>
                <a:cxn ang="0">
                  <a:pos x="0" y="0"/>
                </a:cxn>
                <a:cxn ang="0">
                  <a:pos x="0" y="178"/>
                </a:cxn>
                <a:cxn ang="0">
                  <a:pos x="376" y="102"/>
                </a:cxn>
              </a:cxnLst>
              <a:rect l="0" t="0" r="r" b="b"/>
              <a:pathLst>
                <a:path w="376" h="178">
                  <a:moveTo>
                    <a:pt x="376" y="102"/>
                  </a:moveTo>
                  <a:lnTo>
                    <a:pt x="376" y="76"/>
                  </a:lnTo>
                  <a:lnTo>
                    <a:pt x="0" y="0"/>
                  </a:lnTo>
                  <a:lnTo>
                    <a:pt x="0" y="178"/>
                  </a:lnTo>
                  <a:lnTo>
                    <a:pt x="376" y="102"/>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61" name="Freeform 445"/>
            <p:cNvSpPr>
              <a:spLocks/>
            </p:cNvSpPr>
            <p:nvPr/>
          </p:nvSpPr>
          <p:spPr bwMode="auto">
            <a:xfrm>
              <a:off x="9955756" y="5217495"/>
              <a:ext cx="417124" cy="12904"/>
            </a:xfrm>
            <a:custGeom>
              <a:avLst/>
              <a:gdLst/>
              <a:ahLst/>
              <a:cxnLst>
                <a:cxn ang="0">
                  <a:pos x="1198" y="35"/>
                </a:cxn>
                <a:cxn ang="0">
                  <a:pos x="1198" y="0"/>
                </a:cxn>
                <a:cxn ang="0">
                  <a:pos x="0" y="35"/>
                </a:cxn>
                <a:cxn ang="0">
                  <a:pos x="1198" y="35"/>
                </a:cxn>
              </a:cxnLst>
              <a:rect l="0" t="0" r="r" b="b"/>
              <a:pathLst>
                <a:path w="1198" h="35">
                  <a:moveTo>
                    <a:pt x="1198" y="35"/>
                  </a:moveTo>
                  <a:lnTo>
                    <a:pt x="1198" y="0"/>
                  </a:lnTo>
                  <a:lnTo>
                    <a:pt x="0" y="35"/>
                  </a:lnTo>
                  <a:lnTo>
                    <a:pt x="1198" y="35"/>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62" name="Freeform 446"/>
            <p:cNvSpPr>
              <a:spLocks/>
            </p:cNvSpPr>
            <p:nvPr/>
          </p:nvSpPr>
          <p:spPr bwMode="auto">
            <a:xfrm>
              <a:off x="9955756" y="5217495"/>
              <a:ext cx="417124" cy="12904"/>
            </a:xfrm>
            <a:custGeom>
              <a:avLst/>
              <a:gdLst/>
              <a:ahLst/>
              <a:cxnLst>
                <a:cxn ang="0">
                  <a:pos x="1198" y="0"/>
                </a:cxn>
                <a:cxn ang="0">
                  <a:pos x="0" y="35"/>
                </a:cxn>
                <a:cxn ang="0">
                  <a:pos x="0" y="0"/>
                </a:cxn>
                <a:cxn ang="0">
                  <a:pos x="1198" y="0"/>
                </a:cxn>
              </a:cxnLst>
              <a:rect l="0" t="0" r="r" b="b"/>
              <a:pathLst>
                <a:path w="1198" h="35">
                  <a:moveTo>
                    <a:pt x="1198" y="0"/>
                  </a:moveTo>
                  <a:lnTo>
                    <a:pt x="0" y="35"/>
                  </a:lnTo>
                  <a:lnTo>
                    <a:pt x="0" y="0"/>
                  </a:lnTo>
                  <a:lnTo>
                    <a:pt x="1198"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63" name="Rectangle 447"/>
            <p:cNvSpPr>
              <a:spLocks noChangeArrowheads="1"/>
            </p:cNvSpPr>
            <p:nvPr/>
          </p:nvSpPr>
          <p:spPr bwMode="auto">
            <a:xfrm>
              <a:off x="9955756" y="5217495"/>
              <a:ext cx="417124"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64" name="Freeform 448"/>
            <p:cNvSpPr>
              <a:spLocks/>
            </p:cNvSpPr>
            <p:nvPr/>
          </p:nvSpPr>
          <p:spPr bwMode="auto">
            <a:xfrm>
              <a:off x="9955756" y="5191687"/>
              <a:ext cx="131136" cy="37278"/>
            </a:xfrm>
            <a:custGeom>
              <a:avLst/>
              <a:gdLst/>
              <a:ahLst/>
              <a:cxnLst>
                <a:cxn ang="0">
                  <a:pos x="0" y="76"/>
                </a:cxn>
                <a:cxn ang="0">
                  <a:pos x="0" y="103"/>
                </a:cxn>
                <a:cxn ang="0">
                  <a:pos x="375" y="0"/>
                </a:cxn>
                <a:cxn ang="0">
                  <a:pos x="0" y="76"/>
                </a:cxn>
              </a:cxnLst>
              <a:rect l="0" t="0" r="r" b="b"/>
              <a:pathLst>
                <a:path w="375" h="103">
                  <a:moveTo>
                    <a:pt x="0" y="76"/>
                  </a:moveTo>
                  <a:lnTo>
                    <a:pt x="0" y="103"/>
                  </a:lnTo>
                  <a:lnTo>
                    <a:pt x="375" y="0"/>
                  </a:lnTo>
                  <a:lnTo>
                    <a:pt x="0"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65" name="Freeform 449"/>
            <p:cNvSpPr>
              <a:spLocks/>
            </p:cNvSpPr>
            <p:nvPr/>
          </p:nvSpPr>
          <p:spPr bwMode="auto">
            <a:xfrm>
              <a:off x="9955756" y="5191687"/>
              <a:ext cx="131136" cy="64520"/>
            </a:xfrm>
            <a:custGeom>
              <a:avLst/>
              <a:gdLst/>
              <a:ahLst/>
              <a:cxnLst>
                <a:cxn ang="0">
                  <a:pos x="0" y="103"/>
                </a:cxn>
                <a:cxn ang="0">
                  <a:pos x="375" y="0"/>
                </a:cxn>
                <a:cxn ang="0">
                  <a:pos x="375" y="179"/>
                </a:cxn>
                <a:cxn ang="0">
                  <a:pos x="0" y="103"/>
                </a:cxn>
              </a:cxnLst>
              <a:rect l="0" t="0" r="r" b="b"/>
              <a:pathLst>
                <a:path w="375" h="179">
                  <a:moveTo>
                    <a:pt x="0" y="103"/>
                  </a:moveTo>
                  <a:lnTo>
                    <a:pt x="375" y="0"/>
                  </a:lnTo>
                  <a:lnTo>
                    <a:pt x="375" y="179"/>
                  </a:lnTo>
                  <a:lnTo>
                    <a:pt x="0" y="103"/>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66" name="Freeform 450"/>
            <p:cNvSpPr>
              <a:spLocks/>
            </p:cNvSpPr>
            <p:nvPr/>
          </p:nvSpPr>
          <p:spPr bwMode="auto">
            <a:xfrm>
              <a:off x="9955756" y="5191687"/>
              <a:ext cx="131136" cy="64520"/>
            </a:xfrm>
            <a:custGeom>
              <a:avLst/>
              <a:gdLst/>
              <a:ahLst/>
              <a:cxnLst>
                <a:cxn ang="0">
                  <a:pos x="0" y="76"/>
                </a:cxn>
                <a:cxn ang="0">
                  <a:pos x="0" y="103"/>
                </a:cxn>
                <a:cxn ang="0">
                  <a:pos x="375" y="179"/>
                </a:cxn>
                <a:cxn ang="0">
                  <a:pos x="375" y="0"/>
                </a:cxn>
                <a:cxn ang="0">
                  <a:pos x="0" y="76"/>
                </a:cxn>
              </a:cxnLst>
              <a:rect l="0" t="0" r="r" b="b"/>
              <a:pathLst>
                <a:path w="375" h="179">
                  <a:moveTo>
                    <a:pt x="0" y="76"/>
                  </a:moveTo>
                  <a:lnTo>
                    <a:pt x="0" y="103"/>
                  </a:lnTo>
                  <a:lnTo>
                    <a:pt x="375" y="179"/>
                  </a:lnTo>
                  <a:lnTo>
                    <a:pt x="375" y="0"/>
                  </a:lnTo>
                  <a:lnTo>
                    <a:pt x="0" y="76"/>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67" name="Freeform 451"/>
            <p:cNvSpPr>
              <a:spLocks/>
            </p:cNvSpPr>
            <p:nvPr/>
          </p:nvSpPr>
          <p:spPr bwMode="auto">
            <a:xfrm>
              <a:off x="7168422" y="4894897"/>
              <a:ext cx="3915940" cy="18639"/>
            </a:xfrm>
            <a:custGeom>
              <a:avLst/>
              <a:gdLst/>
              <a:ahLst/>
              <a:cxnLst>
                <a:cxn ang="0">
                  <a:pos x="0" y="0"/>
                </a:cxn>
                <a:cxn ang="0">
                  <a:pos x="0" y="55"/>
                </a:cxn>
                <a:cxn ang="0">
                  <a:pos x="11225" y="0"/>
                </a:cxn>
                <a:cxn ang="0">
                  <a:pos x="0" y="0"/>
                </a:cxn>
              </a:cxnLst>
              <a:rect l="0" t="0" r="r" b="b"/>
              <a:pathLst>
                <a:path w="11225" h="55">
                  <a:moveTo>
                    <a:pt x="0" y="0"/>
                  </a:moveTo>
                  <a:lnTo>
                    <a:pt x="0" y="55"/>
                  </a:lnTo>
                  <a:lnTo>
                    <a:pt x="11225"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68" name="Freeform 452"/>
            <p:cNvSpPr>
              <a:spLocks/>
            </p:cNvSpPr>
            <p:nvPr/>
          </p:nvSpPr>
          <p:spPr bwMode="auto">
            <a:xfrm>
              <a:off x="7168422" y="4894897"/>
              <a:ext cx="3915940" cy="18639"/>
            </a:xfrm>
            <a:custGeom>
              <a:avLst/>
              <a:gdLst/>
              <a:ahLst/>
              <a:cxnLst>
                <a:cxn ang="0">
                  <a:pos x="0" y="55"/>
                </a:cxn>
                <a:cxn ang="0">
                  <a:pos x="11225" y="0"/>
                </a:cxn>
                <a:cxn ang="0">
                  <a:pos x="11172" y="55"/>
                </a:cxn>
                <a:cxn ang="0">
                  <a:pos x="0" y="55"/>
                </a:cxn>
              </a:cxnLst>
              <a:rect l="0" t="0" r="r" b="b"/>
              <a:pathLst>
                <a:path w="11225" h="55">
                  <a:moveTo>
                    <a:pt x="0" y="55"/>
                  </a:moveTo>
                  <a:lnTo>
                    <a:pt x="11225" y="0"/>
                  </a:lnTo>
                  <a:lnTo>
                    <a:pt x="11172" y="55"/>
                  </a:lnTo>
                  <a:lnTo>
                    <a:pt x="0" y="55"/>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69" name="Freeform 453"/>
            <p:cNvSpPr>
              <a:spLocks/>
            </p:cNvSpPr>
            <p:nvPr/>
          </p:nvSpPr>
          <p:spPr bwMode="auto">
            <a:xfrm>
              <a:off x="7168422" y="4894897"/>
              <a:ext cx="3915940" cy="18639"/>
            </a:xfrm>
            <a:custGeom>
              <a:avLst/>
              <a:gdLst/>
              <a:ahLst/>
              <a:cxnLst>
                <a:cxn ang="0">
                  <a:pos x="0" y="0"/>
                </a:cxn>
                <a:cxn ang="0">
                  <a:pos x="0" y="55"/>
                </a:cxn>
                <a:cxn ang="0">
                  <a:pos x="11172" y="55"/>
                </a:cxn>
                <a:cxn ang="0">
                  <a:pos x="11225" y="0"/>
                </a:cxn>
                <a:cxn ang="0">
                  <a:pos x="0" y="0"/>
                </a:cxn>
              </a:cxnLst>
              <a:rect l="0" t="0" r="r" b="b"/>
              <a:pathLst>
                <a:path w="11225" h="55">
                  <a:moveTo>
                    <a:pt x="0" y="0"/>
                  </a:moveTo>
                  <a:lnTo>
                    <a:pt x="0" y="55"/>
                  </a:lnTo>
                  <a:lnTo>
                    <a:pt x="11172" y="55"/>
                  </a:lnTo>
                  <a:lnTo>
                    <a:pt x="11225" y="0"/>
                  </a:lnTo>
                  <a:lnTo>
                    <a:pt x="0"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70" name="Freeform 454"/>
            <p:cNvSpPr>
              <a:spLocks/>
            </p:cNvSpPr>
            <p:nvPr/>
          </p:nvSpPr>
          <p:spPr bwMode="auto">
            <a:xfrm>
              <a:off x="11064831" y="4894897"/>
              <a:ext cx="19531" cy="658100"/>
            </a:xfrm>
            <a:custGeom>
              <a:avLst/>
              <a:gdLst/>
              <a:ahLst/>
              <a:cxnLst>
                <a:cxn ang="0">
                  <a:pos x="53" y="0"/>
                </a:cxn>
                <a:cxn ang="0">
                  <a:pos x="0" y="55"/>
                </a:cxn>
                <a:cxn ang="0">
                  <a:pos x="53" y="1839"/>
                </a:cxn>
                <a:cxn ang="0">
                  <a:pos x="53" y="0"/>
                </a:cxn>
              </a:cxnLst>
              <a:rect l="0" t="0" r="r" b="b"/>
              <a:pathLst>
                <a:path w="53" h="1839">
                  <a:moveTo>
                    <a:pt x="53" y="0"/>
                  </a:moveTo>
                  <a:lnTo>
                    <a:pt x="0" y="55"/>
                  </a:lnTo>
                  <a:lnTo>
                    <a:pt x="53" y="1839"/>
                  </a:lnTo>
                  <a:lnTo>
                    <a:pt x="53"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71" name="Freeform 455"/>
            <p:cNvSpPr>
              <a:spLocks/>
            </p:cNvSpPr>
            <p:nvPr/>
          </p:nvSpPr>
          <p:spPr bwMode="auto">
            <a:xfrm>
              <a:off x="11064831" y="4913536"/>
              <a:ext cx="19531" cy="639461"/>
            </a:xfrm>
            <a:custGeom>
              <a:avLst/>
              <a:gdLst/>
              <a:ahLst/>
              <a:cxnLst>
                <a:cxn ang="0">
                  <a:pos x="0" y="0"/>
                </a:cxn>
                <a:cxn ang="0">
                  <a:pos x="53" y="1784"/>
                </a:cxn>
                <a:cxn ang="0">
                  <a:pos x="0" y="1729"/>
                </a:cxn>
                <a:cxn ang="0">
                  <a:pos x="0" y="0"/>
                </a:cxn>
              </a:cxnLst>
              <a:rect l="0" t="0" r="r" b="b"/>
              <a:pathLst>
                <a:path w="53" h="1784">
                  <a:moveTo>
                    <a:pt x="0" y="0"/>
                  </a:moveTo>
                  <a:lnTo>
                    <a:pt x="53" y="1784"/>
                  </a:lnTo>
                  <a:lnTo>
                    <a:pt x="0" y="1729"/>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72" name="Freeform 456"/>
            <p:cNvSpPr>
              <a:spLocks/>
            </p:cNvSpPr>
            <p:nvPr/>
          </p:nvSpPr>
          <p:spPr bwMode="auto">
            <a:xfrm>
              <a:off x="11064831" y="4894897"/>
              <a:ext cx="19531" cy="658100"/>
            </a:xfrm>
            <a:custGeom>
              <a:avLst/>
              <a:gdLst/>
              <a:ahLst/>
              <a:cxnLst>
                <a:cxn ang="0">
                  <a:pos x="53" y="0"/>
                </a:cxn>
                <a:cxn ang="0">
                  <a:pos x="0" y="55"/>
                </a:cxn>
                <a:cxn ang="0">
                  <a:pos x="0" y="1784"/>
                </a:cxn>
                <a:cxn ang="0">
                  <a:pos x="53" y="1839"/>
                </a:cxn>
                <a:cxn ang="0">
                  <a:pos x="53" y="0"/>
                </a:cxn>
              </a:cxnLst>
              <a:rect l="0" t="0" r="r" b="b"/>
              <a:pathLst>
                <a:path w="53" h="1839">
                  <a:moveTo>
                    <a:pt x="53" y="0"/>
                  </a:moveTo>
                  <a:lnTo>
                    <a:pt x="0" y="55"/>
                  </a:lnTo>
                  <a:lnTo>
                    <a:pt x="0" y="1784"/>
                  </a:lnTo>
                  <a:lnTo>
                    <a:pt x="53" y="1839"/>
                  </a:lnTo>
                  <a:lnTo>
                    <a:pt x="53"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73" name="Freeform 457"/>
            <p:cNvSpPr>
              <a:spLocks/>
            </p:cNvSpPr>
            <p:nvPr/>
          </p:nvSpPr>
          <p:spPr bwMode="auto">
            <a:xfrm>
              <a:off x="7168422" y="5534358"/>
              <a:ext cx="3915940" cy="18639"/>
            </a:xfrm>
            <a:custGeom>
              <a:avLst/>
              <a:gdLst/>
              <a:ahLst/>
              <a:cxnLst>
                <a:cxn ang="0">
                  <a:pos x="11225" y="55"/>
                </a:cxn>
                <a:cxn ang="0">
                  <a:pos x="11172" y="0"/>
                </a:cxn>
                <a:cxn ang="0">
                  <a:pos x="0" y="55"/>
                </a:cxn>
                <a:cxn ang="0">
                  <a:pos x="11225" y="55"/>
                </a:cxn>
              </a:cxnLst>
              <a:rect l="0" t="0" r="r" b="b"/>
              <a:pathLst>
                <a:path w="11225" h="55">
                  <a:moveTo>
                    <a:pt x="11225" y="55"/>
                  </a:moveTo>
                  <a:lnTo>
                    <a:pt x="11172" y="0"/>
                  </a:lnTo>
                  <a:lnTo>
                    <a:pt x="0" y="55"/>
                  </a:lnTo>
                  <a:lnTo>
                    <a:pt x="11225" y="55"/>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74" name="Freeform 458"/>
            <p:cNvSpPr>
              <a:spLocks/>
            </p:cNvSpPr>
            <p:nvPr/>
          </p:nvSpPr>
          <p:spPr bwMode="auto">
            <a:xfrm>
              <a:off x="7168422" y="5534358"/>
              <a:ext cx="3896409" cy="18639"/>
            </a:xfrm>
            <a:custGeom>
              <a:avLst/>
              <a:gdLst/>
              <a:ahLst/>
              <a:cxnLst>
                <a:cxn ang="0">
                  <a:pos x="11172" y="0"/>
                </a:cxn>
                <a:cxn ang="0">
                  <a:pos x="0" y="55"/>
                </a:cxn>
                <a:cxn ang="0">
                  <a:pos x="0" y="0"/>
                </a:cxn>
                <a:cxn ang="0">
                  <a:pos x="11172" y="0"/>
                </a:cxn>
              </a:cxnLst>
              <a:rect l="0" t="0" r="r" b="b"/>
              <a:pathLst>
                <a:path w="11172" h="55">
                  <a:moveTo>
                    <a:pt x="11172" y="0"/>
                  </a:moveTo>
                  <a:lnTo>
                    <a:pt x="0" y="55"/>
                  </a:lnTo>
                  <a:lnTo>
                    <a:pt x="0" y="0"/>
                  </a:lnTo>
                  <a:lnTo>
                    <a:pt x="11172"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75" name="Freeform 459"/>
            <p:cNvSpPr>
              <a:spLocks/>
            </p:cNvSpPr>
            <p:nvPr/>
          </p:nvSpPr>
          <p:spPr bwMode="auto">
            <a:xfrm>
              <a:off x="7168422" y="5534358"/>
              <a:ext cx="3915940" cy="18639"/>
            </a:xfrm>
            <a:custGeom>
              <a:avLst/>
              <a:gdLst/>
              <a:ahLst/>
              <a:cxnLst>
                <a:cxn ang="0">
                  <a:pos x="11225" y="55"/>
                </a:cxn>
                <a:cxn ang="0">
                  <a:pos x="11172" y="0"/>
                </a:cxn>
                <a:cxn ang="0">
                  <a:pos x="0" y="0"/>
                </a:cxn>
                <a:cxn ang="0">
                  <a:pos x="0" y="55"/>
                </a:cxn>
                <a:cxn ang="0">
                  <a:pos x="11225" y="55"/>
                </a:cxn>
              </a:cxnLst>
              <a:rect l="0" t="0" r="r" b="b"/>
              <a:pathLst>
                <a:path w="11225" h="55">
                  <a:moveTo>
                    <a:pt x="11225" y="55"/>
                  </a:moveTo>
                  <a:lnTo>
                    <a:pt x="11172" y="0"/>
                  </a:lnTo>
                  <a:lnTo>
                    <a:pt x="0" y="0"/>
                  </a:lnTo>
                  <a:lnTo>
                    <a:pt x="0" y="55"/>
                  </a:lnTo>
                  <a:lnTo>
                    <a:pt x="11225" y="55"/>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76" name="Freeform 460"/>
            <p:cNvSpPr>
              <a:spLocks/>
            </p:cNvSpPr>
            <p:nvPr/>
          </p:nvSpPr>
          <p:spPr bwMode="auto">
            <a:xfrm>
              <a:off x="6907545" y="5221796"/>
              <a:ext cx="463161" cy="2868"/>
            </a:xfrm>
            <a:custGeom>
              <a:avLst/>
              <a:gdLst/>
              <a:ahLst/>
              <a:cxnLst>
                <a:cxn ang="0">
                  <a:pos x="0" y="0"/>
                </a:cxn>
                <a:cxn ang="0">
                  <a:pos x="0" y="9"/>
                </a:cxn>
                <a:cxn ang="0">
                  <a:pos x="1328" y="0"/>
                </a:cxn>
                <a:cxn ang="0">
                  <a:pos x="0" y="0"/>
                </a:cxn>
              </a:cxnLst>
              <a:rect l="0" t="0" r="r" b="b"/>
              <a:pathLst>
                <a:path w="1328" h="9">
                  <a:moveTo>
                    <a:pt x="0" y="0"/>
                  </a:moveTo>
                  <a:lnTo>
                    <a:pt x="0" y="9"/>
                  </a:lnTo>
                  <a:lnTo>
                    <a:pt x="1328"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77" name="Freeform 461"/>
            <p:cNvSpPr>
              <a:spLocks/>
            </p:cNvSpPr>
            <p:nvPr/>
          </p:nvSpPr>
          <p:spPr bwMode="auto">
            <a:xfrm>
              <a:off x="6907545" y="5221796"/>
              <a:ext cx="463161" cy="2868"/>
            </a:xfrm>
            <a:custGeom>
              <a:avLst/>
              <a:gdLst/>
              <a:ahLst/>
              <a:cxnLst>
                <a:cxn ang="0">
                  <a:pos x="0" y="9"/>
                </a:cxn>
                <a:cxn ang="0">
                  <a:pos x="1328" y="0"/>
                </a:cxn>
                <a:cxn ang="0">
                  <a:pos x="1328" y="9"/>
                </a:cxn>
                <a:cxn ang="0">
                  <a:pos x="0" y="9"/>
                </a:cxn>
              </a:cxnLst>
              <a:rect l="0" t="0" r="r" b="b"/>
              <a:pathLst>
                <a:path w="1328" h="9">
                  <a:moveTo>
                    <a:pt x="0" y="9"/>
                  </a:moveTo>
                  <a:lnTo>
                    <a:pt x="1328" y="0"/>
                  </a:lnTo>
                  <a:lnTo>
                    <a:pt x="1328"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78" name="Rectangle 462"/>
            <p:cNvSpPr>
              <a:spLocks noChangeArrowheads="1"/>
            </p:cNvSpPr>
            <p:nvPr/>
          </p:nvSpPr>
          <p:spPr bwMode="auto">
            <a:xfrm>
              <a:off x="6907545" y="5221796"/>
              <a:ext cx="46316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79" name="Freeform 463"/>
            <p:cNvSpPr>
              <a:spLocks/>
            </p:cNvSpPr>
            <p:nvPr/>
          </p:nvSpPr>
          <p:spPr bwMode="auto">
            <a:xfrm>
              <a:off x="7464175" y="5221796"/>
              <a:ext cx="30691" cy="2868"/>
            </a:xfrm>
            <a:custGeom>
              <a:avLst/>
              <a:gdLst/>
              <a:ahLst/>
              <a:cxnLst>
                <a:cxn ang="0">
                  <a:pos x="0" y="0"/>
                </a:cxn>
                <a:cxn ang="0">
                  <a:pos x="0" y="9"/>
                </a:cxn>
                <a:cxn ang="0">
                  <a:pos x="89" y="0"/>
                </a:cxn>
                <a:cxn ang="0">
                  <a:pos x="0" y="0"/>
                </a:cxn>
              </a:cxnLst>
              <a:rect l="0" t="0" r="r" b="b"/>
              <a:pathLst>
                <a:path w="89" h="9">
                  <a:moveTo>
                    <a:pt x="0" y="0"/>
                  </a:moveTo>
                  <a:lnTo>
                    <a:pt x="0" y="9"/>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80" name="Freeform 464"/>
            <p:cNvSpPr>
              <a:spLocks/>
            </p:cNvSpPr>
            <p:nvPr/>
          </p:nvSpPr>
          <p:spPr bwMode="auto">
            <a:xfrm>
              <a:off x="7464175" y="5221796"/>
              <a:ext cx="30691" cy="2868"/>
            </a:xfrm>
            <a:custGeom>
              <a:avLst/>
              <a:gdLst/>
              <a:ahLst/>
              <a:cxnLst>
                <a:cxn ang="0">
                  <a:pos x="0" y="9"/>
                </a:cxn>
                <a:cxn ang="0">
                  <a:pos x="89" y="0"/>
                </a:cxn>
                <a:cxn ang="0">
                  <a:pos x="89" y="9"/>
                </a:cxn>
                <a:cxn ang="0">
                  <a:pos x="0" y="9"/>
                </a:cxn>
              </a:cxnLst>
              <a:rect l="0" t="0" r="r" b="b"/>
              <a:pathLst>
                <a:path w="89" h="9">
                  <a:moveTo>
                    <a:pt x="0" y="9"/>
                  </a:moveTo>
                  <a:lnTo>
                    <a:pt x="89" y="0"/>
                  </a:lnTo>
                  <a:lnTo>
                    <a:pt x="89"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81" name="Rectangle 465"/>
            <p:cNvSpPr>
              <a:spLocks noChangeArrowheads="1"/>
            </p:cNvSpPr>
            <p:nvPr/>
          </p:nvSpPr>
          <p:spPr bwMode="auto">
            <a:xfrm>
              <a:off x="7464175" y="5221796"/>
              <a:ext cx="3069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82" name="Freeform 466"/>
            <p:cNvSpPr>
              <a:spLocks/>
            </p:cNvSpPr>
            <p:nvPr/>
          </p:nvSpPr>
          <p:spPr bwMode="auto">
            <a:xfrm>
              <a:off x="7588335" y="5221796"/>
              <a:ext cx="622198" cy="2868"/>
            </a:xfrm>
            <a:custGeom>
              <a:avLst/>
              <a:gdLst/>
              <a:ahLst/>
              <a:cxnLst>
                <a:cxn ang="0">
                  <a:pos x="0" y="0"/>
                </a:cxn>
                <a:cxn ang="0">
                  <a:pos x="0" y="9"/>
                </a:cxn>
                <a:cxn ang="0">
                  <a:pos x="1783" y="0"/>
                </a:cxn>
                <a:cxn ang="0">
                  <a:pos x="0" y="0"/>
                </a:cxn>
              </a:cxnLst>
              <a:rect l="0" t="0" r="r" b="b"/>
              <a:pathLst>
                <a:path w="1783" h="9">
                  <a:moveTo>
                    <a:pt x="0" y="0"/>
                  </a:moveTo>
                  <a:lnTo>
                    <a:pt x="0" y="9"/>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83" name="Freeform 467"/>
            <p:cNvSpPr>
              <a:spLocks/>
            </p:cNvSpPr>
            <p:nvPr/>
          </p:nvSpPr>
          <p:spPr bwMode="auto">
            <a:xfrm>
              <a:off x="7588335" y="5221796"/>
              <a:ext cx="622198" cy="2868"/>
            </a:xfrm>
            <a:custGeom>
              <a:avLst/>
              <a:gdLst/>
              <a:ahLst/>
              <a:cxnLst>
                <a:cxn ang="0">
                  <a:pos x="0" y="9"/>
                </a:cxn>
                <a:cxn ang="0">
                  <a:pos x="1783" y="0"/>
                </a:cxn>
                <a:cxn ang="0">
                  <a:pos x="1783" y="9"/>
                </a:cxn>
                <a:cxn ang="0">
                  <a:pos x="0" y="9"/>
                </a:cxn>
              </a:cxnLst>
              <a:rect l="0" t="0" r="r" b="b"/>
              <a:pathLst>
                <a:path w="1783" h="9">
                  <a:moveTo>
                    <a:pt x="0" y="9"/>
                  </a:moveTo>
                  <a:lnTo>
                    <a:pt x="1783" y="0"/>
                  </a:lnTo>
                  <a:lnTo>
                    <a:pt x="1783"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84" name="Rectangle 468"/>
            <p:cNvSpPr>
              <a:spLocks noChangeArrowheads="1"/>
            </p:cNvSpPr>
            <p:nvPr/>
          </p:nvSpPr>
          <p:spPr bwMode="auto">
            <a:xfrm>
              <a:off x="7588335" y="5221796"/>
              <a:ext cx="622198"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85" name="Freeform 469"/>
            <p:cNvSpPr>
              <a:spLocks/>
            </p:cNvSpPr>
            <p:nvPr/>
          </p:nvSpPr>
          <p:spPr bwMode="auto">
            <a:xfrm>
              <a:off x="8304002" y="5221796"/>
              <a:ext cx="30691" cy="2868"/>
            </a:xfrm>
            <a:custGeom>
              <a:avLst/>
              <a:gdLst/>
              <a:ahLst/>
              <a:cxnLst>
                <a:cxn ang="0">
                  <a:pos x="0" y="0"/>
                </a:cxn>
                <a:cxn ang="0">
                  <a:pos x="0" y="9"/>
                </a:cxn>
                <a:cxn ang="0">
                  <a:pos x="89" y="0"/>
                </a:cxn>
                <a:cxn ang="0">
                  <a:pos x="0" y="0"/>
                </a:cxn>
              </a:cxnLst>
              <a:rect l="0" t="0" r="r" b="b"/>
              <a:pathLst>
                <a:path w="89" h="9">
                  <a:moveTo>
                    <a:pt x="0" y="0"/>
                  </a:moveTo>
                  <a:lnTo>
                    <a:pt x="0" y="9"/>
                  </a:lnTo>
                  <a:lnTo>
                    <a:pt x="89"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86" name="Freeform 470"/>
            <p:cNvSpPr>
              <a:spLocks/>
            </p:cNvSpPr>
            <p:nvPr/>
          </p:nvSpPr>
          <p:spPr bwMode="auto">
            <a:xfrm>
              <a:off x="8304002" y="5221796"/>
              <a:ext cx="30691" cy="2868"/>
            </a:xfrm>
            <a:custGeom>
              <a:avLst/>
              <a:gdLst/>
              <a:ahLst/>
              <a:cxnLst>
                <a:cxn ang="0">
                  <a:pos x="0" y="9"/>
                </a:cxn>
                <a:cxn ang="0">
                  <a:pos x="89" y="0"/>
                </a:cxn>
                <a:cxn ang="0">
                  <a:pos x="89" y="9"/>
                </a:cxn>
                <a:cxn ang="0">
                  <a:pos x="0" y="9"/>
                </a:cxn>
              </a:cxnLst>
              <a:rect l="0" t="0" r="r" b="b"/>
              <a:pathLst>
                <a:path w="89" h="9">
                  <a:moveTo>
                    <a:pt x="0" y="9"/>
                  </a:moveTo>
                  <a:lnTo>
                    <a:pt x="89" y="0"/>
                  </a:lnTo>
                  <a:lnTo>
                    <a:pt x="89"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87" name="Rectangle 471"/>
            <p:cNvSpPr>
              <a:spLocks noChangeArrowheads="1"/>
            </p:cNvSpPr>
            <p:nvPr/>
          </p:nvSpPr>
          <p:spPr bwMode="auto">
            <a:xfrm>
              <a:off x="8304002" y="5221796"/>
              <a:ext cx="3069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88" name="Freeform 472"/>
            <p:cNvSpPr>
              <a:spLocks/>
            </p:cNvSpPr>
            <p:nvPr/>
          </p:nvSpPr>
          <p:spPr bwMode="auto">
            <a:xfrm>
              <a:off x="8428163" y="5221796"/>
              <a:ext cx="622198" cy="2868"/>
            </a:xfrm>
            <a:custGeom>
              <a:avLst/>
              <a:gdLst/>
              <a:ahLst/>
              <a:cxnLst>
                <a:cxn ang="0">
                  <a:pos x="0" y="0"/>
                </a:cxn>
                <a:cxn ang="0">
                  <a:pos x="0" y="9"/>
                </a:cxn>
                <a:cxn ang="0">
                  <a:pos x="1783" y="0"/>
                </a:cxn>
                <a:cxn ang="0">
                  <a:pos x="0" y="0"/>
                </a:cxn>
              </a:cxnLst>
              <a:rect l="0" t="0" r="r" b="b"/>
              <a:pathLst>
                <a:path w="1783" h="9">
                  <a:moveTo>
                    <a:pt x="0" y="0"/>
                  </a:moveTo>
                  <a:lnTo>
                    <a:pt x="0" y="9"/>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89" name="Freeform 473"/>
            <p:cNvSpPr>
              <a:spLocks/>
            </p:cNvSpPr>
            <p:nvPr/>
          </p:nvSpPr>
          <p:spPr bwMode="auto">
            <a:xfrm>
              <a:off x="8428163" y="5221796"/>
              <a:ext cx="622198" cy="2868"/>
            </a:xfrm>
            <a:custGeom>
              <a:avLst/>
              <a:gdLst/>
              <a:ahLst/>
              <a:cxnLst>
                <a:cxn ang="0">
                  <a:pos x="0" y="9"/>
                </a:cxn>
                <a:cxn ang="0">
                  <a:pos x="1783" y="0"/>
                </a:cxn>
                <a:cxn ang="0">
                  <a:pos x="1783" y="9"/>
                </a:cxn>
                <a:cxn ang="0">
                  <a:pos x="0" y="9"/>
                </a:cxn>
              </a:cxnLst>
              <a:rect l="0" t="0" r="r" b="b"/>
              <a:pathLst>
                <a:path w="1783" h="9">
                  <a:moveTo>
                    <a:pt x="0" y="9"/>
                  </a:moveTo>
                  <a:lnTo>
                    <a:pt x="1783" y="0"/>
                  </a:lnTo>
                  <a:lnTo>
                    <a:pt x="1783"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90" name="Rectangle 474"/>
            <p:cNvSpPr>
              <a:spLocks noChangeArrowheads="1"/>
            </p:cNvSpPr>
            <p:nvPr/>
          </p:nvSpPr>
          <p:spPr bwMode="auto">
            <a:xfrm>
              <a:off x="8428163" y="5221796"/>
              <a:ext cx="622198"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91" name="Freeform 475"/>
            <p:cNvSpPr>
              <a:spLocks/>
            </p:cNvSpPr>
            <p:nvPr/>
          </p:nvSpPr>
          <p:spPr bwMode="auto">
            <a:xfrm>
              <a:off x="9143830" y="5221796"/>
              <a:ext cx="30691" cy="2868"/>
            </a:xfrm>
            <a:custGeom>
              <a:avLst/>
              <a:gdLst/>
              <a:ahLst/>
              <a:cxnLst>
                <a:cxn ang="0">
                  <a:pos x="0" y="0"/>
                </a:cxn>
                <a:cxn ang="0">
                  <a:pos x="0" y="9"/>
                </a:cxn>
                <a:cxn ang="0">
                  <a:pos x="88" y="0"/>
                </a:cxn>
                <a:cxn ang="0">
                  <a:pos x="0" y="0"/>
                </a:cxn>
              </a:cxnLst>
              <a:rect l="0" t="0" r="r" b="b"/>
              <a:pathLst>
                <a:path w="88" h="9">
                  <a:moveTo>
                    <a:pt x="0" y="0"/>
                  </a:moveTo>
                  <a:lnTo>
                    <a:pt x="0" y="9"/>
                  </a:lnTo>
                  <a:lnTo>
                    <a:pt x="88"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92" name="Freeform 476"/>
            <p:cNvSpPr>
              <a:spLocks/>
            </p:cNvSpPr>
            <p:nvPr/>
          </p:nvSpPr>
          <p:spPr bwMode="auto">
            <a:xfrm>
              <a:off x="9143830" y="5221796"/>
              <a:ext cx="30691" cy="2868"/>
            </a:xfrm>
            <a:custGeom>
              <a:avLst/>
              <a:gdLst/>
              <a:ahLst/>
              <a:cxnLst>
                <a:cxn ang="0">
                  <a:pos x="0" y="9"/>
                </a:cxn>
                <a:cxn ang="0">
                  <a:pos x="88" y="0"/>
                </a:cxn>
                <a:cxn ang="0">
                  <a:pos x="88" y="9"/>
                </a:cxn>
                <a:cxn ang="0">
                  <a:pos x="0" y="9"/>
                </a:cxn>
              </a:cxnLst>
              <a:rect l="0" t="0" r="r" b="b"/>
              <a:pathLst>
                <a:path w="88" h="9">
                  <a:moveTo>
                    <a:pt x="0" y="9"/>
                  </a:moveTo>
                  <a:lnTo>
                    <a:pt x="88" y="0"/>
                  </a:lnTo>
                  <a:lnTo>
                    <a:pt x="88"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93" name="Rectangle 477"/>
            <p:cNvSpPr>
              <a:spLocks noChangeArrowheads="1"/>
            </p:cNvSpPr>
            <p:nvPr/>
          </p:nvSpPr>
          <p:spPr bwMode="auto">
            <a:xfrm>
              <a:off x="9143830" y="5221796"/>
              <a:ext cx="3069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94" name="Freeform 478"/>
            <p:cNvSpPr>
              <a:spLocks/>
            </p:cNvSpPr>
            <p:nvPr/>
          </p:nvSpPr>
          <p:spPr bwMode="auto">
            <a:xfrm>
              <a:off x="9267991" y="5221796"/>
              <a:ext cx="620803" cy="2868"/>
            </a:xfrm>
            <a:custGeom>
              <a:avLst/>
              <a:gdLst/>
              <a:ahLst/>
              <a:cxnLst>
                <a:cxn ang="0">
                  <a:pos x="0" y="0"/>
                </a:cxn>
                <a:cxn ang="0">
                  <a:pos x="0" y="9"/>
                </a:cxn>
                <a:cxn ang="0">
                  <a:pos x="1783" y="0"/>
                </a:cxn>
                <a:cxn ang="0">
                  <a:pos x="0" y="0"/>
                </a:cxn>
              </a:cxnLst>
              <a:rect l="0" t="0" r="r" b="b"/>
              <a:pathLst>
                <a:path w="1783" h="9">
                  <a:moveTo>
                    <a:pt x="0" y="0"/>
                  </a:moveTo>
                  <a:lnTo>
                    <a:pt x="0" y="9"/>
                  </a:lnTo>
                  <a:lnTo>
                    <a:pt x="1783"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95" name="Freeform 479"/>
            <p:cNvSpPr>
              <a:spLocks/>
            </p:cNvSpPr>
            <p:nvPr/>
          </p:nvSpPr>
          <p:spPr bwMode="auto">
            <a:xfrm>
              <a:off x="9267991" y="5221796"/>
              <a:ext cx="620803" cy="2868"/>
            </a:xfrm>
            <a:custGeom>
              <a:avLst/>
              <a:gdLst/>
              <a:ahLst/>
              <a:cxnLst>
                <a:cxn ang="0">
                  <a:pos x="0" y="9"/>
                </a:cxn>
                <a:cxn ang="0">
                  <a:pos x="1783" y="0"/>
                </a:cxn>
                <a:cxn ang="0">
                  <a:pos x="1783" y="9"/>
                </a:cxn>
                <a:cxn ang="0">
                  <a:pos x="0" y="9"/>
                </a:cxn>
              </a:cxnLst>
              <a:rect l="0" t="0" r="r" b="b"/>
              <a:pathLst>
                <a:path w="1783" h="9">
                  <a:moveTo>
                    <a:pt x="0" y="9"/>
                  </a:moveTo>
                  <a:lnTo>
                    <a:pt x="1783" y="0"/>
                  </a:lnTo>
                  <a:lnTo>
                    <a:pt x="1783"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96" name="Rectangle 480"/>
            <p:cNvSpPr>
              <a:spLocks noChangeArrowheads="1"/>
            </p:cNvSpPr>
            <p:nvPr/>
          </p:nvSpPr>
          <p:spPr bwMode="auto">
            <a:xfrm>
              <a:off x="9267991" y="5221796"/>
              <a:ext cx="620803"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697" name="Freeform 481"/>
            <p:cNvSpPr>
              <a:spLocks/>
            </p:cNvSpPr>
            <p:nvPr/>
          </p:nvSpPr>
          <p:spPr bwMode="auto">
            <a:xfrm>
              <a:off x="9982263" y="5221796"/>
              <a:ext cx="32086" cy="2868"/>
            </a:xfrm>
            <a:custGeom>
              <a:avLst/>
              <a:gdLst/>
              <a:ahLst/>
              <a:cxnLst>
                <a:cxn ang="0">
                  <a:pos x="0" y="0"/>
                </a:cxn>
                <a:cxn ang="0">
                  <a:pos x="0" y="9"/>
                </a:cxn>
                <a:cxn ang="0">
                  <a:pos x="90" y="0"/>
                </a:cxn>
                <a:cxn ang="0">
                  <a:pos x="0" y="0"/>
                </a:cxn>
              </a:cxnLst>
              <a:rect l="0" t="0" r="r" b="b"/>
              <a:pathLst>
                <a:path w="90" h="9">
                  <a:moveTo>
                    <a:pt x="0" y="0"/>
                  </a:moveTo>
                  <a:lnTo>
                    <a:pt x="0" y="9"/>
                  </a:lnTo>
                  <a:lnTo>
                    <a:pt x="9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98" name="Freeform 482"/>
            <p:cNvSpPr>
              <a:spLocks/>
            </p:cNvSpPr>
            <p:nvPr/>
          </p:nvSpPr>
          <p:spPr bwMode="auto">
            <a:xfrm>
              <a:off x="9982263" y="5221796"/>
              <a:ext cx="32086" cy="2868"/>
            </a:xfrm>
            <a:custGeom>
              <a:avLst/>
              <a:gdLst/>
              <a:ahLst/>
              <a:cxnLst>
                <a:cxn ang="0">
                  <a:pos x="0" y="9"/>
                </a:cxn>
                <a:cxn ang="0">
                  <a:pos x="90" y="0"/>
                </a:cxn>
                <a:cxn ang="0">
                  <a:pos x="90" y="9"/>
                </a:cxn>
                <a:cxn ang="0">
                  <a:pos x="0" y="9"/>
                </a:cxn>
              </a:cxnLst>
              <a:rect l="0" t="0" r="r" b="b"/>
              <a:pathLst>
                <a:path w="90" h="9">
                  <a:moveTo>
                    <a:pt x="0" y="9"/>
                  </a:moveTo>
                  <a:lnTo>
                    <a:pt x="90" y="0"/>
                  </a:lnTo>
                  <a:lnTo>
                    <a:pt x="90"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699" name="Rectangle 483"/>
            <p:cNvSpPr>
              <a:spLocks noChangeArrowheads="1"/>
            </p:cNvSpPr>
            <p:nvPr/>
          </p:nvSpPr>
          <p:spPr bwMode="auto">
            <a:xfrm>
              <a:off x="9982263" y="5221796"/>
              <a:ext cx="32086"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700" name="Freeform 484"/>
            <p:cNvSpPr>
              <a:spLocks/>
            </p:cNvSpPr>
            <p:nvPr/>
          </p:nvSpPr>
          <p:spPr bwMode="auto">
            <a:xfrm>
              <a:off x="10106423" y="5221796"/>
              <a:ext cx="622198" cy="2868"/>
            </a:xfrm>
            <a:custGeom>
              <a:avLst/>
              <a:gdLst/>
              <a:ahLst/>
              <a:cxnLst>
                <a:cxn ang="0">
                  <a:pos x="0" y="0"/>
                </a:cxn>
                <a:cxn ang="0">
                  <a:pos x="0" y="9"/>
                </a:cxn>
                <a:cxn ang="0">
                  <a:pos x="1784" y="0"/>
                </a:cxn>
                <a:cxn ang="0">
                  <a:pos x="0" y="0"/>
                </a:cxn>
              </a:cxnLst>
              <a:rect l="0" t="0" r="r" b="b"/>
              <a:pathLst>
                <a:path w="1784" h="9">
                  <a:moveTo>
                    <a:pt x="0" y="0"/>
                  </a:moveTo>
                  <a:lnTo>
                    <a:pt x="0" y="9"/>
                  </a:lnTo>
                  <a:lnTo>
                    <a:pt x="1784"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01" name="Freeform 485"/>
            <p:cNvSpPr>
              <a:spLocks/>
            </p:cNvSpPr>
            <p:nvPr/>
          </p:nvSpPr>
          <p:spPr bwMode="auto">
            <a:xfrm>
              <a:off x="10106423" y="5221796"/>
              <a:ext cx="622198" cy="2868"/>
            </a:xfrm>
            <a:custGeom>
              <a:avLst/>
              <a:gdLst/>
              <a:ahLst/>
              <a:cxnLst>
                <a:cxn ang="0">
                  <a:pos x="0" y="9"/>
                </a:cxn>
                <a:cxn ang="0">
                  <a:pos x="1784" y="0"/>
                </a:cxn>
                <a:cxn ang="0">
                  <a:pos x="1784" y="9"/>
                </a:cxn>
                <a:cxn ang="0">
                  <a:pos x="0" y="9"/>
                </a:cxn>
              </a:cxnLst>
              <a:rect l="0" t="0" r="r" b="b"/>
              <a:pathLst>
                <a:path w="1784" h="9">
                  <a:moveTo>
                    <a:pt x="0" y="9"/>
                  </a:moveTo>
                  <a:lnTo>
                    <a:pt x="1784" y="0"/>
                  </a:lnTo>
                  <a:lnTo>
                    <a:pt x="1784"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02" name="Rectangle 486"/>
            <p:cNvSpPr>
              <a:spLocks noChangeArrowheads="1"/>
            </p:cNvSpPr>
            <p:nvPr/>
          </p:nvSpPr>
          <p:spPr bwMode="auto">
            <a:xfrm>
              <a:off x="10106423" y="5221796"/>
              <a:ext cx="622198"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703" name="Freeform 487"/>
            <p:cNvSpPr>
              <a:spLocks/>
            </p:cNvSpPr>
            <p:nvPr/>
          </p:nvSpPr>
          <p:spPr bwMode="auto">
            <a:xfrm>
              <a:off x="10822090" y="5221796"/>
              <a:ext cx="30691" cy="2868"/>
            </a:xfrm>
            <a:custGeom>
              <a:avLst/>
              <a:gdLst/>
              <a:ahLst/>
              <a:cxnLst>
                <a:cxn ang="0">
                  <a:pos x="0" y="0"/>
                </a:cxn>
                <a:cxn ang="0">
                  <a:pos x="0" y="9"/>
                </a:cxn>
                <a:cxn ang="0">
                  <a:pos x="90" y="0"/>
                </a:cxn>
                <a:cxn ang="0">
                  <a:pos x="0" y="0"/>
                </a:cxn>
              </a:cxnLst>
              <a:rect l="0" t="0" r="r" b="b"/>
              <a:pathLst>
                <a:path w="90" h="9">
                  <a:moveTo>
                    <a:pt x="0" y="0"/>
                  </a:moveTo>
                  <a:lnTo>
                    <a:pt x="0" y="9"/>
                  </a:lnTo>
                  <a:lnTo>
                    <a:pt x="90"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04" name="Freeform 488"/>
            <p:cNvSpPr>
              <a:spLocks/>
            </p:cNvSpPr>
            <p:nvPr/>
          </p:nvSpPr>
          <p:spPr bwMode="auto">
            <a:xfrm>
              <a:off x="10822090" y="5221796"/>
              <a:ext cx="30691" cy="2868"/>
            </a:xfrm>
            <a:custGeom>
              <a:avLst/>
              <a:gdLst/>
              <a:ahLst/>
              <a:cxnLst>
                <a:cxn ang="0">
                  <a:pos x="0" y="9"/>
                </a:cxn>
                <a:cxn ang="0">
                  <a:pos x="90" y="0"/>
                </a:cxn>
                <a:cxn ang="0">
                  <a:pos x="90" y="9"/>
                </a:cxn>
                <a:cxn ang="0">
                  <a:pos x="0" y="9"/>
                </a:cxn>
              </a:cxnLst>
              <a:rect l="0" t="0" r="r" b="b"/>
              <a:pathLst>
                <a:path w="90" h="9">
                  <a:moveTo>
                    <a:pt x="0" y="9"/>
                  </a:moveTo>
                  <a:lnTo>
                    <a:pt x="90" y="0"/>
                  </a:lnTo>
                  <a:lnTo>
                    <a:pt x="90"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05" name="Rectangle 489"/>
            <p:cNvSpPr>
              <a:spLocks noChangeArrowheads="1"/>
            </p:cNvSpPr>
            <p:nvPr/>
          </p:nvSpPr>
          <p:spPr bwMode="auto">
            <a:xfrm>
              <a:off x="10822090" y="5221796"/>
              <a:ext cx="3069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706" name="Freeform 490"/>
            <p:cNvSpPr>
              <a:spLocks/>
            </p:cNvSpPr>
            <p:nvPr/>
          </p:nvSpPr>
          <p:spPr bwMode="auto">
            <a:xfrm>
              <a:off x="10946251" y="5221796"/>
              <a:ext cx="463161" cy="2868"/>
            </a:xfrm>
            <a:custGeom>
              <a:avLst/>
              <a:gdLst/>
              <a:ahLst/>
              <a:cxnLst>
                <a:cxn ang="0">
                  <a:pos x="0" y="0"/>
                </a:cxn>
                <a:cxn ang="0">
                  <a:pos x="0" y="9"/>
                </a:cxn>
                <a:cxn ang="0">
                  <a:pos x="1328" y="0"/>
                </a:cxn>
                <a:cxn ang="0">
                  <a:pos x="0" y="0"/>
                </a:cxn>
              </a:cxnLst>
              <a:rect l="0" t="0" r="r" b="b"/>
              <a:pathLst>
                <a:path w="1328" h="9">
                  <a:moveTo>
                    <a:pt x="0" y="0"/>
                  </a:moveTo>
                  <a:lnTo>
                    <a:pt x="0" y="9"/>
                  </a:lnTo>
                  <a:lnTo>
                    <a:pt x="1328"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07" name="Freeform 491"/>
            <p:cNvSpPr>
              <a:spLocks/>
            </p:cNvSpPr>
            <p:nvPr/>
          </p:nvSpPr>
          <p:spPr bwMode="auto">
            <a:xfrm>
              <a:off x="10946251" y="5221796"/>
              <a:ext cx="463161" cy="2868"/>
            </a:xfrm>
            <a:custGeom>
              <a:avLst/>
              <a:gdLst/>
              <a:ahLst/>
              <a:cxnLst>
                <a:cxn ang="0">
                  <a:pos x="0" y="9"/>
                </a:cxn>
                <a:cxn ang="0">
                  <a:pos x="1328" y="0"/>
                </a:cxn>
                <a:cxn ang="0">
                  <a:pos x="1328" y="9"/>
                </a:cxn>
                <a:cxn ang="0">
                  <a:pos x="0" y="9"/>
                </a:cxn>
              </a:cxnLst>
              <a:rect l="0" t="0" r="r" b="b"/>
              <a:pathLst>
                <a:path w="1328" h="9">
                  <a:moveTo>
                    <a:pt x="0" y="9"/>
                  </a:moveTo>
                  <a:lnTo>
                    <a:pt x="1328" y="0"/>
                  </a:lnTo>
                  <a:lnTo>
                    <a:pt x="1328" y="9"/>
                  </a:lnTo>
                  <a:lnTo>
                    <a:pt x="0" y="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08" name="Rectangle 492"/>
            <p:cNvSpPr>
              <a:spLocks noChangeArrowheads="1"/>
            </p:cNvSpPr>
            <p:nvPr/>
          </p:nvSpPr>
          <p:spPr bwMode="auto">
            <a:xfrm>
              <a:off x="10946251" y="5221796"/>
              <a:ext cx="463161" cy="286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709" name="Freeform 493"/>
            <p:cNvSpPr>
              <a:spLocks/>
            </p:cNvSpPr>
            <p:nvPr/>
          </p:nvSpPr>
          <p:spPr bwMode="auto">
            <a:xfrm>
              <a:off x="11409411" y="5221796"/>
              <a:ext cx="1395" cy="2868"/>
            </a:xfrm>
            <a:custGeom>
              <a:avLst/>
              <a:gdLst/>
              <a:ahLst/>
              <a:cxnLst>
                <a:cxn ang="0">
                  <a:pos x="0" y="0"/>
                </a:cxn>
                <a:cxn ang="0">
                  <a:pos x="0" y="9"/>
                </a:cxn>
                <a:cxn ang="0">
                  <a:pos x="1" y="9"/>
                </a:cxn>
              </a:cxnLst>
              <a:rect l="0" t="0" r="r" b="b"/>
              <a:pathLst>
                <a:path w="1" h="9">
                  <a:moveTo>
                    <a:pt x="0" y="0"/>
                  </a:moveTo>
                  <a:lnTo>
                    <a:pt x="0" y="9"/>
                  </a:lnTo>
                  <a:lnTo>
                    <a:pt x="1" y="9"/>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10" name="Freeform 494"/>
            <p:cNvSpPr>
              <a:spLocks/>
            </p:cNvSpPr>
            <p:nvPr/>
          </p:nvSpPr>
          <p:spPr bwMode="auto">
            <a:xfrm>
              <a:off x="7153076" y="4592372"/>
              <a:ext cx="30691" cy="1300428"/>
            </a:xfrm>
            <a:custGeom>
              <a:avLst/>
              <a:gdLst/>
              <a:ahLst/>
              <a:cxnLst>
                <a:cxn ang="0">
                  <a:pos x="89" y="0"/>
                </a:cxn>
                <a:cxn ang="0">
                  <a:pos x="0" y="0"/>
                </a:cxn>
                <a:cxn ang="0">
                  <a:pos x="89" y="3627"/>
                </a:cxn>
                <a:cxn ang="0">
                  <a:pos x="89" y="0"/>
                </a:cxn>
              </a:cxnLst>
              <a:rect l="0" t="0" r="r" b="b"/>
              <a:pathLst>
                <a:path w="89" h="3627">
                  <a:moveTo>
                    <a:pt x="89" y="0"/>
                  </a:moveTo>
                  <a:lnTo>
                    <a:pt x="0" y="0"/>
                  </a:lnTo>
                  <a:lnTo>
                    <a:pt x="89" y="3627"/>
                  </a:lnTo>
                  <a:lnTo>
                    <a:pt x="89"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11" name="Freeform 495"/>
            <p:cNvSpPr>
              <a:spLocks/>
            </p:cNvSpPr>
            <p:nvPr/>
          </p:nvSpPr>
          <p:spPr bwMode="auto">
            <a:xfrm>
              <a:off x="7153076" y="4592372"/>
              <a:ext cx="30691" cy="1300428"/>
            </a:xfrm>
            <a:custGeom>
              <a:avLst/>
              <a:gdLst/>
              <a:ahLst/>
              <a:cxnLst>
                <a:cxn ang="0">
                  <a:pos x="0" y="0"/>
                </a:cxn>
                <a:cxn ang="0">
                  <a:pos x="89" y="3627"/>
                </a:cxn>
                <a:cxn ang="0">
                  <a:pos x="0" y="3627"/>
                </a:cxn>
                <a:cxn ang="0">
                  <a:pos x="0" y="0"/>
                </a:cxn>
              </a:cxnLst>
              <a:rect l="0" t="0" r="r" b="b"/>
              <a:pathLst>
                <a:path w="89" h="3627">
                  <a:moveTo>
                    <a:pt x="0" y="0"/>
                  </a:moveTo>
                  <a:lnTo>
                    <a:pt x="89" y="3627"/>
                  </a:lnTo>
                  <a:lnTo>
                    <a:pt x="0" y="3627"/>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12" name="Rectangle 496"/>
            <p:cNvSpPr>
              <a:spLocks noChangeArrowheads="1"/>
            </p:cNvSpPr>
            <p:nvPr/>
          </p:nvSpPr>
          <p:spPr bwMode="auto">
            <a:xfrm>
              <a:off x="7153076" y="4592372"/>
              <a:ext cx="30691" cy="1300428"/>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713" name="Freeform 497"/>
            <p:cNvSpPr>
              <a:spLocks/>
            </p:cNvSpPr>
            <p:nvPr/>
          </p:nvSpPr>
          <p:spPr bwMode="auto">
            <a:xfrm>
              <a:off x="7044261" y="4592372"/>
              <a:ext cx="69753" cy="71688"/>
            </a:xfrm>
            <a:custGeom>
              <a:avLst/>
              <a:gdLst/>
              <a:ahLst/>
              <a:cxnLst>
                <a:cxn ang="0">
                  <a:pos x="0" y="200"/>
                </a:cxn>
                <a:cxn ang="0">
                  <a:pos x="200" y="0"/>
                </a:cxn>
                <a:cxn ang="0">
                  <a:pos x="201" y="0"/>
                </a:cxn>
              </a:cxnLst>
              <a:rect l="0" t="0" r="r" b="b"/>
              <a:pathLst>
                <a:path w="201" h="200">
                  <a:moveTo>
                    <a:pt x="0" y="200"/>
                  </a:moveTo>
                  <a:lnTo>
                    <a:pt x="200" y="0"/>
                  </a:lnTo>
                  <a:lnTo>
                    <a:pt x="201"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14" name="Freeform 498"/>
            <p:cNvSpPr>
              <a:spLocks/>
            </p:cNvSpPr>
            <p:nvPr/>
          </p:nvSpPr>
          <p:spPr bwMode="auto">
            <a:xfrm>
              <a:off x="7044261" y="4672663"/>
              <a:ext cx="124161" cy="127605"/>
            </a:xfrm>
            <a:custGeom>
              <a:avLst/>
              <a:gdLst/>
              <a:ahLst/>
              <a:cxnLst>
                <a:cxn ang="0">
                  <a:pos x="0" y="356"/>
                </a:cxn>
                <a:cxn ang="0">
                  <a:pos x="358" y="0"/>
                </a:cxn>
                <a:cxn ang="0">
                  <a:pos x="359" y="0"/>
                </a:cxn>
              </a:cxnLst>
              <a:rect l="0" t="0" r="r" b="b"/>
              <a:pathLst>
                <a:path w="359" h="356">
                  <a:moveTo>
                    <a:pt x="0" y="356"/>
                  </a:moveTo>
                  <a:lnTo>
                    <a:pt x="358" y="0"/>
                  </a:lnTo>
                  <a:lnTo>
                    <a:pt x="359"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15" name="Freeform 499"/>
            <p:cNvSpPr>
              <a:spLocks/>
            </p:cNvSpPr>
            <p:nvPr/>
          </p:nvSpPr>
          <p:spPr bwMode="auto">
            <a:xfrm>
              <a:off x="7044261" y="4807437"/>
              <a:ext cx="124161" cy="127605"/>
            </a:xfrm>
            <a:custGeom>
              <a:avLst/>
              <a:gdLst/>
              <a:ahLst/>
              <a:cxnLst>
                <a:cxn ang="0">
                  <a:pos x="0" y="357"/>
                </a:cxn>
                <a:cxn ang="0">
                  <a:pos x="358" y="0"/>
                </a:cxn>
                <a:cxn ang="0">
                  <a:pos x="359" y="0"/>
                </a:cxn>
              </a:cxnLst>
              <a:rect l="0" t="0" r="r" b="b"/>
              <a:pathLst>
                <a:path w="359" h="357">
                  <a:moveTo>
                    <a:pt x="0" y="357"/>
                  </a:moveTo>
                  <a:lnTo>
                    <a:pt x="358" y="0"/>
                  </a:lnTo>
                  <a:lnTo>
                    <a:pt x="359"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16" name="Freeform 500"/>
            <p:cNvSpPr>
              <a:spLocks/>
            </p:cNvSpPr>
            <p:nvPr/>
          </p:nvSpPr>
          <p:spPr bwMode="auto">
            <a:xfrm>
              <a:off x="7044261" y="4943645"/>
              <a:ext cx="124161" cy="127605"/>
            </a:xfrm>
            <a:custGeom>
              <a:avLst/>
              <a:gdLst/>
              <a:ahLst/>
              <a:cxnLst>
                <a:cxn ang="0">
                  <a:pos x="0" y="356"/>
                </a:cxn>
                <a:cxn ang="0">
                  <a:pos x="358" y="0"/>
                </a:cxn>
                <a:cxn ang="0">
                  <a:pos x="359" y="0"/>
                </a:cxn>
              </a:cxnLst>
              <a:rect l="0" t="0" r="r" b="b"/>
              <a:pathLst>
                <a:path w="359" h="356">
                  <a:moveTo>
                    <a:pt x="0" y="356"/>
                  </a:moveTo>
                  <a:lnTo>
                    <a:pt x="358" y="0"/>
                  </a:lnTo>
                  <a:lnTo>
                    <a:pt x="359"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17" name="Freeform 501"/>
            <p:cNvSpPr>
              <a:spLocks/>
            </p:cNvSpPr>
            <p:nvPr/>
          </p:nvSpPr>
          <p:spPr bwMode="auto">
            <a:xfrm>
              <a:off x="7044261" y="5079853"/>
              <a:ext cx="124161" cy="127605"/>
            </a:xfrm>
            <a:custGeom>
              <a:avLst/>
              <a:gdLst/>
              <a:ahLst/>
              <a:cxnLst>
                <a:cxn ang="0">
                  <a:pos x="0" y="357"/>
                </a:cxn>
                <a:cxn ang="0">
                  <a:pos x="358" y="0"/>
                </a:cxn>
                <a:cxn ang="0">
                  <a:pos x="359" y="0"/>
                </a:cxn>
              </a:cxnLst>
              <a:rect l="0" t="0" r="r" b="b"/>
              <a:pathLst>
                <a:path w="359" h="357">
                  <a:moveTo>
                    <a:pt x="0" y="357"/>
                  </a:moveTo>
                  <a:lnTo>
                    <a:pt x="358" y="0"/>
                  </a:lnTo>
                  <a:lnTo>
                    <a:pt x="359"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18" name="Freeform 502"/>
            <p:cNvSpPr>
              <a:spLocks/>
            </p:cNvSpPr>
            <p:nvPr/>
          </p:nvSpPr>
          <p:spPr bwMode="auto">
            <a:xfrm>
              <a:off x="7044261" y="5214627"/>
              <a:ext cx="124161" cy="127605"/>
            </a:xfrm>
            <a:custGeom>
              <a:avLst/>
              <a:gdLst/>
              <a:ahLst/>
              <a:cxnLst>
                <a:cxn ang="0">
                  <a:pos x="0" y="356"/>
                </a:cxn>
                <a:cxn ang="0">
                  <a:pos x="332" y="24"/>
                </a:cxn>
                <a:cxn ang="0">
                  <a:pos x="358" y="0"/>
                </a:cxn>
                <a:cxn ang="0">
                  <a:pos x="359" y="0"/>
                </a:cxn>
              </a:cxnLst>
              <a:rect l="0" t="0" r="r" b="b"/>
              <a:pathLst>
                <a:path w="359" h="356">
                  <a:moveTo>
                    <a:pt x="0" y="356"/>
                  </a:moveTo>
                  <a:lnTo>
                    <a:pt x="332" y="24"/>
                  </a:lnTo>
                  <a:lnTo>
                    <a:pt x="358" y="0"/>
                  </a:lnTo>
                  <a:lnTo>
                    <a:pt x="359"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19" name="Freeform 503"/>
            <p:cNvSpPr>
              <a:spLocks/>
            </p:cNvSpPr>
            <p:nvPr/>
          </p:nvSpPr>
          <p:spPr bwMode="auto">
            <a:xfrm>
              <a:off x="7044261" y="5350835"/>
              <a:ext cx="124161" cy="127605"/>
            </a:xfrm>
            <a:custGeom>
              <a:avLst/>
              <a:gdLst/>
              <a:ahLst/>
              <a:cxnLst>
                <a:cxn ang="0">
                  <a:pos x="0" y="357"/>
                </a:cxn>
                <a:cxn ang="0">
                  <a:pos x="358" y="0"/>
                </a:cxn>
                <a:cxn ang="0">
                  <a:pos x="359" y="0"/>
                </a:cxn>
              </a:cxnLst>
              <a:rect l="0" t="0" r="r" b="b"/>
              <a:pathLst>
                <a:path w="359" h="357">
                  <a:moveTo>
                    <a:pt x="0" y="357"/>
                  </a:moveTo>
                  <a:lnTo>
                    <a:pt x="358" y="0"/>
                  </a:lnTo>
                  <a:lnTo>
                    <a:pt x="359"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20" name="Freeform 504"/>
            <p:cNvSpPr>
              <a:spLocks/>
            </p:cNvSpPr>
            <p:nvPr/>
          </p:nvSpPr>
          <p:spPr bwMode="auto">
            <a:xfrm>
              <a:off x="7044261" y="5485610"/>
              <a:ext cx="124161" cy="129039"/>
            </a:xfrm>
            <a:custGeom>
              <a:avLst/>
              <a:gdLst/>
              <a:ahLst/>
              <a:cxnLst>
                <a:cxn ang="0">
                  <a:pos x="0" y="356"/>
                </a:cxn>
                <a:cxn ang="0">
                  <a:pos x="358" y="0"/>
                </a:cxn>
                <a:cxn ang="0">
                  <a:pos x="359" y="0"/>
                </a:cxn>
              </a:cxnLst>
              <a:rect l="0" t="0" r="r" b="b"/>
              <a:pathLst>
                <a:path w="359" h="356">
                  <a:moveTo>
                    <a:pt x="0" y="356"/>
                  </a:moveTo>
                  <a:lnTo>
                    <a:pt x="358" y="0"/>
                  </a:lnTo>
                  <a:lnTo>
                    <a:pt x="359"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21" name="Freeform 505"/>
            <p:cNvSpPr>
              <a:spLocks/>
            </p:cNvSpPr>
            <p:nvPr/>
          </p:nvSpPr>
          <p:spPr bwMode="auto">
            <a:xfrm>
              <a:off x="7044261" y="5621818"/>
              <a:ext cx="124161" cy="127605"/>
            </a:xfrm>
            <a:custGeom>
              <a:avLst/>
              <a:gdLst/>
              <a:ahLst/>
              <a:cxnLst>
                <a:cxn ang="0">
                  <a:pos x="0" y="357"/>
                </a:cxn>
                <a:cxn ang="0">
                  <a:pos x="358" y="0"/>
                </a:cxn>
                <a:cxn ang="0">
                  <a:pos x="359" y="0"/>
                </a:cxn>
              </a:cxnLst>
              <a:rect l="0" t="0" r="r" b="b"/>
              <a:pathLst>
                <a:path w="359" h="357">
                  <a:moveTo>
                    <a:pt x="0" y="357"/>
                  </a:moveTo>
                  <a:lnTo>
                    <a:pt x="358" y="0"/>
                  </a:lnTo>
                  <a:lnTo>
                    <a:pt x="359"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22" name="Freeform 506"/>
            <p:cNvSpPr>
              <a:spLocks/>
            </p:cNvSpPr>
            <p:nvPr/>
          </p:nvSpPr>
          <p:spPr bwMode="auto">
            <a:xfrm>
              <a:off x="7044261" y="5758026"/>
              <a:ext cx="124161" cy="127605"/>
            </a:xfrm>
            <a:custGeom>
              <a:avLst/>
              <a:gdLst/>
              <a:ahLst/>
              <a:cxnLst>
                <a:cxn ang="0">
                  <a:pos x="0" y="356"/>
                </a:cxn>
                <a:cxn ang="0">
                  <a:pos x="358" y="0"/>
                </a:cxn>
                <a:cxn ang="0">
                  <a:pos x="359" y="0"/>
                </a:cxn>
              </a:cxnLst>
              <a:rect l="0" t="0" r="r" b="b"/>
              <a:pathLst>
                <a:path w="359" h="356">
                  <a:moveTo>
                    <a:pt x="0" y="356"/>
                  </a:moveTo>
                  <a:lnTo>
                    <a:pt x="358" y="0"/>
                  </a:lnTo>
                  <a:lnTo>
                    <a:pt x="359" y="0"/>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23" name="Freeform 507"/>
            <p:cNvSpPr>
              <a:spLocks/>
            </p:cNvSpPr>
            <p:nvPr/>
          </p:nvSpPr>
          <p:spPr bwMode="auto">
            <a:xfrm>
              <a:off x="7713891" y="5217495"/>
              <a:ext cx="421309" cy="12904"/>
            </a:xfrm>
            <a:custGeom>
              <a:avLst/>
              <a:gdLst/>
              <a:ahLst/>
              <a:cxnLst>
                <a:cxn ang="0">
                  <a:pos x="0" y="0"/>
                </a:cxn>
                <a:cxn ang="0">
                  <a:pos x="0" y="35"/>
                </a:cxn>
                <a:cxn ang="0">
                  <a:pos x="1207" y="0"/>
                </a:cxn>
                <a:cxn ang="0">
                  <a:pos x="0" y="0"/>
                </a:cxn>
              </a:cxnLst>
              <a:rect l="0" t="0" r="r" b="b"/>
              <a:pathLst>
                <a:path w="1207" h="35">
                  <a:moveTo>
                    <a:pt x="0" y="0"/>
                  </a:moveTo>
                  <a:lnTo>
                    <a:pt x="0" y="35"/>
                  </a:lnTo>
                  <a:lnTo>
                    <a:pt x="1207"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24" name="Freeform 508"/>
            <p:cNvSpPr>
              <a:spLocks/>
            </p:cNvSpPr>
            <p:nvPr/>
          </p:nvSpPr>
          <p:spPr bwMode="auto">
            <a:xfrm>
              <a:off x="7713891" y="5217495"/>
              <a:ext cx="421309" cy="12904"/>
            </a:xfrm>
            <a:custGeom>
              <a:avLst/>
              <a:gdLst/>
              <a:ahLst/>
              <a:cxnLst>
                <a:cxn ang="0">
                  <a:pos x="0" y="35"/>
                </a:cxn>
                <a:cxn ang="0">
                  <a:pos x="1207" y="0"/>
                </a:cxn>
                <a:cxn ang="0">
                  <a:pos x="1207" y="35"/>
                </a:cxn>
                <a:cxn ang="0">
                  <a:pos x="0" y="35"/>
                </a:cxn>
              </a:cxnLst>
              <a:rect l="0" t="0" r="r" b="b"/>
              <a:pathLst>
                <a:path w="1207" h="35">
                  <a:moveTo>
                    <a:pt x="0" y="35"/>
                  </a:moveTo>
                  <a:lnTo>
                    <a:pt x="1207" y="0"/>
                  </a:lnTo>
                  <a:lnTo>
                    <a:pt x="1207" y="35"/>
                  </a:lnTo>
                  <a:lnTo>
                    <a:pt x="0" y="35"/>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25" name="Rectangle 509"/>
            <p:cNvSpPr>
              <a:spLocks noChangeArrowheads="1"/>
            </p:cNvSpPr>
            <p:nvPr/>
          </p:nvSpPr>
          <p:spPr bwMode="auto">
            <a:xfrm>
              <a:off x="6722002" y="5167313"/>
              <a:ext cx="145086"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f)</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726" name="Rectangle 510"/>
            <p:cNvSpPr>
              <a:spLocks noChangeArrowheads="1"/>
            </p:cNvSpPr>
            <p:nvPr/>
          </p:nvSpPr>
          <p:spPr bwMode="auto">
            <a:xfrm>
              <a:off x="6201375" y="4857972"/>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727" name="Rectangle 511"/>
            <p:cNvSpPr>
              <a:spLocks noChangeArrowheads="1"/>
            </p:cNvSpPr>
            <p:nvPr/>
          </p:nvSpPr>
          <p:spPr bwMode="auto">
            <a:xfrm>
              <a:off x="6286742" y="4968019"/>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1</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728" name="Rectangle 512"/>
            <p:cNvSpPr>
              <a:spLocks noChangeArrowheads="1"/>
            </p:cNvSpPr>
            <p:nvPr/>
          </p:nvSpPr>
          <p:spPr bwMode="auto">
            <a:xfrm>
              <a:off x="7713891" y="5217495"/>
              <a:ext cx="421309"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729" name="Freeform 513"/>
            <p:cNvSpPr>
              <a:spLocks/>
            </p:cNvSpPr>
            <p:nvPr/>
          </p:nvSpPr>
          <p:spPr bwMode="auto">
            <a:xfrm>
              <a:off x="5896125" y="5210326"/>
              <a:ext cx="415729" cy="12904"/>
            </a:xfrm>
            <a:custGeom>
              <a:avLst/>
              <a:gdLst/>
              <a:ahLst/>
              <a:cxnLst>
                <a:cxn ang="0">
                  <a:pos x="1191" y="36"/>
                </a:cxn>
                <a:cxn ang="0">
                  <a:pos x="1191" y="0"/>
                </a:cxn>
                <a:cxn ang="0">
                  <a:pos x="0" y="36"/>
                </a:cxn>
                <a:cxn ang="0">
                  <a:pos x="1191" y="36"/>
                </a:cxn>
              </a:cxnLst>
              <a:rect l="0" t="0" r="r" b="b"/>
              <a:pathLst>
                <a:path w="1191" h="36">
                  <a:moveTo>
                    <a:pt x="1191" y="36"/>
                  </a:moveTo>
                  <a:lnTo>
                    <a:pt x="1191" y="0"/>
                  </a:lnTo>
                  <a:lnTo>
                    <a:pt x="0" y="36"/>
                  </a:lnTo>
                  <a:lnTo>
                    <a:pt x="1191" y="3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30" name="Freeform 514"/>
            <p:cNvSpPr>
              <a:spLocks/>
            </p:cNvSpPr>
            <p:nvPr/>
          </p:nvSpPr>
          <p:spPr bwMode="auto">
            <a:xfrm>
              <a:off x="5896125" y="5210326"/>
              <a:ext cx="415729" cy="12904"/>
            </a:xfrm>
            <a:custGeom>
              <a:avLst/>
              <a:gdLst/>
              <a:ahLst/>
              <a:cxnLst>
                <a:cxn ang="0">
                  <a:pos x="1191" y="0"/>
                </a:cxn>
                <a:cxn ang="0">
                  <a:pos x="0" y="36"/>
                </a:cxn>
                <a:cxn ang="0">
                  <a:pos x="0" y="0"/>
                </a:cxn>
                <a:cxn ang="0">
                  <a:pos x="1191" y="0"/>
                </a:cxn>
              </a:cxnLst>
              <a:rect l="0" t="0" r="r" b="b"/>
              <a:pathLst>
                <a:path w="1191" h="36">
                  <a:moveTo>
                    <a:pt x="1191" y="0"/>
                  </a:moveTo>
                  <a:lnTo>
                    <a:pt x="0" y="36"/>
                  </a:lnTo>
                  <a:lnTo>
                    <a:pt x="0" y="0"/>
                  </a:lnTo>
                  <a:lnTo>
                    <a:pt x="1191"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31" name="Rectangle 515"/>
            <p:cNvSpPr>
              <a:spLocks noChangeArrowheads="1"/>
            </p:cNvSpPr>
            <p:nvPr/>
          </p:nvSpPr>
          <p:spPr bwMode="auto">
            <a:xfrm>
              <a:off x="5896125" y="5210326"/>
              <a:ext cx="415729"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732" name="Freeform 516"/>
            <p:cNvSpPr>
              <a:spLocks/>
            </p:cNvSpPr>
            <p:nvPr/>
          </p:nvSpPr>
          <p:spPr bwMode="auto">
            <a:xfrm>
              <a:off x="5903100" y="5184518"/>
              <a:ext cx="131136" cy="37278"/>
            </a:xfrm>
            <a:custGeom>
              <a:avLst/>
              <a:gdLst/>
              <a:ahLst/>
              <a:cxnLst>
                <a:cxn ang="0">
                  <a:pos x="0" y="76"/>
                </a:cxn>
                <a:cxn ang="0">
                  <a:pos x="0" y="102"/>
                </a:cxn>
                <a:cxn ang="0">
                  <a:pos x="376" y="0"/>
                </a:cxn>
                <a:cxn ang="0">
                  <a:pos x="0" y="76"/>
                </a:cxn>
              </a:cxnLst>
              <a:rect l="0" t="0" r="r" b="b"/>
              <a:pathLst>
                <a:path w="376" h="102">
                  <a:moveTo>
                    <a:pt x="0" y="76"/>
                  </a:moveTo>
                  <a:lnTo>
                    <a:pt x="0" y="102"/>
                  </a:lnTo>
                  <a:lnTo>
                    <a:pt x="376" y="0"/>
                  </a:lnTo>
                  <a:lnTo>
                    <a:pt x="0"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33" name="Freeform 517"/>
            <p:cNvSpPr>
              <a:spLocks/>
            </p:cNvSpPr>
            <p:nvPr/>
          </p:nvSpPr>
          <p:spPr bwMode="auto">
            <a:xfrm>
              <a:off x="5903100" y="5184518"/>
              <a:ext cx="131136" cy="64520"/>
            </a:xfrm>
            <a:custGeom>
              <a:avLst/>
              <a:gdLst/>
              <a:ahLst/>
              <a:cxnLst>
                <a:cxn ang="0">
                  <a:pos x="0" y="102"/>
                </a:cxn>
                <a:cxn ang="0">
                  <a:pos x="376" y="0"/>
                </a:cxn>
                <a:cxn ang="0">
                  <a:pos x="376" y="178"/>
                </a:cxn>
                <a:cxn ang="0">
                  <a:pos x="0" y="102"/>
                </a:cxn>
              </a:cxnLst>
              <a:rect l="0" t="0" r="r" b="b"/>
              <a:pathLst>
                <a:path w="376" h="178">
                  <a:moveTo>
                    <a:pt x="0" y="102"/>
                  </a:moveTo>
                  <a:lnTo>
                    <a:pt x="376" y="0"/>
                  </a:lnTo>
                  <a:lnTo>
                    <a:pt x="376" y="178"/>
                  </a:lnTo>
                  <a:lnTo>
                    <a:pt x="0" y="102"/>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34" name="Freeform 518"/>
            <p:cNvSpPr>
              <a:spLocks/>
            </p:cNvSpPr>
            <p:nvPr/>
          </p:nvSpPr>
          <p:spPr bwMode="auto">
            <a:xfrm>
              <a:off x="5903100" y="5184518"/>
              <a:ext cx="131136" cy="64520"/>
            </a:xfrm>
            <a:custGeom>
              <a:avLst/>
              <a:gdLst/>
              <a:ahLst/>
              <a:cxnLst>
                <a:cxn ang="0">
                  <a:pos x="0" y="76"/>
                </a:cxn>
                <a:cxn ang="0">
                  <a:pos x="0" y="102"/>
                </a:cxn>
                <a:cxn ang="0">
                  <a:pos x="376" y="178"/>
                </a:cxn>
                <a:cxn ang="0">
                  <a:pos x="376" y="0"/>
                </a:cxn>
                <a:cxn ang="0">
                  <a:pos x="0" y="76"/>
                </a:cxn>
              </a:cxnLst>
              <a:rect l="0" t="0" r="r" b="b"/>
              <a:pathLst>
                <a:path w="376" h="178">
                  <a:moveTo>
                    <a:pt x="0" y="76"/>
                  </a:moveTo>
                  <a:lnTo>
                    <a:pt x="0" y="102"/>
                  </a:lnTo>
                  <a:lnTo>
                    <a:pt x="376" y="178"/>
                  </a:lnTo>
                  <a:lnTo>
                    <a:pt x="376" y="0"/>
                  </a:lnTo>
                  <a:lnTo>
                    <a:pt x="0" y="76"/>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35" name="Freeform 519"/>
            <p:cNvSpPr>
              <a:spLocks/>
            </p:cNvSpPr>
            <p:nvPr/>
          </p:nvSpPr>
          <p:spPr bwMode="auto">
            <a:xfrm>
              <a:off x="7713891" y="5095625"/>
              <a:ext cx="1395" cy="256645"/>
            </a:xfrm>
            <a:custGeom>
              <a:avLst/>
              <a:gdLst/>
              <a:ahLst/>
              <a:cxnLst>
                <a:cxn ang="0">
                  <a:pos x="0" y="0"/>
                </a:cxn>
                <a:cxn ang="0">
                  <a:pos x="0" y="715"/>
                </a:cxn>
                <a:cxn ang="0">
                  <a:pos x="1" y="715"/>
                </a:cxn>
              </a:cxnLst>
              <a:rect l="0" t="0" r="r" b="b"/>
              <a:pathLst>
                <a:path w="1" h="715">
                  <a:moveTo>
                    <a:pt x="0" y="0"/>
                  </a:moveTo>
                  <a:lnTo>
                    <a:pt x="0" y="715"/>
                  </a:lnTo>
                  <a:lnTo>
                    <a:pt x="1" y="715"/>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36" name="Freeform 520"/>
            <p:cNvSpPr>
              <a:spLocks/>
            </p:cNvSpPr>
            <p:nvPr/>
          </p:nvSpPr>
          <p:spPr bwMode="auto">
            <a:xfrm>
              <a:off x="8569064" y="5217495"/>
              <a:ext cx="421309" cy="12904"/>
            </a:xfrm>
            <a:custGeom>
              <a:avLst/>
              <a:gdLst/>
              <a:ahLst/>
              <a:cxnLst>
                <a:cxn ang="0">
                  <a:pos x="0" y="0"/>
                </a:cxn>
                <a:cxn ang="0">
                  <a:pos x="0" y="35"/>
                </a:cxn>
                <a:cxn ang="0">
                  <a:pos x="1207" y="0"/>
                </a:cxn>
                <a:cxn ang="0">
                  <a:pos x="0" y="0"/>
                </a:cxn>
              </a:cxnLst>
              <a:rect l="0" t="0" r="r" b="b"/>
              <a:pathLst>
                <a:path w="1207" h="35">
                  <a:moveTo>
                    <a:pt x="0" y="0"/>
                  </a:moveTo>
                  <a:lnTo>
                    <a:pt x="0" y="35"/>
                  </a:lnTo>
                  <a:lnTo>
                    <a:pt x="1207" y="0"/>
                  </a:lnTo>
                  <a:lnTo>
                    <a:pt x="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37" name="Freeform 521"/>
            <p:cNvSpPr>
              <a:spLocks/>
            </p:cNvSpPr>
            <p:nvPr/>
          </p:nvSpPr>
          <p:spPr bwMode="auto">
            <a:xfrm>
              <a:off x="8569064" y="5217495"/>
              <a:ext cx="421309" cy="12904"/>
            </a:xfrm>
            <a:custGeom>
              <a:avLst/>
              <a:gdLst/>
              <a:ahLst/>
              <a:cxnLst>
                <a:cxn ang="0">
                  <a:pos x="0" y="35"/>
                </a:cxn>
                <a:cxn ang="0">
                  <a:pos x="1207" y="0"/>
                </a:cxn>
                <a:cxn ang="0">
                  <a:pos x="1207" y="35"/>
                </a:cxn>
                <a:cxn ang="0">
                  <a:pos x="0" y="35"/>
                </a:cxn>
              </a:cxnLst>
              <a:rect l="0" t="0" r="r" b="b"/>
              <a:pathLst>
                <a:path w="1207" h="35">
                  <a:moveTo>
                    <a:pt x="0" y="35"/>
                  </a:moveTo>
                  <a:lnTo>
                    <a:pt x="1207" y="0"/>
                  </a:lnTo>
                  <a:lnTo>
                    <a:pt x="1207" y="35"/>
                  </a:lnTo>
                  <a:lnTo>
                    <a:pt x="0" y="35"/>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38" name="Rectangle 522"/>
            <p:cNvSpPr>
              <a:spLocks noChangeArrowheads="1"/>
            </p:cNvSpPr>
            <p:nvPr/>
          </p:nvSpPr>
          <p:spPr bwMode="auto">
            <a:xfrm>
              <a:off x="8569064" y="5217495"/>
              <a:ext cx="421309"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9739" name="Freeform 523"/>
            <p:cNvSpPr>
              <a:spLocks/>
            </p:cNvSpPr>
            <p:nvPr/>
          </p:nvSpPr>
          <p:spPr bwMode="auto">
            <a:xfrm>
              <a:off x="8859237" y="5218929"/>
              <a:ext cx="131136" cy="37278"/>
            </a:xfrm>
            <a:custGeom>
              <a:avLst/>
              <a:gdLst/>
              <a:ahLst/>
              <a:cxnLst>
                <a:cxn ang="0">
                  <a:pos x="376" y="27"/>
                </a:cxn>
                <a:cxn ang="0">
                  <a:pos x="376" y="0"/>
                </a:cxn>
                <a:cxn ang="0">
                  <a:pos x="0" y="103"/>
                </a:cxn>
                <a:cxn ang="0">
                  <a:pos x="376" y="27"/>
                </a:cxn>
              </a:cxnLst>
              <a:rect l="0" t="0" r="r" b="b"/>
              <a:pathLst>
                <a:path w="376" h="103">
                  <a:moveTo>
                    <a:pt x="376" y="27"/>
                  </a:moveTo>
                  <a:lnTo>
                    <a:pt x="376" y="0"/>
                  </a:lnTo>
                  <a:lnTo>
                    <a:pt x="0" y="103"/>
                  </a:lnTo>
                  <a:lnTo>
                    <a:pt x="376" y="2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40" name="Freeform 524"/>
            <p:cNvSpPr>
              <a:spLocks/>
            </p:cNvSpPr>
            <p:nvPr/>
          </p:nvSpPr>
          <p:spPr bwMode="auto">
            <a:xfrm>
              <a:off x="8859237" y="5191687"/>
              <a:ext cx="131136" cy="64520"/>
            </a:xfrm>
            <a:custGeom>
              <a:avLst/>
              <a:gdLst/>
              <a:ahLst/>
              <a:cxnLst>
                <a:cxn ang="0">
                  <a:pos x="376" y="76"/>
                </a:cxn>
                <a:cxn ang="0">
                  <a:pos x="0" y="179"/>
                </a:cxn>
                <a:cxn ang="0">
                  <a:pos x="0" y="0"/>
                </a:cxn>
                <a:cxn ang="0">
                  <a:pos x="376" y="76"/>
                </a:cxn>
              </a:cxnLst>
              <a:rect l="0" t="0" r="r" b="b"/>
              <a:pathLst>
                <a:path w="376" h="179">
                  <a:moveTo>
                    <a:pt x="376" y="76"/>
                  </a:moveTo>
                  <a:lnTo>
                    <a:pt x="0" y="179"/>
                  </a:lnTo>
                  <a:lnTo>
                    <a:pt x="0" y="0"/>
                  </a:lnTo>
                  <a:lnTo>
                    <a:pt x="376"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41" name="Rectangle 525"/>
            <p:cNvSpPr>
              <a:spLocks noChangeArrowheads="1"/>
            </p:cNvSpPr>
            <p:nvPr/>
          </p:nvSpPr>
          <p:spPr bwMode="auto">
            <a:xfrm>
              <a:off x="8925932" y="4894168"/>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742" name="Freeform 526"/>
            <p:cNvSpPr>
              <a:spLocks/>
            </p:cNvSpPr>
            <p:nvPr/>
          </p:nvSpPr>
          <p:spPr bwMode="auto">
            <a:xfrm>
              <a:off x="8859237" y="5191687"/>
              <a:ext cx="131136" cy="64520"/>
            </a:xfrm>
            <a:custGeom>
              <a:avLst/>
              <a:gdLst/>
              <a:ahLst/>
              <a:cxnLst>
                <a:cxn ang="0">
                  <a:pos x="376" y="103"/>
                </a:cxn>
                <a:cxn ang="0">
                  <a:pos x="376" y="76"/>
                </a:cxn>
                <a:cxn ang="0">
                  <a:pos x="0" y="0"/>
                </a:cxn>
                <a:cxn ang="0">
                  <a:pos x="0" y="179"/>
                </a:cxn>
                <a:cxn ang="0">
                  <a:pos x="376" y="103"/>
                </a:cxn>
              </a:cxnLst>
              <a:rect l="0" t="0" r="r" b="b"/>
              <a:pathLst>
                <a:path w="376" h="179">
                  <a:moveTo>
                    <a:pt x="376" y="103"/>
                  </a:moveTo>
                  <a:lnTo>
                    <a:pt x="376" y="76"/>
                  </a:lnTo>
                  <a:lnTo>
                    <a:pt x="0" y="0"/>
                  </a:lnTo>
                  <a:lnTo>
                    <a:pt x="0" y="179"/>
                  </a:lnTo>
                  <a:lnTo>
                    <a:pt x="376" y="10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43" name="Freeform 527"/>
            <p:cNvSpPr>
              <a:spLocks/>
            </p:cNvSpPr>
            <p:nvPr/>
          </p:nvSpPr>
          <p:spPr bwMode="auto">
            <a:xfrm>
              <a:off x="8569064" y="5095625"/>
              <a:ext cx="1395" cy="256645"/>
            </a:xfrm>
            <a:custGeom>
              <a:avLst/>
              <a:gdLst/>
              <a:ahLst/>
              <a:cxnLst>
                <a:cxn ang="0">
                  <a:pos x="0" y="0"/>
                </a:cxn>
                <a:cxn ang="0">
                  <a:pos x="0" y="715"/>
                </a:cxn>
                <a:cxn ang="0">
                  <a:pos x="1" y="715"/>
                </a:cxn>
              </a:cxnLst>
              <a:rect l="0" t="0" r="r" b="b"/>
              <a:pathLst>
                <a:path w="1" h="715">
                  <a:moveTo>
                    <a:pt x="0" y="0"/>
                  </a:moveTo>
                  <a:lnTo>
                    <a:pt x="0" y="715"/>
                  </a:lnTo>
                  <a:lnTo>
                    <a:pt x="1" y="715"/>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44" name="Freeform 528"/>
            <p:cNvSpPr>
              <a:spLocks/>
            </p:cNvSpPr>
            <p:nvPr/>
          </p:nvSpPr>
          <p:spPr bwMode="auto">
            <a:xfrm>
              <a:off x="8004064" y="5218929"/>
              <a:ext cx="131136" cy="37278"/>
            </a:xfrm>
            <a:custGeom>
              <a:avLst/>
              <a:gdLst/>
              <a:ahLst/>
              <a:cxnLst>
                <a:cxn ang="0">
                  <a:pos x="376" y="27"/>
                </a:cxn>
                <a:cxn ang="0">
                  <a:pos x="376" y="0"/>
                </a:cxn>
                <a:cxn ang="0">
                  <a:pos x="0" y="103"/>
                </a:cxn>
                <a:cxn ang="0">
                  <a:pos x="376" y="27"/>
                </a:cxn>
              </a:cxnLst>
              <a:rect l="0" t="0" r="r" b="b"/>
              <a:pathLst>
                <a:path w="376" h="103">
                  <a:moveTo>
                    <a:pt x="376" y="27"/>
                  </a:moveTo>
                  <a:lnTo>
                    <a:pt x="376" y="0"/>
                  </a:lnTo>
                  <a:lnTo>
                    <a:pt x="0" y="103"/>
                  </a:lnTo>
                  <a:lnTo>
                    <a:pt x="376" y="27"/>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45" name="Freeform 529"/>
            <p:cNvSpPr>
              <a:spLocks/>
            </p:cNvSpPr>
            <p:nvPr/>
          </p:nvSpPr>
          <p:spPr bwMode="auto">
            <a:xfrm>
              <a:off x="8004064" y="5191687"/>
              <a:ext cx="131136" cy="64520"/>
            </a:xfrm>
            <a:custGeom>
              <a:avLst/>
              <a:gdLst/>
              <a:ahLst/>
              <a:cxnLst>
                <a:cxn ang="0">
                  <a:pos x="376" y="76"/>
                </a:cxn>
                <a:cxn ang="0">
                  <a:pos x="0" y="179"/>
                </a:cxn>
                <a:cxn ang="0">
                  <a:pos x="0" y="0"/>
                </a:cxn>
                <a:cxn ang="0">
                  <a:pos x="376" y="76"/>
                </a:cxn>
              </a:cxnLst>
              <a:rect l="0" t="0" r="r" b="b"/>
              <a:pathLst>
                <a:path w="376" h="179">
                  <a:moveTo>
                    <a:pt x="376" y="76"/>
                  </a:moveTo>
                  <a:lnTo>
                    <a:pt x="0" y="179"/>
                  </a:lnTo>
                  <a:lnTo>
                    <a:pt x="0" y="0"/>
                  </a:lnTo>
                  <a:lnTo>
                    <a:pt x="376"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46" name="Rectangle 530"/>
            <p:cNvSpPr>
              <a:spLocks noChangeArrowheads="1"/>
            </p:cNvSpPr>
            <p:nvPr/>
          </p:nvSpPr>
          <p:spPr bwMode="auto">
            <a:xfrm>
              <a:off x="7984265" y="4879654"/>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747" name="Rectangle 531"/>
            <p:cNvSpPr>
              <a:spLocks noChangeArrowheads="1"/>
            </p:cNvSpPr>
            <p:nvPr/>
          </p:nvSpPr>
          <p:spPr bwMode="auto">
            <a:xfrm>
              <a:off x="8069632" y="4975188"/>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4</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748" name="Rectangle 532"/>
            <p:cNvSpPr>
              <a:spLocks noChangeArrowheads="1"/>
            </p:cNvSpPr>
            <p:nvPr/>
          </p:nvSpPr>
          <p:spPr bwMode="auto">
            <a:xfrm>
              <a:off x="9009904" y="4975188"/>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3</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749" name="Rectangle 533"/>
            <p:cNvSpPr>
              <a:spLocks noChangeArrowheads="1"/>
            </p:cNvSpPr>
            <p:nvPr/>
          </p:nvSpPr>
          <p:spPr bwMode="auto">
            <a:xfrm>
              <a:off x="10057462" y="4894168"/>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750" name="Rectangle 534"/>
            <p:cNvSpPr>
              <a:spLocks noChangeArrowheads="1"/>
            </p:cNvSpPr>
            <p:nvPr/>
          </p:nvSpPr>
          <p:spPr bwMode="auto">
            <a:xfrm>
              <a:off x="10142829" y="4975188"/>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2</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751" name="Freeform 535"/>
            <p:cNvSpPr>
              <a:spLocks/>
            </p:cNvSpPr>
            <p:nvPr/>
          </p:nvSpPr>
          <p:spPr bwMode="auto">
            <a:xfrm>
              <a:off x="8004064" y="5191687"/>
              <a:ext cx="131136" cy="64520"/>
            </a:xfrm>
            <a:custGeom>
              <a:avLst/>
              <a:gdLst/>
              <a:ahLst/>
              <a:cxnLst>
                <a:cxn ang="0">
                  <a:pos x="376" y="103"/>
                </a:cxn>
                <a:cxn ang="0">
                  <a:pos x="376" y="76"/>
                </a:cxn>
                <a:cxn ang="0">
                  <a:pos x="0" y="0"/>
                </a:cxn>
                <a:cxn ang="0">
                  <a:pos x="0" y="179"/>
                </a:cxn>
                <a:cxn ang="0">
                  <a:pos x="376" y="103"/>
                </a:cxn>
              </a:cxnLst>
              <a:rect l="0" t="0" r="r" b="b"/>
              <a:pathLst>
                <a:path w="376" h="179">
                  <a:moveTo>
                    <a:pt x="376" y="103"/>
                  </a:moveTo>
                  <a:lnTo>
                    <a:pt x="376" y="76"/>
                  </a:lnTo>
                  <a:lnTo>
                    <a:pt x="0" y="0"/>
                  </a:lnTo>
                  <a:lnTo>
                    <a:pt x="0" y="179"/>
                  </a:lnTo>
                  <a:lnTo>
                    <a:pt x="376" y="103"/>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52" name="Freeform 536"/>
            <p:cNvSpPr>
              <a:spLocks/>
            </p:cNvSpPr>
            <p:nvPr/>
          </p:nvSpPr>
          <p:spPr bwMode="auto">
            <a:xfrm>
              <a:off x="10372880" y="5095625"/>
              <a:ext cx="1395" cy="256645"/>
            </a:xfrm>
            <a:custGeom>
              <a:avLst/>
              <a:gdLst/>
              <a:ahLst/>
              <a:cxnLst>
                <a:cxn ang="0">
                  <a:pos x="0" y="0"/>
                </a:cxn>
                <a:cxn ang="0">
                  <a:pos x="0" y="715"/>
                </a:cxn>
                <a:cxn ang="0">
                  <a:pos x="1" y="715"/>
                </a:cxn>
              </a:cxnLst>
              <a:rect l="0" t="0" r="r" b="b"/>
              <a:pathLst>
                <a:path w="1" h="715">
                  <a:moveTo>
                    <a:pt x="0" y="0"/>
                  </a:moveTo>
                  <a:lnTo>
                    <a:pt x="0" y="715"/>
                  </a:lnTo>
                  <a:lnTo>
                    <a:pt x="1" y="715"/>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53" name="Freeform 537"/>
            <p:cNvSpPr>
              <a:spLocks/>
            </p:cNvSpPr>
            <p:nvPr/>
          </p:nvSpPr>
          <p:spPr bwMode="auto">
            <a:xfrm>
              <a:off x="11085757" y="5191687"/>
              <a:ext cx="131136" cy="37278"/>
            </a:xfrm>
            <a:custGeom>
              <a:avLst/>
              <a:gdLst/>
              <a:ahLst/>
              <a:cxnLst>
                <a:cxn ang="0">
                  <a:pos x="0" y="76"/>
                </a:cxn>
                <a:cxn ang="0">
                  <a:pos x="0" y="103"/>
                </a:cxn>
                <a:cxn ang="0">
                  <a:pos x="376" y="0"/>
                </a:cxn>
                <a:cxn ang="0">
                  <a:pos x="0" y="76"/>
                </a:cxn>
              </a:cxnLst>
              <a:rect l="0" t="0" r="r" b="b"/>
              <a:pathLst>
                <a:path w="376" h="103">
                  <a:moveTo>
                    <a:pt x="0" y="76"/>
                  </a:moveTo>
                  <a:lnTo>
                    <a:pt x="0" y="103"/>
                  </a:lnTo>
                  <a:lnTo>
                    <a:pt x="376" y="0"/>
                  </a:lnTo>
                  <a:lnTo>
                    <a:pt x="0" y="76"/>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54" name="Freeform 538"/>
            <p:cNvSpPr>
              <a:spLocks/>
            </p:cNvSpPr>
            <p:nvPr/>
          </p:nvSpPr>
          <p:spPr bwMode="auto">
            <a:xfrm>
              <a:off x="11085757" y="5191687"/>
              <a:ext cx="131136" cy="64520"/>
            </a:xfrm>
            <a:custGeom>
              <a:avLst/>
              <a:gdLst/>
              <a:ahLst/>
              <a:cxnLst>
                <a:cxn ang="0">
                  <a:pos x="0" y="103"/>
                </a:cxn>
                <a:cxn ang="0">
                  <a:pos x="376" y="0"/>
                </a:cxn>
                <a:cxn ang="0">
                  <a:pos x="376" y="179"/>
                </a:cxn>
                <a:cxn ang="0">
                  <a:pos x="0" y="103"/>
                </a:cxn>
              </a:cxnLst>
              <a:rect l="0" t="0" r="r" b="b"/>
              <a:pathLst>
                <a:path w="376" h="179">
                  <a:moveTo>
                    <a:pt x="0" y="103"/>
                  </a:moveTo>
                  <a:lnTo>
                    <a:pt x="376" y="0"/>
                  </a:lnTo>
                  <a:lnTo>
                    <a:pt x="376" y="179"/>
                  </a:lnTo>
                  <a:lnTo>
                    <a:pt x="0" y="103"/>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55" name="Freeform 539"/>
            <p:cNvSpPr>
              <a:spLocks/>
            </p:cNvSpPr>
            <p:nvPr/>
          </p:nvSpPr>
          <p:spPr bwMode="auto">
            <a:xfrm>
              <a:off x="11085757" y="5191687"/>
              <a:ext cx="131136" cy="64520"/>
            </a:xfrm>
            <a:custGeom>
              <a:avLst/>
              <a:gdLst/>
              <a:ahLst/>
              <a:cxnLst>
                <a:cxn ang="0">
                  <a:pos x="0" y="76"/>
                </a:cxn>
                <a:cxn ang="0">
                  <a:pos x="0" y="103"/>
                </a:cxn>
                <a:cxn ang="0">
                  <a:pos x="376" y="179"/>
                </a:cxn>
                <a:cxn ang="0">
                  <a:pos x="376" y="0"/>
                </a:cxn>
                <a:cxn ang="0">
                  <a:pos x="0" y="76"/>
                </a:cxn>
              </a:cxnLst>
              <a:rect l="0" t="0" r="r" b="b"/>
              <a:pathLst>
                <a:path w="376" h="179">
                  <a:moveTo>
                    <a:pt x="0" y="76"/>
                  </a:moveTo>
                  <a:lnTo>
                    <a:pt x="0" y="103"/>
                  </a:lnTo>
                  <a:lnTo>
                    <a:pt x="376" y="179"/>
                  </a:lnTo>
                  <a:lnTo>
                    <a:pt x="376" y="0"/>
                  </a:lnTo>
                  <a:lnTo>
                    <a:pt x="0" y="76"/>
                  </a:lnTo>
                </a:path>
              </a:pathLst>
            </a:custGeom>
            <a:noFill/>
            <a:ln w="0">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56" name="Freeform 540"/>
            <p:cNvSpPr>
              <a:spLocks/>
            </p:cNvSpPr>
            <p:nvPr/>
          </p:nvSpPr>
          <p:spPr bwMode="auto">
            <a:xfrm>
              <a:off x="11168066" y="5217495"/>
              <a:ext cx="341790" cy="12904"/>
            </a:xfrm>
            <a:custGeom>
              <a:avLst/>
              <a:gdLst/>
              <a:ahLst/>
              <a:cxnLst>
                <a:cxn ang="0">
                  <a:pos x="979" y="35"/>
                </a:cxn>
                <a:cxn ang="0">
                  <a:pos x="979" y="0"/>
                </a:cxn>
                <a:cxn ang="0">
                  <a:pos x="0" y="35"/>
                </a:cxn>
                <a:cxn ang="0">
                  <a:pos x="979" y="35"/>
                </a:cxn>
              </a:cxnLst>
              <a:rect l="0" t="0" r="r" b="b"/>
              <a:pathLst>
                <a:path w="979" h="35">
                  <a:moveTo>
                    <a:pt x="979" y="35"/>
                  </a:moveTo>
                  <a:lnTo>
                    <a:pt x="979" y="0"/>
                  </a:lnTo>
                  <a:lnTo>
                    <a:pt x="0" y="35"/>
                  </a:lnTo>
                  <a:lnTo>
                    <a:pt x="979" y="35"/>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57" name="Freeform 541"/>
            <p:cNvSpPr>
              <a:spLocks/>
            </p:cNvSpPr>
            <p:nvPr/>
          </p:nvSpPr>
          <p:spPr bwMode="auto">
            <a:xfrm>
              <a:off x="11168066" y="5217495"/>
              <a:ext cx="341790" cy="12904"/>
            </a:xfrm>
            <a:custGeom>
              <a:avLst/>
              <a:gdLst/>
              <a:ahLst/>
              <a:cxnLst>
                <a:cxn ang="0">
                  <a:pos x="979" y="0"/>
                </a:cxn>
                <a:cxn ang="0">
                  <a:pos x="0" y="35"/>
                </a:cxn>
                <a:cxn ang="0">
                  <a:pos x="0" y="0"/>
                </a:cxn>
                <a:cxn ang="0">
                  <a:pos x="979" y="0"/>
                </a:cxn>
              </a:cxnLst>
              <a:rect l="0" t="0" r="r" b="b"/>
              <a:pathLst>
                <a:path w="979" h="35">
                  <a:moveTo>
                    <a:pt x="979" y="0"/>
                  </a:moveTo>
                  <a:lnTo>
                    <a:pt x="0" y="35"/>
                  </a:lnTo>
                  <a:lnTo>
                    <a:pt x="0" y="0"/>
                  </a:lnTo>
                  <a:lnTo>
                    <a:pt x="979"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758" name="Rectangle 542"/>
            <p:cNvSpPr>
              <a:spLocks noChangeArrowheads="1"/>
            </p:cNvSpPr>
            <p:nvPr/>
          </p:nvSpPr>
          <p:spPr bwMode="auto">
            <a:xfrm>
              <a:off x="11283588" y="4879654"/>
              <a:ext cx="118580"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P</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9759" name="Rectangle 543"/>
            <p:cNvSpPr>
              <a:spLocks noChangeArrowheads="1"/>
            </p:cNvSpPr>
            <p:nvPr/>
          </p:nvSpPr>
          <p:spPr bwMode="auto">
            <a:xfrm>
              <a:off x="11368955" y="4975188"/>
              <a:ext cx="117185" cy="266681"/>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smtClean="0">
                  <a:ln>
                    <a:noFill/>
                  </a:ln>
                  <a:solidFill>
                    <a:srgbClr val="000000"/>
                  </a:solidFill>
                  <a:effectLst/>
                  <a:latin typeface="Calibri" pitchFamily="34" charset="0"/>
                  <a:cs typeface="Arial" pitchFamily="34" charset="0"/>
                </a:rPr>
                <a:t>1</a:t>
              </a:r>
              <a:endParaRPr kumimoji="0" lang="en-US" b="0" i="0" u="none" strike="noStrike" cap="none" normalizeH="0" baseline="0" smtClean="0">
                <a:ln>
                  <a:noFill/>
                </a:ln>
                <a:solidFill>
                  <a:schemeClr val="tx1"/>
                </a:solidFill>
                <a:effectLst/>
                <a:latin typeface="Arial" pitchFamily="34" charset="0"/>
                <a:cs typeface="Arial" pitchFamily="34" charset="0"/>
              </a:endParaRPr>
            </a:p>
          </p:txBody>
        </p:sp>
        <p:sp>
          <p:nvSpPr>
            <p:cNvPr id="9760" name="Rectangle 544"/>
            <p:cNvSpPr>
              <a:spLocks noChangeArrowheads="1"/>
            </p:cNvSpPr>
            <p:nvPr/>
          </p:nvSpPr>
          <p:spPr bwMode="auto">
            <a:xfrm>
              <a:off x="11168066" y="5217495"/>
              <a:ext cx="341790" cy="12904"/>
            </a:xfrm>
            <a:prstGeom prst="rect">
              <a:avLst/>
            </a:prstGeom>
            <a:noFill/>
            <a:ln w="0">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42" name="Rectangle 342"/>
            <p:cNvSpPr>
              <a:spLocks noChangeArrowheads="1"/>
            </p:cNvSpPr>
            <p:nvPr/>
          </p:nvSpPr>
          <p:spPr bwMode="auto">
            <a:xfrm>
              <a:off x="9274629" y="3197066"/>
              <a:ext cx="129007" cy="276999"/>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b="0" i="0" u="none" strike="noStrike" cap="none" normalizeH="0" baseline="0" dirty="0" smtClean="0">
                  <a:ln>
                    <a:noFill/>
                  </a:ln>
                  <a:solidFill>
                    <a:srgbClr val="000000"/>
                  </a:solidFill>
                  <a:effectLst/>
                  <a:latin typeface="Calibri" pitchFamily="34" charset="0"/>
                  <a:cs typeface="Arial" pitchFamily="34" charset="0"/>
                </a:rPr>
                <a:t>3</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gr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3901738032"/>
      </p:ext>
    </p:extLst>
  </p:cSld>
  <p:clrMapOvr>
    <a:masterClrMapping/>
  </p:clrMapOvr>
  <p:transition advTm="1184"/>
  <p:timing>
    <p:tnLst>
      <p:par>
        <p:cTn id="1" dur="indefinite" restart="never" nodeType="tmRoot">
          <p:childTnLst>
            <p:audio isNarration="1">
              <p:cMediaNode vol="80000" showWhenStopped="0">
                <p:cTn id="2"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501996" y="219033"/>
            <a:ext cx="6628155"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8.2. </a:t>
            </a:r>
            <a:r>
              <a:rPr lang="en-US" sz="3600" b="1">
                <a:solidFill>
                  <a:srgbClr val="C00000"/>
                </a:solidFill>
              </a:rPr>
              <a:t>ỨNG SUẤT - BIẾN </a:t>
            </a:r>
            <a:r>
              <a:rPr lang="en-US" sz="3600" b="1" smtClean="0">
                <a:solidFill>
                  <a:srgbClr val="C00000"/>
                </a:solidFill>
              </a:rPr>
              <a:t>DẠNG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7" name="TextBox 6"/>
          <p:cNvSpPr txBox="1"/>
          <p:nvPr/>
        </p:nvSpPr>
        <p:spPr>
          <a:xfrm>
            <a:off x="142875" y="1093702"/>
            <a:ext cx="11551690" cy="5164491"/>
          </a:xfrm>
          <a:prstGeom prst="rect">
            <a:avLst/>
          </a:prstGeom>
          <a:noFill/>
        </p:spPr>
        <p:txBody>
          <a:bodyPr wrap="square" rtlCol="0">
            <a:spAutoFit/>
          </a:bodyPr>
          <a:lstStyle/>
          <a:p>
            <a:r>
              <a:rPr lang="en-US" sz="2800" b="1" smtClean="0">
                <a:solidFill>
                  <a:srgbClr val="0000FF"/>
                </a:solidFill>
              </a:rPr>
              <a:t>8.2.1. Ứng suất:</a:t>
            </a:r>
            <a:r>
              <a:rPr lang="en-US" sz="2800" b="1" i="1" smtClean="0">
                <a:latin typeface="Times New Roman" panose="02020603050405020304" pitchFamily="18" charset="0"/>
                <a:cs typeface="Times New Roman" panose="02020603050405020304" pitchFamily="18" charset="0"/>
              </a:rPr>
              <a:t>      </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8" name="TextBox 7"/>
          <p:cNvSpPr txBox="1"/>
          <p:nvPr/>
        </p:nvSpPr>
        <p:spPr>
          <a:xfrm>
            <a:off x="700338" y="1684414"/>
            <a:ext cx="10472487" cy="954107"/>
          </a:xfrm>
          <a:prstGeom prst="rect">
            <a:avLst/>
          </a:prstGeom>
          <a:noFill/>
        </p:spPr>
        <p:txBody>
          <a:bodyPr wrap="square" rtlCol="0">
            <a:spAutoFit/>
          </a:bodyPr>
          <a:lstStyle/>
          <a:p>
            <a:r>
              <a:rPr lang="en-US" sz="2800" smtClean="0"/>
              <a:t>  </a:t>
            </a:r>
            <a:r>
              <a:rPr lang="en-US" sz="2800"/>
              <a:t>Trong thanh chịu kéo (nén) đúng tâm, </a:t>
            </a:r>
            <a:r>
              <a:rPr lang="en-US" sz="2800" smtClean="0"/>
              <a:t>tại </a:t>
            </a:r>
            <a:r>
              <a:rPr lang="en-US" altLang="en-US" sz="2800">
                <a:cs typeface="Times New Roman" panose="02020603050405020304" pitchFamily="18" charset="0"/>
              </a:rPr>
              <a:t>mặt cắt ngang </a:t>
            </a:r>
            <a:r>
              <a:rPr lang="en-US" altLang="en-US" sz="2800" smtClean="0">
                <a:cs typeface="Times New Roman" panose="02020603050405020304" pitchFamily="18" charset="0"/>
              </a:rPr>
              <a:t>của thanh </a:t>
            </a:r>
            <a:r>
              <a:rPr lang="en-US" altLang="en-US" sz="2800">
                <a:cs typeface="Times New Roman" panose="02020603050405020304" pitchFamily="18" charset="0"/>
              </a:rPr>
              <a:t>chỉ có thành </a:t>
            </a:r>
            <a:r>
              <a:rPr lang="en-US" altLang="en-US" sz="2800" smtClean="0">
                <a:cs typeface="Times New Roman" panose="02020603050405020304" pitchFamily="18" charset="0"/>
              </a:rPr>
              <a:t>phần ứng </a:t>
            </a:r>
            <a:r>
              <a:rPr lang="en-US" altLang="en-US" sz="2800">
                <a:cs typeface="Times New Roman" panose="02020603050405020304" pitchFamily="18" charset="0"/>
              </a:rPr>
              <a:t>suất pháp</a:t>
            </a:r>
            <a:r>
              <a:rPr lang="en-US" altLang="en-US" sz="2800" smtClean="0">
                <a:cs typeface="Times New Roman" panose="02020603050405020304" pitchFamily="18" charset="0"/>
              </a:rPr>
              <a:t>.</a:t>
            </a:r>
            <a:endParaRPr lang="en-US" altLang="en-US" sz="3200" b="1"/>
          </a:p>
        </p:txBody>
      </p:sp>
      <p:sp>
        <p:nvSpPr>
          <p:cNvPr id="11" name="Rectangle 3"/>
          <p:cNvSpPr>
            <a:spLocks noChangeArrowheads="1"/>
          </p:cNvSpPr>
          <p:nvPr/>
        </p:nvSpPr>
        <p:spPr bwMode="auto">
          <a:xfrm>
            <a:off x="329673" y="4900514"/>
            <a:ext cx="109728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indent="2698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180975"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800" b="1" i="0" u="none" strike="noStrike" cap="none" normalizeH="0" baseline="0" smtClean="0">
                <a:ln>
                  <a:noFill/>
                </a:ln>
                <a:solidFill>
                  <a:schemeClr val="tx1"/>
                </a:solidFill>
                <a:effectLst/>
                <a:latin typeface="+mn-lt"/>
                <a:sym typeface="Symbol" panose="05050102010706020507" pitchFamily="18" charset="2"/>
              </a:rPr>
              <a:t></a:t>
            </a:r>
            <a:r>
              <a:rPr kumimoji="0" lang="en-US" altLang="en-US" sz="2800" b="1" i="0" u="none" strike="noStrike" cap="none" normalizeH="0" baseline="0" smtClean="0">
                <a:ln>
                  <a:noFill/>
                </a:ln>
                <a:solidFill>
                  <a:schemeClr val="tx1"/>
                </a:solidFill>
                <a:effectLst/>
                <a:latin typeface="+mn-lt"/>
                <a:cs typeface="Times New Roman" panose="02020603050405020304" pitchFamily="18" charset="0"/>
              </a:rPr>
              <a:t> lấy dấu (+) nếu thanh chịu </a:t>
            </a:r>
            <a:r>
              <a:rPr kumimoji="0" lang="en-US" altLang="en-US" sz="2800" b="1" i="0" u="none" strike="noStrike" cap="none" normalizeH="0" baseline="0" smtClean="0">
                <a:ln>
                  <a:noFill/>
                </a:ln>
                <a:solidFill>
                  <a:schemeClr val="tx1"/>
                </a:solidFill>
                <a:effectLst/>
                <a:latin typeface="+mn-lt"/>
                <a:cs typeface="Times New Roman" panose="02020603050405020304" pitchFamily="18" charset="0"/>
                <a:sym typeface="Symbol" panose="05050102010706020507" pitchFamily="18" charset="2"/>
              </a:rPr>
              <a:t> lực kéo</a:t>
            </a:r>
            <a:endParaRPr kumimoji="0" lang="en-US" altLang="en-US" sz="2800" b="1" i="0" u="none" strike="noStrike" cap="none" normalizeH="0" baseline="0" smtClean="0">
              <a:ln>
                <a:noFill/>
              </a:ln>
              <a:solidFill>
                <a:schemeClr val="tx1"/>
              </a:solidFill>
              <a:effectLst/>
              <a:latin typeface="+mn-lt"/>
              <a:sym typeface="Symbol" panose="05050102010706020507" pitchFamily="18" charset="2"/>
            </a:endParaRPr>
          </a:p>
          <a:p>
            <a:pPr marL="0" marR="0" lvl="0" indent="180975" algn="l" defTabSz="914400" rtl="0" eaLnBrk="0" fontAlgn="base" latinLnBrk="0" hangingPunct="0">
              <a:lnSpc>
                <a:spcPct val="100000"/>
              </a:lnSpc>
              <a:spcBef>
                <a:spcPct val="0"/>
              </a:spcBef>
              <a:spcAft>
                <a:spcPct val="0"/>
              </a:spcAft>
              <a:buClrTx/>
              <a:buSzTx/>
              <a:buFontTx/>
              <a:buNone/>
              <a:tabLst/>
            </a:pPr>
            <a:r>
              <a:rPr kumimoji="0" lang="en-US" altLang="en-US" sz="2800" b="1" i="0" u="none" strike="noStrike" cap="none" normalizeH="0" baseline="0" smtClean="0">
                <a:ln>
                  <a:noFill/>
                </a:ln>
                <a:solidFill>
                  <a:schemeClr val="tx1"/>
                </a:solidFill>
                <a:effectLst/>
                <a:latin typeface="+mn-lt"/>
                <a:ea typeface="Times New Roman" panose="02020603050405020304" pitchFamily="18" charset="0"/>
                <a:sym typeface="Symbol" panose="05050102010706020507" pitchFamily="18" charset="2"/>
              </a:rPr>
              <a:t>	</a:t>
            </a:r>
            <a:r>
              <a:rPr kumimoji="0" lang="en-US" altLang="en-US" sz="2800" b="1" i="0" u="none" strike="noStrike" cap="none" normalizeH="0" baseline="0" smtClean="0">
                <a:ln>
                  <a:noFill/>
                </a:ln>
                <a:solidFill>
                  <a:schemeClr val="tx1"/>
                </a:solidFill>
                <a:effectLst/>
                <a:latin typeface="+mn-lt"/>
                <a:ea typeface="Times New Roman" panose="02020603050405020304" pitchFamily="18" charset="0"/>
                <a:cs typeface="Times New Roman" panose="02020603050405020304" pitchFamily="18" charset="0"/>
                <a:sym typeface="Symbol" panose="05050102010706020507" pitchFamily="18" charset="2"/>
              </a:rPr>
              <a:t></a:t>
            </a:r>
            <a:r>
              <a:rPr kumimoji="0" lang="en-US" altLang="en-US" sz="2800" b="1" i="0" u="none" strike="noStrike" cap="none" normalizeH="0" baseline="0" smtClean="0">
                <a:ln>
                  <a:noFill/>
                </a:ln>
                <a:solidFill>
                  <a:schemeClr val="tx1"/>
                </a:solidFill>
                <a:effectLst/>
                <a:latin typeface="+mn-lt"/>
                <a:ea typeface="Times New Roman" panose="02020603050405020304" pitchFamily="18" charset="0"/>
              </a:rPr>
              <a:t> lấy dấu (–) nếu thanh chịu lực</a:t>
            </a:r>
            <a:r>
              <a:rPr kumimoji="0" lang="en-US" altLang="en-US" sz="2800" b="1" i="0" u="none" strike="noStrike" cap="none" normalizeH="0" baseline="0" smtClean="0">
                <a:ln>
                  <a:noFill/>
                </a:ln>
                <a:solidFill>
                  <a:schemeClr val="tx1"/>
                </a:solidFill>
                <a:effectLst/>
                <a:latin typeface="+mn-lt"/>
                <a:ea typeface="Times New Roman" panose="02020603050405020304" pitchFamily="18" charset="0"/>
                <a:cs typeface="Times New Roman" panose="02020603050405020304" pitchFamily="18" charset="0"/>
                <a:sym typeface="Symbol" panose="05050102010706020507" pitchFamily="18" charset="2"/>
              </a:rPr>
              <a:t>  nén</a:t>
            </a:r>
            <a:r>
              <a:rPr kumimoji="0" lang="en-US" altLang="en-US" sz="2800" b="1" i="0" u="none" strike="noStrike" cap="none" normalizeH="0" baseline="0" smtClean="0">
                <a:ln>
                  <a:noFill/>
                </a:ln>
                <a:solidFill>
                  <a:schemeClr val="tx1"/>
                </a:solidFill>
                <a:effectLst/>
                <a:latin typeface="+mn-lt"/>
                <a:cs typeface="Times New Roman" panose="02020603050405020304" pitchFamily="18" charset="0"/>
                <a:sym typeface="Symbol" panose="05050102010706020507" pitchFamily="18" charset="2"/>
              </a:rPr>
              <a:t> </a:t>
            </a:r>
            <a:endParaRPr kumimoji="0" lang="en-US" altLang="en-US" sz="2800" b="1" i="0" u="none" strike="noStrike" cap="none" normalizeH="0" baseline="0" smtClean="0">
              <a:ln>
                <a:noFill/>
              </a:ln>
              <a:solidFill>
                <a:schemeClr val="tx1"/>
              </a:solidFill>
              <a:effectLst/>
              <a:latin typeface="+mn-lt"/>
              <a:ea typeface="Times New Roman" panose="02020603050405020304" pitchFamily="18" charset="0"/>
              <a:cs typeface="Times New Roman" panose="02020603050405020304" pitchFamily="18" charset="0"/>
              <a:sym typeface="Symbol" panose="05050102010706020507" pitchFamily="18" charset="2"/>
            </a:endParaRPr>
          </a:p>
        </p:txBody>
      </p:sp>
      <p:sp>
        <p:nvSpPr>
          <p:cNvPr id="12" name="Rectangle 6"/>
          <p:cNvSpPr>
            <a:spLocks noChangeArrowheads="1"/>
          </p:cNvSpPr>
          <p:nvPr/>
        </p:nvSpPr>
        <p:spPr bwMode="auto">
          <a:xfrm>
            <a:off x="142875" y="12205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491284050"/>
              </p:ext>
            </p:extLst>
          </p:nvPr>
        </p:nvGraphicFramePr>
        <p:xfrm>
          <a:off x="1971675" y="2666262"/>
          <a:ext cx="1699780" cy="951648"/>
        </p:xfrm>
        <a:graphic>
          <a:graphicData uri="http://schemas.openxmlformats.org/presentationml/2006/ole">
            <mc:AlternateContent xmlns:mc="http://schemas.openxmlformats.org/markup-compatibility/2006">
              <mc:Choice xmlns:v="urn:schemas-microsoft-com:vml" Requires="v">
                <p:oleObj spid="_x0000_s1075" name="Equation" r:id="rId6" imgW="622570" imgH="393871" progId="Equation.3">
                  <p:embed/>
                </p:oleObj>
              </mc:Choice>
              <mc:Fallback>
                <p:oleObj name="Equation" r:id="rId6" imgW="622570" imgH="393871" progId="Equation.3">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71675" y="2666262"/>
                        <a:ext cx="1699780" cy="951648"/>
                      </a:xfrm>
                      <a:prstGeom prst="rect">
                        <a:avLst/>
                      </a:prstGeom>
                      <a:noFill/>
                    </p:spPr>
                  </p:pic>
                </p:oleObj>
              </mc:Fallback>
            </mc:AlternateContent>
          </a:graphicData>
        </a:graphic>
      </p:graphicFrame>
      <p:sp>
        <p:nvSpPr>
          <p:cNvPr id="14" name="Rectangle 13"/>
          <p:cNvSpPr/>
          <p:nvPr/>
        </p:nvSpPr>
        <p:spPr>
          <a:xfrm>
            <a:off x="3784077" y="2908038"/>
            <a:ext cx="1231268" cy="461665"/>
          </a:xfrm>
          <a:prstGeom prst="rect">
            <a:avLst/>
          </a:prstGeom>
        </p:spPr>
        <p:txBody>
          <a:bodyPr wrap="square">
            <a:spAutoFit/>
          </a:bodyPr>
          <a:lstStyle/>
          <a:p>
            <a:r>
              <a:rPr lang="en-US" altLang="en-US" sz="2400">
                <a:latin typeface="Arial" panose="020B0604020202020204" pitchFamily="34" charset="0"/>
                <a:ea typeface="Times New Roman" panose="02020603050405020304" pitchFamily="18" charset="0"/>
              </a:rPr>
              <a:t>(N/m</a:t>
            </a:r>
            <a:r>
              <a:rPr lang="en-US" altLang="en-US" sz="2400" baseline="30000">
                <a:latin typeface="Arial" panose="020B0604020202020204" pitchFamily="34" charset="0"/>
                <a:ea typeface="Times New Roman" panose="02020603050405020304" pitchFamily="18" charset="0"/>
              </a:rPr>
              <a:t>2</a:t>
            </a:r>
            <a:r>
              <a:rPr lang="en-US" altLang="en-US" sz="2400">
                <a:latin typeface="Arial" panose="020B0604020202020204" pitchFamily="34" charset="0"/>
                <a:ea typeface="Times New Roman" panose="02020603050405020304" pitchFamily="18" charset="0"/>
              </a:rPr>
              <a:t>) </a:t>
            </a:r>
            <a:endParaRPr lang="en-US" sz="2400"/>
          </a:p>
        </p:txBody>
      </p:sp>
      <p:sp>
        <p:nvSpPr>
          <p:cNvPr id="15" name="Rectangle 14"/>
          <p:cNvSpPr/>
          <p:nvPr/>
        </p:nvSpPr>
        <p:spPr>
          <a:xfrm>
            <a:off x="700338" y="3675948"/>
            <a:ext cx="10346315" cy="1077218"/>
          </a:xfrm>
          <a:prstGeom prst="rect">
            <a:avLst/>
          </a:prstGeom>
        </p:spPr>
        <p:txBody>
          <a:bodyPr wrap="square">
            <a:spAutoFit/>
          </a:bodyPr>
          <a:lstStyle/>
          <a:p>
            <a:pPr lvl="0" indent="269875" eaLnBrk="0" fontAlgn="base" hangingPunct="0">
              <a:lnSpc>
                <a:spcPct val="150000"/>
              </a:lnSpc>
              <a:spcBef>
                <a:spcPct val="0"/>
              </a:spcBef>
              <a:spcAft>
                <a:spcPct val="0"/>
              </a:spcAft>
            </a:pPr>
            <a:r>
              <a:rPr lang="en-US" altLang="en-US" sz="2400" smtClean="0">
                <a:latin typeface="Arial" panose="020B0604020202020204" pitchFamily="34" charset="0"/>
                <a:ea typeface="Times New Roman" panose="02020603050405020304" pitchFamily="18" charset="0"/>
              </a:rPr>
              <a:t>N</a:t>
            </a:r>
            <a:r>
              <a:rPr lang="en-US" altLang="en-US" sz="2400" baseline="-30000" smtClean="0">
                <a:latin typeface="Arial" panose="020B0604020202020204" pitchFamily="34" charset="0"/>
                <a:ea typeface="Times New Roman" panose="02020603050405020304" pitchFamily="18" charset="0"/>
              </a:rPr>
              <a:t>z</a:t>
            </a:r>
            <a:r>
              <a:rPr lang="en-US" altLang="en-US" sz="2400" smtClean="0">
                <a:latin typeface="Arial" panose="020B0604020202020204" pitchFamily="34" charset="0"/>
                <a:ea typeface="Times New Roman" panose="02020603050405020304" pitchFamily="18" charset="0"/>
              </a:rPr>
              <a:t> </a:t>
            </a:r>
            <a:r>
              <a:rPr lang="en-US" altLang="en-US" sz="2400">
                <a:latin typeface="Arial" panose="020B0604020202020204" pitchFamily="34" charset="0"/>
                <a:ea typeface="Times New Roman" panose="02020603050405020304" pitchFamily="18" charset="0"/>
              </a:rPr>
              <a:t>: giá trị tuyệt đối của lực dọc tại mặt cắt tính ứng suất (N)                                                               </a:t>
            </a:r>
            <a:endParaRPr lang="en-US" altLang="en-US" sz="2400" b="1">
              <a:latin typeface="Arial" panose="020B0604020202020204" pitchFamily="34" charset="0"/>
              <a:cs typeface="Arial" panose="020B0604020202020204" pitchFamily="34" charset="0"/>
            </a:endParaRPr>
          </a:p>
          <a:p>
            <a:pPr lvl="0" indent="180975" eaLnBrk="0" fontAlgn="base" hangingPunct="0">
              <a:spcBef>
                <a:spcPct val="0"/>
              </a:spcBef>
              <a:spcAft>
                <a:spcPct val="0"/>
              </a:spcAft>
            </a:pPr>
            <a:r>
              <a:rPr lang="en-US" altLang="en-US" sz="2400" smtClean="0">
                <a:latin typeface="Times New Roman" panose="02020603050405020304" pitchFamily="18" charset="0"/>
                <a:cs typeface="Times New Roman" panose="02020603050405020304" pitchFamily="18" charset="0"/>
              </a:rPr>
              <a:t> </a:t>
            </a:r>
            <a:r>
              <a:rPr lang="en-US" altLang="en-US" sz="2800" smtClean="0">
                <a:cs typeface="Times New Roman" panose="02020603050405020304" pitchFamily="18" charset="0"/>
              </a:rPr>
              <a:t>F </a:t>
            </a:r>
            <a:r>
              <a:rPr lang="en-US" altLang="en-US" sz="2800">
                <a:cs typeface="Times New Roman" panose="02020603050405020304" pitchFamily="18" charset="0"/>
              </a:rPr>
              <a:t>: diện tích mặt cắt ngang thanh (m</a:t>
            </a:r>
            <a:r>
              <a:rPr lang="en-US" altLang="en-US" sz="2800" baseline="30000">
                <a:cs typeface="Times New Roman" panose="02020603050405020304" pitchFamily="18" charset="0"/>
              </a:rPr>
              <a:t>2</a:t>
            </a:r>
            <a:r>
              <a:rPr lang="en-US" altLang="en-US" sz="2800" smtClean="0">
                <a:cs typeface="Times New Roman" panose="02020603050405020304" pitchFamily="18" charset="0"/>
              </a:rPr>
              <a:t>)</a:t>
            </a:r>
            <a:endParaRPr lang="en-US" altLang="en-US" sz="2800" b="1">
              <a:cs typeface="Arial" panose="020B0604020202020204" pitchFamily="34" charset="0"/>
            </a:endParaRPr>
          </a:p>
        </p:txBody>
      </p:sp>
      <p:sp>
        <p:nvSpPr>
          <p:cNvPr id="16" name="Rectangle 15"/>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7" name="TextBox 16"/>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8" name="TextBox 17"/>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pic>
        <p:nvPicPr>
          <p:cNvPr id="3" name="Audio 2">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622274240"/>
      </p:ext>
    </p:extLst>
  </p:cSld>
  <p:clrMapOvr>
    <a:masterClrMapping/>
  </p:clrMapOvr>
  <mc:AlternateContent xmlns:mc="http://schemas.openxmlformats.org/markup-compatibility/2006">
    <mc:Choice xmlns:p14="http://schemas.microsoft.com/office/powerpoint/2010/main" Requires="p14">
      <p:transition spd="slow" p14:dur="2000" advTm="3347"/>
    </mc:Choice>
    <mc:Fallback>
      <p:transition spd="slow" advTm="33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3"/>
                </p:tgtEl>
              </p:cMediaNode>
            </p:audio>
          </p:childTnLst>
        </p:cTn>
      </p:par>
    </p:tnLst>
    <p:bldLst>
      <p:bldP spid="8" grpId="0"/>
      <p:bldP spid="11"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501996" y="219033"/>
            <a:ext cx="6628155"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8.2. </a:t>
            </a:r>
            <a:r>
              <a:rPr lang="en-US" sz="3600" b="1">
                <a:solidFill>
                  <a:srgbClr val="C00000"/>
                </a:solidFill>
              </a:rPr>
              <a:t>ỨNG SUẤT - BIẾN </a:t>
            </a:r>
            <a:r>
              <a:rPr lang="en-US" sz="3600" b="1" smtClean="0">
                <a:solidFill>
                  <a:srgbClr val="C00000"/>
                </a:solidFill>
              </a:rPr>
              <a:t>DẠNG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5" name="TextBox 4"/>
          <p:cNvSpPr txBox="1"/>
          <p:nvPr/>
        </p:nvSpPr>
        <p:spPr>
          <a:xfrm>
            <a:off x="640310" y="1081580"/>
            <a:ext cx="11551690" cy="5164491"/>
          </a:xfrm>
          <a:prstGeom prst="rect">
            <a:avLst/>
          </a:prstGeom>
          <a:noFill/>
        </p:spPr>
        <p:txBody>
          <a:bodyPr wrap="square" rtlCol="0">
            <a:spAutoFit/>
          </a:bodyPr>
          <a:lstStyle/>
          <a:p>
            <a:r>
              <a:rPr lang="en-US" sz="2800" b="1" smtClean="0">
                <a:solidFill>
                  <a:srgbClr val="0000FF"/>
                </a:solidFill>
              </a:rPr>
              <a:t>8.2.2. Biến  dạng:</a:t>
            </a:r>
            <a:r>
              <a:rPr lang="en-US" sz="2800" b="1" i="1" smtClean="0">
                <a:latin typeface="Times New Roman" panose="02020603050405020304" pitchFamily="18" charset="0"/>
                <a:cs typeface="Times New Roman" panose="02020603050405020304" pitchFamily="18" charset="0"/>
              </a:rPr>
              <a:t>      </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7" name="TextBox 6"/>
          <p:cNvSpPr txBox="1"/>
          <p:nvPr/>
        </p:nvSpPr>
        <p:spPr>
          <a:xfrm>
            <a:off x="1080655" y="3852733"/>
            <a:ext cx="10293926" cy="523220"/>
          </a:xfrm>
          <a:prstGeom prst="rect">
            <a:avLst/>
          </a:prstGeom>
          <a:noFill/>
        </p:spPr>
        <p:txBody>
          <a:bodyPr wrap="square" rtlCol="0">
            <a:spAutoFit/>
          </a:bodyPr>
          <a:lstStyle/>
          <a:p>
            <a:r>
              <a:rPr lang="en-US" sz="2800" smtClean="0"/>
              <a:t>     </a:t>
            </a:r>
            <a:r>
              <a:rPr lang="en-US" altLang="en-US" sz="2800">
                <a:ea typeface="Times New Roman" panose="02020603050405020304" pitchFamily="18" charset="0"/>
              </a:rPr>
              <a:t>Biến dạng dọc tuyệt đối của </a:t>
            </a:r>
            <a:r>
              <a:rPr lang="en-US" altLang="en-US" sz="2800" smtClean="0">
                <a:ea typeface="Times New Roman" panose="02020603050405020304" pitchFamily="18" charset="0"/>
              </a:rPr>
              <a:t>thanh:  </a:t>
            </a:r>
            <a:r>
              <a:rPr lang="en-US" altLang="en-US" sz="2800">
                <a:ea typeface="Times New Roman" panose="02020603050405020304" pitchFamily="18" charset="0"/>
                <a:sym typeface="Symbol" panose="05050102010706020507" pitchFamily="18" charset="2"/>
              </a:rPr>
              <a:t></a:t>
            </a:r>
            <a:r>
              <a:rPr lang="en-US" altLang="en-US" sz="2800">
                <a:ea typeface="Times New Roman" panose="02020603050405020304" pitchFamily="18" charset="0"/>
              </a:rPr>
              <a:t>l = l</a:t>
            </a:r>
            <a:r>
              <a:rPr lang="en-US" altLang="en-US" sz="2800" baseline="-30000">
                <a:ea typeface="Times New Roman" panose="02020603050405020304" pitchFamily="18" charset="0"/>
                <a:sym typeface="Symbol" panose="05050102010706020507" pitchFamily="18" charset="2"/>
              </a:rPr>
              <a:t>1</a:t>
            </a:r>
            <a:r>
              <a:rPr lang="en-US" altLang="en-US" sz="2800">
                <a:ea typeface="Times New Roman" panose="02020603050405020304" pitchFamily="18" charset="0"/>
                <a:sym typeface="Symbol" panose="05050102010706020507" pitchFamily="18" charset="2"/>
              </a:rPr>
              <a:t> – l (m</a:t>
            </a:r>
            <a:r>
              <a:rPr lang="en-US" altLang="en-US" sz="2800" smtClean="0">
                <a:ea typeface="Times New Roman" panose="02020603050405020304" pitchFamily="18" charset="0"/>
                <a:sym typeface="Symbol" panose="05050102010706020507" pitchFamily="18" charset="2"/>
              </a:rPr>
              <a:t>)</a:t>
            </a:r>
            <a:endParaRPr lang="en-US" altLang="en-US" sz="2800">
              <a:ea typeface="Times New Roman" panose="02020603050405020304" pitchFamily="18" charset="0"/>
              <a:sym typeface="Symbol" panose="05050102010706020507" pitchFamily="18" charset="2"/>
            </a:endParaRPr>
          </a:p>
        </p:txBody>
      </p:sp>
      <p:grpSp>
        <p:nvGrpSpPr>
          <p:cNvPr id="26" name="Group 25"/>
          <p:cNvGrpSpPr/>
          <p:nvPr/>
        </p:nvGrpSpPr>
        <p:grpSpPr>
          <a:xfrm>
            <a:off x="3877981" y="1795498"/>
            <a:ext cx="4814888" cy="728662"/>
            <a:chOff x="6524625" y="2228850"/>
            <a:chExt cx="4814888" cy="728662"/>
          </a:xfrm>
        </p:grpSpPr>
        <p:sp>
          <p:nvSpPr>
            <p:cNvPr id="23" name="Rectangle 22"/>
            <p:cNvSpPr/>
            <p:nvPr/>
          </p:nvSpPr>
          <p:spPr>
            <a:xfrm>
              <a:off x="7029458" y="2228850"/>
              <a:ext cx="3814763" cy="728662"/>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5" name="Straight Connector 24"/>
            <p:cNvCxnSpPr/>
            <p:nvPr/>
          </p:nvCxnSpPr>
          <p:spPr>
            <a:xfrm>
              <a:off x="6524625" y="2567630"/>
              <a:ext cx="4814888" cy="0"/>
            </a:xfrm>
            <a:prstGeom prst="line">
              <a:avLst/>
            </a:prstGeom>
            <a:ln>
              <a:solidFill>
                <a:schemeClr val="tx1"/>
              </a:solidFill>
              <a:prstDash val="lgDashDot"/>
            </a:ln>
          </p:spPr>
          <p:style>
            <a:lnRef idx="1">
              <a:schemeClr val="accent1"/>
            </a:lnRef>
            <a:fillRef idx="0">
              <a:schemeClr val="accent1"/>
            </a:fillRef>
            <a:effectRef idx="0">
              <a:schemeClr val="accent1"/>
            </a:effectRef>
            <a:fontRef idx="minor">
              <a:schemeClr val="tx1"/>
            </a:fontRef>
          </p:style>
        </p:cxnSp>
      </p:grpSp>
      <p:grpSp>
        <p:nvGrpSpPr>
          <p:cNvPr id="46" name="Group 45"/>
          <p:cNvGrpSpPr/>
          <p:nvPr/>
        </p:nvGrpSpPr>
        <p:grpSpPr>
          <a:xfrm>
            <a:off x="3648896" y="1799345"/>
            <a:ext cx="5406441" cy="476420"/>
            <a:chOff x="6281244" y="2228850"/>
            <a:chExt cx="5406441" cy="476420"/>
          </a:xfrm>
        </p:grpSpPr>
        <p:cxnSp>
          <p:nvCxnSpPr>
            <p:cNvPr id="33" name="Straight Arrow Connector 32"/>
            <p:cNvCxnSpPr/>
            <p:nvPr/>
          </p:nvCxnSpPr>
          <p:spPr>
            <a:xfrm>
              <a:off x="10844221" y="2567630"/>
              <a:ext cx="495292" cy="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6524625" y="2563510"/>
              <a:ext cx="495292" cy="0"/>
            </a:xfrm>
            <a:prstGeom prst="straightConnector1">
              <a:avLst/>
            </a:prstGeom>
            <a:ln w="28575">
              <a:solidFill>
                <a:schemeClr val="tx1"/>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11339513" y="2228850"/>
              <a:ext cx="348172" cy="461665"/>
            </a:xfrm>
            <a:prstGeom prst="rect">
              <a:avLst/>
            </a:prstGeom>
            <a:noFill/>
          </p:spPr>
          <p:txBody>
            <a:bodyPr wrap="none" rtlCol="0">
              <a:spAutoFit/>
            </a:bodyPr>
            <a:lstStyle/>
            <a:p>
              <a:r>
                <a:rPr lang="en-US" sz="2400" smtClean="0"/>
                <a:t>P</a:t>
              </a:r>
              <a:endParaRPr lang="en-US" sz="2400"/>
            </a:p>
          </p:txBody>
        </p:sp>
        <p:sp>
          <p:nvSpPr>
            <p:cNvPr id="37" name="Rectangle 36"/>
            <p:cNvSpPr/>
            <p:nvPr/>
          </p:nvSpPr>
          <p:spPr>
            <a:xfrm>
              <a:off x="6281244" y="2243605"/>
              <a:ext cx="495292" cy="461665"/>
            </a:xfrm>
            <a:prstGeom prst="rect">
              <a:avLst/>
            </a:prstGeom>
          </p:spPr>
          <p:txBody>
            <a:bodyPr wrap="square">
              <a:spAutoFit/>
            </a:bodyPr>
            <a:lstStyle/>
            <a:p>
              <a:r>
                <a:rPr lang="en-US" sz="2400"/>
                <a:t>P</a:t>
              </a:r>
            </a:p>
          </p:txBody>
        </p:sp>
      </p:grpSp>
      <p:grpSp>
        <p:nvGrpSpPr>
          <p:cNvPr id="45" name="Group 44"/>
          <p:cNvGrpSpPr/>
          <p:nvPr/>
        </p:nvGrpSpPr>
        <p:grpSpPr>
          <a:xfrm>
            <a:off x="4167633" y="1899466"/>
            <a:ext cx="4272449" cy="519151"/>
            <a:chOff x="6799981" y="2334902"/>
            <a:chExt cx="4272449" cy="519151"/>
          </a:xfrm>
        </p:grpSpPr>
        <p:cxnSp>
          <p:nvCxnSpPr>
            <p:cNvPr id="40" name="Straight Connector 39"/>
            <p:cNvCxnSpPr/>
            <p:nvPr/>
          </p:nvCxnSpPr>
          <p:spPr>
            <a:xfrm>
              <a:off x="6799981" y="2854053"/>
              <a:ext cx="4258594" cy="0"/>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6813836" y="2341418"/>
              <a:ext cx="4258594" cy="0"/>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11030865" y="2341418"/>
              <a:ext cx="0" cy="512635"/>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6830337" y="2334902"/>
              <a:ext cx="0" cy="512635"/>
            </a:xfrm>
            <a:prstGeom prst="line">
              <a:avLst/>
            </a:prstGeom>
            <a:ln w="28575">
              <a:prstDash val="dash"/>
            </a:ln>
          </p:spPr>
          <p:style>
            <a:lnRef idx="1">
              <a:schemeClr val="accent1"/>
            </a:lnRef>
            <a:fillRef idx="0">
              <a:schemeClr val="accent1"/>
            </a:fillRef>
            <a:effectRef idx="0">
              <a:schemeClr val="accent1"/>
            </a:effectRef>
            <a:fontRef idx="minor">
              <a:schemeClr val="tx1"/>
            </a:fontRef>
          </p:style>
        </p:cxnSp>
      </p:grpSp>
      <p:grpSp>
        <p:nvGrpSpPr>
          <p:cNvPr id="67" name="Group 66"/>
          <p:cNvGrpSpPr/>
          <p:nvPr/>
        </p:nvGrpSpPr>
        <p:grpSpPr>
          <a:xfrm>
            <a:off x="4197909" y="2396843"/>
            <a:ext cx="4228318" cy="915782"/>
            <a:chOff x="4197909" y="2396843"/>
            <a:chExt cx="4228318" cy="915782"/>
          </a:xfrm>
        </p:grpSpPr>
        <p:cxnSp>
          <p:nvCxnSpPr>
            <p:cNvPr id="48" name="Straight Connector 47"/>
            <p:cNvCxnSpPr/>
            <p:nvPr/>
          </p:nvCxnSpPr>
          <p:spPr>
            <a:xfrm>
              <a:off x="4197909" y="2396844"/>
              <a:ext cx="0" cy="889743"/>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8398517" y="2396843"/>
              <a:ext cx="0" cy="889743"/>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a:off x="4197909" y="3286587"/>
              <a:ext cx="4228318" cy="0"/>
            </a:xfrm>
            <a:prstGeom prst="straightConnector1">
              <a:avLst/>
            </a:prstGeom>
            <a:ln w="19050">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6227655" y="2912515"/>
              <a:ext cx="921288" cy="400110"/>
            </a:xfrm>
            <a:prstGeom prst="rect">
              <a:avLst/>
            </a:prstGeom>
            <a:noFill/>
          </p:spPr>
          <p:txBody>
            <a:bodyPr wrap="square" rtlCol="0">
              <a:spAutoFit/>
            </a:bodyPr>
            <a:lstStyle/>
            <a:p>
              <a:r>
                <a:rPr lang="en-US" sz="2000" smtClean="0"/>
                <a:t>l</a:t>
              </a:r>
              <a:r>
                <a:rPr lang="en-US" sz="2000" baseline="-25000" smtClean="0"/>
                <a:t>1</a:t>
              </a:r>
              <a:endParaRPr lang="en-US" sz="2000"/>
            </a:p>
          </p:txBody>
        </p:sp>
      </p:grpSp>
      <p:grpSp>
        <p:nvGrpSpPr>
          <p:cNvPr id="66" name="Group 65"/>
          <p:cNvGrpSpPr/>
          <p:nvPr/>
        </p:nvGrpSpPr>
        <p:grpSpPr>
          <a:xfrm>
            <a:off x="4378019" y="2220345"/>
            <a:ext cx="3833854" cy="913832"/>
            <a:chOff x="4378019" y="2220345"/>
            <a:chExt cx="3833854" cy="913832"/>
          </a:xfrm>
        </p:grpSpPr>
        <p:cxnSp>
          <p:nvCxnSpPr>
            <p:cNvPr id="54" name="Straight Connector 53"/>
            <p:cNvCxnSpPr/>
            <p:nvPr/>
          </p:nvCxnSpPr>
          <p:spPr>
            <a:xfrm>
              <a:off x="4378019" y="2244434"/>
              <a:ext cx="0" cy="889743"/>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8198001" y="2220345"/>
              <a:ext cx="0" cy="889743"/>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p:nvPr/>
          </p:nvCxnSpPr>
          <p:spPr>
            <a:xfrm>
              <a:off x="4378019" y="2912515"/>
              <a:ext cx="3833854" cy="0"/>
            </a:xfrm>
            <a:prstGeom prst="straightConnector1">
              <a:avLst/>
            </a:prstGeom>
            <a:ln>
              <a:solidFill>
                <a:srgbClr val="FF000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58" name="TextBox 57"/>
            <p:cNvSpPr txBox="1"/>
            <p:nvPr/>
          </p:nvSpPr>
          <p:spPr>
            <a:xfrm>
              <a:off x="6225920" y="2538240"/>
              <a:ext cx="921288" cy="400110"/>
            </a:xfrm>
            <a:prstGeom prst="rect">
              <a:avLst/>
            </a:prstGeom>
            <a:noFill/>
          </p:spPr>
          <p:txBody>
            <a:bodyPr wrap="square" rtlCol="0">
              <a:spAutoFit/>
            </a:bodyPr>
            <a:lstStyle/>
            <a:p>
              <a:r>
                <a:rPr lang="en-US" sz="2000" smtClean="0"/>
                <a:t>l</a:t>
              </a:r>
              <a:endParaRPr lang="en-US" sz="2000"/>
            </a:p>
          </p:txBody>
        </p:sp>
      </p:grpSp>
      <p:sp>
        <p:nvSpPr>
          <p:cNvPr id="62" name="TextBox 61"/>
          <p:cNvSpPr txBox="1"/>
          <p:nvPr/>
        </p:nvSpPr>
        <p:spPr>
          <a:xfrm>
            <a:off x="1066795" y="4545472"/>
            <a:ext cx="5444841" cy="523220"/>
          </a:xfrm>
          <a:prstGeom prst="rect">
            <a:avLst/>
          </a:prstGeom>
          <a:noFill/>
        </p:spPr>
        <p:txBody>
          <a:bodyPr wrap="square" rtlCol="0">
            <a:spAutoFit/>
          </a:bodyPr>
          <a:lstStyle/>
          <a:p>
            <a:pPr lvl="0"/>
            <a:r>
              <a:rPr lang="en-US" sz="2800" smtClean="0"/>
              <a:t>     </a:t>
            </a:r>
            <a:r>
              <a:rPr lang="en-US" altLang="en-US" sz="2800">
                <a:ea typeface="Times New Roman" panose="02020603050405020304" pitchFamily="18" charset="0"/>
                <a:sym typeface="Symbol" panose="05050102010706020507" pitchFamily="18" charset="2"/>
              </a:rPr>
              <a:t>Biến dạng dọc tỉ đối ( tương đối</a:t>
            </a:r>
            <a:r>
              <a:rPr lang="en-US" altLang="en-US" sz="2800" smtClean="0">
                <a:ea typeface="Times New Roman" panose="02020603050405020304" pitchFamily="18" charset="0"/>
                <a:sym typeface="Symbol" panose="05050102010706020507" pitchFamily="18" charset="2"/>
              </a:rPr>
              <a:t>):  </a:t>
            </a:r>
            <a:endParaRPr lang="en-US" altLang="en-US" sz="2800">
              <a:ea typeface="Times New Roman" panose="02020603050405020304" pitchFamily="18" charset="0"/>
              <a:sym typeface="Symbol" panose="05050102010706020507" pitchFamily="18" charset="2"/>
            </a:endParaRPr>
          </a:p>
        </p:txBody>
      </p:sp>
      <p:graphicFrame>
        <p:nvGraphicFramePr>
          <p:cNvPr id="65" name="Object 64"/>
          <p:cNvGraphicFramePr>
            <a:graphicFrameLocks noChangeAspect="1"/>
          </p:cNvGraphicFramePr>
          <p:nvPr>
            <p:extLst>
              <p:ext uri="{D42A27DB-BD31-4B8C-83A1-F6EECF244321}">
                <p14:modId xmlns:p14="http://schemas.microsoft.com/office/powerpoint/2010/main" val="4102699430"/>
              </p:ext>
            </p:extLst>
          </p:nvPr>
        </p:nvGraphicFramePr>
        <p:xfrm>
          <a:off x="6621621" y="4349163"/>
          <a:ext cx="1414015" cy="873994"/>
        </p:xfrm>
        <a:graphic>
          <a:graphicData uri="http://schemas.openxmlformats.org/presentationml/2006/ole">
            <mc:AlternateContent xmlns:mc="http://schemas.openxmlformats.org/markup-compatibility/2006">
              <mc:Choice xmlns:v="urn:schemas-microsoft-com:vml" Requires="v">
                <p:oleObj spid="_x0000_s2105" name="Equation" r:id="rId6" imgW="444307" imgH="393529" progId="Equation.3">
                  <p:embed/>
                </p:oleObj>
              </mc:Choice>
              <mc:Fallback>
                <p:oleObj name="Equation" r:id="rId6" imgW="444307" imgH="393529" progId="Equation.3">
                  <p:embed/>
                  <p:pic>
                    <p:nvPicPr>
                      <p:cNvPr id="60" name="Object 5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21621" y="4349163"/>
                        <a:ext cx="1414015" cy="873994"/>
                      </a:xfrm>
                      <a:prstGeom prst="rect">
                        <a:avLst/>
                      </a:prstGeom>
                      <a:noFill/>
                    </p:spPr>
                  </p:pic>
                </p:oleObj>
              </mc:Fallback>
            </mc:AlternateContent>
          </a:graphicData>
        </a:graphic>
      </p:graphicFrame>
      <p:sp>
        <p:nvSpPr>
          <p:cNvPr id="68" name="Rectangle 67"/>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69" name="TextBox 68"/>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70" name="TextBox 69"/>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pic>
        <p:nvPicPr>
          <p:cNvPr id="3" name="Audio 2">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1507248133"/>
      </p:ext>
    </p:extLst>
  </p:cSld>
  <p:clrMapOvr>
    <a:masterClrMapping/>
  </p:clrMapOvr>
  <mc:AlternateContent xmlns:mc="http://schemas.openxmlformats.org/markup-compatibility/2006">
    <mc:Choice xmlns:p14="http://schemas.microsoft.com/office/powerpoint/2010/main" Requires="p14">
      <p:transition spd="slow" p14:dur="2000" advTm="4141"/>
    </mc:Choice>
    <mc:Fallback>
      <p:transition spd="slow" advTm="414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9" fill="hold" display="0">
                  <p:stCondLst>
                    <p:cond delay="indefinite"/>
                  </p:stCondLst>
                  <p:endCondLst>
                    <p:cond evt="onStopAudio" delay="0">
                      <p:tgtEl>
                        <p:sldTgt/>
                      </p:tgtEl>
                    </p:cond>
                  </p:endCondLst>
                </p:cTn>
                <p:tgtEl>
                  <p:spTgt spid="3"/>
                </p:tgtEl>
              </p:cMediaNode>
            </p:audio>
          </p:childTnLst>
        </p:cTn>
      </p:par>
    </p:tnLst>
    <p:bldLst>
      <p:bldP spid="7" grpId="0"/>
      <p:bldP spid="6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501996" y="219033"/>
            <a:ext cx="6628155"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8.2. </a:t>
            </a:r>
            <a:r>
              <a:rPr lang="en-US" sz="3600" b="1">
                <a:solidFill>
                  <a:srgbClr val="C00000"/>
                </a:solidFill>
              </a:rPr>
              <a:t>ỨNG SUẤT - BIẾN </a:t>
            </a:r>
            <a:r>
              <a:rPr lang="en-US" sz="3600" b="1" smtClean="0">
                <a:solidFill>
                  <a:srgbClr val="C00000"/>
                </a:solidFill>
              </a:rPr>
              <a:t>DẠNG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5" name="TextBox 4"/>
          <p:cNvSpPr txBox="1"/>
          <p:nvPr/>
        </p:nvSpPr>
        <p:spPr>
          <a:xfrm>
            <a:off x="640310" y="1081580"/>
            <a:ext cx="11551690" cy="5164491"/>
          </a:xfrm>
          <a:prstGeom prst="rect">
            <a:avLst/>
          </a:prstGeom>
          <a:noFill/>
        </p:spPr>
        <p:txBody>
          <a:bodyPr wrap="square" rtlCol="0">
            <a:spAutoFit/>
          </a:bodyPr>
          <a:lstStyle/>
          <a:p>
            <a:r>
              <a:rPr lang="en-US" sz="2800" b="1">
                <a:solidFill>
                  <a:srgbClr val="0000FF"/>
                </a:solidFill>
              </a:rPr>
              <a:t>8.2.3. Định luật Hooke về kéo (</a:t>
            </a:r>
            <a:r>
              <a:rPr lang="en-US" sz="2800" b="1" smtClean="0">
                <a:solidFill>
                  <a:srgbClr val="0000FF"/>
                </a:solidFill>
              </a:rPr>
              <a:t>nén):</a:t>
            </a:r>
            <a:r>
              <a:rPr lang="en-US" sz="2800" b="1" i="1" smtClean="0">
                <a:latin typeface="Times New Roman" panose="02020603050405020304" pitchFamily="18" charset="0"/>
                <a:cs typeface="Times New Roman" panose="02020603050405020304" pitchFamily="18" charset="0"/>
              </a:rPr>
              <a:t>      </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22219" y="1691423"/>
            <a:ext cx="10293926" cy="1167371"/>
          </a:xfrm>
          <a:prstGeom prst="rect">
            <a:avLst/>
          </a:prstGeom>
          <a:noFill/>
        </p:spPr>
        <p:txBody>
          <a:bodyPr wrap="square" rtlCol="0">
            <a:spAutoFit/>
          </a:bodyPr>
          <a:lstStyle/>
          <a:p>
            <a:pPr>
              <a:lnSpc>
                <a:spcPct val="130000"/>
              </a:lnSpc>
            </a:pPr>
            <a:r>
              <a:rPr lang="en-US" sz="2800" smtClean="0"/>
              <a:t>     </a:t>
            </a:r>
            <a:r>
              <a:rPr lang="en-US" sz="2800"/>
              <a:t>Khi lực tác dụng chưa vượt quá một giới hạn nhất định thì </a:t>
            </a:r>
            <a:r>
              <a:rPr lang="en-US" sz="2800" b="1" i="1"/>
              <a:t>biến dạng dọc tuyệt đối tỷ lệ thuận với lực tác dụng</a:t>
            </a:r>
            <a:r>
              <a:rPr lang="en-US" sz="2800" b="1" i="1" smtClean="0"/>
              <a:t>.</a:t>
            </a:r>
            <a:endParaRPr lang="en-US" sz="2800" b="1" i="1"/>
          </a:p>
        </p:txBody>
      </p:sp>
      <p:sp>
        <p:nvSpPr>
          <p:cNvPr id="8" name="TextBox 7"/>
          <p:cNvSpPr txBox="1"/>
          <p:nvPr/>
        </p:nvSpPr>
        <p:spPr>
          <a:xfrm>
            <a:off x="1454728" y="4061457"/>
            <a:ext cx="10293926" cy="652486"/>
          </a:xfrm>
          <a:prstGeom prst="rect">
            <a:avLst/>
          </a:prstGeom>
          <a:noFill/>
        </p:spPr>
        <p:txBody>
          <a:bodyPr wrap="square" rtlCol="0">
            <a:spAutoFit/>
          </a:bodyPr>
          <a:lstStyle/>
          <a:p>
            <a:pPr>
              <a:lnSpc>
                <a:spcPct val="130000"/>
              </a:lnSpc>
            </a:pPr>
            <a:r>
              <a:rPr lang="en-US" sz="2800" smtClean="0"/>
              <a:t>     </a:t>
            </a:r>
            <a:r>
              <a:rPr lang="en-US" sz="2800"/>
              <a:t>E: môđun đàn hồi của vật liệu (N/m</a:t>
            </a:r>
            <a:r>
              <a:rPr lang="en-US" sz="2800" baseline="30000"/>
              <a:t>2</a:t>
            </a:r>
            <a:r>
              <a:rPr lang="en-US" sz="2800" smtClean="0"/>
              <a:t>)</a:t>
            </a:r>
            <a:endParaRPr lang="en-US" sz="2800" b="1" i="1"/>
          </a:p>
        </p:txBody>
      </p:sp>
      <p:sp>
        <p:nvSpPr>
          <p:cNvPr id="9" name="Rectangle 2"/>
          <p:cNvSpPr>
            <a:spLocks noChangeArrowheads="1"/>
          </p:cNvSpPr>
          <p:nvPr/>
        </p:nvSpPr>
        <p:spPr bwMode="auto">
          <a:xfrm>
            <a:off x="180109" y="10815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2935098865"/>
              </p:ext>
            </p:extLst>
          </p:nvPr>
        </p:nvGraphicFramePr>
        <p:xfrm>
          <a:off x="3629881" y="2954336"/>
          <a:ext cx="3449782" cy="1021920"/>
        </p:xfrm>
        <a:graphic>
          <a:graphicData uri="http://schemas.openxmlformats.org/presentationml/2006/ole">
            <mc:AlternateContent xmlns:mc="http://schemas.openxmlformats.org/markup-compatibility/2006">
              <mc:Choice xmlns:v="urn:schemas-microsoft-com:vml" Requires="v">
                <p:oleObj spid="_x0000_s3110" name="Equation" r:id="rId6" imgW="1167893" imgH="406224" progId="Equation.3">
                  <p:embed/>
                </p:oleObj>
              </mc:Choice>
              <mc:Fallback>
                <p:oleObj name="Equation" r:id="rId6" imgW="1167893" imgH="406224" progId="Equation.3">
                  <p:embed/>
                  <p:pic>
                    <p:nvPicPr>
                      <p:cNvPr id="0" name="Object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29881" y="2954336"/>
                        <a:ext cx="3449782" cy="1021920"/>
                      </a:xfrm>
                      <a:prstGeom prst="rect">
                        <a:avLst/>
                      </a:prstGeom>
                      <a:noFill/>
                    </p:spPr>
                  </p:pic>
                </p:oleObj>
              </mc:Fallback>
            </mc:AlternateContent>
          </a:graphicData>
        </a:graphic>
      </p:graphicFrame>
      <p:sp>
        <p:nvSpPr>
          <p:cNvPr id="11" name="TextBox 10"/>
          <p:cNvSpPr txBox="1"/>
          <p:nvPr/>
        </p:nvSpPr>
        <p:spPr>
          <a:xfrm>
            <a:off x="1454728" y="4713943"/>
            <a:ext cx="10293926" cy="954107"/>
          </a:xfrm>
          <a:prstGeom prst="rect">
            <a:avLst/>
          </a:prstGeom>
          <a:noFill/>
        </p:spPr>
        <p:txBody>
          <a:bodyPr wrap="square" rtlCol="0">
            <a:spAutoFit/>
          </a:bodyPr>
          <a:lstStyle/>
          <a:p>
            <a:r>
              <a:rPr lang="en-US" sz="2800" smtClean="0"/>
              <a:t>     </a:t>
            </a:r>
            <a:r>
              <a:rPr lang="en-US" sz="2800"/>
              <a:t>-  </a:t>
            </a:r>
            <a:r>
              <a:rPr lang="en-US" sz="2800">
                <a:sym typeface="Symbol" panose="05050102010706020507" pitchFamily="18" charset="2"/>
              </a:rPr>
              <a:t></a:t>
            </a:r>
            <a:r>
              <a:rPr lang="en-US" sz="2800"/>
              <a:t>l có dấu (+) khi thanh chịu kéo (thanh bị giãn)</a:t>
            </a:r>
          </a:p>
          <a:p>
            <a:r>
              <a:rPr lang="en-US" sz="2800"/>
              <a:t> </a:t>
            </a:r>
            <a:r>
              <a:rPr lang="en-US" sz="2800" smtClean="0"/>
              <a:t>    -  </a:t>
            </a:r>
            <a:r>
              <a:rPr lang="en-US" sz="2800">
                <a:sym typeface="Symbol" panose="05050102010706020507" pitchFamily="18" charset="2"/>
              </a:rPr>
              <a:t></a:t>
            </a:r>
            <a:r>
              <a:rPr lang="en-US" sz="2800"/>
              <a:t>l có dấu (–) khi thanh chịu nén (thanh bị co</a:t>
            </a:r>
            <a:r>
              <a:rPr lang="en-US" sz="2800" smtClean="0"/>
              <a:t>)</a:t>
            </a:r>
            <a:endParaRPr lang="en-US" sz="2800"/>
          </a:p>
        </p:txBody>
      </p:sp>
      <p:sp>
        <p:nvSpPr>
          <p:cNvPr id="12" name="Rectangle 11"/>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TextBox 12"/>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4" name="TextBox 13"/>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pic>
        <p:nvPicPr>
          <p:cNvPr id="3" name="Audio 2">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1340045663"/>
      </p:ext>
    </p:extLst>
  </p:cSld>
  <p:clrMapOvr>
    <a:masterClrMapping/>
  </p:clrMapOvr>
  <mc:AlternateContent xmlns:mc="http://schemas.openxmlformats.org/markup-compatibility/2006">
    <mc:Choice xmlns:p14="http://schemas.microsoft.com/office/powerpoint/2010/main" Requires="p14">
      <p:transition spd="slow" p14:dur="2000" advTm="25134"/>
    </mc:Choice>
    <mc:Fallback>
      <p:transition spd="slow" advTm="251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5" fill="hold" display="0">
                  <p:stCondLst>
                    <p:cond delay="indefinite"/>
                  </p:stCondLst>
                  <p:endCondLst>
                    <p:cond evt="onStopAudio" delay="0">
                      <p:tgtEl>
                        <p:sldTgt/>
                      </p:tgtEl>
                    </p:cond>
                  </p:endCondLst>
                </p:cTn>
                <p:tgtEl>
                  <p:spTgt spid="3"/>
                </p:tgtEl>
              </p:cMediaNode>
            </p:audio>
          </p:childTnLst>
        </p:cTn>
      </p:par>
    </p:tnLst>
    <p:bldLst>
      <p:bldP spid="6" grpId="0"/>
      <p:bldP spid="8"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501996" y="219033"/>
            <a:ext cx="6628155"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8.2. </a:t>
            </a:r>
            <a:r>
              <a:rPr lang="en-US" sz="3600" b="1">
                <a:solidFill>
                  <a:srgbClr val="C00000"/>
                </a:solidFill>
              </a:rPr>
              <a:t>ỨNG SUẤT - BIẾN </a:t>
            </a:r>
            <a:r>
              <a:rPr lang="en-US" sz="3600" b="1" smtClean="0">
                <a:solidFill>
                  <a:srgbClr val="C00000"/>
                </a:solidFill>
              </a:rPr>
              <a:t>DẠNG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5" name="TextBox 4"/>
          <p:cNvSpPr txBox="1"/>
          <p:nvPr/>
        </p:nvSpPr>
        <p:spPr>
          <a:xfrm>
            <a:off x="640310" y="955962"/>
            <a:ext cx="11551690" cy="5164491"/>
          </a:xfrm>
          <a:prstGeom prst="rect">
            <a:avLst/>
          </a:prstGeom>
          <a:noFill/>
        </p:spPr>
        <p:txBody>
          <a:bodyPr wrap="square" rtlCol="0">
            <a:spAutoFit/>
          </a:bodyPr>
          <a:lstStyle/>
          <a:p>
            <a:r>
              <a:rPr lang="en-US" sz="2800" b="1">
                <a:solidFill>
                  <a:srgbClr val="0000FF"/>
                </a:solidFill>
              </a:rPr>
              <a:t>Ví </a:t>
            </a:r>
            <a:r>
              <a:rPr lang="en-US" sz="2800" b="1" smtClean="0">
                <a:solidFill>
                  <a:srgbClr val="0000FF"/>
                </a:solidFill>
              </a:rPr>
              <a:t>dụ:</a:t>
            </a:r>
            <a:r>
              <a:rPr lang="en-US" sz="2800" b="1" i="1" smtClean="0">
                <a:latin typeface="Times New Roman" panose="02020603050405020304" pitchFamily="18" charset="0"/>
                <a:cs typeface="Times New Roman" panose="02020603050405020304" pitchFamily="18" charset="0"/>
              </a:rPr>
              <a:t>      </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669109" y="1375398"/>
            <a:ext cx="11089503" cy="2755241"/>
          </a:xfrm>
          <a:prstGeom prst="rect">
            <a:avLst/>
          </a:prstGeom>
          <a:noFill/>
        </p:spPr>
        <p:txBody>
          <a:bodyPr wrap="square" rtlCol="0">
            <a:spAutoFit/>
          </a:bodyPr>
          <a:lstStyle/>
          <a:p>
            <a:pPr lvl="0">
              <a:lnSpc>
                <a:spcPct val="114000"/>
              </a:lnSpc>
            </a:pPr>
            <a:r>
              <a:rPr lang="en-US" sz="2800" smtClean="0"/>
              <a:t>     </a:t>
            </a:r>
            <a:r>
              <a:rPr lang="en-US" sz="2800"/>
              <a:t>Thanh thép chịu lực P</a:t>
            </a:r>
            <a:r>
              <a:rPr lang="en-US" sz="2800" baseline="-25000"/>
              <a:t>1</a:t>
            </a:r>
            <a:r>
              <a:rPr lang="en-US" sz="2800"/>
              <a:t> = 20KN, P</a:t>
            </a:r>
            <a:r>
              <a:rPr lang="en-US" sz="2800" baseline="-25000"/>
              <a:t>2</a:t>
            </a:r>
            <a:r>
              <a:rPr lang="en-US" sz="2800"/>
              <a:t> = 40KN, P = 10KN và có mặt cắt ngang không đổi F = 10cm</a:t>
            </a:r>
            <a:r>
              <a:rPr lang="en-US" sz="2800" baseline="30000"/>
              <a:t>2</a:t>
            </a:r>
            <a:r>
              <a:rPr lang="en-US" sz="2800"/>
              <a:t>. Kích thước dọc cho trên hình vẽ.</a:t>
            </a:r>
          </a:p>
          <a:p>
            <a:pPr lvl="0">
              <a:lnSpc>
                <a:spcPct val="130000"/>
              </a:lnSpc>
            </a:pPr>
            <a:r>
              <a:rPr lang="en-US" sz="2800" smtClean="0"/>
              <a:t>a. Vẽ </a:t>
            </a:r>
            <a:r>
              <a:rPr lang="en-US" sz="2800"/>
              <a:t>biểu đồ nội lực.</a:t>
            </a:r>
          </a:p>
          <a:p>
            <a:pPr lvl="0">
              <a:lnSpc>
                <a:spcPct val="130000"/>
              </a:lnSpc>
            </a:pPr>
            <a:r>
              <a:rPr lang="en-US" sz="2800" smtClean="0"/>
              <a:t>b. Tính </a:t>
            </a:r>
            <a:r>
              <a:rPr lang="en-US" sz="2800"/>
              <a:t>ứng suất trong từng đoạn thanh</a:t>
            </a:r>
          </a:p>
          <a:p>
            <a:pPr lvl="0">
              <a:lnSpc>
                <a:spcPct val="130000"/>
              </a:lnSpc>
            </a:pPr>
            <a:r>
              <a:rPr lang="en-US" sz="2800" smtClean="0"/>
              <a:t>c. Tìm </a:t>
            </a:r>
            <a:r>
              <a:rPr lang="en-US" sz="2800"/>
              <a:t>biến dạng dọc tuyệt đối của thanh? Cho E = 2.10</a:t>
            </a:r>
            <a:r>
              <a:rPr lang="en-US" sz="2800" baseline="30000"/>
              <a:t>11</a:t>
            </a:r>
            <a:r>
              <a:rPr lang="en-US" sz="2800"/>
              <a:t> N/m</a:t>
            </a:r>
            <a:r>
              <a:rPr lang="en-US" sz="2800" baseline="30000"/>
              <a:t>2</a:t>
            </a:r>
            <a:r>
              <a:rPr lang="en-US" sz="2800" baseline="-25000" smtClean="0"/>
              <a:t>.</a:t>
            </a:r>
            <a:endParaRPr lang="en-US" sz="2800"/>
          </a:p>
        </p:txBody>
      </p:sp>
      <p:sp>
        <p:nvSpPr>
          <p:cNvPr id="16" name="TextBox 15"/>
          <p:cNvSpPr txBox="1"/>
          <p:nvPr/>
        </p:nvSpPr>
        <p:spPr>
          <a:xfrm>
            <a:off x="235721" y="4014227"/>
            <a:ext cx="10293926" cy="1167371"/>
          </a:xfrm>
          <a:prstGeom prst="rect">
            <a:avLst/>
          </a:prstGeom>
          <a:noFill/>
        </p:spPr>
        <p:txBody>
          <a:bodyPr wrap="square" rtlCol="0">
            <a:spAutoFit/>
          </a:bodyPr>
          <a:lstStyle/>
          <a:p>
            <a:pPr lvl="0">
              <a:lnSpc>
                <a:spcPct val="130000"/>
              </a:lnSpc>
            </a:pPr>
            <a:r>
              <a:rPr lang="en-US" sz="2800" smtClean="0"/>
              <a:t>     </a:t>
            </a:r>
            <a:r>
              <a:rPr lang="en-US" sz="2800" b="1" smtClean="0">
                <a:solidFill>
                  <a:srgbClr val="0000FF"/>
                </a:solidFill>
              </a:rPr>
              <a:t>Giải:   </a:t>
            </a:r>
            <a:r>
              <a:rPr lang="en-US" sz="2800" smtClean="0"/>
              <a:t>a</a:t>
            </a:r>
            <a:r>
              <a:rPr lang="en-US" sz="2800"/>
              <a:t>. Vẽ biểu đồ nội lực.</a:t>
            </a:r>
          </a:p>
          <a:p>
            <a:pPr>
              <a:lnSpc>
                <a:spcPct val="130000"/>
              </a:lnSpc>
            </a:pPr>
            <a:endParaRPr lang="en-US" sz="2800" b="1" i="1">
              <a:solidFill>
                <a:srgbClr val="0000FF"/>
              </a:solidFill>
            </a:endParaRPr>
          </a:p>
        </p:txBody>
      </p:sp>
      <p:sp>
        <p:nvSpPr>
          <p:cNvPr id="17" name="Rectangle 2"/>
          <p:cNvSpPr>
            <a:spLocks noChangeArrowheads="1"/>
          </p:cNvSpPr>
          <p:nvPr/>
        </p:nvSpPr>
        <p:spPr bwMode="auto">
          <a:xfrm>
            <a:off x="0" y="-12561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8" name="Object 17"/>
          <p:cNvGraphicFramePr>
            <a:graphicFrameLocks noChangeAspect="1"/>
          </p:cNvGraphicFramePr>
          <p:nvPr>
            <p:extLst>
              <p:ext uri="{D42A27DB-BD31-4B8C-83A1-F6EECF244321}">
                <p14:modId xmlns:p14="http://schemas.microsoft.com/office/powerpoint/2010/main" val="3125540339"/>
              </p:ext>
            </p:extLst>
          </p:nvPr>
        </p:nvGraphicFramePr>
        <p:xfrm>
          <a:off x="1574800" y="4656138"/>
          <a:ext cx="2751138" cy="473075"/>
        </p:xfrm>
        <a:graphic>
          <a:graphicData uri="http://schemas.openxmlformats.org/presentationml/2006/ole">
            <mc:AlternateContent xmlns:mc="http://schemas.openxmlformats.org/markup-compatibility/2006">
              <mc:Choice xmlns:v="urn:schemas-microsoft-com:vml" Requires="v">
                <p:oleObj spid="_x0000_s5224" name="Equation" r:id="rId6" imgW="1320480" imgH="215640" progId="Equation.3">
                  <p:embed/>
                </p:oleObj>
              </mc:Choice>
              <mc:Fallback>
                <p:oleObj name="Equation" r:id="rId6" imgW="1320480" imgH="215640" progId="Equation.3">
                  <p:embed/>
                  <p:pic>
                    <p:nvPicPr>
                      <p:cNvPr id="0" name="Object 1"/>
                      <p:cNvPicPr>
                        <a:picLocks noChangeAspect="1" noChangeArrowheads="1"/>
                      </p:cNvPicPr>
                      <p:nvPr/>
                    </p:nvPicPr>
                    <p:blipFill>
                      <a:blip r:embed="rId7"/>
                      <a:srcRect/>
                      <a:stretch>
                        <a:fillRect/>
                      </a:stretch>
                    </p:blipFill>
                    <p:spPr bwMode="auto">
                      <a:xfrm>
                        <a:off x="1574800" y="4656138"/>
                        <a:ext cx="2751138" cy="473075"/>
                      </a:xfrm>
                      <a:prstGeom prst="rect">
                        <a:avLst/>
                      </a:prstGeom>
                      <a:noFill/>
                    </p:spPr>
                  </p:pic>
                </p:oleObj>
              </mc:Fallback>
            </mc:AlternateContent>
          </a:graphicData>
        </a:graphic>
      </p:graphicFrame>
      <p:sp>
        <p:nvSpPr>
          <p:cNvPr id="19"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0" name="Object 19"/>
          <p:cNvGraphicFramePr>
            <a:graphicFrameLocks noChangeAspect="1"/>
          </p:cNvGraphicFramePr>
          <p:nvPr>
            <p:extLst>
              <p:ext uri="{D42A27DB-BD31-4B8C-83A1-F6EECF244321}">
                <p14:modId xmlns:p14="http://schemas.microsoft.com/office/powerpoint/2010/main" val="1762347281"/>
              </p:ext>
            </p:extLst>
          </p:nvPr>
        </p:nvGraphicFramePr>
        <p:xfrm>
          <a:off x="1558925" y="5218104"/>
          <a:ext cx="3570288" cy="482600"/>
        </p:xfrm>
        <a:graphic>
          <a:graphicData uri="http://schemas.openxmlformats.org/presentationml/2006/ole">
            <mc:AlternateContent xmlns:mc="http://schemas.openxmlformats.org/markup-compatibility/2006">
              <mc:Choice xmlns:v="urn:schemas-microsoft-com:vml" Requires="v">
                <p:oleObj spid="_x0000_s5225" name="Equation" r:id="rId8" imgW="1511280" imgH="228600" progId="Equation.3">
                  <p:embed/>
                </p:oleObj>
              </mc:Choice>
              <mc:Fallback>
                <p:oleObj name="Equation" r:id="rId8" imgW="1511280" imgH="228600" progId="Equation.3">
                  <p:embed/>
                  <p:pic>
                    <p:nvPicPr>
                      <p:cNvPr id="0" name="Object 4"/>
                      <p:cNvPicPr>
                        <a:picLocks noChangeAspect="1" noChangeArrowheads="1"/>
                      </p:cNvPicPr>
                      <p:nvPr/>
                    </p:nvPicPr>
                    <p:blipFill>
                      <a:blip r:embed="rId9"/>
                      <a:srcRect/>
                      <a:stretch>
                        <a:fillRect/>
                      </a:stretch>
                    </p:blipFill>
                    <p:spPr bwMode="auto">
                      <a:xfrm>
                        <a:off x="1558925" y="5218104"/>
                        <a:ext cx="3570288" cy="482600"/>
                      </a:xfrm>
                      <a:prstGeom prst="rect">
                        <a:avLst/>
                      </a:prstGeom>
                      <a:noFill/>
                    </p:spPr>
                  </p:pic>
                </p:oleObj>
              </mc:Fallback>
            </mc:AlternateContent>
          </a:graphicData>
        </a:graphic>
      </p:graphicFrame>
      <p:sp>
        <p:nvSpPr>
          <p:cNvPr id="21"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2" name="Object 21"/>
          <p:cNvGraphicFramePr>
            <a:graphicFrameLocks noChangeAspect="1"/>
          </p:cNvGraphicFramePr>
          <p:nvPr>
            <p:extLst>
              <p:ext uri="{D42A27DB-BD31-4B8C-83A1-F6EECF244321}">
                <p14:modId xmlns:p14="http://schemas.microsoft.com/office/powerpoint/2010/main" val="253427330"/>
              </p:ext>
            </p:extLst>
          </p:nvPr>
        </p:nvGraphicFramePr>
        <p:xfrm>
          <a:off x="1546225" y="5797547"/>
          <a:ext cx="3741738" cy="476250"/>
        </p:xfrm>
        <a:graphic>
          <a:graphicData uri="http://schemas.openxmlformats.org/presentationml/2006/ole">
            <mc:AlternateContent xmlns:mc="http://schemas.openxmlformats.org/markup-compatibility/2006">
              <mc:Choice xmlns:v="urn:schemas-microsoft-com:vml" Requires="v">
                <p:oleObj spid="_x0000_s5226" name="Equation" r:id="rId10" imgW="1777680" imgH="228600" progId="Equation.3">
                  <p:embed/>
                </p:oleObj>
              </mc:Choice>
              <mc:Fallback>
                <p:oleObj name="Equation" r:id="rId10" imgW="1777680" imgH="228600" progId="Equation.3">
                  <p:embed/>
                  <p:pic>
                    <p:nvPicPr>
                      <p:cNvPr id="0" name="Object 6"/>
                      <p:cNvPicPr>
                        <a:picLocks noChangeAspect="1" noChangeArrowheads="1"/>
                      </p:cNvPicPr>
                      <p:nvPr/>
                    </p:nvPicPr>
                    <p:blipFill>
                      <a:blip r:embed="rId11"/>
                      <a:srcRect/>
                      <a:stretch>
                        <a:fillRect/>
                      </a:stretch>
                    </p:blipFill>
                    <p:spPr bwMode="auto">
                      <a:xfrm>
                        <a:off x="1546225" y="5797547"/>
                        <a:ext cx="3741738" cy="476250"/>
                      </a:xfrm>
                      <a:prstGeom prst="rect">
                        <a:avLst/>
                      </a:prstGeom>
                      <a:noFill/>
                    </p:spPr>
                  </p:pic>
                </p:oleObj>
              </mc:Fallback>
            </mc:AlternateContent>
          </a:graphicData>
        </a:graphic>
      </p:graphicFrame>
      <p:pic>
        <p:nvPicPr>
          <p:cNvPr id="23" name="Picture 2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063703" y="4486284"/>
            <a:ext cx="4594771" cy="1411284"/>
          </a:xfrm>
          <a:prstGeom prst="rect">
            <a:avLst/>
          </a:prstGeom>
        </p:spPr>
      </p:pic>
      <p:sp>
        <p:nvSpPr>
          <p:cNvPr id="24" name="Rectangle 23"/>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25" name="TextBox 24"/>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26" name="TextBox 25"/>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pic>
        <p:nvPicPr>
          <p:cNvPr id="2" name="Audio 1">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3"/>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1237115218"/>
      </p:ext>
    </p:extLst>
  </p:cSld>
  <p:clrMapOvr>
    <a:masterClrMapping/>
  </p:clrMapOvr>
  <mc:AlternateContent xmlns:mc="http://schemas.openxmlformats.org/markup-compatibility/2006">
    <mc:Choice xmlns:p14="http://schemas.microsoft.com/office/powerpoint/2010/main" Requires="p14">
      <p:transition spd="slow" p14:dur="2000" advTm="16515"/>
    </mc:Choice>
    <mc:Fallback>
      <p:transition spd="slow" advTm="165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2"/>
                </p:tgtEl>
              </p:cMediaNode>
            </p:audio>
          </p:childTnLst>
        </p:cTn>
      </p:par>
    </p:tnLst>
    <p:bldLst>
      <p:bldP spid="6" grpId="0"/>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501996" y="219033"/>
            <a:ext cx="6628155"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8.2. </a:t>
            </a:r>
            <a:r>
              <a:rPr lang="en-US" sz="3600" b="1">
                <a:solidFill>
                  <a:srgbClr val="C00000"/>
                </a:solidFill>
              </a:rPr>
              <a:t>ỨNG SUẤT - BIẾN </a:t>
            </a:r>
            <a:r>
              <a:rPr lang="en-US" sz="3600" b="1" smtClean="0">
                <a:solidFill>
                  <a:srgbClr val="C00000"/>
                </a:solidFill>
              </a:rPr>
              <a:t>DẠNG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5" name="TextBox 4"/>
          <p:cNvSpPr txBox="1"/>
          <p:nvPr/>
        </p:nvSpPr>
        <p:spPr>
          <a:xfrm>
            <a:off x="564855" y="587497"/>
            <a:ext cx="11551690" cy="5164491"/>
          </a:xfrm>
          <a:prstGeom prst="rect">
            <a:avLst/>
          </a:prstGeom>
          <a:noFill/>
        </p:spPr>
        <p:txBody>
          <a:bodyPr wrap="square" rtlCol="0">
            <a:spAutoFit/>
          </a:bodyPr>
          <a:lstStyle/>
          <a:p>
            <a:r>
              <a:rPr lang="en-US" sz="2800" b="1" smtClean="0">
                <a:solidFill>
                  <a:srgbClr val="0000FF"/>
                </a:solidFill>
              </a:rPr>
              <a:t>Giải:</a:t>
            </a:r>
            <a:r>
              <a:rPr lang="en-US" sz="2800" b="1" i="1" smtClean="0">
                <a:latin typeface="Times New Roman" panose="02020603050405020304" pitchFamily="18" charset="0"/>
                <a:cs typeface="Times New Roman" panose="02020603050405020304" pitchFamily="18" charset="0"/>
              </a:rPr>
              <a:t>      </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7" name="TextBox 6"/>
          <p:cNvSpPr txBox="1"/>
          <p:nvPr/>
        </p:nvSpPr>
        <p:spPr>
          <a:xfrm>
            <a:off x="623577" y="1395525"/>
            <a:ext cx="10293926" cy="652486"/>
          </a:xfrm>
          <a:prstGeom prst="rect">
            <a:avLst/>
          </a:prstGeom>
          <a:noFill/>
        </p:spPr>
        <p:txBody>
          <a:bodyPr wrap="square" rtlCol="0">
            <a:spAutoFit/>
          </a:bodyPr>
          <a:lstStyle/>
          <a:p>
            <a:pPr lvl="0">
              <a:lnSpc>
                <a:spcPct val="130000"/>
              </a:lnSpc>
            </a:pPr>
            <a:r>
              <a:rPr lang="en-US" sz="2800" smtClean="0"/>
              <a:t>b</a:t>
            </a:r>
            <a:r>
              <a:rPr lang="en-US" sz="2800"/>
              <a:t>. Tính ứng suất trong từng đoạn </a:t>
            </a:r>
            <a:r>
              <a:rPr lang="en-US" sz="2800" smtClean="0"/>
              <a:t>thanh</a:t>
            </a:r>
            <a:endParaRPr lang="en-US" sz="2800"/>
          </a:p>
        </p:txBody>
      </p:sp>
      <p:sp>
        <p:nvSpPr>
          <p:cNvPr id="14"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5" name="Object 14"/>
          <p:cNvGraphicFramePr>
            <a:graphicFrameLocks noChangeAspect="1"/>
          </p:cNvGraphicFramePr>
          <p:nvPr>
            <p:extLst>
              <p:ext uri="{D42A27DB-BD31-4B8C-83A1-F6EECF244321}">
                <p14:modId xmlns:p14="http://schemas.microsoft.com/office/powerpoint/2010/main" val="2395790294"/>
              </p:ext>
            </p:extLst>
          </p:nvPr>
        </p:nvGraphicFramePr>
        <p:xfrm>
          <a:off x="647693" y="2000251"/>
          <a:ext cx="5795313" cy="711574"/>
        </p:xfrm>
        <a:graphic>
          <a:graphicData uri="http://schemas.openxmlformats.org/presentationml/2006/ole">
            <mc:AlternateContent xmlns:mc="http://schemas.openxmlformats.org/markup-compatibility/2006">
              <mc:Choice xmlns:v="urn:schemas-microsoft-com:vml" Requires="v">
                <p:oleObj spid="_x0000_s4213" name="Equation" r:id="rId6" imgW="3200400" imgH="393480" progId="Equation.3">
                  <p:embed/>
                </p:oleObj>
              </mc:Choice>
              <mc:Fallback>
                <p:oleObj name="Equation" r:id="rId6" imgW="3200400" imgH="393480" progId="Equation.3">
                  <p:embed/>
                  <p:pic>
                    <p:nvPicPr>
                      <p:cNvPr id="0" name="Object 7"/>
                      <p:cNvPicPr>
                        <a:picLocks noChangeAspect="1" noChangeArrowheads="1"/>
                      </p:cNvPicPr>
                      <p:nvPr/>
                    </p:nvPicPr>
                    <p:blipFill>
                      <a:blip r:embed="rId7"/>
                      <a:srcRect/>
                      <a:stretch>
                        <a:fillRect/>
                      </a:stretch>
                    </p:blipFill>
                    <p:spPr bwMode="auto">
                      <a:xfrm>
                        <a:off x="647693" y="2000251"/>
                        <a:ext cx="5795313" cy="711574"/>
                      </a:xfrm>
                      <a:prstGeom prst="rect">
                        <a:avLst/>
                      </a:prstGeom>
                      <a:noFill/>
                    </p:spPr>
                  </p:pic>
                </p:oleObj>
              </mc:Fallback>
            </mc:AlternateContent>
          </a:graphicData>
        </a:graphic>
      </p:graphicFrame>
      <p:sp>
        <p:nvSpPr>
          <p:cNvPr id="16"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7" name="Object 16"/>
          <p:cNvGraphicFramePr>
            <a:graphicFrameLocks noChangeAspect="1"/>
          </p:cNvGraphicFramePr>
          <p:nvPr>
            <p:extLst>
              <p:ext uri="{D42A27DB-BD31-4B8C-83A1-F6EECF244321}">
                <p14:modId xmlns:p14="http://schemas.microsoft.com/office/powerpoint/2010/main" val="2657886178"/>
              </p:ext>
            </p:extLst>
          </p:nvPr>
        </p:nvGraphicFramePr>
        <p:xfrm>
          <a:off x="590550" y="2938463"/>
          <a:ext cx="5852456" cy="797337"/>
        </p:xfrm>
        <a:graphic>
          <a:graphicData uri="http://schemas.openxmlformats.org/presentationml/2006/ole">
            <mc:AlternateContent xmlns:mc="http://schemas.openxmlformats.org/markup-compatibility/2006">
              <mc:Choice xmlns:v="urn:schemas-microsoft-com:vml" Requires="v">
                <p:oleObj spid="_x0000_s4214" name="Equation" r:id="rId8" imgW="2857320" imgH="393480" progId="Equation.3">
                  <p:embed/>
                </p:oleObj>
              </mc:Choice>
              <mc:Fallback>
                <p:oleObj name="Equation" r:id="rId8" imgW="2857320" imgH="393480" progId="Equation.3">
                  <p:embed/>
                  <p:pic>
                    <p:nvPicPr>
                      <p:cNvPr id="0" name="Object 9"/>
                      <p:cNvPicPr>
                        <a:picLocks noChangeAspect="1" noChangeArrowheads="1"/>
                      </p:cNvPicPr>
                      <p:nvPr/>
                    </p:nvPicPr>
                    <p:blipFill>
                      <a:blip r:embed="rId9"/>
                      <a:srcRect/>
                      <a:stretch>
                        <a:fillRect/>
                      </a:stretch>
                    </p:blipFill>
                    <p:spPr bwMode="auto">
                      <a:xfrm>
                        <a:off x="590550" y="2938463"/>
                        <a:ext cx="5852456" cy="797337"/>
                      </a:xfrm>
                      <a:prstGeom prst="rect">
                        <a:avLst/>
                      </a:prstGeom>
                      <a:noFill/>
                    </p:spPr>
                  </p:pic>
                </p:oleObj>
              </mc:Fallback>
            </mc:AlternateContent>
          </a:graphicData>
        </a:graphic>
      </p:graphicFrame>
      <p:sp>
        <p:nvSpPr>
          <p:cNvPr id="18" name="Rectangle 1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9" name="Object 18"/>
          <p:cNvGraphicFramePr>
            <a:graphicFrameLocks noChangeAspect="1"/>
          </p:cNvGraphicFramePr>
          <p:nvPr>
            <p:extLst>
              <p:ext uri="{D42A27DB-BD31-4B8C-83A1-F6EECF244321}">
                <p14:modId xmlns:p14="http://schemas.microsoft.com/office/powerpoint/2010/main" val="4188912561"/>
              </p:ext>
            </p:extLst>
          </p:nvPr>
        </p:nvGraphicFramePr>
        <p:xfrm>
          <a:off x="565156" y="3889376"/>
          <a:ext cx="5978519" cy="776488"/>
        </p:xfrm>
        <a:graphic>
          <a:graphicData uri="http://schemas.openxmlformats.org/presentationml/2006/ole">
            <mc:AlternateContent xmlns:mc="http://schemas.openxmlformats.org/markup-compatibility/2006">
              <mc:Choice xmlns:v="urn:schemas-microsoft-com:vml" Requires="v">
                <p:oleObj spid="_x0000_s4215" name="Equation" r:id="rId10" imgW="2844720" imgH="393480" progId="Equation.3">
                  <p:embed/>
                </p:oleObj>
              </mc:Choice>
              <mc:Fallback>
                <p:oleObj name="Equation" r:id="rId10" imgW="2844720" imgH="393480" progId="Equation.3">
                  <p:embed/>
                  <p:pic>
                    <p:nvPicPr>
                      <p:cNvPr id="0" name="Object 13"/>
                      <p:cNvPicPr>
                        <a:picLocks noChangeAspect="1" noChangeArrowheads="1"/>
                      </p:cNvPicPr>
                      <p:nvPr/>
                    </p:nvPicPr>
                    <p:blipFill>
                      <a:blip r:embed="rId11"/>
                      <a:srcRect/>
                      <a:stretch>
                        <a:fillRect/>
                      </a:stretch>
                    </p:blipFill>
                    <p:spPr bwMode="auto">
                      <a:xfrm>
                        <a:off x="565156" y="3889376"/>
                        <a:ext cx="5978519" cy="776488"/>
                      </a:xfrm>
                      <a:prstGeom prst="rect">
                        <a:avLst/>
                      </a:prstGeom>
                      <a:noFill/>
                    </p:spPr>
                  </p:pic>
                </p:oleObj>
              </mc:Fallback>
            </mc:AlternateContent>
          </a:graphicData>
        </a:graphic>
      </p:graphicFrame>
      <p:pic>
        <p:nvPicPr>
          <p:cNvPr id="20" name="Picture 1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429585" y="1482783"/>
            <a:ext cx="4495625" cy="1097818"/>
          </a:xfrm>
          <a:prstGeom prst="rect">
            <a:avLst/>
          </a:prstGeom>
        </p:spPr>
      </p:pic>
      <p:sp>
        <p:nvSpPr>
          <p:cNvPr id="23" name="Rectangle 22"/>
          <p:cNvSpPr>
            <a:spLocks noChangeArrowheads="1"/>
          </p:cNvSpPr>
          <p:nvPr/>
        </p:nvSpPr>
        <p:spPr bwMode="auto">
          <a:xfrm>
            <a:off x="9419074" y="3941103"/>
            <a:ext cx="1690732" cy="636786"/>
          </a:xfrm>
          <a:prstGeom prst="rect">
            <a:avLst/>
          </a:prstGeom>
          <a:pattFill prst="ltVert">
            <a:fgClr>
              <a:srgbClr val="000000"/>
            </a:fgClr>
            <a:bgClr>
              <a:srgbClr val="FFFFFF"/>
            </a:bgClr>
          </a:pattFill>
          <a:ln w="9525">
            <a:solidFill>
              <a:srgbClr val="000000"/>
            </a:solidFill>
            <a:miter lim="800000"/>
            <a:headEnd/>
            <a:tailEnd/>
          </a:ln>
        </p:spPr>
        <p:txBody>
          <a:bodyPr rot="0" vert="horz" wrap="square" lIns="91440" tIns="45720" rIns="91440" bIns="45720" anchor="t" anchorCtr="0" upright="1">
            <a:noAutofit/>
          </a:bodyPr>
          <a:lstStyle/>
          <a:p>
            <a:endParaRPr lang="en-US"/>
          </a:p>
        </p:txBody>
      </p:sp>
      <p:grpSp>
        <p:nvGrpSpPr>
          <p:cNvPr id="29" name="Group 28"/>
          <p:cNvGrpSpPr/>
          <p:nvPr/>
        </p:nvGrpSpPr>
        <p:grpSpPr>
          <a:xfrm>
            <a:off x="7725222" y="2374022"/>
            <a:ext cx="3404380" cy="2377016"/>
            <a:chOff x="7485743" y="2232757"/>
            <a:chExt cx="2457450" cy="2000250"/>
          </a:xfrm>
        </p:grpSpPr>
        <p:cxnSp>
          <p:nvCxnSpPr>
            <p:cNvPr id="25" name="Straight Connector 24"/>
            <p:cNvCxnSpPr/>
            <p:nvPr/>
          </p:nvCxnSpPr>
          <p:spPr>
            <a:xfrm>
              <a:off x="7485743" y="2264637"/>
              <a:ext cx="0" cy="196837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8081055" y="2232757"/>
              <a:ext cx="0" cy="196837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8719231" y="2232757"/>
              <a:ext cx="0" cy="196837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9943193" y="2244208"/>
              <a:ext cx="0" cy="1968370"/>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35" name="Group 34"/>
          <p:cNvGrpSpPr/>
          <p:nvPr/>
        </p:nvGrpSpPr>
        <p:grpSpPr>
          <a:xfrm>
            <a:off x="6875394" y="3651626"/>
            <a:ext cx="5316607" cy="585273"/>
            <a:chOff x="6872295" y="3307856"/>
            <a:chExt cx="3837790" cy="492505"/>
          </a:xfrm>
        </p:grpSpPr>
        <p:cxnSp>
          <p:nvCxnSpPr>
            <p:cNvPr id="31" name="Straight Connector 30"/>
            <p:cNvCxnSpPr/>
            <p:nvPr/>
          </p:nvCxnSpPr>
          <p:spPr>
            <a:xfrm>
              <a:off x="7485743" y="3551451"/>
              <a:ext cx="245745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2" name="Oval 31"/>
            <p:cNvSpPr/>
            <p:nvPr/>
          </p:nvSpPr>
          <p:spPr>
            <a:xfrm>
              <a:off x="6872295" y="3337130"/>
              <a:ext cx="442913" cy="3986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N</a:t>
              </a:r>
              <a:endParaRPr lang="en-US" dirty="0"/>
            </a:p>
          </p:txBody>
        </p:sp>
        <p:sp>
          <p:nvSpPr>
            <p:cNvPr id="33" name="TextBox 32"/>
            <p:cNvSpPr txBox="1"/>
            <p:nvPr/>
          </p:nvSpPr>
          <p:spPr>
            <a:xfrm>
              <a:off x="6904874" y="3338696"/>
              <a:ext cx="900112" cy="461665"/>
            </a:xfrm>
            <a:prstGeom prst="rect">
              <a:avLst/>
            </a:prstGeom>
            <a:noFill/>
          </p:spPr>
          <p:txBody>
            <a:bodyPr wrap="square" rtlCol="0">
              <a:spAutoFit/>
            </a:bodyPr>
            <a:lstStyle/>
            <a:p>
              <a:r>
                <a:rPr lang="en-US" sz="2400" smtClean="0"/>
                <a:t>Nz</a:t>
              </a:r>
              <a:endParaRPr lang="en-US" sz="2400"/>
            </a:p>
          </p:txBody>
        </p:sp>
        <p:sp>
          <p:nvSpPr>
            <p:cNvPr id="34" name="TextBox 33"/>
            <p:cNvSpPr txBox="1"/>
            <p:nvPr/>
          </p:nvSpPr>
          <p:spPr>
            <a:xfrm>
              <a:off x="10001237" y="3307856"/>
              <a:ext cx="708848" cy="461665"/>
            </a:xfrm>
            <a:prstGeom prst="rect">
              <a:avLst/>
            </a:prstGeom>
            <a:noFill/>
          </p:spPr>
          <p:txBody>
            <a:bodyPr wrap="none" rtlCol="0">
              <a:spAutoFit/>
            </a:bodyPr>
            <a:lstStyle/>
            <a:p>
              <a:r>
                <a:rPr lang="en-US" sz="2400" smtClean="0"/>
                <a:t>(kN)</a:t>
              </a:r>
              <a:endParaRPr lang="en-US" sz="2400"/>
            </a:p>
          </p:txBody>
        </p:sp>
      </p:grpSp>
      <p:sp>
        <p:nvSpPr>
          <p:cNvPr id="36" name="TextBox 35"/>
          <p:cNvSpPr txBox="1"/>
          <p:nvPr/>
        </p:nvSpPr>
        <p:spPr>
          <a:xfrm>
            <a:off x="11080506" y="4460855"/>
            <a:ext cx="686638" cy="548624"/>
          </a:xfrm>
          <a:prstGeom prst="rect">
            <a:avLst/>
          </a:prstGeom>
          <a:noFill/>
        </p:spPr>
        <p:txBody>
          <a:bodyPr wrap="none" rtlCol="0">
            <a:spAutoFit/>
          </a:bodyPr>
          <a:lstStyle/>
          <a:p>
            <a:r>
              <a:rPr lang="en-US" sz="2400" smtClean="0"/>
              <a:t>20</a:t>
            </a:r>
            <a:endParaRPr lang="en-US" sz="2400"/>
          </a:p>
        </p:txBody>
      </p:sp>
      <p:grpSp>
        <p:nvGrpSpPr>
          <p:cNvPr id="49" name="Group 48"/>
          <p:cNvGrpSpPr/>
          <p:nvPr/>
        </p:nvGrpSpPr>
        <p:grpSpPr>
          <a:xfrm>
            <a:off x="10104150" y="4126307"/>
            <a:ext cx="320579" cy="268617"/>
            <a:chOff x="6543675" y="5113741"/>
            <a:chExt cx="320579" cy="268617"/>
          </a:xfrm>
        </p:grpSpPr>
        <p:sp>
          <p:nvSpPr>
            <p:cNvPr id="42" name="Oval 41"/>
            <p:cNvSpPr/>
            <p:nvPr/>
          </p:nvSpPr>
          <p:spPr>
            <a:xfrm>
              <a:off x="6543675" y="5113741"/>
              <a:ext cx="320579" cy="268617"/>
            </a:xfrm>
            <a:prstGeom prst="ellips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8" name="Straight Connector 47"/>
            <p:cNvCxnSpPr/>
            <p:nvPr/>
          </p:nvCxnSpPr>
          <p:spPr>
            <a:xfrm>
              <a:off x="6622169" y="5264220"/>
              <a:ext cx="186589" cy="0"/>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58" name="Group 57"/>
          <p:cNvGrpSpPr/>
          <p:nvPr/>
        </p:nvGrpSpPr>
        <p:grpSpPr>
          <a:xfrm>
            <a:off x="7240884" y="2585861"/>
            <a:ext cx="2622666" cy="1336318"/>
            <a:chOff x="7240884" y="2599929"/>
            <a:chExt cx="2622666" cy="1336318"/>
          </a:xfrm>
        </p:grpSpPr>
        <p:sp>
          <p:nvSpPr>
            <p:cNvPr id="22" name="Freeform 21"/>
            <p:cNvSpPr>
              <a:spLocks/>
            </p:cNvSpPr>
            <p:nvPr/>
          </p:nvSpPr>
          <p:spPr bwMode="auto">
            <a:xfrm>
              <a:off x="7738420" y="2889702"/>
              <a:ext cx="1695589" cy="1046545"/>
            </a:xfrm>
            <a:custGeom>
              <a:avLst/>
              <a:gdLst>
                <a:gd name="T0" fmla="*/ 0 w 1440"/>
                <a:gd name="T1" fmla="*/ 0 h 1080"/>
                <a:gd name="T2" fmla="*/ 0 w 1440"/>
                <a:gd name="T3" fmla="*/ 1080 h 1080"/>
                <a:gd name="T4" fmla="*/ 1440 w 1440"/>
                <a:gd name="T5" fmla="*/ 1080 h 1080"/>
                <a:gd name="T6" fmla="*/ 1440 w 1440"/>
                <a:gd name="T7" fmla="*/ 360 h 1080"/>
                <a:gd name="T8" fmla="*/ 720 w 1440"/>
                <a:gd name="T9" fmla="*/ 360 h 1080"/>
                <a:gd name="T10" fmla="*/ 720 w 1440"/>
                <a:gd name="T11" fmla="*/ 0 h 1080"/>
                <a:gd name="T12" fmla="*/ 0 w 1440"/>
                <a:gd name="T13" fmla="*/ 0 h 1080"/>
              </a:gdLst>
              <a:ahLst/>
              <a:cxnLst>
                <a:cxn ang="0">
                  <a:pos x="T0" y="T1"/>
                </a:cxn>
                <a:cxn ang="0">
                  <a:pos x="T2" y="T3"/>
                </a:cxn>
                <a:cxn ang="0">
                  <a:pos x="T4" y="T5"/>
                </a:cxn>
                <a:cxn ang="0">
                  <a:pos x="T6" y="T7"/>
                </a:cxn>
                <a:cxn ang="0">
                  <a:pos x="T8" y="T9"/>
                </a:cxn>
                <a:cxn ang="0">
                  <a:pos x="T10" y="T11"/>
                </a:cxn>
                <a:cxn ang="0">
                  <a:pos x="T12" y="T13"/>
                </a:cxn>
              </a:cxnLst>
              <a:rect l="0" t="0" r="r" b="b"/>
              <a:pathLst>
                <a:path w="1440" h="1080">
                  <a:moveTo>
                    <a:pt x="0" y="0"/>
                  </a:moveTo>
                  <a:lnTo>
                    <a:pt x="0" y="1080"/>
                  </a:lnTo>
                  <a:lnTo>
                    <a:pt x="1440" y="1080"/>
                  </a:lnTo>
                  <a:lnTo>
                    <a:pt x="1440" y="360"/>
                  </a:lnTo>
                  <a:lnTo>
                    <a:pt x="720" y="360"/>
                  </a:lnTo>
                  <a:lnTo>
                    <a:pt x="720" y="0"/>
                  </a:lnTo>
                  <a:lnTo>
                    <a:pt x="0" y="0"/>
                  </a:lnTo>
                  <a:close/>
                </a:path>
              </a:pathLst>
            </a:custGeom>
            <a:pattFill prst="ltVert">
              <a:fgClr>
                <a:srgbClr val="000000"/>
              </a:fgClr>
              <a:bgClr>
                <a:srgbClr val="FFFFFF"/>
              </a:bgClr>
            </a:pattFill>
            <a:ln w="9525">
              <a:solidFill>
                <a:srgbClr val="000000"/>
              </a:solidFill>
              <a:round/>
              <a:headEnd/>
              <a:tailEnd/>
            </a:ln>
          </p:spPr>
          <p:txBody>
            <a:bodyPr rot="0" vert="horz" wrap="square" lIns="91440" tIns="45720" rIns="91440" bIns="45720" anchor="t" anchorCtr="0" upright="1">
              <a:noAutofit/>
            </a:bodyPr>
            <a:lstStyle/>
            <a:p>
              <a:endParaRPr lang="en-US"/>
            </a:p>
          </p:txBody>
        </p:sp>
        <p:grpSp>
          <p:nvGrpSpPr>
            <p:cNvPr id="52" name="Group 51"/>
            <p:cNvGrpSpPr/>
            <p:nvPr/>
          </p:nvGrpSpPr>
          <p:grpSpPr>
            <a:xfrm>
              <a:off x="7961864" y="3193028"/>
              <a:ext cx="367153" cy="461665"/>
              <a:chOff x="8102365" y="4600101"/>
              <a:chExt cx="367153" cy="461665"/>
            </a:xfrm>
          </p:grpSpPr>
          <p:sp>
            <p:nvSpPr>
              <p:cNvPr id="50" name="Oval 49"/>
              <p:cNvSpPr/>
              <p:nvPr/>
            </p:nvSpPr>
            <p:spPr>
              <a:xfrm>
                <a:off x="8102365" y="4691131"/>
                <a:ext cx="367153" cy="306740"/>
              </a:xfrm>
              <a:prstGeom prst="ellips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TextBox 50"/>
              <p:cNvSpPr txBox="1"/>
              <p:nvPr/>
            </p:nvSpPr>
            <p:spPr>
              <a:xfrm>
                <a:off x="8129348" y="4600101"/>
                <a:ext cx="338554" cy="461665"/>
              </a:xfrm>
              <a:prstGeom prst="rect">
                <a:avLst/>
              </a:prstGeom>
              <a:noFill/>
            </p:spPr>
            <p:txBody>
              <a:bodyPr wrap="none" rtlCol="0">
                <a:spAutoFit/>
              </a:bodyPr>
              <a:lstStyle/>
              <a:p>
                <a:r>
                  <a:rPr lang="en-US" sz="2400" smtClean="0"/>
                  <a:t>+</a:t>
                </a:r>
                <a:endParaRPr lang="en-US" sz="2400"/>
              </a:p>
            </p:txBody>
          </p:sp>
        </p:grpSp>
        <p:grpSp>
          <p:nvGrpSpPr>
            <p:cNvPr id="53" name="Group 52"/>
            <p:cNvGrpSpPr/>
            <p:nvPr/>
          </p:nvGrpSpPr>
          <p:grpSpPr>
            <a:xfrm>
              <a:off x="8788597" y="3332831"/>
              <a:ext cx="367153" cy="461665"/>
              <a:chOff x="8102365" y="4600101"/>
              <a:chExt cx="367153" cy="461665"/>
            </a:xfrm>
          </p:grpSpPr>
          <p:sp>
            <p:nvSpPr>
              <p:cNvPr id="54" name="Oval 53"/>
              <p:cNvSpPr/>
              <p:nvPr/>
            </p:nvSpPr>
            <p:spPr>
              <a:xfrm>
                <a:off x="8102365" y="4691131"/>
                <a:ext cx="367153" cy="306740"/>
              </a:xfrm>
              <a:prstGeom prst="ellips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TextBox 54"/>
              <p:cNvSpPr txBox="1"/>
              <p:nvPr/>
            </p:nvSpPr>
            <p:spPr>
              <a:xfrm>
                <a:off x="8129348" y="4600101"/>
                <a:ext cx="338554" cy="461665"/>
              </a:xfrm>
              <a:prstGeom prst="rect">
                <a:avLst/>
              </a:prstGeom>
              <a:noFill/>
            </p:spPr>
            <p:txBody>
              <a:bodyPr wrap="none" rtlCol="0">
                <a:spAutoFit/>
              </a:bodyPr>
              <a:lstStyle/>
              <a:p>
                <a:r>
                  <a:rPr lang="en-US" sz="2400" smtClean="0"/>
                  <a:t>+</a:t>
                </a:r>
                <a:endParaRPr lang="en-US" sz="2400"/>
              </a:p>
            </p:txBody>
          </p:sp>
        </p:grpSp>
        <p:sp>
          <p:nvSpPr>
            <p:cNvPr id="56" name="TextBox 55"/>
            <p:cNvSpPr txBox="1"/>
            <p:nvPr/>
          </p:nvSpPr>
          <p:spPr>
            <a:xfrm>
              <a:off x="9367901" y="3010144"/>
              <a:ext cx="495649" cy="461665"/>
            </a:xfrm>
            <a:prstGeom prst="rect">
              <a:avLst/>
            </a:prstGeom>
            <a:noFill/>
          </p:spPr>
          <p:txBody>
            <a:bodyPr wrap="none" rtlCol="0">
              <a:spAutoFit/>
            </a:bodyPr>
            <a:lstStyle/>
            <a:p>
              <a:r>
                <a:rPr lang="en-US" sz="2400" smtClean="0"/>
                <a:t>20</a:t>
              </a:r>
              <a:endParaRPr lang="en-US" sz="2400"/>
            </a:p>
          </p:txBody>
        </p:sp>
        <p:sp>
          <p:nvSpPr>
            <p:cNvPr id="57" name="TextBox 56"/>
            <p:cNvSpPr txBox="1"/>
            <p:nvPr/>
          </p:nvSpPr>
          <p:spPr>
            <a:xfrm>
              <a:off x="7240884" y="2599929"/>
              <a:ext cx="495649" cy="461665"/>
            </a:xfrm>
            <a:prstGeom prst="rect">
              <a:avLst/>
            </a:prstGeom>
            <a:noFill/>
          </p:spPr>
          <p:txBody>
            <a:bodyPr wrap="none" rtlCol="0">
              <a:spAutoFit/>
            </a:bodyPr>
            <a:lstStyle/>
            <a:p>
              <a:r>
                <a:rPr lang="en-US" sz="2400" smtClean="0"/>
                <a:t>30</a:t>
              </a:r>
              <a:endParaRPr lang="en-US" sz="2400"/>
            </a:p>
          </p:txBody>
        </p:sp>
      </p:grpSp>
      <p:sp>
        <p:nvSpPr>
          <p:cNvPr id="59" name="Rectangle 58"/>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60" name="TextBox 59"/>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61" name="TextBox 60"/>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pic>
        <p:nvPicPr>
          <p:cNvPr id="6" name="Audio 5">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3"/>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4247904761"/>
      </p:ext>
    </p:extLst>
  </p:cSld>
  <p:clrMapOvr>
    <a:masterClrMapping/>
  </p:clrMapOvr>
  <mc:AlternateContent xmlns:mc="http://schemas.openxmlformats.org/markup-compatibility/2006">
    <mc:Choice xmlns:p14="http://schemas.microsoft.com/office/powerpoint/2010/main" Requires="p14">
      <p:transition spd="slow" p14:dur="2000" advTm="10365"/>
    </mc:Choice>
    <mc:Fallback>
      <p:transition spd="slow" advTm="103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5"/>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7"/>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5" fill="hold" display="0">
                  <p:stCondLst>
                    <p:cond delay="indefinite"/>
                  </p:stCondLst>
                  <p:endCondLst>
                    <p:cond evt="onStopAudio" delay="0">
                      <p:tgtEl>
                        <p:sldTgt/>
                      </p:tgtEl>
                    </p:cond>
                  </p:endCondLst>
                </p:cTn>
                <p:tgtEl>
                  <p:spTgt spid="6"/>
                </p:tgtEl>
              </p:cMediaNode>
            </p:audio>
          </p:childTnLst>
        </p:cTn>
      </p:par>
    </p:tnLst>
    <p:bldLst>
      <p:bldP spid="7" grpId="0"/>
      <p:bldP spid="23" grpId="0" animBg="1"/>
      <p:bldP spid="3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501996" y="219033"/>
            <a:ext cx="6628155"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8.2. </a:t>
            </a:r>
            <a:r>
              <a:rPr lang="en-US" sz="3600" b="1">
                <a:solidFill>
                  <a:srgbClr val="C00000"/>
                </a:solidFill>
              </a:rPr>
              <a:t>ỨNG SUẤT - BIẾN </a:t>
            </a:r>
            <a:r>
              <a:rPr lang="en-US" sz="3600" b="1" smtClean="0">
                <a:solidFill>
                  <a:srgbClr val="C00000"/>
                </a:solidFill>
              </a:rPr>
              <a:t>DẠNG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5" name="Rectangle 4"/>
          <p:cNvSpPr/>
          <p:nvPr/>
        </p:nvSpPr>
        <p:spPr>
          <a:xfrm>
            <a:off x="825959" y="1131089"/>
            <a:ext cx="9325373" cy="652486"/>
          </a:xfrm>
          <a:prstGeom prst="rect">
            <a:avLst/>
          </a:prstGeom>
        </p:spPr>
        <p:txBody>
          <a:bodyPr wrap="none">
            <a:spAutoFit/>
          </a:bodyPr>
          <a:lstStyle/>
          <a:p>
            <a:pPr lvl="0">
              <a:lnSpc>
                <a:spcPct val="130000"/>
              </a:lnSpc>
            </a:pPr>
            <a:r>
              <a:rPr lang="en-US" sz="2800"/>
              <a:t>c. Tìm biến dạng dọc tuyệt đối của thanh? Cho E = 2.10</a:t>
            </a:r>
            <a:r>
              <a:rPr lang="en-US" sz="2800" baseline="30000"/>
              <a:t>11</a:t>
            </a:r>
            <a:r>
              <a:rPr lang="en-US" sz="2800"/>
              <a:t> N/m</a:t>
            </a:r>
            <a:r>
              <a:rPr lang="en-US" sz="2800" baseline="30000"/>
              <a:t>2</a:t>
            </a:r>
            <a:r>
              <a:rPr lang="en-US" baseline="-25000"/>
              <a:t>.</a:t>
            </a:r>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799889847"/>
              </p:ext>
            </p:extLst>
          </p:nvPr>
        </p:nvGraphicFramePr>
        <p:xfrm>
          <a:off x="1098550" y="1857386"/>
          <a:ext cx="7410920" cy="3000375"/>
        </p:xfrm>
        <a:graphic>
          <a:graphicData uri="http://schemas.openxmlformats.org/presentationml/2006/ole">
            <mc:AlternateContent xmlns:mc="http://schemas.openxmlformats.org/markup-compatibility/2006">
              <mc:Choice xmlns:v="urn:schemas-microsoft-com:vml" Requires="v">
                <p:oleObj spid="_x0000_s6213" name="Equation" r:id="rId6" imgW="3263760" imgH="1282680" progId="Equation.3">
                  <p:embed/>
                </p:oleObj>
              </mc:Choice>
              <mc:Fallback>
                <p:oleObj name="Equation" r:id="rId6" imgW="3263760" imgH="1282680" progId="Equation.3">
                  <p:embed/>
                  <p:pic>
                    <p:nvPicPr>
                      <p:cNvPr id="0" name="Object 1"/>
                      <p:cNvPicPr>
                        <a:picLocks noChangeAspect="1" noChangeArrowheads="1"/>
                      </p:cNvPicPr>
                      <p:nvPr/>
                    </p:nvPicPr>
                    <p:blipFill>
                      <a:blip r:embed="rId7"/>
                      <a:srcRect/>
                      <a:stretch>
                        <a:fillRect/>
                      </a:stretch>
                    </p:blipFill>
                    <p:spPr bwMode="auto">
                      <a:xfrm>
                        <a:off x="1098550" y="1857386"/>
                        <a:ext cx="7410920" cy="3000375"/>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974321380"/>
              </p:ext>
            </p:extLst>
          </p:nvPr>
        </p:nvGraphicFramePr>
        <p:xfrm>
          <a:off x="1130300" y="5029200"/>
          <a:ext cx="9409113" cy="585788"/>
        </p:xfrm>
        <a:graphic>
          <a:graphicData uri="http://schemas.openxmlformats.org/presentationml/2006/ole">
            <mc:AlternateContent xmlns:mc="http://schemas.openxmlformats.org/markup-compatibility/2006">
              <mc:Choice xmlns:v="urn:schemas-microsoft-com:vml" Requires="v">
                <p:oleObj spid="_x0000_s6214" name="Equation" r:id="rId8" imgW="4025880" imgH="241200" progId="Equation.3">
                  <p:embed/>
                </p:oleObj>
              </mc:Choice>
              <mc:Fallback>
                <p:oleObj name="Equation" r:id="rId8" imgW="4025880" imgH="241200" progId="Equation.3">
                  <p:embed/>
                  <p:pic>
                    <p:nvPicPr>
                      <p:cNvPr id="0" name="Object 3"/>
                      <p:cNvPicPr>
                        <a:picLocks noChangeAspect="1" noChangeArrowheads="1"/>
                      </p:cNvPicPr>
                      <p:nvPr/>
                    </p:nvPicPr>
                    <p:blipFill>
                      <a:blip r:embed="rId9"/>
                      <a:srcRect/>
                      <a:stretch>
                        <a:fillRect/>
                      </a:stretch>
                    </p:blipFill>
                    <p:spPr bwMode="auto">
                      <a:xfrm>
                        <a:off x="1130300" y="5029200"/>
                        <a:ext cx="9409113" cy="585788"/>
                      </a:xfrm>
                      <a:prstGeom prst="rect">
                        <a:avLst/>
                      </a:prstGeom>
                      <a:noFill/>
                    </p:spPr>
                  </p:pic>
                </p:oleObj>
              </mc:Fallback>
            </mc:AlternateContent>
          </a:graphicData>
        </a:graphic>
      </p:graphicFrame>
      <p:sp>
        <p:nvSpPr>
          <p:cNvPr id="10" name="Rectangle 9"/>
          <p:cNvSpPr/>
          <p:nvPr/>
        </p:nvSpPr>
        <p:spPr>
          <a:xfrm>
            <a:off x="364417" y="5779715"/>
            <a:ext cx="5789662" cy="587853"/>
          </a:xfrm>
          <a:prstGeom prst="rect">
            <a:avLst/>
          </a:prstGeom>
        </p:spPr>
        <p:txBody>
          <a:bodyPr wrap="none">
            <a:spAutoFit/>
          </a:bodyPr>
          <a:lstStyle/>
          <a:p>
            <a:pPr marL="360680" marR="0" indent="180340" algn="just">
              <a:lnSpc>
                <a:spcPct val="115000"/>
              </a:lnSpc>
              <a:spcBef>
                <a:spcPts val="0"/>
              </a:spcBef>
              <a:spcAft>
                <a:spcPts val="1200"/>
              </a:spcAft>
            </a:pPr>
            <a:r>
              <a:rPr lang="en-US" sz="2800">
                <a:latin typeface="Calibri" panose="020F0502020204030204" pitchFamily="34" charset="0"/>
                <a:ea typeface="Times New Roman" panose="02020603050405020304" pitchFamily="18" charset="0"/>
                <a:cs typeface="Calibri" panose="020F0502020204030204" pitchFamily="34" charset="0"/>
              </a:rPr>
              <a:t>Kết luận : Thanh bị dãn 0,5.10</a:t>
            </a:r>
            <a:r>
              <a:rPr lang="en-US" sz="2800" baseline="30000">
                <a:latin typeface="Calibri" panose="020F0502020204030204" pitchFamily="34" charset="0"/>
                <a:ea typeface="Times New Roman" panose="02020603050405020304" pitchFamily="18" charset="0"/>
                <a:cs typeface="Calibri" panose="020F0502020204030204" pitchFamily="34" charset="0"/>
              </a:rPr>
              <a:t> – </a:t>
            </a:r>
            <a:r>
              <a:rPr lang="en-US" sz="2800" baseline="30000" smtClean="0">
                <a:latin typeface="Calibri" panose="020F0502020204030204" pitchFamily="34" charset="0"/>
                <a:ea typeface="Times New Roman" panose="02020603050405020304" pitchFamily="18" charset="0"/>
                <a:cs typeface="Calibri" panose="020F0502020204030204" pitchFamily="34" charset="0"/>
              </a:rPr>
              <a:t>4</a:t>
            </a:r>
            <a:r>
              <a:rPr lang="en-US" sz="2800" smtClean="0">
                <a:latin typeface="Calibri" panose="020F0502020204030204" pitchFamily="34" charset="0"/>
                <a:ea typeface="Times New Roman" panose="02020603050405020304" pitchFamily="18" charset="0"/>
                <a:cs typeface="Calibri" panose="020F0502020204030204" pitchFamily="34" charset="0"/>
              </a:rPr>
              <a:t> </a:t>
            </a:r>
            <a:r>
              <a:rPr lang="en-US" sz="2800">
                <a:latin typeface="Calibri" panose="020F0502020204030204" pitchFamily="34" charset="0"/>
                <a:ea typeface="Times New Roman" panose="02020603050405020304" pitchFamily="18" charset="0"/>
                <a:cs typeface="Calibri" panose="020F0502020204030204" pitchFamily="34" charset="0"/>
              </a:rPr>
              <a:t>m</a:t>
            </a:r>
            <a:endParaRPr lang="en-US" sz="280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11" name="Rectangle 10"/>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2" name="TextBox 11"/>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3" name="TextBox 12"/>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pic>
        <p:nvPicPr>
          <p:cNvPr id="3" name="Audio 2">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3336168415"/>
      </p:ext>
    </p:extLst>
  </p:cSld>
  <p:clrMapOvr>
    <a:masterClrMapping/>
  </p:clrMapOvr>
  <mc:AlternateContent xmlns:mc="http://schemas.openxmlformats.org/markup-compatibility/2006">
    <mc:Choice xmlns:p14="http://schemas.microsoft.com/office/powerpoint/2010/main" Requires="p14">
      <p:transition spd="slow" p14:dur="2000" advTm="5092"/>
    </mc:Choice>
    <mc:Fallback>
      <p:transition spd="slow" advTm="50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1" fill="hold" display="0">
                  <p:stCondLst>
                    <p:cond delay="indefinite"/>
                  </p:stCondLst>
                  <p:endCondLst>
                    <p:cond evt="onStopAudio" delay="0">
                      <p:tgtEl>
                        <p:sldTgt/>
                      </p:tgtEl>
                    </p:cond>
                  </p:endCondLst>
                </p:cTn>
                <p:tgtEl>
                  <p:spTgt spid="3"/>
                </p:tgtEl>
              </p:cMediaNode>
            </p:audio>
          </p:childTnLst>
        </p:cTn>
      </p:par>
    </p:tnLst>
    <p:bldLst>
      <p:bldP spid="5"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092036" y="104729"/>
            <a:ext cx="7883237"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a:ln w="0"/>
                <a:solidFill>
                  <a:srgbClr val="C00000"/>
                </a:solidFill>
                <a:effectLst>
                  <a:outerShdw blurRad="38100" dist="19050" dir="2700000" algn="tl" rotWithShape="0">
                    <a:schemeClr val="dk1">
                      <a:alpha val="40000"/>
                    </a:schemeClr>
                  </a:outerShdw>
                </a:effectLst>
                <a:cs typeface="Times New Roman" panose="02020603050405020304" pitchFamily="18" charset="0"/>
              </a:rPr>
              <a:t>8.3. </a:t>
            </a:r>
            <a:r>
              <a:rPr lang="en-US" sz="3600" b="1"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rPr>
              <a:t>ĐẶC </a:t>
            </a:r>
            <a:r>
              <a:rPr lang="en-US" sz="3600" b="1" smtClean="0">
                <a:ln w="0"/>
                <a:solidFill>
                  <a:srgbClr val="C00000"/>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TR</a:t>
            </a:r>
            <a:r>
              <a:rPr lang="vi-VN" sz="3600" b="1">
                <a:ln w="0"/>
                <a:solidFill>
                  <a:srgbClr val="C00000"/>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Ư</a:t>
            </a:r>
            <a:r>
              <a:rPr lang="en-US" sz="3600" b="1" smtClean="0">
                <a:ln w="0"/>
                <a:solidFill>
                  <a:srgbClr val="C00000"/>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NG</a:t>
            </a:r>
            <a:r>
              <a:rPr lang="en-US" sz="3600" b="1"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rPr>
              <a:t> C</a:t>
            </a:r>
            <a:r>
              <a:rPr lang="vi-VN" sz="3600" b="1">
                <a:ln w="0"/>
                <a:solidFill>
                  <a:srgbClr val="C00000"/>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Ơ</a:t>
            </a:r>
            <a:r>
              <a:rPr lang="en-US" sz="3600" b="1"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rPr>
              <a:t> </a:t>
            </a:r>
            <a:r>
              <a:rPr lang="en-US" sz="3600" b="1">
                <a:ln w="0"/>
                <a:solidFill>
                  <a:srgbClr val="C00000"/>
                </a:solidFill>
                <a:effectLst>
                  <a:outerShdw blurRad="38100" dist="19050" dir="2700000" algn="tl" rotWithShape="0">
                    <a:schemeClr val="dk1">
                      <a:alpha val="40000"/>
                    </a:schemeClr>
                  </a:outerShdw>
                </a:effectLst>
                <a:cs typeface="Times New Roman" panose="02020603050405020304" pitchFamily="18" charset="0"/>
              </a:rPr>
              <a:t>HỌC CỦA VẬT </a:t>
            </a:r>
            <a:r>
              <a:rPr lang="en-US" sz="3600" b="1"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rPr>
              <a:t>LIỆU</a:t>
            </a:r>
            <a:r>
              <a:rPr lang="en-US" sz="3600" b="1" smtClean="0">
                <a:solidFill>
                  <a:srgbClr val="C00000"/>
                </a:solidFill>
              </a:rPr>
              <a:t> </a:t>
            </a:r>
            <a:endParaRPr lang="en-US" sz="3600" b="1" dirty="0"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endParaRPr>
          </a:p>
        </p:txBody>
      </p:sp>
      <p:sp>
        <p:nvSpPr>
          <p:cNvPr id="5" name="TextBox 4"/>
          <p:cNvSpPr txBox="1"/>
          <p:nvPr/>
        </p:nvSpPr>
        <p:spPr>
          <a:xfrm>
            <a:off x="640310" y="867260"/>
            <a:ext cx="11551690" cy="5164491"/>
          </a:xfrm>
          <a:prstGeom prst="rect">
            <a:avLst/>
          </a:prstGeom>
          <a:noFill/>
        </p:spPr>
        <p:txBody>
          <a:bodyPr wrap="square" rtlCol="0">
            <a:spAutoFit/>
          </a:bodyPr>
          <a:lstStyle/>
          <a:p>
            <a:r>
              <a:rPr lang="en-US" sz="2800" b="1" smtClean="0">
                <a:solidFill>
                  <a:srgbClr val="0000FF"/>
                </a:solidFill>
              </a:rPr>
              <a:t>8.3.1. Thí </a:t>
            </a:r>
            <a:r>
              <a:rPr lang="en-US" sz="2800" b="1">
                <a:solidFill>
                  <a:srgbClr val="0000FF"/>
                </a:solidFill>
              </a:rPr>
              <a:t>nghiệm kéo (nén) vật liệu dẻo:</a:t>
            </a:r>
            <a:r>
              <a:rPr lang="en-US" sz="2800">
                <a:solidFill>
                  <a:srgbClr val="0000FF"/>
                </a:solidFill>
              </a:rPr>
              <a:t> Thép, đồng, nhôm . . .</a:t>
            </a:r>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207819" y="1284480"/>
            <a:ext cx="5264726" cy="652486"/>
          </a:xfrm>
          <a:prstGeom prst="rect">
            <a:avLst/>
          </a:prstGeom>
          <a:noFill/>
        </p:spPr>
        <p:txBody>
          <a:bodyPr wrap="square" rtlCol="0">
            <a:spAutoFit/>
          </a:bodyPr>
          <a:lstStyle/>
          <a:p>
            <a:pPr>
              <a:lnSpc>
                <a:spcPct val="130000"/>
              </a:lnSpc>
            </a:pPr>
            <a:r>
              <a:rPr lang="en-US" sz="2800" smtClean="0"/>
              <a:t>     8.3.1.1. Kéo </a:t>
            </a:r>
            <a:r>
              <a:rPr lang="en-US" sz="2800"/>
              <a:t>vật liệu dẻo</a:t>
            </a:r>
            <a:r>
              <a:rPr lang="en-US" sz="2800" smtClean="0"/>
              <a:t>:</a:t>
            </a:r>
            <a:endParaRPr lang="en-US" sz="2800"/>
          </a:p>
        </p:txBody>
      </p:sp>
      <p:cxnSp>
        <p:nvCxnSpPr>
          <p:cNvPr id="8" name="Straight Connector 7"/>
          <p:cNvCxnSpPr/>
          <p:nvPr/>
        </p:nvCxnSpPr>
        <p:spPr>
          <a:xfrm>
            <a:off x="5335907" y="1663472"/>
            <a:ext cx="0" cy="5164491"/>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5472545" y="1322950"/>
            <a:ext cx="6190239" cy="652486"/>
          </a:xfrm>
          <a:prstGeom prst="rect">
            <a:avLst/>
          </a:prstGeom>
          <a:noFill/>
        </p:spPr>
        <p:txBody>
          <a:bodyPr wrap="square" rtlCol="0">
            <a:spAutoFit/>
          </a:bodyPr>
          <a:lstStyle/>
          <a:p>
            <a:pPr>
              <a:lnSpc>
                <a:spcPct val="130000"/>
              </a:lnSpc>
            </a:pPr>
            <a:r>
              <a:rPr lang="en-US" sz="2800" smtClean="0"/>
              <a:t>- Giai </a:t>
            </a:r>
            <a:r>
              <a:rPr lang="en-US" sz="2800"/>
              <a:t>đoạn tỷ lệ </a:t>
            </a:r>
            <a:r>
              <a:rPr lang="en-US" sz="2800" smtClean="0"/>
              <a:t>(giai </a:t>
            </a:r>
            <a:r>
              <a:rPr lang="en-US" sz="2800"/>
              <a:t>đoạn đàn hồi</a:t>
            </a:r>
            <a:r>
              <a:rPr lang="en-US" sz="2800" smtClean="0"/>
              <a:t>):</a:t>
            </a:r>
            <a:endParaRPr lang="en-US" sz="2800"/>
          </a:p>
        </p:txBody>
      </p:sp>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0113" y="2062583"/>
            <a:ext cx="4572432" cy="4154381"/>
          </a:xfrm>
          <a:prstGeom prst="rect">
            <a:avLst/>
          </a:prstGeom>
        </p:spPr>
      </p:pic>
      <p:sp>
        <p:nvSpPr>
          <p:cNvPr id="11"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2" name="Object 11"/>
          <p:cNvGraphicFramePr>
            <a:graphicFrameLocks noChangeAspect="1"/>
          </p:cNvGraphicFramePr>
          <p:nvPr>
            <p:extLst>
              <p:ext uri="{D42A27DB-BD31-4B8C-83A1-F6EECF244321}">
                <p14:modId xmlns:p14="http://schemas.microsoft.com/office/powerpoint/2010/main" val="2021010886"/>
              </p:ext>
            </p:extLst>
          </p:nvPr>
        </p:nvGraphicFramePr>
        <p:xfrm>
          <a:off x="6872287" y="1819687"/>
          <a:ext cx="1400176" cy="1009304"/>
        </p:xfrm>
        <a:graphic>
          <a:graphicData uri="http://schemas.openxmlformats.org/presentationml/2006/ole">
            <mc:AlternateContent xmlns:mc="http://schemas.openxmlformats.org/markup-compatibility/2006">
              <mc:Choice xmlns:v="urn:schemas-microsoft-com:vml" Requires="v">
                <p:oleObj spid="_x0000_s8288" name="Equation" r:id="rId7" imgW="558558" imgH="444307" progId="Equation.3">
                  <p:embed/>
                </p:oleObj>
              </mc:Choice>
              <mc:Fallback>
                <p:oleObj name="Equation" r:id="rId7" imgW="558558" imgH="444307" progId="Equation.3">
                  <p:embed/>
                  <p:pic>
                    <p:nvPicPr>
                      <p:cNvPr id="0" name="Object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72287" y="1819687"/>
                        <a:ext cx="1400176" cy="1009304"/>
                      </a:xfrm>
                      <a:prstGeom prst="rect">
                        <a:avLst/>
                      </a:prstGeom>
                      <a:noFill/>
                    </p:spPr>
                  </p:pic>
                </p:oleObj>
              </mc:Fallback>
            </mc:AlternateContent>
          </a:graphicData>
        </a:graphic>
      </p:graphicFrame>
      <p:sp>
        <p:nvSpPr>
          <p:cNvPr id="13" name="TextBox 12"/>
          <p:cNvSpPr txBox="1"/>
          <p:nvPr/>
        </p:nvSpPr>
        <p:spPr>
          <a:xfrm>
            <a:off x="5472545" y="2702196"/>
            <a:ext cx="6190239" cy="652486"/>
          </a:xfrm>
          <a:prstGeom prst="rect">
            <a:avLst/>
          </a:prstGeom>
          <a:noFill/>
        </p:spPr>
        <p:txBody>
          <a:bodyPr wrap="square" rtlCol="0">
            <a:spAutoFit/>
          </a:bodyPr>
          <a:lstStyle/>
          <a:p>
            <a:pPr>
              <a:lnSpc>
                <a:spcPct val="130000"/>
              </a:lnSpc>
            </a:pPr>
            <a:r>
              <a:rPr lang="en-US" sz="2800" smtClean="0"/>
              <a:t>- Giai </a:t>
            </a:r>
            <a:r>
              <a:rPr lang="en-US" sz="2800"/>
              <a:t>đoạn </a:t>
            </a:r>
            <a:r>
              <a:rPr lang="en-US" sz="2800" smtClean="0"/>
              <a:t>chảy dẻo:</a:t>
            </a:r>
            <a:endParaRPr lang="en-US" sz="2800"/>
          </a:p>
        </p:txBody>
      </p:sp>
      <p:sp>
        <p:nvSpPr>
          <p:cNvPr id="14"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5" name="Object 14"/>
          <p:cNvGraphicFramePr>
            <a:graphicFrameLocks noChangeAspect="1"/>
          </p:cNvGraphicFramePr>
          <p:nvPr>
            <p:extLst>
              <p:ext uri="{D42A27DB-BD31-4B8C-83A1-F6EECF244321}">
                <p14:modId xmlns:p14="http://schemas.microsoft.com/office/powerpoint/2010/main" val="753473750"/>
              </p:ext>
            </p:extLst>
          </p:nvPr>
        </p:nvGraphicFramePr>
        <p:xfrm>
          <a:off x="8918246" y="2514902"/>
          <a:ext cx="1497333" cy="1082687"/>
        </p:xfrm>
        <a:graphic>
          <a:graphicData uri="http://schemas.openxmlformats.org/presentationml/2006/ole">
            <mc:AlternateContent xmlns:mc="http://schemas.openxmlformats.org/markup-compatibility/2006">
              <mc:Choice xmlns:v="urn:schemas-microsoft-com:vml" Requires="v">
                <p:oleObj spid="_x0000_s8289" name="Equation" r:id="rId9" imgW="622570" imgH="444693" progId="Equation.3">
                  <p:embed/>
                </p:oleObj>
              </mc:Choice>
              <mc:Fallback>
                <p:oleObj name="Equation" r:id="rId9" imgW="622570" imgH="444693" progId="Equation.3">
                  <p:embed/>
                  <p:pic>
                    <p:nvPicPr>
                      <p:cNvPr id="0" name="Object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918246" y="2514902"/>
                        <a:ext cx="1497333" cy="1082687"/>
                      </a:xfrm>
                      <a:prstGeom prst="rect">
                        <a:avLst/>
                      </a:prstGeom>
                      <a:noFill/>
                    </p:spPr>
                  </p:pic>
                </p:oleObj>
              </mc:Fallback>
            </mc:AlternateContent>
          </a:graphicData>
        </a:graphic>
      </p:graphicFrame>
      <p:sp>
        <p:nvSpPr>
          <p:cNvPr id="16" name="TextBox 15"/>
          <p:cNvSpPr txBox="1"/>
          <p:nvPr/>
        </p:nvSpPr>
        <p:spPr>
          <a:xfrm>
            <a:off x="5529263" y="3450743"/>
            <a:ext cx="6133520" cy="652486"/>
          </a:xfrm>
          <a:prstGeom prst="rect">
            <a:avLst/>
          </a:prstGeom>
          <a:noFill/>
        </p:spPr>
        <p:txBody>
          <a:bodyPr wrap="square" rtlCol="0">
            <a:spAutoFit/>
          </a:bodyPr>
          <a:lstStyle/>
          <a:p>
            <a:pPr>
              <a:lnSpc>
                <a:spcPct val="130000"/>
              </a:lnSpc>
            </a:pPr>
            <a:r>
              <a:rPr lang="en-US" sz="2800" smtClean="0"/>
              <a:t>- Giai </a:t>
            </a:r>
            <a:r>
              <a:rPr lang="en-US" sz="2800"/>
              <a:t>đoạn bền:</a:t>
            </a:r>
          </a:p>
        </p:txBody>
      </p:sp>
      <p:sp>
        <p:nvSpPr>
          <p:cNvPr id="17"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8" name="Object 17"/>
          <p:cNvGraphicFramePr>
            <a:graphicFrameLocks noChangeAspect="1"/>
          </p:cNvGraphicFramePr>
          <p:nvPr>
            <p:extLst>
              <p:ext uri="{D42A27DB-BD31-4B8C-83A1-F6EECF244321}">
                <p14:modId xmlns:p14="http://schemas.microsoft.com/office/powerpoint/2010/main" val="3131409882"/>
              </p:ext>
            </p:extLst>
          </p:nvPr>
        </p:nvGraphicFramePr>
        <p:xfrm>
          <a:off x="8200616" y="3376503"/>
          <a:ext cx="1263312" cy="926431"/>
        </p:xfrm>
        <a:graphic>
          <a:graphicData uri="http://schemas.openxmlformats.org/presentationml/2006/ole">
            <mc:AlternateContent xmlns:mc="http://schemas.openxmlformats.org/markup-compatibility/2006">
              <mc:Choice xmlns:v="urn:schemas-microsoft-com:vml" Requires="v">
                <p:oleObj spid="_x0000_s8290" name="Equation" r:id="rId11" imgW="545863" imgH="444307" progId="Equation.3">
                  <p:embed/>
                </p:oleObj>
              </mc:Choice>
              <mc:Fallback>
                <p:oleObj name="Equation" r:id="rId11" imgW="545863" imgH="444307" progId="Equation.3">
                  <p:embed/>
                  <p:pic>
                    <p:nvPicPr>
                      <p:cNvPr id="0" name="Object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200616" y="3376503"/>
                        <a:ext cx="1263312" cy="926431"/>
                      </a:xfrm>
                      <a:prstGeom prst="rect">
                        <a:avLst/>
                      </a:prstGeom>
                      <a:noFill/>
                    </p:spPr>
                  </p:pic>
                </p:oleObj>
              </mc:Fallback>
            </mc:AlternateContent>
          </a:graphicData>
        </a:graphic>
      </p:graphicFrame>
      <p:sp>
        <p:nvSpPr>
          <p:cNvPr id="19" name="TextBox 18"/>
          <p:cNvSpPr txBox="1"/>
          <p:nvPr/>
        </p:nvSpPr>
        <p:spPr>
          <a:xfrm>
            <a:off x="5472543" y="4059858"/>
            <a:ext cx="6190239" cy="2287678"/>
          </a:xfrm>
          <a:prstGeom prst="rect">
            <a:avLst/>
          </a:prstGeom>
          <a:noFill/>
        </p:spPr>
        <p:txBody>
          <a:bodyPr wrap="square" rtlCol="0">
            <a:spAutoFit/>
          </a:bodyPr>
          <a:lstStyle/>
          <a:p>
            <a:pPr algn="just">
              <a:lnSpc>
                <a:spcPct val="130000"/>
              </a:lnSpc>
            </a:pPr>
            <a:r>
              <a:rPr lang="en-US" sz="2800" smtClean="0">
                <a:sym typeface="Symbol" panose="05050102010706020507" pitchFamily="18" charset="2"/>
              </a:rPr>
              <a:t>    </a:t>
            </a:r>
            <a:r>
              <a:rPr lang="en-US" sz="2800" baseline="-25000"/>
              <a:t>tl</a:t>
            </a:r>
            <a:r>
              <a:rPr lang="en-US" sz="2800"/>
              <a:t> , </a:t>
            </a:r>
            <a:r>
              <a:rPr lang="en-US" sz="2800" smtClean="0">
                <a:sym typeface="Symbol" panose="05050102010706020507" pitchFamily="18" charset="2"/>
              </a:rPr>
              <a:t></a:t>
            </a:r>
            <a:r>
              <a:rPr lang="en-US" sz="2800" baseline="-25000"/>
              <a:t>ch</a:t>
            </a:r>
            <a:r>
              <a:rPr lang="en-US" sz="2800"/>
              <a:t> </a:t>
            </a:r>
            <a:r>
              <a:rPr lang="en-US" sz="2800" smtClean="0">
                <a:sym typeface="Symbol" panose="05050102010706020507" pitchFamily="18" charset="2"/>
              </a:rPr>
              <a:t></a:t>
            </a:r>
            <a:r>
              <a:rPr lang="en-US" sz="2800" baseline="-25000"/>
              <a:t>b</a:t>
            </a:r>
            <a:r>
              <a:rPr lang="en-US" sz="2800"/>
              <a:t> là những đại lượng đặc trưng cho tính đàn hồi, tính dẻo và tính bền của vật liệu, là ba trong những tính chất cơ học quan trọng của vật liệu</a:t>
            </a:r>
            <a:r>
              <a:rPr lang="en-US" sz="2800" smtClean="0"/>
              <a:t>.</a:t>
            </a:r>
            <a:endParaRPr lang="en-US" sz="2800"/>
          </a:p>
        </p:txBody>
      </p:sp>
      <p:sp>
        <p:nvSpPr>
          <p:cNvPr id="20" name="Rectangle 19"/>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21" name="TextBox 20"/>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22" name="TextBox 21"/>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pic>
        <p:nvPicPr>
          <p:cNvPr id="3" name="Audio 2">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3"/>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1990321360"/>
      </p:ext>
    </p:extLst>
  </p:cSld>
  <p:clrMapOvr>
    <a:masterClrMapping/>
  </p:clrMapOvr>
  <mc:AlternateContent xmlns:mc="http://schemas.openxmlformats.org/markup-compatibility/2006">
    <mc:Choice xmlns:p14="http://schemas.microsoft.com/office/powerpoint/2010/main" Requires="p14">
      <p:transition spd="slow" p14:dur="2000" advTm="7003"/>
    </mc:Choice>
    <mc:Fallback>
      <p:transition spd="slow" advTm="70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fill="hold"/>
                                        <p:tgtEl>
                                          <p:spTgt spid="19"/>
                                        </p:tgtEl>
                                        <p:attrNameLst>
                                          <p:attrName>ppt_x</p:attrName>
                                        </p:attrNameLst>
                                      </p:cBhvr>
                                      <p:tavLst>
                                        <p:tav tm="0">
                                          <p:val>
                                            <p:strVal val="#ppt_x"/>
                                          </p:val>
                                        </p:tav>
                                        <p:tav tm="100000">
                                          <p:val>
                                            <p:strVal val="#ppt_x"/>
                                          </p:val>
                                        </p:tav>
                                      </p:tavLst>
                                    </p:anim>
                                    <p:anim calcmode="lin" valueType="num">
                                      <p:cBhvr additive="base">
                                        <p:cTn id="4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9" fill="hold" display="0">
                  <p:stCondLst>
                    <p:cond delay="indefinite"/>
                  </p:stCondLst>
                  <p:endCondLst>
                    <p:cond evt="onStopAudio" delay="0">
                      <p:tgtEl>
                        <p:sldTgt/>
                      </p:tgtEl>
                    </p:cond>
                  </p:endCondLst>
                </p:cTn>
                <p:tgtEl>
                  <p:spTgt spid="3"/>
                </p:tgtEl>
              </p:cMediaNode>
            </p:audio>
          </p:childTnLst>
        </p:cTn>
      </p:par>
    </p:tnLst>
    <p:bldLst>
      <p:bldP spid="5" grpId="0"/>
      <p:bldP spid="6" grpId="0"/>
      <p:bldP spid="9" grpId="0"/>
      <p:bldP spid="13" grpId="0"/>
      <p:bldP spid="16" grpId="0"/>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092036" y="104729"/>
            <a:ext cx="7883237"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a:ln w="0"/>
                <a:solidFill>
                  <a:srgbClr val="C00000"/>
                </a:solidFill>
                <a:effectLst>
                  <a:outerShdw blurRad="38100" dist="19050" dir="2700000" algn="tl" rotWithShape="0">
                    <a:schemeClr val="dk1">
                      <a:alpha val="40000"/>
                    </a:schemeClr>
                  </a:outerShdw>
                </a:effectLst>
                <a:cs typeface="Times New Roman" panose="02020603050405020304" pitchFamily="18" charset="0"/>
              </a:rPr>
              <a:t>8.3. </a:t>
            </a:r>
            <a:r>
              <a:rPr lang="en-US" sz="3600" b="1"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rPr>
              <a:t>ĐẶC </a:t>
            </a:r>
            <a:r>
              <a:rPr lang="en-US" sz="3600" b="1" smtClean="0">
                <a:ln w="0"/>
                <a:solidFill>
                  <a:srgbClr val="C00000"/>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TR</a:t>
            </a:r>
            <a:r>
              <a:rPr lang="vi-VN" sz="3600" b="1">
                <a:ln w="0"/>
                <a:solidFill>
                  <a:srgbClr val="C00000"/>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Ư</a:t>
            </a:r>
            <a:r>
              <a:rPr lang="en-US" sz="3600" b="1" smtClean="0">
                <a:ln w="0"/>
                <a:solidFill>
                  <a:srgbClr val="C00000"/>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NG</a:t>
            </a:r>
            <a:r>
              <a:rPr lang="en-US" sz="3600" b="1"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rPr>
              <a:t> C</a:t>
            </a:r>
            <a:r>
              <a:rPr lang="vi-VN" sz="3600" b="1">
                <a:ln w="0"/>
                <a:solidFill>
                  <a:srgbClr val="C00000"/>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Ơ</a:t>
            </a:r>
            <a:r>
              <a:rPr lang="en-US" sz="3600" b="1"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rPr>
              <a:t> </a:t>
            </a:r>
            <a:r>
              <a:rPr lang="en-US" sz="3600" b="1">
                <a:ln w="0"/>
                <a:solidFill>
                  <a:srgbClr val="C00000"/>
                </a:solidFill>
                <a:effectLst>
                  <a:outerShdw blurRad="38100" dist="19050" dir="2700000" algn="tl" rotWithShape="0">
                    <a:schemeClr val="dk1">
                      <a:alpha val="40000"/>
                    </a:schemeClr>
                  </a:outerShdw>
                </a:effectLst>
                <a:cs typeface="Times New Roman" panose="02020603050405020304" pitchFamily="18" charset="0"/>
              </a:rPr>
              <a:t>HỌC CỦA VẬT </a:t>
            </a:r>
            <a:r>
              <a:rPr lang="en-US" sz="3600" b="1"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rPr>
              <a:t>LIỆU</a:t>
            </a:r>
            <a:r>
              <a:rPr lang="en-US" sz="3600" b="1" smtClean="0">
                <a:solidFill>
                  <a:srgbClr val="C00000"/>
                </a:solidFill>
              </a:rPr>
              <a:t> </a:t>
            </a:r>
            <a:endParaRPr lang="en-US" sz="3600" b="1" dirty="0"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endParaRPr>
          </a:p>
        </p:txBody>
      </p:sp>
      <p:sp>
        <p:nvSpPr>
          <p:cNvPr id="5" name="TextBox 4"/>
          <p:cNvSpPr txBox="1"/>
          <p:nvPr/>
        </p:nvSpPr>
        <p:spPr>
          <a:xfrm>
            <a:off x="640310" y="867260"/>
            <a:ext cx="11551690" cy="5164491"/>
          </a:xfrm>
          <a:prstGeom prst="rect">
            <a:avLst/>
          </a:prstGeom>
          <a:noFill/>
        </p:spPr>
        <p:txBody>
          <a:bodyPr wrap="square" rtlCol="0">
            <a:spAutoFit/>
          </a:bodyPr>
          <a:lstStyle/>
          <a:p>
            <a:r>
              <a:rPr lang="en-US" sz="2800" b="1" smtClean="0">
                <a:solidFill>
                  <a:srgbClr val="0000FF"/>
                </a:solidFill>
              </a:rPr>
              <a:t>8.3.1. Thí </a:t>
            </a:r>
            <a:r>
              <a:rPr lang="en-US" sz="2800" b="1">
                <a:solidFill>
                  <a:srgbClr val="0000FF"/>
                </a:solidFill>
              </a:rPr>
              <a:t>nghiệm kéo (nén) vật liệu dẻo:</a:t>
            </a:r>
            <a:r>
              <a:rPr lang="en-US" sz="2800">
                <a:solidFill>
                  <a:srgbClr val="0000FF"/>
                </a:solidFill>
              </a:rPr>
              <a:t> Thép, đồng, nhôm . . .</a:t>
            </a:r>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207819" y="1284480"/>
            <a:ext cx="5264726" cy="652486"/>
          </a:xfrm>
          <a:prstGeom prst="rect">
            <a:avLst/>
          </a:prstGeom>
          <a:noFill/>
        </p:spPr>
        <p:txBody>
          <a:bodyPr wrap="square" rtlCol="0">
            <a:spAutoFit/>
          </a:bodyPr>
          <a:lstStyle/>
          <a:p>
            <a:pPr>
              <a:lnSpc>
                <a:spcPct val="130000"/>
              </a:lnSpc>
            </a:pPr>
            <a:r>
              <a:rPr lang="en-US" sz="2800" smtClean="0"/>
              <a:t>     </a:t>
            </a:r>
            <a:r>
              <a:rPr lang="en-US" sz="2800"/>
              <a:t>8.3.1.1. </a:t>
            </a:r>
            <a:r>
              <a:rPr lang="en-US" sz="2800" smtClean="0"/>
              <a:t>Nén </a:t>
            </a:r>
            <a:r>
              <a:rPr lang="en-US" sz="2800"/>
              <a:t>vật liệu dẻo</a:t>
            </a:r>
            <a:r>
              <a:rPr lang="en-US" sz="2800" smtClean="0"/>
              <a:t>:</a:t>
            </a:r>
            <a:endParaRPr lang="en-US" sz="2800"/>
          </a:p>
        </p:txBody>
      </p:sp>
      <p:cxnSp>
        <p:nvCxnSpPr>
          <p:cNvPr id="8" name="Straight Connector 7"/>
          <p:cNvCxnSpPr/>
          <p:nvPr/>
        </p:nvCxnSpPr>
        <p:spPr>
          <a:xfrm>
            <a:off x="6764673" y="1643050"/>
            <a:ext cx="0" cy="5164491"/>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1"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4"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7"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9" name="TextBox 18"/>
          <p:cNvSpPr txBox="1"/>
          <p:nvPr/>
        </p:nvSpPr>
        <p:spPr>
          <a:xfrm>
            <a:off x="7150777" y="2322741"/>
            <a:ext cx="4522554" cy="2893100"/>
          </a:xfrm>
          <a:prstGeom prst="rect">
            <a:avLst/>
          </a:prstGeom>
          <a:noFill/>
        </p:spPr>
        <p:txBody>
          <a:bodyPr wrap="square" rtlCol="0">
            <a:spAutoFit/>
          </a:bodyPr>
          <a:lstStyle/>
          <a:p>
            <a:pPr algn="just">
              <a:lnSpc>
                <a:spcPct val="130000"/>
              </a:lnSpc>
            </a:pPr>
            <a:r>
              <a:rPr lang="en-US" sz="2800" smtClean="0"/>
              <a:t>     Vật </a:t>
            </a:r>
            <a:r>
              <a:rPr lang="en-US" sz="2800"/>
              <a:t>liệu dẻo khi chịu nén cũng có giới hạn tỷ lệ, giới hạn chảy nhưng không có giới hạn bền vì càng nén mẫu thử càng dẹp</a:t>
            </a:r>
            <a:r>
              <a:rPr lang="en-US" sz="2800" smtClean="0"/>
              <a:t>.</a:t>
            </a:r>
            <a:endParaRPr lang="en-US" sz="2800"/>
          </a:p>
        </p:txBody>
      </p:sp>
      <p:sp>
        <p:nvSpPr>
          <p:cNvPr id="20" name="Rectangle 19"/>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21" name="TextBox 20"/>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22" name="TextBox 21"/>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5264" y="2132777"/>
            <a:ext cx="6479268" cy="3703163"/>
          </a:xfrm>
          <a:prstGeom prst="rect">
            <a:avLst/>
          </a:prstGeom>
        </p:spPr>
      </p:pic>
      <p:pic>
        <p:nvPicPr>
          <p:cNvPr id="7" name="Audio 6">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350258309"/>
      </p:ext>
    </p:extLst>
  </p:cSld>
  <p:clrMapOvr>
    <a:masterClrMapping/>
  </p:clrMapOvr>
  <mc:AlternateContent xmlns:mc="http://schemas.openxmlformats.org/markup-compatibility/2006">
    <mc:Choice xmlns:p14="http://schemas.microsoft.com/office/powerpoint/2010/main" Requires="p14">
      <p:transition spd="slow" p14:dur="2000" advTm="5286"/>
    </mc:Choice>
    <mc:Fallback>
      <p:transition spd="slow" advTm="52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5" fill="hold" display="0">
                  <p:stCondLst>
                    <p:cond delay="indefinite"/>
                  </p:stCondLst>
                  <p:endCondLst>
                    <p:cond evt="onStopAudio" delay="0">
                      <p:tgtEl>
                        <p:sldTgt/>
                      </p:tgtEl>
                    </p:cond>
                  </p:endCondLst>
                </p:cTn>
                <p:tgtEl>
                  <p:spTgt spid="7"/>
                </p:tgtEl>
              </p:cMediaNode>
            </p:audio>
          </p:childTnLst>
        </p:cTn>
      </p:par>
    </p:tnLst>
    <p:bldLst>
      <p:bldP spid="5" grpId="0"/>
      <p:bldP spid="6"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092036" y="104729"/>
            <a:ext cx="7883237"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a:ln w="0"/>
                <a:solidFill>
                  <a:srgbClr val="C00000"/>
                </a:solidFill>
                <a:effectLst>
                  <a:outerShdw blurRad="38100" dist="19050" dir="2700000" algn="tl" rotWithShape="0">
                    <a:schemeClr val="dk1">
                      <a:alpha val="40000"/>
                    </a:schemeClr>
                  </a:outerShdw>
                </a:effectLst>
                <a:cs typeface="Times New Roman" panose="02020603050405020304" pitchFamily="18" charset="0"/>
              </a:rPr>
              <a:t>8.3. </a:t>
            </a:r>
            <a:r>
              <a:rPr lang="en-US" sz="3600" b="1"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rPr>
              <a:t>ĐẶC </a:t>
            </a:r>
            <a:r>
              <a:rPr lang="en-US" sz="3600" b="1" smtClean="0">
                <a:ln w="0"/>
                <a:solidFill>
                  <a:srgbClr val="C00000"/>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TR</a:t>
            </a:r>
            <a:r>
              <a:rPr lang="vi-VN" sz="3600" b="1">
                <a:ln w="0"/>
                <a:solidFill>
                  <a:srgbClr val="C00000"/>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Ư</a:t>
            </a:r>
            <a:r>
              <a:rPr lang="en-US" sz="3600" b="1" smtClean="0">
                <a:ln w="0"/>
                <a:solidFill>
                  <a:srgbClr val="C00000"/>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NG</a:t>
            </a:r>
            <a:r>
              <a:rPr lang="en-US" sz="3600" b="1"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rPr>
              <a:t> C</a:t>
            </a:r>
            <a:r>
              <a:rPr lang="vi-VN" sz="3600" b="1">
                <a:ln w="0"/>
                <a:solidFill>
                  <a:srgbClr val="C00000"/>
                </a:solidFill>
                <a:effectLst>
                  <a:outerShdw blurRad="38100" dist="19050" dir="2700000" algn="tl" rotWithShape="0">
                    <a:schemeClr val="dk1">
                      <a:alpha val="40000"/>
                    </a:schemeClr>
                  </a:outerShdw>
                </a:effectLst>
                <a:latin typeface="Calibri" panose="020F0502020204030204" pitchFamily="34" charset="0"/>
                <a:cs typeface="Calibri" panose="020F0502020204030204" pitchFamily="34" charset="0"/>
              </a:rPr>
              <a:t>Ơ</a:t>
            </a:r>
            <a:r>
              <a:rPr lang="en-US" sz="3600" b="1"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rPr>
              <a:t> </a:t>
            </a:r>
            <a:r>
              <a:rPr lang="en-US" sz="3600" b="1">
                <a:ln w="0"/>
                <a:solidFill>
                  <a:srgbClr val="C00000"/>
                </a:solidFill>
                <a:effectLst>
                  <a:outerShdw blurRad="38100" dist="19050" dir="2700000" algn="tl" rotWithShape="0">
                    <a:schemeClr val="dk1">
                      <a:alpha val="40000"/>
                    </a:schemeClr>
                  </a:outerShdw>
                </a:effectLst>
                <a:cs typeface="Times New Roman" panose="02020603050405020304" pitchFamily="18" charset="0"/>
              </a:rPr>
              <a:t>HỌC CỦA VẬT </a:t>
            </a:r>
            <a:r>
              <a:rPr lang="en-US" sz="3600" b="1"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rPr>
              <a:t>LIỆU</a:t>
            </a:r>
            <a:r>
              <a:rPr lang="en-US" sz="3600" b="1" smtClean="0">
                <a:solidFill>
                  <a:srgbClr val="C00000"/>
                </a:solidFill>
              </a:rPr>
              <a:t> </a:t>
            </a:r>
            <a:endParaRPr lang="en-US" sz="3600" b="1" dirty="0" smtClean="0">
              <a:ln w="0"/>
              <a:solidFill>
                <a:srgbClr val="C00000"/>
              </a:solidFill>
              <a:effectLst>
                <a:outerShdw blurRad="38100" dist="19050" dir="2700000" algn="tl" rotWithShape="0">
                  <a:schemeClr val="dk1">
                    <a:alpha val="40000"/>
                  </a:schemeClr>
                </a:outerShdw>
              </a:effectLst>
              <a:cs typeface="Times New Roman" panose="02020603050405020304" pitchFamily="18" charset="0"/>
            </a:endParaRPr>
          </a:p>
        </p:txBody>
      </p:sp>
      <p:sp>
        <p:nvSpPr>
          <p:cNvPr id="5" name="TextBox 4"/>
          <p:cNvSpPr txBox="1"/>
          <p:nvPr/>
        </p:nvSpPr>
        <p:spPr>
          <a:xfrm>
            <a:off x="640310" y="885683"/>
            <a:ext cx="11551690" cy="5164491"/>
          </a:xfrm>
          <a:prstGeom prst="rect">
            <a:avLst/>
          </a:prstGeom>
          <a:noFill/>
        </p:spPr>
        <p:txBody>
          <a:bodyPr wrap="square" rtlCol="0">
            <a:spAutoFit/>
          </a:bodyPr>
          <a:lstStyle/>
          <a:p>
            <a:r>
              <a:rPr lang="en-US" sz="2800" b="1" smtClean="0">
                <a:solidFill>
                  <a:srgbClr val="0000FF"/>
                </a:solidFill>
              </a:rPr>
              <a:t>8.3.2. Thí </a:t>
            </a:r>
            <a:r>
              <a:rPr lang="en-US" sz="2800" b="1">
                <a:solidFill>
                  <a:srgbClr val="0000FF"/>
                </a:solidFill>
              </a:rPr>
              <a:t>nghiệm kéo (nén) vật liệu dòn:</a:t>
            </a:r>
            <a:r>
              <a:rPr lang="en-US" sz="2800" smtClean="0">
                <a:solidFill>
                  <a:srgbClr val="0000FF"/>
                </a:solidFill>
              </a:rPr>
              <a:t> Gang</a:t>
            </a:r>
            <a:endParaRPr lang="en-US" sz="2800">
              <a:solidFill>
                <a:srgbClr val="0000FF"/>
              </a:solidFill>
            </a:endParaRPr>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cxnSp>
        <p:nvCxnSpPr>
          <p:cNvPr id="8" name="Straight Connector 7"/>
          <p:cNvCxnSpPr/>
          <p:nvPr/>
        </p:nvCxnSpPr>
        <p:spPr>
          <a:xfrm>
            <a:off x="5401107" y="1693509"/>
            <a:ext cx="0" cy="5164491"/>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1"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4"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7"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9" name="TextBox 18"/>
          <p:cNvSpPr txBox="1"/>
          <p:nvPr/>
        </p:nvSpPr>
        <p:spPr>
          <a:xfrm>
            <a:off x="5579706" y="1357593"/>
            <a:ext cx="5929311" cy="1643527"/>
          </a:xfrm>
          <a:prstGeom prst="rect">
            <a:avLst/>
          </a:prstGeom>
          <a:noFill/>
        </p:spPr>
        <p:txBody>
          <a:bodyPr wrap="square" rtlCol="0">
            <a:spAutoFit/>
          </a:bodyPr>
          <a:lstStyle/>
          <a:p>
            <a:pPr>
              <a:lnSpc>
                <a:spcPct val="120000"/>
              </a:lnSpc>
            </a:pPr>
            <a:r>
              <a:rPr lang="en-US" sz="2800" smtClean="0"/>
              <a:t>-  </a:t>
            </a:r>
            <a:r>
              <a:rPr lang="en-US" sz="2800"/>
              <a:t>Không có giai đoạn tỷ lệ</a:t>
            </a:r>
          </a:p>
          <a:p>
            <a:pPr>
              <a:lnSpc>
                <a:spcPct val="120000"/>
              </a:lnSpc>
            </a:pPr>
            <a:r>
              <a:rPr lang="en-US" sz="2800"/>
              <a:t>-  Không có giai đoạn chảy dẻo</a:t>
            </a:r>
          </a:p>
          <a:p>
            <a:pPr>
              <a:lnSpc>
                <a:spcPct val="120000"/>
              </a:lnSpc>
            </a:pPr>
            <a:r>
              <a:rPr lang="en-US" sz="2800"/>
              <a:t>-  Chỉ có giới hạn bền </a:t>
            </a:r>
            <a:r>
              <a:rPr lang="en-US" sz="2800">
                <a:sym typeface="Symbol" panose="05050102010706020507" pitchFamily="18" charset="2"/>
              </a:rPr>
              <a:t></a:t>
            </a:r>
            <a:r>
              <a:rPr lang="en-US" sz="2800" baseline="-25000"/>
              <a:t>b</a:t>
            </a:r>
            <a:r>
              <a:rPr lang="en-US" sz="2800"/>
              <a:t>: </a:t>
            </a:r>
            <a:r>
              <a:rPr lang="en-US" sz="2800">
                <a:sym typeface="Symbol" panose="05050102010706020507" pitchFamily="18" charset="2"/>
              </a:rPr>
              <a:t></a:t>
            </a:r>
            <a:r>
              <a:rPr lang="en-US" sz="2800" baseline="-25000"/>
              <a:t>b nén</a:t>
            </a:r>
            <a:r>
              <a:rPr lang="en-US" sz="2800"/>
              <a:t> </a:t>
            </a:r>
            <a:r>
              <a:rPr lang="en-US" sz="2800">
                <a:sym typeface="Symbol" panose="05050102010706020507" pitchFamily="18" charset="2"/>
              </a:rPr>
              <a:t></a:t>
            </a:r>
            <a:r>
              <a:rPr lang="en-US" sz="2800"/>
              <a:t> </a:t>
            </a:r>
            <a:r>
              <a:rPr lang="en-US" sz="2800">
                <a:sym typeface="Symbol" panose="05050102010706020507" pitchFamily="18" charset="2"/>
              </a:rPr>
              <a:t></a:t>
            </a:r>
            <a:r>
              <a:rPr lang="en-US" sz="2800" baseline="-25000"/>
              <a:t>b </a:t>
            </a:r>
            <a:r>
              <a:rPr lang="en-US" sz="2800" baseline="-25000" smtClean="0"/>
              <a:t>kéo</a:t>
            </a:r>
            <a:endParaRPr lang="en-US" sz="2800"/>
          </a:p>
        </p:txBody>
      </p:sp>
      <p:sp>
        <p:nvSpPr>
          <p:cNvPr id="20" name="Rectangle 19"/>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21" name="TextBox 20"/>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22" name="TextBox 21"/>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1718" y="1554624"/>
            <a:ext cx="5271422" cy="4009207"/>
          </a:xfrm>
          <a:prstGeom prst="rect">
            <a:avLst/>
          </a:prstGeom>
        </p:spPr>
      </p:pic>
      <p:sp>
        <p:nvSpPr>
          <p:cNvPr id="15" name="TextBox 14"/>
          <p:cNvSpPr txBox="1"/>
          <p:nvPr/>
        </p:nvSpPr>
        <p:spPr>
          <a:xfrm>
            <a:off x="5529700" y="3319730"/>
            <a:ext cx="6790892" cy="1126462"/>
          </a:xfrm>
          <a:prstGeom prst="rect">
            <a:avLst/>
          </a:prstGeom>
          <a:noFill/>
        </p:spPr>
        <p:txBody>
          <a:bodyPr wrap="square" rtlCol="0">
            <a:spAutoFit/>
          </a:bodyPr>
          <a:lstStyle/>
          <a:p>
            <a:pPr>
              <a:lnSpc>
                <a:spcPct val="120000"/>
              </a:lnSpc>
            </a:pPr>
            <a:r>
              <a:rPr lang="en-US" sz="2800" b="1" i="1"/>
              <a:t>-  Vật liệu dẻo bị biến dạng nhiều mới bị hỏng còn vật liệu dòn biến dạng ít đã hỏng</a:t>
            </a:r>
            <a:r>
              <a:rPr lang="en-US" sz="2800" b="1" i="1" smtClean="0"/>
              <a:t>.</a:t>
            </a:r>
            <a:endParaRPr lang="en-US" sz="2800" b="1" i="1"/>
          </a:p>
        </p:txBody>
      </p:sp>
      <p:sp>
        <p:nvSpPr>
          <p:cNvPr id="16" name="TextBox 15"/>
          <p:cNvSpPr txBox="1"/>
          <p:nvPr/>
        </p:nvSpPr>
        <p:spPr>
          <a:xfrm>
            <a:off x="5601138" y="2914179"/>
            <a:ext cx="5886449" cy="574901"/>
          </a:xfrm>
          <a:prstGeom prst="rect">
            <a:avLst/>
          </a:prstGeom>
          <a:noFill/>
        </p:spPr>
        <p:txBody>
          <a:bodyPr wrap="square" rtlCol="0">
            <a:spAutoFit/>
          </a:bodyPr>
          <a:lstStyle/>
          <a:p>
            <a:pPr>
              <a:lnSpc>
                <a:spcPct val="120000"/>
              </a:lnSpc>
            </a:pPr>
            <a:r>
              <a:rPr lang="en-US" sz="2800" b="1" i="1">
                <a:solidFill>
                  <a:srgbClr val="C00000"/>
                </a:solidFill>
              </a:rPr>
              <a:t>Kết </a:t>
            </a:r>
            <a:r>
              <a:rPr lang="en-US" sz="2800" b="1" i="1" smtClean="0">
                <a:solidFill>
                  <a:srgbClr val="C00000"/>
                </a:solidFill>
              </a:rPr>
              <a:t>luận:</a:t>
            </a:r>
            <a:endParaRPr lang="en-US" sz="2800" b="1" i="1">
              <a:solidFill>
                <a:srgbClr val="C00000"/>
              </a:solidFill>
            </a:endParaRPr>
          </a:p>
        </p:txBody>
      </p:sp>
      <p:sp>
        <p:nvSpPr>
          <p:cNvPr id="18" name="TextBox 17"/>
          <p:cNvSpPr txBox="1"/>
          <p:nvPr/>
        </p:nvSpPr>
        <p:spPr>
          <a:xfrm>
            <a:off x="5529700" y="4405759"/>
            <a:ext cx="6500375" cy="1643527"/>
          </a:xfrm>
          <a:prstGeom prst="rect">
            <a:avLst/>
          </a:prstGeom>
          <a:noFill/>
        </p:spPr>
        <p:txBody>
          <a:bodyPr wrap="square" rtlCol="0">
            <a:spAutoFit/>
          </a:bodyPr>
          <a:lstStyle/>
          <a:p>
            <a:pPr>
              <a:lnSpc>
                <a:spcPct val="120000"/>
              </a:lnSpc>
            </a:pPr>
            <a:r>
              <a:rPr lang="en-US" sz="2800" b="1" i="1"/>
              <a:t>-  Vật liệu dẻo chịu kéo và nén như nhau còn vật liệu dòn chịu nén tốt hơn chịu kéo rất nhiều</a:t>
            </a:r>
            <a:r>
              <a:rPr lang="en-US" sz="2800" b="1" i="1" smtClean="0"/>
              <a:t>.</a:t>
            </a:r>
            <a:endParaRPr lang="en-US" sz="2800" b="1" i="1"/>
          </a:p>
        </p:txBody>
      </p:sp>
      <p:pic>
        <p:nvPicPr>
          <p:cNvPr id="9" name="Audio 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3347010574"/>
      </p:ext>
    </p:extLst>
  </p:cSld>
  <p:clrMapOvr>
    <a:masterClrMapping/>
  </p:clrMapOvr>
  <mc:AlternateContent xmlns:mc="http://schemas.openxmlformats.org/markup-compatibility/2006">
    <mc:Choice xmlns:p14="http://schemas.microsoft.com/office/powerpoint/2010/main" Requires="p14">
      <p:transition spd="slow" p14:dur="2000" advTm="4046"/>
    </mc:Choice>
    <mc:Fallback>
      <p:transition spd="slow" advTm="40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ppt_x"/>
                                          </p:val>
                                        </p:tav>
                                        <p:tav tm="100000">
                                          <p:val>
                                            <p:strVal val="#ppt_x"/>
                                          </p:val>
                                        </p:tav>
                                      </p:tavLst>
                                    </p:anim>
                                    <p:anim calcmode="lin" valueType="num">
                                      <p:cBhvr additive="base">
                                        <p:cTn id="2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9" fill="hold" display="0">
                  <p:stCondLst>
                    <p:cond delay="indefinite"/>
                  </p:stCondLst>
                  <p:endCondLst>
                    <p:cond evt="onStopAudio" delay="0">
                      <p:tgtEl>
                        <p:sldTgt/>
                      </p:tgtEl>
                    </p:cond>
                  </p:endCondLst>
                </p:cTn>
                <p:tgtEl>
                  <p:spTgt spid="9"/>
                </p:tgtEl>
              </p:cMediaNode>
            </p:audio>
          </p:childTnLst>
        </p:cTn>
      </p:par>
    </p:tnLst>
    <p:bldLst>
      <p:bldP spid="5" grpId="0"/>
      <p:bldP spid="19" grpId="0"/>
      <p:bldP spid="15" grpId="0"/>
      <p:bldP spid="16"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114549" y="161881"/>
            <a:ext cx="7986713"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8.4.</a:t>
            </a:r>
            <a:r>
              <a:rPr lang="en-US" sz="3600" b="1">
                <a:solidFill>
                  <a:srgbClr val="C00000"/>
                </a:solidFill>
              </a:rPr>
              <a:t>TÍNH TOÁN KÉO (NÉN) ĐÚNG </a:t>
            </a:r>
            <a:r>
              <a:rPr lang="en-US" sz="3600" b="1" smtClean="0">
                <a:solidFill>
                  <a:srgbClr val="C00000"/>
                </a:solidFill>
              </a:rPr>
              <a:t>TÂM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5" name="TextBox 4"/>
          <p:cNvSpPr txBox="1"/>
          <p:nvPr/>
        </p:nvSpPr>
        <p:spPr>
          <a:xfrm>
            <a:off x="640310" y="1081580"/>
            <a:ext cx="11551690" cy="5164491"/>
          </a:xfrm>
          <a:prstGeom prst="rect">
            <a:avLst/>
          </a:prstGeom>
          <a:noFill/>
        </p:spPr>
        <p:txBody>
          <a:bodyPr wrap="square" rtlCol="0">
            <a:spAutoFit/>
          </a:bodyPr>
          <a:lstStyle/>
          <a:p>
            <a:r>
              <a:rPr lang="en-US" sz="2800" b="1" smtClean="0">
                <a:solidFill>
                  <a:srgbClr val="0000FF"/>
                </a:solidFill>
              </a:rPr>
              <a:t>8.4.1. </a:t>
            </a:r>
            <a:r>
              <a:rPr lang="en-US" sz="2800" b="1">
                <a:solidFill>
                  <a:srgbClr val="0000FF"/>
                </a:solidFill>
              </a:rPr>
              <a:t>Ứng suất cho phép và hệ số an toàn</a:t>
            </a:r>
            <a:r>
              <a:rPr lang="en-US" sz="2800" b="1" smtClean="0">
                <a:solidFill>
                  <a:srgbClr val="0000FF"/>
                </a:solidFill>
              </a:rPr>
              <a:t>:</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42974" y="1519967"/>
            <a:ext cx="10615613" cy="1772793"/>
          </a:xfrm>
          <a:prstGeom prst="rect">
            <a:avLst/>
          </a:prstGeom>
          <a:noFill/>
        </p:spPr>
        <p:txBody>
          <a:bodyPr wrap="square" rtlCol="0">
            <a:spAutoFit/>
          </a:bodyPr>
          <a:lstStyle/>
          <a:p>
            <a:pPr algn="just">
              <a:lnSpc>
                <a:spcPct val="130000"/>
              </a:lnSpc>
            </a:pPr>
            <a:r>
              <a:rPr lang="en-US" sz="2800" smtClean="0"/>
              <a:t>     </a:t>
            </a:r>
            <a:r>
              <a:rPr lang="en-US" sz="2800"/>
              <a:t>Để đảm bảo cho các chi tiết máy hay công trình làm việc được an toàn, cần phải hạn chế ứng suất lớn nhất trong thanh không vượt quá một giới hạn nào đó, giới hạn này được gọi là </a:t>
            </a:r>
            <a:r>
              <a:rPr lang="en-US" sz="2800" b="1"/>
              <a:t>ứng suất cho </a:t>
            </a:r>
            <a:r>
              <a:rPr lang="en-US" sz="2800" b="1" smtClean="0"/>
              <a:t>phép</a:t>
            </a:r>
          </a:p>
        </p:txBody>
      </p:sp>
      <p:sp>
        <p:nvSpPr>
          <p:cNvPr id="8" name="TextBox 7"/>
          <p:cNvSpPr txBox="1"/>
          <p:nvPr/>
        </p:nvSpPr>
        <p:spPr>
          <a:xfrm>
            <a:off x="942974" y="4247201"/>
            <a:ext cx="10805680" cy="652486"/>
          </a:xfrm>
          <a:prstGeom prst="rect">
            <a:avLst/>
          </a:prstGeom>
          <a:noFill/>
        </p:spPr>
        <p:txBody>
          <a:bodyPr wrap="square" rtlCol="0">
            <a:spAutoFit/>
          </a:bodyPr>
          <a:lstStyle/>
          <a:p>
            <a:pPr>
              <a:lnSpc>
                <a:spcPct val="130000"/>
              </a:lnSpc>
            </a:pPr>
            <a:r>
              <a:rPr lang="en-US" sz="2800" smtClean="0">
                <a:sym typeface="Symbol" panose="05050102010706020507" pitchFamily="18" charset="2"/>
              </a:rPr>
              <a:t></a:t>
            </a:r>
            <a:r>
              <a:rPr lang="en-US" sz="2800" baseline="-25000"/>
              <a:t>o</a:t>
            </a:r>
            <a:r>
              <a:rPr lang="en-US" sz="2800"/>
              <a:t>  gọi là ứng suất nguy hiểm, tại giá trị này vật liệu xem như bị phá hủy</a:t>
            </a:r>
            <a:r>
              <a:rPr lang="en-US" sz="2800" smtClean="0"/>
              <a:t>.</a:t>
            </a:r>
            <a:endParaRPr lang="en-US" sz="2800"/>
          </a:p>
        </p:txBody>
      </p:sp>
      <p:sp>
        <p:nvSpPr>
          <p:cNvPr id="9" name="Rectangle 2"/>
          <p:cNvSpPr>
            <a:spLocks noChangeArrowheads="1"/>
          </p:cNvSpPr>
          <p:nvPr/>
        </p:nvSpPr>
        <p:spPr bwMode="auto">
          <a:xfrm>
            <a:off x="180109" y="10815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extBox 10"/>
          <p:cNvSpPr txBox="1"/>
          <p:nvPr/>
        </p:nvSpPr>
        <p:spPr>
          <a:xfrm>
            <a:off x="942974" y="4956839"/>
            <a:ext cx="10805680" cy="954107"/>
          </a:xfrm>
          <a:prstGeom prst="rect">
            <a:avLst/>
          </a:prstGeom>
          <a:noFill/>
        </p:spPr>
        <p:txBody>
          <a:bodyPr wrap="square" rtlCol="0">
            <a:spAutoFit/>
          </a:bodyPr>
          <a:lstStyle/>
          <a:p>
            <a:r>
              <a:rPr lang="en-US" sz="2800" smtClean="0"/>
              <a:t>     n : </a:t>
            </a:r>
            <a:r>
              <a:rPr lang="en-US" sz="2800"/>
              <a:t>Hệ số an toàn (cho trong sổ tay kỹ thuật với kết cấu bằng </a:t>
            </a:r>
            <a:r>
              <a:rPr lang="en-US" sz="2800" smtClean="0"/>
              <a:t>thép, th</a:t>
            </a:r>
            <a:r>
              <a:rPr lang="vi-VN" sz="2800" smtClean="0"/>
              <a:t>ường</a:t>
            </a:r>
            <a:r>
              <a:rPr lang="en-US" sz="2800"/>
              <a:t> </a:t>
            </a:r>
            <a:r>
              <a:rPr lang="en-US" sz="2800" smtClean="0"/>
              <a:t>chọn </a:t>
            </a:r>
            <a:r>
              <a:rPr lang="en-US" sz="2800"/>
              <a:t>n = 1,4 </a:t>
            </a:r>
            <a:r>
              <a:rPr lang="en-US" sz="2800">
                <a:sym typeface="Symbol" panose="05050102010706020507" pitchFamily="18" charset="2"/>
              </a:rPr>
              <a:t></a:t>
            </a:r>
            <a:r>
              <a:rPr lang="en-US" sz="2800"/>
              <a:t> 1,6</a:t>
            </a:r>
            <a:r>
              <a:rPr lang="en-US" sz="2800" smtClean="0"/>
              <a:t>)</a:t>
            </a:r>
            <a:endParaRPr lang="en-US" sz="2800"/>
          </a:p>
        </p:txBody>
      </p:sp>
      <p:sp>
        <p:nvSpPr>
          <p:cNvPr id="12" name="Rectangle 11"/>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TextBox 12"/>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4" name="TextBox 13"/>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5" name="Object 14"/>
          <p:cNvGraphicFramePr>
            <a:graphicFrameLocks noChangeAspect="1"/>
          </p:cNvGraphicFramePr>
          <p:nvPr>
            <p:extLst>
              <p:ext uri="{D42A27DB-BD31-4B8C-83A1-F6EECF244321}">
                <p14:modId xmlns:p14="http://schemas.microsoft.com/office/powerpoint/2010/main" val="203175965"/>
              </p:ext>
            </p:extLst>
          </p:nvPr>
        </p:nvGraphicFramePr>
        <p:xfrm>
          <a:off x="4071932" y="3123819"/>
          <a:ext cx="2600325" cy="1113943"/>
        </p:xfrm>
        <a:graphic>
          <a:graphicData uri="http://schemas.openxmlformats.org/presentationml/2006/ole">
            <mc:AlternateContent xmlns:mc="http://schemas.openxmlformats.org/markup-compatibility/2006">
              <mc:Choice xmlns:v="urn:schemas-microsoft-com:vml" Requires="v">
                <p:oleObj spid="_x0000_s9246" name="Equation" r:id="rId6" imgW="1053643" imgH="406224" progId="Equation.3">
                  <p:embed/>
                </p:oleObj>
              </mc:Choice>
              <mc:Fallback>
                <p:oleObj name="Equation" r:id="rId6" imgW="1053643" imgH="406224"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71932" y="3123819"/>
                        <a:ext cx="2600325" cy="1113943"/>
                      </a:xfrm>
                      <a:prstGeom prst="rect">
                        <a:avLst/>
                      </a:prstGeom>
                      <a:noFill/>
                    </p:spPr>
                  </p:pic>
                </p:oleObj>
              </mc:Fallback>
            </mc:AlternateContent>
          </a:graphicData>
        </a:graphic>
      </p:graphicFrame>
      <p:pic>
        <p:nvPicPr>
          <p:cNvPr id="3" name="Audio 2">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2454959601"/>
      </p:ext>
    </p:extLst>
  </p:cSld>
  <p:clrMapOvr>
    <a:masterClrMapping/>
  </p:clrMapOvr>
  <mc:AlternateContent xmlns:mc="http://schemas.openxmlformats.org/markup-compatibility/2006">
    <mc:Choice xmlns:p14="http://schemas.microsoft.com/office/powerpoint/2010/main" Requires="p14">
      <p:transition spd="slow" p14:dur="2000" advTm="3663"/>
    </mc:Choice>
    <mc:Fallback>
      <p:transition spd="slow" advTm="36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9" fill="hold" display="0">
                  <p:stCondLst>
                    <p:cond delay="indefinite"/>
                  </p:stCondLst>
                  <p:endCondLst>
                    <p:cond evt="onStopAudio" delay="0">
                      <p:tgtEl>
                        <p:sldTgt/>
                      </p:tgtEl>
                    </p:cond>
                  </p:endCondLst>
                </p:cTn>
                <p:tgtEl>
                  <p:spTgt spid="3"/>
                </p:tgtEl>
              </p:cMediaNode>
            </p:audio>
          </p:childTnLst>
        </p:cTn>
      </p:par>
    </p:tnLst>
    <p:bldLst>
      <p:bldP spid="6" grpId="0"/>
      <p:bldP spid="8"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0310" y="981564"/>
            <a:ext cx="11551690" cy="5164491"/>
          </a:xfrm>
          <a:prstGeom prst="rect">
            <a:avLst/>
          </a:prstGeom>
          <a:noFill/>
        </p:spPr>
        <p:txBody>
          <a:bodyPr wrap="square" rtlCol="0">
            <a:spAutoFit/>
          </a:bodyPr>
          <a:lstStyle/>
          <a:p>
            <a:r>
              <a:rPr lang="en-US" sz="2800" b="1" smtClean="0">
                <a:solidFill>
                  <a:srgbClr val="0000FF"/>
                </a:solidFill>
              </a:rPr>
              <a:t>8.4.2. Điều </a:t>
            </a:r>
            <a:r>
              <a:rPr lang="en-US" sz="2800" b="1">
                <a:solidFill>
                  <a:srgbClr val="0000FF"/>
                </a:solidFill>
              </a:rPr>
              <a:t>kiện bền và ba bài toán cơ bản</a:t>
            </a:r>
            <a:r>
              <a:rPr lang="en-US" sz="2800" b="1" smtClean="0">
                <a:solidFill>
                  <a:srgbClr val="0000FF"/>
                </a:solidFill>
              </a:rPr>
              <a:t>:</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8" name="TextBox 7"/>
          <p:cNvSpPr txBox="1"/>
          <p:nvPr/>
        </p:nvSpPr>
        <p:spPr>
          <a:xfrm>
            <a:off x="640310" y="1925332"/>
            <a:ext cx="11108344" cy="1167371"/>
          </a:xfrm>
          <a:prstGeom prst="rect">
            <a:avLst/>
          </a:prstGeom>
          <a:noFill/>
        </p:spPr>
        <p:txBody>
          <a:bodyPr wrap="square" rtlCol="0">
            <a:spAutoFit/>
          </a:bodyPr>
          <a:lstStyle/>
          <a:p>
            <a:pPr lvl="0">
              <a:lnSpc>
                <a:spcPct val="130000"/>
              </a:lnSpc>
            </a:pPr>
            <a:r>
              <a:rPr lang="en-US" sz="2800" smtClean="0"/>
              <a:t>     </a:t>
            </a:r>
            <a:r>
              <a:rPr lang="en-US" altLang="en-US" sz="2800">
                <a:ea typeface="Times New Roman" panose="02020603050405020304" pitchFamily="18" charset="0"/>
              </a:rPr>
              <a:t>Để đảm bảo sự làm việc an toàn khi thanh chịu kéo (nén) đúng tâm, ứng suất trong thanh phải thỏa mãn điều kiện bền</a:t>
            </a:r>
            <a:r>
              <a:rPr lang="en-US" altLang="en-US" sz="2800" smtClean="0">
                <a:ea typeface="Times New Roman" panose="02020603050405020304" pitchFamily="18" charset="0"/>
              </a:rPr>
              <a:t>.</a:t>
            </a:r>
            <a:endParaRPr lang="en-US" altLang="en-US" sz="2800"/>
          </a:p>
        </p:txBody>
      </p:sp>
      <p:sp>
        <p:nvSpPr>
          <p:cNvPr id="9" name="Rectangle 2"/>
          <p:cNvSpPr>
            <a:spLocks noChangeArrowheads="1"/>
          </p:cNvSpPr>
          <p:nvPr/>
        </p:nvSpPr>
        <p:spPr bwMode="auto">
          <a:xfrm>
            <a:off x="180109" y="10815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extBox 10"/>
          <p:cNvSpPr txBox="1"/>
          <p:nvPr/>
        </p:nvSpPr>
        <p:spPr>
          <a:xfrm>
            <a:off x="511745" y="4056697"/>
            <a:ext cx="10293926" cy="2160591"/>
          </a:xfrm>
          <a:prstGeom prst="rect">
            <a:avLst/>
          </a:prstGeom>
          <a:noFill/>
        </p:spPr>
        <p:txBody>
          <a:bodyPr wrap="square" rtlCol="0">
            <a:spAutoFit/>
          </a:bodyPr>
          <a:lstStyle/>
          <a:p>
            <a:pPr lvl="0" indent="347663" algn="just" eaLnBrk="0" fontAlgn="base" hangingPunct="0">
              <a:lnSpc>
                <a:spcPct val="120000"/>
              </a:lnSpc>
              <a:spcBef>
                <a:spcPct val="0"/>
              </a:spcBef>
              <a:spcAft>
                <a:spcPct val="0"/>
              </a:spcAft>
            </a:pPr>
            <a:r>
              <a:rPr lang="en-US" sz="2800" smtClean="0"/>
              <a:t> </a:t>
            </a:r>
            <a:r>
              <a:rPr lang="en-US" altLang="en-US" sz="2800" smtClean="0">
                <a:ea typeface="Times New Roman" panose="02020603050405020304" pitchFamily="18" charset="0"/>
                <a:sym typeface="Symbol" panose="05050102010706020507" pitchFamily="18" charset="2"/>
              </a:rPr>
              <a:t></a:t>
            </a:r>
            <a:r>
              <a:rPr lang="en-US" altLang="en-US" sz="2800" baseline="-30000">
                <a:ea typeface="Times New Roman" panose="02020603050405020304" pitchFamily="18" charset="0"/>
              </a:rPr>
              <a:t>max</a:t>
            </a:r>
            <a:r>
              <a:rPr lang="en-US" altLang="en-US" sz="2800">
                <a:ea typeface="Times New Roman" panose="02020603050405020304" pitchFamily="18" charset="0"/>
                <a:sym typeface="Symbol" panose="05050102010706020507" pitchFamily="18" charset="2"/>
              </a:rPr>
              <a:t>: Ưng suất </a:t>
            </a:r>
            <a:r>
              <a:rPr lang="en-US" altLang="en-US" sz="2800" smtClean="0">
                <a:ea typeface="Times New Roman" panose="02020603050405020304" pitchFamily="18" charset="0"/>
                <a:sym typeface="Symbol" panose="05050102010706020507" pitchFamily="18" charset="2"/>
              </a:rPr>
              <a:t>lớn </a:t>
            </a:r>
            <a:r>
              <a:rPr lang="en-US" altLang="en-US" sz="2800">
                <a:ea typeface="Times New Roman" panose="02020603050405020304" pitchFamily="18" charset="0"/>
                <a:sym typeface="Symbol" panose="05050102010706020507" pitchFamily="18" charset="2"/>
              </a:rPr>
              <a:t>nhất trên mặt cắt ngang của thanh (N/m</a:t>
            </a:r>
            <a:r>
              <a:rPr lang="en-US" altLang="en-US" sz="2800" baseline="30000">
                <a:ea typeface="Times New Roman" panose="02020603050405020304" pitchFamily="18" charset="0"/>
                <a:sym typeface="Symbol" panose="05050102010706020507" pitchFamily="18" charset="2"/>
              </a:rPr>
              <a:t>2</a:t>
            </a:r>
            <a:r>
              <a:rPr lang="en-US" altLang="en-US" sz="2800">
                <a:ea typeface="Times New Roman" panose="02020603050405020304" pitchFamily="18" charset="0"/>
                <a:sym typeface="Symbol" panose="05050102010706020507" pitchFamily="18" charset="2"/>
              </a:rPr>
              <a:t>)</a:t>
            </a:r>
            <a:endParaRPr lang="en-US" altLang="en-US" sz="2000">
              <a:sym typeface="Symbol" panose="05050102010706020507" pitchFamily="18" charset="2"/>
            </a:endParaRPr>
          </a:p>
          <a:p>
            <a:pPr lvl="0" indent="347663" algn="just" eaLnBrk="0" fontAlgn="base" hangingPunct="0">
              <a:lnSpc>
                <a:spcPct val="120000"/>
              </a:lnSpc>
              <a:spcBef>
                <a:spcPct val="0"/>
              </a:spcBef>
              <a:spcAft>
                <a:spcPct val="0"/>
              </a:spcAft>
            </a:pPr>
            <a:r>
              <a:rPr lang="en-US" altLang="en-US" sz="2800" smtClean="0">
                <a:ea typeface="Times New Roman" panose="02020603050405020304" pitchFamily="18" charset="0"/>
                <a:sym typeface="Symbol" panose="05050102010706020507" pitchFamily="18" charset="2"/>
              </a:rPr>
              <a:t>  N</a:t>
            </a:r>
            <a:r>
              <a:rPr lang="en-US" altLang="en-US" sz="2800" baseline="-30000" smtClean="0">
                <a:ea typeface="Times New Roman" panose="02020603050405020304" pitchFamily="18" charset="0"/>
                <a:sym typeface="Symbol" panose="05050102010706020507" pitchFamily="18" charset="2"/>
              </a:rPr>
              <a:t>z</a:t>
            </a:r>
            <a:r>
              <a:rPr lang="en-US" altLang="en-US" sz="2800" smtClean="0">
                <a:ea typeface="Times New Roman" panose="02020603050405020304" pitchFamily="18" charset="0"/>
                <a:sym typeface="Symbol" panose="05050102010706020507" pitchFamily="18" charset="2"/>
              </a:rPr>
              <a:t> </a:t>
            </a:r>
            <a:r>
              <a:rPr lang="en-US" altLang="en-US" sz="2800">
                <a:ea typeface="Times New Roman" panose="02020603050405020304" pitchFamily="18" charset="0"/>
                <a:sym typeface="Symbol" panose="05050102010706020507" pitchFamily="18" charset="2"/>
              </a:rPr>
              <a:t>: Giá trị tuyệt đối của lực dọc (N)</a:t>
            </a:r>
            <a:endParaRPr lang="en-US" altLang="en-US" sz="2000">
              <a:sym typeface="Symbol" panose="05050102010706020507" pitchFamily="18" charset="2"/>
            </a:endParaRPr>
          </a:p>
          <a:p>
            <a:pPr lvl="0" indent="347663" algn="just" eaLnBrk="0" fontAlgn="base" hangingPunct="0">
              <a:lnSpc>
                <a:spcPct val="120000"/>
              </a:lnSpc>
              <a:spcBef>
                <a:spcPct val="0"/>
              </a:spcBef>
              <a:spcAft>
                <a:spcPct val="0"/>
              </a:spcAft>
            </a:pPr>
            <a:r>
              <a:rPr lang="en-US" altLang="en-US" sz="2800" smtClean="0">
                <a:ea typeface="Times New Roman" panose="02020603050405020304" pitchFamily="18" charset="0"/>
                <a:sym typeface="Symbol" panose="05050102010706020507" pitchFamily="18" charset="2"/>
              </a:rPr>
              <a:t>  F </a:t>
            </a:r>
            <a:r>
              <a:rPr lang="en-US" altLang="en-US" sz="2800">
                <a:ea typeface="Times New Roman" panose="02020603050405020304" pitchFamily="18" charset="0"/>
                <a:sym typeface="Symbol" panose="05050102010706020507" pitchFamily="18" charset="2"/>
              </a:rPr>
              <a:t>: Diện tích mặt cắt ngang (m</a:t>
            </a:r>
            <a:r>
              <a:rPr lang="en-US" altLang="en-US" sz="2800" baseline="30000">
                <a:ea typeface="Times New Roman" panose="02020603050405020304" pitchFamily="18" charset="0"/>
                <a:sym typeface="Symbol" panose="05050102010706020507" pitchFamily="18" charset="2"/>
              </a:rPr>
              <a:t>2</a:t>
            </a:r>
            <a:r>
              <a:rPr lang="en-US" altLang="en-US" sz="2800">
                <a:ea typeface="Times New Roman" panose="02020603050405020304" pitchFamily="18" charset="0"/>
                <a:sym typeface="Symbol" panose="05050102010706020507" pitchFamily="18" charset="2"/>
              </a:rPr>
              <a:t>)</a:t>
            </a:r>
            <a:endParaRPr lang="en-US" altLang="en-US" sz="2000">
              <a:sym typeface="Symbol" panose="05050102010706020507" pitchFamily="18" charset="2"/>
            </a:endParaRPr>
          </a:p>
          <a:p>
            <a:pPr lvl="0" indent="347663" algn="just" eaLnBrk="0" fontAlgn="base" hangingPunct="0">
              <a:lnSpc>
                <a:spcPct val="120000"/>
              </a:lnSpc>
              <a:spcBef>
                <a:spcPct val="0"/>
              </a:spcBef>
              <a:spcAft>
                <a:spcPct val="0"/>
              </a:spcAft>
            </a:pPr>
            <a:r>
              <a:rPr lang="en-US" altLang="en-US" sz="2800" smtClean="0">
                <a:ea typeface="Times New Roman" panose="02020603050405020304" pitchFamily="18" charset="0"/>
                <a:sym typeface="Symbol" panose="05050102010706020507" pitchFamily="18" charset="2"/>
              </a:rPr>
              <a:t>  [</a:t>
            </a:r>
            <a:r>
              <a:rPr lang="en-US" altLang="en-US" sz="2800">
                <a:ea typeface="Times New Roman" panose="02020603050405020304" pitchFamily="18" charset="0"/>
                <a:sym typeface="Symbol" panose="05050102010706020507" pitchFamily="18" charset="2"/>
              </a:rPr>
              <a:t></a:t>
            </a:r>
            <a:r>
              <a:rPr lang="en-US" altLang="en-US" sz="2800">
                <a:ea typeface="Times New Roman" panose="02020603050405020304" pitchFamily="18" charset="0"/>
              </a:rPr>
              <a:t>] : Ưng suất cho phép của vật liệu (N/m</a:t>
            </a:r>
            <a:r>
              <a:rPr lang="en-US" altLang="en-US" sz="2800" baseline="30000">
                <a:ea typeface="Times New Roman" panose="02020603050405020304" pitchFamily="18" charset="0"/>
                <a:sym typeface="Symbol" panose="05050102010706020507" pitchFamily="18" charset="2"/>
              </a:rPr>
              <a:t>2</a:t>
            </a:r>
            <a:r>
              <a:rPr lang="en-US" altLang="en-US" sz="2800" smtClean="0">
                <a:ea typeface="Times New Roman" panose="02020603050405020304" pitchFamily="18" charset="0"/>
                <a:sym typeface="Symbol" panose="05050102010706020507" pitchFamily="18" charset="2"/>
              </a:rPr>
              <a:t>)</a:t>
            </a:r>
            <a:endParaRPr lang="en-US" altLang="en-US" sz="2800">
              <a:ea typeface="Times New Roman" panose="02020603050405020304" pitchFamily="18" charset="0"/>
              <a:sym typeface="Symbol" panose="05050102010706020507" pitchFamily="18" charset="2"/>
            </a:endParaRPr>
          </a:p>
        </p:txBody>
      </p:sp>
      <p:sp>
        <p:nvSpPr>
          <p:cNvPr id="12" name="Rectangle 11"/>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TextBox 12"/>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4" name="TextBox 13"/>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5" name="Rounded Rectangle 14"/>
          <p:cNvSpPr/>
          <p:nvPr/>
        </p:nvSpPr>
        <p:spPr>
          <a:xfrm>
            <a:off x="2114549" y="161881"/>
            <a:ext cx="7986713"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8.4.</a:t>
            </a:r>
            <a:r>
              <a:rPr lang="en-US" sz="3600" b="1">
                <a:solidFill>
                  <a:srgbClr val="C00000"/>
                </a:solidFill>
              </a:rPr>
              <a:t>TÍNH TOÁN KÉO (NÉN) ĐÚNG </a:t>
            </a:r>
            <a:r>
              <a:rPr lang="en-US" sz="3600" b="1" smtClean="0">
                <a:solidFill>
                  <a:srgbClr val="C00000"/>
                </a:solidFill>
              </a:rPr>
              <a:t>TÂM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2" name="Rectangle 4"/>
          <p:cNvSpPr>
            <a:spLocks noChangeArrowheads="1"/>
          </p:cNvSpPr>
          <p:nvPr/>
        </p:nvSpPr>
        <p:spPr bwMode="auto">
          <a:xfrm>
            <a:off x="460201" y="1512761"/>
            <a:ext cx="1089772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180975" algn="just" defTabSz="914400" rtl="0" eaLnBrk="0" fontAlgn="base" latinLnBrk="0" hangingPunct="0">
              <a:lnSpc>
                <a:spcPct val="100000"/>
              </a:lnSpc>
              <a:spcBef>
                <a:spcPct val="0"/>
              </a:spcBef>
              <a:spcAft>
                <a:spcPct val="0"/>
              </a:spcAft>
              <a:buClrTx/>
              <a:buSzTx/>
              <a:buFontTx/>
              <a:buNone/>
              <a:tabLst/>
            </a:pPr>
            <a:r>
              <a:rPr kumimoji="0" lang="en-US" altLang="en-US" sz="2800" b="1" i="0" u="none" strike="noStrike" cap="none" normalizeH="0" baseline="0" smtClean="0">
                <a:ln>
                  <a:noFill/>
                </a:ln>
                <a:solidFill>
                  <a:schemeClr val="tx1"/>
                </a:solidFill>
                <a:effectLst/>
                <a:latin typeface="+mn-lt"/>
                <a:ea typeface="Times New Roman" panose="02020603050405020304" pitchFamily="18" charset="0"/>
              </a:rPr>
              <a:t>8.4.2.1</a:t>
            </a:r>
            <a:r>
              <a:rPr kumimoji="0" lang="en-US" altLang="en-US" sz="2800" b="1" i="0" strike="noStrike" cap="none" normalizeH="0" baseline="0" smtClean="0">
                <a:ln>
                  <a:noFill/>
                </a:ln>
                <a:solidFill>
                  <a:schemeClr val="tx1"/>
                </a:solidFill>
                <a:effectLst/>
                <a:latin typeface="+mn-lt"/>
                <a:ea typeface="Times New Roman" panose="02020603050405020304" pitchFamily="18" charset="0"/>
              </a:rPr>
              <a:t>.</a:t>
            </a:r>
            <a:r>
              <a:rPr kumimoji="0" lang="en-US" altLang="en-US" sz="2800" b="0" i="0" strike="noStrike" cap="none" normalizeH="0" baseline="0" smtClean="0">
                <a:ln>
                  <a:noFill/>
                </a:ln>
                <a:solidFill>
                  <a:schemeClr val="tx1"/>
                </a:solidFill>
                <a:effectLst/>
                <a:latin typeface="+mn-lt"/>
                <a:ea typeface="Times New Roman" panose="02020603050405020304" pitchFamily="18" charset="0"/>
              </a:rPr>
              <a:t> </a:t>
            </a:r>
            <a:r>
              <a:rPr kumimoji="0" lang="en-US" altLang="en-US" sz="2800" b="1" i="0" strike="noStrike" cap="none" normalizeH="0" baseline="0" smtClean="0">
                <a:ln>
                  <a:noFill/>
                </a:ln>
                <a:solidFill>
                  <a:schemeClr val="tx1"/>
                </a:solidFill>
                <a:effectLst/>
                <a:latin typeface="+mn-lt"/>
                <a:ea typeface="Times New Roman" panose="02020603050405020304" pitchFamily="18" charset="0"/>
              </a:rPr>
              <a:t>Điều kiện bền:</a:t>
            </a:r>
            <a:r>
              <a:rPr kumimoji="0" lang="en-US" altLang="en-US" sz="2800" b="0" i="0" u="none" strike="noStrike" cap="none" normalizeH="0" baseline="0" smtClean="0">
                <a:ln>
                  <a:noFill/>
                </a:ln>
                <a:solidFill>
                  <a:schemeClr val="tx1"/>
                </a:solidFill>
                <a:effectLst/>
                <a:latin typeface="+mn-lt"/>
                <a:ea typeface="Times New Roman" panose="02020603050405020304" pitchFamily="18" charset="0"/>
              </a:rPr>
              <a:t> </a:t>
            </a:r>
            <a:r>
              <a:rPr kumimoji="0" lang="en-US" altLang="en-US" sz="1300"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3297595548"/>
              </p:ext>
            </p:extLst>
          </p:nvPr>
        </p:nvGraphicFramePr>
        <p:xfrm>
          <a:off x="3524250" y="3055928"/>
          <a:ext cx="2484438" cy="1004888"/>
        </p:xfrm>
        <a:graphic>
          <a:graphicData uri="http://schemas.openxmlformats.org/presentationml/2006/ole">
            <mc:AlternateContent xmlns:mc="http://schemas.openxmlformats.org/markup-compatibility/2006">
              <mc:Choice xmlns:v="urn:schemas-microsoft-com:vml" Requires="v">
                <p:oleObj spid="_x0000_s12316" name="Equation" r:id="rId6" imgW="977760" imgH="393480" progId="Equation.3">
                  <p:embed/>
                </p:oleObj>
              </mc:Choice>
              <mc:Fallback>
                <p:oleObj name="Equation" r:id="rId6" imgW="977760" imgH="393480" progId="Equation.3">
                  <p:embed/>
                  <p:pic>
                    <p:nvPicPr>
                      <p:cNvPr id="0" name="Object 3"/>
                      <p:cNvPicPr>
                        <a:picLocks noChangeAspect="1" noChangeArrowheads="1"/>
                      </p:cNvPicPr>
                      <p:nvPr/>
                    </p:nvPicPr>
                    <p:blipFill>
                      <a:blip r:embed="rId7"/>
                      <a:srcRect/>
                      <a:stretch>
                        <a:fillRect/>
                      </a:stretch>
                    </p:blipFill>
                    <p:spPr bwMode="auto">
                      <a:xfrm>
                        <a:off x="3524250" y="3055928"/>
                        <a:ext cx="2484438" cy="1004888"/>
                      </a:xfrm>
                      <a:prstGeom prst="rect">
                        <a:avLst/>
                      </a:prstGeom>
                      <a:noFill/>
                    </p:spPr>
                  </p:pic>
                </p:oleObj>
              </mc:Fallback>
            </mc:AlternateContent>
          </a:graphicData>
        </a:graphic>
      </p:graphicFrame>
      <p:pic>
        <p:nvPicPr>
          <p:cNvPr id="4" name="Audio 3">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3793408432"/>
      </p:ext>
    </p:extLst>
  </p:cSld>
  <p:clrMapOvr>
    <a:masterClrMapping/>
  </p:clrMapOvr>
  <mc:AlternateContent xmlns:mc="http://schemas.openxmlformats.org/markup-compatibility/2006">
    <mc:Choice xmlns:p14="http://schemas.microsoft.com/office/powerpoint/2010/main" Requires="p14">
      <p:transition spd="slow" p14:dur="2000" advTm="3840"/>
    </mc:Choice>
    <mc:Fallback>
      <p:transition spd="slow" advTm="38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9" fill="hold" display="0">
                  <p:stCondLst>
                    <p:cond delay="indefinite"/>
                  </p:stCondLst>
                  <p:endCondLst>
                    <p:cond evt="onStopAudio" delay="0">
                      <p:tgtEl>
                        <p:sldTgt/>
                      </p:tgtEl>
                    </p:cond>
                  </p:endCondLst>
                </p:cTn>
                <p:tgtEl>
                  <p:spTgt spid="4"/>
                </p:tgtEl>
              </p:cMediaNode>
            </p:audio>
          </p:childTnLst>
        </p:cTn>
      </p:par>
    </p:tnLst>
    <p:bldLst>
      <p:bldP spid="8" grpId="0"/>
      <p:bldP spid="11"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0310" y="981564"/>
            <a:ext cx="11551690" cy="5164491"/>
          </a:xfrm>
          <a:prstGeom prst="rect">
            <a:avLst/>
          </a:prstGeom>
          <a:noFill/>
        </p:spPr>
        <p:txBody>
          <a:bodyPr wrap="square" rtlCol="0">
            <a:spAutoFit/>
          </a:bodyPr>
          <a:lstStyle/>
          <a:p>
            <a:r>
              <a:rPr lang="en-US" sz="2800" b="1" smtClean="0">
                <a:solidFill>
                  <a:srgbClr val="0000FF"/>
                </a:solidFill>
              </a:rPr>
              <a:t>8.4.2. Điều </a:t>
            </a:r>
            <a:r>
              <a:rPr lang="en-US" sz="2800" b="1">
                <a:solidFill>
                  <a:srgbClr val="0000FF"/>
                </a:solidFill>
              </a:rPr>
              <a:t>kiện bền và ba bài toán cơ bản</a:t>
            </a:r>
            <a:r>
              <a:rPr lang="en-US" sz="2800" b="1" smtClean="0">
                <a:solidFill>
                  <a:srgbClr val="0000FF"/>
                </a:solidFill>
              </a:rPr>
              <a:t>:</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8" name="TextBox 7"/>
          <p:cNvSpPr txBox="1"/>
          <p:nvPr/>
        </p:nvSpPr>
        <p:spPr>
          <a:xfrm>
            <a:off x="640310" y="2353971"/>
            <a:ext cx="6917778" cy="604461"/>
          </a:xfrm>
          <a:prstGeom prst="rect">
            <a:avLst/>
          </a:prstGeom>
          <a:noFill/>
        </p:spPr>
        <p:txBody>
          <a:bodyPr wrap="square" rtlCol="0">
            <a:spAutoFit/>
          </a:bodyPr>
          <a:lstStyle/>
          <a:p>
            <a:pPr lvl="0">
              <a:lnSpc>
                <a:spcPct val="130000"/>
              </a:lnSpc>
            </a:pPr>
            <a:r>
              <a:rPr lang="en-US" sz="2800" smtClean="0"/>
              <a:t>     </a:t>
            </a:r>
            <a:r>
              <a:rPr lang="en-US" sz="2800">
                <a:solidFill>
                  <a:srgbClr val="FF0000"/>
                </a:solidFill>
              </a:rPr>
              <a:t>- Kiểm tra độ </a:t>
            </a:r>
            <a:r>
              <a:rPr lang="en-US" sz="2800" smtClean="0">
                <a:solidFill>
                  <a:srgbClr val="FF0000"/>
                </a:solidFill>
              </a:rPr>
              <a:t>bền (</a:t>
            </a:r>
            <a:r>
              <a:rPr lang="en-US" altLang="en-US" sz="2800" smtClean="0">
                <a:solidFill>
                  <a:srgbClr val="FF0000"/>
                </a:solidFill>
                <a:ea typeface="Times New Roman" panose="02020603050405020304" pitchFamily="18" charset="0"/>
              </a:rPr>
              <a:t>điều </a:t>
            </a:r>
            <a:r>
              <a:rPr lang="en-US" altLang="en-US" sz="2800">
                <a:solidFill>
                  <a:srgbClr val="FF0000"/>
                </a:solidFill>
                <a:ea typeface="Times New Roman" panose="02020603050405020304" pitchFamily="18" charset="0"/>
              </a:rPr>
              <a:t>kiện </a:t>
            </a:r>
            <a:r>
              <a:rPr lang="en-US" altLang="en-US" sz="2800" smtClean="0">
                <a:solidFill>
                  <a:srgbClr val="FF0000"/>
                </a:solidFill>
                <a:ea typeface="Times New Roman" panose="02020603050405020304" pitchFamily="18" charset="0"/>
              </a:rPr>
              <a:t>c</a:t>
            </a:r>
            <a:r>
              <a:rPr lang="vi-VN" altLang="en-US" sz="2800" smtClean="0">
                <a:solidFill>
                  <a:srgbClr val="FF0000"/>
                </a:solidFill>
                <a:ea typeface="Times New Roman" panose="02020603050405020304" pitchFamily="18" charset="0"/>
              </a:rPr>
              <a:t>ường</a:t>
            </a:r>
            <a:r>
              <a:rPr lang="en-US" altLang="en-US" sz="2800">
                <a:solidFill>
                  <a:srgbClr val="FF0000"/>
                </a:solidFill>
                <a:ea typeface="Times New Roman" panose="02020603050405020304" pitchFamily="18" charset="0"/>
              </a:rPr>
              <a:t> </a:t>
            </a:r>
            <a:r>
              <a:rPr lang="en-US" altLang="en-US" sz="2800" smtClean="0">
                <a:solidFill>
                  <a:srgbClr val="FF0000"/>
                </a:solidFill>
                <a:ea typeface="Times New Roman" panose="02020603050405020304" pitchFamily="18" charset="0"/>
              </a:rPr>
              <a:t>độ)</a:t>
            </a:r>
            <a:endParaRPr lang="en-US" altLang="en-US" sz="2800">
              <a:solidFill>
                <a:srgbClr val="FF0000"/>
              </a:solidFill>
            </a:endParaRPr>
          </a:p>
        </p:txBody>
      </p:sp>
      <p:sp>
        <p:nvSpPr>
          <p:cNvPr id="9" name="Rectangle 2"/>
          <p:cNvSpPr>
            <a:spLocks noChangeArrowheads="1"/>
          </p:cNvSpPr>
          <p:nvPr/>
        </p:nvSpPr>
        <p:spPr bwMode="auto">
          <a:xfrm>
            <a:off x="180109" y="10815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11"/>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TextBox 12"/>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4" name="TextBox 13"/>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5" name="Rounded Rectangle 14"/>
          <p:cNvSpPr/>
          <p:nvPr/>
        </p:nvSpPr>
        <p:spPr>
          <a:xfrm>
            <a:off x="2114549" y="161881"/>
            <a:ext cx="7986713"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8.4.</a:t>
            </a:r>
            <a:r>
              <a:rPr lang="en-US" sz="3600" b="1">
                <a:solidFill>
                  <a:srgbClr val="C00000"/>
                </a:solidFill>
              </a:rPr>
              <a:t>TÍNH TOÁN KÉO (NÉN) ĐÚNG </a:t>
            </a:r>
            <a:r>
              <a:rPr lang="en-US" sz="3600" b="1" smtClean="0">
                <a:solidFill>
                  <a:srgbClr val="C00000"/>
                </a:solidFill>
              </a:rPr>
              <a:t>TÂM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2" name="Rectangle 4"/>
          <p:cNvSpPr>
            <a:spLocks noChangeArrowheads="1"/>
          </p:cNvSpPr>
          <p:nvPr/>
        </p:nvSpPr>
        <p:spPr bwMode="auto">
          <a:xfrm>
            <a:off x="460201" y="1627065"/>
            <a:ext cx="1089772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
            <a:r>
              <a:rPr kumimoji="0" lang="en-US" altLang="en-US" sz="2800" b="1" i="0" u="none" strike="noStrike" cap="none" normalizeH="0" baseline="0" smtClean="0">
                <a:ln>
                  <a:noFill/>
                </a:ln>
                <a:solidFill>
                  <a:schemeClr val="tx1"/>
                </a:solidFill>
                <a:effectLst/>
                <a:latin typeface="+mn-lt"/>
                <a:ea typeface="Times New Roman" panose="02020603050405020304" pitchFamily="18" charset="0"/>
              </a:rPr>
              <a:t>8.4.2.2</a:t>
            </a:r>
            <a:r>
              <a:rPr kumimoji="0" lang="en-US" altLang="en-US" sz="2800" b="1" i="0" strike="noStrike" cap="none" normalizeH="0" baseline="0" smtClean="0">
                <a:ln>
                  <a:noFill/>
                </a:ln>
                <a:solidFill>
                  <a:schemeClr val="tx1"/>
                </a:solidFill>
                <a:effectLst/>
                <a:latin typeface="+mn-lt"/>
                <a:ea typeface="Times New Roman" panose="02020603050405020304" pitchFamily="18" charset="0"/>
              </a:rPr>
              <a:t>.</a:t>
            </a:r>
            <a:r>
              <a:rPr lang="en-US" altLang="en-US" sz="2800">
                <a:latin typeface="+mn-lt"/>
                <a:ea typeface="Times New Roman" panose="02020603050405020304" pitchFamily="18" charset="0"/>
              </a:rPr>
              <a:t> </a:t>
            </a:r>
            <a:r>
              <a:rPr lang="en-US" altLang="en-US" sz="2800" b="1">
                <a:latin typeface="+mn-lt"/>
                <a:ea typeface="Times New Roman" panose="02020603050405020304" pitchFamily="18" charset="0"/>
              </a:rPr>
              <a:t>Ba bài </a:t>
            </a:r>
            <a:r>
              <a:rPr lang="en-US" altLang="en-US" sz="2800" b="1" smtClean="0">
                <a:latin typeface="+mn-lt"/>
                <a:ea typeface="Times New Roman" panose="02020603050405020304" pitchFamily="18" charset="0"/>
              </a:rPr>
              <a:t>toán c</a:t>
            </a:r>
            <a:r>
              <a:rPr lang="vi-VN" altLang="en-US" sz="2800" b="1">
                <a:latin typeface="Calibri" panose="020F0502020204030204" pitchFamily="34" charset="0"/>
                <a:ea typeface="Times New Roman" panose="02020603050405020304" pitchFamily="18" charset="0"/>
                <a:cs typeface="Calibri" panose="020F0502020204030204" pitchFamily="34" charset="0"/>
              </a:rPr>
              <a:t>ơ</a:t>
            </a:r>
            <a:r>
              <a:rPr lang="en-US" altLang="en-US" sz="2800" b="1" smtClean="0">
                <a:latin typeface="+mn-lt"/>
                <a:ea typeface="Times New Roman" panose="02020603050405020304" pitchFamily="18" charset="0"/>
              </a:rPr>
              <a:t> bản</a:t>
            </a:r>
            <a:r>
              <a:rPr kumimoji="0" lang="en-US" altLang="en-US" sz="2800" b="1" i="0" strike="noStrike" cap="none" normalizeH="0" baseline="0" smtClean="0">
                <a:ln>
                  <a:noFill/>
                </a:ln>
                <a:solidFill>
                  <a:schemeClr val="tx1"/>
                </a:solidFill>
                <a:effectLst/>
                <a:latin typeface="+mn-lt"/>
                <a:ea typeface="Times New Roman" panose="02020603050405020304" pitchFamily="18" charset="0"/>
              </a:rPr>
              <a:t>:</a:t>
            </a:r>
            <a:r>
              <a:rPr kumimoji="0" lang="en-US" altLang="en-US" sz="2800" b="1" i="0" u="none" strike="noStrike" cap="none" normalizeH="0" baseline="0" smtClean="0">
                <a:ln>
                  <a:noFill/>
                </a:ln>
                <a:solidFill>
                  <a:schemeClr val="tx1"/>
                </a:solidFill>
                <a:effectLst/>
                <a:latin typeface="+mn-lt"/>
                <a:ea typeface="Times New Roman" panose="02020603050405020304" pitchFamily="18" charset="0"/>
              </a:rPr>
              <a:t> </a:t>
            </a:r>
            <a:r>
              <a:rPr kumimoji="0" lang="en-US" altLang="en-US" sz="1300" b="1" i="0" u="none" strike="noStrike" cap="none" normalizeH="0" baseline="0" smtClean="0">
                <a:ln>
                  <a:noFill/>
                </a:ln>
                <a:solidFill>
                  <a:schemeClr val="tx1"/>
                </a:solidFill>
                <a:effectLst/>
                <a:latin typeface="+mn-lt"/>
                <a:ea typeface="Times New Roman" panose="02020603050405020304" pitchFamily="18" charset="0"/>
              </a:rPr>
              <a:t>   </a:t>
            </a:r>
            <a:endParaRPr kumimoji="0" lang="en-US" altLang="en-US" sz="1800" b="1" i="0" u="none" strike="noStrike" cap="none" normalizeH="0" baseline="0" smtClean="0">
              <a:ln>
                <a:noFill/>
              </a:ln>
              <a:solidFill>
                <a:schemeClr val="tx1"/>
              </a:solidFill>
              <a:effectLst/>
              <a:latin typeface="+mn-lt"/>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1170042793"/>
              </p:ext>
            </p:extLst>
          </p:nvPr>
        </p:nvGraphicFramePr>
        <p:xfrm>
          <a:off x="5589588" y="3132141"/>
          <a:ext cx="1709737" cy="1004888"/>
        </p:xfrm>
        <a:graphic>
          <a:graphicData uri="http://schemas.openxmlformats.org/presentationml/2006/ole">
            <mc:AlternateContent xmlns:mc="http://schemas.openxmlformats.org/markup-compatibility/2006">
              <mc:Choice xmlns:v="urn:schemas-microsoft-com:vml" Requires="v">
                <p:oleObj spid="_x0000_s13335" name="Equation" r:id="rId6" imgW="672840" imgH="393480" progId="Equation.3">
                  <p:embed/>
                </p:oleObj>
              </mc:Choice>
              <mc:Fallback>
                <p:oleObj name="Equation" r:id="rId6" imgW="672840" imgH="393480" progId="Equation.3">
                  <p:embed/>
                  <p:pic>
                    <p:nvPicPr>
                      <p:cNvPr id="3" name="Object 2"/>
                      <p:cNvPicPr>
                        <a:picLocks noChangeAspect="1" noChangeArrowheads="1"/>
                      </p:cNvPicPr>
                      <p:nvPr/>
                    </p:nvPicPr>
                    <p:blipFill>
                      <a:blip r:embed="rId7"/>
                      <a:srcRect/>
                      <a:stretch>
                        <a:fillRect/>
                      </a:stretch>
                    </p:blipFill>
                    <p:spPr bwMode="auto">
                      <a:xfrm>
                        <a:off x="5589588" y="3132141"/>
                        <a:ext cx="1709737" cy="1004888"/>
                      </a:xfrm>
                      <a:prstGeom prst="rect">
                        <a:avLst/>
                      </a:prstGeom>
                      <a:noFill/>
                    </p:spPr>
                  </p:pic>
                </p:oleObj>
              </mc:Fallback>
            </mc:AlternateContent>
          </a:graphicData>
        </a:graphic>
      </p:graphicFrame>
      <p:sp>
        <p:nvSpPr>
          <p:cNvPr id="16" name="TextBox 15"/>
          <p:cNvSpPr txBox="1"/>
          <p:nvPr/>
        </p:nvSpPr>
        <p:spPr>
          <a:xfrm>
            <a:off x="640310" y="3387585"/>
            <a:ext cx="4561931" cy="652486"/>
          </a:xfrm>
          <a:prstGeom prst="rect">
            <a:avLst/>
          </a:prstGeom>
          <a:noFill/>
        </p:spPr>
        <p:txBody>
          <a:bodyPr wrap="square" rtlCol="0">
            <a:spAutoFit/>
          </a:bodyPr>
          <a:lstStyle/>
          <a:p>
            <a:pPr lvl="0">
              <a:lnSpc>
                <a:spcPct val="130000"/>
              </a:lnSpc>
            </a:pPr>
            <a:r>
              <a:rPr lang="en-US" sz="2800" smtClean="0"/>
              <a:t>        +</a:t>
            </a:r>
            <a:r>
              <a:rPr lang="en-US" sz="2800"/>
              <a:t> Tính ứng suất lớn </a:t>
            </a:r>
            <a:r>
              <a:rPr lang="en-US" sz="2800" smtClean="0"/>
              <a:t>nhất:</a:t>
            </a:r>
            <a:endParaRPr lang="en-US" altLang="en-US" sz="2800"/>
          </a:p>
        </p:txBody>
      </p:sp>
      <p:sp>
        <p:nvSpPr>
          <p:cNvPr id="17" name="TextBox 16"/>
          <p:cNvSpPr txBox="1"/>
          <p:nvPr/>
        </p:nvSpPr>
        <p:spPr>
          <a:xfrm>
            <a:off x="640309" y="4158933"/>
            <a:ext cx="10717611" cy="1212640"/>
          </a:xfrm>
          <a:prstGeom prst="rect">
            <a:avLst/>
          </a:prstGeom>
          <a:noFill/>
        </p:spPr>
        <p:txBody>
          <a:bodyPr wrap="square" rtlCol="0">
            <a:spAutoFit/>
          </a:bodyPr>
          <a:lstStyle/>
          <a:p>
            <a:pPr lvl="0">
              <a:lnSpc>
                <a:spcPct val="130000"/>
              </a:lnSpc>
            </a:pPr>
            <a:r>
              <a:rPr lang="en-US" sz="2800" smtClean="0"/>
              <a:t>        +</a:t>
            </a:r>
            <a:r>
              <a:rPr lang="en-US" sz="2800"/>
              <a:t> So </a:t>
            </a:r>
            <a:r>
              <a:rPr lang="en-US" sz="2800" smtClean="0"/>
              <a:t>sánh:  </a:t>
            </a:r>
            <a:r>
              <a:rPr lang="en-US" altLang="en-US" sz="2800" smtClean="0">
                <a:ea typeface="Times New Roman" panose="02020603050405020304" pitchFamily="18" charset="0"/>
                <a:sym typeface="Symbol" panose="05050102010706020507" pitchFamily="18" charset="2"/>
              </a:rPr>
              <a:t></a:t>
            </a:r>
            <a:r>
              <a:rPr lang="en-US" altLang="en-US" sz="2800" baseline="-30000" smtClean="0">
                <a:ea typeface="Times New Roman" panose="02020603050405020304" pitchFamily="18" charset="0"/>
              </a:rPr>
              <a:t>max</a:t>
            </a:r>
            <a:r>
              <a:rPr lang="en-US" altLang="en-US" sz="2800"/>
              <a:t> </a:t>
            </a:r>
            <a:r>
              <a:rPr lang="en-US" sz="2800" smtClean="0"/>
              <a:t>≤ </a:t>
            </a:r>
            <a:r>
              <a:rPr lang="en-US" altLang="en-US" sz="2800">
                <a:ea typeface="Times New Roman" panose="02020603050405020304" pitchFamily="18" charset="0"/>
                <a:sym typeface="Symbol" panose="05050102010706020507" pitchFamily="18" charset="2"/>
              </a:rPr>
              <a:t>[</a:t>
            </a:r>
            <a:r>
              <a:rPr lang="en-US" altLang="en-US" sz="2800">
                <a:ea typeface="Times New Roman" panose="02020603050405020304" pitchFamily="18" charset="0"/>
              </a:rPr>
              <a:t>] → Kết luận: Thanh </a:t>
            </a:r>
            <a:r>
              <a:rPr lang="en-US" altLang="en-US" sz="2800" smtClean="0">
                <a:ea typeface="Times New Roman" panose="02020603050405020304" pitchFamily="18" charset="0"/>
              </a:rPr>
              <a:t>đảm bảo độ bền</a:t>
            </a:r>
          </a:p>
          <a:p>
            <a:pPr>
              <a:lnSpc>
                <a:spcPct val="130000"/>
              </a:lnSpc>
            </a:pPr>
            <a:r>
              <a:rPr lang="en-US" altLang="en-US" sz="2800" smtClean="0">
                <a:ea typeface="Times New Roman" panose="02020603050405020304" pitchFamily="18" charset="0"/>
                <a:sym typeface="Symbol" panose="05050102010706020507" pitchFamily="18" charset="2"/>
              </a:rPr>
              <a:t>                            </a:t>
            </a:r>
            <a:r>
              <a:rPr lang="en-US" altLang="en-US" sz="2800" baseline="-30000">
                <a:ea typeface="Times New Roman" panose="02020603050405020304" pitchFamily="18" charset="0"/>
              </a:rPr>
              <a:t>max</a:t>
            </a:r>
            <a:r>
              <a:rPr lang="en-US" altLang="en-US" sz="2800"/>
              <a:t> </a:t>
            </a:r>
            <a:r>
              <a:rPr lang="en-US" altLang="en-US" sz="2800" smtClean="0"/>
              <a:t>&gt;</a:t>
            </a:r>
            <a:r>
              <a:rPr lang="en-US" sz="2800" smtClean="0"/>
              <a:t> </a:t>
            </a:r>
            <a:r>
              <a:rPr lang="en-US" altLang="en-US" sz="2800">
                <a:ea typeface="Times New Roman" panose="02020603050405020304" pitchFamily="18" charset="0"/>
                <a:sym typeface="Symbol" panose="05050102010706020507" pitchFamily="18" charset="2"/>
              </a:rPr>
              <a:t>[</a:t>
            </a:r>
            <a:r>
              <a:rPr lang="en-US" altLang="en-US" sz="2800">
                <a:ea typeface="Times New Roman" panose="02020603050405020304" pitchFamily="18" charset="0"/>
              </a:rPr>
              <a:t>] → Kết luận: Thanh </a:t>
            </a:r>
            <a:r>
              <a:rPr lang="en-US" altLang="en-US" sz="2800" smtClean="0">
                <a:ea typeface="Times New Roman" panose="02020603050405020304" pitchFamily="18" charset="0"/>
              </a:rPr>
              <a:t>không đảm </a:t>
            </a:r>
            <a:r>
              <a:rPr lang="en-US" altLang="en-US" sz="2800">
                <a:ea typeface="Times New Roman" panose="02020603050405020304" pitchFamily="18" charset="0"/>
              </a:rPr>
              <a:t>bảo độ </a:t>
            </a:r>
            <a:r>
              <a:rPr lang="en-US" altLang="en-US" sz="2800" smtClean="0">
                <a:ea typeface="Times New Roman" panose="02020603050405020304" pitchFamily="18" charset="0"/>
              </a:rPr>
              <a:t>bền</a:t>
            </a:r>
            <a:endParaRPr lang="en-US" altLang="en-US" sz="2800">
              <a:ea typeface="Times New Roman" panose="02020603050405020304" pitchFamily="18" charset="0"/>
            </a:endParaRPr>
          </a:p>
        </p:txBody>
      </p:sp>
      <p:pic>
        <p:nvPicPr>
          <p:cNvPr id="4" name="Audio 3">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3602605120"/>
      </p:ext>
    </p:extLst>
  </p:cSld>
  <p:clrMapOvr>
    <a:masterClrMapping/>
  </p:clrMapOvr>
  <mc:AlternateContent xmlns:mc="http://schemas.openxmlformats.org/markup-compatibility/2006">
    <mc:Choice xmlns:p14="http://schemas.microsoft.com/office/powerpoint/2010/main" Requires="p14">
      <p:transition spd="slow" p14:dur="2000" advTm="3965"/>
    </mc:Choice>
    <mc:Fallback>
      <p:transition spd="slow" advTm="39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4"/>
                </p:tgtEl>
              </p:cMediaNode>
            </p:audio>
          </p:childTnLst>
        </p:cTn>
      </p:par>
    </p:tnLst>
    <p:bldLst>
      <p:bldP spid="5" grpId="0"/>
      <p:bldP spid="8" grpId="0"/>
      <p:bldP spid="2"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0310" y="981564"/>
            <a:ext cx="11551690" cy="5164491"/>
          </a:xfrm>
          <a:prstGeom prst="rect">
            <a:avLst/>
          </a:prstGeom>
          <a:noFill/>
        </p:spPr>
        <p:txBody>
          <a:bodyPr wrap="square" rtlCol="0">
            <a:spAutoFit/>
          </a:bodyPr>
          <a:lstStyle/>
          <a:p>
            <a:r>
              <a:rPr lang="en-US" sz="2800" b="1" smtClean="0">
                <a:solidFill>
                  <a:srgbClr val="0000FF"/>
                </a:solidFill>
              </a:rPr>
              <a:t>8.4.2. Điều </a:t>
            </a:r>
            <a:r>
              <a:rPr lang="en-US" sz="2800" b="1">
                <a:solidFill>
                  <a:srgbClr val="0000FF"/>
                </a:solidFill>
              </a:rPr>
              <a:t>kiện bền và ba bài toán cơ bản</a:t>
            </a:r>
            <a:r>
              <a:rPr lang="en-US" sz="2800" b="1" smtClean="0">
                <a:solidFill>
                  <a:srgbClr val="0000FF"/>
                </a:solidFill>
              </a:rPr>
              <a:t>:</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8" name="TextBox 7"/>
          <p:cNvSpPr txBox="1"/>
          <p:nvPr/>
        </p:nvSpPr>
        <p:spPr>
          <a:xfrm>
            <a:off x="640309" y="2125369"/>
            <a:ext cx="6917778" cy="652486"/>
          </a:xfrm>
          <a:prstGeom prst="rect">
            <a:avLst/>
          </a:prstGeom>
          <a:noFill/>
        </p:spPr>
        <p:txBody>
          <a:bodyPr wrap="square" rtlCol="0">
            <a:spAutoFit/>
          </a:bodyPr>
          <a:lstStyle/>
          <a:p>
            <a:pPr lvl="0">
              <a:lnSpc>
                <a:spcPct val="130000"/>
              </a:lnSpc>
            </a:pPr>
            <a:r>
              <a:rPr lang="en-US" sz="2800" smtClean="0"/>
              <a:t>     </a:t>
            </a:r>
            <a:r>
              <a:rPr lang="en-US" sz="2800">
                <a:solidFill>
                  <a:srgbClr val="FF0000"/>
                </a:solidFill>
              </a:rPr>
              <a:t>- Chọn mặt cắt ngang (bài toán thiết </a:t>
            </a:r>
            <a:r>
              <a:rPr lang="en-US" sz="2800" smtClean="0">
                <a:solidFill>
                  <a:srgbClr val="FF0000"/>
                </a:solidFill>
              </a:rPr>
              <a:t>kế</a:t>
            </a:r>
            <a:r>
              <a:rPr lang="en-US" altLang="en-US" sz="2800" smtClean="0">
                <a:solidFill>
                  <a:srgbClr val="FF0000"/>
                </a:solidFill>
                <a:ea typeface="Times New Roman" panose="02020603050405020304" pitchFamily="18" charset="0"/>
              </a:rPr>
              <a:t>)</a:t>
            </a:r>
            <a:endParaRPr lang="en-US" altLang="en-US" sz="2800">
              <a:solidFill>
                <a:srgbClr val="FF0000"/>
              </a:solidFill>
            </a:endParaRPr>
          </a:p>
        </p:txBody>
      </p:sp>
      <p:sp>
        <p:nvSpPr>
          <p:cNvPr id="9" name="Rectangle 2"/>
          <p:cNvSpPr>
            <a:spLocks noChangeArrowheads="1"/>
          </p:cNvSpPr>
          <p:nvPr/>
        </p:nvSpPr>
        <p:spPr bwMode="auto">
          <a:xfrm>
            <a:off x="180109" y="10815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11"/>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TextBox 12"/>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4" name="TextBox 13"/>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5" name="Rounded Rectangle 14"/>
          <p:cNvSpPr/>
          <p:nvPr/>
        </p:nvSpPr>
        <p:spPr>
          <a:xfrm>
            <a:off x="2114549" y="161881"/>
            <a:ext cx="7986713"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8.4.</a:t>
            </a:r>
            <a:r>
              <a:rPr lang="en-US" sz="3600" b="1">
                <a:solidFill>
                  <a:srgbClr val="C00000"/>
                </a:solidFill>
              </a:rPr>
              <a:t>TÍNH TOÁN KÉO (NÉN) ĐÚNG </a:t>
            </a:r>
            <a:r>
              <a:rPr lang="en-US" sz="3600" b="1" smtClean="0">
                <a:solidFill>
                  <a:srgbClr val="C00000"/>
                </a:solidFill>
              </a:rPr>
              <a:t>TÂM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2" name="Rectangle 4"/>
          <p:cNvSpPr>
            <a:spLocks noChangeArrowheads="1"/>
          </p:cNvSpPr>
          <p:nvPr/>
        </p:nvSpPr>
        <p:spPr bwMode="auto">
          <a:xfrm>
            <a:off x="460201" y="1627065"/>
            <a:ext cx="1089772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
            <a:r>
              <a:rPr kumimoji="0" lang="en-US" altLang="en-US" sz="2800" b="1" i="0" u="none" strike="noStrike" cap="none" normalizeH="0" baseline="0" smtClean="0">
                <a:ln>
                  <a:noFill/>
                </a:ln>
                <a:solidFill>
                  <a:schemeClr val="tx1"/>
                </a:solidFill>
                <a:effectLst/>
                <a:latin typeface="+mn-lt"/>
                <a:ea typeface="Times New Roman" panose="02020603050405020304" pitchFamily="18" charset="0"/>
              </a:rPr>
              <a:t>8.4.2.2</a:t>
            </a:r>
            <a:r>
              <a:rPr kumimoji="0" lang="en-US" altLang="en-US" sz="2800" b="1" i="0" strike="noStrike" cap="none" normalizeH="0" baseline="0" smtClean="0">
                <a:ln>
                  <a:noFill/>
                </a:ln>
                <a:solidFill>
                  <a:schemeClr val="tx1"/>
                </a:solidFill>
                <a:effectLst/>
                <a:latin typeface="+mn-lt"/>
                <a:ea typeface="Times New Roman" panose="02020603050405020304" pitchFamily="18" charset="0"/>
              </a:rPr>
              <a:t>.</a:t>
            </a:r>
            <a:r>
              <a:rPr lang="en-US" altLang="en-US" sz="2800">
                <a:latin typeface="+mn-lt"/>
                <a:ea typeface="Times New Roman" panose="02020603050405020304" pitchFamily="18" charset="0"/>
              </a:rPr>
              <a:t> </a:t>
            </a:r>
            <a:r>
              <a:rPr lang="en-US" altLang="en-US" sz="2800" b="1">
                <a:latin typeface="+mn-lt"/>
                <a:ea typeface="Times New Roman" panose="02020603050405020304" pitchFamily="18" charset="0"/>
              </a:rPr>
              <a:t>Ba bài </a:t>
            </a:r>
            <a:r>
              <a:rPr lang="en-US" altLang="en-US" sz="2800" b="1" smtClean="0">
                <a:latin typeface="+mn-lt"/>
                <a:ea typeface="Times New Roman" panose="02020603050405020304" pitchFamily="18" charset="0"/>
              </a:rPr>
              <a:t>toán c</a:t>
            </a:r>
            <a:r>
              <a:rPr lang="vi-VN" altLang="en-US" sz="2800" b="1">
                <a:latin typeface="Calibri" panose="020F0502020204030204" pitchFamily="34" charset="0"/>
                <a:ea typeface="Times New Roman" panose="02020603050405020304" pitchFamily="18" charset="0"/>
                <a:cs typeface="Calibri" panose="020F0502020204030204" pitchFamily="34" charset="0"/>
              </a:rPr>
              <a:t>ơ</a:t>
            </a:r>
            <a:r>
              <a:rPr lang="en-US" altLang="en-US" sz="2800" b="1" smtClean="0">
                <a:latin typeface="+mn-lt"/>
                <a:ea typeface="Times New Roman" panose="02020603050405020304" pitchFamily="18" charset="0"/>
              </a:rPr>
              <a:t> bản</a:t>
            </a:r>
            <a:r>
              <a:rPr kumimoji="0" lang="en-US" altLang="en-US" sz="2800" b="1" i="0" strike="noStrike" cap="none" normalizeH="0" baseline="0" smtClean="0">
                <a:ln>
                  <a:noFill/>
                </a:ln>
                <a:solidFill>
                  <a:schemeClr val="tx1"/>
                </a:solidFill>
                <a:effectLst/>
                <a:latin typeface="+mn-lt"/>
                <a:ea typeface="Times New Roman" panose="02020603050405020304" pitchFamily="18" charset="0"/>
              </a:rPr>
              <a:t>:</a:t>
            </a:r>
            <a:r>
              <a:rPr kumimoji="0" lang="en-US" altLang="en-US" sz="2800" b="1" i="0" u="none" strike="noStrike" cap="none" normalizeH="0" baseline="0" smtClean="0">
                <a:ln>
                  <a:noFill/>
                </a:ln>
                <a:solidFill>
                  <a:schemeClr val="tx1"/>
                </a:solidFill>
                <a:effectLst/>
                <a:latin typeface="+mn-lt"/>
                <a:ea typeface="Times New Roman" panose="02020603050405020304" pitchFamily="18" charset="0"/>
              </a:rPr>
              <a:t> </a:t>
            </a:r>
            <a:r>
              <a:rPr kumimoji="0" lang="en-US" altLang="en-US" sz="1300" b="1" i="0" u="none" strike="noStrike" cap="none" normalizeH="0" baseline="0" smtClean="0">
                <a:ln>
                  <a:noFill/>
                </a:ln>
                <a:solidFill>
                  <a:schemeClr val="tx1"/>
                </a:solidFill>
                <a:effectLst/>
                <a:latin typeface="+mn-lt"/>
                <a:ea typeface="Times New Roman" panose="02020603050405020304" pitchFamily="18" charset="0"/>
              </a:rPr>
              <a:t>   </a:t>
            </a:r>
            <a:endParaRPr kumimoji="0" lang="en-US" altLang="en-US" sz="1800" b="1" i="0" u="none" strike="noStrike" cap="none" normalizeH="0" baseline="0" smtClean="0">
              <a:ln>
                <a:noFill/>
              </a:ln>
              <a:solidFill>
                <a:schemeClr val="tx1"/>
              </a:solidFill>
              <a:effectLst/>
              <a:latin typeface="+mn-lt"/>
            </a:endParaRPr>
          </a:p>
        </p:txBody>
      </p:sp>
      <p:sp>
        <p:nvSpPr>
          <p:cNvPr id="16" name="TextBox 15"/>
          <p:cNvSpPr txBox="1"/>
          <p:nvPr/>
        </p:nvSpPr>
        <p:spPr>
          <a:xfrm>
            <a:off x="1359446" y="4255470"/>
            <a:ext cx="10546804" cy="732508"/>
          </a:xfrm>
          <a:prstGeom prst="rect">
            <a:avLst/>
          </a:prstGeom>
          <a:noFill/>
        </p:spPr>
        <p:txBody>
          <a:bodyPr wrap="square" rtlCol="0">
            <a:spAutoFit/>
          </a:bodyPr>
          <a:lstStyle/>
          <a:p>
            <a:pPr>
              <a:lnSpc>
                <a:spcPct val="130000"/>
              </a:lnSpc>
            </a:pPr>
            <a:r>
              <a:rPr lang="en-US" sz="2800" smtClean="0"/>
              <a:t>         </a:t>
            </a:r>
            <a:r>
              <a:rPr lang="en-US" sz="3200"/>
              <a:t>N</a:t>
            </a:r>
            <a:r>
              <a:rPr lang="en-US" sz="3200" baseline="-25000"/>
              <a:t>zmax</a:t>
            </a:r>
            <a:r>
              <a:rPr lang="en-US" sz="3200"/>
              <a:t> </a:t>
            </a:r>
            <a:r>
              <a:rPr lang="en-US" sz="3200">
                <a:sym typeface="Symbol" panose="05050102010706020507" pitchFamily="18" charset="2"/>
              </a:rPr>
              <a:t></a:t>
            </a:r>
            <a:r>
              <a:rPr lang="en-US" sz="3200"/>
              <a:t> </a:t>
            </a:r>
            <a:r>
              <a:rPr lang="en-US" sz="3200" smtClean="0"/>
              <a:t>F . </a:t>
            </a:r>
            <a:r>
              <a:rPr lang="en-US" sz="3200"/>
              <a:t>[</a:t>
            </a:r>
            <a:r>
              <a:rPr lang="en-US" sz="3200">
                <a:sym typeface="Symbol" panose="05050102010706020507" pitchFamily="18" charset="2"/>
              </a:rPr>
              <a:t></a:t>
            </a:r>
            <a:r>
              <a:rPr lang="en-US" sz="3200" smtClean="0"/>
              <a:t>] </a:t>
            </a:r>
            <a:endParaRPr lang="en-US" sz="320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235852431"/>
              </p:ext>
            </p:extLst>
          </p:nvPr>
        </p:nvGraphicFramePr>
        <p:xfrm>
          <a:off x="2501901" y="2671935"/>
          <a:ext cx="1398588" cy="969168"/>
        </p:xfrm>
        <a:graphic>
          <a:graphicData uri="http://schemas.openxmlformats.org/presentationml/2006/ole">
            <mc:AlternateContent xmlns:mc="http://schemas.openxmlformats.org/markup-compatibility/2006">
              <mc:Choice xmlns:v="urn:schemas-microsoft-com:vml" Requires="v">
                <p:oleObj spid="_x0000_s14359" name="Equation" r:id="rId6" imgW="660113" imgH="431613" progId="Equation.3">
                  <p:embed/>
                </p:oleObj>
              </mc:Choice>
              <mc:Fallback>
                <p:oleObj name="Equation" r:id="rId6" imgW="660113" imgH="431613" progId="Equation.3">
                  <p:embed/>
                  <p:pic>
                    <p:nvPicPr>
                      <p:cNvPr id="0" name="Object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01901" y="2671935"/>
                        <a:ext cx="1398588" cy="969168"/>
                      </a:xfrm>
                      <a:prstGeom prst="rect">
                        <a:avLst/>
                      </a:prstGeom>
                      <a:noFill/>
                    </p:spPr>
                  </p:pic>
                </p:oleObj>
              </mc:Fallback>
            </mc:AlternateContent>
          </a:graphicData>
        </a:graphic>
      </p:graphicFrame>
      <p:sp>
        <p:nvSpPr>
          <p:cNvPr id="18" name="TextBox 17"/>
          <p:cNvSpPr txBox="1"/>
          <p:nvPr/>
        </p:nvSpPr>
        <p:spPr>
          <a:xfrm>
            <a:off x="555228" y="3627900"/>
            <a:ext cx="6917778" cy="652486"/>
          </a:xfrm>
          <a:prstGeom prst="rect">
            <a:avLst/>
          </a:prstGeom>
          <a:noFill/>
        </p:spPr>
        <p:txBody>
          <a:bodyPr wrap="square" rtlCol="0">
            <a:spAutoFit/>
          </a:bodyPr>
          <a:lstStyle/>
          <a:p>
            <a:pPr lvl="0">
              <a:lnSpc>
                <a:spcPct val="130000"/>
              </a:lnSpc>
            </a:pPr>
            <a:r>
              <a:rPr lang="en-US" sz="2800" smtClean="0"/>
              <a:t>     </a:t>
            </a:r>
            <a:r>
              <a:rPr lang="en-US" sz="2800">
                <a:solidFill>
                  <a:srgbClr val="FF0000"/>
                </a:solidFill>
              </a:rPr>
              <a:t>- Tính tải trọng cho </a:t>
            </a:r>
            <a:r>
              <a:rPr lang="en-US" sz="2800" smtClean="0">
                <a:solidFill>
                  <a:srgbClr val="FF0000"/>
                </a:solidFill>
              </a:rPr>
              <a:t>phép:</a:t>
            </a:r>
            <a:endParaRPr lang="en-US" altLang="en-US" sz="2800">
              <a:solidFill>
                <a:srgbClr val="FF0000"/>
              </a:solidFill>
            </a:endParaRPr>
          </a:p>
        </p:txBody>
      </p:sp>
      <p:sp>
        <p:nvSpPr>
          <p:cNvPr id="17" name="TextBox 16"/>
          <p:cNvSpPr txBox="1"/>
          <p:nvPr/>
        </p:nvSpPr>
        <p:spPr>
          <a:xfrm>
            <a:off x="460200" y="5039200"/>
            <a:ext cx="11084099" cy="1212640"/>
          </a:xfrm>
          <a:prstGeom prst="rect">
            <a:avLst/>
          </a:prstGeom>
          <a:noFill/>
        </p:spPr>
        <p:txBody>
          <a:bodyPr wrap="square" rtlCol="0">
            <a:spAutoFit/>
          </a:bodyPr>
          <a:lstStyle/>
          <a:p>
            <a:pPr lvl="0">
              <a:lnSpc>
                <a:spcPct val="130000"/>
              </a:lnSpc>
            </a:pPr>
            <a:r>
              <a:rPr lang="en-US" sz="2800" smtClean="0"/>
              <a:t>*</a:t>
            </a:r>
            <a:r>
              <a:rPr lang="en-US" sz="2800" smtClean="0">
                <a:solidFill>
                  <a:srgbClr val="FF0000"/>
                </a:solidFill>
              </a:rPr>
              <a:t> </a:t>
            </a:r>
            <a:r>
              <a:rPr lang="en-US" sz="2800" b="1" i="1">
                <a:solidFill>
                  <a:schemeClr val="accent5"/>
                </a:solidFill>
              </a:rPr>
              <a:t>Chú ý: </a:t>
            </a:r>
            <a:endParaRPr lang="en-US" sz="2800" b="1" i="1" smtClean="0">
              <a:solidFill>
                <a:schemeClr val="accent5"/>
              </a:solidFill>
            </a:endParaRPr>
          </a:p>
          <a:p>
            <a:pPr lvl="0">
              <a:lnSpc>
                <a:spcPct val="130000"/>
              </a:lnSpc>
            </a:pPr>
            <a:r>
              <a:rPr lang="en-US" sz="2800" b="1" i="1" smtClean="0">
                <a:solidFill>
                  <a:schemeClr val="accent5"/>
                </a:solidFill>
              </a:rPr>
              <a:t>   Nếu </a:t>
            </a:r>
            <a:r>
              <a:rPr lang="en-US" sz="2800" b="1" i="1">
                <a:solidFill>
                  <a:schemeClr val="accent5"/>
                </a:solidFill>
              </a:rPr>
              <a:t>ngoại lực chỉ có một lực thì chọn nội lực bằng </a:t>
            </a:r>
            <a:r>
              <a:rPr lang="en-US" sz="2800" b="1" i="1" smtClean="0">
                <a:solidFill>
                  <a:schemeClr val="accent5"/>
                </a:solidFill>
              </a:rPr>
              <a:t>với </a:t>
            </a:r>
            <a:r>
              <a:rPr lang="en-US" sz="2800" b="1" i="1">
                <a:solidFill>
                  <a:schemeClr val="accent5"/>
                </a:solidFill>
              </a:rPr>
              <a:t>ngoại </a:t>
            </a:r>
            <a:r>
              <a:rPr lang="en-US" sz="2800" b="1" i="1" smtClean="0">
                <a:solidFill>
                  <a:schemeClr val="accent5"/>
                </a:solidFill>
              </a:rPr>
              <a:t>lực (</a:t>
            </a:r>
            <a:r>
              <a:rPr lang="en-US" sz="2800" b="1" i="1" smtClean="0">
                <a:solidFill>
                  <a:srgbClr val="0070C0"/>
                </a:solidFill>
              </a:rPr>
              <a:t>N</a:t>
            </a:r>
            <a:r>
              <a:rPr lang="en-US" sz="2800" b="1" i="1" baseline="-25000" smtClean="0">
                <a:solidFill>
                  <a:srgbClr val="0070C0"/>
                </a:solidFill>
              </a:rPr>
              <a:t>z </a:t>
            </a:r>
            <a:r>
              <a:rPr lang="en-US" sz="2800" b="1" i="1" smtClean="0">
                <a:solidFill>
                  <a:schemeClr val="accent5"/>
                </a:solidFill>
              </a:rPr>
              <a:t>= P)</a:t>
            </a:r>
            <a:endParaRPr lang="en-US" altLang="en-US" sz="2800" b="1" i="1">
              <a:solidFill>
                <a:srgbClr val="0070C0"/>
              </a:solidFill>
            </a:endParaRPr>
          </a:p>
        </p:txBody>
      </p:sp>
      <p:pic>
        <p:nvPicPr>
          <p:cNvPr id="7" name="Audio 6">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3286585693"/>
      </p:ext>
    </p:extLst>
  </p:cSld>
  <p:clrMapOvr>
    <a:masterClrMapping/>
  </p:clrMapOvr>
  <mc:AlternateContent xmlns:mc="http://schemas.openxmlformats.org/markup-compatibility/2006">
    <mc:Choice xmlns:p14="http://schemas.microsoft.com/office/powerpoint/2010/main" Requires="p14">
      <p:transition spd="slow" p14:dur="2000" advTm="9667"/>
    </mc:Choice>
    <mc:Fallback>
      <p:transition spd="slow" advTm="96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7"/>
                </p:tgtEl>
              </p:cMediaNode>
            </p:audio>
          </p:childTnLst>
        </p:cTn>
      </p:par>
    </p:tnLst>
    <p:bldLst>
      <p:bldP spid="5" grpId="0"/>
      <p:bldP spid="8" grpId="0"/>
      <p:bldP spid="2" grpId="0"/>
      <p:bldP spid="16" grpId="0"/>
      <p:bldP spid="18" grpId="0"/>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0310" y="981564"/>
            <a:ext cx="11551690" cy="5164491"/>
          </a:xfrm>
          <a:prstGeom prst="rect">
            <a:avLst/>
          </a:prstGeom>
          <a:noFill/>
        </p:spPr>
        <p:txBody>
          <a:bodyPr wrap="square" rtlCol="0">
            <a:spAutoFit/>
          </a:bodyPr>
          <a:lstStyle/>
          <a:p>
            <a:r>
              <a:rPr lang="en-US" sz="2800" b="1" smtClean="0">
                <a:solidFill>
                  <a:srgbClr val="0000FF"/>
                </a:solidFill>
              </a:rPr>
              <a:t>8.4.3. Bài </a:t>
            </a:r>
            <a:r>
              <a:rPr lang="en-US" sz="2800" b="1">
                <a:solidFill>
                  <a:srgbClr val="0000FF"/>
                </a:solidFill>
              </a:rPr>
              <a:t>toán áp </a:t>
            </a:r>
            <a:r>
              <a:rPr lang="en-US" sz="2800" b="1" smtClean="0">
                <a:solidFill>
                  <a:srgbClr val="0000FF"/>
                </a:solidFill>
              </a:rPr>
              <a:t>dụng:</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9" name="Rectangle 2"/>
          <p:cNvSpPr>
            <a:spLocks noChangeArrowheads="1"/>
          </p:cNvSpPr>
          <p:nvPr/>
        </p:nvSpPr>
        <p:spPr bwMode="auto">
          <a:xfrm>
            <a:off x="180109" y="10815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11"/>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TextBox 12"/>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4" name="TextBox 13"/>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5" name="Rounded Rectangle 14"/>
          <p:cNvSpPr/>
          <p:nvPr/>
        </p:nvSpPr>
        <p:spPr>
          <a:xfrm>
            <a:off x="2114549" y="161881"/>
            <a:ext cx="7986713"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8.4.</a:t>
            </a:r>
            <a:r>
              <a:rPr lang="en-US" sz="3600" b="1">
                <a:solidFill>
                  <a:srgbClr val="C00000"/>
                </a:solidFill>
              </a:rPr>
              <a:t>TÍNH TOÁN KÉO (NÉN) ĐÚNG </a:t>
            </a:r>
            <a:r>
              <a:rPr lang="en-US" sz="3600" b="1" smtClean="0">
                <a:solidFill>
                  <a:srgbClr val="C00000"/>
                </a:solidFill>
              </a:rPr>
              <a:t>TÂM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2" name="Rectangle 4"/>
          <p:cNvSpPr>
            <a:spLocks noChangeArrowheads="1"/>
          </p:cNvSpPr>
          <p:nvPr/>
        </p:nvSpPr>
        <p:spPr bwMode="auto">
          <a:xfrm>
            <a:off x="460200" y="1384720"/>
            <a:ext cx="11312699" cy="2122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
              <a:lnSpc>
                <a:spcPct val="120000"/>
              </a:lnSpc>
            </a:pPr>
            <a:r>
              <a:rPr lang="en-US" altLang="en-US" sz="2800" b="1">
                <a:latin typeface="+mn-lt"/>
                <a:ea typeface="Times New Roman" panose="02020603050405020304" pitchFamily="18" charset="0"/>
              </a:rPr>
              <a:t>B</a:t>
            </a:r>
            <a:r>
              <a:rPr lang="en-US" altLang="en-US" sz="2800" b="1" smtClean="0">
                <a:latin typeface="+mn-lt"/>
                <a:ea typeface="Times New Roman" panose="02020603050405020304" pitchFamily="18" charset="0"/>
              </a:rPr>
              <a:t>ài toán 1</a:t>
            </a:r>
            <a:r>
              <a:rPr kumimoji="0" lang="en-US" altLang="en-US" sz="2800" b="1" i="0" strike="noStrike" cap="none" normalizeH="0" baseline="0" smtClean="0">
                <a:ln>
                  <a:noFill/>
                </a:ln>
                <a:solidFill>
                  <a:schemeClr val="tx1"/>
                </a:solidFill>
                <a:effectLst/>
                <a:latin typeface="+mn-lt"/>
                <a:ea typeface="Times New Roman" panose="02020603050405020304" pitchFamily="18" charset="0"/>
              </a:rPr>
              <a:t>: </a:t>
            </a:r>
            <a:r>
              <a:rPr lang="en-US" sz="2800">
                <a:latin typeface="+mn-lt"/>
              </a:rPr>
              <a:t>kiểm tra độ bền của một thanh gỗ có mặt cắt ngang hình chữ nhật với kích thước 10cm x 16cm, đục lỗ như hình vẽ. Lỗ tròn có đường kính d = 6cm, lỗ chữ nhật có kích thước 8cm x 4cm. Thanh chịu lực nén P = 72KN, ứng suất nén cho phép của gỗ là [</a:t>
            </a:r>
            <a:r>
              <a:rPr lang="en-US" sz="2800">
                <a:latin typeface="+mn-lt"/>
                <a:sym typeface="Symbol" panose="05050102010706020507" pitchFamily="18" charset="2"/>
              </a:rPr>
              <a:t></a:t>
            </a:r>
            <a:r>
              <a:rPr lang="en-US" sz="2800" baseline="-25000">
                <a:latin typeface="+mn-lt"/>
              </a:rPr>
              <a:t>n</a:t>
            </a:r>
            <a:r>
              <a:rPr lang="en-US" sz="2800">
                <a:latin typeface="+mn-lt"/>
              </a:rPr>
              <a:t>] = 10 MN/m</a:t>
            </a:r>
            <a:r>
              <a:rPr lang="en-US" sz="2800" baseline="30000">
                <a:latin typeface="+mn-lt"/>
              </a:rPr>
              <a:t>2</a:t>
            </a:r>
            <a:r>
              <a:rPr kumimoji="0" lang="en-US" altLang="en-US" sz="2800" b="1" i="0" u="none" strike="noStrike" cap="none" normalizeH="0" baseline="0" smtClean="0">
                <a:ln>
                  <a:noFill/>
                </a:ln>
                <a:solidFill>
                  <a:schemeClr val="tx1"/>
                </a:solidFill>
                <a:effectLst/>
                <a:latin typeface="+mn-lt"/>
                <a:ea typeface="Times New Roman" panose="02020603050405020304" pitchFamily="18" charset="0"/>
              </a:rPr>
              <a:t>    </a:t>
            </a:r>
            <a:endParaRPr kumimoji="0" lang="en-US" altLang="en-US" sz="2800" b="1" i="0" u="none" strike="noStrike" cap="none" normalizeH="0" baseline="0" smtClean="0">
              <a:ln>
                <a:noFill/>
              </a:ln>
              <a:solidFill>
                <a:schemeClr val="tx1"/>
              </a:solidFill>
              <a:effectLst/>
              <a:latin typeface="+mn-lt"/>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16154" y="3495933"/>
            <a:ext cx="6499221" cy="2542532"/>
          </a:xfrm>
          <a:prstGeom prst="rect">
            <a:avLst/>
          </a:prstGeom>
        </p:spPr>
      </p:pic>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4201283419"/>
      </p:ext>
    </p:extLst>
  </p:cSld>
  <p:clrMapOvr>
    <a:masterClrMapping/>
  </p:clrMapOvr>
  <mc:AlternateContent xmlns:mc="http://schemas.openxmlformats.org/markup-compatibility/2006">
    <mc:Choice xmlns:p14="http://schemas.microsoft.com/office/powerpoint/2010/main" Requires="p14">
      <p:transition spd="slow" p14:dur="2000" advTm="5618"/>
    </mc:Choice>
    <mc:Fallback>
      <p:transition spd="slow" advTm="56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1" fill="hold" display="0">
                  <p:stCondLst>
                    <p:cond delay="indefinite"/>
                  </p:stCondLst>
                  <p:endCondLst>
                    <p:cond evt="onStopAudio" delay="0">
                      <p:tgtEl>
                        <p:sldTgt/>
                      </p:tgtEl>
                    </p:cond>
                  </p:endCondLst>
                </p:cTn>
                <p:tgtEl>
                  <p:spTgt spid="6"/>
                </p:tgtEl>
              </p:cMediaNode>
            </p:audio>
          </p:childTnLst>
        </p:cTn>
      </p:par>
    </p:tnLst>
    <p:bldLst>
      <p:bldP spid="5" grpId="0"/>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0310" y="1124444"/>
            <a:ext cx="11551690" cy="5164491"/>
          </a:xfrm>
          <a:prstGeom prst="rect">
            <a:avLst/>
          </a:prstGeom>
          <a:noFill/>
        </p:spPr>
        <p:txBody>
          <a:bodyPr wrap="square" rtlCol="0">
            <a:spAutoFit/>
          </a:bodyPr>
          <a:lstStyle/>
          <a:p>
            <a:r>
              <a:rPr lang="en-US" sz="2800" b="1" smtClean="0">
                <a:solidFill>
                  <a:srgbClr val="0000FF"/>
                </a:solidFill>
              </a:rPr>
              <a:t>8.4.3. Bài toán áp dụng:</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9" name="Rectangle 2"/>
          <p:cNvSpPr>
            <a:spLocks noChangeArrowheads="1"/>
          </p:cNvSpPr>
          <p:nvPr/>
        </p:nvSpPr>
        <p:spPr bwMode="auto">
          <a:xfrm>
            <a:off x="180109" y="10815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11"/>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TextBox 12"/>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4" name="TextBox 13"/>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5" name="Rounded Rectangle 14"/>
          <p:cNvSpPr/>
          <p:nvPr/>
        </p:nvSpPr>
        <p:spPr>
          <a:xfrm>
            <a:off x="2114549" y="161881"/>
            <a:ext cx="7986713"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8.4.</a:t>
            </a:r>
            <a:r>
              <a:rPr lang="en-US" sz="3600" b="1">
                <a:solidFill>
                  <a:srgbClr val="C00000"/>
                </a:solidFill>
              </a:rPr>
              <a:t>TÍNH TOÁN KÉO (NÉN) ĐÚNG </a:t>
            </a:r>
            <a:r>
              <a:rPr lang="en-US" sz="3600" b="1" smtClean="0">
                <a:solidFill>
                  <a:srgbClr val="C00000"/>
                </a:solidFill>
              </a:rPr>
              <a:t>TÂM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2" name="Rectangle 4"/>
          <p:cNvSpPr>
            <a:spLocks noChangeArrowheads="1"/>
          </p:cNvSpPr>
          <p:nvPr/>
        </p:nvSpPr>
        <p:spPr bwMode="auto">
          <a:xfrm>
            <a:off x="460201" y="2187027"/>
            <a:ext cx="3768900" cy="5749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
              <a:lnSpc>
                <a:spcPct val="120000"/>
              </a:lnSpc>
            </a:pPr>
            <a:r>
              <a:rPr lang="en-US" altLang="en-US" sz="2800" b="1" smtClean="0">
                <a:latin typeface="+mn-lt"/>
                <a:ea typeface="Times New Roman" panose="02020603050405020304" pitchFamily="18" charset="0"/>
              </a:rPr>
              <a:t>Giải</a:t>
            </a:r>
            <a:r>
              <a:rPr kumimoji="0" lang="en-US" altLang="en-US" sz="2800" b="1" i="0" strike="noStrike" cap="none" normalizeH="0" baseline="0" smtClean="0">
                <a:ln>
                  <a:noFill/>
                </a:ln>
                <a:solidFill>
                  <a:schemeClr val="tx1"/>
                </a:solidFill>
                <a:effectLst/>
                <a:latin typeface="+mn-lt"/>
                <a:ea typeface="Times New Roman" panose="02020603050405020304" pitchFamily="18" charset="0"/>
              </a:rPr>
              <a:t>:</a:t>
            </a:r>
            <a:endParaRPr kumimoji="0" lang="en-US" altLang="en-US" sz="2800" b="1" i="0" u="none" strike="noStrike" cap="none" normalizeH="0" baseline="0" smtClean="0">
              <a:ln>
                <a:noFill/>
              </a:ln>
              <a:solidFill>
                <a:schemeClr val="tx1"/>
              </a:solidFill>
              <a:effectLst/>
              <a:latin typeface="+mn-lt"/>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32213" y="897616"/>
            <a:ext cx="6499221" cy="2466042"/>
          </a:xfrm>
          <a:prstGeom prst="rect">
            <a:avLst/>
          </a:prstGeom>
        </p:spPr>
      </p:pic>
      <p:sp>
        <p:nvSpPr>
          <p:cNvPr id="11" name="Rectangle 4"/>
          <p:cNvSpPr>
            <a:spLocks noChangeArrowheads="1"/>
          </p:cNvSpPr>
          <p:nvPr/>
        </p:nvSpPr>
        <p:spPr bwMode="auto">
          <a:xfrm>
            <a:off x="460201" y="3406522"/>
            <a:ext cx="3768900" cy="609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nSpc>
                <a:spcPct val="120000"/>
              </a:lnSpc>
            </a:pPr>
            <a:r>
              <a:rPr lang="en-US" altLang="en-US" sz="2800" b="1" i="1">
                <a:latin typeface="+mn-lt"/>
                <a:ea typeface="Times New Roman" panose="02020603050405020304" pitchFamily="18" charset="0"/>
              </a:rPr>
              <a:t>Tóm </a:t>
            </a:r>
            <a:r>
              <a:rPr lang="en-US" altLang="en-US" sz="2800" b="1" i="1" smtClean="0">
                <a:latin typeface="+mn-lt"/>
                <a:ea typeface="Times New Roman" panose="02020603050405020304" pitchFamily="18" charset="0"/>
              </a:rPr>
              <a:t>tắt</a:t>
            </a:r>
            <a:r>
              <a:rPr kumimoji="0" lang="en-US" altLang="en-US" sz="2800" b="1" i="1" strike="noStrike" cap="none" normalizeH="0" baseline="0" smtClean="0">
                <a:ln>
                  <a:noFill/>
                </a:ln>
                <a:solidFill>
                  <a:schemeClr val="tx1"/>
                </a:solidFill>
                <a:effectLst/>
                <a:latin typeface="+mn-lt"/>
                <a:ea typeface="Times New Roman" panose="02020603050405020304" pitchFamily="18" charset="0"/>
              </a:rPr>
              <a:t>:</a:t>
            </a:r>
            <a:endParaRPr kumimoji="0" lang="en-US" altLang="en-US" sz="2800" b="1" i="0" u="none" strike="noStrike" cap="none" normalizeH="0" baseline="0" smtClean="0">
              <a:ln>
                <a:noFill/>
              </a:ln>
              <a:solidFill>
                <a:schemeClr val="tx1"/>
              </a:solidFill>
              <a:effectLst/>
              <a:latin typeface="+mn-lt"/>
            </a:endParaRPr>
          </a:p>
        </p:txBody>
      </p:sp>
      <p:sp>
        <p:nvSpPr>
          <p:cNvPr id="16" name="Rectangle 4"/>
          <p:cNvSpPr>
            <a:spLocks noChangeArrowheads="1"/>
          </p:cNvSpPr>
          <p:nvPr/>
        </p:nvSpPr>
        <p:spPr bwMode="auto">
          <a:xfrm>
            <a:off x="460201" y="4247160"/>
            <a:ext cx="3768900" cy="5035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
              <a:lnSpc>
                <a:spcPct val="120000"/>
              </a:lnSpc>
            </a:pPr>
            <a:r>
              <a:rPr lang="en-US" sz="2400"/>
              <a:t>P = 72KN </a:t>
            </a:r>
            <a:r>
              <a:rPr lang="en-US" sz="2400" smtClean="0"/>
              <a:t>= N</a:t>
            </a:r>
            <a:r>
              <a:rPr lang="en-US" sz="2400" baseline="-25000" smtClean="0"/>
              <a:t>Z</a:t>
            </a:r>
            <a:endParaRPr kumimoji="0" lang="en-US" altLang="en-US" sz="2400" b="1" i="0" u="none" strike="noStrike" cap="none" normalizeH="0" baseline="0" smtClean="0">
              <a:ln>
                <a:noFill/>
              </a:ln>
              <a:solidFill>
                <a:schemeClr val="tx1"/>
              </a:solidFill>
              <a:effectLst/>
              <a:latin typeface="+mn-lt"/>
            </a:endParaRPr>
          </a:p>
        </p:txBody>
      </p:sp>
      <p:sp>
        <p:nvSpPr>
          <p:cNvPr id="17" name="Rectangle 4"/>
          <p:cNvSpPr>
            <a:spLocks noChangeArrowheads="1"/>
          </p:cNvSpPr>
          <p:nvPr/>
        </p:nvSpPr>
        <p:spPr bwMode="auto">
          <a:xfrm>
            <a:off x="388761" y="5051748"/>
            <a:ext cx="3768900" cy="9379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lnSpc>
                <a:spcPct val="120000"/>
              </a:lnSpc>
            </a:pPr>
            <a:r>
              <a:rPr lang="en-US" sz="2400"/>
              <a:t>[</a:t>
            </a:r>
            <a:r>
              <a:rPr lang="en-US" sz="2400">
                <a:sym typeface="Symbol" panose="05050102010706020507" pitchFamily="18" charset="2"/>
              </a:rPr>
              <a:t></a:t>
            </a:r>
            <a:r>
              <a:rPr lang="en-US" sz="2400" baseline="-25000"/>
              <a:t>n</a:t>
            </a:r>
            <a:r>
              <a:rPr lang="en-US" sz="2400"/>
              <a:t>] = 10 </a:t>
            </a:r>
            <a:r>
              <a:rPr lang="en-US" sz="2400" smtClean="0"/>
              <a:t>MN/m</a:t>
            </a:r>
            <a:r>
              <a:rPr lang="en-US" sz="2400" baseline="30000" smtClean="0"/>
              <a:t>2 </a:t>
            </a:r>
          </a:p>
          <a:p>
            <a:pPr algn="just">
              <a:lnSpc>
                <a:spcPct val="120000"/>
              </a:lnSpc>
            </a:pPr>
            <a:r>
              <a:rPr lang="en-US" sz="2400" smtClean="0"/>
              <a:t>       </a:t>
            </a:r>
            <a:r>
              <a:rPr lang="en-US" sz="2400"/>
              <a:t>= </a:t>
            </a:r>
            <a:r>
              <a:rPr lang="en-US" sz="2400" smtClean="0"/>
              <a:t>10. 10</a:t>
            </a:r>
            <a:r>
              <a:rPr lang="en-US" sz="2400" baseline="30000" smtClean="0"/>
              <a:t>3</a:t>
            </a:r>
            <a:r>
              <a:rPr lang="en-US" sz="2400" smtClean="0"/>
              <a:t> kN/m</a:t>
            </a:r>
            <a:r>
              <a:rPr lang="en-US" sz="2400" baseline="30000" smtClean="0"/>
              <a:t>2</a:t>
            </a:r>
            <a:endParaRPr lang="en-US" sz="2400" baseline="30000"/>
          </a:p>
        </p:txBody>
      </p:sp>
      <p:cxnSp>
        <p:nvCxnSpPr>
          <p:cNvPr id="7" name="Straight Connector 6"/>
          <p:cNvCxnSpPr/>
          <p:nvPr/>
        </p:nvCxnSpPr>
        <p:spPr>
          <a:xfrm>
            <a:off x="3443281" y="3406522"/>
            <a:ext cx="14288" cy="2882413"/>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8" name="Rectangle 4"/>
          <p:cNvSpPr>
            <a:spLocks noChangeArrowheads="1"/>
          </p:cNvSpPr>
          <p:nvPr/>
        </p:nvSpPr>
        <p:spPr bwMode="auto">
          <a:xfrm>
            <a:off x="3637678" y="3213466"/>
            <a:ext cx="8363821" cy="535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nSpc>
                <a:spcPct val="120000"/>
              </a:lnSpc>
            </a:pPr>
            <a:r>
              <a:rPr lang="en-US" sz="2400"/>
              <a:t>Kiểm tra độ bền của thanh tại mặt cắt có diện tích nhỏ </a:t>
            </a:r>
            <a:r>
              <a:rPr lang="en-US" sz="2400" smtClean="0"/>
              <a:t>nhất</a:t>
            </a:r>
          </a:p>
        </p:txBody>
      </p:sp>
      <p:sp>
        <p:nvSpPr>
          <p:cNvPr id="19" name="Rectangle 4"/>
          <p:cNvSpPr>
            <a:spLocks noChangeArrowheads="1"/>
          </p:cNvSpPr>
          <p:nvPr/>
        </p:nvSpPr>
        <p:spPr bwMode="auto">
          <a:xfrm>
            <a:off x="3591430" y="3781289"/>
            <a:ext cx="8363821" cy="535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nSpc>
                <a:spcPct val="120000"/>
              </a:lnSpc>
            </a:pPr>
            <a:r>
              <a:rPr lang="en-US" sz="2400" smtClean="0"/>
              <a:t>F</a:t>
            </a:r>
            <a:r>
              <a:rPr lang="en-US" sz="2400" baseline="-25000" smtClean="0"/>
              <a:t>2-2</a:t>
            </a:r>
            <a:r>
              <a:rPr lang="en-US" sz="2400" smtClean="0"/>
              <a:t> </a:t>
            </a:r>
            <a:r>
              <a:rPr lang="en-US" sz="2400"/>
              <a:t>= </a:t>
            </a:r>
            <a:r>
              <a:rPr lang="en-US" sz="2400" smtClean="0"/>
              <a:t>(10 </a:t>
            </a:r>
            <a:r>
              <a:rPr lang="en-US" sz="2400"/>
              <a:t>. </a:t>
            </a:r>
            <a:r>
              <a:rPr lang="en-US" sz="2400" smtClean="0"/>
              <a:t>16</a:t>
            </a:r>
            <a:r>
              <a:rPr lang="en-US" sz="2400"/>
              <a:t>) – </a:t>
            </a:r>
            <a:r>
              <a:rPr lang="en-US" sz="2400" smtClean="0"/>
              <a:t>(10 </a:t>
            </a:r>
            <a:r>
              <a:rPr lang="en-US" sz="2400"/>
              <a:t>. </a:t>
            </a:r>
            <a:r>
              <a:rPr lang="en-US" sz="2400" smtClean="0"/>
              <a:t>8</a:t>
            </a:r>
            <a:r>
              <a:rPr lang="en-US" sz="2400"/>
              <a:t>) = </a:t>
            </a:r>
            <a:r>
              <a:rPr lang="en-US" sz="2400" smtClean="0"/>
              <a:t>80 cm</a:t>
            </a:r>
            <a:r>
              <a:rPr lang="en-US" sz="2400" baseline="30000" smtClean="0"/>
              <a:t>2 </a:t>
            </a:r>
            <a:r>
              <a:rPr lang="en-US" sz="2400" smtClean="0"/>
              <a:t>= 80.10</a:t>
            </a:r>
            <a:r>
              <a:rPr lang="en-US" sz="2400" baseline="30000" smtClean="0"/>
              <a:t>–4</a:t>
            </a:r>
            <a:r>
              <a:rPr lang="en-US" sz="2400" smtClean="0"/>
              <a:t> m</a:t>
            </a:r>
            <a:r>
              <a:rPr lang="en-US" sz="2400" baseline="30000" smtClean="0"/>
              <a:t>2</a:t>
            </a:r>
            <a:endParaRPr lang="en-US" sz="2400"/>
          </a:p>
        </p:txBody>
      </p:sp>
      <p:sp>
        <p:nvSpPr>
          <p:cNvPr id="8"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3399416005"/>
              </p:ext>
            </p:extLst>
          </p:nvPr>
        </p:nvGraphicFramePr>
        <p:xfrm>
          <a:off x="6444546" y="4316820"/>
          <a:ext cx="3716337" cy="825500"/>
        </p:xfrm>
        <a:graphic>
          <a:graphicData uri="http://schemas.openxmlformats.org/presentationml/2006/ole">
            <mc:AlternateContent xmlns:mc="http://schemas.openxmlformats.org/markup-compatibility/2006">
              <mc:Choice xmlns:v="urn:schemas-microsoft-com:vml" Requires="v">
                <p:oleObj spid="_x0000_s15381" name="Equation" r:id="rId7" imgW="1866600" imgH="393480" progId="Equation.3">
                  <p:embed/>
                </p:oleObj>
              </mc:Choice>
              <mc:Fallback>
                <p:oleObj name="Equation" r:id="rId7" imgW="1866600" imgH="393480" progId="Equation.3">
                  <p:embed/>
                  <p:pic>
                    <p:nvPicPr>
                      <p:cNvPr id="0" name="Object 1"/>
                      <p:cNvPicPr>
                        <a:picLocks noChangeAspect="1" noChangeArrowheads="1"/>
                      </p:cNvPicPr>
                      <p:nvPr/>
                    </p:nvPicPr>
                    <p:blipFill>
                      <a:blip r:embed="rId8"/>
                      <a:srcRect/>
                      <a:stretch>
                        <a:fillRect/>
                      </a:stretch>
                    </p:blipFill>
                    <p:spPr bwMode="auto">
                      <a:xfrm>
                        <a:off x="6444546" y="4316820"/>
                        <a:ext cx="3716337" cy="825500"/>
                      </a:xfrm>
                      <a:prstGeom prst="rect">
                        <a:avLst/>
                      </a:prstGeom>
                      <a:noFill/>
                    </p:spPr>
                  </p:pic>
                </p:oleObj>
              </mc:Fallback>
            </mc:AlternateContent>
          </a:graphicData>
        </a:graphic>
      </p:graphicFrame>
      <p:sp>
        <p:nvSpPr>
          <p:cNvPr id="20" name="Rectangle 4"/>
          <p:cNvSpPr>
            <a:spLocks noChangeArrowheads="1"/>
          </p:cNvSpPr>
          <p:nvPr/>
        </p:nvSpPr>
        <p:spPr bwMode="auto">
          <a:xfrm>
            <a:off x="3443281" y="4463848"/>
            <a:ext cx="3768900" cy="609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
              <a:lnSpc>
                <a:spcPct val="120000"/>
              </a:lnSpc>
            </a:pPr>
            <a:r>
              <a:rPr lang="en-US" altLang="en-US" sz="2800" b="1" smtClean="0">
                <a:latin typeface="+mn-lt"/>
                <a:ea typeface="Times New Roman" panose="02020603050405020304" pitchFamily="18" charset="0"/>
              </a:rPr>
              <a:t> Tính </a:t>
            </a:r>
            <a:r>
              <a:rPr lang="en-US" altLang="en-US" sz="2800" b="1">
                <a:latin typeface="+mn-lt"/>
                <a:ea typeface="Times New Roman" panose="02020603050405020304" pitchFamily="18" charset="0"/>
              </a:rPr>
              <a:t>ứng suất</a:t>
            </a:r>
            <a:r>
              <a:rPr kumimoji="0" lang="en-US" altLang="en-US" sz="2800" b="1" i="0" strike="noStrike" cap="none" normalizeH="0" baseline="0" smtClean="0">
                <a:ln>
                  <a:noFill/>
                </a:ln>
                <a:solidFill>
                  <a:schemeClr val="tx1"/>
                </a:solidFill>
                <a:effectLst/>
                <a:latin typeface="+mn-lt"/>
                <a:ea typeface="Times New Roman" panose="02020603050405020304" pitchFamily="18" charset="0"/>
              </a:rPr>
              <a:t>:</a:t>
            </a:r>
            <a:endParaRPr kumimoji="0" lang="en-US" altLang="en-US" sz="2800" b="1" i="0" u="none" strike="noStrike" cap="none" normalizeH="0" baseline="0" smtClean="0">
              <a:ln>
                <a:noFill/>
              </a:ln>
              <a:solidFill>
                <a:schemeClr val="tx1"/>
              </a:solidFill>
              <a:effectLst/>
              <a:latin typeface="+mn-lt"/>
            </a:endParaRPr>
          </a:p>
        </p:txBody>
      </p:sp>
      <p:sp>
        <p:nvSpPr>
          <p:cNvPr id="21" name="Rectangle 4"/>
          <p:cNvSpPr>
            <a:spLocks noChangeArrowheads="1"/>
          </p:cNvSpPr>
          <p:nvPr/>
        </p:nvSpPr>
        <p:spPr bwMode="auto">
          <a:xfrm>
            <a:off x="3450425" y="5065967"/>
            <a:ext cx="8551074" cy="1052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just">
              <a:lnSpc>
                <a:spcPct val="120000"/>
              </a:lnSpc>
            </a:pPr>
            <a:r>
              <a:rPr lang="en-US" altLang="en-US" sz="2800" b="1">
                <a:latin typeface="+mn-lt"/>
                <a:ea typeface="Times New Roman" panose="02020603050405020304" pitchFamily="18" charset="0"/>
              </a:rPr>
              <a:t> So sánh</a:t>
            </a:r>
            <a:r>
              <a:rPr kumimoji="0" lang="en-US" altLang="en-US" sz="2800" b="1" i="0" strike="noStrike" cap="none" normalizeH="0" baseline="0" smtClean="0">
                <a:ln>
                  <a:noFill/>
                </a:ln>
                <a:solidFill>
                  <a:schemeClr val="tx1"/>
                </a:solidFill>
                <a:effectLst/>
                <a:latin typeface="+mn-lt"/>
                <a:ea typeface="Times New Roman" panose="02020603050405020304" pitchFamily="18" charset="0"/>
              </a:rPr>
              <a:t>: </a:t>
            </a:r>
            <a:r>
              <a:rPr lang="en-US" sz="2800" smtClean="0">
                <a:sym typeface="Symbol" panose="05050102010706020507" pitchFamily="18" charset="2"/>
              </a:rPr>
              <a:t></a:t>
            </a:r>
            <a:r>
              <a:rPr lang="en-US" sz="2800" baseline="-25000" smtClean="0"/>
              <a:t>max</a:t>
            </a:r>
            <a:r>
              <a:rPr lang="en-US" sz="2800"/>
              <a:t> = </a:t>
            </a:r>
            <a:r>
              <a:rPr lang="en-US" sz="2400"/>
              <a:t>9</a:t>
            </a:r>
            <a:r>
              <a:rPr lang="en-US" sz="2400" smtClean="0"/>
              <a:t>. </a:t>
            </a:r>
            <a:r>
              <a:rPr lang="en-US" sz="2400"/>
              <a:t>10</a:t>
            </a:r>
            <a:r>
              <a:rPr lang="en-US" sz="2400" baseline="30000"/>
              <a:t>3</a:t>
            </a:r>
            <a:r>
              <a:rPr lang="en-US" sz="2400"/>
              <a:t> </a:t>
            </a:r>
            <a:r>
              <a:rPr lang="en-US" sz="2400" smtClean="0"/>
              <a:t>kN/m</a:t>
            </a:r>
            <a:r>
              <a:rPr lang="en-US" sz="2400" baseline="30000" smtClean="0"/>
              <a:t>2</a:t>
            </a:r>
            <a:r>
              <a:rPr lang="en-US" sz="2400" smtClean="0"/>
              <a:t> &lt;</a:t>
            </a:r>
            <a:r>
              <a:rPr lang="en-US" sz="2400"/>
              <a:t> [</a:t>
            </a:r>
            <a:r>
              <a:rPr lang="en-US" sz="2400">
                <a:sym typeface="Symbol" panose="05050102010706020507" pitchFamily="18" charset="2"/>
              </a:rPr>
              <a:t></a:t>
            </a:r>
            <a:r>
              <a:rPr lang="en-US" sz="2400" baseline="-25000"/>
              <a:t>n</a:t>
            </a:r>
            <a:r>
              <a:rPr lang="en-US" sz="2400"/>
              <a:t>] </a:t>
            </a:r>
            <a:endParaRPr lang="en-US" sz="2400" smtClean="0"/>
          </a:p>
          <a:p>
            <a:pPr lvl="0" algn="just">
              <a:lnSpc>
                <a:spcPct val="120000"/>
              </a:lnSpc>
            </a:pPr>
            <a:r>
              <a:rPr lang="en-US" sz="2400" smtClean="0"/>
              <a:t>→ </a:t>
            </a:r>
            <a:r>
              <a:rPr lang="en-US" sz="2400"/>
              <a:t>Thanh </a:t>
            </a:r>
            <a:r>
              <a:rPr lang="en-US" sz="2400" smtClean="0"/>
              <a:t>đảm  bảo độ  bền</a:t>
            </a:r>
            <a:r>
              <a:rPr lang="en-US" sz="2400" baseline="-25000" smtClean="0"/>
              <a:t> </a:t>
            </a:r>
            <a:r>
              <a:rPr lang="en-US" sz="2400" smtClean="0"/>
              <a:t> </a:t>
            </a:r>
            <a:endParaRPr kumimoji="0" lang="en-US" altLang="en-US" sz="2400" b="1" i="0" u="none" strike="noStrike" cap="none" normalizeH="0" baseline="0" smtClean="0">
              <a:ln>
                <a:noFill/>
              </a:ln>
              <a:solidFill>
                <a:schemeClr val="tx1"/>
              </a:solidFill>
              <a:effectLst/>
              <a:latin typeface="+mn-lt"/>
            </a:endParaRPr>
          </a:p>
        </p:txBody>
      </p:sp>
      <p:pic>
        <p:nvPicPr>
          <p:cNvPr id="22" name="Audio 21">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2583021129"/>
      </p:ext>
    </p:extLst>
  </p:cSld>
  <p:clrMapOvr>
    <a:masterClrMapping/>
  </p:clrMapOvr>
  <mc:AlternateContent xmlns:mc="http://schemas.openxmlformats.org/markup-compatibility/2006">
    <mc:Choice xmlns:p14="http://schemas.microsoft.com/office/powerpoint/2010/main" Requires="p14">
      <p:transition spd="slow" p14:dur="2000" advTm="6740"/>
    </mc:Choice>
    <mc:Fallback>
      <p:transition spd="slow" advTm="67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1" fill="hold" display="0">
                  <p:stCondLst>
                    <p:cond delay="indefinite"/>
                  </p:stCondLst>
                  <p:endCondLst>
                    <p:cond evt="onStopAudio" delay="0">
                      <p:tgtEl>
                        <p:sldTgt/>
                      </p:tgtEl>
                    </p:cond>
                  </p:endCondLst>
                </p:cTn>
                <p:tgtEl>
                  <p:spTgt spid="22"/>
                </p:tgtEl>
              </p:cMediaNode>
            </p:audio>
          </p:childTnLst>
        </p:cTn>
      </p:par>
    </p:tnLst>
    <p:bldLst>
      <p:bldP spid="5" grpId="0"/>
      <p:bldP spid="2" grpId="0"/>
      <p:bldP spid="11" grpId="0"/>
      <p:bldP spid="16" grpId="0"/>
      <p:bldP spid="17" grpId="0"/>
      <p:bldP spid="18" grpId="0"/>
      <p:bldP spid="19" grpId="0"/>
      <p:bldP spid="20" grpId="0"/>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0310" y="981564"/>
            <a:ext cx="11551690" cy="5164491"/>
          </a:xfrm>
          <a:prstGeom prst="rect">
            <a:avLst/>
          </a:prstGeom>
          <a:noFill/>
        </p:spPr>
        <p:txBody>
          <a:bodyPr wrap="square" rtlCol="0">
            <a:spAutoFit/>
          </a:bodyPr>
          <a:lstStyle/>
          <a:p>
            <a:r>
              <a:rPr lang="en-US" sz="2800" b="1" smtClean="0">
                <a:solidFill>
                  <a:srgbClr val="0000FF"/>
                </a:solidFill>
              </a:rPr>
              <a:t>8.4.3. Bài </a:t>
            </a:r>
            <a:r>
              <a:rPr lang="en-US" sz="2800" b="1">
                <a:solidFill>
                  <a:srgbClr val="0000FF"/>
                </a:solidFill>
              </a:rPr>
              <a:t>toán áp </a:t>
            </a:r>
            <a:r>
              <a:rPr lang="en-US" sz="2800" b="1" smtClean="0">
                <a:solidFill>
                  <a:srgbClr val="0000FF"/>
                </a:solidFill>
              </a:rPr>
              <a:t>dụng:</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9" name="Rectangle 2"/>
          <p:cNvSpPr>
            <a:spLocks noChangeArrowheads="1"/>
          </p:cNvSpPr>
          <p:nvPr/>
        </p:nvSpPr>
        <p:spPr bwMode="auto">
          <a:xfrm>
            <a:off x="180109" y="10815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11"/>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TextBox 12"/>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4" name="TextBox 13"/>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5" name="Rounded Rectangle 14"/>
          <p:cNvSpPr/>
          <p:nvPr/>
        </p:nvSpPr>
        <p:spPr>
          <a:xfrm>
            <a:off x="2114549" y="161881"/>
            <a:ext cx="7986713"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8.4.</a:t>
            </a:r>
            <a:r>
              <a:rPr lang="en-US" sz="3600" b="1">
                <a:solidFill>
                  <a:srgbClr val="C00000"/>
                </a:solidFill>
              </a:rPr>
              <a:t>TÍNH TOÁN KÉO (NÉN) ĐÚNG </a:t>
            </a:r>
            <a:r>
              <a:rPr lang="en-US" sz="3600" b="1" smtClean="0">
                <a:solidFill>
                  <a:srgbClr val="C00000"/>
                </a:solidFill>
              </a:rPr>
              <a:t>TÂM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2" name="Rectangle 4"/>
          <p:cNvSpPr>
            <a:spLocks noChangeArrowheads="1"/>
          </p:cNvSpPr>
          <p:nvPr/>
        </p:nvSpPr>
        <p:spPr bwMode="auto">
          <a:xfrm>
            <a:off x="460201" y="1432136"/>
            <a:ext cx="11312699" cy="2854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nSpc>
                <a:spcPct val="114000"/>
              </a:lnSpc>
            </a:pPr>
            <a:r>
              <a:rPr lang="en-US" altLang="en-US" sz="2400" b="1">
                <a:latin typeface="+mn-lt"/>
                <a:ea typeface="Times New Roman" panose="02020603050405020304" pitchFamily="18" charset="0"/>
              </a:rPr>
              <a:t>B</a:t>
            </a:r>
            <a:r>
              <a:rPr lang="en-US" altLang="en-US" sz="2400" b="1" smtClean="0">
                <a:latin typeface="+mn-lt"/>
                <a:ea typeface="Times New Roman" panose="02020603050405020304" pitchFamily="18" charset="0"/>
              </a:rPr>
              <a:t>ài toán 2</a:t>
            </a:r>
            <a:r>
              <a:rPr kumimoji="0" lang="en-US" altLang="en-US" sz="2400" b="1" i="0" strike="noStrike" cap="none" normalizeH="0" baseline="0" smtClean="0">
                <a:ln>
                  <a:noFill/>
                </a:ln>
                <a:solidFill>
                  <a:schemeClr val="tx1"/>
                </a:solidFill>
                <a:effectLst/>
                <a:latin typeface="+mn-lt"/>
                <a:ea typeface="Times New Roman" panose="02020603050405020304" pitchFamily="18" charset="0"/>
              </a:rPr>
              <a:t>: </a:t>
            </a:r>
            <a:r>
              <a:rPr lang="en-US" sz="2400"/>
              <a:t>Thanh thép chịu lực P</a:t>
            </a:r>
            <a:r>
              <a:rPr lang="en-US" sz="2400" baseline="-25000"/>
              <a:t>1</a:t>
            </a:r>
            <a:r>
              <a:rPr lang="en-US" sz="2400"/>
              <a:t> = 20KN, P</a:t>
            </a:r>
            <a:r>
              <a:rPr lang="en-US" sz="2400" baseline="-25000"/>
              <a:t>2</a:t>
            </a:r>
            <a:r>
              <a:rPr lang="en-US" sz="2400"/>
              <a:t> = </a:t>
            </a:r>
            <a:r>
              <a:rPr lang="en-US" sz="2400" smtClean="0"/>
              <a:t>60KN</a:t>
            </a:r>
            <a:r>
              <a:rPr lang="en-US" sz="2400"/>
              <a:t>, P = </a:t>
            </a:r>
            <a:r>
              <a:rPr lang="en-US" sz="2400" smtClean="0"/>
              <a:t>	30KN </a:t>
            </a:r>
            <a:r>
              <a:rPr lang="en-US" sz="2400"/>
              <a:t>và có mặt cắt ngang không đổi </a:t>
            </a:r>
            <a:r>
              <a:rPr lang="en-US" sz="2400" smtClean="0"/>
              <a:t>đ</a:t>
            </a:r>
            <a:r>
              <a:rPr lang="vi-VN" sz="2400" smtClean="0"/>
              <a:t>ường</a:t>
            </a:r>
            <a:r>
              <a:rPr lang="en-US" sz="2400"/>
              <a:t> </a:t>
            </a:r>
            <a:r>
              <a:rPr lang="en-US" sz="2400" smtClean="0"/>
              <a:t>kính d </a:t>
            </a:r>
            <a:r>
              <a:rPr lang="en-US" sz="2400"/>
              <a:t>= </a:t>
            </a:r>
            <a:r>
              <a:rPr lang="en-US" sz="2400" smtClean="0"/>
              <a:t>4cm. </a:t>
            </a:r>
            <a:r>
              <a:rPr lang="en-US" sz="2400"/>
              <a:t>Kích thước dọc cho trên hình vẽ.</a:t>
            </a:r>
          </a:p>
          <a:p>
            <a:pPr lvl="0">
              <a:lnSpc>
                <a:spcPct val="130000"/>
              </a:lnSpc>
            </a:pPr>
            <a:r>
              <a:rPr lang="en-US" sz="2400"/>
              <a:t>a. Vẽ biểu đồ nội lực.</a:t>
            </a:r>
          </a:p>
          <a:p>
            <a:pPr>
              <a:lnSpc>
                <a:spcPct val="130000"/>
              </a:lnSpc>
            </a:pPr>
            <a:r>
              <a:rPr lang="en-US" sz="2400"/>
              <a:t>b. Tính biến dạng dọc tuyệt đối của </a:t>
            </a:r>
            <a:r>
              <a:rPr lang="en-US" sz="2400" smtClean="0"/>
              <a:t>thanh. </a:t>
            </a:r>
            <a:r>
              <a:rPr lang="en-US" sz="2400"/>
              <a:t>Cho E = 2.10</a:t>
            </a:r>
            <a:r>
              <a:rPr lang="en-US" sz="2400" baseline="30000"/>
              <a:t>11</a:t>
            </a:r>
            <a:r>
              <a:rPr lang="en-US" sz="2400"/>
              <a:t> N/m</a:t>
            </a:r>
            <a:r>
              <a:rPr lang="en-US" sz="2400" baseline="30000"/>
              <a:t>2</a:t>
            </a:r>
            <a:r>
              <a:rPr lang="en-US" sz="2400" baseline="-25000"/>
              <a:t>.</a:t>
            </a:r>
            <a:endParaRPr lang="en-US" sz="2400"/>
          </a:p>
          <a:p>
            <a:pPr>
              <a:lnSpc>
                <a:spcPct val="130000"/>
              </a:lnSpc>
            </a:pPr>
            <a:r>
              <a:rPr lang="en-US" sz="2400" smtClean="0"/>
              <a:t>c</a:t>
            </a:r>
            <a:r>
              <a:rPr lang="en-US" sz="2400"/>
              <a:t>. Kiểm tra độ bền của thanh. </a:t>
            </a:r>
            <a:r>
              <a:rPr lang="en-US" sz="2400" smtClean="0"/>
              <a:t>Biết: </a:t>
            </a:r>
            <a:r>
              <a:rPr lang="en-US" sz="2400"/>
              <a:t>[</a:t>
            </a:r>
            <a:r>
              <a:rPr lang="en-US" sz="2400" smtClean="0">
                <a:sym typeface="Symbol" panose="05050102010706020507" pitchFamily="18" charset="2"/>
              </a:rPr>
              <a:t></a:t>
            </a:r>
            <a:r>
              <a:rPr lang="en-US" sz="2400" baseline="-25000" smtClean="0"/>
              <a:t>k</a:t>
            </a:r>
            <a:r>
              <a:rPr lang="en-US" sz="2400" smtClean="0"/>
              <a:t>]=[</a:t>
            </a:r>
            <a:r>
              <a:rPr lang="en-US" sz="2400">
                <a:sym typeface="Symbol" panose="05050102010706020507" pitchFamily="18" charset="2"/>
              </a:rPr>
              <a:t></a:t>
            </a:r>
            <a:r>
              <a:rPr lang="en-US" sz="2400" baseline="-25000"/>
              <a:t>n</a:t>
            </a:r>
            <a:r>
              <a:rPr lang="en-US" sz="2400"/>
              <a:t>] = </a:t>
            </a:r>
            <a:r>
              <a:rPr lang="en-US" sz="2400" smtClean="0"/>
              <a:t>120 </a:t>
            </a:r>
            <a:r>
              <a:rPr lang="en-US" sz="2400"/>
              <a:t>MN/m</a:t>
            </a:r>
            <a:r>
              <a:rPr lang="en-US" sz="2400" baseline="30000"/>
              <a:t>2 </a:t>
            </a:r>
          </a:p>
          <a:p>
            <a:pPr lvl="0">
              <a:lnSpc>
                <a:spcPct val="130000"/>
              </a:lnSpc>
            </a:pPr>
            <a:endParaRPr kumimoji="0" lang="en-US" altLang="en-US" sz="2400" b="1" i="0" u="none" strike="noStrike" cap="none" normalizeH="0" baseline="0" smtClean="0">
              <a:ln>
                <a:noFill/>
              </a:ln>
              <a:solidFill>
                <a:schemeClr val="tx1"/>
              </a:solidFill>
              <a:effectLst/>
              <a:latin typeface="+mn-lt"/>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63703" y="4171964"/>
            <a:ext cx="4594771" cy="1411284"/>
          </a:xfrm>
          <a:prstGeom prst="rect">
            <a:avLst/>
          </a:prstGeom>
        </p:spPr>
      </p:pic>
      <p:sp>
        <p:nvSpPr>
          <p:cNvPr id="6" name="Rectangle 5"/>
          <p:cNvSpPr/>
          <p:nvPr/>
        </p:nvSpPr>
        <p:spPr>
          <a:xfrm>
            <a:off x="640310" y="3881183"/>
            <a:ext cx="4175887" cy="607218"/>
          </a:xfrm>
          <a:prstGeom prst="rect">
            <a:avLst/>
          </a:prstGeom>
        </p:spPr>
        <p:txBody>
          <a:bodyPr wrap="none">
            <a:spAutoFit/>
          </a:bodyPr>
          <a:lstStyle/>
          <a:p>
            <a:pPr lvl="0">
              <a:lnSpc>
                <a:spcPct val="130000"/>
              </a:lnSpc>
            </a:pPr>
            <a:r>
              <a:rPr lang="en-US" sz="2800" b="1">
                <a:solidFill>
                  <a:srgbClr val="0000FF"/>
                </a:solidFill>
              </a:rPr>
              <a:t>Giải:   </a:t>
            </a:r>
            <a:r>
              <a:rPr lang="en-US" sz="2800"/>
              <a:t>a. Vẽ biểu đồ nội lực.</a:t>
            </a:r>
          </a:p>
        </p:txBody>
      </p:sp>
      <p:graphicFrame>
        <p:nvGraphicFramePr>
          <p:cNvPr id="16" name="Object 15"/>
          <p:cNvGraphicFramePr>
            <a:graphicFrameLocks noChangeAspect="1"/>
          </p:cNvGraphicFramePr>
          <p:nvPr>
            <p:extLst>
              <p:ext uri="{D42A27DB-BD31-4B8C-83A1-F6EECF244321}">
                <p14:modId xmlns:p14="http://schemas.microsoft.com/office/powerpoint/2010/main" val="3947104183"/>
              </p:ext>
            </p:extLst>
          </p:nvPr>
        </p:nvGraphicFramePr>
        <p:xfrm>
          <a:off x="1574800" y="4656138"/>
          <a:ext cx="2751138" cy="473075"/>
        </p:xfrm>
        <a:graphic>
          <a:graphicData uri="http://schemas.openxmlformats.org/presentationml/2006/ole">
            <mc:AlternateContent xmlns:mc="http://schemas.openxmlformats.org/markup-compatibility/2006">
              <mc:Choice xmlns:v="urn:schemas-microsoft-com:vml" Requires="v">
                <p:oleObj spid="_x0000_s17458" name="Equation" r:id="rId7" imgW="1320480" imgH="215640" progId="Equation.3">
                  <p:embed/>
                </p:oleObj>
              </mc:Choice>
              <mc:Fallback>
                <p:oleObj name="Equation" r:id="rId7" imgW="1320480" imgH="215640" progId="Equation.3">
                  <p:embed/>
                  <p:pic>
                    <p:nvPicPr>
                      <p:cNvPr id="18" name="Object 17"/>
                      <p:cNvPicPr>
                        <a:picLocks noChangeAspect="1" noChangeArrowheads="1"/>
                      </p:cNvPicPr>
                      <p:nvPr/>
                    </p:nvPicPr>
                    <p:blipFill>
                      <a:blip r:embed="rId8"/>
                      <a:srcRect/>
                      <a:stretch>
                        <a:fillRect/>
                      </a:stretch>
                    </p:blipFill>
                    <p:spPr bwMode="auto">
                      <a:xfrm>
                        <a:off x="1574800" y="4656138"/>
                        <a:ext cx="2751138" cy="473075"/>
                      </a:xfrm>
                      <a:prstGeom prst="rect">
                        <a:avLst/>
                      </a:prstGeom>
                      <a:noFill/>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313881525"/>
              </p:ext>
            </p:extLst>
          </p:nvPr>
        </p:nvGraphicFramePr>
        <p:xfrm>
          <a:off x="1631950" y="5211967"/>
          <a:ext cx="3570288" cy="482600"/>
        </p:xfrm>
        <a:graphic>
          <a:graphicData uri="http://schemas.openxmlformats.org/presentationml/2006/ole">
            <mc:AlternateContent xmlns:mc="http://schemas.openxmlformats.org/markup-compatibility/2006">
              <mc:Choice xmlns:v="urn:schemas-microsoft-com:vml" Requires="v">
                <p:oleObj spid="_x0000_s17459" name="Equation" r:id="rId9" imgW="1511280" imgH="228600" progId="Equation.3">
                  <p:embed/>
                </p:oleObj>
              </mc:Choice>
              <mc:Fallback>
                <p:oleObj name="Equation" r:id="rId9" imgW="1511280" imgH="228600" progId="Equation.3">
                  <p:embed/>
                  <p:pic>
                    <p:nvPicPr>
                      <p:cNvPr id="20" name="Object 19"/>
                      <p:cNvPicPr>
                        <a:picLocks noChangeAspect="1" noChangeArrowheads="1"/>
                      </p:cNvPicPr>
                      <p:nvPr/>
                    </p:nvPicPr>
                    <p:blipFill>
                      <a:blip r:embed="rId10"/>
                      <a:srcRect/>
                      <a:stretch>
                        <a:fillRect/>
                      </a:stretch>
                    </p:blipFill>
                    <p:spPr bwMode="auto">
                      <a:xfrm>
                        <a:off x="1631950" y="5211967"/>
                        <a:ext cx="3570288" cy="482600"/>
                      </a:xfrm>
                      <a:prstGeom prst="rect">
                        <a:avLst/>
                      </a:prstGeom>
                      <a:noFill/>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1512937899"/>
              </p:ext>
            </p:extLst>
          </p:nvPr>
        </p:nvGraphicFramePr>
        <p:xfrm>
          <a:off x="1546225" y="5797547"/>
          <a:ext cx="3741738" cy="476250"/>
        </p:xfrm>
        <a:graphic>
          <a:graphicData uri="http://schemas.openxmlformats.org/presentationml/2006/ole">
            <mc:AlternateContent xmlns:mc="http://schemas.openxmlformats.org/markup-compatibility/2006">
              <mc:Choice xmlns:v="urn:schemas-microsoft-com:vml" Requires="v">
                <p:oleObj spid="_x0000_s17460" name="Equation" r:id="rId11" imgW="1777680" imgH="228600" progId="Equation.3">
                  <p:embed/>
                </p:oleObj>
              </mc:Choice>
              <mc:Fallback>
                <p:oleObj name="Equation" r:id="rId11" imgW="1777680" imgH="228600" progId="Equation.3">
                  <p:embed/>
                  <p:pic>
                    <p:nvPicPr>
                      <p:cNvPr id="22" name="Object 21"/>
                      <p:cNvPicPr>
                        <a:picLocks noChangeAspect="1" noChangeArrowheads="1"/>
                      </p:cNvPicPr>
                      <p:nvPr/>
                    </p:nvPicPr>
                    <p:blipFill>
                      <a:blip r:embed="rId12"/>
                      <a:srcRect/>
                      <a:stretch>
                        <a:fillRect/>
                      </a:stretch>
                    </p:blipFill>
                    <p:spPr bwMode="auto">
                      <a:xfrm>
                        <a:off x="1546225" y="5797547"/>
                        <a:ext cx="3741738" cy="476250"/>
                      </a:xfrm>
                      <a:prstGeom prst="rect">
                        <a:avLst/>
                      </a:prstGeom>
                      <a:noFill/>
                    </p:spPr>
                  </p:pic>
                </p:oleObj>
              </mc:Fallback>
            </mc:AlternateContent>
          </a:graphicData>
        </a:graphic>
      </p:graphicFrame>
      <p:pic>
        <p:nvPicPr>
          <p:cNvPr id="8" name="Audio 7">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3"/>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2767267663"/>
      </p:ext>
    </p:extLst>
  </p:cSld>
  <p:clrMapOvr>
    <a:masterClrMapping/>
  </p:clrMapOvr>
  <mc:AlternateContent xmlns:mc="http://schemas.openxmlformats.org/markup-compatibility/2006">
    <mc:Choice xmlns:p14="http://schemas.microsoft.com/office/powerpoint/2010/main" Requires="p14">
      <p:transition spd="slow" p14:dur="2000" advTm="4070"/>
    </mc:Choice>
    <mc:Fallback>
      <p:transition spd="slow" advTm="40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8"/>
                </p:tgtEl>
              </p:cMediaNode>
            </p:audio>
          </p:childTnLst>
        </p:cTn>
      </p:par>
    </p:tnLst>
    <p:bldLst>
      <p:bldP spid="5" grpId="0"/>
      <p:bldP spid="2"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23577" y="924856"/>
            <a:ext cx="11551690" cy="5164491"/>
          </a:xfrm>
          <a:prstGeom prst="rect">
            <a:avLst/>
          </a:prstGeom>
          <a:noFill/>
        </p:spPr>
        <p:txBody>
          <a:bodyPr wrap="square" rtlCol="0">
            <a:spAutoFit/>
          </a:bodyPr>
          <a:lstStyle/>
          <a:p>
            <a:r>
              <a:rPr lang="en-US" sz="2800" b="1" smtClean="0">
                <a:solidFill>
                  <a:srgbClr val="0000FF"/>
                </a:solidFill>
              </a:rPr>
              <a:t>Giải:</a:t>
            </a:r>
            <a:r>
              <a:rPr lang="en-US" sz="2800" b="1" i="1" smtClean="0">
                <a:latin typeface="Times New Roman" panose="02020603050405020304" pitchFamily="18" charset="0"/>
                <a:cs typeface="Times New Roman" panose="02020603050405020304" pitchFamily="18" charset="0"/>
              </a:rPr>
              <a:t>      </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14"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1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29585" y="1482783"/>
            <a:ext cx="4495625" cy="1097818"/>
          </a:xfrm>
          <a:prstGeom prst="rect">
            <a:avLst/>
          </a:prstGeom>
        </p:spPr>
      </p:pic>
      <p:sp>
        <p:nvSpPr>
          <p:cNvPr id="23" name="Rectangle 22"/>
          <p:cNvSpPr>
            <a:spLocks noChangeArrowheads="1"/>
          </p:cNvSpPr>
          <p:nvPr/>
        </p:nvSpPr>
        <p:spPr bwMode="auto">
          <a:xfrm>
            <a:off x="9419074" y="4112559"/>
            <a:ext cx="1690732" cy="390413"/>
          </a:xfrm>
          <a:prstGeom prst="rect">
            <a:avLst/>
          </a:prstGeom>
          <a:pattFill prst="ltVert">
            <a:fgClr>
              <a:srgbClr val="000000"/>
            </a:fgClr>
            <a:bgClr>
              <a:srgbClr val="FFFFFF"/>
            </a:bgClr>
          </a:pattFill>
          <a:ln w="9525">
            <a:solidFill>
              <a:srgbClr val="000000"/>
            </a:solidFill>
            <a:miter lim="800000"/>
            <a:headEnd/>
            <a:tailEnd/>
          </a:ln>
        </p:spPr>
        <p:txBody>
          <a:bodyPr rot="0" vert="horz" wrap="square" lIns="91440" tIns="45720" rIns="91440" bIns="45720" anchor="t" anchorCtr="0" upright="1">
            <a:noAutofit/>
          </a:bodyPr>
          <a:lstStyle/>
          <a:p>
            <a:endParaRPr lang="en-US"/>
          </a:p>
        </p:txBody>
      </p:sp>
      <p:grpSp>
        <p:nvGrpSpPr>
          <p:cNvPr id="29" name="Group 28"/>
          <p:cNvGrpSpPr/>
          <p:nvPr/>
        </p:nvGrpSpPr>
        <p:grpSpPr>
          <a:xfrm>
            <a:off x="7725222" y="2374022"/>
            <a:ext cx="3404380" cy="2377016"/>
            <a:chOff x="7485743" y="2232757"/>
            <a:chExt cx="2457450" cy="2000250"/>
          </a:xfrm>
        </p:grpSpPr>
        <p:cxnSp>
          <p:nvCxnSpPr>
            <p:cNvPr id="25" name="Straight Connector 24"/>
            <p:cNvCxnSpPr/>
            <p:nvPr/>
          </p:nvCxnSpPr>
          <p:spPr>
            <a:xfrm>
              <a:off x="7485743" y="2264637"/>
              <a:ext cx="0" cy="196837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8081055" y="2232757"/>
              <a:ext cx="0" cy="196837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8719231" y="2232757"/>
              <a:ext cx="0" cy="196837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9943193" y="2244208"/>
              <a:ext cx="0" cy="1968370"/>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35" name="Group 34"/>
          <p:cNvGrpSpPr/>
          <p:nvPr/>
        </p:nvGrpSpPr>
        <p:grpSpPr>
          <a:xfrm>
            <a:off x="6875394" y="3808794"/>
            <a:ext cx="5316607" cy="585273"/>
            <a:chOff x="6872295" y="3307856"/>
            <a:chExt cx="3837790" cy="492505"/>
          </a:xfrm>
        </p:grpSpPr>
        <p:cxnSp>
          <p:nvCxnSpPr>
            <p:cNvPr id="31" name="Straight Connector 30"/>
            <p:cNvCxnSpPr/>
            <p:nvPr/>
          </p:nvCxnSpPr>
          <p:spPr>
            <a:xfrm>
              <a:off x="7485743" y="3551451"/>
              <a:ext cx="245745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2" name="Oval 31"/>
            <p:cNvSpPr/>
            <p:nvPr/>
          </p:nvSpPr>
          <p:spPr>
            <a:xfrm>
              <a:off x="6872295" y="3337130"/>
              <a:ext cx="442913" cy="39867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N</a:t>
              </a:r>
              <a:endParaRPr lang="en-US" dirty="0"/>
            </a:p>
          </p:txBody>
        </p:sp>
        <p:sp>
          <p:nvSpPr>
            <p:cNvPr id="33" name="TextBox 32"/>
            <p:cNvSpPr txBox="1"/>
            <p:nvPr/>
          </p:nvSpPr>
          <p:spPr>
            <a:xfrm>
              <a:off x="6904874" y="3338696"/>
              <a:ext cx="900112" cy="461665"/>
            </a:xfrm>
            <a:prstGeom prst="rect">
              <a:avLst/>
            </a:prstGeom>
            <a:noFill/>
          </p:spPr>
          <p:txBody>
            <a:bodyPr wrap="square" rtlCol="0">
              <a:spAutoFit/>
            </a:bodyPr>
            <a:lstStyle/>
            <a:p>
              <a:r>
                <a:rPr lang="en-US" sz="2400" smtClean="0"/>
                <a:t>Nz</a:t>
              </a:r>
              <a:endParaRPr lang="en-US" sz="2400"/>
            </a:p>
          </p:txBody>
        </p:sp>
        <p:sp>
          <p:nvSpPr>
            <p:cNvPr id="34" name="TextBox 33"/>
            <p:cNvSpPr txBox="1"/>
            <p:nvPr/>
          </p:nvSpPr>
          <p:spPr>
            <a:xfrm>
              <a:off x="10001237" y="3307856"/>
              <a:ext cx="708848" cy="461665"/>
            </a:xfrm>
            <a:prstGeom prst="rect">
              <a:avLst/>
            </a:prstGeom>
            <a:noFill/>
          </p:spPr>
          <p:txBody>
            <a:bodyPr wrap="none" rtlCol="0">
              <a:spAutoFit/>
            </a:bodyPr>
            <a:lstStyle/>
            <a:p>
              <a:r>
                <a:rPr lang="en-US" sz="2400" smtClean="0"/>
                <a:t>(kN)</a:t>
              </a:r>
              <a:endParaRPr lang="en-US" sz="2400"/>
            </a:p>
          </p:txBody>
        </p:sp>
      </p:grpSp>
      <p:sp>
        <p:nvSpPr>
          <p:cNvPr id="36" name="TextBox 35"/>
          <p:cNvSpPr txBox="1"/>
          <p:nvPr/>
        </p:nvSpPr>
        <p:spPr>
          <a:xfrm>
            <a:off x="11080506" y="4360839"/>
            <a:ext cx="686638" cy="548624"/>
          </a:xfrm>
          <a:prstGeom prst="rect">
            <a:avLst/>
          </a:prstGeom>
          <a:noFill/>
        </p:spPr>
        <p:txBody>
          <a:bodyPr wrap="none" rtlCol="0">
            <a:spAutoFit/>
          </a:bodyPr>
          <a:lstStyle/>
          <a:p>
            <a:r>
              <a:rPr lang="en-US" sz="2400" smtClean="0"/>
              <a:t>20</a:t>
            </a:r>
            <a:endParaRPr lang="en-US" sz="2400"/>
          </a:p>
        </p:txBody>
      </p:sp>
      <p:grpSp>
        <p:nvGrpSpPr>
          <p:cNvPr id="49" name="Group 48"/>
          <p:cNvGrpSpPr/>
          <p:nvPr/>
        </p:nvGrpSpPr>
        <p:grpSpPr>
          <a:xfrm>
            <a:off x="10104150" y="4183459"/>
            <a:ext cx="320579" cy="268617"/>
            <a:chOff x="6543675" y="5113741"/>
            <a:chExt cx="320579" cy="268617"/>
          </a:xfrm>
        </p:grpSpPr>
        <p:sp>
          <p:nvSpPr>
            <p:cNvPr id="42" name="Oval 41"/>
            <p:cNvSpPr/>
            <p:nvPr/>
          </p:nvSpPr>
          <p:spPr>
            <a:xfrm>
              <a:off x="6543675" y="5113741"/>
              <a:ext cx="320579" cy="268617"/>
            </a:xfrm>
            <a:prstGeom prst="ellips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8" name="Straight Connector 47"/>
            <p:cNvCxnSpPr/>
            <p:nvPr/>
          </p:nvCxnSpPr>
          <p:spPr>
            <a:xfrm>
              <a:off x="6622169" y="5264220"/>
              <a:ext cx="186589" cy="0"/>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58" name="Group 57"/>
          <p:cNvGrpSpPr/>
          <p:nvPr/>
        </p:nvGrpSpPr>
        <p:grpSpPr>
          <a:xfrm>
            <a:off x="7240884" y="2728741"/>
            <a:ext cx="2622666" cy="1336318"/>
            <a:chOff x="7240884" y="2599929"/>
            <a:chExt cx="2622666" cy="1336318"/>
          </a:xfrm>
        </p:grpSpPr>
        <p:sp>
          <p:nvSpPr>
            <p:cNvPr id="22" name="Freeform 21"/>
            <p:cNvSpPr>
              <a:spLocks/>
            </p:cNvSpPr>
            <p:nvPr/>
          </p:nvSpPr>
          <p:spPr bwMode="auto">
            <a:xfrm>
              <a:off x="7738420" y="2889702"/>
              <a:ext cx="1695589" cy="1046545"/>
            </a:xfrm>
            <a:custGeom>
              <a:avLst/>
              <a:gdLst>
                <a:gd name="T0" fmla="*/ 0 w 1440"/>
                <a:gd name="T1" fmla="*/ 0 h 1080"/>
                <a:gd name="T2" fmla="*/ 0 w 1440"/>
                <a:gd name="T3" fmla="*/ 1080 h 1080"/>
                <a:gd name="T4" fmla="*/ 1440 w 1440"/>
                <a:gd name="T5" fmla="*/ 1080 h 1080"/>
                <a:gd name="T6" fmla="*/ 1440 w 1440"/>
                <a:gd name="T7" fmla="*/ 360 h 1080"/>
                <a:gd name="T8" fmla="*/ 720 w 1440"/>
                <a:gd name="T9" fmla="*/ 360 h 1080"/>
                <a:gd name="T10" fmla="*/ 720 w 1440"/>
                <a:gd name="T11" fmla="*/ 0 h 1080"/>
                <a:gd name="T12" fmla="*/ 0 w 1440"/>
                <a:gd name="T13" fmla="*/ 0 h 1080"/>
              </a:gdLst>
              <a:ahLst/>
              <a:cxnLst>
                <a:cxn ang="0">
                  <a:pos x="T0" y="T1"/>
                </a:cxn>
                <a:cxn ang="0">
                  <a:pos x="T2" y="T3"/>
                </a:cxn>
                <a:cxn ang="0">
                  <a:pos x="T4" y="T5"/>
                </a:cxn>
                <a:cxn ang="0">
                  <a:pos x="T6" y="T7"/>
                </a:cxn>
                <a:cxn ang="0">
                  <a:pos x="T8" y="T9"/>
                </a:cxn>
                <a:cxn ang="0">
                  <a:pos x="T10" y="T11"/>
                </a:cxn>
                <a:cxn ang="0">
                  <a:pos x="T12" y="T13"/>
                </a:cxn>
              </a:cxnLst>
              <a:rect l="0" t="0" r="r" b="b"/>
              <a:pathLst>
                <a:path w="1440" h="1080">
                  <a:moveTo>
                    <a:pt x="0" y="0"/>
                  </a:moveTo>
                  <a:lnTo>
                    <a:pt x="0" y="1080"/>
                  </a:lnTo>
                  <a:lnTo>
                    <a:pt x="1440" y="1080"/>
                  </a:lnTo>
                  <a:lnTo>
                    <a:pt x="1440" y="360"/>
                  </a:lnTo>
                  <a:lnTo>
                    <a:pt x="720" y="360"/>
                  </a:lnTo>
                  <a:lnTo>
                    <a:pt x="720" y="0"/>
                  </a:lnTo>
                  <a:lnTo>
                    <a:pt x="0" y="0"/>
                  </a:lnTo>
                  <a:close/>
                </a:path>
              </a:pathLst>
            </a:custGeom>
            <a:pattFill prst="ltVert">
              <a:fgClr>
                <a:srgbClr val="000000"/>
              </a:fgClr>
              <a:bgClr>
                <a:srgbClr val="FFFFFF"/>
              </a:bgClr>
            </a:pattFill>
            <a:ln w="9525">
              <a:solidFill>
                <a:srgbClr val="000000"/>
              </a:solidFill>
              <a:round/>
              <a:headEnd/>
              <a:tailEnd/>
            </a:ln>
          </p:spPr>
          <p:txBody>
            <a:bodyPr rot="0" vert="horz" wrap="square" lIns="91440" tIns="45720" rIns="91440" bIns="45720" anchor="t" anchorCtr="0" upright="1">
              <a:noAutofit/>
            </a:bodyPr>
            <a:lstStyle/>
            <a:p>
              <a:endParaRPr lang="en-US"/>
            </a:p>
          </p:txBody>
        </p:sp>
        <p:grpSp>
          <p:nvGrpSpPr>
            <p:cNvPr id="52" name="Group 51"/>
            <p:cNvGrpSpPr/>
            <p:nvPr/>
          </p:nvGrpSpPr>
          <p:grpSpPr>
            <a:xfrm>
              <a:off x="7961864" y="3193028"/>
              <a:ext cx="367153" cy="461665"/>
              <a:chOff x="8102365" y="4600101"/>
              <a:chExt cx="367153" cy="461665"/>
            </a:xfrm>
          </p:grpSpPr>
          <p:sp>
            <p:nvSpPr>
              <p:cNvPr id="50" name="Oval 49"/>
              <p:cNvSpPr/>
              <p:nvPr/>
            </p:nvSpPr>
            <p:spPr>
              <a:xfrm>
                <a:off x="8102365" y="4691131"/>
                <a:ext cx="367153" cy="306740"/>
              </a:xfrm>
              <a:prstGeom prst="ellips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TextBox 50"/>
              <p:cNvSpPr txBox="1"/>
              <p:nvPr/>
            </p:nvSpPr>
            <p:spPr>
              <a:xfrm>
                <a:off x="8129348" y="4600101"/>
                <a:ext cx="338554" cy="461665"/>
              </a:xfrm>
              <a:prstGeom prst="rect">
                <a:avLst/>
              </a:prstGeom>
              <a:noFill/>
            </p:spPr>
            <p:txBody>
              <a:bodyPr wrap="none" rtlCol="0">
                <a:spAutoFit/>
              </a:bodyPr>
              <a:lstStyle/>
              <a:p>
                <a:r>
                  <a:rPr lang="en-US" sz="2400" smtClean="0"/>
                  <a:t>+</a:t>
                </a:r>
                <a:endParaRPr lang="en-US" sz="2400"/>
              </a:p>
            </p:txBody>
          </p:sp>
        </p:grpSp>
        <p:grpSp>
          <p:nvGrpSpPr>
            <p:cNvPr id="53" name="Group 52"/>
            <p:cNvGrpSpPr/>
            <p:nvPr/>
          </p:nvGrpSpPr>
          <p:grpSpPr>
            <a:xfrm>
              <a:off x="8788597" y="3332831"/>
              <a:ext cx="367153" cy="461665"/>
              <a:chOff x="8102365" y="4600101"/>
              <a:chExt cx="367153" cy="461665"/>
            </a:xfrm>
          </p:grpSpPr>
          <p:sp>
            <p:nvSpPr>
              <p:cNvPr id="54" name="Oval 53"/>
              <p:cNvSpPr/>
              <p:nvPr/>
            </p:nvSpPr>
            <p:spPr>
              <a:xfrm>
                <a:off x="8102365" y="4691131"/>
                <a:ext cx="367153" cy="306740"/>
              </a:xfrm>
              <a:prstGeom prst="ellipse">
                <a:avLst/>
              </a:prstGeom>
              <a:solidFill>
                <a:schemeClr val="bg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TextBox 54"/>
              <p:cNvSpPr txBox="1"/>
              <p:nvPr/>
            </p:nvSpPr>
            <p:spPr>
              <a:xfrm>
                <a:off x="8129348" y="4600101"/>
                <a:ext cx="338554" cy="461665"/>
              </a:xfrm>
              <a:prstGeom prst="rect">
                <a:avLst/>
              </a:prstGeom>
              <a:noFill/>
            </p:spPr>
            <p:txBody>
              <a:bodyPr wrap="none" rtlCol="0">
                <a:spAutoFit/>
              </a:bodyPr>
              <a:lstStyle/>
              <a:p>
                <a:r>
                  <a:rPr lang="en-US" sz="2400" smtClean="0"/>
                  <a:t>+</a:t>
                </a:r>
                <a:endParaRPr lang="en-US" sz="2400"/>
              </a:p>
            </p:txBody>
          </p:sp>
        </p:grpSp>
        <p:sp>
          <p:nvSpPr>
            <p:cNvPr id="56" name="TextBox 55"/>
            <p:cNvSpPr txBox="1"/>
            <p:nvPr/>
          </p:nvSpPr>
          <p:spPr>
            <a:xfrm>
              <a:off x="9367901" y="3010144"/>
              <a:ext cx="495649" cy="461665"/>
            </a:xfrm>
            <a:prstGeom prst="rect">
              <a:avLst/>
            </a:prstGeom>
            <a:noFill/>
          </p:spPr>
          <p:txBody>
            <a:bodyPr wrap="none" rtlCol="0">
              <a:spAutoFit/>
            </a:bodyPr>
            <a:lstStyle/>
            <a:p>
              <a:r>
                <a:rPr lang="en-US" sz="2400"/>
                <a:t>4</a:t>
              </a:r>
              <a:r>
                <a:rPr lang="en-US" sz="2400" smtClean="0"/>
                <a:t>0</a:t>
              </a:r>
              <a:endParaRPr lang="en-US" sz="2400"/>
            </a:p>
          </p:txBody>
        </p:sp>
        <p:sp>
          <p:nvSpPr>
            <p:cNvPr id="57" name="TextBox 56"/>
            <p:cNvSpPr txBox="1"/>
            <p:nvPr/>
          </p:nvSpPr>
          <p:spPr>
            <a:xfrm>
              <a:off x="7240884" y="2599929"/>
              <a:ext cx="495649" cy="461665"/>
            </a:xfrm>
            <a:prstGeom prst="rect">
              <a:avLst/>
            </a:prstGeom>
            <a:noFill/>
          </p:spPr>
          <p:txBody>
            <a:bodyPr wrap="none" rtlCol="0">
              <a:spAutoFit/>
            </a:bodyPr>
            <a:lstStyle/>
            <a:p>
              <a:r>
                <a:rPr lang="en-US" sz="2400"/>
                <a:t>7</a:t>
              </a:r>
              <a:r>
                <a:rPr lang="en-US" sz="2400" smtClean="0"/>
                <a:t>0</a:t>
              </a:r>
              <a:endParaRPr lang="en-US" sz="2400"/>
            </a:p>
          </p:txBody>
        </p:sp>
      </p:grpSp>
      <p:sp>
        <p:nvSpPr>
          <p:cNvPr id="59" name="Rectangle 58"/>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60" name="TextBox 59"/>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61" name="TextBox 60"/>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40" name="Rounded Rectangle 39"/>
          <p:cNvSpPr/>
          <p:nvPr/>
        </p:nvSpPr>
        <p:spPr>
          <a:xfrm>
            <a:off x="2117437" y="232336"/>
            <a:ext cx="7986713"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8.4.</a:t>
            </a:r>
            <a:r>
              <a:rPr lang="en-US" sz="3600" b="1">
                <a:solidFill>
                  <a:srgbClr val="C00000"/>
                </a:solidFill>
              </a:rPr>
              <a:t>TÍNH TOÁN KÉO (NÉN) ĐÚNG </a:t>
            </a:r>
            <a:r>
              <a:rPr lang="en-US" sz="3600" b="1" smtClean="0">
                <a:solidFill>
                  <a:srgbClr val="C00000"/>
                </a:solidFill>
              </a:rPr>
              <a:t>TÂM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6656606" y="1124888"/>
            <a:ext cx="0" cy="516449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4" name="Rectangle 43"/>
          <p:cNvSpPr/>
          <p:nvPr/>
        </p:nvSpPr>
        <p:spPr>
          <a:xfrm>
            <a:off x="1044417" y="1286902"/>
            <a:ext cx="5830977" cy="607218"/>
          </a:xfrm>
          <a:prstGeom prst="rect">
            <a:avLst/>
          </a:prstGeom>
        </p:spPr>
        <p:txBody>
          <a:bodyPr wrap="square">
            <a:spAutoFit/>
          </a:bodyPr>
          <a:lstStyle/>
          <a:p>
            <a:pPr lvl="0">
              <a:lnSpc>
                <a:spcPct val="130000"/>
              </a:lnSpc>
            </a:pPr>
            <a:r>
              <a:rPr lang="en-US" sz="2800"/>
              <a:t>b</a:t>
            </a:r>
            <a:r>
              <a:rPr lang="en-US" sz="2800" smtClean="0"/>
              <a:t>. E </a:t>
            </a:r>
            <a:r>
              <a:rPr lang="en-US" sz="2800"/>
              <a:t>= 2.10</a:t>
            </a:r>
            <a:r>
              <a:rPr lang="en-US" sz="2800" baseline="30000"/>
              <a:t>11</a:t>
            </a:r>
            <a:r>
              <a:rPr lang="en-US" sz="2800"/>
              <a:t> N/m</a:t>
            </a:r>
            <a:r>
              <a:rPr lang="en-US" sz="2800" baseline="30000"/>
              <a:t>2</a:t>
            </a:r>
            <a:r>
              <a:rPr lang="en-US" baseline="-25000"/>
              <a:t>.</a:t>
            </a:r>
            <a:endParaRPr lang="en-US"/>
          </a:p>
        </p:txBody>
      </p:sp>
      <p:graphicFrame>
        <p:nvGraphicFramePr>
          <p:cNvPr id="45" name="Object 44"/>
          <p:cNvGraphicFramePr>
            <a:graphicFrameLocks noChangeAspect="1"/>
          </p:cNvGraphicFramePr>
          <p:nvPr>
            <p:extLst>
              <p:ext uri="{D42A27DB-BD31-4B8C-83A1-F6EECF244321}">
                <p14:modId xmlns:p14="http://schemas.microsoft.com/office/powerpoint/2010/main" val="3569479706"/>
              </p:ext>
            </p:extLst>
          </p:nvPr>
        </p:nvGraphicFramePr>
        <p:xfrm>
          <a:off x="501650" y="2528888"/>
          <a:ext cx="5427663" cy="3617912"/>
        </p:xfrm>
        <a:graphic>
          <a:graphicData uri="http://schemas.openxmlformats.org/presentationml/2006/ole">
            <mc:AlternateContent xmlns:mc="http://schemas.openxmlformats.org/markup-compatibility/2006">
              <mc:Choice xmlns:v="urn:schemas-microsoft-com:vml" Requires="v">
                <p:oleObj spid="_x0000_s18467" name="Equation" r:id="rId7" imgW="2590560" imgH="1676160" progId="Equation.3">
                  <p:embed/>
                </p:oleObj>
              </mc:Choice>
              <mc:Fallback>
                <p:oleObj name="Equation" r:id="rId7" imgW="2590560" imgH="1676160" progId="Equation.3">
                  <p:embed/>
                  <p:pic>
                    <p:nvPicPr>
                      <p:cNvPr id="7" name="Object 6"/>
                      <p:cNvPicPr>
                        <a:picLocks noChangeAspect="1" noChangeArrowheads="1"/>
                      </p:cNvPicPr>
                      <p:nvPr/>
                    </p:nvPicPr>
                    <p:blipFill>
                      <a:blip r:embed="rId8"/>
                      <a:srcRect/>
                      <a:stretch>
                        <a:fillRect/>
                      </a:stretch>
                    </p:blipFill>
                    <p:spPr bwMode="auto">
                      <a:xfrm>
                        <a:off x="501650" y="2528888"/>
                        <a:ext cx="5427663" cy="3617912"/>
                      </a:xfrm>
                      <a:prstGeom prst="rect">
                        <a:avLst/>
                      </a:prstGeom>
                      <a:noFill/>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006869567"/>
              </p:ext>
            </p:extLst>
          </p:nvPr>
        </p:nvGraphicFramePr>
        <p:xfrm>
          <a:off x="1434386" y="1746996"/>
          <a:ext cx="3681882" cy="858936"/>
        </p:xfrm>
        <a:graphic>
          <a:graphicData uri="http://schemas.openxmlformats.org/presentationml/2006/ole">
            <mc:AlternateContent xmlns:mc="http://schemas.openxmlformats.org/markup-compatibility/2006">
              <mc:Choice xmlns:v="urn:schemas-microsoft-com:vml" Requires="v">
                <p:oleObj spid="_x0000_s18468" name="Equation" r:id="rId9" imgW="1777680" imgH="419040" progId="Equation.3">
                  <p:embed/>
                </p:oleObj>
              </mc:Choice>
              <mc:Fallback>
                <p:oleObj name="Equation" r:id="rId9" imgW="1777680" imgH="419040" progId="Equation.3">
                  <p:embed/>
                  <p:pic>
                    <p:nvPicPr>
                      <p:cNvPr id="0" name=""/>
                      <p:cNvPicPr/>
                      <p:nvPr/>
                    </p:nvPicPr>
                    <p:blipFill>
                      <a:blip r:embed="rId10"/>
                      <a:stretch>
                        <a:fillRect/>
                      </a:stretch>
                    </p:blipFill>
                    <p:spPr>
                      <a:xfrm>
                        <a:off x="1434386" y="1746996"/>
                        <a:ext cx="3681882" cy="858936"/>
                      </a:xfrm>
                      <a:prstGeom prst="rect">
                        <a:avLst/>
                      </a:prstGeom>
                    </p:spPr>
                  </p:pic>
                </p:oleObj>
              </mc:Fallback>
            </mc:AlternateContent>
          </a:graphicData>
        </a:graphic>
      </p:graphicFrame>
      <p:pic>
        <p:nvPicPr>
          <p:cNvPr id="2" name="Audio 1">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272968455"/>
      </p:ext>
    </p:extLst>
  </p:cSld>
  <p:clrMapOvr>
    <a:masterClrMapping/>
  </p:clrMapOvr>
  <mc:AlternateContent xmlns:mc="http://schemas.openxmlformats.org/markup-compatibility/2006">
    <mc:Choice xmlns:p14="http://schemas.microsoft.com/office/powerpoint/2010/main" Requires="p14">
      <p:transition spd="slow" p14:dur="2000" advTm="10173"/>
    </mc:Choice>
    <mc:Fallback>
      <p:transition spd="slow" advTm="101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1" fill="hold" display="0">
                  <p:stCondLst>
                    <p:cond delay="indefinite"/>
                  </p:stCondLst>
                  <p:endCondLst>
                    <p:cond evt="onStopAudio" delay="0">
                      <p:tgtEl>
                        <p:sldTgt/>
                      </p:tgtEl>
                    </p:cond>
                  </p:endCondLst>
                </p:cTn>
                <p:tgtEl>
                  <p:spTgt spid="2"/>
                </p:tgtEl>
              </p:cMediaNode>
            </p:audio>
          </p:childTnLst>
        </p:cTn>
      </p:par>
    </p:tnLst>
    <p:bldLst>
      <p:bldP spid="23" grpId="0" animBg="1"/>
      <p:bldP spid="36" grpId="0"/>
      <p:bldP spid="4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631935631"/>
              </p:ext>
            </p:extLst>
          </p:nvPr>
        </p:nvGraphicFramePr>
        <p:xfrm>
          <a:off x="223838" y="1393825"/>
          <a:ext cx="11506200" cy="585788"/>
        </p:xfrm>
        <a:graphic>
          <a:graphicData uri="http://schemas.openxmlformats.org/presentationml/2006/ole">
            <mc:AlternateContent xmlns:mc="http://schemas.openxmlformats.org/markup-compatibility/2006">
              <mc:Choice xmlns:v="urn:schemas-microsoft-com:vml" Requires="v">
                <p:oleObj spid="_x0000_s19486" name="Equation" r:id="rId6" imgW="4800600" imgH="241200" progId="Equation.3">
                  <p:embed/>
                </p:oleObj>
              </mc:Choice>
              <mc:Fallback>
                <p:oleObj name="Equation" r:id="rId6" imgW="4800600" imgH="241200" progId="Equation.3">
                  <p:embed/>
                  <p:pic>
                    <p:nvPicPr>
                      <p:cNvPr id="9" name="Object 8"/>
                      <p:cNvPicPr>
                        <a:picLocks noChangeAspect="1" noChangeArrowheads="1"/>
                      </p:cNvPicPr>
                      <p:nvPr/>
                    </p:nvPicPr>
                    <p:blipFill>
                      <a:blip r:embed="rId7"/>
                      <a:srcRect/>
                      <a:stretch>
                        <a:fillRect/>
                      </a:stretch>
                    </p:blipFill>
                    <p:spPr bwMode="auto">
                      <a:xfrm>
                        <a:off x="223838" y="1393825"/>
                        <a:ext cx="11506200" cy="585788"/>
                      </a:xfrm>
                      <a:prstGeom prst="rect">
                        <a:avLst/>
                      </a:prstGeom>
                      <a:noFill/>
                    </p:spPr>
                  </p:pic>
                </p:oleObj>
              </mc:Fallback>
            </mc:AlternateContent>
          </a:graphicData>
        </a:graphic>
      </p:graphicFrame>
      <p:sp>
        <p:nvSpPr>
          <p:cNvPr id="10" name="Rectangle 9"/>
          <p:cNvSpPr/>
          <p:nvPr/>
        </p:nvSpPr>
        <p:spPr>
          <a:xfrm>
            <a:off x="77475" y="2171678"/>
            <a:ext cx="6276975" cy="587853"/>
          </a:xfrm>
          <a:prstGeom prst="rect">
            <a:avLst/>
          </a:prstGeom>
        </p:spPr>
        <p:txBody>
          <a:bodyPr wrap="none">
            <a:spAutoFit/>
          </a:bodyPr>
          <a:lstStyle/>
          <a:p>
            <a:pPr marL="360680" marR="0" indent="180340" algn="just">
              <a:lnSpc>
                <a:spcPct val="115000"/>
              </a:lnSpc>
              <a:spcBef>
                <a:spcPts val="0"/>
              </a:spcBef>
              <a:spcAft>
                <a:spcPts val="1200"/>
              </a:spcAft>
            </a:pPr>
            <a:r>
              <a:rPr lang="en-US" sz="2800">
                <a:latin typeface="Calibri" panose="020F0502020204030204" pitchFamily="34" charset="0"/>
                <a:ea typeface="Times New Roman" panose="02020603050405020304" pitchFamily="18" charset="0"/>
                <a:cs typeface="Calibri" panose="020F0502020204030204" pitchFamily="34" charset="0"/>
              </a:rPr>
              <a:t>Kết luận : Thanh bị dãn </a:t>
            </a:r>
            <a:r>
              <a:rPr lang="en-US" sz="2800" smtClean="0">
                <a:latin typeface="Calibri" panose="020F0502020204030204" pitchFamily="34" charset="0"/>
                <a:ea typeface="Times New Roman" panose="02020603050405020304" pitchFamily="18" charset="0"/>
                <a:cs typeface="Calibri" panose="020F0502020204030204" pitchFamily="34" charset="0"/>
              </a:rPr>
              <a:t>2,875.10</a:t>
            </a:r>
            <a:r>
              <a:rPr lang="en-US" sz="2800" baseline="30000" smtClean="0">
                <a:latin typeface="Calibri" panose="020F0502020204030204" pitchFamily="34" charset="0"/>
                <a:ea typeface="Times New Roman" panose="02020603050405020304" pitchFamily="18" charset="0"/>
                <a:cs typeface="Calibri" panose="020F0502020204030204" pitchFamily="34" charset="0"/>
              </a:rPr>
              <a:t> </a:t>
            </a:r>
            <a:r>
              <a:rPr lang="en-US" sz="2800" baseline="30000">
                <a:latin typeface="Calibri" panose="020F0502020204030204" pitchFamily="34" charset="0"/>
                <a:ea typeface="Times New Roman" panose="02020603050405020304" pitchFamily="18" charset="0"/>
                <a:cs typeface="Calibri" panose="020F0502020204030204" pitchFamily="34" charset="0"/>
              </a:rPr>
              <a:t>– </a:t>
            </a:r>
            <a:r>
              <a:rPr lang="en-US" sz="2800" baseline="30000" smtClean="0">
                <a:latin typeface="Calibri" panose="020F0502020204030204" pitchFamily="34" charset="0"/>
                <a:ea typeface="Times New Roman" panose="02020603050405020304" pitchFamily="18" charset="0"/>
                <a:cs typeface="Calibri" panose="020F0502020204030204" pitchFamily="34" charset="0"/>
              </a:rPr>
              <a:t>4</a:t>
            </a:r>
            <a:r>
              <a:rPr lang="en-US" sz="2800" smtClean="0">
                <a:latin typeface="Calibri" panose="020F0502020204030204" pitchFamily="34" charset="0"/>
                <a:ea typeface="Times New Roman" panose="02020603050405020304" pitchFamily="18" charset="0"/>
                <a:cs typeface="Calibri" panose="020F0502020204030204" pitchFamily="34" charset="0"/>
              </a:rPr>
              <a:t> </a:t>
            </a:r>
            <a:r>
              <a:rPr lang="en-US" sz="2800">
                <a:latin typeface="Calibri" panose="020F0502020204030204" pitchFamily="34" charset="0"/>
                <a:ea typeface="Times New Roman" panose="02020603050405020304" pitchFamily="18" charset="0"/>
                <a:cs typeface="Calibri" panose="020F0502020204030204" pitchFamily="34" charset="0"/>
              </a:rPr>
              <a:t>m</a:t>
            </a:r>
            <a:endParaRPr lang="en-US" sz="280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11" name="Rectangle 10"/>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2" name="TextBox 11"/>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3" name="TextBox 12"/>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graphicFrame>
        <p:nvGraphicFramePr>
          <p:cNvPr id="14" name="Object 13"/>
          <p:cNvGraphicFramePr>
            <a:graphicFrameLocks noChangeAspect="1"/>
          </p:cNvGraphicFramePr>
          <p:nvPr>
            <p:extLst>
              <p:ext uri="{D42A27DB-BD31-4B8C-83A1-F6EECF244321}">
                <p14:modId xmlns:p14="http://schemas.microsoft.com/office/powerpoint/2010/main" val="2557457300"/>
              </p:ext>
            </p:extLst>
          </p:nvPr>
        </p:nvGraphicFramePr>
        <p:xfrm>
          <a:off x="723899" y="4049713"/>
          <a:ext cx="7306139" cy="881495"/>
        </p:xfrm>
        <a:graphic>
          <a:graphicData uri="http://schemas.openxmlformats.org/presentationml/2006/ole">
            <mc:AlternateContent xmlns:mc="http://schemas.openxmlformats.org/markup-compatibility/2006">
              <mc:Choice xmlns:v="urn:schemas-microsoft-com:vml" Requires="v">
                <p:oleObj spid="_x0000_s19487" name="Equation" r:id="rId8" imgW="3060360" imgH="393480" progId="Equation.3">
                  <p:embed/>
                </p:oleObj>
              </mc:Choice>
              <mc:Fallback>
                <p:oleObj name="Equation" r:id="rId8" imgW="3060360" imgH="393480" progId="Equation.3">
                  <p:embed/>
                  <p:pic>
                    <p:nvPicPr>
                      <p:cNvPr id="19" name="Object 18"/>
                      <p:cNvPicPr>
                        <a:picLocks noChangeAspect="1" noChangeArrowheads="1"/>
                      </p:cNvPicPr>
                      <p:nvPr/>
                    </p:nvPicPr>
                    <p:blipFill>
                      <a:blip r:embed="rId9"/>
                      <a:srcRect/>
                      <a:stretch>
                        <a:fillRect/>
                      </a:stretch>
                    </p:blipFill>
                    <p:spPr bwMode="auto">
                      <a:xfrm>
                        <a:off x="723899" y="4049713"/>
                        <a:ext cx="7306139" cy="881495"/>
                      </a:xfrm>
                      <a:prstGeom prst="rect">
                        <a:avLst/>
                      </a:prstGeom>
                      <a:noFill/>
                    </p:spPr>
                  </p:pic>
                </p:oleObj>
              </mc:Fallback>
            </mc:AlternateContent>
          </a:graphicData>
        </a:graphic>
      </p:graphicFrame>
      <p:sp>
        <p:nvSpPr>
          <p:cNvPr id="15" name="Rounded Rectangle 14"/>
          <p:cNvSpPr/>
          <p:nvPr/>
        </p:nvSpPr>
        <p:spPr>
          <a:xfrm>
            <a:off x="2117437" y="232336"/>
            <a:ext cx="7986713"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8.4.</a:t>
            </a:r>
            <a:r>
              <a:rPr lang="en-US" sz="3600" b="1">
                <a:solidFill>
                  <a:srgbClr val="C00000"/>
                </a:solidFill>
              </a:rPr>
              <a:t>TÍNH TOÁN KÉO (</a:t>
            </a:r>
            <a:r>
              <a:rPr lang="en-US" sz="3600" b="1" smtClean="0">
                <a:solidFill>
                  <a:srgbClr val="C00000"/>
                </a:solidFill>
              </a:rPr>
              <a:t>NÉCDN</a:t>
            </a:r>
            <a:r>
              <a:rPr lang="en-US" sz="3600" b="1">
                <a:solidFill>
                  <a:srgbClr val="C00000"/>
                </a:solidFill>
              </a:rPr>
              <a:t>) ĐÚNG </a:t>
            </a:r>
            <a:r>
              <a:rPr lang="en-US" sz="3600" b="1" smtClean="0">
                <a:solidFill>
                  <a:srgbClr val="C00000"/>
                </a:solidFill>
              </a:rPr>
              <a:t>TÂM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7" name="Rectangle 16"/>
          <p:cNvSpPr/>
          <p:nvPr/>
        </p:nvSpPr>
        <p:spPr>
          <a:xfrm>
            <a:off x="77475" y="2870937"/>
            <a:ext cx="8237849" cy="587853"/>
          </a:xfrm>
          <a:prstGeom prst="rect">
            <a:avLst/>
          </a:prstGeom>
        </p:spPr>
        <p:txBody>
          <a:bodyPr wrap="square">
            <a:spAutoFit/>
          </a:bodyPr>
          <a:lstStyle/>
          <a:p>
            <a:pPr marL="360680" indent="180340">
              <a:lnSpc>
                <a:spcPct val="115000"/>
              </a:lnSpc>
              <a:spcAft>
                <a:spcPts val="1200"/>
              </a:spcAft>
            </a:pPr>
            <a:r>
              <a:rPr lang="en-US" sz="2800" smtClean="0">
                <a:latin typeface="Calibri" panose="020F0502020204030204" pitchFamily="34" charset="0"/>
                <a:ea typeface="Times New Roman" panose="02020603050405020304" pitchFamily="18" charset="0"/>
                <a:cs typeface="Calibri" panose="020F0502020204030204" pitchFamily="34" charset="0"/>
              </a:rPr>
              <a:t>c. </a:t>
            </a:r>
            <a:r>
              <a:rPr lang="en-US" sz="2800"/>
              <a:t>[</a:t>
            </a:r>
            <a:r>
              <a:rPr lang="en-US" sz="2800">
                <a:sym typeface="Symbol" panose="05050102010706020507" pitchFamily="18" charset="2"/>
              </a:rPr>
              <a:t></a:t>
            </a:r>
            <a:r>
              <a:rPr lang="en-US" sz="2800" baseline="-25000"/>
              <a:t>k</a:t>
            </a:r>
            <a:r>
              <a:rPr lang="en-US" sz="2800"/>
              <a:t>]=[</a:t>
            </a:r>
            <a:r>
              <a:rPr lang="en-US" sz="2800">
                <a:sym typeface="Symbol" panose="05050102010706020507" pitchFamily="18" charset="2"/>
              </a:rPr>
              <a:t></a:t>
            </a:r>
            <a:r>
              <a:rPr lang="en-US" sz="2800" baseline="-25000"/>
              <a:t>n</a:t>
            </a:r>
            <a:r>
              <a:rPr lang="en-US" sz="2800"/>
              <a:t>] = 120 </a:t>
            </a:r>
            <a:r>
              <a:rPr lang="en-US" sz="2800" smtClean="0"/>
              <a:t>MN/m</a:t>
            </a:r>
            <a:r>
              <a:rPr lang="en-US" sz="2800" baseline="30000" smtClean="0"/>
              <a:t>2</a:t>
            </a:r>
            <a:r>
              <a:rPr lang="en-US" sz="2800"/>
              <a:t> = </a:t>
            </a:r>
            <a:r>
              <a:rPr lang="en-US" sz="2800" smtClean="0"/>
              <a:t>120.10</a:t>
            </a:r>
            <a:r>
              <a:rPr lang="en-US" sz="2800" baseline="30000" smtClean="0"/>
              <a:t>3</a:t>
            </a:r>
            <a:r>
              <a:rPr lang="en-US" sz="2800" smtClean="0">
                <a:latin typeface="Calibri" panose="020F0502020204030204" pitchFamily="34" charset="0"/>
                <a:cs typeface="Calibri" panose="020F0502020204030204" pitchFamily="34" charset="0"/>
              </a:rPr>
              <a:t> k</a:t>
            </a:r>
            <a:r>
              <a:rPr lang="en-US" sz="2800" smtClean="0"/>
              <a:t>N/m</a:t>
            </a:r>
            <a:r>
              <a:rPr lang="en-US" sz="2800" baseline="30000" smtClean="0"/>
              <a:t>2</a:t>
            </a:r>
            <a:endParaRPr lang="en-US" sz="280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18" name="Rectangle 17"/>
          <p:cNvSpPr/>
          <p:nvPr/>
        </p:nvSpPr>
        <p:spPr>
          <a:xfrm>
            <a:off x="315010" y="3451890"/>
            <a:ext cx="5700278" cy="587853"/>
          </a:xfrm>
          <a:prstGeom prst="rect">
            <a:avLst/>
          </a:prstGeom>
        </p:spPr>
        <p:txBody>
          <a:bodyPr wrap="none">
            <a:spAutoFit/>
          </a:bodyPr>
          <a:lstStyle/>
          <a:p>
            <a:pPr marL="360680" marR="0" indent="180340">
              <a:lnSpc>
                <a:spcPct val="115000"/>
              </a:lnSpc>
              <a:spcBef>
                <a:spcPts val="0"/>
              </a:spcBef>
              <a:spcAft>
                <a:spcPts val="1200"/>
              </a:spcAft>
            </a:pPr>
            <a:r>
              <a:rPr lang="en-US" sz="2800">
                <a:latin typeface="Calibri" panose="020F0502020204030204" pitchFamily="34" charset="0"/>
                <a:ea typeface="Times New Roman" panose="02020603050405020304" pitchFamily="18" charset="0"/>
                <a:cs typeface="Calibri" panose="020F0502020204030204" pitchFamily="34" charset="0"/>
              </a:rPr>
              <a:t>Mặt cắt nguy hiểm thuộc </a:t>
            </a:r>
            <a:r>
              <a:rPr lang="en-US" sz="2800" smtClean="0">
                <a:latin typeface="Calibri" panose="020F0502020204030204" pitchFamily="34" charset="0"/>
                <a:ea typeface="Times New Roman" panose="02020603050405020304" pitchFamily="18" charset="0"/>
                <a:cs typeface="Calibri" panose="020F0502020204030204" pitchFamily="34" charset="0"/>
              </a:rPr>
              <a:t>đoạn CD</a:t>
            </a:r>
            <a:endParaRPr lang="en-US" sz="280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19" name="Rectangle 18"/>
          <p:cNvSpPr/>
          <p:nvPr/>
        </p:nvSpPr>
        <p:spPr>
          <a:xfrm>
            <a:off x="126712" y="4931208"/>
            <a:ext cx="12080724" cy="587853"/>
          </a:xfrm>
          <a:prstGeom prst="rect">
            <a:avLst/>
          </a:prstGeom>
        </p:spPr>
        <p:txBody>
          <a:bodyPr wrap="square">
            <a:spAutoFit/>
          </a:bodyPr>
          <a:lstStyle/>
          <a:p>
            <a:pPr marL="360680" indent="180340">
              <a:lnSpc>
                <a:spcPct val="115000"/>
              </a:lnSpc>
              <a:spcAft>
                <a:spcPts val="1200"/>
              </a:spcAft>
            </a:pPr>
            <a:r>
              <a:rPr lang="en-US" sz="2800" smtClean="0">
                <a:sym typeface="Symbol" panose="05050102010706020507" pitchFamily="18" charset="2"/>
              </a:rPr>
              <a:t></a:t>
            </a:r>
            <a:r>
              <a:rPr lang="en-US" sz="2800" baseline="-25000" smtClean="0"/>
              <a:t>max</a:t>
            </a:r>
            <a:r>
              <a:rPr lang="en-US" sz="2800" smtClean="0"/>
              <a:t>= 55704,23 </a:t>
            </a:r>
            <a:r>
              <a:rPr lang="en-US" sz="2800" smtClean="0">
                <a:latin typeface="Calibri" panose="020F0502020204030204" pitchFamily="34" charset="0"/>
                <a:cs typeface="Calibri" panose="020F0502020204030204" pitchFamily="34" charset="0"/>
              </a:rPr>
              <a:t>k</a:t>
            </a:r>
            <a:r>
              <a:rPr lang="en-US" sz="2800" smtClean="0"/>
              <a:t>N/m</a:t>
            </a:r>
            <a:r>
              <a:rPr lang="en-US" sz="2800" baseline="30000" smtClean="0"/>
              <a:t>2 </a:t>
            </a:r>
            <a:r>
              <a:rPr lang="en-US" sz="2800" smtClean="0">
                <a:latin typeface="Calibri" panose="020F0502020204030204" pitchFamily="34" charset="0"/>
                <a:cs typeface="Calibri" panose="020F0502020204030204" pitchFamily="34" charset="0"/>
              </a:rPr>
              <a:t>&lt;</a:t>
            </a:r>
            <a:r>
              <a:rPr lang="en-US" sz="2800" smtClean="0"/>
              <a:t>[</a:t>
            </a:r>
            <a:r>
              <a:rPr lang="en-US" sz="2800" smtClean="0">
                <a:sym typeface="Symbol" panose="05050102010706020507" pitchFamily="18" charset="2"/>
              </a:rPr>
              <a:t></a:t>
            </a:r>
            <a:r>
              <a:rPr lang="en-US" sz="2800" baseline="-25000" smtClean="0"/>
              <a:t>k</a:t>
            </a:r>
            <a:r>
              <a:rPr lang="en-US" sz="2800" smtClean="0"/>
              <a:t>] </a:t>
            </a:r>
            <a:r>
              <a:rPr lang="en-US" sz="2800"/>
              <a:t>= </a:t>
            </a:r>
            <a:r>
              <a:rPr lang="en-US" sz="2800" smtClean="0"/>
              <a:t>120.10</a:t>
            </a:r>
            <a:r>
              <a:rPr lang="en-US" sz="2800" baseline="30000" smtClean="0"/>
              <a:t>3</a:t>
            </a:r>
            <a:r>
              <a:rPr lang="en-US" sz="2800" smtClean="0">
                <a:latin typeface="Calibri" panose="020F0502020204030204" pitchFamily="34" charset="0"/>
                <a:cs typeface="Calibri" panose="020F0502020204030204" pitchFamily="34" charset="0"/>
              </a:rPr>
              <a:t> k</a:t>
            </a:r>
            <a:r>
              <a:rPr lang="en-US" sz="2800" smtClean="0"/>
              <a:t>N/m</a:t>
            </a:r>
            <a:r>
              <a:rPr lang="en-US" sz="2800" baseline="30000" smtClean="0"/>
              <a:t>2</a:t>
            </a:r>
            <a:endParaRPr lang="en-US" sz="280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20" name="Rectangle 19"/>
          <p:cNvSpPr/>
          <p:nvPr/>
        </p:nvSpPr>
        <p:spPr>
          <a:xfrm>
            <a:off x="77475" y="5532351"/>
            <a:ext cx="5489901" cy="587853"/>
          </a:xfrm>
          <a:prstGeom prst="rect">
            <a:avLst/>
          </a:prstGeom>
        </p:spPr>
        <p:txBody>
          <a:bodyPr wrap="none">
            <a:spAutoFit/>
          </a:bodyPr>
          <a:lstStyle/>
          <a:p>
            <a:pPr marL="360680" marR="0" indent="180340">
              <a:lnSpc>
                <a:spcPct val="115000"/>
              </a:lnSpc>
              <a:spcBef>
                <a:spcPts val="0"/>
              </a:spcBef>
              <a:spcAft>
                <a:spcPts val="1200"/>
              </a:spcAft>
            </a:pPr>
            <a:r>
              <a:rPr lang="en-US" sz="2800">
                <a:latin typeface="Calibri" panose="020F0502020204030204" pitchFamily="34" charset="0"/>
                <a:ea typeface="Times New Roman" panose="02020603050405020304" pitchFamily="18" charset="0"/>
                <a:cs typeface="Calibri" panose="020F0502020204030204" pitchFamily="34" charset="0"/>
              </a:rPr>
              <a:t>Kết luận: Thanh đảm bảo độ </a:t>
            </a:r>
            <a:r>
              <a:rPr lang="en-US" sz="2800" smtClean="0">
                <a:latin typeface="Calibri" panose="020F0502020204030204" pitchFamily="34" charset="0"/>
                <a:ea typeface="Times New Roman" panose="02020603050405020304" pitchFamily="18" charset="0"/>
                <a:cs typeface="Calibri" panose="020F0502020204030204" pitchFamily="34" charset="0"/>
              </a:rPr>
              <a:t>bền</a:t>
            </a:r>
            <a:endParaRPr lang="en-US" sz="2800">
              <a:effectLst/>
              <a:latin typeface="Calibri" panose="020F0502020204030204" pitchFamily="34" charset="0"/>
              <a:ea typeface="Times New Roman" panose="02020603050405020304" pitchFamily="18" charset="0"/>
              <a:cs typeface="Calibri" panose="020F0502020204030204" pitchFamily="34" charset="0"/>
            </a:endParaRPr>
          </a:p>
        </p:txBody>
      </p:sp>
      <p:pic>
        <p:nvPicPr>
          <p:cNvPr id="3" name="Audio 2">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1430000" y="6096000"/>
            <a:ext cx="609600" cy="609600"/>
          </a:xfrm>
          <a:prstGeom prst="rect">
            <a:avLst/>
          </a:prstGeom>
        </p:spPr>
      </p:pic>
    </p:spTree>
    <p:custDataLst>
      <p:tags r:id="rId2"/>
    </p:custDataLst>
    <p:extLst>
      <p:ext uri="{BB962C8B-B14F-4D97-AF65-F5344CB8AC3E}">
        <p14:creationId xmlns:p14="http://schemas.microsoft.com/office/powerpoint/2010/main" val="3742704233"/>
      </p:ext>
    </p:extLst>
  </p:cSld>
  <p:clrMapOvr>
    <a:masterClrMapping/>
  </p:clrMapOvr>
  <mc:AlternateContent xmlns:mc="http://schemas.openxmlformats.org/markup-compatibility/2006">
    <mc:Choice xmlns:p14="http://schemas.microsoft.com/office/powerpoint/2010/main" Requires="p14">
      <p:transition spd="slow" p14:dur="2000" advTm="11164"/>
    </mc:Choice>
    <mc:Fallback>
      <p:transition spd="slow" advTm="111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fill="hold"/>
                                        <p:tgtEl>
                                          <p:spTgt spid="20"/>
                                        </p:tgtEl>
                                        <p:attrNameLst>
                                          <p:attrName>ppt_x</p:attrName>
                                        </p:attrNameLst>
                                      </p:cBhvr>
                                      <p:tavLst>
                                        <p:tav tm="0">
                                          <p:val>
                                            <p:strVal val="#ppt_x"/>
                                          </p:val>
                                        </p:tav>
                                        <p:tav tm="100000">
                                          <p:val>
                                            <p:strVal val="#ppt_x"/>
                                          </p:val>
                                        </p:tav>
                                      </p:tavLst>
                                    </p:anim>
                                    <p:anim calcmode="lin" valueType="num">
                                      <p:cBhvr additive="base">
                                        <p:cTn id="3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3"/>
                </p:tgtEl>
              </p:cMediaNode>
            </p:audio>
          </p:childTnLst>
        </p:cTn>
      </p:par>
    </p:tnLst>
    <p:bldLst>
      <p:bldP spid="10" grpId="0"/>
      <p:bldP spid="17" grpId="0"/>
      <p:bldP spid="18" grpId="0"/>
      <p:bldP spid="19" grpId="0"/>
      <p:bldP spid="2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0310" y="981564"/>
            <a:ext cx="11551690" cy="5164491"/>
          </a:xfrm>
          <a:prstGeom prst="rect">
            <a:avLst/>
          </a:prstGeom>
          <a:noFill/>
        </p:spPr>
        <p:txBody>
          <a:bodyPr wrap="square" rtlCol="0">
            <a:spAutoFit/>
          </a:bodyPr>
          <a:lstStyle/>
          <a:p>
            <a:r>
              <a:rPr lang="en-US" sz="2800" b="1">
                <a:solidFill>
                  <a:srgbClr val="0000FF"/>
                </a:solidFill>
              </a:rPr>
              <a:t>Bài tập</a:t>
            </a:r>
            <a:r>
              <a:rPr lang="en-US" sz="2800" b="1" smtClean="0">
                <a:solidFill>
                  <a:srgbClr val="0000FF"/>
                </a:solidFill>
              </a:rPr>
              <a:t>: (ch</a:t>
            </a:r>
            <a:r>
              <a:rPr lang="vi-VN" sz="2800" b="1" smtClean="0">
                <a:solidFill>
                  <a:srgbClr val="0000FF"/>
                </a:solidFill>
              </a:rPr>
              <a:t>ươ</a:t>
            </a:r>
            <a:r>
              <a:rPr lang="en-US" sz="2800" b="1" smtClean="0">
                <a:solidFill>
                  <a:srgbClr val="0000FF"/>
                </a:solidFill>
              </a:rPr>
              <a:t>ng 8)</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9" name="Rectangle 2"/>
          <p:cNvSpPr>
            <a:spLocks noChangeArrowheads="1"/>
          </p:cNvSpPr>
          <p:nvPr/>
        </p:nvSpPr>
        <p:spPr bwMode="auto">
          <a:xfrm>
            <a:off x="180109" y="10815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11"/>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TextBox 12"/>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4" name="TextBox 13"/>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5" name="Rounded Rectangle 14"/>
          <p:cNvSpPr/>
          <p:nvPr/>
        </p:nvSpPr>
        <p:spPr>
          <a:xfrm>
            <a:off x="2114549" y="161881"/>
            <a:ext cx="7986713"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8.4.</a:t>
            </a:r>
            <a:r>
              <a:rPr lang="en-US" sz="3600" b="1">
                <a:solidFill>
                  <a:srgbClr val="C00000"/>
                </a:solidFill>
              </a:rPr>
              <a:t>TÍNH TOÁN KÉO (NÉN) ĐÚNG </a:t>
            </a:r>
            <a:r>
              <a:rPr lang="en-US" sz="3600" b="1" smtClean="0">
                <a:solidFill>
                  <a:srgbClr val="C00000"/>
                </a:solidFill>
              </a:rPr>
              <a:t>TÂM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2" name="Rectangle 4"/>
          <p:cNvSpPr>
            <a:spLocks noChangeArrowheads="1"/>
          </p:cNvSpPr>
          <p:nvPr/>
        </p:nvSpPr>
        <p:spPr bwMode="auto">
          <a:xfrm>
            <a:off x="460201" y="1484748"/>
            <a:ext cx="11312699" cy="2749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lnSpc>
                <a:spcPct val="120000"/>
              </a:lnSpc>
            </a:pPr>
            <a:r>
              <a:rPr lang="en-US" sz="2400" b="1" smtClean="0"/>
              <a:t>BT3</a:t>
            </a:r>
            <a:r>
              <a:rPr lang="en-US" sz="2400" b="1"/>
              <a:t>:</a:t>
            </a:r>
            <a:r>
              <a:rPr lang="en-US" sz="2400" smtClean="0"/>
              <a:t> </a:t>
            </a:r>
            <a:r>
              <a:rPr lang="en-US" sz="2400"/>
              <a:t>Thanh thép dài l = 4m, đường kính d = 12mm. Cần phải đặt lực P bằng </a:t>
            </a:r>
            <a:r>
              <a:rPr lang="en-US" sz="2400" smtClean="0"/>
              <a:t> bao </a:t>
            </a:r>
            <a:r>
              <a:rPr lang="en-US" sz="2400"/>
              <a:t>nhiêu để nó dãn ra 0,5 cm. Tính ứng suất phát sinh khi tác dụng lực đó? Biết E = 2.10</a:t>
            </a:r>
            <a:r>
              <a:rPr lang="en-US" sz="2400" baseline="30000"/>
              <a:t>5</a:t>
            </a:r>
            <a:r>
              <a:rPr lang="en-US" sz="2400"/>
              <a:t> MN/m</a:t>
            </a:r>
            <a:r>
              <a:rPr lang="en-US" sz="2400" baseline="30000"/>
              <a:t>2</a:t>
            </a:r>
            <a:r>
              <a:rPr lang="en-US" sz="2400"/>
              <a:t>.</a:t>
            </a:r>
          </a:p>
          <a:p>
            <a:pPr algn="just">
              <a:lnSpc>
                <a:spcPct val="120000"/>
              </a:lnSpc>
            </a:pPr>
            <a:r>
              <a:rPr lang="en-US" sz="2400" b="1" smtClean="0"/>
              <a:t>BT4</a:t>
            </a:r>
            <a:r>
              <a:rPr lang="en-US" sz="2400" b="1"/>
              <a:t>:</a:t>
            </a:r>
            <a:r>
              <a:rPr lang="en-US" sz="2400" smtClean="0"/>
              <a:t> </a:t>
            </a:r>
            <a:r>
              <a:rPr lang="en-US" sz="2400"/>
              <a:t>Một đoạn mẫu bằng thép dài 100m, chịu lực kéo 28KN thì bị dãn dài 0,12m. Xác định diện tích mặt cắt và trị số ứng suất pháp, biết E = 2.10</a:t>
            </a:r>
            <a:r>
              <a:rPr lang="en-US" sz="2400" baseline="30000"/>
              <a:t>5</a:t>
            </a:r>
            <a:r>
              <a:rPr lang="en-US" sz="2400"/>
              <a:t> MN/m</a:t>
            </a:r>
            <a:r>
              <a:rPr lang="en-US" sz="2400" baseline="30000"/>
              <a:t>2</a:t>
            </a:r>
            <a:endParaRPr lang="en-US" sz="2400"/>
          </a:p>
          <a:p>
            <a:pPr lvl="0">
              <a:lnSpc>
                <a:spcPct val="130000"/>
              </a:lnSpc>
            </a:pPr>
            <a:endParaRPr kumimoji="0" lang="en-US" altLang="en-US" sz="2400" b="1" i="0" u="none" strike="noStrike" cap="none" normalizeH="0" baseline="0" smtClean="0">
              <a:ln>
                <a:noFill/>
              </a:ln>
              <a:solidFill>
                <a:schemeClr val="tx1"/>
              </a:solidFill>
              <a:effectLst/>
              <a:latin typeface="+mn-lt"/>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5"/>
          <p:cNvSpPr/>
          <p:nvPr/>
        </p:nvSpPr>
        <p:spPr>
          <a:xfrm>
            <a:off x="640310" y="3881183"/>
            <a:ext cx="867545" cy="607218"/>
          </a:xfrm>
          <a:prstGeom prst="rect">
            <a:avLst/>
          </a:prstGeom>
        </p:spPr>
        <p:txBody>
          <a:bodyPr wrap="none">
            <a:spAutoFit/>
          </a:bodyPr>
          <a:lstStyle/>
          <a:p>
            <a:pPr lvl="0">
              <a:lnSpc>
                <a:spcPct val="130000"/>
              </a:lnSpc>
            </a:pPr>
            <a:r>
              <a:rPr lang="en-US" sz="2800" b="1">
                <a:solidFill>
                  <a:srgbClr val="0000FF"/>
                </a:solidFill>
              </a:rPr>
              <a:t>Giải</a:t>
            </a:r>
            <a:r>
              <a:rPr lang="en-US" sz="2800" b="1" smtClean="0">
                <a:solidFill>
                  <a:srgbClr val="0000FF"/>
                </a:solidFill>
              </a:rPr>
              <a:t>:</a:t>
            </a:r>
            <a:endParaRPr lang="en-US" sz="2800"/>
          </a:p>
        </p:txBody>
      </p:sp>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4028197941"/>
      </p:ext>
    </p:extLst>
  </p:cSld>
  <p:clrMapOvr>
    <a:masterClrMapping/>
  </p:clrMapOvr>
  <mc:AlternateContent xmlns:mc="http://schemas.openxmlformats.org/markup-compatibility/2006">
    <mc:Choice xmlns:p14="http://schemas.microsoft.com/office/powerpoint/2010/main" Requires="p14">
      <p:transition spd="slow" p14:dur="2000" advTm="4288"/>
    </mc:Choice>
    <mc:Fallback>
      <p:transition spd="slow" advTm="42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3"/>
                </p:tgtEl>
              </p:cMediaNode>
            </p:audio>
          </p:childTnLst>
        </p:cTn>
      </p:par>
    </p:tnLst>
    <p:bldLst>
      <p:bldP spid="5" grpId="0"/>
      <p:bldP spid="2"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0310" y="981564"/>
            <a:ext cx="11551690" cy="5164491"/>
          </a:xfrm>
          <a:prstGeom prst="rect">
            <a:avLst/>
          </a:prstGeom>
          <a:noFill/>
        </p:spPr>
        <p:txBody>
          <a:bodyPr wrap="square" rtlCol="0">
            <a:spAutoFit/>
          </a:bodyPr>
          <a:lstStyle/>
          <a:p>
            <a:r>
              <a:rPr lang="en-US" sz="2800" b="1">
                <a:solidFill>
                  <a:srgbClr val="0000FF"/>
                </a:solidFill>
              </a:rPr>
              <a:t>Bài tập</a:t>
            </a:r>
            <a:r>
              <a:rPr lang="en-US" sz="2800" b="1" smtClean="0">
                <a:solidFill>
                  <a:srgbClr val="0000FF"/>
                </a:solidFill>
              </a:rPr>
              <a:t>: (ch</a:t>
            </a:r>
            <a:r>
              <a:rPr lang="vi-VN" sz="2800" b="1" smtClean="0">
                <a:solidFill>
                  <a:srgbClr val="0000FF"/>
                </a:solidFill>
              </a:rPr>
              <a:t>ươ</a:t>
            </a:r>
            <a:r>
              <a:rPr lang="en-US" sz="2800" b="1" smtClean="0">
                <a:solidFill>
                  <a:srgbClr val="0000FF"/>
                </a:solidFill>
              </a:rPr>
              <a:t>ng 8)</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9" name="Rectangle 2"/>
          <p:cNvSpPr>
            <a:spLocks noChangeArrowheads="1"/>
          </p:cNvSpPr>
          <p:nvPr/>
        </p:nvSpPr>
        <p:spPr bwMode="auto">
          <a:xfrm>
            <a:off x="180109" y="10815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11"/>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TextBox 12"/>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4" name="TextBox 13"/>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5" name="Rounded Rectangle 14"/>
          <p:cNvSpPr/>
          <p:nvPr/>
        </p:nvSpPr>
        <p:spPr>
          <a:xfrm>
            <a:off x="2114549" y="161881"/>
            <a:ext cx="7986713"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8.4.</a:t>
            </a:r>
            <a:r>
              <a:rPr lang="en-US" sz="3600" b="1">
                <a:solidFill>
                  <a:srgbClr val="C00000"/>
                </a:solidFill>
              </a:rPr>
              <a:t>TÍNH TOÁN KÉO (NÉN) ĐÚNG </a:t>
            </a:r>
            <a:r>
              <a:rPr lang="en-US" sz="3600" b="1" smtClean="0">
                <a:solidFill>
                  <a:srgbClr val="C00000"/>
                </a:solidFill>
              </a:rPr>
              <a:t>TÂM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2" name="Rectangle 4"/>
          <p:cNvSpPr>
            <a:spLocks noChangeArrowheads="1"/>
          </p:cNvSpPr>
          <p:nvPr/>
        </p:nvSpPr>
        <p:spPr bwMode="auto">
          <a:xfrm>
            <a:off x="619760" y="1584850"/>
            <a:ext cx="11396028" cy="3157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2400" b="1" smtClean="0"/>
              <a:t>BT8:</a:t>
            </a:r>
            <a:r>
              <a:rPr lang="en-US" sz="2400" smtClean="0"/>
              <a:t> Thanh </a:t>
            </a:r>
            <a:r>
              <a:rPr lang="en-US" sz="2400"/>
              <a:t>thép chịu tác dụng </a:t>
            </a:r>
            <a:r>
              <a:rPr lang="en-US" sz="2400" smtClean="0"/>
              <a:t>các </a:t>
            </a:r>
            <a:r>
              <a:rPr lang="vi-VN" sz="2400"/>
              <a:t>ngoại </a:t>
            </a:r>
            <a:r>
              <a:rPr lang="en-US" sz="2400"/>
              <a:t>lực P</a:t>
            </a:r>
            <a:r>
              <a:rPr lang="en-US" sz="2400" baseline="-25000"/>
              <a:t>1</a:t>
            </a:r>
            <a:r>
              <a:rPr lang="en-US" sz="2400"/>
              <a:t> = </a:t>
            </a:r>
            <a:r>
              <a:rPr lang="vi-VN" sz="2400"/>
              <a:t>3</a:t>
            </a:r>
            <a:r>
              <a:rPr lang="en-US" sz="2400"/>
              <a:t>0KN, P</a:t>
            </a:r>
            <a:r>
              <a:rPr lang="en-US" sz="2400" baseline="-25000"/>
              <a:t>2</a:t>
            </a:r>
            <a:r>
              <a:rPr lang="en-US" sz="2400"/>
              <a:t> = </a:t>
            </a:r>
            <a:r>
              <a:rPr lang="vi-VN" sz="2400"/>
              <a:t>2</a:t>
            </a:r>
            <a:r>
              <a:rPr lang="en-US" sz="2400"/>
              <a:t>0KN, P</a:t>
            </a:r>
            <a:r>
              <a:rPr lang="en-US" sz="2400" baseline="-25000"/>
              <a:t>3</a:t>
            </a:r>
            <a:r>
              <a:rPr lang="en-US" sz="2400"/>
              <a:t> = </a:t>
            </a:r>
            <a:r>
              <a:rPr lang="vi-VN" sz="2400"/>
              <a:t>40KN,  </a:t>
            </a:r>
            <a:endParaRPr lang="en-US" sz="2400"/>
          </a:p>
          <a:p>
            <a:r>
              <a:rPr lang="en-US" sz="2400"/>
              <a:t>P</a:t>
            </a:r>
            <a:r>
              <a:rPr lang="vi-VN" sz="2400" baseline="-25000"/>
              <a:t>4</a:t>
            </a:r>
            <a:r>
              <a:rPr lang="en-US" sz="2400"/>
              <a:t> =</a:t>
            </a:r>
            <a:r>
              <a:rPr lang="vi-VN" sz="2400"/>
              <a:t>6</a:t>
            </a:r>
            <a:r>
              <a:rPr lang="en-US" sz="2400"/>
              <a:t>0KN</a:t>
            </a:r>
            <a:r>
              <a:rPr lang="vi-VN" sz="2400"/>
              <a:t> và </a:t>
            </a:r>
            <a:r>
              <a:rPr lang="en-US" sz="2400"/>
              <a:t>P</a:t>
            </a:r>
            <a:r>
              <a:rPr lang="vi-VN" sz="2400" baseline="-25000"/>
              <a:t>5</a:t>
            </a:r>
            <a:r>
              <a:rPr lang="en-US" sz="2400"/>
              <a:t> = </a:t>
            </a:r>
            <a:r>
              <a:rPr lang="vi-VN" sz="2400"/>
              <a:t>30KN</a:t>
            </a:r>
            <a:r>
              <a:rPr lang="en-US" sz="2400"/>
              <a:t>. Thanh có mặt cắt ngang tròn đường kính d = </a:t>
            </a:r>
            <a:r>
              <a:rPr lang="vi-VN" sz="2400"/>
              <a:t>20m</a:t>
            </a:r>
            <a:r>
              <a:rPr lang="en-US" sz="2400"/>
              <a:t>m. Kích thước dọc cho trên hình vẽ</a:t>
            </a:r>
            <a:r>
              <a:rPr lang="vi-VN" sz="2400"/>
              <a:t>.</a:t>
            </a:r>
            <a:endParaRPr lang="en-US" sz="2400"/>
          </a:p>
          <a:p>
            <a:r>
              <a:rPr lang="en-US" sz="2400"/>
              <a:t>a. Vẽ biểu đồ nội lực</a:t>
            </a:r>
          </a:p>
          <a:p>
            <a:r>
              <a:rPr lang="vi-VN" sz="2400"/>
              <a:t>b</a:t>
            </a:r>
            <a:r>
              <a:rPr lang="en-US" sz="2400"/>
              <a:t>.</a:t>
            </a:r>
            <a:r>
              <a:rPr lang="vi-VN" sz="2400"/>
              <a:t>Tính ứng suất trong từng đoạn thanh.</a:t>
            </a:r>
            <a:r>
              <a:rPr lang="en-US" sz="2400"/>
              <a:t> Kiểm tra độ bền của thanh. Biết ứng suất cho phép </a:t>
            </a:r>
            <a:r>
              <a:rPr lang="en-US" sz="2400" smtClean="0"/>
              <a:t>[</a:t>
            </a:r>
            <a:r>
              <a:rPr lang="en-US" sz="2400" smtClean="0">
                <a:sym typeface="Symbol" panose="05050102010706020507" pitchFamily="18" charset="2"/>
              </a:rPr>
              <a:t></a:t>
            </a:r>
            <a:r>
              <a:rPr lang="en-US" sz="2400" baseline="-25000" smtClean="0"/>
              <a:t>k</a:t>
            </a:r>
            <a:r>
              <a:rPr lang="en-US" sz="2400"/>
              <a:t>] </a:t>
            </a:r>
            <a:r>
              <a:rPr lang="en-US" sz="2400" smtClean="0"/>
              <a:t>=[</a:t>
            </a:r>
            <a:r>
              <a:rPr lang="en-US" sz="2400" smtClean="0">
                <a:sym typeface="Symbol" panose="05050102010706020507" pitchFamily="18" charset="2"/>
              </a:rPr>
              <a:t></a:t>
            </a:r>
            <a:r>
              <a:rPr lang="en-US" sz="2400" baseline="-25000" smtClean="0"/>
              <a:t>n</a:t>
            </a:r>
            <a:r>
              <a:rPr lang="en-US" sz="2400"/>
              <a:t>] = 14kN/cm</a:t>
            </a:r>
            <a:r>
              <a:rPr lang="en-US" sz="2400" baseline="30000"/>
              <a:t>2</a:t>
            </a:r>
            <a:endParaRPr lang="en-US" sz="2400"/>
          </a:p>
          <a:p>
            <a:r>
              <a:rPr lang="vi-VN" sz="2400"/>
              <a:t>c</a:t>
            </a:r>
            <a:r>
              <a:rPr lang="en-US" sz="2400"/>
              <a:t>. Tìm biến dạng dọc tuyệt đối </a:t>
            </a:r>
            <a:r>
              <a:rPr lang="vi-VN" sz="2400" smtClean="0"/>
              <a:t>của thanh</a:t>
            </a:r>
            <a:r>
              <a:rPr lang="vi-VN" sz="2400"/>
              <a:t>.  </a:t>
            </a:r>
            <a:r>
              <a:rPr lang="en-US" sz="2400"/>
              <a:t>Cho E = 2.10</a:t>
            </a:r>
            <a:r>
              <a:rPr lang="vi-VN" sz="2400" baseline="30000"/>
              <a:t>8</a:t>
            </a:r>
            <a:r>
              <a:rPr lang="vi-VN" sz="2400"/>
              <a:t> k</a:t>
            </a:r>
            <a:r>
              <a:rPr lang="en-US" sz="2400"/>
              <a:t>N/m</a:t>
            </a:r>
            <a:r>
              <a:rPr lang="en-US" sz="2400" baseline="30000"/>
              <a:t>2</a:t>
            </a:r>
            <a:r>
              <a:rPr lang="en-US" sz="2400"/>
              <a:t> </a:t>
            </a:r>
          </a:p>
          <a:p>
            <a:pPr lvl="0">
              <a:lnSpc>
                <a:spcPct val="130000"/>
              </a:lnSpc>
            </a:pPr>
            <a:endParaRPr kumimoji="0" lang="en-US" altLang="en-US" sz="2400" b="1" i="0" u="none" strike="noStrike" cap="none" normalizeH="0" baseline="0" smtClean="0">
              <a:ln>
                <a:noFill/>
              </a:ln>
              <a:solidFill>
                <a:schemeClr val="tx1"/>
              </a:solidFill>
              <a:effectLst/>
              <a:latin typeface="+mn-lt"/>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9" name="Picture 5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95686" y="4423623"/>
            <a:ext cx="5862477" cy="1656835"/>
          </a:xfrm>
          <a:prstGeom prst="rect">
            <a:avLst/>
          </a:prstGeom>
        </p:spPr>
      </p:pic>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438041334"/>
      </p:ext>
    </p:extLst>
  </p:cSld>
  <p:clrMapOvr>
    <a:masterClrMapping/>
  </p:clrMapOvr>
  <mc:AlternateContent xmlns:mc="http://schemas.openxmlformats.org/markup-compatibility/2006">
    <mc:Choice xmlns:p14="http://schemas.microsoft.com/office/powerpoint/2010/main" Requires="p14">
      <p:transition spd="slow" p14:dur="2000" advTm="3270"/>
    </mc:Choice>
    <mc:Fallback>
      <p:transition spd="slow" advTm="32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additive="base">
                                        <p:cTn id="19" dur="500" fill="hold"/>
                                        <p:tgtEl>
                                          <p:spTgt spid="59"/>
                                        </p:tgtEl>
                                        <p:attrNameLst>
                                          <p:attrName>ppt_x</p:attrName>
                                        </p:attrNameLst>
                                      </p:cBhvr>
                                      <p:tavLst>
                                        <p:tav tm="0">
                                          <p:val>
                                            <p:strVal val="#ppt_x"/>
                                          </p:val>
                                        </p:tav>
                                        <p:tav tm="100000">
                                          <p:val>
                                            <p:strVal val="#ppt_x"/>
                                          </p:val>
                                        </p:tav>
                                      </p:tavLst>
                                    </p:anim>
                                    <p:anim calcmode="lin" valueType="num">
                                      <p:cBhvr additive="base">
                                        <p:cTn id="20"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1" fill="hold" display="0">
                  <p:stCondLst>
                    <p:cond delay="indefinite"/>
                  </p:stCondLst>
                  <p:endCondLst>
                    <p:cond evt="onStopAudio" delay="0">
                      <p:tgtEl>
                        <p:sldTgt/>
                      </p:tgtEl>
                    </p:cond>
                  </p:endCondLst>
                </p:cTn>
                <p:tgtEl>
                  <p:spTgt spid="3"/>
                </p:tgtEl>
              </p:cMediaNode>
            </p:audio>
          </p:childTnLst>
        </p:cTn>
      </p:par>
    </p:tnLst>
    <p:bldLst>
      <p:bldP spid="5" grpId="0"/>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0310" y="981564"/>
            <a:ext cx="11551690" cy="5164491"/>
          </a:xfrm>
          <a:prstGeom prst="rect">
            <a:avLst/>
          </a:prstGeom>
          <a:noFill/>
        </p:spPr>
        <p:txBody>
          <a:bodyPr wrap="square" rtlCol="0">
            <a:spAutoFit/>
          </a:bodyPr>
          <a:lstStyle/>
          <a:p>
            <a:r>
              <a:rPr lang="en-US" sz="2800" b="1">
                <a:solidFill>
                  <a:srgbClr val="0000FF"/>
                </a:solidFill>
              </a:rPr>
              <a:t>Bài tập</a:t>
            </a:r>
            <a:r>
              <a:rPr lang="en-US" sz="2800" b="1" smtClean="0">
                <a:solidFill>
                  <a:srgbClr val="0000FF"/>
                </a:solidFill>
              </a:rPr>
              <a:t>: (ch</a:t>
            </a:r>
            <a:r>
              <a:rPr lang="vi-VN" sz="2800" b="1" smtClean="0">
                <a:solidFill>
                  <a:srgbClr val="0000FF"/>
                </a:solidFill>
              </a:rPr>
              <a:t>ươ</a:t>
            </a:r>
            <a:r>
              <a:rPr lang="en-US" sz="2800" b="1" smtClean="0">
                <a:solidFill>
                  <a:srgbClr val="0000FF"/>
                </a:solidFill>
              </a:rPr>
              <a:t>ng 8)</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9" name="Rectangle 2"/>
          <p:cNvSpPr>
            <a:spLocks noChangeArrowheads="1"/>
          </p:cNvSpPr>
          <p:nvPr/>
        </p:nvSpPr>
        <p:spPr bwMode="auto">
          <a:xfrm>
            <a:off x="180109" y="10815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11"/>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TextBox 12"/>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4" name="TextBox 13"/>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5" name="Rounded Rectangle 14"/>
          <p:cNvSpPr/>
          <p:nvPr/>
        </p:nvSpPr>
        <p:spPr>
          <a:xfrm>
            <a:off x="2114549" y="161881"/>
            <a:ext cx="7986713"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8.4.</a:t>
            </a:r>
            <a:r>
              <a:rPr lang="en-US" sz="3600" b="1">
                <a:solidFill>
                  <a:srgbClr val="C00000"/>
                </a:solidFill>
              </a:rPr>
              <a:t>TÍNH TOÁN KÉO (NÉN) ĐÚNG </a:t>
            </a:r>
            <a:r>
              <a:rPr lang="en-US" sz="3600" b="1" smtClean="0">
                <a:solidFill>
                  <a:srgbClr val="C00000"/>
                </a:solidFill>
              </a:rPr>
              <a:t>TÂM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2" name="Rectangle 4"/>
          <p:cNvSpPr>
            <a:spLocks noChangeArrowheads="1"/>
          </p:cNvSpPr>
          <p:nvPr/>
        </p:nvSpPr>
        <p:spPr bwMode="auto">
          <a:xfrm>
            <a:off x="1071563" y="1487385"/>
            <a:ext cx="1011555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809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lnSpc>
                <a:spcPct val="120000"/>
              </a:lnSpc>
            </a:pPr>
            <a:r>
              <a:rPr lang="en-US" sz="2400" b="1" smtClean="0"/>
              <a:t>BT11: </a:t>
            </a:r>
            <a:r>
              <a:rPr lang="vi-VN" sz="2400"/>
              <a:t>Tại điểm A của một giá đỡ gồm hai thanh tròn AB và AC </a:t>
            </a:r>
            <a:r>
              <a:rPr lang="en-US" sz="2400"/>
              <a:t> chịu lực </a:t>
            </a:r>
            <a:r>
              <a:rPr lang="vi-VN" sz="2400"/>
              <a:t>P =</a:t>
            </a:r>
            <a:r>
              <a:rPr lang="en-US" sz="2400"/>
              <a:t>2</a:t>
            </a:r>
            <a:r>
              <a:rPr lang="vi-VN" sz="2400"/>
              <a:t>0 kN </a:t>
            </a:r>
            <a:r>
              <a:rPr lang="en-US" sz="2400"/>
              <a:t>như hình vẽ. Biết các thanh AB và AC làm bằng thép có ứng suất cho phép </a:t>
            </a:r>
            <a:r>
              <a:rPr lang="en-US" sz="2400" smtClean="0"/>
              <a:t>[</a:t>
            </a:r>
            <a:r>
              <a:rPr lang="en-US" sz="2400">
                <a:sym typeface="Symbol" panose="05050102010706020507" pitchFamily="18" charset="2"/>
              </a:rPr>
              <a:t></a:t>
            </a:r>
            <a:r>
              <a:rPr lang="en-US" sz="2400" baseline="-25000"/>
              <a:t>n</a:t>
            </a:r>
            <a:r>
              <a:rPr lang="en-US" sz="2400"/>
              <a:t>] </a:t>
            </a:r>
            <a:r>
              <a:rPr lang="en-US" sz="2400" smtClean="0"/>
              <a:t>= </a:t>
            </a:r>
            <a:r>
              <a:rPr lang="en-US" sz="2400"/>
              <a:t>120MN/m</a:t>
            </a:r>
            <a:r>
              <a:rPr lang="en-US" sz="2400" baseline="30000"/>
              <a:t>2</a:t>
            </a:r>
            <a:r>
              <a:rPr lang="en-US" sz="2400"/>
              <a:t>. Xác định </a:t>
            </a:r>
            <a:r>
              <a:rPr lang="vi-VN" sz="2400"/>
              <a:t>đường kính của 2 thanh </a:t>
            </a:r>
            <a:r>
              <a:rPr lang="en-US" sz="2400"/>
              <a:t>theo điều kiện bền. </a:t>
            </a:r>
            <a:endParaRPr lang="en-US" sz="2400" smtClean="0"/>
          </a:p>
          <a:p>
            <a:pPr>
              <a:lnSpc>
                <a:spcPct val="120000"/>
              </a:lnSpc>
            </a:pPr>
            <a:endParaRPr lang="en-US" sz="2400"/>
          </a:p>
          <a:p>
            <a:pPr algn="just">
              <a:lnSpc>
                <a:spcPct val="120000"/>
              </a:lnSpc>
            </a:pPr>
            <a:r>
              <a:rPr lang="en-US" sz="2400" b="1" smtClean="0"/>
              <a:t>BT12: </a:t>
            </a:r>
            <a:r>
              <a:rPr lang="en-US" sz="2400" smtClean="0"/>
              <a:t>Thanh </a:t>
            </a:r>
            <a:r>
              <a:rPr lang="en-US" sz="2400"/>
              <a:t>tròn 1 làm bằng thép có ứng suất cho phép [</a:t>
            </a:r>
            <a:r>
              <a:rPr lang="en-US" sz="2400">
                <a:sym typeface="Symbol" panose="05050102010706020507" pitchFamily="18" charset="2"/>
              </a:rPr>
              <a:t></a:t>
            </a:r>
            <a:r>
              <a:rPr lang="en-US" sz="2400" baseline="-25000" smtClean="0"/>
              <a:t>k</a:t>
            </a:r>
            <a:r>
              <a:rPr lang="en-US" sz="2400" smtClean="0"/>
              <a:t>] </a:t>
            </a:r>
            <a:r>
              <a:rPr lang="en-US" sz="2400"/>
              <a:t>= </a:t>
            </a:r>
            <a:r>
              <a:rPr lang="en-US" sz="2400" smtClean="0"/>
              <a:t>12kN/cm</a:t>
            </a:r>
            <a:r>
              <a:rPr lang="en-US" sz="2400" baseline="30000" smtClean="0"/>
              <a:t>2 </a:t>
            </a:r>
            <a:r>
              <a:rPr lang="en-US" sz="2400"/>
              <a:t>và thanh tròn 2 làm bằng đồng có [</a:t>
            </a:r>
            <a:r>
              <a:rPr lang="en-US" sz="2400">
                <a:sym typeface="Symbol" panose="05050102010706020507" pitchFamily="18" charset="2"/>
              </a:rPr>
              <a:t></a:t>
            </a:r>
            <a:r>
              <a:rPr lang="en-US" sz="2400" baseline="-25000" smtClean="0"/>
              <a:t>n</a:t>
            </a:r>
            <a:r>
              <a:rPr lang="en-US" sz="2400" smtClean="0"/>
              <a:t>] </a:t>
            </a:r>
            <a:r>
              <a:rPr lang="en-US" sz="2400"/>
              <a:t>= 4kN/cm</a:t>
            </a:r>
            <a:r>
              <a:rPr lang="en-US" sz="2400" baseline="30000"/>
              <a:t>2 </a:t>
            </a:r>
            <a:r>
              <a:rPr lang="en-US" sz="2400"/>
              <a:t>bắt bản lề vào tường thẳng đứng. Tại nút bản lề A tác dụng lực P = 20KN, các góc cho trên hình vẽ. Kiểm tra độ bền của 2 thanh. Biết đường kính của 2 thanh lần lượt là d</a:t>
            </a:r>
            <a:r>
              <a:rPr lang="en-US" sz="2400" baseline="-25000"/>
              <a:t>1</a:t>
            </a:r>
            <a:r>
              <a:rPr lang="en-US" sz="2400"/>
              <a:t>= 20mm và d</a:t>
            </a:r>
            <a:r>
              <a:rPr lang="en-US" sz="2400" baseline="-25000"/>
              <a:t>2 </a:t>
            </a:r>
            <a:r>
              <a:rPr lang="en-US" sz="2400"/>
              <a:t>= 15mm</a:t>
            </a:r>
            <a:r>
              <a:rPr lang="en-US" sz="2400" smtClean="0"/>
              <a:t>.</a:t>
            </a:r>
            <a:endParaRPr lang="en-US" sz="240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2241619987"/>
      </p:ext>
    </p:extLst>
  </p:cSld>
  <p:clrMapOvr>
    <a:masterClrMapping/>
  </p:clrMapOvr>
  <mc:AlternateContent xmlns:mc="http://schemas.openxmlformats.org/markup-compatibility/2006">
    <mc:Choice xmlns:p14="http://schemas.microsoft.com/office/powerpoint/2010/main" Requires="p14">
      <p:transition spd="slow" p14:dur="2000" advTm="2676"/>
    </mc:Choice>
    <mc:Fallback>
      <p:transition spd="slow" advTm="26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3"/>
                </p:tgtEl>
              </p:cMediaNode>
            </p:audio>
          </p:childTnLst>
        </p:cTn>
      </p:par>
    </p:tnLst>
    <p:bldLst>
      <p:bldP spid="5" grpId="0"/>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0310" y="981564"/>
            <a:ext cx="11551690" cy="5164491"/>
          </a:xfrm>
          <a:prstGeom prst="rect">
            <a:avLst/>
          </a:prstGeom>
          <a:noFill/>
        </p:spPr>
        <p:txBody>
          <a:bodyPr wrap="square" rtlCol="0">
            <a:spAutoFit/>
          </a:bodyPr>
          <a:lstStyle/>
          <a:p>
            <a:r>
              <a:rPr lang="en-US" sz="2800" b="1">
                <a:solidFill>
                  <a:srgbClr val="0000FF"/>
                </a:solidFill>
              </a:rPr>
              <a:t>Bài tập</a:t>
            </a:r>
            <a:r>
              <a:rPr lang="en-US" sz="2800" b="1" smtClean="0">
                <a:solidFill>
                  <a:srgbClr val="0000FF"/>
                </a:solidFill>
              </a:rPr>
              <a:t>: (ch</a:t>
            </a:r>
            <a:r>
              <a:rPr lang="vi-VN" sz="2800" b="1" smtClean="0">
                <a:solidFill>
                  <a:srgbClr val="0000FF"/>
                </a:solidFill>
              </a:rPr>
              <a:t>ươ</a:t>
            </a:r>
            <a:r>
              <a:rPr lang="en-US" sz="2800" b="1" smtClean="0">
                <a:solidFill>
                  <a:srgbClr val="0000FF"/>
                </a:solidFill>
              </a:rPr>
              <a:t>ng 8)</a:t>
            </a:r>
            <a:endParaRPr lang="en-US" sz="2800" smtClean="0"/>
          </a:p>
          <a:p>
            <a:pPr>
              <a:lnSpc>
                <a:spcPct val="130000"/>
              </a:lnSpc>
            </a:pPr>
            <a:r>
              <a:rPr lang="en-US" sz="2800" smtClean="0"/>
              <a:t>       </a:t>
            </a:r>
          </a:p>
          <a:p>
            <a:pPr>
              <a:lnSpc>
                <a:spcPct val="130000"/>
              </a:lnSpc>
            </a:pPr>
            <a:endParaRPr lang="en-US" sz="2800" smtClean="0"/>
          </a:p>
          <a:p>
            <a:pPr>
              <a:lnSpc>
                <a:spcPct val="130000"/>
              </a:lnSpc>
            </a:pPr>
            <a:endParaRPr lang="en-US" sz="2800" smtClean="0"/>
          </a:p>
          <a:p>
            <a:pPr>
              <a:lnSpc>
                <a:spcPct val="130000"/>
              </a:lnSpc>
            </a:pPr>
            <a:endParaRPr lang="en-US" sz="2800" smtClean="0"/>
          </a:p>
          <a:p>
            <a:pPr>
              <a:lnSpc>
                <a:spcPct val="120000"/>
              </a:lnSpc>
            </a:pPr>
            <a:r>
              <a:rPr lang="vi-VN" sz="2800" smtClean="0"/>
              <a:t/>
            </a:r>
            <a:br>
              <a:rPr lang="vi-VN" sz="2800" smtClean="0"/>
            </a:br>
            <a:r>
              <a:rPr lang="en-US" sz="2800" smtClean="0"/>
              <a:t/>
            </a:r>
            <a:br>
              <a:rPr lang="en-US" sz="2800" smtClean="0"/>
            </a:br>
            <a:r>
              <a:rPr lang="en-US" sz="2800" smtClean="0"/>
              <a:t/>
            </a:r>
            <a:br>
              <a:rPr lang="en-US" sz="2800" smtClean="0"/>
            </a:br>
            <a:endParaRPr lang="en-US" sz="2800" smtClean="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9" name="Rectangle 2"/>
          <p:cNvSpPr>
            <a:spLocks noChangeArrowheads="1"/>
          </p:cNvSpPr>
          <p:nvPr/>
        </p:nvSpPr>
        <p:spPr bwMode="auto">
          <a:xfrm>
            <a:off x="180109" y="10815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11"/>
          <p:cNvSpPr/>
          <p:nvPr/>
        </p:nvSpPr>
        <p:spPr>
          <a:xfrm>
            <a:off x="0" y="6305738"/>
            <a:ext cx="12192000" cy="552262"/>
          </a:xfrm>
          <a:prstGeom prst="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
        <p:nvSpPr>
          <p:cNvPr id="13" name="TextBox 12"/>
          <p:cNvSpPr txBox="1"/>
          <p:nvPr/>
        </p:nvSpPr>
        <p:spPr>
          <a:xfrm>
            <a:off x="0" y="6397203"/>
            <a:ext cx="3477126"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GV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TRANG</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14" name="TextBox 13"/>
          <p:cNvSpPr txBox="1"/>
          <p:nvPr/>
        </p:nvSpPr>
        <p:spPr>
          <a:xfrm>
            <a:off x="9343176" y="6347408"/>
            <a:ext cx="3201909"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CƠ</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KỸ</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THUẬT</a:t>
            </a:r>
            <a:endParaRPr lang="en-US" dirty="0">
              <a:latin typeface="Arial" panose="020B0604020202020204" pitchFamily="34" charset="0"/>
              <a:cs typeface="Arial" panose="020B0604020202020204" pitchFamily="34" charset="0"/>
            </a:endParaRPr>
          </a:p>
        </p:txBody>
      </p:sp>
      <p:sp>
        <p:nvSpPr>
          <p:cNvPr id="15" name="Rounded Rectangle 14"/>
          <p:cNvSpPr/>
          <p:nvPr/>
        </p:nvSpPr>
        <p:spPr>
          <a:xfrm>
            <a:off x="2114549" y="161881"/>
            <a:ext cx="7986713" cy="736929"/>
          </a:xfrm>
          <a:prstGeom prst="roundRect">
            <a:avLst/>
          </a:prstGeom>
          <a:ln w="28575"/>
        </p:spPr>
        <p:style>
          <a:lnRef idx="2">
            <a:schemeClr val="accent4"/>
          </a:lnRef>
          <a:fillRef idx="1">
            <a:schemeClr val="lt1"/>
          </a:fillRef>
          <a:effectRef idx="0">
            <a:schemeClr val="accent4"/>
          </a:effectRef>
          <a:fontRef idx="minor">
            <a:schemeClr val="dk1"/>
          </a:fontRef>
        </p:style>
        <p:txBody>
          <a:bodyPr rtlCol="0" anchor="ctr"/>
          <a:lstStyle/>
          <a:p>
            <a:pPr algn="ctr"/>
            <a:r>
              <a:rPr lang="en-US" sz="3600" b="1"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8.4.</a:t>
            </a:r>
            <a:r>
              <a:rPr lang="en-US" sz="3600" b="1">
                <a:solidFill>
                  <a:srgbClr val="C00000"/>
                </a:solidFill>
              </a:rPr>
              <a:t>TÍNH TOÁN KÉO (NÉN) ĐÚNG </a:t>
            </a:r>
            <a:r>
              <a:rPr lang="en-US" sz="3600" b="1" smtClean="0">
                <a:solidFill>
                  <a:srgbClr val="C00000"/>
                </a:solidFill>
              </a:rPr>
              <a:t>TÂM </a:t>
            </a:r>
            <a:endParaRPr lang="en-US" sz="3600" b="1" dirty="0" smtClean="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38402" y="2307926"/>
            <a:ext cx="4705198" cy="2380276"/>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70485" y="1838437"/>
            <a:ext cx="1759277" cy="3111142"/>
          </a:xfrm>
          <a:prstGeom prst="rect">
            <a:avLst/>
          </a:prstGeom>
        </p:spPr>
      </p:pic>
      <p:sp>
        <p:nvSpPr>
          <p:cNvPr id="16" name="Rectangle 15"/>
          <p:cNvSpPr/>
          <p:nvPr/>
        </p:nvSpPr>
        <p:spPr>
          <a:xfrm>
            <a:off x="2732624" y="4888234"/>
            <a:ext cx="1702838" cy="607218"/>
          </a:xfrm>
          <a:prstGeom prst="rect">
            <a:avLst/>
          </a:prstGeom>
        </p:spPr>
        <p:txBody>
          <a:bodyPr wrap="none">
            <a:spAutoFit/>
          </a:bodyPr>
          <a:lstStyle/>
          <a:p>
            <a:pPr lvl="0">
              <a:lnSpc>
                <a:spcPct val="130000"/>
              </a:lnSpc>
            </a:pPr>
            <a:r>
              <a:rPr lang="en-US" sz="2800" b="1" smtClean="0">
                <a:solidFill>
                  <a:srgbClr val="0000FF"/>
                </a:solidFill>
              </a:rPr>
              <a:t>Hình BT11</a:t>
            </a:r>
            <a:endParaRPr lang="en-US" sz="2800"/>
          </a:p>
        </p:txBody>
      </p:sp>
      <p:sp>
        <p:nvSpPr>
          <p:cNvPr id="17" name="Rectangle 16"/>
          <p:cNvSpPr/>
          <p:nvPr/>
        </p:nvSpPr>
        <p:spPr>
          <a:xfrm>
            <a:off x="7770485" y="4847323"/>
            <a:ext cx="1702838" cy="607218"/>
          </a:xfrm>
          <a:prstGeom prst="rect">
            <a:avLst/>
          </a:prstGeom>
        </p:spPr>
        <p:txBody>
          <a:bodyPr wrap="none">
            <a:spAutoFit/>
          </a:bodyPr>
          <a:lstStyle/>
          <a:p>
            <a:pPr lvl="0">
              <a:lnSpc>
                <a:spcPct val="130000"/>
              </a:lnSpc>
            </a:pPr>
            <a:r>
              <a:rPr lang="en-US" sz="2800" b="1" smtClean="0">
                <a:solidFill>
                  <a:srgbClr val="0000FF"/>
                </a:solidFill>
              </a:rPr>
              <a:t>Hình BT12</a:t>
            </a:r>
            <a:endParaRPr lang="en-US" sz="2800"/>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4022213210"/>
      </p:ext>
    </p:extLst>
  </p:cSld>
  <p:clrMapOvr>
    <a:masterClrMapping/>
  </p:clrMapOvr>
  <mc:AlternateContent xmlns:mc="http://schemas.openxmlformats.org/markup-compatibility/2006">
    <mc:Choice xmlns:p14="http://schemas.microsoft.com/office/powerpoint/2010/main" Requires="p14">
      <p:transition spd="slow" p14:dur="2000" advTm="16850"/>
    </mc:Choice>
    <mc:Fallback>
      <p:transition spd="slow" advTm="168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2"/>
                </p:tgtEl>
              </p:cMediaNode>
            </p:audio>
          </p:childTnLst>
        </p:cTn>
      </p:par>
    </p:tnLst>
    <p:bldLst>
      <p:bldP spid="5" grpId="0"/>
      <p:bldP spid="16"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2.1"/>
</p:tagLst>
</file>

<file path=ppt/tags/tag2.xml><?xml version="1.0" encoding="utf-8"?>
<p:tagLst xmlns:a="http://schemas.openxmlformats.org/drawingml/2006/main" xmlns:r="http://schemas.openxmlformats.org/officeDocument/2006/relationships" xmlns:p="http://schemas.openxmlformats.org/presentationml/2006/main">
  <p:tag name="TIMING" val="|0.6|0.6|0.6|0.5|0.4|0.4|0.4"/>
</p:tagLst>
</file>

<file path=ppt/tags/tag3.xml><?xml version="1.0" encoding="utf-8"?>
<p:tagLst xmlns:a="http://schemas.openxmlformats.org/drawingml/2006/main" xmlns:r="http://schemas.openxmlformats.org/officeDocument/2006/relationships" xmlns:p="http://schemas.openxmlformats.org/presentationml/2006/main">
  <p:tag name="TIMING" val="|0.4|0.6|0.5|0.5|0.5"/>
</p:tagLst>
</file>

<file path=ppt/tags/tag4.xml><?xml version="1.0" encoding="utf-8"?>
<p:tagLst xmlns:a="http://schemas.openxmlformats.org/drawingml/2006/main" xmlns:r="http://schemas.openxmlformats.org/officeDocument/2006/relationships" xmlns:p="http://schemas.openxmlformats.org/presentationml/2006/main">
  <p:tag name="TIMING" val="|0.5|0.4|0.4|0.4|0.4|0.5|0.4|0.4|0.7|0.5|0.5|0.4|0.6|0.8|0.6|0.6|0.6|0.5|0.7"/>
</p:tagLst>
</file>

<file path=ppt/tags/tag5.xml><?xml version="1.0" encoding="utf-8"?>
<p:tagLst xmlns:a="http://schemas.openxmlformats.org/drawingml/2006/main" xmlns:r="http://schemas.openxmlformats.org/officeDocument/2006/relationships" xmlns:p="http://schemas.openxmlformats.org/presentationml/2006/main">
  <p:tag name="TIMING" val="|0.7|0.5|0.5|0.6|0.5|0.4|0.4|0.3|0.3|0.4|0.3|0.3|0.3|0.3|0.3|0.3|0.2|0.2|0.3|0.3"/>
</p:tagLst>
</file>

<file path=ppt/tags/tag6.xml><?xml version="1.0" encoding="utf-8"?>
<p:tagLst xmlns:a="http://schemas.openxmlformats.org/drawingml/2006/main" xmlns:r="http://schemas.openxmlformats.org/officeDocument/2006/relationships" xmlns:p="http://schemas.openxmlformats.org/presentationml/2006/main">
  <p:tag name="TIMING" val="|0.4|0.6|0.5|0.4|0.3"/>
</p:tagLst>
</file>

<file path=ppt/tags/tag7.xml><?xml version="1.0" encoding="utf-8"?>
<p:tagLst xmlns:a="http://schemas.openxmlformats.org/drawingml/2006/main" xmlns:r="http://schemas.openxmlformats.org/officeDocument/2006/relationships" xmlns:p="http://schemas.openxmlformats.org/presentationml/2006/main">
  <p:tag name="TIMING" val="|0.8|0.9"/>
</p:tagLst>
</file>

<file path=ppt/tags/tag8.xml><?xml version="1.0" encoding="utf-8"?>
<p:tagLst xmlns:a="http://schemas.openxmlformats.org/drawingml/2006/main" xmlns:r="http://schemas.openxmlformats.org/officeDocument/2006/relationships" xmlns:p="http://schemas.openxmlformats.org/presentationml/2006/main">
  <p:tag name="TIMING" val="|0.2|0.3|0.2|0.3|0.2|0.2|0.2"/>
</p:tagLst>
</file>

<file path=ppt/tags/tag9.xml><?xml version="1.0" encoding="utf-8"?>
<p:tagLst xmlns:a="http://schemas.openxmlformats.org/drawingml/2006/main" xmlns:r="http://schemas.openxmlformats.org/officeDocument/2006/relationships" xmlns:p="http://schemas.openxmlformats.org/presentationml/2006/main">
  <p:tag name="TIMING" val="|0.8|0.4|0.4|0.4|0.3|0.3"/>
</p:tagLst>
</file>

<file path=ppt/tags/tag10.xml><?xml version="1.0" encoding="utf-8"?>
<p:tagLst xmlns:a="http://schemas.openxmlformats.org/drawingml/2006/main" xmlns:r="http://schemas.openxmlformats.org/officeDocument/2006/relationships" xmlns:p="http://schemas.openxmlformats.org/presentationml/2006/main">
  <p:tag name="TIMING" val="|0.7|0.3|0.4|0.3|0.3|0.3|0.3|0.3|0.3"/>
</p:tagLst>
</file>

<file path=ppt/tags/tag11.xml><?xml version="1.0" encoding="utf-8"?>
<p:tagLst xmlns:a="http://schemas.openxmlformats.org/drawingml/2006/main" xmlns:r="http://schemas.openxmlformats.org/officeDocument/2006/relationships" xmlns:p="http://schemas.openxmlformats.org/presentationml/2006/main">
  <p:tag name="TIMING" val="|3.5|2.7|3.8|7.3|4.7"/>
</p:tagLst>
</file>

<file path=ppt/tags/tag12.xml><?xml version="1.0" encoding="utf-8"?>
<p:tagLst xmlns:a="http://schemas.openxmlformats.org/drawingml/2006/main" xmlns:r="http://schemas.openxmlformats.org/officeDocument/2006/relationships" xmlns:p="http://schemas.openxmlformats.org/presentationml/2006/main">
  <p:tag name="TIMING" val="|3.4|1.6|3.4|1.6|1.4|1.6|1.1"/>
</p:tagLst>
</file>

<file path=ppt/tags/tag13.xml><?xml version="1.0" encoding="utf-8"?>
<p:tagLst xmlns:a="http://schemas.openxmlformats.org/drawingml/2006/main" xmlns:r="http://schemas.openxmlformats.org/officeDocument/2006/relationships" xmlns:p="http://schemas.openxmlformats.org/presentationml/2006/main">
  <p:tag name="TIMING" val="|1.3|0.6|0.9|0.8|0.7|0.5|0.5|0.5|0.5|1.1|0.5|0.4"/>
</p:tagLst>
</file>

<file path=ppt/tags/tag14.xml><?xml version="1.0" encoding="utf-8"?>
<p:tagLst xmlns:a="http://schemas.openxmlformats.org/drawingml/2006/main" xmlns:r="http://schemas.openxmlformats.org/officeDocument/2006/relationships" xmlns:p="http://schemas.openxmlformats.org/presentationml/2006/main">
  <p:tag name="TIMING" val="|0.8|0.6|1.4|0.9"/>
</p:tagLst>
</file>

<file path=ppt/tags/tag15.xml><?xml version="1.0" encoding="utf-8"?>
<p:tagLst xmlns:a="http://schemas.openxmlformats.org/drawingml/2006/main" xmlns:r="http://schemas.openxmlformats.org/officeDocument/2006/relationships" xmlns:p="http://schemas.openxmlformats.org/presentationml/2006/main">
  <p:tag name="TIMING" val="|1.4|1.1|0.4|0.3|0.4|0.4|0.3|0.3|0.3|0.4"/>
</p:tagLst>
</file>

<file path=ppt/tags/tag16.xml><?xml version="1.0" encoding="utf-8"?>
<p:tagLst xmlns:a="http://schemas.openxmlformats.org/drawingml/2006/main" xmlns:r="http://schemas.openxmlformats.org/officeDocument/2006/relationships" xmlns:p="http://schemas.openxmlformats.org/presentationml/2006/main">
  <p:tag name="TIMING" val="|0.7|0.5|1.8|0.9"/>
</p:tagLst>
</file>

<file path=ppt/tags/tag17.xml><?xml version="1.0" encoding="utf-8"?>
<p:tagLst xmlns:a="http://schemas.openxmlformats.org/drawingml/2006/main" xmlns:r="http://schemas.openxmlformats.org/officeDocument/2006/relationships" xmlns:p="http://schemas.openxmlformats.org/presentationml/2006/main">
  <p:tag name="TIMING" val="|1.1|0.4|0.4|0.4|0.4|0.3"/>
</p:tagLst>
</file>

<file path=ppt/tags/tag18.xml><?xml version="1.0" encoding="utf-8"?>
<p:tagLst xmlns:a="http://schemas.openxmlformats.org/drawingml/2006/main" xmlns:r="http://schemas.openxmlformats.org/officeDocument/2006/relationships" xmlns:p="http://schemas.openxmlformats.org/presentationml/2006/main">
  <p:tag name="TIMING" val="|0.7|0.4|0.5|0.4|0.4"/>
</p:tagLst>
</file>

<file path=ppt/tags/tag19.xml><?xml version="1.0" encoding="utf-8"?>
<p:tagLst xmlns:a="http://schemas.openxmlformats.org/drawingml/2006/main" xmlns:r="http://schemas.openxmlformats.org/officeDocument/2006/relationships" xmlns:p="http://schemas.openxmlformats.org/presentationml/2006/main">
  <p:tag name="TIMING" val="|0.9|0.5|0.4|0.5|0.4"/>
</p:tagLst>
</file>

<file path=ppt/tags/tag20.xml><?xml version="1.0" encoding="utf-8"?>
<p:tagLst xmlns:a="http://schemas.openxmlformats.org/drawingml/2006/main" xmlns:r="http://schemas.openxmlformats.org/officeDocument/2006/relationships" xmlns:p="http://schemas.openxmlformats.org/presentationml/2006/main">
  <p:tag name="TIMING" val="|1.1|0.5|0.4|0.3|0.4|0.4"/>
</p:tagLst>
</file>

<file path=ppt/tags/tag21.xml><?xml version="1.0" encoding="utf-8"?>
<p:tagLst xmlns:a="http://schemas.openxmlformats.org/drawingml/2006/main" xmlns:r="http://schemas.openxmlformats.org/officeDocument/2006/relationships" xmlns:p="http://schemas.openxmlformats.org/presentationml/2006/main">
  <p:tag name="TIMING" val="|1.3|0.4|0.3|0.3|0.3|2.4|0.7"/>
</p:tagLst>
</file>

<file path=ppt/tags/tag22.xml><?xml version="1.0" encoding="utf-8"?>
<p:tagLst xmlns:a="http://schemas.openxmlformats.org/drawingml/2006/main" xmlns:r="http://schemas.openxmlformats.org/officeDocument/2006/relationships" xmlns:p="http://schemas.openxmlformats.org/presentationml/2006/main">
  <p:tag name="TIMING" val="|2.6|1|1"/>
</p:tagLst>
</file>

<file path=ppt/tags/tag23.xml><?xml version="1.0" encoding="utf-8"?>
<p:tagLst xmlns:a="http://schemas.openxmlformats.org/drawingml/2006/main" xmlns:r="http://schemas.openxmlformats.org/officeDocument/2006/relationships" xmlns:p="http://schemas.openxmlformats.org/presentationml/2006/main">
  <p:tag name="TIMING" val="|1.2|0.4|0.4|0.5|0.4|0.4|0.4|0.4|0.4|0.4|0.4"/>
</p:tagLst>
</file>

<file path=ppt/tags/tag24.xml><?xml version="1.0" encoding="utf-8"?>
<p:tagLst xmlns:a="http://schemas.openxmlformats.org/drawingml/2006/main" xmlns:r="http://schemas.openxmlformats.org/officeDocument/2006/relationships" xmlns:p="http://schemas.openxmlformats.org/presentationml/2006/main">
  <p:tag name="TIMING" val="|0.8|0.4|0.4|0.4|0.4|0.4|0.4"/>
</p:tagLst>
</file>

<file path=ppt/tags/tag25.xml><?xml version="1.0" encoding="utf-8"?>
<p:tagLst xmlns:a="http://schemas.openxmlformats.org/drawingml/2006/main" xmlns:r="http://schemas.openxmlformats.org/officeDocument/2006/relationships" xmlns:p="http://schemas.openxmlformats.org/presentationml/2006/main">
  <p:tag name="TIMING" val="|0.9|1.2|0.7|0.8|0.7|0.4|0.5|0.4|0.5|1.2|0.7"/>
</p:tagLst>
</file>

<file path=ppt/tags/tag26.xml><?xml version="1.0" encoding="utf-8"?>
<p:tagLst xmlns:a="http://schemas.openxmlformats.org/drawingml/2006/main" xmlns:r="http://schemas.openxmlformats.org/officeDocument/2006/relationships" xmlns:p="http://schemas.openxmlformats.org/presentationml/2006/main">
  <p:tag name="TIMING" val="|3.6|1.9|1|0.8|0.5|1.7|0.5"/>
</p:tagLst>
</file>

<file path=ppt/tags/tag27.xml><?xml version="1.0" encoding="utf-8"?>
<p:tagLst xmlns:a="http://schemas.openxmlformats.org/drawingml/2006/main" xmlns:r="http://schemas.openxmlformats.org/officeDocument/2006/relationships" xmlns:p="http://schemas.openxmlformats.org/presentationml/2006/main">
  <p:tag name="TIMING" val="|0.7|1.4|1.4"/>
</p:tagLst>
</file>

<file path=ppt/tags/tag28.xml><?xml version="1.0" encoding="utf-8"?>
<p:tagLst xmlns:a="http://schemas.openxmlformats.org/drawingml/2006/main" xmlns:r="http://schemas.openxmlformats.org/officeDocument/2006/relationships" xmlns:p="http://schemas.openxmlformats.org/presentationml/2006/main">
  <p:tag name="TIMING" val="|0.8|0.5|0.8"/>
</p:tagLst>
</file>

<file path=ppt/tags/tag29.xml><?xml version="1.0" encoding="utf-8"?>
<p:tagLst xmlns:a="http://schemas.openxmlformats.org/drawingml/2006/main" xmlns:r="http://schemas.openxmlformats.org/officeDocument/2006/relationships" xmlns:p="http://schemas.openxmlformats.org/presentationml/2006/main">
  <p:tag name="TIMING" val="|1|0.5"/>
</p:tagLst>
</file>

<file path=ppt/tags/tag30.xml><?xml version="1.0" encoding="utf-8"?>
<p:tagLst xmlns:a="http://schemas.openxmlformats.org/drawingml/2006/main" xmlns:r="http://schemas.openxmlformats.org/officeDocument/2006/relationships" xmlns:p="http://schemas.openxmlformats.org/presentationml/2006/main">
  <p:tag name="TIMING" val="|1.3|0.4|1.1|0.8|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solidFill>
            <a:schemeClr val="tx1"/>
          </a:solid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3052</TotalTime>
  <Words>2911</Words>
  <Application>Microsoft Office PowerPoint</Application>
  <PresentationFormat>Widescreen</PresentationFormat>
  <Paragraphs>520</Paragraphs>
  <Slides>30</Slides>
  <Notes>5</Notes>
  <HiddenSlides>0</HiddenSlides>
  <MMClips>30</MMClips>
  <ScaleCrop>false</ScaleCrop>
  <HeadingPairs>
    <vt:vector size="10"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30</vt:i4>
      </vt:variant>
      <vt:variant>
        <vt:lpstr>Custom Shows</vt:lpstr>
      </vt:variant>
      <vt:variant>
        <vt:i4>1</vt:i4>
      </vt:variant>
    </vt:vector>
  </HeadingPairs>
  <TitlesOfParts>
    <vt:vector size="38" baseType="lpstr">
      <vt:lpstr>Arial</vt:lpstr>
      <vt:lpstr>Calibri</vt:lpstr>
      <vt:lpstr>Calibri Light</vt:lpstr>
      <vt:lpstr>Symbol</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Custom Show 1</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DUONG HONG</dc:creator>
  <cp:lastModifiedBy>HOME</cp:lastModifiedBy>
  <cp:revision>392</cp:revision>
  <dcterms:created xsi:type="dcterms:W3CDTF">2020-03-21T07:33:23Z</dcterms:created>
  <dcterms:modified xsi:type="dcterms:W3CDTF">2021-05-31T10:07:49Z</dcterms:modified>
</cp:coreProperties>
</file>