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7BC1-ABEE-4A3F-8069-658CA8AC9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B5A858-418D-42C3-917C-2EDE487C56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D9EF8-872C-4E88-A33F-761B2E723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ADCEB-6BF0-45CA-A08A-F6AB932F7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6E25B-9338-4F48-880C-459F6B170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07935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20BA1-B4AE-421A-AF9D-0D366FE25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9626E-7676-4A00-A1ED-063C61A1B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85BD2-EEE3-4D73-A840-255A8B55A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F82B4-B426-4A74-A89F-2A14FE8A5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E79D1-FEA3-4133-875F-8EFE22AE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60322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E5813-D48F-4ECA-B516-93C5758F1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73CA90-E912-4559-B5F3-2A33ECC27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56A79-09D3-4A2E-8E15-A525D38C0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362DB-5638-4453-96F0-3AC4FDEBB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91D96-599C-4940-8E09-71EE1EC62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52611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58AED-CA8D-4F98-B7CB-CFAB37735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A046E-ABF6-4552-B33E-E9E2971DE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6CE8E6-82EF-455B-8AB1-B7C29CDB48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4AFF74-CAFD-4F62-AFE7-4202CA598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5E0FD-3CFB-46C3-84A5-69AC06C28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F2B3E-F231-4310-8AAB-1D88F108C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3204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7BE14-C648-48E1-81A1-ED483C536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ECFE38-86FA-4DAA-A201-5F4747CE8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03A20-8904-48F7-A9F8-E09B8A434E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8D17F8-908C-4003-8892-21D67B32E3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947791-212A-463E-B158-22548B58F8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94400B-8626-46A1-A328-38A9248A1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37C89D-47AB-472C-AFD3-94671FF8E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428339-C918-48D1-8103-FF71811C6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84929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6DD83-C450-4C31-85A5-5ADFCA4AD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12BC58-DE75-4470-A2D8-907BA528F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FA5D45-0990-44B8-AC26-8774EAB88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89FC40-0EAC-44EE-A981-88292711D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57568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2A118B-168D-4D4E-AFF2-28523A0E2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A07F4D-BF6F-43F8-B949-FB8E9829F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05A181-CE0B-4E81-A227-2B5D5672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73624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91914-D335-4F18-B159-B8F34BEE5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F1D91-9570-41A4-9CA4-C98458FC3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5C6B6-713F-4D9C-A97F-B7B036601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5E619A-1415-46E5-9B39-F8385243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1F40AB-CD7D-4156-AD55-147C7716D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8F24BA-2D03-4651-A6B2-CBDD39695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9710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D6EA2-9426-485D-8478-0275352BC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88DBCE-0A63-4557-BA0F-A885A4D6E4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1FBFFE-68F8-4C25-B162-886F8517F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9696D-75BA-4347-987D-CBAA18A7E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FB7CFF-3F60-4DF1-8898-84BF7D4F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573007-9187-465C-ADF5-5E9CE7D73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17078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30EBE-42ED-48E9-8CC8-A558E69A1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5248E7-CB24-4355-AAE2-6EE35DB20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73C22-DC41-4E88-8667-41C14E8DE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0E7B7-E0F4-46D5-829E-06410133E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F3271A-5588-4416-A3ED-9481B4B78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83580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B22D7A-D2BC-48CB-BD03-6779996D98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500B33-E25D-49F9-B4D8-137AD5DA63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29464-92DC-495D-A18E-D7239356D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63DB8-0D48-4DBD-98DF-333E2453C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A7892-0B4A-465E-B21C-E91BDB62B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618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B20131-39CF-4AAC-B53C-D0A40D762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40207-FCEB-4AFF-A73C-920C45283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4A95F-3CAB-4644-910D-702B1EEEE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3E381-27A3-4B98-9C17-6F0EAF670CB7}" type="datetimeFigureOut">
              <a:rPr lang="vi-VN" smtClean="0"/>
              <a:t>10/05/2021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0515-7065-4C1E-B7DC-5503486580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E7084-7C7F-4F1D-8B9E-9F2EDBB161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C987A-9D4D-4EE0-9E25-8E7932A9521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0243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A09D6-3505-46B6-AEAF-3B67C434DE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0532" y="214329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COMMUNICATION SPOTLIGHT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6600" dirty="0">
                <a:solidFill>
                  <a:srgbClr val="FF0000"/>
                </a:solidFill>
              </a:rPr>
              <a:t>Speaking strategies </a:t>
            </a:r>
            <a:r>
              <a:rPr lang="en-US" dirty="0">
                <a:solidFill>
                  <a:srgbClr val="FF0000"/>
                </a:solidFill>
              </a:rPr>
              <a:t>&amp; Listening Skills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12EC74-C142-4D1E-AC19-9AFE83D3A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3192" y="4791646"/>
            <a:ext cx="9144000" cy="1655762"/>
          </a:xfrm>
        </p:spPr>
        <p:txBody>
          <a:bodyPr/>
          <a:lstStyle/>
          <a:p>
            <a:pPr algn="r"/>
            <a:r>
              <a:rPr lang="en-US" dirty="0"/>
              <a:t>Teacher: </a:t>
            </a:r>
            <a:r>
              <a:rPr lang="en-US" dirty="0" err="1"/>
              <a:t>Ms</a:t>
            </a:r>
            <a:r>
              <a:rPr lang="en-US" dirty="0"/>
              <a:t> Quyen</a:t>
            </a:r>
          </a:p>
          <a:p>
            <a:pPr algn="r"/>
            <a:r>
              <a:rPr lang="en-US" dirty="0"/>
              <a:t>Class: 19T4 – NNA3</a:t>
            </a:r>
          </a:p>
          <a:p>
            <a:pPr algn="r"/>
            <a:r>
              <a:rPr lang="en-US" dirty="0"/>
              <a:t>Subject: Speaking 2</a:t>
            </a:r>
            <a:endParaRPr lang="vi-V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F83318-3EA2-4C85-A75A-B711F0870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" y="107349"/>
            <a:ext cx="21336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33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41D0B-83FC-4435-8C96-D10839B98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099" y="2699952"/>
            <a:ext cx="10880324" cy="1325563"/>
          </a:xfrm>
        </p:spPr>
        <p:txBody>
          <a:bodyPr>
            <a:noAutofit/>
          </a:bodyPr>
          <a:lstStyle/>
          <a:p>
            <a:pPr algn="ctr"/>
            <a:r>
              <a:rPr lang="en-US" sz="8000" dirty="0"/>
              <a:t>UNIT 12</a:t>
            </a:r>
            <a:br>
              <a:rPr lang="en-US" sz="8000" dirty="0">
                <a:solidFill>
                  <a:srgbClr val="FF0000"/>
                </a:solidFill>
              </a:rPr>
            </a:br>
            <a:r>
              <a:rPr lang="en-US" sz="8000" dirty="0">
                <a:solidFill>
                  <a:srgbClr val="FF0000"/>
                </a:solidFill>
              </a:rPr>
              <a:t>HOW MANY ARE THERE ? </a:t>
            </a:r>
            <a:endParaRPr lang="vi-VN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541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3052D-FD8A-464C-B207-BAE188D99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Now work with a partner. Look at the numbers below. Student A, choose a number and say it to your partner. Student B, listen and shadow your partner.</a:t>
            </a:r>
            <a:endParaRPr lang="vi-VN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91CC6-5219-41BE-8DAC-CA170F376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35	49	55	67	88	92	84	73	12	38	77</a:t>
            </a:r>
          </a:p>
          <a:p>
            <a:r>
              <a:rPr lang="en-US" dirty="0"/>
              <a:t>456	778	653	785	961	854	632	451	398	734	523</a:t>
            </a:r>
          </a:p>
          <a:p>
            <a:r>
              <a:rPr lang="en-US" dirty="0"/>
              <a:t>5678	7789		2254		4763		6834		8724</a:t>
            </a:r>
          </a:p>
          <a:p>
            <a:r>
              <a:rPr lang="en-US" dirty="0"/>
              <a:t>56,253	98,354	78,602	65,338	41,654	25,987</a:t>
            </a:r>
          </a:p>
          <a:p>
            <a:r>
              <a:rPr lang="en-US" dirty="0"/>
              <a:t>325,963	254,635	687,621	228,229	665,447	757,578</a:t>
            </a:r>
          </a:p>
          <a:p>
            <a:r>
              <a:rPr lang="en-US" dirty="0"/>
              <a:t>495,654,321	584,697,621		213,854,931		673,918,656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085602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230D7F4-1996-469F-88B3-F69703191941}"/>
              </a:ext>
            </a:extLst>
          </p:cNvPr>
          <p:cNvSpPr/>
          <p:nvPr/>
        </p:nvSpPr>
        <p:spPr>
          <a:xfrm>
            <a:off x="2388093" y="982246"/>
            <a:ext cx="6693763" cy="9264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36DC4-8F21-4DDE-BDAC-256D707EE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Work with a partner. Ask and answer questions about Cedar City Airport</a:t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>                 </a:t>
            </a:r>
            <a:r>
              <a:rPr lang="en-US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Student A: How many + Ns + are there?</a:t>
            </a:r>
            <a:br>
              <a:rPr lang="en-US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US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Student B: There are + Numbers + Ns.</a:t>
            </a:r>
            <a:endParaRPr lang="vi-VN" sz="3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1123A-8C3F-4E31-A489-9E90BFD1AD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Cedar City Airport Information:</a:t>
            </a:r>
          </a:p>
          <a:p>
            <a:r>
              <a:rPr lang="en-US" sz="2400" dirty="0"/>
              <a:t>Number of runways: </a:t>
            </a:r>
          </a:p>
          <a:p>
            <a:r>
              <a:rPr lang="en-US" sz="2400" dirty="0"/>
              <a:t>Number of terminals:</a:t>
            </a:r>
          </a:p>
          <a:p>
            <a:r>
              <a:rPr lang="en-US" sz="2400" dirty="0"/>
              <a:t>Number of restaurants:</a:t>
            </a:r>
          </a:p>
          <a:p>
            <a:r>
              <a:rPr lang="en-US" sz="2400" dirty="0"/>
              <a:t>Number of rooms in the hotel:</a:t>
            </a:r>
          </a:p>
          <a:p>
            <a:r>
              <a:rPr lang="en-US" sz="2400" dirty="0"/>
              <a:t>Number of workers:</a:t>
            </a:r>
          </a:p>
          <a:p>
            <a:r>
              <a:rPr lang="en-US" sz="2400" dirty="0"/>
              <a:t>Number of stores:</a:t>
            </a:r>
          </a:p>
          <a:p>
            <a:r>
              <a:rPr lang="en-US" sz="2400" dirty="0"/>
              <a:t>Number of fire trucks:</a:t>
            </a:r>
          </a:p>
          <a:p>
            <a:r>
              <a:rPr lang="en-US" sz="2400" dirty="0"/>
              <a:t>Number of flights per day: 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072285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AA58CD1-D909-420E-B284-7DDCDA3B3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925" y="377824"/>
            <a:ext cx="10515600" cy="569450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5800" dirty="0">
                <a:solidFill>
                  <a:srgbClr val="00B050"/>
                </a:solidFill>
              </a:rPr>
              <a:t>Cedar City Airport Information: ( </a:t>
            </a:r>
            <a:r>
              <a:rPr lang="en-US" sz="5800" dirty="0" err="1">
                <a:solidFill>
                  <a:srgbClr val="00B050"/>
                </a:solidFill>
              </a:rPr>
              <a:t>Cont</a:t>
            </a:r>
            <a:r>
              <a:rPr lang="en-US" sz="5800" dirty="0">
                <a:solidFill>
                  <a:srgbClr val="00B050"/>
                </a:solidFill>
              </a:rPr>
              <a:t> )</a:t>
            </a:r>
          </a:p>
          <a:p>
            <a:r>
              <a:rPr lang="en-US" sz="3800" dirty="0"/>
              <a:t>Number of bags and suitcases handled every day:</a:t>
            </a:r>
          </a:p>
          <a:p>
            <a:r>
              <a:rPr lang="en-US" sz="3800" dirty="0"/>
              <a:t>Number of restrooms:</a:t>
            </a:r>
          </a:p>
          <a:p>
            <a:r>
              <a:rPr lang="en-US" sz="3800" dirty="0"/>
              <a:t>Number of parking spaces in the car parks:</a:t>
            </a:r>
          </a:p>
          <a:p>
            <a:r>
              <a:rPr lang="en-US" sz="3800" dirty="0"/>
              <a:t>Number of gates:</a:t>
            </a:r>
          </a:p>
          <a:p>
            <a:r>
              <a:rPr lang="en-US" sz="3800" dirty="0"/>
              <a:t>Number of cups of coffee sold each day:</a:t>
            </a:r>
          </a:p>
          <a:p>
            <a:r>
              <a:rPr lang="en-US" sz="3800" dirty="0"/>
              <a:t>Number of meals made for the people on the planes:</a:t>
            </a:r>
          </a:p>
          <a:p>
            <a:r>
              <a:rPr lang="en-US" sz="3800" dirty="0"/>
              <a:t>Number of passengers each day: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800" dirty="0">
                <a:solidFill>
                  <a:srgbClr val="FF0000"/>
                </a:solidFill>
              </a:rPr>
              <a:t> Look below. Which is more? Draw “ &gt; “ or “ &lt; “</a:t>
            </a:r>
          </a:p>
          <a:p>
            <a:r>
              <a:rPr lang="en-US" sz="3800" dirty="0"/>
              <a:t>Number of terminals   ___________	Number of runways.</a:t>
            </a:r>
          </a:p>
          <a:p>
            <a:r>
              <a:rPr lang="en-US" sz="3800" dirty="0"/>
              <a:t>Number of workers      ___________    Number of parking spaces</a:t>
            </a:r>
          </a:p>
          <a:p>
            <a:r>
              <a:rPr lang="en-US" sz="3800" dirty="0"/>
              <a:t>Number of rooms in the hotel      ___________      Number of flights per day</a:t>
            </a:r>
          </a:p>
          <a:p>
            <a:r>
              <a:rPr lang="en-US" sz="3800" dirty="0"/>
              <a:t>Number of fire trucks   ___________   Number of gates </a:t>
            </a:r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509947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3488D-7292-44F2-B9C3-EE4F3694B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</a:rPr>
              <a:t>Spotlight on Vocabulary</a:t>
            </a:r>
            <a:br>
              <a:rPr lang="en-US" sz="3200" dirty="0"/>
            </a:br>
            <a:r>
              <a:rPr lang="en-US" sz="3200" dirty="0"/>
              <a:t>Do you know and understand these words and expressions? </a:t>
            </a:r>
            <a:br>
              <a:rPr lang="en-US" sz="3200" dirty="0"/>
            </a:br>
            <a:r>
              <a:rPr lang="en-US" sz="3200" dirty="0"/>
              <a:t>Check  ( x ) the boxes</a:t>
            </a:r>
            <a:endParaRPr lang="vi-VN" sz="32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786072C-8123-488B-9DAD-B7C06BE2A5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231226"/>
              </p:ext>
            </p:extLst>
          </p:nvPr>
        </p:nvGraphicFramePr>
        <p:xfrm>
          <a:off x="997259" y="2233998"/>
          <a:ext cx="9619780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30">
                  <a:extLst>
                    <a:ext uri="{9D8B030D-6E8A-4147-A177-3AD203B41FA5}">
                      <a16:colId xmlns:a16="http://schemas.microsoft.com/office/drawing/2014/main" val="35139955"/>
                    </a:ext>
                  </a:extLst>
                </a:gridCol>
                <a:gridCol w="4066711">
                  <a:extLst>
                    <a:ext uri="{9D8B030D-6E8A-4147-A177-3AD203B41FA5}">
                      <a16:colId xmlns:a16="http://schemas.microsoft.com/office/drawing/2014/main" val="17509324"/>
                    </a:ext>
                  </a:extLst>
                </a:gridCol>
                <a:gridCol w="2485748">
                  <a:extLst>
                    <a:ext uri="{9D8B030D-6E8A-4147-A177-3AD203B41FA5}">
                      <a16:colId xmlns:a16="http://schemas.microsoft.com/office/drawing/2014/main" val="2695899158"/>
                    </a:ext>
                  </a:extLst>
                </a:gridCol>
                <a:gridCol w="2547891">
                  <a:extLst>
                    <a:ext uri="{9D8B030D-6E8A-4147-A177-3AD203B41FA5}">
                      <a16:colId xmlns:a16="http://schemas.microsoft.com/office/drawing/2014/main" val="38397749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VOCABULARY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YES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1841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Grid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414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Call out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150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Mall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14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Write down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841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Around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5438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Take turns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735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Diagonal ( a, n )</a:t>
                      </a:r>
                    </a:p>
                    <a:p>
                      <a:r>
                        <a:rPr lang="en-US" dirty="0"/>
                        <a:t>( across, down, diagonal )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446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Point ( v )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243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Choose – chose - chosen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067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Cross out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392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452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422D7-691E-458A-A73C-4C507543B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HOW TO PRONOUNCE S , ES</a:t>
            </a:r>
            <a:endParaRPr lang="vi-VN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EC648F-600E-4ED2-97CB-9DCE58EAF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902" y="1335047"/>
            <a:ext cx="7872196" cy="5500251"/>
          </a:xfrm>
        </p:spPr>
      </p:pic>
    </p:spTree>
    <p:extLst>
      <p:ext uri="{BB962C8B-B14F-4D97-AF65-F5344CB8AC3E}">
        <p14:creationId xmlns:p14="http://schemas.microsoft.com/office/powerpoint/2010/main" val="3677761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F839A-4530-4E04-9702-546FB11A3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Look at the example below. Complete the sentences</a:t>
            </a:r>
            <a:endParaRPr lang="vi-VN" sz="28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111AE03-9BD6-4AED-A9DE-40F5B43B8A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2935489"/>
              </p:ext>
            </p:extLst>
          </p:nvPr>
        </p:nvGraphicFramePr>
        <p:xfrm>
          <a:off x="838200" y="1825625"/>
          <a:ext cx="10515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350">
                  <a:extLst>
                    <a:ext uri="{9D8B030D-6E8A-4147-A177-3AD203B41FA5}">
                      <a16:colId xmlns:a16="http://schemas.microsoft.com/office/drawing/2014/main" val="1607930998"/>
                    </a:ext>
                  </a:extLst>
                </a:gridCol>
                <a:gridCol w="1500326">
                  <a:extLst>
                    <a:ext uri="{9D8B030D-6E8A-4147-A177-3AD203B41FA5}">
                      <a16:colId xmlns:a16="http://schemas.microsoft.com/office/drawing/2014/main" val="313291353"/>
                    </a:ext>
                  </a:extLst>
                </a:gridCol>
                <a:gridCol w="2974019">
                  <a:extLst>
                    <a:ext uri="{9D8B030D-6E8A-4147-A177-3AD203B41FA5}">
                      <a16:colId xmlns:a16="http://schemas.microsoft.com/office/drawing/2014/main" val="4227661013"/>
                    </a:ext>
                  </a:extLst>
                </a:gridCol>
                <a:gridCol w="5467905">
                  <a:extLst>
                    <a:ext uri="{9D8B030D-6E8A-4147-A177-3AD203B41FA5}">
                      <a16:colId xmlns:a16="http://schemas.microsoft.com/office/drawing/2014/main" val="4742983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TIME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ACTIVITIES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SENTENCES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0624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7.00 am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up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9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8.00 am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Have breakfast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5946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8.30 am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to school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469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9.00 am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to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34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12.15 pm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Have lunch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1735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3.15 pm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Study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3759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4.30 pm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home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325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8.00 pm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Watch TV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762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10.00 pm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Have a bath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13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11.00 pm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to bed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7812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5185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1ECFD-FA97-4DF5-8D72-D41373538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3682"/>
            <a:ext cx="10515600" cy="42612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MIDTERM TEST 1 ( </a:t>
            </a:r>
            <a:r>
              <a:rPr lang="en-US" dirty="0" err="1"/>
              <a:t>cont</a:t>
            </a:r>
            <a:r>
              <a:rPr lang="en-US" dirty="0"/>
              <a:t> )</a:t>
            </a:r>
            <a:br>
              <a:rPr lang="en-US" dirty="0"/>
            </a:br>
            <a:endParaRPr lang="vi-V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D2E79-8D28-422A-8613-3B6AF4A7B2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9810"/>
            <a:ext cx="10515600" cy="5147153"/>
          </a:xfrm>
        </p:spPr>
        <p:txBody>
          <a:bodyPr/>
          <a:lstStyle/>
          <a:p>
            <a:pPr marL="971550" lvl="1" indent="-514350">
              <a:buFont typeface="+mj-lt"/>
              <a:buAutoNum type="romanUcPeriod"/>
            </a:pPr>
            <a:r>
              <a:rPr lang="en-US" dirty="0"/>
              <a:t>Q: Where is the bank ?</a:t>
            </a:r>
          </a:p>
          <a:p>
            <a:pPr marL="457200" lvl="1" indent="0">
              <a:buNone/>
            </a:pPr>
            <a:r>
              <a:rPr lang="en-US" dirty="0"/>
              <a:t>        A: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Ngân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ở </a:t>
            </a:r>
            <a:r>
              <a:rPr lang="en-US" dirty="0" err="1"/>
              <a:t>kế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bưu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Ngân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ở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bưu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dirty="0" err="1"/>
              <a:t>Ngân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viện</a:t>
            </a:r>
            <a:r>
              <a:rPr lang="en-US" dirty="0"/>
              <a:t> </a:t>
            </a:r>
          </a:p>
          <a:p>
            <a:pPr marL="914400" lvl="1" indent="-457200">
              <a:buFont typeface="+mj-lt"/>
              <a:buAutoNum type="arabicPeriod"/>
            </a:pPr>
            <a:endParaRPr lang="en-US" dirty="0"/>
          </a:p>
          <a:p>
            <a:pPr marL="971550" lvl="1" indent="-514350">
              <a:buFont typeface="+mj-lt"/>
              <a:buAutoNum type="romanUcPeriod" startAt="2"/>
            </a:pPr>
            <a:r>
              <a:rPr lang="en-US" dirty="0"/>
              <a:t>Q: What time do you … ?</a:t>
            </a:r>
          </a:p>
          <a:p>
            <a:pPr marL="457200" lvl="1" indent="0">
              <a:buNone/>
            </a:pPr>
            <a:r>
              <a:rPr lang="en-US" dirty="0"/>
              <a:t>	 A: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dậy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lúc</a:t>
            </a:r>
            <a:r>
              <a:rPr lang="en-US" dirty="0"/>
              <a:t> 4h05.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lúc</a:t>
            </a:r>
            <a:r>
              <a:rPr lang="en-US" dirty="0"/>
              <a:t> 5h15.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lúc</a:t>
            </a:r>
            <a:r>
              <a:rPr lang="en-US" dirty="0"/>
              <a:t> 6h30.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lúc</a:t>
            </a:r>
            <a:r>
              <a:rPr lang="en-US" dirty="0"/>
              <a:t> 4h45.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ngủ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lúc</a:t>
            </a:r>
            <a:r>
              <a:rPr lang="en-US" dirty="0"/>
              <a:t> 11h55.</a:t>
            </a:r>
          </a:p>
        </p:txBody>
      </p:sp>
    </p:spTree>
    <p:extLst>
      <p:ext uri="{BB962C8B-B14F-4D97-AF65-F5344CB8AC3E}">
        <p14:creationId xmlns:p14="http://schemas.microsoft.com/office/powerpoint/2010/main" val="3061609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C80738-C712-4BCE-A605-5F18343E7A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761" y="754538"/>
            <a:ext cx="7547925" cy="5348924"/>
          </a:xfrm>
        </p:spPr>
      </p:pic>
    </p:spTree>
    <p:extLst>
      <p:ext uri="{BB962C8B-B14F-4D97-AF65-F5344CB8AC3E}">
        <p14:creationId xmlns:p14="http://schemas.microsoft.com/office/powerpoint/2010/main" val="1420245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587</Words>
  <Application>Microsoft Office PowerPoint</Application>
  <PresentationFormat>Widescreen</PresentationFormat>
  <Paragraphs>113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Office Theme</vt:lpstr>
      <vt:lpstr>COMMUNICATION SPOTLIGHT Speaking strategies &amp; Listening Skills</vt:lpstr>
      <vt:lpstr>UNIT 12 HOW MANY ARE THERE ? </vt:lpstr>
      <vt:lpstr>Now work with a partner. Look at the numbers below. Student A, choose a number and say it to your partner. Student B, listen and shadow your partner.</vt:lpstr>
      <vt:lpstr>Work with a partner. Ask and answer questions about Cedar City Airport                  Student A: How many + Ns + are there?                  Student B: There are + Numbers + Ns.</vt:lpstr>
      <vt:lpstr>PowerPoint Presentation</vt:lpstr>
      <vt:lpstr>Spotlight on Vocabulary Do you know and understand these words and expressions?  Check  ( x ) the boxes</vt:lpstr>
      <vt:lpstr>HOW TO PRONOUNCE S , ES</vt:lpstr>
      <vt:lpstr>Look at the example below. Complete the sentences</vt:lpstr>
      <vt:lpstr>MIDTERM TEST 1 ( cont )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91</cp:revision>
  <dcterms:created xsi:type="dcterms:W3CDTF">2021-05-10T10:01:52Z</dcterms:created>
  <dcterms:modified xsi:type="dcterms:W3CDTF">2021-05-10T14:22:26Z</dcterms:modified>
</cp:coreProperties>
</file>