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5" r:id="rId2"/>
    <p:sldId id="385" r:id="rId3"/>
    <p:sldId id="388" r:id="rId4"/>
    <p:sldId id="387" r:id="rId5"/>
    <p:sldId id="386" r:id="rId6"/>
    <p:sldId id="389" r:id="rId7"/>
    <p:sldId id="1058" r:id="rId8"/>
    <p:sldId id="296" r:id="rId9"/>
    <p:sldId id="384" r:id="rId10"/>
    <p:sldId id="289" r:id="rId11"/>
    <p:sldId id="382" r:id="rId12"/>
    <p:sldId id="381" r:id="rId13"/>
    <p:sldId id="944" r:id="rId14"/>
    <p:sldId id="1037" r:id="rId15"/>
    <p:sldId id="1038" r:id="rId16"/>
    <p:sldId id="1039" r:id="rId17"/>
    <p:sldId id="1040" r:id="rId18"/>
    <p:sldId id="1041" r:id="rId19"/>
    <p:sldId id="1042" r:id="rId20"/>
    <p:sldId id="1043" r:id="rId21"/>
    <p:sldId id="1044" r:id="rId22"/>
    <p:sldId id="1045" r:id="rId23"/>
    <p:sldId id="1046" r:id="rId24"/>
    <p:sldId id="1047" r:id="rId25"/>
    <p:sldId id="1048" r:id="rId26"/>
    <p:sldId id="1049" r:id="rId27"/>
    <p:sldId id="1054" r:id="rId28"/>
    <p:sldId id="1053" r:id="rId29"/>
    <p:sldId id="1055" r:id="rId30"/>
    <p:sldId id="1056" r:id="rId31"/>
    <p:sldId id="1052" r:id="rId32"/>
    <p:sldId id="1057" r:id="rId33"/>
    <p:sldId id="1051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15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310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661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58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996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250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267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659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213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251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8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44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4.mp4"/><Relationship Id="rId1" Type="http://schemas.openxmlformats.org/officeDocument/2006/relationships/video" Target="NULL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8229600" cy="264177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6000" b="1" dirty="0">
                <a:solidFill>
                  <a:srgbClr val="FF0000"/>
                </a:solidFill>
              </a:rPr>
              <a:t>REVIEW</a:t>
            </a:r>
            <a:br>
              <a:rPr lang="en-US" sz="6000" b="1" dirty="0"/>
            </a:br>
            <a:r>
              <a:rPr lang="en-US" sz="6000" b="1" dirty="0"/>
              <a:t>DESCRIPTIVE PARAGRAPH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269123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ow to write a Descriptive Paragraph Brainstorming and Introduction">
            <a:hlinkClick r:id="" action="ppaction://media"/>
            <a:extLst>
              <a:ext uri="{FF2B5EF4-FFF2-40B4-BE49-F238E27FC236}">
                <a16:creationId xmlns:a16="http://schemas.microsoft.com/office/drawing/2014/main" id="{6D6BE5CE-708E-4F9A-8CCC-E98E7C993F33}"/>
              </a:ext>
            </a:extLst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embed="rId2">
                  <p14:trim st="4204" end="5117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857024"/>
            <a:ext cx="9144000" cy="51439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1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9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How to write a Descriptive Paragraph  Details">
            <a:hlinkClick r:id="" action="ppaction://media"/>
            <a:extLst>
              <a:ext uri="{FF2B5EF4-FFF2-40B4-BE49-F238E27FC236}">
                <a16:creationId xmlns:a16="http://schemas.microsoft.com/office/drawing/2014/main" id="{F5E3842F-1B8C-4992-B7A2-2C528913A057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9950" y="1052736"/>
            <a:ext cx="9183900" cy="51663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914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0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How to write a Descriptive Paragraph _ Concluding">
            <a:hlinkClick r:id="" action="ppaction://media"/>
            <a:extLst>
              <a:ext uri="{FF2B5EF4-FFF2-40B4-BE49-F238E27FC236}">
                <a16:creationId xmlns:a16="http://schemas.microsoft.com/office/drawing/2014/main" id="{BBAD4B6A-5470-47F6-9FE2-FD95B675C0FF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764704"/>
            <a:ext cx="9144000" cy="5143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7476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0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62336-8623-4B36-966E-71D3914C3123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EXAMPLE PARAGRAPH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3E48D4-76FA-49A2-8119-33A6F5059BC3}"/>
              </a:ext>
            </a:extLst>
          </p:cNvPr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The following video introduces you about the type of Example paragraph</a:t>
            </a:r>
          </a:p>
          <a:p>
            <a:r>
              <a:rPr lang="en-US" dirty="0"/>
              <a:t>Watch the video and take note</a:t>
            </a:r>
          </a:p>
          <a:p>
            <a:r>
              <a:rPr lang="en-US" dirty="0"/>
              <a:t>Tell the organization of this type of paragraph</a:t>
            </a:r>
          </a:p>
        </p:txBody>
      </p:sp>
    </p:spTree>
    <p:extLst>
      <p:ext uri="{BB962C8B-B14F-4D97-AF65-F5344CB8AC3E}">
        <p14:creationId xmlns:p14="http://schemas.microsoft.com/office/powerpoint/2010/main" val="349638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y2mate.com - How to Write an Example Paragraph_1080p">
            <a:hlinkClick r:id="" action="ppaction://media"/>
            <a:extLst>
              <a:ext uri="{FF2B5EF4-FFF2-40B4-BE49-F238E27FC236}">
                <a16:creationId xmlns:a16="http://schemas.microsoft.com/office/drawing/2014/main" id="{5F59A845-B270-4D39-A628-1952352D069C}"/>
              </a:ext>
            </a:extLst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embed="rId2">
                  <p14:trim st="32792" end="1966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6" y="1052736"/>
            <a:ext cx="9143183" cy="51434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8513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57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5F7A7-41B8-45EC-84D5-50088ADC6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ORGANIZATION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F5C7446-2EC3-491E-A580-8980C367CC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664" y="1548750"/>
            <a:ext cx="5976664" cy="5218205"/>
          </a:xfrm>
        </p:spPr>
      </p:pic>
    </p:spTree>
    <p:extLst>
      <p:ext uri="{BB962C8B-B14F-4D97-AF65-F5344CB8AC3E}">
        <p14:creationId xmlns:p14="http://schemas.microsoft.com/office/powerpoint/2010/main" val="3637826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BA7ABA-6819-40E9-842C-9F8994692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0588" y="884486"/>
            <a:ext cx="9214588" cy="434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75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870C76-8CD5-424E-816C-D81C9A3EA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908720"/>
            <a:ext cx="9104803" cy="4488382"/>
          </a:xfrm>
        </p:spPr>
      </p:pic>
    </p:spTree>
    <p:extLst>
      <p:ext uri="{BB962C8B-B14F-4D97-AF65-F5344CB8AC3E}">
        <p14:creationId xmlns:p14="http://schemas.microsoft.com/office/powerpoint/2010/main" val="3020680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74" y="-34320"/>
            <a:ext cx="8229600" cy="62068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3200" b="1" dirty="0"/>
              <a:t>Grammar focus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620688"/>
            <a:ext cx="8856984" cy="623731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fontAlgn="base"/>
            <a:r>
              <a:rPr lang="en-US" sz="2800" b="1">
                <a:solidFill>
                  <a:srgbClr val="FF0000"/>
                </a:solidFill>
              </a:rPr>
              <a:t>Tense</a:t>
            </a:r>
            <a:r>
              <a:rPr lang="en-US" sz="2800"/>
              <a:t> – </a:t>
            </a:r>
            <a:r>
              <a:rPr lang="en-US" sz="2800">
                <a:solidFill>
                  <a:srgbClr val="FF0000"/>
                </a:solidFill>
              </a:rPr>
              <a:t>normally</a:t>
            </a:r>
            <a:r>
              <a:rPr lang="en-US" sz="2800"/>
              <a:t> you should use </a:t>
            </a:r>
            <a:r>
              <a:rPr lang="en-US" sz="2800">
                <a:solidFill>
                  <a:srgbClr val="FF0000"/>
                </a:solidFill>
              </a:rPr>
              <a:t>present tenses </a:t>
            </a:r>
            <a:r>
              <a:rPr lang="en-US" sz="2800"/>
              <a:t>in this type of essay.</a:t>
            </a:r>
          </a:p>
          <a:p>
            <a:pPr fontAlgn="base"/>
            <a:r>
              <a:rPr lang="en-US" sz="2800" b="1">
                <a:solidFill>
                  <a:srgbClr val="FF0000"/>
                </a:solidFill>
              </a:rPr>
              <a:t>Linking words</a:t>
            </a:r>
            <a:r>
              <a:rPr lang="en-US" sz="2800">
                <a:solidFill>
                  <a:srgbClr val="FF0000"/>
                </a:solidFill>
              </a:rPr>
              <a:t> </a:t>
            </a:r>
            <a:r>
              <a:rPr lang="en-US" sz="2800"/>
              <a:t>– use different </a:t>
            </a:r>
            <a:r>
              <a:rPr lang="en-US" sz="2800">
                <a:solidFill>
                  <a:srgbClr val="FF0000"/>
                </a:solidFill>
              </a:rPr>
              <a:t>expressions for giving reasons</a:t>
            </a:r>
            <a:r>
              <a:rPr lang="en-US" sz="2800"/>
              <a:t> (one reason for ... is / many people believe that... / since... / due to...), expressions opinions (to my mind... / I am convinced that... / from my point of view...), adding ideas (first of all.../ secondly... / what is more, …/ finally... ), etc.</a:t>
            </a:r>
          </a:p>
          <a:p>
            <a:pPr fontAlgn="base"/>
            <a:r>
              <a:rPr lang="en-US" sz="2800" b="1">
                <a:solidFill>
                  <a:srgbClr val="FF0000"/>
                </a:solidFill>
              </a:rPr>
              <a:t>Formal vocabulary</a:t>
            </a:r>
            <a:r>
              <a:rPr lang="en-US" sz="2800"/>
              <a:t> – do not use idioms, phrasal verbs or colloquial expressions.</a:t>
            </a:r>
          </a:p>
          <a:p>
            <a:pPr fontAlgn="base"/>
            <a:r>
              <a:rPr lang="en-US" sz="2800" b="1">
                <a:solidFill>
                  <a:srgbClr val="FF0000"/>
                </a:solidFill>
              </a:rPr>
              <a:t>Formal punctuation</a:t>
            </a:r>
            <a:r>
              <a:rPr lang="en-US" sz="2800"/>
              <a:t> – do not use exclamation marks, parentheses and contractions.</a:t>
            </a:r>
          </a:p>
          <a:p>
            <a:pPr fontAlgn="base"/>
            <a:r>
              <a:rPr lang="en-US" sz="2800" b="1">
                <a:solidFill>
                  <a:srgbClr val="FF0000"/>
                </a:solidFill>
              </a:rPr>
              <a:t>Citing sources</a:t>
            </a:r>
            <a:r>
              <a:rPr lang="en-US" sz="2800"/>
              <a:t> where necessary.</a:t>
            </a:r>
          </a:p>
          <a:p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292196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44286-FC9F-4E52-BC9F-7834E8612BF6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CONNECTORS</a:t>
            </a:r>
          </a:p>
        </p:txBody>
      </p:sp>
      <p:pic>
        <p:nvPicPr>
          <p:cNvPr id="2050" name="Picture 2" descr="List of Sentence Connectors in English, connectors list; Opinion (For  Detailed Connectors of Opinion) I think I… | English study, Linking words,  Sentence connectors">
            <a:extLst>
              <a:ext uri="{FF2B5EF4-FFF2-40B4-BE49-F238E27FC236}">
                <a16:creationId xmlns:a16="http://schemas.microsoft.com/office/drawing/2014/main" id="{73869D2B-8FA1-4886-BDDE-CDF0536C383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4" t="16542" r="3737" b="7090"/>
          <a:stretch/>
        </p:blipFill>
        <p:spPr bwMode="auto">
          <a:xfrm>
            <a:off x="0" y="1916832"/>
            <a:ext cx="9144000" cy="4184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031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st English - Prepare for your English exam">
            <a:extLst>
              <a:ext uri="{FF2B5EF4-FFF2-40B4-BE49-F238E27FC236}">
                <a16:creationId xmlns:a16="http://schemas.microsoft.com/office/drawing/2014/main" id="{3254970C-1B70-4E2C-A631-2D200963151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17"/>
          <a:stretch/>
        </p:blipFill>
        <p:spPr bwMode="auto">
          <a:xfrm>
            <a:off x="899592" y="80725"/>
            <a:ext cx="7128792" cy="675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083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614714"/>
            <a:ext cx="8128000" cy="5017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67" b="1" u="sng" dirty="0">
                <a:solidFill>
                  <a:srgbClr val="3B3835"/>
                </a:solidFill>
                <a:latin typeface="Helvetica Neue"/>
              </a:rPr>
              <a:t>1. </a:t>
            </a:r>
            <a:r>
              <a:rPr lang="vi-VN" sz="2667" b="1" u="sng" dirty="0">
                <a:solidFill>
                  <a:srgbClr val="3B3835"/>
                </a:solidFill>
                <a:latin typeface="Helvetica Neue"/>
              </a:rPr>
              <a:t>Ngữ pháp (sự phù hợp giữa chủ ngữ và động từ) </a:t>
            </a:r>
            <a:endParaRPr lang="en-US" sz="2667" b="1" u="sng" dirty="0">
              <a:solidFill>
                <a:srgbClr val="3B3835"/>
              </a:solidFill>
              <a:latin typeface="Helvetica Neue"/>
            </a:endParaRPr>
          </a:p>
          <a:p>
            <a:r>
              <a:rPr lang="vi-VN" sz="2667" dirty="0">
                <a:solidFill>
                  <a:srgbClr val="FF0000"/>
                </a:solidFill>
                <a:latin typeface="Helvetica Neue"/>
              </a:rPr>
              <a:t>a. Hai chủ ngữ liên kết với nhau bằng "and" --&gt; động từ số nhiều. </a:t>
            </a:r>
            <a:endParaRPr lang="en-US" sz="2667" dirty="0">
              <a:solidFill>
                <a:srgbClr val="FF0000"/>
              </a:solidFill>
              <a:latin typeface="Helvetica Neue"/>
            </a:endParaRPr>
          </a:p>
          <a:p>
            <a:pPr marL="272148" indent="-272148">
              <a:buFontTx/>
              <a:buChar char="-"/>
            </a:pPr>
            <a:r>
              <a:rPr lang="vi-VN" sz="2667" dirty="0">
                <a:solidFill>
                  <a:srgbClr val="3B3835"/>
                </a:solidFill>
                <a:latin typeface="Helvetica Neue"/>
              </a:rPr>
              <a:t>Helen and Dorothy are here.</a:t>
            </a:r>
            <a:endParaRPr lang="en-US" sz="2667" dirty="0">
              <a:solidFill>
                <a:srgbClr val="3B3835"/>
              </a:solidFill>
              <a:latin typeface="Helvetica Neue"/>
            </a:endParaRPr>
          </a:p>
          <a:p>
            <a:r>
              <a:rPr lang="en-US" sz="2667" dirty="0">
                <a:solidFill>
                  <a:srgbClr val="3B3835"/>
                </a:solidFill>
                <a:latin typeface="Helvetica Neue"/>
              </a:rPr>
              <a:t>(</a:t>
            </a:r>
            <a:r>
              <a:rPr lang="vi-VN" sz="2667" dirty="0">
                <a:solidFill>
                  <a:srgbClr val="3B3835"/>
                </a:solidFill>
                <a:latin typeface="Helvetica Neue"/>
              </a:rPr>
              <a:t>Helen và Dorothy ở đây</a:t>
            </a:r>
            <a:r>
              <a:rPr lang="en-US" sz="2667" dirty="0">
                <a:solidFill>
                  <a:srgbClr val="3B3835"/>
                </a:solidFill>
                <a:latin typeface="Helvetica Neue"/>
              </a:rPr>
              <a:t>)</a:t>
            </a:r>
          </a:p>
          <a:p>
            <a:pPr marL="272148" indent="-272148">
              <a:buFontTx/>
              <a:buChar char="-"/>
            </a:pPr>
            <a:r>
              <a:rPr lang="vi-VN" sz="2667" dirty="0">
                <a:solidFill>
                  <a:srgbClr val="3B3835"/>
                </a:solidFill>
                <a:latin typeface="Helvetica Neue"/>
              </a:rPr>
              <a:t>Lưu ý: Nếu </a:t>
            </a:r>
            <a:r>
              <a:rPr lang="vi-VN" sz="2667" dirty="0">
                <a:solidFill>
                  <a:srgbClr val="000099"/>
                </a:solidFill>
                <a:latin typeface="Helvetica Neue"/>
              </a:rPr>
              <a:t>hai chủ ngữ </a:t>
            </a:r>
            <a:r>
              <a:rPr lang="vi-VN" sz="2667" dirty="0">
                <a:solidFill>
                  <a:srgbClr val="3B3835"/>
                </a:solidFill>
                <a:latin typeface="Helvetica Neue"/>
              </a:rPr>
              <a:t>tuy nối với nhau bằng "</a:t>
            </a:r>
            <a:r>
              <a:rPr lang="vi-VN" sz="2667" dirty="0">
                <a:solidFill>
                  <a:srgbClr val="FF0000"/>
                </a:solidFill>
                <a:latin typeface="Helvetica Neue"/>
              </a:rPr>
              <a:t>and</a:t>
            </a:r>
            <a:r>
              <a:rPr lang="vi-VN" sz="2667" dirty="0">
                <a:solidFill>
                  <a:srgbClr val="3B3835"/>
                </a:solidFill>
                <a:latin typeface="Helvetica Neue"/>
              </a:rPr>
              <a:t>" nhưng được xem </a:t>
            </a:r>
            <a:r>
              <a:rPr lang="vi-VN" sz="2667" u="sng" dirty="0">
                <a:solidFill>
                  <a:srgbClr val="3B3835"/>
                </a:solidFill>
                <a:latin typeface="Helvetica Neue"/>
              </a:rPr>
              <a:t>là một </a:t>
            </a:r>
            <a:r>
              <a:rPr lang="vi-VN" sz="2667" dirty="0">
                <a:solidFill>
                  <a:srgbClr val="3B3835"/>
                </a:solidFill>
                <a:latin typeface="Helvetica Neue"/>
              </a:rPr>
              <a:t>thì </a:t>
            </a:r>
            <a:r>
              <a:rPr lang="vi-VN" sz="2667" u="sng" dirty="0">
                <a:solidFill>
                  <a:srgbClr val="3B3835"/>
                </a:solidFill>
                <a:latin typeface="Helvetica Neue"/>
              </a:rPr>
              <a:t>động từ theo sau ở số ít. </a:t>
            </a:r>
            <a:endParaRPr lang="en-US" sz="2667" u="sng" dirty="0">
              <a:solidFill>
                <a:srgbClr val="3B3835"/>
              </a:solidFill>
              <a:latin typeface="Helvetica Neue"/>
            </a:endParaRPr>
          </a:p>
          <a:p>
            <a:pPr marL="272148" indent="-272148">
              <a:buFontTx/>
              <a:buChar char="-"/>
            </a:pPr>
            <a:r>
              <a:rPr lang="vi-VN" sz="2667" dirty="0">
                <a:solidFill>
                  <a:srgbClr val="3B3835"/>
                </a:solidFill>
                <a:latin typeface="Helvetica Neue"/>
              </a:rPr>
              <a:t>The president and CEO is Mr. Smith. </a:t>
            </a:r>
            <a:endParaRPr lang="en-US" sz="2667" dirty="0">
              <a:solidFill>
                <a:srgbClr val="3B3835"/>
              </a:solidFill>
              <a:latin typeface="Helvetica Neue"/>
            </a:endParaRPr>
          </a:p>
          <a:p>
            <a:r>
              <a:rPr lang="vi-VN" sz="2667" dirty="0">
                <a:solidFill>
                  <a:srgbClr val="3B3835"/>
                </a:solidFill>
                <a:latin typeface="Helvetica Neue"/>
              </a:rPr>
              <a:t>Chủ tịch (Hội đồng quản trị) kiêm giám đốc điều hành là ông Smith. </a:t>
            </a:r>
            <a:endParaRPr lang="en-US" sz="2667" dirty="0"/>
          </a:p>
        </p:txBody>
      </p:sp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614715"/>
            <a:ext cx="8128000" cy="4196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67" b="1" u="sng" dirty="0">
                <a:solidFill>
                  <a:srgbClr val="3B3835"/>
                </a:solidFill>
                <a:latin typeface="Helvetica Neue"/>
              </a:rPr>
              <a:t>1. </a:t>
            </a:r>
            <a:r>
              <a:rPr lang="vi-VN" sz="2667" b="1" u="sng" dirty="0">
                <a:solidFill>
                  <a:srgbClr val="3B3835"/>
                </a:solidFill>
                <a:latin typeface="Helvetica Neue"/>
              </a:rPr>
              <a:t>Ngữ pháp (sự phù hợp giữa chủ ngữ và động từ) </a:t>
            </a:r>
            <a:endParaRPr lang="en-US" sz="2667" b="1" u="sng" dirty="0">
              <a:solidFill>
                <a:srgbClr val="3B3835"/>
              </a:solidFill>
              <a:latin typeface="Helvetica Neue"/>
            </a:endParaRPr>
          </a:p>
          <a:p>
            <a:r>
              <a:rPr lang="vi-VN" sz="2667" dirty="0">
                <a:solidFill>
                  <a:srgbClr val="FF0000"/>
                </a:solidFill>
                <a:latin typeface="Helvetica Neue"/>
              </a:rPr>
              <a:t>"Each" và "every" đứng trước những </a:t>
            </a:r>
            <a:r>
              <a:rPr lang="vi-VN" sz="2667" u="sng" dirty="0">
                <a:solidFill>
                  <a:srgbClr val="FF0000"/>
                </a:solidFill>
                <a:latin typeface="Helvetica Neue"/>
              </a:rPr>
              <a:t>chủ ngữ số ít </a:t>
            </a:r>
            <a:r>
              <a:rPr lang="vi-VN" sz="2667" dirty="0">
                <a:solidFill>
                  <a:srgbClr val="FF0000"/>
                </a:solidFill>
                <a:latin typeface="Helvetica Neue"/>
              </a:rPr>
              <a:t>liên kết với nhau bằng "and" --&gt; </a:t>
            </a:r>
            <a:r>
              <a:rPr lang="vi-VN" sz="2667" i="1" u="sng" dirty="0">
                <a:solidFill>
                  <a:srgbClr val="FF0000"/>
                </a:solidFill>
                <a:latin typeface="Helvetica Neue"/>
              </a:rPr>
              <a:t>động từ số ít. </a:t>
            </a:r>
            <a:endParaRPr lang="en-US" sz="2667" i="1" u="sng" dirty="0">
              <a:solidFill>
                <a:srgbClr val="FF0000"/>
              </a:solidFill>
              <a:latin typeface="Helvetica Neue"/>
            </a:endParaRPr>
          </a:p>
          <a:p>
            <a:pPr marL="435437" indent="-435437">
              <a:buFontTx/>
              <a:buChar char="-"/>
            </a:pPr>
            <a:r>
              <a:rPr lang="vi-VN" sz="2667" u="sng" dirty="0">
                <a:solidFill>
                  <a:schemeClr val="tx1"/>
                </a:solidFill>
                <a:latin typeface="Helvetica Neue"/>
              </a:rPr>
              <a:t>Each boy and girl 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in the room </a:t>
            </a:r>
            <a:r>
              <a:rPr lang="vi-VN" sz="2667" dirty="0">
                <a:solidFill>
                  <a:srgbClr val="FF0000"/>
                </a:solidFill>
                <a:latin typeface="Helvetica Neue"/>
              </a:rPr>
              <a:t>gets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 only one vote. </a:t>
            </a:r>
            <a:endParaRPr lang="en-US" sz="2667" dirty="0">
              <a:solidFill>
                <a:schemeClr val="tx1"/>
              </a:solidFill>
              <a:latin typeface="Helvetica Neue"/>
            </a:endParaRPr>
          </a:p>
          <a:p>
            <a:pPr marL="435437" indent="-435437">
              <a:buFontTx/>
              <a:buChar char="-"/>
            </a:pPr>
            <a:endParaRPr lang="en-US" sz="2667" dirty="0">
              <a:solidFill>
                <a:schemeClr val="tx1"/>
              </a:solidFill>
              <a:latin typeface="Helvetica Neue"/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chemeClr val="tx1"/>
                </a:solidFill>
                <a:latin typeface="Helvetica Neue"/>
              </a:rPr>
              <a:t>Nearly </a:t>
            </a:r>
            <a:r>
              <a:rPr lang="vi-VN" sz="2667" u="sng" dirty="0">
                <a:solidFill>
                  <a:schemeClr val="tx1"/>
                </a:solidFill>
                <a:latin typeface="Helvetica Neue"/>
              </a:rPr>
              <a:t>every teacher and student 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in this school </a:t>
            </a:r>
            <a:r>
              <a:rPr lang="vi-VN" sz="2667" dirty="0">
                <a:solidFill>
                  <a:srgbClr val="FF0000"/>
                </a:solidFill>
                <a:latin typeface="Helvetica Neue"/>
              </a:rPr>
              <a:t>is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 opposed to the new rule. </a:t>
            </a:r>
            <a:endParaRPr lang="en-US" sz="2667" dirty="0">
              <a:solidFill>
                <a:schemeClr val="tx1"/>
              </a:solidFill>
              <a:latin typeface="Helvetica Neue"/>
            </a:endParaRPr>
          </a:p>
          <a:p>
            <a:r>
              <a:rPr lang="en-US" sz="2667" dirty="0">
                <a:solidFill>
                  <a:schemeClr val="tx1"/>
                </a:solidFill>
                <a:latin typeface="Helvetica Neue"/>
              </a:rPr>
              <a:t>(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Hầu như mọi giáo viên và sinh viên trường này đều chống lại quy định mới.</a:t>
            </a:r>
            <a:r>
              <a:rPr lang="en-US" sz="2667" dirty="0">
                <a:solidFill>
                  <a:schemeClr val="tx1"/>
                </a:solidFill>
                <a:latin typeface="Helvetica Neue"/>
              </a:rPr>
              <a:t>)</a:t>
            </a:r>
            <a:endParaRPr lang="en-US" sz="2667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51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7857" y="89722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871438" y="1164120"/>
            <a:ext cx="8272562" cy="58383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u="sng" dirty="0"/>
              <a:t>b. Khi chủ ngữ là những danh từ liên kết với nhau bằng </a:t>
            </a:r>
            <a:r>
              <a:rPr lang="vi-VN" sz="2667" b="1" u="sng" dirty="0">
                <a:solidFill>
                  <a:srgbClr val="FF0000"/>
                </a:solidFill>
              </a:rPr>
              <a:t>or</a:t>
            </a:r>
            <a:r>
              <a:rPr lang="vi-VN" sz="2667" b="1" u="sng" dirty="0"/>
              <a:t>/ </a:t>
            </a:r>
            <a:r>
              <a:rPr lang="vi-VN" sz="2667" b="1" u="sng" dirty="0">
                <a:solidFill>
                  <a:srgbClr val="FF0000"/>
                </a:solidFill>
              </a:rPr>
              <a:t>nor</a:t>
            </a:r>
            <a:r>
              <a:rPr lang="vi-VN" sz="2667" b="1" u="sng" dirty="0"/>
              <a:t>/ </a:t>
            </a:r>
            <a:r>
              <a:rPr lang="vi-VN" sz="2667" b="1" u="sng" dirty="0">
                <a:solidFill>
                  <a:srgbClr val="FF0000"/>
                </a:solidFill>
              </a:rPr>
              <a:t>but</a:t>
            </a:r>
            <a:r>
              <a:rPr lang="vi-VN" sz="2667" b="1" u="sng" dirty="0"/>
              <a:t> hay các cặp liên từ như “</a:t>
            </a:r>
            <a:r>
              <a:rPr lang="vi-VN" sz="2667" b="1" u="sng" dirty="0">
                <a:solidFill>
                  <a:srgbClr val="FF0000"/>
                </a:solidFill>
              </a:rPr>
              <a:t>neither... nor</a:t>
            </a:r>
            <a:r>
              <a:rPr lang="vi-VN" sz="2667" b="1" u="sng" dirty="0"/>
              <a:t>”, “</a:t>
            </a:r>
            <a:r>
              <a:rPr lang="vi-VN" sz="2667" b="1" u="sng" dirty="0">
                <a:solidFill>
                  <a:srgbClr val="FF0000"/>
                </a:solidFill>
              </a:rPr>
              <a:t>either... or</a:t>
            </a:r>
            <a:r>
              <a:rPr lang="vi-VN" sz="2667" b="1" u="sng" dirty="0"/>
              <a:t>”, “</a:t>
            </a:r>
            <a:r>
              <a:rPr lang="vi-VN" sz="2667" b="1" u="sng" dirty="0">
                <a:solidFill>
                  <a:srgbClr val="FF0000"/>
                </a:solidFill>
              </a:rPr>
              <a:t>not only... but also</a:t>
            </a:r>
            <a:r>
              <a:rPr lang="vi-VN" sz="2667" b="1" u="sng" dirty="0"/>
              <a:t>” thì </a:t>
            </a:r>
            <a:r>
              <a:rPr lang="vi-VN" sz="2667" b="1" u="sng" dirty="0">
                <a:solidFill>
                  <a:srgbClr val="0070C0"/>
                </a:solidFill>
              </a:rPr>
              <a:t>động từ phải phù hợp với chủ ngữ nào gần nhất</a:t>
            </a:r>
            <a:r>
              <a:rPr lang="vi-VN" sz="2667" b="1" u="sng" dirty="0"/>
              <a:t>. </a:t>
            </a:r>
            <a:endParaRPr lang="en-US" sz="2667" b="1" u="sng" dirty="0"/>
          </a:p>
          <a:p>
            <a:endParaRPr lang="en-US" sz="2667" u="sng" dirty="0"/>
          </a:p>
          <a:p>
            <a:pPr marL="435437" indent="-435437">
              <a:buFontTx/>
              <a:buChar char="-"/>
            </a:pPr>
            <a:r>
              <a:rPr lang="vi-VN" sz="2667" dirty="0"/>
              <a:t>Her car or Helen’s is always available. (1) </a:t>
            </a:r>
            <a:endParaRPr lang="en-US" sz="2667" dirty="0"/>
          </a:p>
          <a:p>
            <a:r>
              <a:rPr lang="en-US" sz="2667" dirty="0"/>
              <a:t>(</a:t>
            </a:r>
            <a:r>
              <a:rPr lang="vi-VN" sz="2667" dirty="0"/>
              <a:t>Xe của cô ấy hoặc xe của Helen luôn luôn sẵn sàng.</a:t>
            </a:r>
            <a:r>
              <a:rPr lang="en-US" sz="2667" dirty="0"/>
              <a:t>)</a:t>
            </a:r>
            <a:r>
              <a:rPr lang="vi-VN" sz="2667" dirty="0"/>
              <a:t> </a:t>
            </a:r>
            <a:endParaRPr lang="en-US" sz="2667" dirty="0"/>
          </a:p>
          <a:p>
            <a:endParaRPr lang="en-US" sz="2667" dirty="0"/>
          </a:p>
          <a:p>
            <a:pPr marL="435437" indent="-435437">
              <a:buFontTx/>
              <a:buChar char="-"/>
            </a:pPr>
            <a:r>
              <a:rPr lang="vi-VN" sz="2667" dirty="0"/>
              <a:t>Not only the students but also the professor is going to attend. (2) </a:t>
            </a:r>
            <a:endParaRPr lang="en-US" sz="2667" dirty="0"/>
          </a:p>
          <a:p>
            <a:r>
              <a:rPr lang="en-US" sz="2667" dirty="0"/>
              <a:t>(</a:t>
            </a:r>
            <a:r>
              <a:rPr lang="vi-VN" sz="2667" dirty="0"/>
              <a:t>Không chỉ sinh viên mà cả vị giáo sư cũng sẽ tham dự.</a:t>
            </a:r>
            <a:r>
              <a:rPr lang="en-US" sz="2667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1216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614715"/>
            <a:ext cx="8128000" cy="37862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67" b="1" dirty="0"/>
              <a:t>c. </a:t>
            </a:r>
            <a:r>
              <a:rPr lang="en-US" sz="2667" b="1" dirty="0" err="1"/>
              <a:t>Những</a:t>
            </a:r>
            <a:r>
              <a:rPr lang="en-US" sz="2667" b="1" dirty="0"/>
              <a:t> </a:t>
            </a:r>
            <a:r>
              <a:rPr lang="en-US" sz="2667" b="1" dirty="0" err="1"/>
              <a:t>cụm</a:t>
            </a:r>
            <a:r>
              <a:rPr lang="en-US" sz="2667" b="1" dirty="0"/>
              <a:t> </a:t>
            </a:r>
            <a:r>
              <a:rPr lang="en-US" sz="2667" b="1" dirty="0" err="1"/>
              <a:t>từ</a:t>
            </a:r>
            <a:r>
              <a:rPr lang="en-US" sz="2667" b="1" dirty="0"/>
              <a:t> xen </a:t>
            </a:r>
            <a:r>
              <a:rPr lang="en-US" sz="2667" b="1" dirty="0" err="1"/>
              <a:t>vào</a:t>
            </a:r>
            <a:r>
              <a:rPr lang="en-US" sz="2667" b="1" dirty="0"/>
              <a:t> </a:t>
            </a:r>
            <a:r>
              <a:rPr lang="en-US" sz="2667" b="1" dirty="0" err="1"/>
              <a:t>giữa</a:t>
            </a:r>
            <a:r>
              <a:rPr lang="en-US" sz="2667" b="1" dirty="0"/>
              <a:t> </a:t>
            </a:r>
            <a:r>
              <a:rPr lang="en-US" sz="2667" b="1" dirty="0" err="1"/>
              <a:t>chủ</a:t>
            </a:r>
            <a:r>
              <a:rPr lang="en-US" sz="2667" b="1" dirty="0"/>
              <a:t> </a:t>
            </a:r>
            <a:r>
              <a:rPr lang="en-US" sz="2667" b="1" dirty="0" err="1"/>
              <a:t>ngữ</a:t>
            </a:r>
            <a:r>
              <a:rPr lang="en-US" sz="2667" b="1" dirty="0"/>
              <a:t> </a:t>
            </a:r>
            <a:r>
              <a:rPr lang="en-US" sz="2667" b="1" dirty="0" err="1"/>
              <a:t>và</a:t>
            </a:r>
            <a:r>
              <a:rPr lang="en-US" sz="2667" b="1" dirty="0"/>
              <a:t> </a:t>
            </a:r>
            <a:r>
              <a:rPr lang="en-US" sz="2667" b="1" dirty="0" err="1"/>
              <a:t>động</a:t>
            </a:r>
            <a:r>
              <a:rPr lang="en-US" sz="2667" b="1" dirty="0"/>
              <a:t> </a:t>
            </a:r>
            <a:r>
              <a:rPr lang="en-US" sz="2667" b="1" dirty="0" err="1"/>
              <a:t>từ</a:t>
            </a:r>
            <a:r>
              <a:rPr lang="en-US" sz="2667" b="1" dirty="0"/>
              <a:t>: </a:t>
            </a:r>
            <a:r>
              <a:rPr lang="en-US" sz="2667" b="1" u="sng" dirty="0">
                <a:solidFill>
                  <a:srgbClr val="FF0000"/>
                </a:solidFill>
              </a:rPr>
              <a:t>as well as</a:t>
            </a:r>
            <a:r>
              <a:rPr lang="en-US" sz="2667" b="1" u="sng" dirty="0">
                <a:solidFill>
                  <a:schemeClr val="tx1"/>
                </a:solidFill>
              </a:rPr>
              <a:t>,</a:t>
            </a:r>
            <a:r>
              <a:rPr lang="en-US" sz="2667" b="1" u="sng" dirty="0">
                <a:solidFill>
                  <a:srgbClr val="FF0000"/>
                </a:solidFill>
              </a:rPr>
              <a:t> in addition to</a:t>
            </a:r>
            <a:r>
              <a:rPr lang="en-US" sz="2667" b="1" u="sng" dirty="0">
                <a:solidFill>
                  <a:schemeClr val="tx1"/>
                </a:solidFill>
              </a:rPr>
              <a:t>,</a:t>
            </a:r>
            <a:r>
              <a:rPr lang="en-US" sz="2667" b="1" u="sng" dirty="0">
                <a:solidFill>
                  <a:srgbClr val="FF0000"/>
                </a:solidFill>
              </a:rPr>
              <a:t> together with</a:t>
            </a:r>
            <a:r>
              <a:rPr lang="en-US" sz="2667" b="1" u="sng" dirty="0">
                <a:solidFill>
                  <a:schemeClr val="tx1"/>
                </a:solidFill>
              </a:rPr>
              <a:t>,</a:t>
            </a:r>
            <a:r>
              <a:rPr lang="en-US" sz="2667" b="1" u="sng" dirty="0">
                <a:solidFill>
                  <a:srgbClr val="FF0000"/>
                </a:solidFill>
              </a:rPr>
              <a:t> along with</a:t>
            </a:r>
            <a:r>
              <a:rPr lang="en-US" sz="2667" b="1" u="sng" dirty="0">
                <a:solidFill>
                  <a:schemeClr val="tx1"/>
                </a:solidFill>
              </a:rPr>
              <a:t>,</a:t>
            </a:r>
            <a:r>
              <a:rPr lang="en-US" sz="2667" b="1" u="sng" dirty="0">
                <a:solidFill>
                  <a:srgbClr val="FF0000"/>
                </a:solidFill>
              </a:rPr>
              <a:t> accompanied by</a:t>
            </a:r>
            <a:r>
              <a:rPr lang="en-US" sz="2667" b="1" u="sng" dirty="0">
                <a:solidFill>
                  <a:schemeClr val="tx1"/>
                </a:solidFill>
              </a:rPr>
              <a:t>,</a:t>
            </a:r>
            <a:r>
              <a:rPr lang="en-US" sz="2667" b="1" u="sng" dirty="0">
                <a:solidFill>
                  <a:srgbClr val="FF0000"/>
                </a:solidFill>
              </a:rPr>
              <a:t> including</a:t>
            </a:r>
            <a:r>
              <a:rPr lang="en-US" sz="2667" b="1" u="sng" dirty="0">
                <a:solidFill>
                  <a:schemeClr val="tx1"/>
                </a:solidFill>
              </a:rPr>
              <a:t>,</a:t>
            </a:r>
            <a:r>
              <a:rPr lang="en-US" sz="2667" b="1" u="sng" dirty="0">
                <a:solidFill>
                  <a:srgbClr val="FF0000"/>
                </a:solidFill>
              </a:rPr>
              <a:t> not to mention</a:t>
            </a:r>
            <a:r>
              <a:rPr lang="en-US" sz="2667" b="1" u="sng" dirty="0">
                <a:solidFill>
                  <a:schemeClr val="tx1"/>
                </a:solidFill>
              </a:rPr>
              <a:t>... </a:t>
            </a:r>
          </a:p>
          <a:p>
            <a:r>
              <a:rPr lang="en-US" sz="2667" b="1" dirty="0" err="1"/>
              <a:t>Chú</a:t>
            </a:r>
            <a:r>
              <a:rPr lang="en-US" sz="2667" b="1" dirty="0"/>
              <a:t> ý </a:t>
            </a:r>
            <a:r>
              <a:rPr lang="en-US" sz="2667" b="1" dirty="0" err="1">
                <a:solidFill>
                  <a:srgbClr val="FF0000"/>
                </a:solidFill>
              </a:rPr>
              <a:t>dùng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dirty="0" err="1">
                <a:solidFill>
                  <a:srgbClr val="FF0000"/>
                </a:solidFill>
              </a:rPr>
              <a:t>động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dirty="0" err="1">
                <a:solidFill>
                  <a:srgbClr val="FF0000"/>
                </a:solidFill>
              </a:rPr>
              <a:t>từ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dirty="0" err="1">
                <a:solidFill>
                  <a:srgbClr val="FF0000"/>
                </a:solidFill>
              </a:rPr>
              <a:t>hợp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dirty="0" err="1">
                <a:solidFill>
                  <a:srgbClr val="FF0000"/>
                </a:solidFill>
              </a:rPr>
              <a:t>với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dirty="0" err="1">
                <a:solidFill>
                  <a:srgbClr val="FF0000"/>
                </a:solidFill>
              </a:rPr>
              <a:t>chủ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dirty="0" err="1">
                <a:solidFill>
                  <a:srgbClr val="FF0000"/>
                </a:solidFill>
              </a:rPr>
              <a:t>ngữ</a:t>
            </a:r>
            <a:r>
              <a:rPr lang="en-US" sz="2667" b="1" dirty="0"/>
              <a:t> - </a:t>
            </a:r>
            <a:r>
              <a:rPr lang="en-US" sz="2667" b="1" u="sng" dirty="0"/>
              <a:t>KHÔNG PHẢI </a:t>
            </a:r>
            <a:r>
              <a:rPr lang="en-US" sz="2667" b="1" u="sng" dirty="0" err="1"/>
              <a:t>là</a:t>
            </a:r>
            <a:r>
              <a:rPr lang="en-US" sz="2667" b="1" u="sng" dirty="0"/>
              <a:t> </a:t>
            </a:r>
            <a:r>
              <a:rPr lang="en-US" sz="2667" b="1" u="sng" dirty="0" err="1"/>
              <a:t>phù</a:t>
            </a:r>
            <a:r>
              <a:rPr lang="en-US" sz="2667" b="1" u="sng" dirty="0"/>
              <a:t> </a:t>
            </a:r>
            <a:r>
              <a:rPr lang="en-US" sz="2667" b="1" u="sng" dirty="0" err="1"/>
              <a:t>hợp</a:t>
            </a:r>
            <a:r>
              <a:rPr lang="en-US" sz="2667" b="1" u="sng" dirty="0"/>
              <a:t> </a:t>
            </a:r>
            <a:r>
              <a:rPr lang="en-US" sz="2667" b="1" u="sng" dirty="0" err="1"/>
              <a:t>với</a:t>
            </a:r>
            <a:r>
              <a:rPr lang="en-US" sz="2667" b="1" u="sng" dirty="0"/>
              <a:t> </a:t>
            </a:r>
            <a:r>
              <a:rPr lang="en-US" sz="2667" b="1" u="sng" dirty="0" err="1"/>
              <a:t>danh</a:t>
            </a:r>
            <a:r>
              <a:rPr lang="en-US" sz="2667" b="1" u="sng" dirty="0"/>
              <a:t> </a:t>
            </a:r>
            <a:r>
              <a:rPr lang="en-US" sz="2667" b="1" u="sng" dirty="0" err="1"/>
              <a:t>từ</a:t>
            </a:r>
            <a:r>
              <a:rPr lang="en-US" sz="2667" b="1" u="sng" dirty="0"/>
              <a:t> </a:t>
            </a:r>
            <a:r>
              <a:rPr lang="en-US" sz="2667" b="1" u="sng" dirty="0" err="1"/>
              <a:t>nào</a:t>
            </a:r>
            <a:r>
              <a:rPr lang="en-US" sz="2667" b="1" u="sng" dirty="0"/>
              <a:t> </a:t>
            </a:r>
            <a:r>
              <a:rPr lang="en-US" sz="2667" b="1" u="sng" dirty="0" err="1"/>
              <a:t>đứng</a:t>
            </a:r>
            <a:r>
              <a:rPr lang="en-US" sz="2667" b="1" u="sng" dirty="0"/>
              <a:t> </a:t>
            </a:r>
            <a:r>
              <a:rPr lang="en-US" sz="2667" b="1" u="sng" dirty="0" err="1"/>
              <a:t>gần</a:t>
            </a:r>
            <a:r>
              <a:rPr lang="en-US" sz="2667" b="1" u="sng" dirty="0"/>
              <a:t> </a:t>
            </a:r>
            <a:r>
              <a:rPr lang="en-US" sz="2667" b="1" u="sng" dirty="0" err="1"/>
              <a:t>động</a:t>
            </a:r>
            <a:r>
              <a:rPr lang="en-US" sz="2667" b="1" u="sng" dirty="0"/>
              <a:t> </a:t>
            </a:r>
            <a:r>
              <a:rPr lang="en-US" sz="2667" b="1" u="sng" dirty="0" err="1"/>
              <a:t>từ</a:t>
            </a:r>
            <a:r>
              <a:rPr lang="en-US" sz="2667" b="1" u="sng" dirty="0"/>
              <a:t>. </a:t>
            </a:r>
          </a:p>
          <a:p>
            <a:endParaRPr lang="en-US" sz="2667" u="sng" dirty="0"/>
          </a:p>
          <a:p>
            <a:r>
              <a:rPr lang="en-US" sz="2667" dirty="0"/>
              <a:t> - Rose, as well as her brothers, intends to spend the summer here. </a:t>
            </a:r>
          </a:p>
          <a:p>
            <a:r>
              <a:rPr lang="en-US" sz="2667" dirty="0"/>
              <a:t>(Rose </a:t>
            </a:r>
            <a:r>
              <a:rPr lang="en-US" sz="2667" dirty="0" err="1"/>
              <a:t>cũng</a:t>
            </a:r>
            <a:r>
              <a:rPr lang="en-US" sz="2667" dirty="0"/>
              <a:t> </a:t>
            </a:r>
            <a:r>
              <a:rPr lang="en-US" sz="2667" dirty="0" err="1"/>
              <a:t>như</a:t>
            </a:r>
            <a:r>
              <a:rPr lang="en-US" sz="2667" dirty="0"/>
              <a:t> </a:t>
            </a:r>
            <a:r>
              <a:rPr lang="en-US" sz="2667" dirty="0" err="1"/>
              <a:t>các</a:t>
            </a:r>
            <a:r>
              <a:rPr lang="en-US" sz="2667" dirty="0"/>
              <a:t> </a:t>
            </a:r>
            <a:r>
              <a:rPr lang="en-US" sz="2667" dirty="0" err="1"/>
              <a:t>em</a:t>
            </a:r>
            <a:r>
              <a:rPr lang="en-US" sz="2667" dirty="0"/>
              <a:t> </a:t>
            </a:r>
            <a:r>
              <a:rPr lang="en-US" sz="2667" dirty="0" err="1"/>
              <a:t>trai</a:t>
            </a:r>
            <a:r>
              <a:rPr lang="en-US" sz="2667" dirty="0"/>
              <a:t> </a:t>
            </a:r>
            <a:r>
              <a:rPr lang="en-US" sz="2667" dirty="0" err="1"/>
              <a:t>cô</a:t>
            </a:r>
            <a:r>
              <a:rPr lang="en-US" sz="2667" dirty="0"/>
              <a:t> </a:t>
            </a:r>
            <a:r>
              <a:rPr lang="en-US" sz="2667" dirty="0" err="1"/>
              <a:t>ấy</a:t>
            </a:r>
            <a:r>
              <a:rPr lang="en-US" sz="2667" dirty="0"/>
              <a:t>, </a:t>
            </a:r>
            <a:r>
              <a:rPr lang="en-US" sz="2667" dirty="0" err="1"/>
              <a:t>dự</a:t>
            </a:r>
            <a:r>
              <a:rPr lang="en-US" sz="2667" dirty="0"/>
              <a:t> </a:t>
            </a:r>
            <a:r>
              <a:rPr lang="en-US" sz="2667" dirty="0" err="1"/>
              <a:t>định</a:t>
            </a:r>
            <a:r>
              <a:rPr lang="en-US" sz="2667" dirty="0"/>
              <a:t> </a:t>
            </a:r>
            <a:r>
              <a:rPr lang="en-US" sz="2667" dirty="0" err="1"/>
              <a:t>nghỉ</a:t>
            </a:r>
            <a:r>
              <a:rPr lang="en-US" sz="2667" dirty="0"/>
              <a:t> </a:t>
            </a:r>
            <a:r>
              <a:rPr lang="en-US" sz="2667" dirty="0" err="1"/>
              <a:t>hè</a:t>
            </a:r>
            <a:r>
              <a:rPr lang="en-US" sz="2667" dirty="0"/>
              <a:t> ở </a:t>
            </a:r>
            <a:r>
              <a:rPr lang="en-US" sz="2667" dirty="0" err="1"/>
              <a:t>đây</a:t>
            </a:r>
            <a:r>
              <a:rPr lang="en-US" sz="2667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92023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181429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942848" y="1199413"/>
            <a:ext cx="8128000" cy="4196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/>
              <a:t>d. Với các danh từ tập hợp làm chủ ngữ - </a:t>
            </a:r>
            <a:r>
              <a:rPr lang="vi-VN" sz="2667" dirty="0"/>
              <a:t>như </a:t>
            </a:r>
            <a:r>
              <a:rPr lang="vi-VN" sz="2667" dirty="0">
                <a:solidFill>
                  <a:srgbClr val="FF0000"/>
                </a:solidFill>
              </a:rPr>
              <a:t>jury</a:t>
            </a:r>
            <a:r>
              <a:rPr lang="vi-VN" sz="2667" dirty="0"/>
              <a:t>, </a:t>
            </a:r>
            <a:r>
              <a:rPr lang="vi-VN" sz="2667" dirty="0">
                <a:solidFill>
                  <a:srgbClr val="FF0000"/>
                </a:solidFill>
              </a:rPr>
              <a:t>committee</a:t>
            </a:r>
            <a:r>
              <a:rPr lang="vi-VN" sz="2667" dirty="0"/>
              <a:t>, </a:t>
            </a:r>
            <a:r>
              <a:rPr lang="vi-VN" sz="2667" dirty="0">
                <a:solidFill>
                  <a:srgbClr val="FF0000"/>
                </a:solidFill>
              </a:rPr>
              <a:t>crowd</a:t>
            </a:r>
            <a:r>
              <a:rPr lang="vi-VN" sz="2667" dirty="0"/>
              <a:t>, </a:t>
            </a:r>
            <a:r>
              <a:rPr lang="vi-VN" sz="2667" dirty="0">
                <a:solidFill>
                  <a:srgbClr val="FF0000"/>
                </a:solidFill>
              </a:rPr>
              <a:t>team</a:t>
            </a:r>
            <a:r>
              <a:rPr lang="vi-VN" sz="2667" dirty="0"/>
              <a:t>, </a:t>
            </a:r>
            <a:r>
              <a:rPr lang="vi-VN" sz="2667" dirty="0">
                <a:solidFill>
                  <a:srgbClr val="FF0000"/>
                </a:solidFill>
              </a:rPr>
              <a:t>group</a:t>
            </a:r>
            <a:r>
              <a:rPr lang="vi-VN" sz="2667" dirty="0"/>
              <a:t>, </a:t>
            </a:r>
            <a:r>
              <a:rPr lang="vi-VN" sz="2667" dirty="0">
                <a:solidFill>
                  <a:srgbClr val="FF0000"/>
                </a:solidFill>
              </a:rPr>
              <a:t>majority</a:t>
            </a:r>
            <a:r>
              <a:rPr lang="vi-VN" sz="2667" dirty="0"/>
              <a:t>... – </a:t>
            </a:r>
            <a:endParaRPr lang="en-US" sz="2667" dirty="0"/>
          </a:p>
          <a:p>
            <a:endParaRPr lang="en-US" sz="2667" i="1" dirty="0"/>
          </a:p>
          <a:p>
            <a:r>
              <a:rPr lang="en-US" sz="2667" i="1" dirty="0"/>
              <a:t>-</a:t>
            </a:r>
            <a:r>
              <a:rPr lang="vi-VN" sz="2667" i="1" dirty="0"/>
              <a:t>hầu hết </a:t>
            </a:r>
            <a:r>
              <a:rPr lang="vi-VN" sz="2667" dirty="0"/>
              <a:t>đều dùng </a:t>
            </a:r>
            <a:r>
              <a:rPr lang="vi-VN" sz="2667" u="sng" dirty="0">
                <a:solidFill>
                  <a:srgbClr val="FF0000"/>
                </a:solidFill>
              </a:rPr>
              <a:t>động từ số ít </a:t>
            </a:r>
            <a:r>
              <a:rPr lang="vi-VN" sz="2667" dirty="0"/>
              <a:t>khi ta xem danh từ đó như </a:t>
            </a:r>
            <a:r>
              <a:rPr lang="vi-VN" sz="2667" dirty="0">
                <a:solidFill>
                  <a:srgbClr val="FF0000"/>
                </a:solidFill>
              </a:rPr>
              <a:t>một đơn vị (unit)</a:t>
            </a:r>
            <a:r>
              <a:rPr lang="vi-VN" sz="2667" dirty="0"/>
              <a:t>. </a:t>
            </a:r>
            <a:endParaRPr lang="en-US" sz="2667" dirty="0"/>
          </a:p>
          <a:p>
            <a:endParaRPr lang="en-US" sz="2667" dirty="0"/>
          </a:p>
          <a:p>
            <a:r>
              <a:rPr lang="en-US" sz="2667" dirty="0"/>
              <a:t>-</a:t>
            </a:r>
            <a:r>
              <a:rPr lang="vi-VN" sz="2667" dirty="0"/>
              <a:t> nếu ta dùng với nghĩa </a:t>
            </a:r>
            <a:r>
              <a:rPr lang="vi-VN" sz="2667" u="sng" dirty="0">
                <a:solidFill>
                  <a:srgbClr val="FF0000"/>
                </a:solidFill>
              </a:rPr>
              <a:t>từng thành viên (member) riêng biệt hợp thành</a:t>
            </a:r>
            <a:r>
              <a:rPr lang="vi-VN" sz="2667" dirty="0">
                <a:solidFill>
                  <a:srgbClr val="FF0000"/>
                </a:solidFill>
              </a:rPr>
              <a:t>,</a:t>
            </a:r>
            <a:r>
              <a:rPr lang="vi-VN" sz="2667" dirty="0"/>
              <a:t> thì lúc đó, danh từ tập hợp cần </a:t>
            </a:r>
            <a:r>
              <a:rPr lang="vi-VN" sz="2667" u="sng" dirty="0">
                <a:solidFill>
                  <a:srgbClr val="FF0000"/>
                </a:solidFill>
              </a:rPr>
              <a:t>động từ số nhiều. </a:t>
            </a:r>
            <a:endParaRPr lang="en-US" sz="2667" u="sng" dirty="0">
              <a:solidFill>
                <a:srgbClr val="FF0000"/>
              </a:solidFill>
            </a:endParaRPr>
          </a:p>
          <a:p>
            <a:r>
              <a:rPr lang="vi-VN" sz="2667" dirty="0">
                <a:solidFill>
                  <a:srgbClr val="FF0000"/>
                </a:solidFill>
              </a:rPr>
              <a:t> </a:t>
            </a:r>
            <a:endParaRPr lang="en-US" sz="2667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15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7"/>
            <a:ext cx="8128000" cy="33757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35437" indent="-435437">
              <a:buFontTx/>
              <a:buChar char="-"/>
            </a:pPr>
            <a:r>
              <a:rPr lang="vi-VN" sz="2667" dirty="0">
                <a:solidFill>
                  <a:schemeClr val="tx1"/>
                </a:solidFill>
              </a:rPr>
              <a:t>The family are arriving for the wedding at different times.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vi-VN" sz="2667" i="1" dirty="0">
                <a:solidFill>
                  <a:schemeClr val="tx1"/>
                </a:solidFill>
              </a:rPr>
              <a:t>(Các thành viên) Gia đình đến dự đám cưới vào những thời điểm khác nhau. </a:t>
            </a:r>
            <a:endParaRPr lang="en-US" sz="2667" i="1" dirty="0">
              <a:solidFill>
                <a:schemeClr val="tx1"/>
              </a:solidFill>
            </a:endParaRPr>
          </a:p>
          <a:p>
            <a:endParaRPr lang="en-US" sz="2667" i="1" dirty="0">
              <a:solidFill>
                <a:schemeClr val="tx1"/>
              </a:solidFill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chemeClr val="tx1"/>
                </a:solidFill>
              </a:rPr>
              <a:t>After deliberating, the jury reports its verdict.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en-US" sz="2667" i="1" dirty="0">
                <a:solidFill>
                  <a:schemeClr val="tx1"/>
                </a:solidFill>
              </a:rPr>
              <a:t>(</a:t>
            </a:r>
            <a:r>
              <a:rPr lang="vi-VN" sz="2667" i="1" dirty="0">
                <a:solidFill>
                  <a:schemeClr val="tx1"/>
                </a:solidFill>
              </a:rPr>
              <a:t>Sau khi cân nhắc kỹ lưỡng, bồi thẩm đoàn tuyên bố phán quyết của mình.</a:t>
            </a:r>
            <a:r>
              <a:rPr lang="vi-VN" sz="2667" dirty="0">
                <a:solidFill>
                  <a:schemeClr val="tx1"/>
                </a:solidFill>
              </a:rPr>
              <a:t> </a:t>
            </a:r>
            <a:r>
              <a:rPr lang="en-US" sz="2667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7325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8"/>
            <a:ext cx="8128000" cy="4196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rgbClr val="FF0000"/>
                </a:solidFill>
              </a:rPr>
              <a:t>The number of...” </a:t>
            </a:r>
            <a:r>
              <a:rPr lang="en-US" sz="2667" b="1" dirty="0" err="1">
                <a:solidFill>
                  <a:srgbClr val="FF0000"/>
                </a:solidFill>
              </a:rPr>
              <a:t>luôn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dirty="0" err="1">
                <a:solidFill>
                  <a:srgbClr val="FF0000"/>
                </a:solidFill>
              </a:rPr>
              <a:t>luôn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dirty="0" err="1">
                <a:solidFill>
                  <a:srgbClr val="FF0000"/>
                </a:solidFill>
              </a:rPr>
              <a:t>cần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u="sng" dirty="0" err="1">
                <a:solidFill>
                  <a:srgbClr val="FF0000"/>
                </a:solidFill>
              </a:rPr>
              <a:t>động</a:t>
            </a:r>
            <a:r>
              <a:rPr lang="en-US" sz="2667" b="1" u="sng" dirty="0">
                <a:solidFill>
                  <a:srgbClr val="FF0000"/>
                </a:solidFill>
              </a:rPr>
              <a:t> </a:t>
            </a:r>
            <a:r>
              <a:rPr lang="en-US" sz="2667" b="1" u="sng" dirty="0" err="1">
                <a:solidFill>
                  <a:srgbClr val="FF0000"/>
                </a:solidFill>
              </a:rPr>
              <a:t>từ</a:t>
            </a:r>
            <a:r>
              <a:rPr lang="en-US" sz="2667" b="1" u="sng" dirty="0">
                <a:solidFill>
                  <a:srgbClr val="FF0000"/>
                </a:solidFill>
              </a:rPr>
              <a:t> </a:t>
            </a:r>
            <a:r>
              <a:rPr lang="en-US" sz="2667" b="1" u="sng" dirty="0" err="1">
                <a:solidFill>
                  <a:srgbClr val="FF0000"/>
                </a:solidFill>
              </a:rPr>
              <a:t>số</a:t>
            </a:r>
            <a:r>
              <a:rPr lang="en-US" sz="2667" b="1" u="sng" dirty="0">
                <a:solidFill>
                  <a:srgbClr val="FF0000"/>
                </a:solidFill>
              </a:rPr>
              <a:t> </a:t>
            </a:r>
            <a:r>
              <a:rPr lang="en-US" sz="2667" b="1" u="sng" dirty="0" err="1">
                <a:solidFill>
                  <a:srgbClr val="FF0000"/>
                </a:solidFill>
              </a:rPr>
              <a:t>ít</a:t>
            </a:r>
            <a:r>
              <a:rPr lang="en-US" sz="2667" b="1" u="sng" dirty="0">
                <a:solidFill>
                  <a:srgbClr val="FF0000"/>
                </a:solidFill>
              </a:rPr>
              <a:t>;</a:t>
            </a:r>
          </a:p>
          <a:p>
            <a:r>
              <a:rPr lang="en-US" sz="2667" b="1" dirty="0">
                <a:solidFill>
                  <a:srgbClr val="FF0000"/>
                </a:solidFill>
              </a:rPr>
              <a:t>A number of …” </a:t>
            </a:r>
            <a:r>
              <a:rPr lang="en-US" sz="2667" b="1" dirty="0" err="1">
                <a:solidFill>
                  <a:srgbClr val="FF0000"/>
                </a:solidFill>
              </a:rPr>
              <a:t>cần</a:t>
            </a:r>
            <a:r>
              <a:rPr lang="en-US" sz="2667" b="1" dirty="0">
                <a:solidFill>
                  <a:srgbClr val="FF0000"/>
                </a:solidFill>
              </a:rPr>
              <a:t> </a:t>
            </a:r>
            <a:r>
              <a:rPr lang="en-US" sz="2667" b="1" u="sng" dirty="0" err="1">
                <a:solidFill>
                  <a:srgbClr val="FF0000"/>
                </a:solidFill>
              </a:rPr>
              <a:t>động</a:t>
            </a:r>
            <a:r>
              <a:rPr lang="en-US" sz="2667" b="1" u="sng" dirty="0">
                <a:solidFill>
                  <a:srgbClr val="FF0000"/>
                </a:solidFill>
              </a:rPr>
              <a:t> </a:t>
            </a:r>
            <a:r>
              <a:rPr lang="en-US" sz="2667" b="1" u="sng" dirty="0" err="1">
                <a:solidFill>
                  <a:srgbClr val="FF0000"/>
                </a:solidFill>
              </a:rPr>
              <a:t>từ</a:t>
            </a:r>
            <a:r>
              <a:rPr lang="en-US" sz="2667" b="1" u="sng" dirty="0">
                <a:solidFill>
                  <a:srgbClr val="FF0000"/>
                </a:solidFill>
              </a:rPr>
              <a:t> </a:t>
            </a:r>
            <a:r>
              <a:rPr lang="en-US" sz="2667" b="1" u="sng" dirty="0" err="1">
                <a:solidFill>
                  <a:srgbClr val="FF0000"/>
                </a:solidFill>
              </a:rPr>
              <a:t>số</a:t>
            </a:r>
            <a:r>
              <a:rPr lang="en-US" sz="2667" b="1" u="sng" dirty="0">
                <a:solidFill>
                  <a:srgbClr val="FF0000"/>
                </a:solidFill>
              </a:rPr>
              <a:t> </a:t>
            </a:r>
            <a:r>
              <a:rPr lang="en-US" sz="2667" b="1" u="sng" dirty="0" err="1">
                <a:solidFill>
                  <a:srgbClr val="FF0000"/>
                </a:solidFill>
              </a:rPr>
              <a:t>nhiều</a:t>
            </a:r>
            <a:endParaRPr lang="en-US" sz="2667" b="1" u="sng" dirty="0">
              <a:solidFill>
                <a:srgbClr val="FF0000"/>
              </a:solidFill>
            </a:endParaRPr>
          </a:p>
          <a:p>
            <a:endParaRPr lang="en-US" sz="2667" dirty="0">
              <a:solidFill>
                <a:srgbClr val="FF0000"/>
              </a:solidFill>
            </a:endParaRPr>
          </a:p>
          <a:p>
            <a:r>
              <a:rPr lang="vi-VN" sz="2667" dirty="0">
                <a:solidFill>
                  <a:schemeClr val="tx1"/>
                </a:solidFill>
              </a:rPr>
              <a:t> - The number of employees needing supervision is diminishing.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en-US" sz="2667" dirty="0">
                <a:solidFill>
                  <a:schemeClr val="tx1"/>
                </a:solidFill>
              </a:rPr>
              <a:t>(</a:t>
            </a:r>
            <a:r>
              <a:rPr lang="vi-VN" sz="2667" dirty="0">
                <a:solidFill>
                  <a:schemeClr val="tx1"/>
                </a:solidFill>
              </a:rPr>
              <a:t>Số người làm công cần được giám sát đang giảm đi.</a:t>
            </a:r>
            <a:r>
              <a:rPr lang="en-US" sz="2667" dirty="0">
                <a:solidFill>
                  <a:schemeClr val="tx1"/>
                </a:solidFill>
              </a:rPr>
              <a:t>)</a:t>
            </a:r>
          </a:p>
          <a:p>
            <a:endParaRPr lang="en-US" sz="2667" dirty="0">
              <a:solidFill>
                <a:schemeClr val="tx1"/>
              </a:solidFill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chemeClr val="tx1"/>
                </a:solidFill>
              </a:rPr>
              <a:t>A number of people are asking for bonuses.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en-US" sz="2667" dirty="0">
                <a:solidFill>
                  <a:schemeClr val="tx1"/>
                </a:solidFill>
              </a:rPr>
              <a:t>(</a:t>
            </a:r>
            <a:r>
              <a:rPr lang="vi-VN" sz="2667" dirty="0">
                <a:solidFill>
                  <a:schemeClr val="tx1"/>
                </a:solidFill>
              </a:rPr>
              <a:t>Một số người đang đòi tiền thưởng. </a:t>
            </a:r>
            <a:r>
              <a:rPr lang="en-US" sz="2667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8505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7"/>
            <a:ext cx="8128000" cy="21444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dirty="0">
                <a:solidFill>
                  <a:schemeClr val="tx1"/>
                </a:solidFill>
              </a:rPr>
              <a:t>KHÔNG CÓ giới từ “</a:t>
            </a:r>
            <a:r>
              <a:rPr lang="vi-VN" sz="2667" dirty="0">
                <a:solidFill>
                  <a:srgbClr val="FF0000"/>
                </a:solidFill>
              </a:rPr>
              <a:t>of</a:t>
            </a:r>
            <a:r>
              <a:rPr lang="vi-VN" sz="2667" dirty="0">
                <a:solidFill>
                  <a:schemeClr val="tx1"/>
                </a:solidFill>
              </a:rPr>
              <a:t> “ theo sau “</a:t>
            </a:r>
            <a:r>
              <a:rPr lang="vi-VN" sz="2667" dirty="0">
                <a:solidFill>
                  <a:srgbClr val="FF0000"/>
                </a:solidFill>
              </a:rPr>
              <a:t>a number</a:t>
            </a:r>
            <a:r>
              <a:rPr lang="vi-VN" sz="2667" dirty="0">
                <a:solidFill>
                  <a:schemeClr val="tx1"/>
                </a:solidFill>
              </a:rPr>
              <a:t>”mà </a:t>
            </a:r>
            <a:r>
              <a:rPr lang="vi-VN" sz="2667" b="1" u="sng" dirty="0">
                <a:solidFill>
                  <a:schemeClr val="tx1"/>
                </a:solidFill>
              </a:rPr>
              <a:t>ngữ nghĩa hàm ý một khối thống nhất</a:t>
            </a:r>
            <a:r>
              <a:rPr lang="vi-VN" sz="2667" dirty="0">
                <a:solidFill>
                  <a:schemeClr val="tx1"/>
                </a:solidFill>
              </a:rPr>
              <a:t> thì </a:t>
            </a:r>
            <a:r>
              <a:rPr lang="vi-VN" sz="2667" b="1" dirty="0">
                <a:solidFill>
                  <a:srgbClr val="FF0000"/>
                </a:solidFill>
              </a:rPr>
              <a:t>động từ ở số ít.</a:t>
            </a:r>
            <a:endParaRPr lang="en-US" sz="2667" b="1" dirty="0">
              <a:solidFill>
                <a:srgbClr val="FF0000"/>
              </a:solidFill>
            </a:endParaRPr>
          </a:p>
          <a:p>
            <a:endParaRPr lang="en-US" sz="2667" b="1" dirty="0">
              <a:solidFill>
                <a:srgbClr val="FF0000"/>
              </a:solidFill>
            </a:endParaRPr>
          </a:p>
          <a:p>
            <a:r>
              <a:rPr lang="en-US" sz="2667" dirty="0">
                <a:solidFill>
                  <a:schemeClr val="tx1"/>
                </a:solidFill>
              </a:rPr>
              <a:t>- </a:t>
            </a:r>
            <a:r>
              <a:rPr lang="en-US" sz="2667" u="sng" dirty="0">
                <a:solidFill>
                  <a:schemeClr val="tx1"/>
                </a:solidFill>
              </a:rPr>
              <a:t>A number like twelve billion </a:t>
            </a:r>
            <a:r>
              <a:rPr lang="en-US" sz="2667" b="1" dirty="0">
                <a:solidFill>
                  <a:srgbClr val="FF0000"/>
                </a:solidFill>
              </a:rPr>
              <a:t>is</a:t>
            </a:r>
            <a:r>
              <a:rPr lang="en-US" sz="2667" dirty="0">
                <a:solidFill>
                  <a:schemeClr val="tx1"/>
                </a:solidFill>
              </a:rPr>
              <a:t> hard to comprehend. </a:t>
            </a:r>
          </a:p>
        </p:txBody>
      </p:sp>
    </p:spTree>
    <p:extLst>
      <p:ext uri="{BB962C8B-B14F-4D97-AF65-F5344CB8AC3E}">
        <p14:creationId xmlns:p14="http://schemas.microsoft.com/office/powerpoint/2010/main" val="296865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8"/>
            <a:ext cx="8128000" cy="44897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>
                <a:solidFill>
                  <a:schemeClr val="tx1"/>
                </a:solidFill>
              </a:rPr>
              <a:t>e. Các đại từ bất định (Indefinite pronouns) như: </a:t>
            </a:r>
            <a:r>
              <a:rPr lang="vi-VN" sz="2667" dirty="0">
                <a:solidFill>
                  <a:srgbClr val="FF0000"/>
                </a:solidFill>
              </a:rPr>
              <a:t>either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neither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each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every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one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các đại từ có one, body hoặc thing</a:t>
            </a:r>
            <a:r>
              <a:rPr lang="vi-VN" sz="2667" dirty="0">
                <a:solidFill>
                  <a:schemeClr val="tx1"/>
                </a:solidFill>
              </a:rPr>
              <a:t> (anyone, no one, someone, anybody, nobody, somebody, anything, everything...) đòi hỏi </a:t>
            </a:r>
            <a:r>
              <a:rPr lang="vi-VN" sz="2667" b="1" dirty="0">
                <a:solidFill>
                  <a:srgbClr val="FF0000"/>
                </a:solidFill>
              </a:rPr>
              <a:t>động từ số ít.</a:t>
            </a:r>
            <a:endParaRPr lang="en-US" sz="2667" b="1" dirty="0">
              <a:solidFill>
                <a:srgbClr val="FF0000"/>
              </a:solidFill>
            </a:endParaRPr>
          </a:p>
          <a:p>
            <a:r>
              <a:rPr lang="vi-VN" sz="2667" dirty="0">
                <a:solidFill>
                  <a:srgbClr val="FF0000"/>
                </a:solidFill>
              </a:rPr>
              <a:t> </a:t>
            </a:r>
            <a:r>
              <a:rPr lang="vi-VN" sz="2667" dirty="0">
                <a:solidFill>
                  <a:schemeClr val="tx1"/>
                </a:solidFill>
              </a:rPr>
              <a:t>- </a:t>
            </a:r>
            <a:r>
              <a:rPr lang="vi-VN" sz="2667" dirty="0">
                <a:solidFill>
                  <a:srgbClr val="FF0000"/>
                </a:solidFill>
              </a:rPr>
              <a:t>One</a:t>
            </a:r>
            <a:r>
              <a:rPr lang="vi-VN" sz="2667" dirty="0">
                <a:solidFill>
                  <a:schemeClr val="tx1"/>
                </a:solidFill>
              </a:rPr>
              <a:t> of my closest friends in the class </a:t>
            </a:r>
            <a:r>
              <a:rPr lang="vi-VN" sz="2667" dirty="0">
                <a:solidFill>
                  <a:srgbClr val="FF0000"/>
                </a:solidFill>
              </a:rPr>
              <a:t>comes</a:t>
            </a:r>
            <a:r>
              <a:rPr lang="vi-VN" sz="2667" dirty="0">
                <a:solidFill>
                  <a:schemeClr val="tx1"/>
                </a:solidFill>
              </a:rPr>
              <a:t> from Singapore.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 lớp, một trong những người bạn thân nhất của tôi đến từ Singapore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rgbClr val="FF0000"/>
                </a:solidFill>
              </a:rPr>
              <a:t>Each</a:t>
            </a:r>
            <a:r>
              <a:rPr lang="vi-VN" sz="2667" dirty="0">
                <a:solidFill>
                  <a:schemeClr val="tx1"/>
                </a:solidFill>
              </a:rPr>
              <a:t> of us </a:t>
            </a:r>
            <a:r>
              <a:rPr lang="vi-VN" sz="2667" dirty="0">
                <a:solidFill>
                  <a:srgbClr val="FF0000"/>
                </a:solidFill>
              </a:rPr>
              <a:t>studies</a:t>
            </a:r>
            <a:r>
              <a:rPr lang="vi-VN" sz="2667" dirty="0">
                <a:solidFill>
                  <a:schemeClr val="tx1"/>
                </a:solidFill>
              </a:rPr>
              <a:t> hard.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 </a:t>
            </a:r>
            <a:r>
              <a:rPr lang="en-US" sz="2286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chúng tôi đều học hành chăm chỉ.</a:t>
            </a:r>
            <a:endParaRPr lang="en-US" sz="2286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98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7"/>
            <a:ext cx="8128000" cy="4607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>
                <a:solidFill>
                  <a:schemeClr val="tx1"/>
                </a:solidFill>
              </a:rPr>
              <a:t>Cả khi những đại từ này kết hợp với nhau cũng dùng động từ số ít.</a:t>
            </a:r>
            <a:r>
              <a:rPr lang="vi-VN" sz="2667" dirty="0">
                <a:solidFill>
                  <a:schemeClr val="tx1"/>
                </a:solidFill>
              </a:rPr>
              <a:t> </a:t>
            </a:r>
            <a:endParaRPr lang="en-US" sz="2667" dirty="0">
              <a:solidFill>
                <a:schemeClr val="tx1"/>
              </a:solidFill>
            </a:endParaRPr>
          </a:p>
          <a:p>
            <a:endParaRPr lang="en-US" sz="2667" dirty="0">
              <a:solidFill>
                <a:schemeClr val="tx1"/>
              </a:solidFill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rgbClr val="FF0000"/>
                </a:solidFill>
              </a:rPr>
              <a:t>Anybody </a:t>
            </a:r>
            <a:r>
              <a:rPr lang="vi-VN" sz="2667" u="sng" dirty="0">
                <a:solidFill>
                  <a:schemeClr val="tx1"/>
                </a:solidFill>
              </a:rPr>
              <a:t>and</a:t>
            </a:r>
            <a:r>
              <a:rPr lang="vi-VN" sz="2667" dirty="0">
                <a:solidFill>
                  <a:schemeClr val="tx1"/>
                </a:solidFill>
              </a:rPr>
              <a:t> </a:t>
            </a:r>
            <a:r>
              <a:rPr lang="vi-VN" sz="2667" dirty="0">
                <a:solidFill>
                  <a:srgbClr val="FF0000"/>
                </a:solidFill>
              </a:rPr>
              <a:t>everybody</a:t>
            </a:r>
            <a:r>
              <a:rPr lang="vi-VN" sz="2667" dirty="0">
                <a:solidFill>
                  <a:schemeClr val="tx1"/>
                </a:solidFill>
              </a:rPr>
              <a:t> </a:t>
            </a:r>
            <a:r>
              <a:rPr lang="vi-VN" sz="2667" b="1" dirty="0">
                <a:solidFill>
                  <a:srgbClr val="FF0000"/>
                </a:solidFill>
              </a:rPr>
              <a:t>is</a:t>
            </a:r>
            <a:r>
              <a:rPr lang="vi-VN" sz="2667" dirty="0">
                <a:solidFill>
                  <a:schemeClr val="tx1"/>
                </a:solidFill>
              </a:rPr>
              <a:t> welcome.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en-US" sz="2667" dirty="0">
                <a:solidFill>
                  <a:schemeClr val="tx1"/>
                </a:solidFill>
              </a:rPr>
              <a:t>(</a:t>
            </a:r>
            <a:r>
              <a:rPr lang="vi-VN" sz="2667" dirty="0">
                <a:solidFill>
                  <a:schemeClr val="tx1"/>
                </a:solidFill>
              </a:rPr>
              <a:t>Mọi người đều được chào đón.</a:t>
            </a:r>
            <a:r>
              <a:rPr lang="en-US" sz="2667" dirty="0">
                <a:solidFill>
                  <a:schemeClr val="tx1"/>
                </a:solidFill>
              </a:rPr>
              <a:t>)</a:t>
            </a:r>
          </a:p>
          <a:p>
            <a:endParaRPr lang="en-US" sz="2667" dirty="0">
              <a:solidFill>
                <a:schemeClr val="tx1"/>
              </a:solidFill>
            </a:endParaRPr>
          </a:p>
          <a:p>
            <a:r>
              <a:rPr lang="en-US" sz="2667" b="1" dirty="0">
                <a:solidFill>
                  <a:srgbClr val="FF0000"/>
                </a:solidFill>
              </a:rPr>
              <a:t>NOTE</a:t>
            </a:r>
            <a:r>
              <a:rPr lang="vi-VN" sz="2667" dirty="0">
                <a:solidFill>
                  <a:schemeClr val="tx1"/>
                </a:solidFill>
              </a:rPr>
              <a:t>: Khi </a:t>
            </a:r>
            <a:r>
              <a:rPr lang="vi-VN" sz="2667" dirty="0">
                <a:solidFill>
                  <a:srgbClr val="FF0000"/>
                </a:solidFill>
              </a:rPr>
              <a:t>each</a:t>
            </a:r>
            <a:r>
              <a:rPr lang="vi-VN" sz="2667" dirty="0">
                <a:solidFill>
                  <a:schemeClr val="tx1"/>
                </a:solidFill>
              </a:rPr>
              <a:t> </a:t>
            </a:r>
            <a:r>
              <a:rPr lang="vi-VN" sz="2667" u="sng" dirty="0">
                <a:solidFill>
                  <a:schemeClr val="tx1"/>
                </a:solidFill>
              </a:rPr>
              <a:t>theo sau </a:t>
            </a:r>
            <a:r>
              <a:rPr lang="vi-VN" sz="2667" b="1" dirty="0">
                <a:solidFill>
                  <a:schemeClr val="tx1"/>
                </a:solidFill>
              </a:rPr>
              <a:t>chủ ngữ</a:t>
            </a:r>
            <a:r>
              <a:rPr lang="vi-VN" sz="2667" dirty="0">
                <a:solidFill>
                  <a:schemeClr val="tx1"/>
                </a:solidFill>
              </a:rPr>
              <a:t>, thì each </a:t>
            </a:r>
            <a:r>
              <a:rPr lang="vi-VN" sz="2667" b="1" dirty="0">
                <a:solidFill>
                  <a:schemeClr val="tx1"/>
                </a:solidFill>
              </a:rPr>
              <a:t>không ảnh hưởng</a:t>
            </a:r>
            <a:r>
              <a:rPr lang="vi-VN" sz="2667" dirty="0">
                <a:solidFill>
                  <a:schemeClr val="tx1"/>
                </a:solidFill>
              </a:rPr>
              <a:t> đến động từ</a:t>
            </a:r>
            <a:r>
              <a:rPr lang="en-US" sz="2667" dirty="0">
                <a:solidFill>
                  <a:schemeClr val="tx1"/>
                </a:solidFill>
              </a:rPr>
              <a:t>.</a:t>
            </a:r>
          </a:p>
          <a:p>
            <a:pPr marL="435437" indent="-435437">
              <a:buFontTx/>
              <a:buChar char="-"/>
            </a:pPr>
            <a:r>
              <a:rPr lang="en-US" sz="2667" b="1" dirty="0">
                <a:solidFill>
                  <a:schemeClr val="tx1"/>
                </a:solidFill>
              </a:rPr>
              <a:t>Big cities </a:t>
            </a:r>
            <a:r>
              <a:rPr lang="en-US" sz="2667" dirty="0">
                <a:solidFill>
                  <a:srgbClr val="FF0000"/>
                </a:solidFill>
              </a:rPr>
              <a:t>each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b="1" dirty="0">
                <a:solidFill>
                  <a:srgbClr val="FF0000"/>
                </a:solidFill>
              </a:rPr>
              <a:t>have</a:t>
            </a:r>
            <a:r>
              <a:rPr lang="en-US" sz="2667" dirty="0">
                <a:solidFill>
                  <a:schemeClr val="tx1"/>
                </a:solidFill>
              </a:rPr>
              <a:t> their own special problems. </a:t>
            </a:r>
          </a:p>
          <a:p>
            <a:r>
              <a:rPr lang="en-US" sz="2667" dirty="0">
                <a:solidFill>
                  <a:schemeClr val="tx1"/>
                </a:solidFill>
              </a:rPr>
              <a:t>(</a:t>
            </a:r>
            <a:r>
              <a:rPr lang="en-US" sz="2667" dirty="0" err="1">
                <a:solidFill>
                  <a:schemeClr val="tx1"/>
                </a:solidFill>
              </a:rPr>
              <a:t>Mỗi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thành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phố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lớn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đều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có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những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vấn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đề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riêng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biệt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của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chúng</a:t>
            </a:r>
            <a:r>
              <a:rPr lang="en-US" sz="2667" dirty="0">
                <a:solidFill>
                  <a:schemeClr val="tx1"/>
                </a:solidFill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2018705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8"/>
            <a:ext cx="8128000" cy="249626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b="1" dirty="0" err="1">
                <a:solidFill>
                  <a:schemeClr val="tx1"/>
                </a:solidFill>
              </a:rPr>
              <a:t>Các</a:t>
            </a:r>
            <a:r>
              <a:rPr lang="en-US" sz="2667" b="1" dirty="0">
                <a:solidFill>
                  <a:schemeClr val="tx1"/>
                </a:solidFill>
              </a:rPr>
              <a:t> </a:t>
            </a:r>
            <a:r>
              <a:rPr lang="en-US" sz="2667" b="1" dirty="0" err="1">
                <a:solidFill>
                  <a:schemeClr val="tx1"/>
                </a:solidFill>
              </a:rPr>
              <a:t>đại</a:t>
            </a:r>
            <a:r>
              <a:rPr lang="en-US" sz="2667" b="1" dirty="0">
                <a:solidFill>
                  <a:schemeClr val="tx1"/>
                </a:solidFill>
              </a:rPr>
              <a:t> </a:t>
            </a:r>
            <a:r>
              <a:rPr lang="en-US" sz="2667" b="1" dirty="0" err="1">
                <a:solidFill>
                  <a:schemeClr val="tx1"/>
                </a:solidFill>
              </a:rPr>
              <a:t>từ</a:t>
            </a:r>
            <a:r>
              <a:rPr lang="en-US" sz="2667" b="1" dirty="0">
                <a:solidFill>
                  <a:schemeClr val="tx1"/>
                </a:solidFill>
              </a:rPr>
              <a:t> </a:t>
            </a:r>
            <a:r>
              <a:rPr lang="en-US" sz="2667" dirty="0">
                <a:solidFill>
                  <a:srgbClr val="FF0000"/>
                </a:solidFill>
              </a:rPr>
              <a:t>both</a:t>
            </a:r>
            <a:r>
              <a:rPr lang="en-US" sz="2667" dirty="0">
                <a:solidFill>
                  <a:schemeClr val="tx1"/>
                </a:solidFill>
              </a:rPr>
              <a:t> (</a:t>
            </a:r>
            <a:r>
              <a:rPr lang="en-US" sz="2667" dirty="0" err="1">
                <a:solidFill>
                  <a:schemeClr val="tx1"/>
                </a:solidFill>
              </a:rPr>
              <a:t>cả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hai</a:t>
            </a:r>
            <a:r>
              <a:rPr lang="en-US" sz="2667" dirty="0">
                <a:solidFill>
                  <a:schemeClr val="tx1"/>
                </a:solidFill>
              </a:rPr>
              <a:t> ), </a:t>
            </a:r>
            <a:r>
              <a:rPr lang="en-US" sz="2667" dirty="0">
                <a:solidFill>
                  <a:srgbClr val="FF0000"/>
                </a:solidFill>
              </a:rPr>
              <a:t>few</a:t>
            </a:r>
            <a:r>
              <a:rPr lang="en-US" sz="2667" dirty="0">
                <a:solidFill>
                  <a:schemeClr val="tx1"/>
                </a:solidFill>
              </a:rPr>
              <a:t> (</a:t>
            </a:r>
            <a:r>
              <a:rPr lang="en-US" sz="2667" dirty="0" err="1">
                <a:solidFill>
                  <a:schemeClr val="tx1"/>
                </a:solidFill>
              </a:rPr>
              <a:t>vài</a:t>
            </a:r>
            <a:r>
              <a:rPr lang="en-US" sz="2667" dirty="0">
                <a:solidFill>
                  <a:schemeClr val="tx1"/>
                </a:solidFill>
              </a:rPr>
              <a:t>, </a:t>
            </a:r>
            <a:r>
              <a:rPr lang="en-US" sz="2667" dirty="0" err="1">
                <a:solidFill>
                  <a:schemeClr val="tx1"/>
                </a:solidFill>
              </a:rPr>
              <a:t>số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ít</a:t>
            </a:r>
            <a:r>
              <a:rPr lang="en-US" sz="2667" dirty="0">
                <a:solidFill>
                  <a:schemeClr val="tx1"/>
                </a:solidFill>
              </a:rPr>
              <a:t>), </a:t>
            </a:r>
            <a:r>
              <a:rPr lang="en-US" sz="2667" dirty="0">
                <a:solidFill>
                  <a:srgbClr val="FF0000"/>
                </a:solidFill>
              </a:rPr>
              <a:t>many</a:t>
            </a:r>
            <a:r>
              <a:rPr lang="en-US" sz="2667" dirty="0">
                <a:solidFill>
                  <a:schemeClr val="tx1"/>
                </a:solidFill>
              </a:rPr>
              <a:t> (</a:t>
            </a:r>
            <a:r>
              <a:rPr lang="en-US" sz="2667" dirty="0" err="1">
                <a:solidFill>
                  <a:schemeClr val="tx1"/>
                </a:solidFill>
              </a:rPr>
              <a:t>nhiều</a:t>
            </a:r>
            <a:r>
              <a:rPr lang="en-US" sz="2667" dirty="0">
                <a:solidFill>
                  <a:schemeClr val="tx1"/>
                </a:solidFill>
              </a:rPr>
              <a:t>), </a:t>
            </a:r>
            <a:r>
              <a:rPr lang="en-US" sz="2667" dirty="0">
                <a:solidFill>
                  <a:srgbClr val="FF0000"/>
                </a:solidFill>
              </a:rPr>
              <a:t>others</a:t>
            </a:r>
            <a:r>
              <a:rPr lang="en-US" sz="2667" dirty="0">
                <a:solidFill>
                  <a:schemeClr val="tx1"/>
                </a:solidFill>
              </a:rPr>
              <a:t> (</a:t>
            </a:r>
            <a:r>
              <a:rPr lang="en-US" sz="2667" dirty="0" err="1">
                <a:solidFill>
                  <a:schemeClr val="tx1"/>
                </a:solidFill>
              </a:rPr>
              <a:t>những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cái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khác</a:t>
            </a:r>
            <a:r>
              <a:rPr lang="en-US" sz="2667" dirty="0">
                <a:solidFill>
                  <a:schemeClr val="tx1"/>
                </a:solidFill>
              </a:rPr>
              <a:t>) </a:t>
            </a:r>
            <a:r>
              <a:rPr lang="en-US" sz="2667" dirty="0" err="1">
                <a:solidFill>
                  <a:schemeClr val="tx1"/>
                </a:solidFill>
              </a:rPr>
              <a:t>và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>
                <a:solidFill>
                  <a:srgbClr val="FF0000"/>
                </a:solidFill>
              </a:rPr>
              <a:t>several</a:t>
            </a:r>
            <a:r>
              <a:rPr lang="en-US" sz="2667" dirty="0">
                <a:solidFill>
                  <a:schemeClr val="tx1"/>
                </a:solidFill>
              </a:rPr>
              <a:t> (</a:t>
            </a:r>
            <a:r>
              <a:rPr lang="en-US" sz="2667" dirty="0" err="1">
                <a:solidFill>
                  <a:schemeClr val="tx1"/>
                </a:solidFill>
              </a:rPr>
              <a:t>một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số</a:t>
            </a:r>
            <a:r>
              <a:rPr lang="en-US" sz="2667" dirty="0">
                <a:solidFill>
                  <a:schemeClr val="tx1"/>
                </a:solidFill>
              </a:rPr>
              <a:t>, </a:t>
            </a:r>
            <a:r>
              <a:rPr lang="en-US" sz="2667" dirty="0" err="1">
                <a:solidFill>
                  <a:schemeClr val="tx1"/>
                </a:solidFill>
              </a:rPr>
              <a:t>nhiều</a:t>
            </a:r>
            <a:r>
              <a:rPr lang="en-US" sz="2667" dirty="0">
                <a:solidFill>
                  <a:schemeClr val="tx1"/>
                </a:solidFill>
              </a:rPr>
              <a:t>) </a:t>
            </a:r>
            <a:r>
              <a:rPr lang="en-US" sz="2667" dirty="0" err="1">
                <a:solidFill>
                  <a:srgbClr val="FF0000"/>
                </a:solidFill>
              </a:rPr>
              <a:t>động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từ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đi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theo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phải</a:t>
            </a:r>
            <a:r>
              <a:rPr lang="en-US" sz="2667" dirty="0">
                <a:solidFill>
                  <a:srgbClr val="FF0000"/>
                </a:solidFill>
              </a:rPr>
              <a:t> ở </a:t>
            </a:r>
            <a:r>
              <a:rPr lang="en-US" sz="2667" dirty="0" err="1">
                <a:solidFill>
                  <a:srgbClr val="FF0000"/>
                </a:solidFill>
              </a:rPr>
              <a:t>hình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thức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số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nhiều</a:t>
            </a:r>
            <a:r>
              <a:rPr lang="en-US" sz="2667" dirty="0">
                <a:solidFill>
                  <a:schemeClr val="tx1"/>
                </a:solidFill>
              </a:rPr>
              <a:t>. </a:t>
            </a:r>
          </a:p>
          <a:p>
            <a:pPr marL="435437" indent="-435437">
              <a:buFontTx/>
              <a:buChar char="-"/>
            </a:pPr>
            <a:r>
              <a:rPr lang="en-US" sz="2667" b="1" dirty="0">
                <a:solidFill>
                  <a:schemeClr val="tx1"/>
                </a:solidFill>
              </a:rPr>
              <a:t>Both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b="1" dirty="0">
                <a:solidFill>
                  <a:srgbClr val="FF0000"/>
                </a:solidFill>
              </a:rPr>
              <a:t>were</a:t>
            </a:r>
            <a:r>
              <a:rPr lang="en-US" sz="2667" dirty="0">
                <a:solidFill>
                  <a:schemeClr val="tx1"/>
                </a:solidFill>
              </a:rPr>
              <a:t> small. </a:t>
            </a:r>
          </a:p>
          <a:p>
            <a:pPr marL="435437" indent="-435437">
              <a:buFontTx/>
              <a:buChar char="-"/>
            </a:pPr>
            <a:r>
              <a:rPr lang="en-US" sz="2667" dirty="0">
                <a:solidFill>
                  <a:srgbClr val="FF0000"/>
                </a:solidFill>
              </a:rPr>
              <a:t>Many of</a:t>
            </a:r>
            <a:r>
              <a:rPr lang="en-US" sz="2667" dirty="0">
                <a:solidFill>
                  <a:schemeClr val="tx1"/>
                </a:solidFill>
              </a:rPr>
              <a:t> her books </a:t>
            </a:r>
            <a:r>
              <a:rPr lang="en-US" sz="2667" b="1" dirty="0">
                <a:solidFill>
                  <a:srgbClr val="FF0000"/>
                </a:solidFill>
              </a:rPr>
              <a:t>are</a:t>
            </a:r>
            <a:r>
              <a:rPr lang="en-US" sz="2667" dirty="0">
                <a:solidFill>
                  <a:schemeClr val="tx1"/>
                </a:solidFill>
              </a:rPr>
              <a:t> in English. </a:t>
            </a:r>
          </a:p>
          <a:p>
            <a:r>
              <a:rPr lang="en-US" sz="2286" i="1" dirty="0" err="1">
                <a:solidFill>
                  <a:schemeClr val="tx1"/>
                </a:solidFill>
              </a:rPr>
              <a:t>Phần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lớn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sách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của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cô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ấy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viết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bằng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tiếng</a:t>
            </a:r>
            <a:r>
              <a:rPr lang="en-US" sz="2286" i="1" dirty="0">
                <a:solidFill>
                  <a:schemeClr val="tx1"/>
                </a:solidFill>
              </a:rPr>
              <a:t> Anh.</a:t>
            </a:r>
          </a:p>
        </p:txBody>
      </p:sp>
    </p:spTree>
    <p:extLst>
      <p:ext uri="{BB962C8B-B14F-4D97-AF65-F5344CB8AC3E}">
        <p14:creationId xmlns:p14="http://schemas.microsoft.com/office/powerpoint/2010/main" val="128736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8"/>
            <a:ext cx="8128000" cy="249626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67" dirty="0">
                <a:solidFill>
                  <a:schemeClr val="tx1"/>
                </a:solidFill>
              </a:rPr>
              <a:t>NOTE: </a:t>
            </a:r>
            <a:r>
              <a:rPr lang="vi-VN" sz="2667" dirty="0">
                <a:solidFill>
                  <a:srgbClr val="FF0000"/>
                </a:solidFill>
              </a:rPr>
              <a:t>many</a:t>
            </a:r>
            <a:r>
              <a:rPr lang="vi-VN" sz="2667" dirty="0">
                <a:solidFill>
                  <a:schemeClr val="tx1"/>
                </a:solidFill>
              </a:rPr>
              <a:t> đi với </a:t>
            </a:r>
            <a:r>
              <a:rPr lang="vi-VN" sz="2667" dirty="0">
                <a:solidFill>
                  <a:srgbClr val="FF0000"/>
                </a:solidFill>
              </a:rPr>
              <a:t>a</a:t>
            </a:r>
            <a:r>
              <a:rPr lang="vi-VN" sz="2667" dirty="0">
                <a:solidFill>
                  <a:schemeClr val="tx1"/>
                </a:solidFill>
              </a:rPr>
              <a:t> cũng với </a:t>
            </a:r>
            <a:r>
              <a:rPr lang="vi-VN" sz="2667" u="sng" dirty="0">
                <a:solidFill>
                  <a:schemeClr val="tx1"/>
                </a:solidFill>
              </a:rPr>
              <a:t>nghĩa như many</a:t>
            </a:r>
            <a:r>
              <a:rPr lang="vi-VN" sz="2667" dirty="0">
                <a:solidFill>
                  <a:schemeClr val="tx1"/>
                </a:solidFill>
              </a:rPr>
              <a:t>, nhưng “</a:t>
            </a:r>
            <a:r>
              <a:rPr lang="vi-VN" sz="2667" dirty="0">
                <a:solidFill>
                  <a:srgbClr val="FF0000"/>
                </a:solidFill>
              </a:rPr>
              <a:t>many a</a:t>
            </a:r>
            <a:r>
              <a:rPr lang="vi-VN" sz="2667" dirty="0">
                <a:solidFill>
                  <a:schemeClr val="tx1"/>
                </a:solidFill>
              </a:rPr>
              <a:t>” dùng với </a:t>
            </a:r>
            <a:r>
              <a:rPr lang="vi-VN" sz="2667" dirty="0">
                <a:solidFill>
                  <a:srgbClr val="FF0000"/>
                </a:solidFill>
              </a:rPr>
              <a:t>danh từ số ít </a:t>
            </a:r>
            <a:r>
              <a:rPr lang="vi-VN" sz="2667" dirty="0">
                <a:solidFill>
                  <a:schemeClr val="tx1"/>
                </a:solidFill>
              </a:rPr>
              <a:t>và </a:t>
            </a:r>
            <a:r>
              <a:rPr lang="vi-VN" sz="2667" dirty="0">
                <a:solidFill>
                  <a:srgbClr val="FF0000"/>
                </a:solidFill>
              </a:rPr>
              <a:t>động từ theo sau cũng phải ở số ít</a:t>
            </a:r>
            <a:r>
              <a:rPr lang="vi-VN" sz="2667" dirty="0">
                <a:solidFill>
                  <a:schemeClr val="tx1"/>
                </a:solidFill>
              </a:rPr>
              <a:t>. </a:t>
            </a:r>
            <a:endParaRPr lang="en-US" sz="2667" dirty="0">
              <a:solidFill>
                <a:schemeClr val="tx1"/>
              </a:solidFill>
            </a:endParaRPr>
          </a:p>
          <a:p>
            <a:endParaRPr lang="en-US" sz="2667" dirty="0">
              <a:solidFill>
                <a:schemeClr val="tx1"/>
              </a:solidFill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chemeClr val="tx1"/>
                </a:solidFill>
              </a:rPr>
              <a:t>Many a student does not work hard.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vi-VN" sz="2286" i="1" dirty="0">
                <a:solidFill>
                  <a:schemeClr val="tx1"/>
                </a:solidFill>
              </a:rPr>
              <a:t>Nhiều sinh viên không học hành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chăm</a:t>
            </a:r>
            <a:r>
              <a:rPr lang="en-US" sz="2286" i="1" dirty="0">
                <a:solidFill>
                  <a:schemeClr val="tx1"/>
                </a:solidFill>
              </a:rPr>
              <a:t> </a:t>
            </a:r>
            <a:r>
              <a:rPr lang="en-US" sz="2286" i="1" dirty="0" err="1">
                <a:solidFill>
                  <a:schemeClr val="tx1"/>
                </a:solidFill>
              </a:rPr>
              <a:t>chỉ</a:t>
            </a:r>
            <a:r>
              <a:rPr lang="vi-VN" sz="2286" i="1" dirty="0">
                <a:solidFill>
                  <a:schemeClr val="tx1"/>
                </a:solidFill>
              </a:rPr>
              <a:t>. </a:t>
            </a:r>
            <a:endParaRPr lang="en-US" sz="2286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69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8"/>
            <a:ext cx="8128000" cy="4137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(toàn bộ, tất cả),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(một số hoặc lượng không xác định, không một ai),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(một vài),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(không ai, không vật gì)... có thể đi với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ít hay số nhiều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tùy thuộc vào ngữ nghĩa của danh từ mà đại từ đó thay thế.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All of the money is reserved for emergencies.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 bộ tiền bạc là để dự trữ cho các trường hợp khẩn cấp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of the candidates promise to improve the educational system.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 bộ các ứng viên đều hứa</a:t>
            </a:r>
            <a:r>
              <a:rPr lang="en-US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86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hẹn</a:t>
            </a:r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cải thiện hệ thống giáo dục.</a:t>
            </a:r>
            <a:endParaRPr lang="en-US" sz="2286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49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7"/>
            <a:ext cx="8128000" cy="4196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f. Khi các đại từ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vi-VN" sz="2667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 ngữ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một mệnh đề phụ thuộc, </a:t>
            </a:r>
            <a:endParaRPr lang="en-US" sz="2667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trong mệnh đề đó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 phù hợp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 </a:t>
            </a:r>
            <a:r>
              <a:rPr lang="vi-VN" sz="2667" b="1" i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 hay cụm từ được thay thế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667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 typeface="Arial" panose="020B0604020202020204" pitchFamily="34" charset="0"/>
              <a:buChar char="•"/>
            </a:pP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is one of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men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drink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too much beer.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là một trong những người uống quá nhiều bia. </a:t>
            </a:r>
            <a:endParaRPr lang="en-US" sz="2667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 typeface="Arial" panose="020B0604020202020204" pitchFamily="34" charset="0"/>
              <a:buChar char="•"/>
            </a:pP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is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man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drinks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too much beer.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là một người uống quá nhiều bia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9080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960990" y="1423956"/>
            <a:ext cx="8128000" cy="43721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286" b="1" dirty="0">
                <a:solidFill>
                  <a:schemeClr val="tx1"/>
                </a:solidFill>
              </a:rPr>
              <a:t>Những danh từ có </a:t>
            </a:r>
            <a:r>
              <a:rPr lang="vi-VN" sz="2286" b="1" dirty="0">
                <a:solidFill>
                  <a:srgbClr val="FF0000"/>
                </a:solidFill>
              </a:rPr>
              <a:t>hình thức số nhiều </a:t>
            </a:r>
            <a:r>
              <a:rPr lang="vi-VN" sz="2286" b="1" dirty="0">
                <a:solidFill>
                  <a:schemeClr val="tx1"/>
                </a:solidFill>
              </a:rPr>
              <a:t>nhưng ngữ </a:t>
            </a:r>
            <a:r>
              <a:rPr lang="vi-VN" sz="2286" b="1" dirty="0">
                <a:solidFill>
                  <a:srgbClr val="FF0000"/>
                </a:solidFill>
              </a:rPr>
              <a:t>nghĩa số ít</a:t>
            </a:r>
            <a:r>
              <a:rPr lang="vi-VN" sz="2286" b="1" dirty="0">
                <a:solidFill>
                  <a:schemeClr val="tx1"/>
                </a:solidFill>
              </a:rPr>
              <a:t>: </a:t>
            </a:r>
            <a:endParaRPr lang="en-US" sz="2286" b="1" dirty="0">
              <a:solidFill>
                <a:schemeClr val="tx1"/>
              </a:solidFill>
            </a:endParaRPr>
          </a:p>
          <a:p>
            <a:pPr marL="326578" indent="-326578">
              <a:buFont typeface="Arial" panose="020B0604020202020204" pitchFamily="34" charset="0"/>
              <a:buChar char="•"/>
            </a:pPr>
            <a:r>
              <a:rPr lang="vi-VN" sz="2286" b="1" dirty="0">
                <a:solidFill>
                  <a:schemeClr val="tx1"/>
                </a:solidFill>
              </a:rPr>
              <a:t>Các môn học và các hoạt động: </a:t>
            </a:r>
            <a:r>
              <a:rPr lang="vi-VN" sz="2286" b="1" dirty="0">
                <a:solidFill>
                  <a:srgbClr val="FF0000"/>
                </a:solidFill>
              </a:rPr>
              <a:t>athletics</a:t>
            </a:r>
            <a:r>
              <a:rPr lang="vi-VN" sz="2286" b="1" dirty="0">
                <a:solidFill>
                  <a:schemeClr val="tx1"/>
                </a:solidFill>
              </a:rPr>
              <a:t> (điền kinh), </a:t>
            </a:r>
            <a:r>
              <a:rPr lang="vi-VN" sz="2286" b="1" dirty="0">
                <a:solidFill>
                  <a:srgbClr val="FF0000"/>
                </a:solidFill>
              </a:rPr>
              <a:t>economics</a:t>
            </a:r>
            <a:r>
              <a:rPr lang="vi-VN" sz="2286" b="1" dirty="0">
                <a:solidFill>
                  <a:schemeClr val="tx1"/>
                </a:solidFill>
              </a:rPr>
              <a:t> (kinh tế học), </a:t>
            </a:r>
            <a:r>
              <a:rPr lang="vi-VN" sz="2286" b="1" dirty="0">
                <a:solidFill>
                  <a:srgbClr val="FF0000"/>
                </a:solidFill>
              </a:rPr>
              <a:t>linguistics</a:t>
            </a:r>
            <a:r>
              <a:rPr lang="vi-VN" sz="2286" b="1" dirty="0">
                <a:solidFill>
                  <a:schemeClr val="tx1"/>
                </a:solidFill>
              </a:rPr>
              <a:t> (ngôn ngữ học), </a:t>
            </a:r>
            <a:r>
              <a:rPr lang="vi-VN" sz="2286" b="1" dirty="0">
                <a:solidFill>
                  <a:srgbClr val="FF0000"/>
                </a:solidFill>
              </a:rPr>
              <a:t>mathematics</a:t>
            </a:r>
            <a:r>
              <a:rPr lang="vi-VN" sz="2286" b="1" dirty="0">
                <a:solidFill>
                  <a:schemeClr val="tx1"/>
                </a:solidFill>
              </a:rPr>
              <a:t> (toán học), </a:t>
            </a:r>
            <a:r>
              <a:rPr lang="vi-VN" sz="2286" b="1" dirty="0">
                <a:solidFill>
                  <a:srgbClr val="FF0000"/>
                </a:solidFill>
              </a:rPr>
              <a:t>politics</a:t>
            </a:r>
            <a:r>
              <a:rPr lang="vi-VN" sz="2286" b="1" dirty="0">
                <a:solidFill>
                  <a:schemeClr val="tx1"/>
                </a:solidFill>
              </a:rPr>
              <a:t> (chính trị học)... </a:t>
            </a:r>
            <a:endParaRPr lang="en-US" sz="2286" b="1" dirty="0">
              <a:solidFill>
                <a:schemeClr val="tx1"/>
              </a:solidFill>
            </a:endParaRPr>
          </a:p>
          <a:p>
            <a:pPr marL="326578" indent="-326578">
              <a:buFont typeface="Arial" panose="020B0604020202020204" pitchFamily="34" charset="0"/>
              <a:buChar char="•"/>
            </a:pPr>
            <a:r>
              <a:rPr lang="vi-VN" sz="2286" b="1" dirty="0">
                <a:solidFill>
                  <a:schemeClr val="tx1"/>
                </a:solidFill>
              </a:rPr>
              <a:t>Các môn chơi, trò chơi: </a:t>
            </a:r>
            <a:r>
              <a:rPr lang="vi-VN" sz="2286" b="1" dirty="0">
                <a:solidFill>
                  <a:srgbClr val="FF0000"/>
                </a:solidFill>
              </a:rPr>
              <a:t>billiards</a:t>
            </a:r>
            <a:r>
              <a:rPr lang="vi-VN" sz="2286" b="1" dirty="0">
                <a:solidFill>
                  <a:schemeClr val="tx1"/>
                </a:solidFill>
              </a:rPr>
              <a:t> (bi-da), </a:t>
            </a:r>
            <a:r>
              <a:rPr lang="vi-VN" sz="2286" b="1" dirty="0">
                <a:solidFill>
                  <a:srgbClr val="FF0000"/>
                </a:solidFill>
              </a:rPr>
              <a:t>checkers</a:t>
            </a:r>
            <a:r>
              <a:rPr lang="vi-VN" sz="2286" b="1" dirty="0">
                <a:solidFill>
                  <a:schemeClr val="tx1"/>
                </a:solidFill>
              </a:rPr>
              <a:t> (cờ đam), </a:t>
            </a:r>
            <a:r>
              <a:rPr lang="vi-VN" sz="2286" b="1" dirty="0">
                <a:solidFill>
                  <a:srgbClr val="FF0000"/>
                </a:solidFill>
              </a:rPr>
              <a:t>darts</a:t>
            </a:r>
            <a:r>
              <a:rPr lang="vi-VN" sz="2286" b="1" dirty="0">
                <a:solidFill>
                  <a:schemeClr val="tx1"/>
                </a:solidFill>
              </a:rPr>
              <a:t> (trò phóng lao trong nhà), </a:t>
            </a:r>
            <a:r>
              <a:rPr lang="vi-VN" sz="2286" b="1" dirty="0">
                <a:solidFill>
                  <a:srgbClr val="FF0000"/>
                </a:solidFill>
              </a:rPr>
              <a:t>dominoes</a:t>
            </a:r>
            <a:r>
              <a:rPr lang="vi-VN" sz="2286" b="1" dirty="0">
                <a:solidFill>
                  <a:schemeClr val="tx1"/>
                </a:solidFill>
              </a:rPr>
              <a:t> (trò chơi đô-mi-nô)... </a:t>
            </a:r>
            <a:endParaRPr lang="en-US" sz="2286" b="1" dirty="0">
              <a:solidFill>
                <a:schemeClr val="tx1"/>
              </a:solidFill>
            </a:endParaRPr>
          </a:p>
          <a:p>
            <a:pPr marL="326578" indent="-326578">
              <a:buFont typeface="Arial" panose="020B0604020202020204" pitchFamily="34" charset="0"/>
              <a:buChar char="•"/>
            </a:pPr>
            <a:r>
              <a:rPr lang="vi-VN" sz="2286" b="1" dirty="0">
                <a:solidFill>
                  <a:schemeClr val="tx1"/>
                </a:solidFill>
              </a:rPr>
              <a:t>Tên một số bệnh: </a:t>
            </a:r>
            <a:r>
              <a:rPr lang="vi-VN" sz="2286" b="1" dirty="0">
                <a:solidFill>
                  <a:srgbClr val="FF0000"/>
                </a:solidFill>
              </a:rPr>
              <a:t>diabetes</a:t>
            </a:r>
            <a:r>
              <a:rPr lang="vi-VN" sz="2286" b="1" dirty="0">
                <a:solidFill>
                  <a:schemeClr val="tx1"/>
                </a:solidFill>
              </a:rPr>
              <a:t> (bệnh tiểu đường), </a:t>
            </a:r>
            <a:r>
              <a:rPr lang="vi-VN" sz="2286" b="1" dirty="0">
                <a:solidFill>
                  <a:srgbClr val="FF0000"/>
                </a:solidFill>
              </a:rPr>
              <a:t>measles</a:t>
            </a:r>
            <a:r>
              <a:rPr lang="vi-VN" sz="2286" b="1" dirty="0">
                <a:solidFill>
                  <a:schemeClr val="tx1"/>
                </a:solidFill>
              </a:rPr>
              <a:t> (bệnh sởi), </a:t>
            </a:r>
            <a:r>
              <a:rPr lang="vi-VN" sz="2286" b="1" dirty="0">
                <a:solidFill>
                  <a:srgbClr val="FF0000"/>
                </a:solidFill>
              </a:rPr>
              <a:t>mumps</a:t>
            </a:r>
            <a:r>
              <a:rPr lang="vi-VN" sz="2286" b="1" dirty="0">
                <a:solidFill>
                  <a:schemeClr val="tx1"/>
                </a:solidFill>
              </a:rPr>
              <a:t> (bệnh quai bị), </a:t>
            </a:r>
            <a:r>
              <a:rPr lang="vi-VN" sz="2286" b="1" dirty="0">
                <a:solidFill>
                  <a:srgbClr val="FF0000"/>
                </a:solidFill>
              </a:rPr>
              <a:t>rabies</a:t>
            </a:r>
            <a:r>
              <a:rPr lang="vi-VN" sz="2286" b="1" dirty="0">
                <a:solidFill>
                  <a:schemeClr val="tx1"/>
                </a:solidFill>
              </a:rPr>
              <a:t> (bệnh dại), </a:t>
            </a:r>
            <a:r>
              <a:rPr lang="vi-VN" sz="2286" b="1" dirty="0">
                <a:solidFill>
                  <a:srgbClr val="FF0000"/>
                </a:solidFill>
              </a:rPr>
              <a:t>shingles</a:t>
            </a:r>
            <a:r>
              <a:rPr lang="vi-VN" sz="2286" b="1" dirty="0">
                <a:solidFill>
                  <a:schemeClr val="tx1"/>
                </a:solidFill>
              </a:rPr>
              <a:t> (bệnh zona), </a:t>
            </a:r>
            <a:r>
              <a:rPr lang="vi-VN" sz="2286" b="1" dirty="0">
                <a:solidFill>
                  <a:srgbClr val="FF0000"/>
                </a:solidFill>
              </a:rPr>
              <a:t>rickets</a:t>
            </a:r>
            <a:r>
              <a:rPr lang="vi-VN" sz="2286" b="1" dirty="0">
                <a:solidFill>
                  <a:schemeClr val="tx1"/>
                </a:solidFill>
              </a:rPr>
              <a:t> (bệnh còi xương)... </a:t>
            </a:r>
            <a:endParaRPr lang="en-US" sz="2286" b="1" dirty="0">
              <a:solidFill>
                <a:schemeClr val="tx1"/>
              </a:solidFill>
            </a:endParaRPr>
          </a:p>
          <a:p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Mathematics is too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dificult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them.</a:t>
            </a:r>
          </a:p>
        </p:txBody>
      </p:sp>
    </p:spTree>
    <p:extLst>
      <p:ext uri="{BB962C8B-B14F-4D97-AF65-F5344CB8AC3E}">
        <p14:creationId xmlns:p14="http://schemas.microsoft.com/office/powerpoint/2010/main" val="284229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7"/>
            <a:ext cx="8128000" cy="4196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số từ như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pants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(quần),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trousers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(quần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pliers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(cái kềm),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scissors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(cái kéo),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shears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(cái kéo lớn - để cắt lông cừu) và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tongs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(cái kẹp) là danh từ số nhiều và cần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nhiều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 cùng.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 nhiên, khi có từ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pair (of) </a:t>
            </a: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 trước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danh từ này và đứng làm chủ ngữ thì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theo sau là số ít</a:t>
            </a:r>
            <a:endParaRPr lang="en-US" sz="2667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scissors 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very sharp.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pair of scissors 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left on the table.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667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129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997857" y="1743558"/>
            <a:ext cx="8037286" cy="4196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Tựa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kịch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-&gt; </a:t>
            </a:r>
            <a:r>
              <a:rPr lang="en-US" sz="2667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667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tựa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35437" indent="-435437">
              <a:buFontTx/>
              <a:buChar char="-"/>
            </a:pPr>
            <a:r>
              <a:rPr lang="en-US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Sons and Lovers 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one of the strangest books I have ever read.</a:t>
            </a:r>
          </a:p>
          <a:p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 của các đơn vị, tổ chức... là các danh từ tập hợp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-&gt;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ít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Marshall, Smith, and Williams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law firm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Colorado.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04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7"/>
            <a:ext cx="8128000" cy="4607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k.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và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bao giờ đóng vai chủ ngữ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một câu. Nếu một câu </a:t>
            </a: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 đầu bằng there hoặc here thì chủ ngữ thường nằm ở phía sau động từ.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pictures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our wedding.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one desk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classroom.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--&gt;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67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Dorothy and Helen who came to see us yesterday while we were away</a:t>
            </a:r>
          </a:p>
        </p:txBody>
      </p:sp>
    </p:spTree>
    <p:extLst>
      <p:ext uri="{BB962C8B-B14F-4D97-AF65-F5344CB8AC3E}">
        <p14:creationId xmlns:p14="http://schemas.microsoft.com/office/powerpoint/2010/main" val="178928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8"/>
            <a:ext cx="8128000" cy="542796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Danh từ nói về số lượng tiền bạc, thời gian, khoảng cách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...--&gt;</a:t>
            </a:r>
            <a:r>
              <a:rPr lang="vi-VN" sz="2667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ít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Eleven dollars a year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per capita income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Japan in 1960.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Mười một đô-la một năm là thu nhập bình quân đầu người ở Nhật Bản năm 1960. </a:t>
            </a:r>
            <a:endParaRPr lang="en-US" sz="2667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 typeface="Arial" panose="020B0604020202020204" pitchFamily="34" charset="0"/>
              <a:buChar char="•"/>
            </a:pP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KHI người viết cố ý nhấn mạnh đến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từng “đơn vị”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khối lượng số nhiều đó, thì phải dùng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nhiều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The fourt</a:t>
            </a:r>
            <a:r>
              <a:rPr lang="en-US" sz="2667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vi-VN" sz="2667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dollars were dropped in to the till one by one. 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Bốn mươi đô-la đã được thả vào ngăn đựng tiền từng đồng một.</a:t>
            </a:r>
            <a:r>
              <a:rPr lang="en-US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1691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7"/>
            <a:ext cx="8128000" cy="49588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Khi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 ngữ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phân số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(fraction) hoặc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trăm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(percent), hay các từ như: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half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plenty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và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thì số của </a:t>
            </a:r>
            <a:r>
              <a:rPr lang="vi-VN" sz="2667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tùy thuộc vào danh từ làm bổ ngữ cho giới từ đi theo phân số hoặc phần trăm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các từ đó.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Tx/>
              <a:buChar char="-"/>
            </a:pP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Sixty percent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house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painted blue. </a:t>
            </a:r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 căn nhà của anh ấy được sơn màu xanh.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Tx/>
              <a:buChar char="-"/>
            </a:pP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than thirty percent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houses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this street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forsale. </a:t>
            </a:r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 30% những căn nhà trên phố này đang chào bán.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Tx/>
              <a:buChar char="-"/>
            </a:pP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Half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 relatives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abroad. </a:t>
            </a:r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nửa thân nhân của cô ấy sống ở hải ngoại.</a:t>
            </a:r>
            <a:endParaRPr lang="en-US" sz="2286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88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36525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128004"/>
            <a:ext cx="8128000" cy="542796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Khi diễn giải các bài toán đơn giản - cộng, trừ, nhân, chia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cần lưu ý: </a:t>
            </a: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vi-VN" sz="2667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 hay nhân</a:t>
            </a: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 có thể dùng </a:t>
            </a:r>
            <a:r>
              <a:rPr lang="vi-VN" sz="2667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ở số ít hay số nhiều đều được</a:t>
            </a:r>
            <a:r>
              <a:rPr lang="vi-VN" sz="2667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Two and two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four. </a:t>
            </a:r>
            <a:r>
              <a:rPr lang="en-US" sz="2667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Two and two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four. </a:t>
            </a:r>
            <a:r>
              <a:rPr lang="vi-VN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 cộng 2 là 4.)</a:t>
            </a: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Twelve times three is thirty -six. </a:t>
            </a:r>
            <a:r>
              <a:rPr lang="en-US" sz="2667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vi-VN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Twelve times three are thirty -six. </a:t>
            </a:r>
            <a:r>
              <a:rPr lang="vi-VN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nhân 3 là 36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Nhưng với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 và chia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thì luôn luôn dùng </a:t>
            </a:r>
            <a:r>
              <a:rPr lang="vi-VN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ít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- </a:t>
            </a:r>
            <a:r>
              <a:rPr lang="en-US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Nine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minus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four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five. </a:t>
            </a:r>
            <a:r>
              <a:rPr lang="en-US" sz="2667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Nine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minus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four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leaves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five. </a:t>
            </a:r>
            <a:r>
              <a:rPr lang="vi-VN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trừ 4 còn 5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Fourteen </a:t>
            </a:r>
            <a:r>
              <a:rPr lang="vi-VN" sz="2667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divided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two </a:t>
            </a:r>
            <a:r>
              <a:rPr lang="vi-VN" sz="2667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seven. </a:t>
            </a:r>
            <a:r>
              <a:rPr lang="vi-VN" sz="2667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chia 2 còn 7.</a:t>
            </a:r>
            <a:endParaRPr lang="en-US" sz="2667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31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2301</TotalTime>
  <Words>2172</Words>
  <Application>Microsoft Office PowerPoint</Application>
  <PresentationFormat>On-screen Show (4:3)</PresentationFormat>
  <Paragraphs>175</Paragraphs>
  <Slides>33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Helvetica Neue</vt:lpstr>
      <vt:lpstr>Times New Roman</vt:lpstr>
      <vt:lpstr>Office Theme</vt:lpstr>
      <vt:lpstr>REVIEW DESCRIPTIVE PARAGRAPH</vt:lpstr>
      <vt:lpstr>PowerPoint Presentation</vt:lpstr>
      <vt:lpstr>PowerPoint Presentation</vt:lpstr>
      <vt:lpstr>PowerPoint Presentation</vt:lpstr>
      <vt:lpstr>EXAMPLE PARAGRAPH</vt:lpstr>
      <vt:lpstr>PowerPoint Presentation</vt:lpstr>
      <vt:lpstr>ORGANIZATION</vt:lpstr>
      <vt:lpstr>PowerPoint Presentation</vt:lpstr>
      <vt:lpstr>PowerPoint Presentation</vt:lpstr>
      <vt:lpstr>Grammar focus</vt:lpstr>
      <vt:lpstr>CONNECTORS</vt:lpstr>
      <vt:lpstr>PowerPoint Presentation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</vt:vector>
  </TitlesOfParts>
  <Company>Truong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REVISE</dc:title>
  <dc:creator>Administrator</dc:creator>
  <cp:lastModifiedBy>Windows User</cp:lastModifiedBy>
  <cp:revision>110</cp:revision>
  <dcterms:created xsi:type="dcterms:W3CDTF">2020-05-19T14:49:53Z</dcterms:created>
  <dcterms:modified xsi:type="dcterms:W3CDTF">2021-05-11T12:46:23Z</dcterms:modified>
</cp:coreProperties>
</file>