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9" r:id="rId9"/>
    <p:sldId id="264" r:id="rId10"/>
    <p:sldId id="265" r:id="rId11"/>
    <p:sldId id="262" r:id="rId12"/>
    <p:sldId id="263" r:id="rId13"/>
    <p:sldId id="277" r:id="rId14"/>
    <p:sldId id="270" r:id="rId15"/>
    <p:sldId id="272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  <p:sldId id="282" r:id="rId25"/>
    <p:sldId id="283" r:id="rId26"/>
    <p:sldId id="284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6" d="100"/>
          <a:sy n="66" d="100"/>
        </p:scale>
        <p:origin x="17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ABE3C1-DBE1-495D-B57B-2849774B866A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DE42F4-6EEF-4EF7-8ED4-2208F0F89A08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578ACC-22D6-47C1-A373-4FD133E34F3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5A6C69-6797-4E8A-BF37-F2C3751466E9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2014A1-A632-4878-A0D3-F52BA7563730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99F462-093F-4566-844B-4C71F2739DA5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24A7AC-904D-4781-85BA-7D10C17ED021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31444B-B92B-4E27-8C94-BB93EAF5CB18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EFA5E-FA76-400D-B3DC-F0BA90E6D107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C117F-5CCF-4837-BE5F-2B92066CAFAF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EB90BD-B6CE-46B7-997F-7313B992CCDC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B9D11F-B188-461D-B23F-39381795C052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E6D8D9-55A2-4063-B0F3-121F44549695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B24536-994D-4021-A283-9F449C0DB509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BBBB78-C96F-47B7-AB17-D852CA960AC9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3F48C-C7C6-4055-9F49-3777875E72AE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6178E61D-D431-422C-9764-11DAFE33AB63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6E9DEC-419B-4CC5-A080-3B06BD5A8291}" type="datetimeFigureOut">
              <a:rPr lang="en-US" dirty="0"/>
              <a:t>5/20/2021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en-US" dirty="0" smtClean="0">
                <a:solidFill>
                  <a:srgbClr val="00B0F0"/>
                </a:solidFill>
              </a:rPr>
              <a:t>KỸ THUẬT SỐ</a:t>
            </a:r>
            <a:endParaRPr lang="vi-VN" dirty="0">
              <a:solidFill>
                <a:srgbClr val="00B0F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vi-VN"/>
          </a:p>
        </p:txBody>
      </p:sp>
    </p:spTree>
    <p:extLst>
      <p:ext uri="{BB962C8B-B14F-4D97-AF65-F5344CB8AC3E}">
        <p14:creationId xmlns:p14="http://schemas.microsoft.com/office/powerpoint/2010/main" val="258405771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13649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u="sng" dirty="0" smtClean="0">
                <a:latin typeface="VNI Aptima" pitchFamily="2" charset="0"/>
              </a:rPr>
              <a:t>II. </a:t>
            </a:r>
            <a:r>
              <a:rPr lang="en-US" sz="3200" b="1" u="sng" dirty="0" err="1" smtClean="0">
                <a:latin typeface="VNI Aptima" pitchFamily="2" charset="0"/>
              </a:rPr>
              <a:t>Caùc</a:t>
            </a:r>
            <a:r>
              <a:rPr lang="en-US" sz="3200" b="1" u="sng" dirty="0" smtClean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ñònh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lyù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cô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baûn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cuûa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ñaïi</a:t>
            </a:r>
            <a:r>
              <a:rPr lang="en-US" sz="3200" b="1" u="sng" dirty="0">
                <a:latin typeface="VNI Aptima" pitchFamily="2" charset="0"/>
              </a:rPr>
              <a:t> </a:t>
            </a:r>
            <a:r>
              <a:rPr lang="en-US" sz="3200" b="1" u="sng" dirty="0" err="1">
                <a:latin typeface="VNI Aptima" pitchFamily="2" charset="0"/>
              </a:rPr>
              <a:t>soá</a:t>
            </a:r>
            <a:r>
              <a:rPr lang="en-US" sz="3200" b="1" u="sng" dirty="0">
                <a:latin typeface="VNI Aptima" pitchFamily="2" charset="0"/>
              </a:rPr>
              <a:t> Boole:</a:t>
            </a:r>
            <a:endParaRPr lang="vi-VN" sz="32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>
                <a:latin typeface="VNI Aptima" pitchFamily="2" charset="0"/>
              </a:rPr>
              <a:t>Caùc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ñeà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OR </a:t>
            </a:r>
            <a:r>
              <a:rPr lang="en-US" dirty="0" smtClean="0"/>
              <a:t>:				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Pheùp</a:t>
            </a:r>
            <a:r>
              <a:rPr lang="en-US" dirty="0">
                <a:latin typeface="VNI Aptima" pitchFamily="2" charset="0"/>
              </a:rPr>
              <a:t> AND</a:t>
            </a:r>
            <a:r>
              <a:rPr lang="en-US" dirty="0"/>
              <a:t>:</a:t>
            </a:r>
            <a:endParaRPr lang="en-US" dirty="0" smtClean="0"/>
          </a:p>
          <a:p>
            <a:r>
              <a:rPr lang="en-US" dirty="0" smtClean="0"/>
              <a:t>0 </a:t>
            </a:r>
            <a:r>
              <a:rPr lang="en-US" dirty="0"/>
              <a:t>+ 0 = </a:t>
            </a:r>
            <a:r>
              <a:rPr lang="en-US" dirty="0" smtClean="0"/>
              <a:t>0				0 </a:t>
            </a:r>
            <a:r>
              <a:rPr lang="en-US" dirty="0"/>
              <a:t>. 0 = 0</a:t>
            </a:r>
            <a:endParaRPr lang="vi-VN" dirty="0"/>
          </a:p>
          <a:p>
            <a:r>
              <a:rPr lang="en-US" dirty="0" smtClean="0"/>
              <a:t>0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0 . 1 = 0</a:t>
            </a:r>
            <a:endParaRPr lang="vi-VN" dirty="0"/>
          </a:p>
          <a:p>
            <a:r>
              <a:rPr lang="en-US" dirty="0" smtClean="0"/>
              <a:t>1 </a:t>
            </a:r>
            <a:r>
              <a:rPr lang="en-US" dirty="0"/>
              <a:t>+ 1 = </a:t>
            </a:r>
            <a:r>
              <a:rPr lang="en-US" dirty="0" smtClean="0"/>
              <a:t>1				</a:t>
            </a:r>
            <a:r>
              <a:rPr lang="en-US" dirty="0"/>
              <a:t>1 . 1 = 1</a:t>
            </a:r>
            <a:endParaRPr lang="vi-VN" dirty="0"/>
          </a:p>
          <a:p>
            <a:pPr lvl="0"/>
            <a:r>
              <a:rPr lang="en-US" dirty="0" err="1" smtClean="0">
                <a:latin typeface="VNI Aptima" pitchFamily="2" charset="0"/>
              </a:rPr>
              <a:t>Pheùp</a:t>
            </a:r>
            <a:r>
              <a:rPr lang="en-US" dirty="0" smtClean="0">
                <a:latin typeface="VNI Aptima" pitchFamily="2" charset="0"/>
              </a:rPr>
              <a:t> </a:t>
            </a:r>
            <a:r>
              <a:rPr lang="en-US" dirty="0">
                <a:latin typeface="VNI Aptima" pitchFamily="2" charset="0"/>
              </a:rPr>
              <a:t>NOT</a:t>
            </a:r>
            <a:r>
              <a:rPr lang="en-US" dirty="0"/>
              <a:t>:	</a:t>
            </a:r>
            <a:endParaRPr lang="en-US" dirty="0" smtClean="0"/>
          </a:p>
          <a:p>
            <a:pPr lvl="0"/>
            <a:r>
              <a:rPr lang="en-US" dirty="0" smtClean="0"/>
              <a:t>0 </a:t>
            </a:r>
            <a:r>
              <a:rPr lang="en-US" dirty="0"/>
              <a:t>= 1</a:t>
            </a:r>
            <a:endParaRPr lang="vi-VN" dirty="0"/>
          </a:p>
          <a:p>
            <a:r>
              <a:rPr lang="en-US" dirty="0"/>
              <a:t>1 = 0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579882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Ñaúng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thöùc</a:t>
            </a:r>
            <a:r>
              <a:rPr lang="en-US" b="1" u="sng" dirty="0">
                <a:latin typeface="VNI Aptima" pitchFamily="2" charset="0"/>
              </a:rPr>
              <a:t> Boole:</a:t>
            </a:r>
            <a:endParaRPr lang="vi-VN" dirty="0"/>
          </a:p>
          <a:p>
            <a:r>
              <a:rPr lang="en-US" dirty="0"/>
              <a:t>0 + A = </a:t>
            </a:r>
            <a:r>
              <a:rPr lang="en-US" dirty="0" smtClean="0"/>
              <a:t>A 			</a:t>
            </a:r>
            <a:r>
              <a:rPr lang="en-US" dirty="0"/>
              <a:t> A . 0  = </a:t>
            </a:r>
            <a:r>
              <a:rPr lang="en-US" dirty="0" smtClean="0"/>
              <a:t>0			</a:t>
            </a:r>
            <a:r>
              <a:rPr lang="en-US" dirty="0"/>
              <a:t> A = A</a:t>
            </a:r>
            <a:endParaRPr lang="en-US" dirty="0" smtClean="0"/>
          </a:p>
          <a:p>
            <a:r>
              <a:rPr lang="en-US" dirty="0"/>
              <a:t>1 + A = </a:t>
            </a:r>
            <a:r>
              <a:rPr lang="en-US" dirty="0" smtClean="0"/>
              <a:t>1			</a:t>
            </a:r>
            <a:r>
              <a:rPr lang="en-US" dirty="0"/>
              <a:t> A . 1  = A</a:t>
            </a:r>
            <a:endParaRPr lang="en-US" dirty="0" smtClean="0"/>
          </a:p>
          <a:p>
            <a:r>
              <a:rPr lang="en-US" dirty="0"/>
              <a:t>A + A = </a:t>
            </a:r>
            <a:r>
              <a:rPr lang="en-US" dirty="0" smtClean="0"/>
              <a:t>A 			</a:t>
            </a:r>
            <a:r>
              <a:rPr lang="en-US" dirty="0"/>
              <a:t> A . A = A</a:t>
            </a:r>
            <a:r>
              <a:rPr lang="en-US" dirty="0" smtClean="0"/>
              <a:t> </a:t>
            </a:r>
          </a:p>
          <a:p>
            <a:r>
              <a:rPr lang="en-US" dirty="0"/>
              <a:t>A + A = </a:t>
            </a:r>
            <a:r>
              <a:rPr lang="en-US" dirty="0" smtClean="0"/>
              <a:t>1			</a:t>
            </a:r>
            <a:r>
              <a:rPr lang="en-US" dirty="0"/>
              <a:t> A . A = 0</a:t>
            </a:r>
            <a:endParaRPr lang="vi-VN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986971" y="4165600"/>
            <a:ext cx="21771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492171" y="4187371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8171543" y="2757714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8171543" y="2641599"/>
            <a:ext cx="21771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6432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err="1">
                <a:latin typeface="VNI Aptima" pitchFamily="2" charset="0"/>
              </a:rPr>
              <a:t>Ñònh</a:t>
            </a:r>
            <a:r>
              <a:rPr lang="en-US" sz="2800" b="1" u="sng" dirty="0">
                <a:latin typeface="VNI Aptima" pitchFamily="2" charset="0"/>
              </a:rPr>
              <a:t> </a:t>
            </a:r>
            <a:r>
              <a:rPr lang="en-US" sz="2800" b="1" u="sng" dirty="0" err="1">
                <a:latin typeface="VNI Aptima" pitchFamily="2" charset="0"/>
              </a:rPr>
              <a:t>lyù</a:t>
            </a:r>
            <a:r>
              <a:rPr lang="en-US" sz="2800" b="1" u="sng" dirty="0">
                <a:latin typeface="VNI Aptima" pitchFamily="2" charset="0"/>
              </a:rPr>
              <a:t> De Morgan:</a:t>
            </a:r>
            <a:endParaRPr lang="vi-VN" sz="2800" dirty="0"/>
          </a:p>
          <a:p>
            <a:r>
              <a:rPr lang="en-US" b="1" u="sng" dirty="0">
                <a:latin typeface="VNI Aptima" pitchFamily="2" charset="0"/>
              </a:rPr>
              <a:t>1/ </a:t>
            </a:r>
            <a:r>
              <a:rPr lang="en-US" b="1" u="sng" dirty="0" err="1" smtClean="0">
                <a:latin typeface="VNI Aptima" pitchFamily="2" charset="0"/>
              </a:rPr>
              <a:t>Ñònh</a:t>
            </a:r>
            <a:r>
              <a:rPr lang="en-US" b="1" u="sng" dirty="0" smtClean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1</a:t>
            </a:r>
            <a:r>
              <a:rPr lang="en-US" b="1" u="sng" dirty="0" smtClean="0">
                <a:latin typeface="VNI Aptima" pitchFamily="2" charset="0"/>
              </a:rPr>
              <a:t>:</a:t>
            </a:r>
          </a:p>
          <a:p>
            <a:endParaRPr lang="en-US" b="1" u="sng" dirty="0" smtClean="0">
              <a:latin typeface="VNI Aptima" pitchFamily="2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7711" y="3425919"/>
            <a:ext cx="6319079" cy="227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29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De Morgan:</a:t>
            </a:r>
            <a:endParaRPr lang="vi-VN" dirty="0"/>
          </a:p>
          <a:p>
            <a:r>
              <a:rPr lang="en-US" b="1" u="sng" dirty="0" smtClean="0">
                <a:latin typeface="VNI Aptima" pitchFamily="2" charset="0"/>
              </a:rPr>
              <a:t>2/ </a:t>
            </a:r>
            <a:r>
              <a:rPr lang="en-US" b="1" u="sng" dirty="0" err="1">
                <a:latin typeface="VNI Aptima" pitchFamily="2" charset="0"/>
              </a:rPr>
              <a:t>Ñònh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err="1">
                <a:latin typeface="VNI Aptima" pitchFamily="2" charset="0"/>
              </a:rPr>
              <a:t>lyù</a:t>
            </a:r>
            <a:r>
              <a:rPr lang="en-US" b="1" u="sng" dirty="0">
                <a:latin typeface="VNI Aptima" pitchFamily="2" charset="0"/>
              </a:rPr>
              <a:t> </a:t>
            </a:r>
            <a:r>
              <a:rPr lang="en-US" b="1" u="sng" dirty="0" smtClean="0">
                <a:latin typeface="VNI Aptima" pitchFamily="2" charset="0"/>
              </a:rPr>
              <a:t>2:</a:t>
            </a:r>
          </a:p>
          <a:p>
            <a:endParaRPr lang="en-US" b="1" u="sng" dirty="0">
              <a:latin typeface="VNI Aptima" pitchFamily="2" charset="0"/>
            </a:endParaRP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740" y="3627125"/>
            <a:ext cx="6914831" cy="2311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17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u="sng" dirty="0">
                <a:latin typeface="VNI Aptima" pitchFamily="2" charset="0"/>
                <a:sym typeface="Wingdings" panose="05000000000000000000" pitchFamily="2" charset="2"/>
              </a:rPr>
              <a:t></a:t>
            </a:r>
            <a:r>
              <a:rPr lang="en-US" u="sng" dirty="0" err="1">
                <a:latin typeface="VNI Aptima" pitchFamily="2" charset="0"/>
              </a:rPr>
              <a:t>Aùp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duïng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ñònh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lyù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ñeå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ruùt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goïn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bieåu</a:t>
            </a:r>
            <a:r>
              <a:rPr lang="en-US" u="sng" dirty="0">
                <a:latin typeface="VNI Aptima" pitchFamily="2" charset="0"/>
              </a:rPr>
              <a:t> </a:t>
            </a:r>
            <a:r>
              <a:rPr lang="en-US" u="sng" dirty="0" err="1">
                <a:latin typeface="VNI Aptima" pitchFamily="2" charset="0"/>
              </a:rPr>
              <a:t>thöùc</a:t>
            </a:r>
            <a:r>
              <a:rPr lang="en-US" u="sng" dirty="0">
                <a:latin typeface="VNI Aptima" pitchFamily="2" charset="0"/>
              </a:rPr>
              <a:t> logic:</a:t>
            </a:r>
            <a:endParaRPr lang="vi-VN" dirty="0"/>
          </a:p>
          <a:p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haøm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thöïc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moät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logic </a:t>
            </a:r>
            <a:r>
              <a:rPr lang="en-US" dirty="0" err="1">
                <a:latin typeface="VNI Aptima" pitchFamily="2" charset="0"/>
              </a:rPr>
              <a:t>naøo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ñoù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tröôùc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khi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laép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raùp</a:t>
            </a:r>
            <a:r>
              <a:rPr lang="en-US" dirty="0">
                <a:latin typeface="VNI Aptima" pitchFamily="2" charset="0"/>
              </a:rPr>
              <a:t> ta </a:t>
            </a:r>
            <a:r>
              <a:rPr lang="en-US" dirty="0" err="1">
                <a:latin typeface="VNI Aptima" pitchFamily="2" charset="0"/>
              </a:rPr>
              <a:t>phaûi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xem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coù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theå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nöõa</a:t>
            </a:r>
            <a:r>
              <a:rPr lang="en-US" dirty="0">
                <a:latin typeface="VNI Aptima" pitchFamily="2" charset="0"/>
              </a:rPr>
              <a:t> hay </a:t>
            </a:r>
            <a:r>
              <a:rPr lang="en-US" dirty="0" err="1">
                <a:latin typeface="VNI Aptima" pitchFamily="2" charset="0"/>
              </a:rPr>
              <a:t>khoâng</a:t>
            </a:r>
            <a:r>
              <a:rPr lang="en-US" dirty="0">
                <a:latin typeface="VNI Aptima" pitchFamily="2" charset="0"/>
              </a:rPr>
              <a:t>? </a:t>
            </a:r>
            <a:r>
              <a:rPr lang="en-US" dirty="0" err="1">
                <a:latin typeface="VNI Aptima" pitchFamily="2" charset="0"/>
              </a:rPr>
              <a:t>Neáu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coøn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ruùt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goïn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ñöôïc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thì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maïch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seõ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ñôn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giaûn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ít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toán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keùm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linh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kieän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, </a:t>
            </a:r>
            <a:r>
              <a:rPr lang="en-US" dirty="0" err="1">
                <a:latin typeface="VNI Aptima" pitchFamily="2" charset="0"/>
              </a:rPr>
              <a:t>vaø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kinh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teá</a:t>
            </a:r>
            <a:r>
              <a:rPr lang="en-US" dirty="0">
                <a:latin typeface="VNI Aptima" pitchFamily="2" charset="0"/>
              </a:rPr>
              <a:t> </a:t>
            </a:r>
            <a:r>
              <a:rPr lang="en-US" dirty="0" err="1">
                <a:latin typeface="VNI Aptima" pitchFamily="2" charset="0"/>
              </a:rPr>
              <a:t>hôn</a:t>
            </a:r>
            <a:r>
              <a:rPr lang="en-US" dirty="0">
                <a:latin typeface="VNI Aptima" pitchFamily="2" charset="0"/>
              </a:rPr>
              <a:t>. </a:t>
            </a:r>
            <a:endParaRPr lang="vi-VN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777482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VÍ DỤ:</a:t>
            </a:r>
          </a:p>
          <a:p>
            <a:endParaRPr lang="vi-VN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321" y="2978790"/>
            <a:ext cx="5575336" cy="138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6577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Y = A . C ( A + B + C ) = A.A.C + A.C.B + A.C.C </a:t>
            </a:r>
          </a:p>
          <a:p>
            <a:r>
              <a:rPr lang="en-US" sz="2800" dirty="0" smtClean="0"/>
              <a:t>= A.C + A.C.B = A.C (1 + B)</a:t>
            </a:r>
          </a:p>
          <a:p>
            <a:r>
              <a:rPr lang="en-US" sz="2800" dirty="0" smtClean="0"/>
              <a:t>= A.C</a:t>
            </a:r>
            <a:endParaRPr lang="vi-VN" sz="2800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133600" y="2351314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1560286" y="2329616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2619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651829" y="238759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985657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5333997" y="2365898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6262916" y="238759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929083" y="238034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170058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7518402" y="2351311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33714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1625600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2184400" y="2854022"/>
            <a:ext cx="166914" cy="733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510972" y="2861352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490686" y="2870647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3817258" y="2844873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284514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1625600" y="3389159"/>
            <a:ext cx="21771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1211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TẬP:</a:t>
            </a:r>
          </a:p>
          <a:p>
            <a:r>
              <a:rPr lang="vi-VN" dirty="0"/>
              <a:t>Bài 1</a:t>
            </a:r>
            <a:r>
              <a:rPr lang="vi-VN" dirty="0" smtClean="0"/>
              <a:t>: Rút gọn biểu thức sau:</a:t>
            </a:r>
          </a:p>
          <a:p>
            <a:pPr marL="0" indent="0">
              <a:buNone/>
            </a:pPr>
            <a:endParaRPr lang="vi-VN" dirty="0" smtClean="0"/>
          </a:p>
          <a:p>
            <a:r>
              <a:rPr lang="vi-VN" dirty="0" smtClean="0"/>
              <a:t>Y = (C . D + C . D ) ( A . C + D )</a:t>
            </a:r>
            <a:endParaRPr lang="vi-VN" dirty="0"/>
          </a:p>
          <a:p>
            <a:endParaRPr lang="vi-VN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2656114" y="3701145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3106057" y="3701144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3759200" y="3715659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4789714" y="3686630"/>
            <a:ext cx="275771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1727200" y="3614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759200" y="3614060"/>
            <a:ext cx="1306285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202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/>
              <a:t>Bài 1: Rút gọn biểu thức sau:</a:t>
            </a:r>
          </a:p>
          <a:p>
            <a:endParaRPr lang="vi-VN" dirty="0" smtClean="0"/>
          </a:p>
          <a:p>
            <a:r>
              <a:rPr lang="vi-VN" dirty="0" smtClean="0"/>
              <a:t>Y </a:t>
            </a:r>
            <a:r>
              <a:rPr lang="vi-VN" dirty="0"/>
              <a:t>= (C . D + C . D ) ( A . C + D </a:t>
            </a:r>
            <a:r>
              <a:rPr lang="vi-VN" dirty="0" smtClean="0"/>
              <a:t>) =  (C . D) ( C . D) ( A . C) .  D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 ( C + D) ( C + D) ( A + C) D=  (C . C + C . D + D . C + D . D ) (A . D + C . D)</a:t>
            </a:r>
            <a:endParaRPr lang="vi-VN" dirty="0"/>
          </a:p>
          <a:p>
            <a:pPr marL="457200" lvl="1" indent="0">
              <a:buNone/>
            </a:pPr>
            <a:endParaRPr lang="vi-VN" dirty="0" smtClean="0"/>
          </a:p>
          <a:p>
            <a:pPr marL="457200" lvl="1" indent="0">
              <a:buNone/>
            </a:pPr>
            <a:r>
              <a:rPr lang="vi-VN" dirty="0" smtClean="0"/>
              <a:t>=( </a:t>
            </a:r>
            <a:r>
              <a:rPr lang="vi-VN" dirty="0"/>
              <a:t>C . D + D . C </a:t>
            </a:r>
            <a:r>
              <a:rPr lang="vi-VN" dirty="0" smtClean="0"/>
              <a:t>) ( A . D + C . D)</a:t>
            </a:r>
          </a:p>
          <a:p>
            <a:pPr marL="457200" lvl="1" indent="0">
              <a:buNone/>
            </a:pPr>
            <a:endParaRPr lang="vi-VN" dirty="0"/>
          </a:p>
          <a:p>
            <a:pPr marL="457200" lvl="1" indent="0">
              <a:buNone/>
            </a:pPr>
            <a:r>
              <a:rPr lang="vi-VN" dirty="0" smtClean="0"/>
              <a:t>= ( C.D.A.D + CDCD + DCAD + DCCD) = ( CDA + CD ) = C D ( A + 1) = CD</a:t>
            </a:r>
            <a:endParaRPr lang="vi-VN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1756229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2714171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3171370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4804228" y="32657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853542" y="32294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664857" y="3106060"/>
            <a:ext cx="1654628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5704114" y="3229428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843485" y="3272971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7293428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8984343" y="3200399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814457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8984343" y="326571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7859485" y="32512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7859485" y="3200399"/>
            <a:ext cx="667657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66188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140857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40422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4905828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747656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6625771" y="39551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482114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216571" y="39696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1567543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2394857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194636" y="4673600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1596571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2837543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200398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3817257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55027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5225142" y="5341257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6139543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6937828" y="5326743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7736114" y="5348514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9354456" y="5312228"/>
            <a:ext cx="18868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97330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vi-VN" dirty="0" smtClean="0"/>
              <a:t>BÀI TẬP:</a:t>
            </a:r>
          </a:p>
          <a:p>
            <a:r>
              <a:rPr lang="vi-VN" dirty="0" smtClean="0"/>
              <a:t>Bài 2:</a:t>
            </a:r>
          </a:p>
          <a:p>
            <a:r>
              <a:rPr lang="vi-VN" dirty="0" smtClean="0"/>
              <a:t>Chứng </a:t>
            </a:r>
            <a:r>
              <a:rPr lang="vi-VN" dirty="0"/>
              <a:t>minh đẳng thức:  </a:t>
            </a:r>
            <a:endParaRPr lang="vi-VN" dirty="0" smtClean="0"/>
          </a:p>
          <a:p>
            <a:endParaRPr lang="vi-VN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106" y="3988003"/>
            <a:ext cx="5886372" cy="83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70127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VNI Aptima" pitchFamily="2" charset="0"/>
                <a:cs typeface="Times New Roman" panose="02020603050405020304" pitchFamily="18" charset="0"/>
              </a:rPr>
              <a:t>ÑAÏI SOÁ BOOLEAN VAØ THIEÁT KEÁ LOGIC</a:t>
            </a:r>
            <a:endParaRPr lang="vi-VN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7651" y="2183909"/>
            <a:ext cx="7659200" cy="4246686"/>
          </a:xfrm>
        </p:spPr>
      </p:pic>
    </p:spTree>
    <p:extLst>
      <p:ext uri="{BB962C8B-B14F-4D97-AF65-F5344CB8AC3E}">
        <p14:creationId xmlns:p14="http://schemas.microsoft.com/office/powerpoint/2010/main" val="3689133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vi-VN" sz="3200" dirty="0"/>
              <a:t>Có 3 phương pháp rút gọn hàm logic:</a:t>
            </a:r>
          </a:p>
          <a:p>
            <a:r>
              <a:rPr lang="vi-VN" sz="3200" dirty="0"/>
              <a:t>- Phương pháp đại số</a:t>
            </a:r>
          </a:p>
          <a:p>
            <a:r>
              <a:rPr lang="vi-VN" sz="3200" dirty="0"/>
              <a:t>- Phương pháp dùng bảng Karnaugh</a:t>
            </a:r>
          </a:p>
          <a:p>
            <a:r>
              <a:rPr lang="vi-VN" sz="3200" dirty="0"/>
              <a:t>- Phương pháp Quine Mc. Cluskey</a:t>
            </a:r>
          </a:p>
          <a:p>
            <a:endParaRPr lang="vi-VN" sz="3200" dirty="0"/>
          </a:p>
        </p:txBody>
      </p:sp>
    </p:spTree>
    <p:extLst>
      <p:ext uri="{BB962C8B-B14F-4D97-AF65-F5344CB8AC3E}">
        <p14:creationId xmlns:p14="http://schemas.microsoft.com/office/powerpoint/2010/main" val="16155748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III. MÃ GRAY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336873"/>
            <a:ext cx="9613861" cy="4049413"/>
          </a:xfrm>
        </p:spPr>
        <p:txBody>
          <a:bodyPr>
            <a:normAutofit/>
          </a:bodyPr>
          <a:lstStyle/>
          <a:p>
            <a:pPr lvl="0"/>
            <a:r>
              <a:rPr lang="en-US" sz="3200" dirty="0" err="1">
                <a:latin typeface="VNI Times" pitchFamily="2" charset="0"/>
              </a:rPr>
              <a:t>Maõ</a:t>
            </a:r>
            <a:r>
              <a:rPr lang="en-US" sz="3200" dirty="0">
                <a:latin typeface="VNI Times" pitchFamily="2" charset="0"/>
              </a:rPr>
              <a:t> Gray </a:t>
            </a:r>
            <a:r>
              <a:rPr lang="en-US" sz="3200" dirty="0" err="1">
                <a:latin typeface="VNI Times" pitchFamily="2" charset="0"/>
              </a:rPr>
              <a:t>laø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loaïi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khoâng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coù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troïng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vaø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ôû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daïng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nhò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phaân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 Times" pitchFamily="2" charset="0"/>
              </a:rPr>
              <a:t>Moãi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laàn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thay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ñoåi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chæ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thay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ñoåi</a:t>
            </a:r>
            <a:r>
              <a:rPr lang="en-US" sz="3200" dirty="0">
                <a:latin typeface="VNI Times" pitchFamily="2" charset="0"/>
              </a:rPr>
              <a:t> 1 bit</a:t>
            </a:r>
            <a:endParaRPr lang="vi-VN" sz="3200" dirty="0">
              <a:latin typeface="Arial (Body)"/>
            </a:endParaRPr>
          </a:p>
          <a:p>
            <a:pPr lvl="0"/>
            <a:r>
              <a:rPr lang="en-US" sz="3200" dirty="0" err="1">
                <a:latin typeface="VNI Times" pitchFamily="2" charset="0"/>
              </a:rPr>
              <a:t>Maõ</a:t>
            </a:r>
            <a:r>
              <a:rPr lang="en-US" sz="3200" dirty="0">
                <a:latin typeface="VNI Times" pitchFamily="2" charset="0"/>
              </a:rPr>
              <a:t> Gray </a:t>
            </a:r>
            <a:r>
              <a:rPr lang="en-US" sz="3200" dirty="0" err="1">
                <a:latin typeface="VNI Times" pitchFamily="2" charset="0"/>
              </a:rPr>
              <a:t>khoâng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coù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trong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heä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thoáng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ñeám</a:t>
            </a:r>
            <a:endParaRPr lang="vi-VN" sz="3200" dirty="0">
              <a:latin typeface="Arial (Body)"/>
            </a:endParaRPr>
          </a:p>
          <a:p>
            <a:r>
              <a:rPr lang="en-US" sz="3200" dirty="0" err="1">
                <a:latin typeface="VNI Times" pitchFamily="2" charset="0"/>
              </a:rPr>
              <a:t>Noù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ñöôïc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öùng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duïng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trong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kyõ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thuaät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löôøng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ñeå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giaûm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sai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: </a:t>
            </a:r>
            <a:r>
              <a:rPr lang="en-US" sz="3200" dirty="0" err="1">
                <a:latin typeface="VNI Times" pitchFamily="2" charset="0"/>
              </a:rPr>
              <a:t>caân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ñieän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töû</a:t>
            </a:r>
            <a:r>
              <a:rPr lang="en-US" sz="3200" dirty="0">
                <a:latin typeface="VNI Times" pitchFamily="2" charset="0"/>
              </a:rPr>
              <a:t>, </a:t>
            </a:r>
            <a:r>
              <a:rPr lang="en-US" sz="3200" dirty="0" err="1">
                <a:latin typeface="VNI Times" pitchFamily="2" charset="0"/>
              </a:rPr>
              <a:t>maùy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vò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trí</a:t>
            </a:r>
            <a:r>
              <a:rPr lang="en-US" sz="3200" dirty="0">
                <a:latin typeface="VNI Times" pitchFamily="2" charset="0"/>
              </a:rPr>
              <a:t>.</a:t>
            </a:r>
            <a:endParaRPr lang="vi-VN" sz="3200" dirty="0"/>
          </a:p>
          <a:p>
            <a:endParaRPr lang="vi-VN" dirty="0">
              <a:latin typeface="Arial (Body)"/>
            </a:endParaRPr>
          </a:p>
        </p:txBody>
      </p:sp>
    </p:spTree>
    <p:extLst>
      <p:ext uri="{BB962C8B-B14F-4D97-AF65-F5344CB8AC3E}">
        <p14:creationId xmlns:p14="http://schemas.microsoft.com/office/powerpoint/2010/main" val="260618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9021133"/>
              </p:ext>
            </p:extLst>
          </p:nvPr>
        </p:nvGraphicFramePr>
        <p:xfrm>
          <a:off x="2032000" y="719666"/>
          <a:ext cx="8127999" cy="2236894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709333"/>
                <a:gridCol w="2709333"/>
                <a:gridCol w="27093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THẬP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NHỊ</a:t>
                      </a:r>
                      <a:r>
                        <a:rPr lang="en-US" baseline="0" dirty="0" smtClean="0"/>
                        <a:t> PHÂN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GRAY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0001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0010</a:t>
                      </a:r>
                      <a:endParaRPr lang="vi-VN" dirty="0"/>
                    </a:p>
                  </a:txBody>
                  <a:tcPr/>
                </a:tc>
              </a:tr>
              <a:tr h="38269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7559040" y="2621280"/>
            <a:ext cx="2499360" cy="3048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7412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IV. </a:t>
            </a:r>
            <a:r>
              <a:rPr lang="en-US" sz="4000" b="1" u="sng" dirty="0" err="1">
                <a:latin typeface="VNI Times" pitchFamily="2" charset="0"/>
              </a:rPr>
              <a:t>Baûng</a:t>
            </a:r>
            <a:r>
              <a:rPr lang="en-US" sz="4000" b="1" u="sng" dirty="0">
                <a:latin typeface="VNI Times" pitchFamily="2" charset="0"/>
              </a:rPr>
              <a:t> </a:t>
            </a:r>
            <a:r>
              <a:rPr lang="en-US" sz="4000" b="1" u="sng" dirty="0" err="1">
                <a:latin typeface="VNI Times" pitchFamily="2" charset="0"/>
              </a:rPr>
              <a:t>ñoà</a:t>
            </a:r>
            <a:r>
              <a:rPr lang="en-US" sz="4000" b="1" u="sng" dirty="0">
                <a:latin typeface="VNI Times" pitchFamily="2" charset="0"/>
              </a:rPr>
              <a:t> </a:t>
            </a:r>
            <a:r>
              <a:rPr lang="en-US" sz="4000" b="1" u="sng" dirty="0" err="1">
                <a:latin typeface="VNI Times" pitchFamily="2" charset="0"/>
              </a:rPr>
              <a:t>Karnaugh</a:t>
            </a:r>
            <a:r>
              <a:rPr lang="en-US" sz="40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1" y="2104644"/>
            <a:ext cx="9613861" cy="4310670"/>
          </a:xfrm>
        </p:spPr>
        <p:txBody>
          <a:bodyPr>
            <a:normAutofit lnSpcReduction="10000"/>
          </a:bodyPr>
          <a:lstStyle/>
          <a:p>
            <a:r>
              <a:rPr lang="en-US" sz="2800" dirty="0" err="1">
                <a:latin typeface="VNI Times" pitchFamily="2" charset="0"/>
              </a:rPr>
              <a:t>Baûng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ñoà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Karnaugh</a:t>
            </a:r>
            <a:r>
              <a:rPr lang="en-US" sz="2800" dirty="0">
                <a:latin typeface="VNI Times" pitchFamily="2" charset="0"/>
              </a:rPr>
              <a:t> hay </a:t>
            </a:r>
            <a:r>
              <a:rPr lang="en-US" sz="2800" dirty="0" err="1">
                <a:latin typeface="VNI Times" pitchFamily="2" charset="0"/>
              </a:rPr>
              <a:t>coøn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goïi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baûng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ñoà</a:t>
            </a:r>
            <a:r>
              <a:rPr lang="en-US" sz="2800" dirty="0">
                <a:latin typeface="VNI Times" pitchFamily="2" charset="0"/>
              </a:rPr>
              <a:t> K, </a:t>
            </a:r>
            <a:r>
              <a:rPr lang="en-US" sz="2800" dirty="0" err="1">
                <a:latin typeface="VNI Times" pitchFamily="2" charset="0"/>
              </a:rPr>
              <a:t>duøng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ñeå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ñôn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giaûn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caùc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haøm</a:t>
            </a:r>
            <a:r>
              <a:rPr lang="en-US" sz="2800" dirty="0">
                <a:latin typeface="VNI Times" pitchFamily="2" charset="0"/>
              </a:rPr>
              <a:t> logic, </a:t>
            </a:r>
            <a:r>
              <a:rPr lang="en-US" sz="2800" dirty="0" err="1">
                <a:latin typeface="VNI Times" pitchFamily="2" charset="0"/>
              </a:rPr>
              <a:t>caùc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bieåu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thöùc</a:t>
            </a:r>
            <a:r>
              <a:rPr lang="en-US" sz="2800" dirty="0">
                <a:latin typeface="VNI Times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 Times" pitchFamily="2" charset="0"/>
              </a:rPr>
              <a:t>Baûng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ñoà</a:t>
            </a:r>
            <a:r>
              <a:rPr lang="en-US" sz="2800" dirty="0">
                <a:latin typeface="VNI Times" pitchFamily="2" charset="0"/>
              </a:rPr>
              <a:t> K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1 </a:t>
            </a:r>
            <a:r>
              <a:rPr lang="en-US" sz="2800" dirty="0" err="1">
                <a:latin typeface="VNI Times" pitchFamily="2" charset="0"/>
              </a:rPr>
              <a:t>maïng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löôùi</a:t>
            </a:r>
            <a:r>
              <a:rPr lang="en-US" sz="2800" dirty="0">
                <a:latin typeface="VNI Times" pitchFamily="2" charset="0"/>
              </a:rPr>
              <a:t>,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baèng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vôùi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toå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hôïp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caùc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haøm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.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haøm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2</a:t>
            </a:r>
            <a:r>
              <a:rPr lang="en-US" sz="2800" baseline="30000" dirty="0">
                <a:latin typeface="VNI Times" pitchFamily="2" charset="0"/>
              </a:rPr>
              <a:t>2</a:t>
            </a:r>
            <a:r>
              <a:rPr lang="en-US" sz="2800" dirty="0">
                <a:latin typeface="VNI Times" pitchFamily="2" charset="0"/>
              </a:rPr>
              <a:t> = 4oâ,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haøm</a:t>
            </a:r>
            <a:r>
              <a:rPr lang="en-US" sz="2800" dirty="0">
                <a:latin typeface="VNI Times" pitchFamily="2" charset="0"/>
              </a:rPr>
              <a:t> 3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2</a:t>
            </a:r>
            <a:r>
              <a:rPr lang="en-US" sz="2800" baseline="30000" dirty="0">
                <a:latin typeface="VNI Times" pitchFamily="2" charset="0"/>
              </a:rPr>
              <a:t>3</a:t>
            </a:r>
            <a:r>
              <a:rPr lang="en-US" sz="2800" dirty="0">
                <a:latin typeface="VNI Times" pitchFamily="2" charset="0"/>
              </a:rPr>
              <a:t> = 8oâ, </a:t>
            </a:r>
            <a:r>
              <a:rPr lang="en-US" sz="2800" dirty="0" err="1">
                <a:latin typeface="VNI Times" pitchFamily="2" charset="0"/>
              </a:rPr>
              <a:t>neáu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haøm</a:t>
            </a:r>
            <a:r>
              <a:rPr lang="en-US" sz="2800" dirty="0">
                <a:latin typeface="VNI Times" pitchFamily="2" charset="0"/>
              </a:rPr>
              <a:t> 4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thì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2</a:t>
            </a:r>
            <a:r>
              <a:rPr lang="en-US" sz="2800" baseline="30000" dirty="0">
                <a:latin typeface="VNI Times" pitchFamily="2" charset="0"/>
              </a:rPr>
              <a:t>4</a:t>
            </a:r>
            <a:r>
              <a:rPr lang="en-US" sz="2800" dirty="0">
                <a:latin typeface="VNI Times" pitchFamily="2" charset="0"/>
              </a:rPr>
              <a:t> = 16 …</a:t>
            </a:r>
            <a:endParaRPr lang="vi-VN" sz="2800" dirty="0"/>
          </a:p>
          <a:p>
            <a:r>
              <a:rPr lang="en-US" sz="2800" dirty="0" err="1">
                <a:latin typeface="VNI Times" pitchFamily="2" charset="0"/>
              </a:rPr>
              <a:t>Moãi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haïng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bieåu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thöùc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seõ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chieám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baûng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ñoà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2</a:t>
            </a:r>
            <a:r>
              <a:rPr lang="en-US" sz="2800" baseline="30000" dirty="0">
                <a:latin typeface="VNI Times" pitchFamily="2" charset="0"/>
              </a:rPr>
              <a:t>n-p</a:t>
            </a:r>
            <a:r>
              <a:rPr lang="en-US" sz="2800" dirty="0">
                <a:latin typeface="VNI Times" pitchFamily="2" charset="0"/>
              </a:rPr>
              <a:t>,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ñoù</a:t>
            </a:r>
            <a:r>
              <a:rPr lang="en-US" sz="2800" dirty="0">
                <a:latin typeface="VNI Times" pitchFamily="2" charset="0"/>
              </a:rPr>
              <a:t> n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bieåu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thöùc</a:t>
            </a:r>
            <a:r>
              <a:rPr lang="en-US" sz="2800" dirty="0">
                <a:latin typeface="VNI Times" pitchFamily="2" charset="0"/>
              </a:rPr>
              <a:t>, p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trong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haïng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ñang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xeùt</a:t>
            </a:r>
            <a:r>
              <a:rPr lang="en-US" sz="2800" dirty="0">
                <a:latin typeface="VNI Times" pitchFamily="2" charset="0"/>
              </a:rPr>
              <a:t>.</a:t>
            </a:r>
            <a:endParaRPr lang="vi-VN" sz="2800" dirty="0"/>
          </a:p>
          <a:p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keà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laø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ñi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töø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naøy</a:t>
            </a:r>
            <a:r>
              <a:rPr lang="en-US" sz="2800" dirty="0">
                <a:latin typeface="VNI Times" pitchFamily="2" charset="0"/>
              </a:rPr>
              <a:t> sang </a:t>
            </a:r>
            <a:r>
              <a:rPr lang="en-US" sz="2800" dirty="0" err="1">
                <a:latin typeface="VNI Times" pitchFamily="2" charset="0"/>
              </a:rPr>
              <a:t>oâ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kia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chæ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coù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moät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bieán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soá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thay</a:t>
            </a:r>
            <a:r>
              <a:rPr lang="en-US" sz="2800" dirty="0">
                <a:latin typeface="VNI Times" pitchFamily="2" charset="0"/>
              </a:rPr>
              <a:t> </a:t>
            </a:r>
            <a:r>
              <a:rPr lang="en-US" sz="2800" dirty="0" err="1">
                <a:latin typeface="VNI Times" pitchFamily="2" charset="0"/>
              </a:rPr>
              <a:t>ñoåi</a:t>
            </a:r>
            <a:r>
              <a:rPr lang="en-US" sz="2800" dirty="0">
                <a:latin typeface="VNI Times" pitchFamily="2" charset="0"/>
              </a:rPr>
              <a:t> </a:t>
            </a:r>
            <a:endParaRPr lang="vi-VN" sz="28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284059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+ </a:t>
            </a:r>
            <a:r>
              <a:rPr lang="en-US" dirty="0" err="1" smtClean="0"/>
              <a:t>Bảng</a:t>
            </a:r>
            <a:r>
              <a:rPr lang="en-US" dirty="0" smtClean="0"/>
              <a:t> K </a:t>
            </a:r>
            <a:r>
              <a:rPr lang="en-US" dirty="0" err="1" smtClean="0"/>
              <a:t>có</a:t>
            </a:r>
            <a:r>
              <a:rPr lang="en-US" dirty="0" smtClean="0"/>
              <a:t> 2, 3, 4 </a:t>
            </a:r>
            <a:r>
              <a:rPr lang="en-US" dirty="0" err="1" smtClean="0"/>
              <a:t>biến</a:t>
            </a:r>
            <a:endParaRPr lang="vi-VN" dirty="0"/>
          </a:p>
        </p:txBody>
      </p:sp>
      <p:sp>
        <p:nvSpPr>
          <p:cNvPr id="3" name="TextBox 2"/>
          <p:cNvSpPr txBox="1"/>
          <p:nvPr/>
        </p:nvSpPr>
        <p:spPr>
          <a:xfrm>
            <a:off x="680321" y="2119085"/>
            <a:ext cx="370486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+ </a:t>
            </a:r>
            <a:r>
              <a:rPr lang="en-US" sz="2400" b="1" u="sng" dirty="0" err="1" smtClean="0">
                <a:latin typeface="VNI Times" pitchFamily="2" charset="0"/>
              </a:rPr>
              <a:t>Tröôøng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hôïp</a:t>
            </a:r>
            <a:r>
              <a:rPr lang="en-US" sz="2400" b="1" u="sng" dirty="0">
                <a:latin typeface="VNI Times" pitchFamily="2" charset="0"/>
              </a:rPr>
              <a:t> 2 </a:t>
            </a:r>
            <a:r>
              <a:rPr lang="en-US" sz="2400" b="1" u="sng" dirty="0" err="1">
                <a:latin typeface="VNI Times" pitchFamily="2" charset="0"/>
              </a:rPr>
              <a:t>bieán</a:t>
            </a:r>
            <a:r>
              <a:rPr lang="en-US" sz="2400" b="1" u="sng" dirty="0">
                <a:latin typeface="VNI Times" pitchFamily="2" charset="0"/>
              </a:rPr>
              <a:t> A, B: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516145"/>
              </p:ext>
            </p:extLst>
          </p:nvPr>
        </p:nvGraphicFramePr>
        <p:xfrm>
          <a:off x="718881" y="2857749"/>
          <a:ext cx="3990579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/>
                <a:gridCol w="1330193"/>
                <a:gridCol w="1330193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718881" y="2857749"/>
            <a:ext cx="1306285" cy="30636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5985293" y="2119085"/>
            <a:ext cx="409118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+ </a:t>
            </a:r>
            <a:r>
              <a:rPr lang="en-US" sz="2400" b="1" u="sng" dirty="0" err="1" smtClean="0">
                <a:latin typeface="VNI Times" pitchFamily="2" charset="0"/>
              </a:rPr>
              <a:t>Tröôøng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hôïp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 smtClean="0">
                <a:latin typeface="VNI Times" pitchFamily="2" charset="0"/>
              </a:rPr>
              <a:t>3 </a:t>
            </a:r>
            <a:r>
              <a:rPr lang="en-US" sz="2400" b="1" u="sng" dirty="0" err="1">
                <a:latin typeface="VNI Times" pitchFamily="2" charset="0"/>
              </a:rPr>
              <a:t>bieán</a:t>
            </a:r>
            <a:r>
              <a:rPr lang="en-US" sz="2400" b="1" u="sng" dirty="0">
                <a:latin typeface="VNI Times" pitchFamily="2" charset="0"/>
              </a:rPr>
              <a:t> A, </a:t>
            </a:r>
            <a:r>
              <a:rPr lang="en-US" sz="2400" b="1" u="sng" dirty="0" smtClean="0">
                <a:latin typeface="VNI Times" pitchFamily="2" charset="0"/>
              </a:rPr>
              <a:t>B, C: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5477361"/>
              </p:ext>
            </p:extLst>
          </p:nvPr>
        </p:nvGraphicFramePr>
        <p:xfrm>
          <a:off x="5660502" y="2857749"/>
          <a:ext cx="5413900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5675086" y="2857749"/>
            <a:ext cx="1030514" cy="306365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18275" y="4255188"/>
            <a:ext cx="4483920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u="sng" dirty="0" smtClean="0">
                <a:latin typeface="VNI Times" pitchFamily="2" charset="0"/>
              </a:rPr>
              <a:t>+ </a:t>
            </a:r>
            <a:r>
              <a:rPr lang="en-US" sz="2400" b="1" u="sng" dirty="0" err="1" smtClean="0">
                <a:latin typeface="VNI Times" pitchFamily="2" charset="0"/>
              </a:rPr>
              <a:t>Tröôøng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hôïp</a:t>
            </a:r>
            <a:r>
              <a:rPr lang="en-US" sz="2400" b="1" u="sng" dirty="0">
                <a:latin typeface="VNI Times" pitchFamily="2" charset="0"/>
              </a:rPr>
              <a:t> </a:t>
            </a:r>
            <a:r>
              <a:rPr lang="en-US" sz="2400" b="1" u="sng" dirty="0">
                <a:latin typeface="VNI Times" pitchFamily="2" charset="0"/>
              </a:rPr>
              <a:t>4</a:t>
            </a:r>
            <a:r>
              <a:rPr lang="en-US" sz="2400" b="1" u="sng" dirty="0" smtClean="0">
                <a:latin typeface="VNI Times" pitchFamily="2" charset="0"/>
              </a:rPr>
              <a:t> </a:t>
            </a:r>
            <a:r>
              <a:rPr lang="en-US" sz="2400" b="1" u="sng" dirty="0" err="1">
                <a:latin typeface="VNI Times" pitchFamily="2" charset="0"/>
              </a:rPr>
              <a:t>bieán</a:t>
            </a:r>
            <a:r>
              <a:rPr lang="en-US" sz="2400" b="1" u="sng" dirty="0">
                <a:latin typeface="VNI Times" pitchFamily="2" charset="0"/>
              </a:rPr>
              <a:t> A, </a:t>
            </a:r>
            <a:r>
              <a:rPr lang="en-US" sz="2400" b="1" u="sng" dirty="0" smtClean="0">
                <a:latin typeface="VNI Times" pitchFamily="2" charset="0"/>
              </a:rPr>
              <a:t>B, C, D:</a:t>
            </a:r>
            <a:endParaRPr lang="vi-VN" sz="2400" dirty="0"/>
          </a:p>
          <a:p>
            <a:endParaRPr lang="vi-VN" dirty="0"/>
          </a:p>
        </p:txBody>
      </p:sp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7726312"/>
              </p:ext>
            </p:extLst>
          </p:nvPr>
        </p:nvGraphicFramePr>
        <p:xfrm>
          <a:off x="3877020" y="4708933"/>
          <a:ext cx="5657160" cy="21234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1131432"/>
                <a:gridCol w="1131432"/>
                <a:gridCol w="1131432"/>
                <a:gridCol w="1131432"/>
                <a:gridCol w="1131432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CD AB</a:t>
                      </a:r>
                      <a:r>
                        <a:rPr lang="en-US" baseline="0" dirty="0" smtClean="0"/>
                        <a:t>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4" name="Straight Connector 13"/>
          <p:cNvCxnSpPr/>
          <p:nvPr/>
        </p:nvCxnSpPr>
        <p:spPr>
          <a:xfrm>
            <a:off x="3877020" y="4708933"/>
            <a:ext cx="1146628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69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b="1" u="sng" dirty="0">
                <a:latin typeface="VNI Times" pitchFamily="2" charset="0"/>
                <a:sym typeface="Wingdings" panose="05000000000000000000" pitchFamily="2" charset="2"/>
              </a:rPr>
              <a:t>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 Times" pitchFamily="2" charset="0"/>
              </a:rPr>
              <a:t>Caùch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 Times" pitchFamily="2" charset="0"/>
              </a:rPr>
              <a:t>ñôn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 Times" pitchFamily="2" charset="0"/>
              </a:rPr>
              <a:t>giaûn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 Times" pitchFamily="2" charset="0"/>
              </a:rPr>
              <a:t>bieåu</a:t>
            </a:r>
            <a:r>
              <a:rPr lang="en-US" sz="3200" b="1" u="sng" dirty="0">
                <a:latin typeface="VNI Times" pitchFamily="2" charset="0"/>
              </a:rPr>
              <a:t> </a:t>
            </a:r>
            <a:r>
              <a:rPr lang="en-US" sz="3200" b="1" u="sng" dirty="0" err="1">
                <a:latin typeface="VNI Times" pitchFamily="2" charset="0"/>
              </a:rPr>
              <a:t>thöùc</a:t>
            </a:r>
            <a:r>
              <a:rPr lang="en-US" sz="3200" b="1" u="sng" dirty="0">
                <a:latin typeface="VNI Times" pitchFamily="2" charset="0"/>
              </a:rPr>
              <a:t>:</a:t>
            </a:r>
            <a:endParaRPr lang="vi-VN" sz="3200" dirty="0"/>
          </a:p>
          <a:p>
            <a:r>
              <a:rPr lang="en-US" sz="3200" dirty="0">
                <a:latin typeface="VNI Times" pitchFamily="2" charset="0"/>
              </a:rPr>
              <a:t>Ta </a:t>
            </a:r>
            <a:r>
              <a:rPr lang="en-US" sz="3200" dirty="0" err="1">
                <a:latin typeface="VNI Times" pitchFamily="2" charset="0"/>
              </a:rPr>
              <a:t>khoanh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moät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voøng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lôùn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nhaát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vôùi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ñieàu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kieän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caùc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ñöôïc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khoanh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phaûi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keà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nhau</a:t>
            </a:r>
            <a:r>
              <a:rPr lang="en-US" sz="3200" dirty="0">
                <a:latin typeface="VNI Times" pitchFamily="2" charset="0"/>
              </a:rPr>
              <a:t> (</a:t>
            </a:r>
            <a:r>
              <a:rPr lang="en-US" sz="3200" dirty="0" err="1">
                <a:latin typeface="VNI Times" pitchFamily="2" charset="0"/>
              </a:rPr>
              <a:t>caùc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keà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laø</a:t>
            </a:r>
            <a:r>
              <a:rPr lang="en-US" sz="3200" dirty="0">
                <a:latin typeface="VNI Times" pitchFamily="2" charset="0"/>
              </a:rPr>
              <a:t> 2, 4, 8, 16 …), </a:t>
            </a:r>
            <a:r>
              <a:rPr lang="en-US" sz="3200" dirty="0" err="1">
                <a:latin typeface="VNI Times" pitchFamily="2" charset="0"/>
              </a:rPr>
              <a:t>vôùi</a:t>
            </a:r>
            <a:r>
              <a:rPr lang="en-US" sz="3200" dirty="0">
                <a:latin typeface="VNI Times" pitchFamily="2" charset="0"/>
              </a:rPr>
              <a:t> 2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seõ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moät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, </a:t>
            </a:r>
            <a:r>
              <a:rPr lang="en-US" sz="3200" dirty="0" err="1">
                <a:latin typeface="VNI Times" pitchFamily="2" charset="0"/>
              </a:rPr>
              <a:t>vôùi</a:t>
            </a:r>
            <a:r>
              <a:rPr lang="en-US" sz="3200" dirty="0">
                <a:latin typeface="VNI Times" pitchFamily="2" charset="0"/>
              </a:rPr>
              <a:t> 4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seõ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ñi</a:t>
            </a:r>
            <a:r>
              <a:rPr lang="en-US" sz="3200" dirty="0">
                <a:latin typeface="VNI Times" pitchFamily="2" charset="0"/>
              </a:rPr>
              <a:t> 2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, </a:t>
            </a:r>
            <a:r>
              <a:rPr lang="en-US" sz="3200" dirty="0" err="1">
                <a:latin typeface="VNI Times" pitchFamily="2" charset="0"/>
              </a:rPr>
              <a:t>vôùi</a:t>
            </a:r>
            <a:r>
              <a:rPr lang="en-US" sz="3200" dirty="0">
                <a:latin typeface="VNI Times" pitchFamily="2" charset="0"/>
              </a:rPr>
              <a:t> 8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seõ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ñi</a:t>
            </a:r>
            <a:r>
              <a:rPr lang="en-US" sz="3200" dirty="0">
                <a:latin typeface="VNI Times" pitchFamily="2" charset="0"/>
              </a:rPr>
              <a:t> 3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 …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bò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laø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thay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ñoåi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giöõa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caùc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oâ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keà</a:t>
            </a:r>
            <a:r>
              <a:rPr lang="en-US" sz="3200" dirty="0">
                <a:latin typeface="VNI Times" pitchFamily="2" charset="0"/>
              </a:rPr>
              <a:t>,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khoâng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bò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maát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laø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bieán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soá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khoâng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thay</a:t>
            </a:r>
            <a:r>
              <a:rPr lang="en-US" sz="3200" dirty="0">
                <a:latin typeface="VNI Times" pitchFamily="2" charset="0"/>
              </a:rPr>
              <a:t> </a:t>
            </a:r>
            <a:r>
              <a:rPr lang="en-US" sz="3200" dirty="0" err="1">
                <a:latin typeface="VNI Times" pitchFamily="2" charset="0"/>
              </a:rPr>
              <a:t>ñoåi</a:t>
            </a:r>
            <a:r>
              <a:rPr lang="en-US" sz="3200" dirty="0">
                <a:latin typeface="VNI Times" pitchFamily="2" charset="0"/>
              </a:rPr>
              <a:t>.</a:t>
            </a:r>
            <a:endParaRPr lang="vi-VN" sz="3200" dirty="0"/>
          </a:p>
          <a:p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303240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</p:spPr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0320" y="2235273"/>
            <a:ext cx="9613861" cy="986898"/>
          </a:xfrm>
        </p:spPr>
        <p:txBody>
          <a:bodyPr>
            <a:normAutofit/>
          </a:bodyPr>
          <a:lstStyle/>
          <a:p>
            <a:r>
              <a:rPr lang="en-US" b="1" u="sng" dirty="0" smtClean="0">
                <a:latin typeface="VNI Times" pitchFamily="2" charset="0"/>
              </a:rPr>
              <a:t>1. </a:t>
            </a:r>
            <a:r>
              <a:rPr lang="en-US" b="1" u="sng" dirty="0" err="1" smtClean="0">
                <a:latin typeface="VNI Times" pitchFamily="2" charset="0"/>
              </a:rPr>
              <a:t>Ñôn</a:t>
            </a:r>
            <a:r>
              <a:rPr lang="en-US" b="1" u="sng" dirty="0" smtClean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giaûn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maïch</a:t>
            </a:r>
            <a:r>
              <a:rPr lang="en-US" b="1" u="sng" dirty="0">
                <a:latin typeface="VNI Times" pitchFamily="2" charset="0"/>
              </a:rPr>
              <a:t> AND – OR (</a:t>
            </a:r>
            <a:r>
              <a:rPr lang="en-US" b="1" u="sng" dirty="0" err="1">
                <a:latin typeface="VNI Times" pitchFamily="2" charset="0"/>
              </a:rPr>
              <a:t>toång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caùc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tích</a:t>
            </a:r>
            <a:r>
              <a:rPr lang="en-US" b="1" u="sng" dirty="0" smtClean="0">
                <a:latin typeface="VNI Times" pitchFamily="2" charset="0"/>
              </a:rPr>
              <a:t>): </a:t>
            </a:r>
            <a:r>
              <a:rPr lang="en-US" b="1" dirty="0" smtClean="0">
                <a:latin typeface="VNI Times" pitchFamily="2" charset="0"/>
              </a:rPr>
              <a:t>A = 1, A = 0</a:t>
            </a:r>
          </a:p>
          <a:p>
            <a:r>
              <a:rPr lang="en-US" dirty="0" smtClean="0">
                <a:latin typeface="VNI Times" pitchFamily="2" charset="0"/>
              </a:rPr>
              <a:t>    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1</a:t>
            </a:r>
            <a:endParaRPr lang="vi-VN" dirty="0"/>
          </a:p>
          <a:p>
            <a:endParaRPr lang="vi-VN" dirty="0"/>
          </a:p>
          <a:p>
            <a:endParaRPr lang="vi-VN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852229" y="2235273"/>
            <a:ext cx="2612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6039484"/>
              </p:ext>
            </p:extLst>
          </p:nvPr>
        </p:nvGraphicFramePr>
        <p:xfrm>
          <a:off x="1423250" y="3222171"/>
          <a:ext cx="8128000" cy="1494972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C             AB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1" name="Straight Connector 10"/>
          <p:cNvCxnSpPr/>
          <p:nvPr/>
        </p:nvCxnSpPr>
        <p:spPr>
          <a:xfrm>
            <a:off x="1436914" y="3222171"/>
            <a:ext cx="1538515" cy="4011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628571" y="3802743"/>
            <a:ext cx="2133600" cy="33382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6879771" y="4238171"/>
            <a:ext cx="2046515" cy="31931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2975429" y="4136571"/>
            <a:ext cx="653142" cy="1436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2558969" y="5625114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2617025" y="5668656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3030683" y="5669483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926286" y="4557486"/>
            <a:ext cx="624964" cy="769257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9134790" y="5473207"/>
            <a:ext cx="832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C . A</a:t>
            </a:r>
            <a:endParaRPr lang="vi-VN" sz="2400" dirty="0"/>
          </a:p>
        </p:txBody>
      </p:sp>
      <p:sp>
        <p:nvSpPr>
          <p:cNvPr id="24" name="TextBox 23"/>
          <p:cNvSpPr txBox="1"/>
          <p:nvPr/>
        </p:nvSpPr>
        <p:spPr>
          <a:xfrm>
            <a:off x="4383314" y="5704039"/>
            <a:ext cx="302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/>
              <a:t>Y = C . A + C . A</a:t>
            </a:r>
            <a:endParaRPr lang="vi-VN" sz="28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5381998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940797" y="5748408"/>
            <a:ext cx="27131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7636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2" grpId="0" animBg="1"/>
      <p:bldP spid="13" grpId="0" animBg="1"/>
      <p:bldP spid="16" grpId="0"/>
      <p:bldP spid="23" grpId="0"/>
      <p:bldP spid="2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37" y="2004741"/>
            <a:ext cx="9613861" cy="4223503"/>
          </a:xfrm>
        </p:spPr>
        <p:txBody>
          <a:bodyPr/>
          <a:lstStyle/>
          <a:p>
            <a:r>
              <a:rPr lang="en-US" b="1" u="sng" dirty="0">
                <a:latin typeface="VNI Times" pitchFamily="2" charset="0"/>
              </a:rPr>
              <a:t>1. </a:t>
            </a:r>
            <a:r>
              <a:rPr lang="en-US" b="1" u="sng" dirty="0" err="1">
                <a:latin typeface="VNI Times" pitchFamily="2" charset="0"/>
              </a:rPr>
              <a:t>Ñôn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giaûn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maïch</a:t>
            </a:r>
            <a:r>
              <a:rPr lang="en-US" b="1" u="sng" dirty="0">
                <a:latin typeface="VNI Times" pitchFamily="2" charset="0"/>
              </a:rPr>
              <a:t> AND – OR (</a:t>
            </a:r>
            <a:r>
              <a:rPr lang="en-US" b="1" u="sng" dirty="0" err="1">
                <a:latin typeface="VNI Times" pitchFamily="2" charset="0"/>
              </a:rPr>
              <a:t>toång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caùc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tích</a:t>
            </a:r>
            <a:r>
              <a:rPr lang="en-US" b="1" u="sng" dirty="0">
                <a:latin typeface="VNI Times" pitchFamily="2" charset="0"/>
              </a:rPr>
              <a:t>): </a:t>
            </a:r>
            <a:r>
              <a:rPr lang="en-US" b="1" dirty="0">
                <a:latin typeface="VNI Times" pitchFamily="2" charset="0"/>
              </a:rPr>
              <a:t>A = 1, A = 0</a:t>
            </a:r>
          </a:p>
          <a:p>
            <a:r>
              <a:rPr lang="vi-VN" dirty="0" smtClean="0"/>
              <a:t>Ví dụ:</a:t>
            </a:r>
          </a:p>
          <a:p>
            <a:r>
              <a:rPr lang="en-US" dirty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1</a:t>
            </a:r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605521"/>
              </p:ext>
            </p:extLst>
          </p:nvPr>
        </p:nvGraphicFramePr>
        <p:xfrm>
          <a:off x="1683657" y="3390295"/>
          <a:ext cx="4034973" cy="11125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44991"/>
                <a:gridCol w="1344991"/>
                <a:gridCol w="1344991"/>
              </a:tblGrid>
              <a:tr h="370840">
                <a:tc>
                  <a:txBody>
                    <a:bodyPr/>
                    <a:lstStyle/>
                    <a:p>
                      <a:r>
                        <a:rPr lang="vi-VN" dirty="0" smtClean="0"/>
                        <a:t>A            B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vi-VN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683657" y="3367314"/>
            <a:ext cx="1335314" cy="36285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526971" y="3730171"/>
            <a:ext cx="1625600" cy="33382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5152571" y="4064000"/>
            <a:ext cx="1146629" cy="6821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99200" y="481796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/>
              <a:t>A</a:t>
            </a:r>
            <a:endParaRPr lang="vi-VN" sz="2800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6374371" y="4846206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3410857" y="3730171"/>
            <a:ext cx="464457" cy="77264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018971" y="4502815"/>
            <a:ext cx="391886" cy="5767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91400" y="5105770"/>
            <a:ext cx="4235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/>
              <a:t>B</a:t>
            </a:r>
            <a:endParaRPr lang="vi-VN" sz="2800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2867871" y="5155004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672114" y="5367380"/>
            <a:ext cx="18904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/>
              <a:t>Y = A + B</a:t>
            </a:r>
            <a:endParaRPr lang="vi-VN" sz="3200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4502526" y="5410922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5217438" y="5429787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7949171" y="2010433"/>
            <a:ext cx="21175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tangle 27"/>
          <p:cNvSpPr/>
          <p:nvPr/>
        </p:nvSpPr>
        <p:spPr>
          <a:xfrm>
            <a:off x="755637" y="1021557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3600" dirty="0"/>
              <a:t>IV. </a:t>
            </a:r>
            <a:r>
              <a:rPr lang="en-US" sz="3600" b="1" u="sng" dirty="0" err="1">
                <a:latin typeface="VNI Times" pitchFamily="2" charset="0"/>
              </a:rPr>
              <a:t>Baûng</a:t>
            </a:r>
            <a:r>
              <a:rPr lang="en-US" sz="3600" b="1" u="sng" dirty="0">
                <a:latin typeface="VNI Times" pitchFamily="2" charset="0"/>
              </a:rPr>
              <a:t> </a:t>
            </a:r>
            <a:r>
              <a:rPr lang="en-US" sz="3600" b="1" u="sng" dirty="0" err="1">
                <a:latin typeface="VNI Times" pitchFamily="2" charset="0"/>
              </a:rPr>
              <a:t>ñoà</a:t>
            </a:r>
            <a:r>
              <a:rPr lang="en-US" sz="3600" b="1" u="sng" dirty="0">
                <a:latin typeface="VNI Times" pitchFamily="2" charset="0"/>
              </a:rPr>
              <a:t> </a:t>
            </a:r>
            <a:r>
              <a:rPr lang="en-US" sz="3600" b="1" u="sng" dirty="0" err="1">
                <a:latin typeface="VNI Times" pitchFamily="2" charset="0"/>
              </a:rPr>
              <a:t>Karnaugh</a:t>
            </a:r>
            <a:r>
              <a:rPr lang="en-US" sz="3600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</p:spTree>
    <p:extLst>
      <p:ext uri="{BB962C8B-B14F-4D97-AF65-F5344CB8AC3E}">
        <p14:creationId xmlns:p14="http://schemas.microsoft.com/office/powerpoint/2010/main" val="1336801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animBg="1"/>
      <p:bldP spid="10" grpId="0"/>
      <p:bldP spid="17" grpId="0" animBg="1"/>
      <p:bldP spid="22" grpId="0"/>
      <p:bldP spid="24" grpId="0"/>
      <p:bldP spid="2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BÀI TẬP:</a:t>
            </a: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vi-VN" dirty="0"/>
          </a:p>
          <a:p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04891026"/>
              </p:ext>
            </p:extLst>
          </p:nvPr>
        </p:nvGraphicFramePr>
        <p:xfrm>
          <a:off x="680321" y="2705349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/>
                <a:gridCol w="1330193"/>
                <a:gridCol w="1330193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7993075"/>
              </p:ext>
            </p:extLst>
          </p:nvPr>
        </p:nvGraphicFramePr>
        <p:xfrm>
          <a:off x="6516845" y="270534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805248"/>
              </p:ext>
            </p:extLst>
          </p:nvPr>
        </p:nvGraphicFramePr>
        <p:xfrm>
          <a:off x="680321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1789978"/>
              </p:ext>
            </p:extLst>
          </p:nvPr>
        </p:nvGraphicFramePr>
        <p:xfrm>
          <a:off x="6516845" y="4497863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680321" y="2148710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9" name="TextBox 8"/>
          <p:cNvSpPr txBox="1"/>
          <p:nvPr/>
        </p:nvSpPr>
        <p:spPr>
          <a:xfrm>
            <a:off x="119670" y="29788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119670" y="4771365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5956194" y="3062543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b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6094221" y="4689052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</a:t>
            </a:r>
            <a:r>
              <a:rPr lang="en-US" sz="2400" dirty="0" smtClean="0"/>
              <a:t>/</a:t>
            </a:r>
            <a:endParaRPr lang="vi-VN" sz="24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680321" y="2705349"/>
            <a:ext cx="1264593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16845" y="2705349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80321" y="4497863"/>
            <a:ext cx="1104936" cy="65285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16845" y="4485000"/>
            <a:ext cx="1059612" cy="614807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02247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9" grpId="0"/>
      <p:bldP spid="10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0000177"/>
              </p:ext>
            </p:extLst>
          </p:nvPr>
        </p:nvGraphicFramePr>
        <p:xfrm>
          <a:off x="781921" y="658835"/>
          <a:ext cx="3990579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330193"/>
                <a:gridCol w="1330193"/>
                <a:gridCol w="1330193"/>
              </a:tblGrid>
              <a:tr h="0">
                <a:tc>
                  <a:txBody>
                    <a:bodyPr/>
                    <a:lstStyle/>
                    <a:p>
                      <a:r>
                        <a:rPr lang="en-US" dirty="0" smtClean="0"/>
                        <a:t>B            A</a:t>
                      </a:r>
                    </a:p>
                    <a:p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525486" y="1378857"/>
            <a:ext cx="1857828" cy="595086"/>
          </a:xfrm>
          <a:prstGeom prst="rect">
            <a:avLst/>
          </a:prstGeom>
          <a:solidFill>
            <a:schemeClr val="accent1">
              <a:alpha val="2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4383314" y="1973943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036457" y="2467429"/>
            <a:ext cx="3465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1</a:t>
            </a:r>
            <a:endParaRPr lang="vi-VN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7534467" y="1445567"/>
            <a:ext cx="12539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1</a:t>
            </a:r>
            <a:endParaRPr lang="vi-VN" sz="2400" dirty="0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4583718"/>
              </p:ext>
            </p:extLst>
          </p:nvPr>
        </p:nvGraphicFramePr>
        <p:xfrm>
          <a:off x="747450" y="3422580"/>
          <a:ext cx="5413900" cy="1526291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515371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Rectangle 8"/>
          <p:cNvSpPr/>
          <p:nvPr/>
        </p:nvSpPr>
        <p:spPr>
          <a:xfrm>
            <a:off x="2191657" y="4107543"/>
            <a:ext cx="3570514" cy="348343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5762171" y="44558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6415314" y="5020297"/>
            <a:ext cx="3690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/>
              <a:t>C</a:t>
            </a:r>
            <a:endParaRPr lang="vi-VN" sz="2400" dirty="0"/>
          </a:p>
        </p:txBody>
      </p:sp>
      <p:cxnSp>
        <p:nvCxnSpPr>
          <p:cNvPr id="13" name="Straight Connector 12"/>
          <p:cNvCxnSpPr/>
          <p:nvPr/>
        </p:nvCxnSpPr>
        <p:spPr>
          <a:xfrm>
            <a:off x="6415314" y="5050972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Rectangle 13"/>
          <p:cNvSpPr/>
          <p:nvPr/>
        </p:nvSpPr>
        <p:spPr>
          <a:xfrm>
            <a:off x="2035854" y="4107543"/>
            <a:ext cx="605746" cy="841328"/>
          </a:xfrm>
          <a:prstGeom prst="rect">
            <a:avLst/>
          </a:prstGeom>
          <a:solidFill>
            <a:schemeClr val="accent1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2641600" y="4953586"/>
            <a:ext cx="653143" cy="5950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294743" y="5481962"/>
            <a:ext cx="9922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 A .  B</a:t>
            </a:r>
            <a:endParaRPr lang="vi-VN" sz="2400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3337382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3856788" y="5474705"/>
            <a:ext cx="36901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374845" y="4050881"/>
            <a:ext cx="22458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. B + C</a:t>
            </a:r>
            <a:endParaRPr lang="vi-VN" sz="2400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8345714" y="4108937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8788400" y="4094423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9347200" y="4103075"/>
            <a:ext cx="16658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781921" y="658835"/>
            <a:ext cx="1253933" cy="5748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747450" y="3417865"/>
            <a:ext cx="1052321" cy="633016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8028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1" grpId="0"/>
      <p:bldP spid="14" grpId="0" animBg="1"/>
      <p:bldP spid="16" grpId="0"/>
      <p:bldP spid="2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97874"/>
              </p:ext>
            </p:extLst>
          </p:nvPr>
        </p:nvGraphicFramePr>
        <p:xfrm>
          <a:off x="796435" y="782205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249714" y="1857829"/>
            <a:ext cx="3599543" cy="261257"/>
          </a:xfrm>
          <a:prstGeom prst="rect">
            <a:avLst/>
          </a:prstGeom>
          <a:solidFill>
            <a:schemeClr val="accent1">
              <a:alpha val="2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49257" y="2119086"/>
            <a:ext cx="638629" cy="4934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6487886" y="2642996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C</a:t>
            </a:r>
            <a:endParaRPr lang="vi-VN" sz="2400" dirty="0"/>
          </a:p>
        </p:txBody>
      </p:sp>
      <p:sp>
        <p:nvSpPr>
          <p:cNvPr id="8" name="Left Arrow Callout 7"/>
          <p:cNvSpPr/>
          <p:nvPr/>
        </p:nvSpPr>
        <p:spPr>
          <a:xfrm>
            <a:off x="2119086" y="1473085"/>
            <a:ext cx="420914" cy="690880"/>
          </a:xfrm>
          <a:prstGeom prst="leftArrowCallout">
            <a:avLst/>
          </a:prstGeom>
          <a:solidFill>
            <a:schemeClr val="accent1">
              <a:alpha val="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9" name="Right Arrow Callout 8"/>
          <p:cNvSpPr/>
          <p:nvPr/>
        </p:nvSpPr>
        <p:spPr>
          <a:xfrm>
            <a:off x="5558971" y="1473085"/>
            <a:ext cx="435429" cy="646001"/>
          </a:xfrm>
          <a:prstGeom prst="rightArrowCallout">
            <a:avLst/>
          </a:prstGeom>
          <a:solidFill>
            <a:schemeClr val="accent1">
              <a:alpha val="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1" name="Straight Arrow Connector 10"/>
          <p:cNvCxnSpPr/>
          <p:nvPr/>
        </p:nvCxnSpPr>
        <p:spPr>
          <a:xfrm flipH="1">
            <a:off x="1727200" y="1818525"/>
            <a:ext cx="522514" cy="82447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1582056" y="2738620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640113" y="2738620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983435" y="1242252"/>
            <a:ext cx="17989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B + C</a:t>
            </a:r>
            <a:endParaRPr lang="vi-VN" sz="2400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7940968" y="1242252"/>
            <a:ext cx="2032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269330"/>
              </p:ext>
            </p:extLst>
          </p:nvPr>
        </p:nvGraphicFramePr>
        <p:xfrm>
          <a:off x="796435" y="3774940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C       AB</a:t>
                      </a:r>
                    </a:p>
                    <a:p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21" name="Straight Connector 20"/>
          <p:cNvCxnSpPr/>
          <p:nvPr/>
        </p:nvCxnSpPr>
        <p:spPr>
          <a:xfrm>
            <a:off x="796435" y="782205"/>
            <a:ext cx="1046878" cy="56762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796435" y="3774940"/>
            <a:ext cx="988821" cy="55729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4" name="Rectangle 23"/>
          <p:cNvSpPr/>
          <p:nvPr/>
        </p:nvSpPr>
        <p:spPr>
          <a:xfrm>
            <a:off x="2249714" y="4465820"/>
            <a:ext cx="1480457" cy="690880"/>
          </a:xfrm>
          <a:prstGeom prst="rect">
            <a:avLst/>
          </a:prstGeom>
          <a:solidFill>
            <a:schemeClr val="accent1">
              <a:alpha val="4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3744686" y="5156700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702629" y="5732522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</a:t>
            </a:r>
            <a:endParaRPr lang="vi-VN" sz="24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4789714" y="5760383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Rectangle 29"/>
          <p:cNvSpPr/>
          <p:nvPr/>
        </p:nvSpPr>
        <p:spPr>
          <a:xfrm>
            <a:off x="3294743" y="4465820"/>
            <a:ext cx="1494971" cy="69088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31" name="Straight Arrow Connector 30"/>
          <p:cNvCxnSpPr/>
          <p:nvPr/>
        </p:nvCxnSpPr>
        <p:spPr>
          <a:xfrm>
            <a:off x="4760687" y="5128841"/>
            <a:ext cx="957943" cy="5746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5631544" y="5698915"/>
            <a:ext cx="406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</a:t>
            </a:r>
            <a:endParaRPr lang="vi-VN" sz="2400" dirty="0"/>
          </a:p>
        </p:txBody>
      </p:sp>
      <p:sp>
        <p:nvSpPr>
          <p:cNvPr id="34" name="TextBox 33"/>
          <p:cNvSpPr txBox="1"/>
          <p:nvPr/>
        </p:nvSpPr>
        <p:spPr>
          <a:xfrm>
            <a:off x="7244691" y="4465820"/>
            <a:ext cx="17617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400" dirty="0" smtClean="0">
                <a:sym typeface="Wingdings" panose="05000000000000000000" pitchFamily="2" charset="2"/>
              </a:rPr>
              <a:t></a:t>
            </a:r>
            <a:r>
              <a:rPr lang="en-US" sz="2400" dirty="0" smtClean="0">
                <a:sym typeface="Wingdings" panose="05000000000000000000" pitchFamily="2" charset="2"/>
              </a:rPr>
              <a:t> Y = A + B</a:t>
            </a:r>
            <a:endParaRPr lang="vi-VN" sz="2400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8194969" y="4506765"/>
            <a:ext cx="188685" cy="116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15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8" grpId="0" animBg="1"/>
      <p:bldP spid="9" grpId="0" animBg="1"/>
      <p:bldP spid="12" grpId="0"/>
      <p:bldP spid="17" grpId="0"/>
      <p:bldP spid="24" grpId="0" animBg="1"/>
      <p:bldP spid="27" grpId="0"/>
      <p:bldP spid="30" grpId="0" animBg="1"/>
      <p:bldP spid="33" grpId="0"/>
      <p:bldP spid="3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4815655"/>
              </p:ext>
            </p:extLst>
          </p:nvPr>
        </p:nvGraphicFramePr>
        <p:xfrm>
          <a:off x="1364343" y="1146627"/>
          <a:ext cx="6589485" cy="31350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17897"/>
                <a:gridCol w="1317897"/>
                <a:gridCol w="1317897"/>
                <a:gridCol w="1317897"/>
                <a:gridCol w="1317897"/>
              </a:tblGrid>
              <a:tr h="763150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AB </a:t>
                      </a:r>
                    </a:p>
                    <a:p>
                      <a:r>
                        <a:rPr lang="en-US" dirty="0" smtClean="0"/>
                        <a:t>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</a:tr>
              <a:tr h="592984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6" name="Straight Connector 5"/>
          <p:cNvCxnSpPr/>
          <p:nvPr/>
        </p:nvCxnSpPr>
        <p:spPr>
          <a:xfrm>
            <a:off x="1349829" y="1146629"/>
            <a:ext cx="1233714" cy="6241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3193143" y="1959429"/>
            <a:ext cx="1712686" cy="2148114"/>
          </a:xfrm>
          <a:prstGeom prst="rect">
            <a:avLst/>
          </a:prstGeom>
          <a:solidFill>
            <a:schemeClr val="accent1">
              <a:alpha val="2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3207657" y="4107543"/>
            <a:ext cx="435428" cy="98697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3643085" y="5166378"/>
            <a:ext cx="3962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</a:t>
            </a:r>
            <a:endParaRPr lang="vi-VN" sz="2800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3653224" y="5166378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5" name="Down Arrow Callout 14"/>
          <p:cNvSpPr/>
          <p:nvPr/>
        </p:nvSpPr>
        <p:spPr>
          <a:xfrm>
            <a:off x="4463141" y="3656894"/>
            <a:ext cx="1756229" cy="682172"/>
          </a:xfrm>
          <a:prstGeom prst="downArrowCallout">
            <a:avLst/>
          </a:prstGeom>
          <a:solidFill>
            <a:schemeClr val="accent5">
              <a:alpha val="29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6" name="Up Arrow Callout 15"/>
          <p:cNvSpPr/>
          <p:nvPr/>
        </p:nvSpPr>
        <p:spPr>
          <a:xfrm>
            <a:off x="4405085" y="1654630"/>
            <a:ext cx="1872343" cy="725712"/>
          </a:xfrm>
          <a:prstGeom prst="upArrowCallout">
            <a:avLst/>
          </a:prstGeom>
          <a:solidFill>
            <a:schemeClr val="accent5">
              <a:alpha val="3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8" name="Straight Arrow Connector 17"/>
          <p:cNvCxnSpPr>
            <a:stCxn id="15" idx="2"/>
          </p:cNvCxnSpPr>
          <p:nvPr/>
        </p:nvCxnSpPr>
        <p:spPr>
          <a:xfrm>
            <a:off x="5341256" y="4339066"/>
            <a:ext cx="1132115" cy="7554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473371" y="5151867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1" name="Straight Connector 20"/>
          <p:cNvCxnSpPr/>
          <p:nvPr/>
        </p:nvCxnSpPr>
        <p:spPr>
          <a:xfrm>
            <a:off x="7026408" y="5172927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Right Arrow Callout 21"/>
          <p:cNvSpPr/>
          <p:nvPr/>
        </p:nvSpPr>
        <p:spPr>
          <a:xfrm>
            <a:off x="7026408" y="2569029"/>
            <a:ext cx="1130621" cy="914400"/>
          </a:xfrm>
          <a:prstGeom prst="rightArrowCallout">
            <a:avLst/>
          </a:prstGeom>
          <a:solidFill>
            <a:srgbClr val="92D050">
              <a:alpha val="5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23" name="Left Arrow Callout 22"/>
          <p:cNvSpPr/>
          <p:nvPr/>
        </p:nvSpPr>
        <p:spPr>
          <a:xfrm>
            <a:off x="2743200" y="2541058"/>
            <a:ext cx="769256" cy="1102380"/>
          </a:xfrm>
          <a:prstGeom prst="leftArrowCallout">
            <a:avLst/>
          </a:prstGeom>
          <a:solidFill>
            <a:srgbClr val="92D050">
              <a:alpha val="3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7953828" y="3207657"/>
            <a:ext cx="711201" cy="7903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TextBox 25"/>
          <p:cNvSpPr txBox="1"/>
          <p:nvPr/>
        </p:nvSpPr>
        <p:spPr>
          <a:xfrm>
            <a:off x="8627356" y="4019754"/>
            <a:ext cx="9492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B</a:t>
            </a:r>
            <a:r>
              <a:rPr lang="en-US" sz="2800" dirty="0" smtClean="0"/>
              <a:t> . C</a:t>
            </a:r>
            <a:endParaRPr lang="vi-VN" sz="2800" dirty="0"/>
          </a:p>
        </p:txBody>
      </p:sp>
      <p:cxnSp>
        <p:nvCxnSpPr>
          <p:cNvPr id="27" name="Straight Connector 26"/>
          <p:cNvCxnSpPr/>
          <p:nvPr/>
        </p:nvCxnSpPr>
        <p:spPr>
          <a:xfrm>
            <a:off x="8665029" y="4032852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2583543" y="6023429"/>
            <a:ext cx="42618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3200" dirty="0" smtClean="0">
                <a:sym typeface="Wingdings" panose="05000000000000000000" pitchFamily="2" charset="2"/>
              </a:rPr>
              <a:t></a:t>
            </a:r>
            <a:r>
              <a:rPr lang="en-US" sz="3200" dirty="0" smtClean="0">
                <a:sym typeface="Wingdings" panose="05000000000000000000" pitchFamily="2" charset="2"/>
              </a:rPr>
              <a:t> Y = A + B . C + B . C</a:t>
            </a:r>
            <a:endParaRPr lang="vi-VN" sz="3200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3810000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5085069" y="6023429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5765052" y="6057595"/>
            <a:ext cx="39626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009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/>
      <p:bldP spid="15" grpId="0" animBg="1"/>
      <p:bldP spid="16" grpId="0" animBg="1"/>
      <p:bldP spid="20" grpId="0"/>
      <p:bldP spid="22" grpId="0" animBg="1"/>
      <p:bldP spid="23" grpId="0" animBg="1"/>
      <p:bldP spid="26" grpId="0"/>
      <p:bldP spid="2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IV. </a:t>
            </a:r>
            <a:r>
              <a:rPr lang="en-US" b="1" u="sng" dirty="0" err="1">
                <a:latin typeface="VNI Times" pitchFamily="2" charset="0"/>
              </a:rPr>
              <a:t>Baûng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ñoà</a:t>
            </a:r>
            <a:r>
              <a:rPr lang="en-US" b="1" u="sng" dirty="0">
                <a:latin typeface="VNI Times" pitchFamily="2" charset="0"/>
              </a:rPr>
              <a:t> </a:t>
            </a:r>
            <a:r>
              <a:rPr lang="en-US" b="1" u="sng" dirty="0" err="1">
                <a:latin typeface="VNI Times" pitchFamily="2" charset="0"/>
              </a:rPr>
              <a:t>Karnaugh</a:t>
            </a:r>
            <a:r>
              <a:rPr lang="en-US" b="1" u="sng" dirty="0">
                <a:latin typeface="VNI Times" pitchFamily="2" charset="0"/>
              </a:rPr>
              <a:t>:</a:t>
            </a:r>
            <a:r>
              <a:rPr lang="vi-VN" dirty="0"/>
              <a:t/>
            </a:r>
            <a:br>
              <a:rPr lang="vi-VN" dirty="0"/>
            </a:br>
            <a:endParaRPr lang="vi-V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u="sng" dirty="0" smtClean="0">
                <a:latin typeface="VNI Times" pitchFamily="2" charset="0"/>
              </a:rPr>
              <a:t>2. </a:t>
            </a:r>
            <a:r>
              <a:rPr lang="en-US" sz="2800" b="1" u="sng" dirty="0" err="1" smtClean="0">
                <a:latin typeface="VNI Times" pitchFamily="2" charset="0"/>
              </a:rPr>
              <a:t>Ñôn</a:t>
            </a:r>
            <a:r>
              <a:rPr lang="en-US" sz="2800" b="1" u="sng" dirty="0" smtClean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giaûn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maïch</a:t>
            </a:r>
            <a:r>
              <a:rPr lang="en-US" sz="2800" b="1" u="sng" dirty="0">
                <a:latin typeface="VNI Times" pitchFamily="2" charset="0"/>
              </a:rPr>
              <a:t> OR - AND (</a:t>
            </a:r>
            <a:r>
              <a:rPr lang="en-US" sz="2800" b="1" u="sng" dirty="0" err="1">
                <a:latin typeface="VNI Times" pitchFamily="2" charset="0"/>
              </a:rPr>
              <a:t>tích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caùc</a:t>
            </a:r>
            <a:r>
              <a:rPr lang="en-US" sz="2800" b="1" u="sng" dirty="0">
                <a:latin typeface="VNI Times" pitchFamily="2" charset="0"/>
              </a:rPr>
              <a:t> </a:t>
            </a:r>
            <a:r>
              <a:rPr lang="en-US" sz="2800" b="1" u="sng" dirty="0" err="1">
                <a:latin typeface="VNI Times" pitchFamily="2" charset="0"/>
              </a:rPr>
              <a:t>toång</a:t>
            </a:r>
            <a:r>
              <a:rPr lang="en-US" sz="2800" b="1" u="sng" dirty="0" smtClean="0">
                <a:latin typeface="VNI Times" pitchFamily="2" charset="0"/>
              </a:rPr>
              <a:t>):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0, </a:t>
            </a:r>
            <a:r>
              <a:rPr lang="en-US" sz="2800" b="1" dirty="0">
                <a:latin typeface="VNI Times" pitchFamily="2" charset="0"/>
              </a:rPr>
              <a:t>A = </a:t>
            </a:r>
            <a:r>
              <a:rPr lang="en-US" sz="2800" b="1" dirty="0" smtClean="0">
                <a:latin typeface="VNI Times" pitchFamily="2" charset="0"/>
              </a:rPr>
              <a:t>1</a:t>
            </a:r>
            <a:endParaRPr lang="en-US" sz="2800" b="1" dirty="0">
              <a:latin typeface="VNI Times" pitchFamily="2" charset="0"/>
            </a:endParaRPr>
          </a:p>
          <a:p>
            <a:r>
              <a:rPr lang="en-US" dirty="0" smtClean="0">
                <a:latin typeface="VNI Times" pitchFamily="2" charset="0"/>
              </a:rPr>
              <a:t>Ta </a:t>
            </a:r>
            <a:r>
              <a:rPr lang="en-US" dirty="0" err="1">
                <a:latin typeface="VNI Times" pitchFamily="2" charset="0"/>
              </a:rPr>
              <a:t>khoanh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caùc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oâ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coù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bieán</a:t>
            </a:r>
            <a:r>
              <a:rPr lang="en-US" dirty="0">
                <a:latin typeface="VNI Times" pitchFamily="2" charset="0"/>
              </a:rPr>
              <a:t> </a:t>
            </a:r>
            <a:r>
              <a:rPr lang="en-US" dirty="0" err="1">
                <a:latin typeface="VNI Times" pitchFamily="2" charset="0"/>
              </a:rPr>
              <a:t>laø</a:t>
            </a:r>
            <a:r>
              <a:rPr lang="en-US" dirty="0">
                <a:latin typeface="VNI Times" pitchFamily="2" charset="0"/>
              </a:rPr>
              <a:t> 0</a:t>
            </a:r>
            <a:endParaRPr lang="vi-VN" dirty="0"/>
          </a:p>
          <a:p>
            <a:endParaRPr lang="vi-VN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895770" y="2365901"/>
            <a:ext cx="24674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3088779"/>
              </p:ext>
            </p:extLst>
          </p:nvPr>
        </p:nvGraphicFramePr>
        <p:xfrm>
          <a:off x="1423250" y="3856852"/>
          <a:ext cx="8128000" cy="1636728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498324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       AB</a:t>
                      </a:r>
                    </a:p>
                    <a:p>
                      <a:r>
                        <a:rPr lang="en-US" dirty="0" smtClean="0"/>
                        <a:t>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01 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10</a:t>
                      </a:r>
                      <a:endParaRPr lang="vi-VN" dirty="0"/>
                    </a:p>
                  </a:txBody>
                  <a:tcPr/>
                </a:tc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49832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0" name="Straight Connector 9"/>
          <p:cNvCxnSpPr/>
          <p:nvPr/>
        </p:nvCxnSpPr>
        <p:spPr>
          <a:xfrm>
            <a:off x="1423250" y="3842338"/>
            <a:ext cx="1624750" cy="60960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8534400" y="4513943"/>
            <a:ext cx="391886" cy="856343"/>
          </a:xfrm>
          <a:prstGeom prst="rect">
            <a:avLst/>
          </a:prstGeom>
          <a:solidFill>
            <a:schemeClr val="accent1">
              <a:alpha val="39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2" name="Rectangle 11"/>
          <p:cNvSpPr/>
          <p:nvPr/>
        </p:nvSpPr>
        <p:spPr>
          <a:xfrm>
            <a:off x="5239657" y="4513943"/>
            <a:ext cx="478972" cy="856343"/>
          </a:xfrm>
          <a:prstGeom prst="rect">
            <a:avLst/>
          </a:prstGeom>
          <a:solidFill>
            <a:schemeClr val="accent4">
              <a:alpha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sp>
        <p:nvSpPr>
          <p:cNvPr id="13" name="Rectangle 12"/>
          <p:cNvSpPr/>
          <p:nvPr/>
        </p:nvSpPr>
        <p:spPr>
          <a:xfrm>
            <a:off x="3614057" y="4942114"/>
            <a:ext cx="2104572" cy="428172"/>
          </a:xfrm>
          <a:prstGeom prst="rect">
            <a:avLst/>
          </a:prstGeom>
          <a:solidFill>
            <a:srgbClr val="FFFF00">
              <a:alpha val="5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vi-VN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8926286" y="5370286"/>
            <a:ext cx="1030514" cy="3918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10072915" y="5863617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18" name="Straight Arrow Connector 17"/>
          <p:cNvCxnSpPr/>
          <p:nvPr/>
        </p:nvCxnSpPr>
        <p:spPr>
          <a:xfrm flipV="1">
            <a:off x="5718629" y="3483429"/>
            <a:ext cx="885371" cy="103051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6604047" y="3144594"/>
            <a:ext cx="9823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B</a:t>
            </a:r>
            <a:endParaRPr lang="vi-VN" sz="28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3222171" y="5370286"/>
            <a:ext cx="391886" cy="4933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0978" y="5915676"/>
            <a:ext cx="9936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A + C</a:t>
            </a:r>
            <a:endParaRPr lang="vi-VN" sz="2800" dirty="0"/>
          </a:p>
        </p:txBody>
      </p:sp>
      <p:cxnSp>
        <p:nvCxnSpPr>
          <p:cNvPr id="24" name="Straight Connector 23"/>
          <p:cNvCxnSpPr/>
          <p:nvPr/>
        </p:nvCxnSpPr>
        <p:spPr>
          <a:xfrm>
            <a:off x="7228115" y="3173622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0127268" y="590941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374573" y="5950703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206071" y="6013414"/>
            <a:ext cx="523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vi-VN" sz="2800" dirty="0" smtClean="0">
                <a:sym typeface="Wingdings" panose="05000000000000000000" pitchFamily="2" charset="2"/>
              </a:rPr>
              <a:t></a:t>
            </a:r>
            <a:r>
              <a:rPr lang="en-US" sz="2800" dirty="0" smtClean="0">
                <a:sym typeface="Wingdings" panose="05000000000000000000" pitchFamily="2" charset="2"/>
              </a:rPr>
              <a:t> Y = (A + C) + (A + B) + (A + B)</a:t>
            </a:r>
            <a:endParaRPr lang="vi-VN" sz="2800" dirty="0"/>
          </a:p>
        </p:txBody>
      </p:sp>
      <p:cxnSp>
        <p:nvCxnSpPr>
          <p:cNvPr id="28" name="Straight Connector 27"/>
          <p:cNvCxnSpPr/>
          <p:nvPr/>
        </p:nvCxnSpPr>
        <p:spPr>
          <a:xfrm>
            <a:off x="6025697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74363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8299901" y="6059760"/>
            <a:ext cx="3002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5235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11" grpId="0" animBg="1"/>
      <p:bldP spid="12" grpId="0" animBg="1"/>
      <p:bldP spid="13" grpId="0" animBg="1"/>
      <p:bldP spid="16" grpId="0"/>
      <p:bldP spid="19" grpId="0"/>
      <p:bldP spid="22" grpId="0"/>
      <p:bldP spid="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BÀI TẬP:</a:t>
            </a:r>
            <a:endParaRPr lang="vi-VN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8455943"/>
              </p:ext>
            </p:extLst>
          </p:nvPr>
        </p:nvGraphicFramePr>
        <p:xfrm>
          <a:off x="922508" y="2406539"/>
          <a:ext cx="5413900" cy="138176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082780"/>
                <a:gridCol w="1082780"/>
                <a:gridCol w="1082780"/>
                <a:gridCol w="1082780"/>
                <a:gridCol w="10827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b="1" baseline="0" dirty="0" smtClean="0"/>
                        <a:t> </a:t>
                      </a:r>
                      <a:r>
                        <a:rPr lang="en-US" b="1" dirty="0" smtClean="0"/>
                        <a:t>       AB</a:t>
                      </a:r>
                    </a:p>
                    <a:p>
                      <a:r>
                        <a:rPr lang="en-US" b="1" dirty="0" smtClean="0"/>
                        <a:t>C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1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 smtClean="0"/>
                        <a:t>0</a:t>
                      </a:r>
                      <a:endParaRPr lang="vi-VN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80320" y="1944874"/>
            <a:ext cx="14949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/>
              <a:t>Bài</a:t>
            </a:r>
            <a:r>
              <a:rPr lang="en-US" sz="2400" dirty="0" smtClean="0"/>
              <a:t> 1: </a:t>
            </a:r>
            <a:endParaRPr lang="vi-VN" sz="2400" dirty="0"/>
          </a:p>
        </p:txBody>
      </p:sp>
      <p:sp>
        <p:nvSpPr>
          <p:cNvPr id="6" name="TextBox 5"/>
          <p:cNvSpPr txBox="1"/>
          <p:nvPr/>
        </p:nvSpPr>
        <p:spPr>
          <a:xfrm>
            <a:off x="399995" y="2924919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a/</a:t>
            </a:r>
            <a:endParaRPr lang="vi-VN" sz="2400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2446901"/>
              </p:ext>
            </p:extLst>
          </p:nvPr>
        </p:nvGraphicFramePr>
        <p:xfrm>
          <a:off x="922508" y="4163092"/>
          <a:ext cx="5493690" cy="2603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98738"/>
                <a:gridCol w="1098738"/>
                <a:gridCol w="1098738"/>
                <a:gridCol w="1098738"/>
                <a:gridCol w="1098738"/>
              </a:tblGrid>
              <a:tr h="823462">
                <a:tc>
                  <a:txBody>
                    <a:bodyPr/>
                    <a:lstStyle/>
                    <a:p>
                      <a:r>
                        <a:rPr lang="en-US" dirty="0" smtClean="0"/>
                        <a:t>         AB      BC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/>
                    </a:p>
                  </a:txBody>
                  <a:tcPr/>
                </a:tc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01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11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</a:tr>
              <a:tr h="445127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smtClean="0"/>
                        <a:t>10</a:t>
                      </a:r>
                      <a:endParaRPr lang="vi-VN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</a:t>
                      </a:r>
                      <a:endParaRPr lang="vi-VN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vi-VN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>
            <a:off x="937022" y="2392025"/>
            <a:ext cx="1036921" cy="67741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22508" y="4163092"/>
            <a:ext cx="1065949" cy="786279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361857" y="5396551"/>
            <a:ext cx="560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b/</a:t>
            </a:r>
            <a:endParaRPr lang="vi-VN" sz="2400" dirty="0"/>
          </a:p>
        </p:txBody>
      </p:sp>
    </p:spTree>
    <p:extLst>
      <p:ext uri="{BB962C8B-B14F-4D97-AF65-F5344CB8AC3E}">
        <p14:creationId xmlns:p14="http://schemas.microsoft.com/office/powerpoint/2010/main" val="1286444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12" grpId="0"/>
    </p:bldLst>
  </p:timing>
</p:sld>
</file>

<file path=ppt/theme/theme1.xml><?xml version="1.0" encoding="utf-8"?>
<a:theme xmlns:a="http://schemas.openxmlformats.org/drawingml/2006/main" name="Berlin">
  <a:themeElements>
    <a:clrScheme name="Berli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i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i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TM04033917[[fn=Berlin]]</Template>
  <TotalTime>482</TotalTime>
  <Words>1267</Words>
  <Application>Microsoft Office PowerPoint</Application>
  <PresentationFormat>Widescreen</PresentationFormat>
  <Paragraphs>344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Arial</vt:lpstr>
      <vt:lpstr>Arial (Body)</vt:lpstr>
      <vt:lpstr>Times New Roman</vt:lpstr>
      <vt:lpstr>Trebuchet MS</vt:lpstr>
      <vt:lpstr>VNI Aptima</vt:lpstr>
      <vt:lpstr>VNI Times</vt:lpstr>
      <vt:lpstr>Wingdings</vt:lpstr>
      <vt:lpstr>Berlin</vt:lpstr>
      <vt:lpstr>KỸ THUẬT SỐ</vt:lpstr>
      <vt:lpstr>ÑAÏI SOÁ BOOLEAN VAØ THIEÁT KEÁ LOGIC 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ÑAÏI SOÁ BOOLEAN VAØ THIEÁT KEÁ LOGIC</vt:lpstr>
      <vt:lpstr>PowerPoint Presentation</vt:lpstr>
      <vt:lpstr>III. MÃ GRAY</vt:lpstr>
      <vt:lpstr>PowerPoint Presentation</vt:lpstr>
      <vt:lpstr>IV. Baûng ñoà Karnaugh: </vt:lpstr>
      <vt:lpstr>+ Bảng K có 2, 3, 4 biến</vt:lpstr>
      <vt:lpstr>IV. Baûng ñoà Karnaugh: </vt:lpstr>
      <vt:lpstr>IV. Baûng ñoà Karnaugh: </vt:lpstr>
      <vt:lpstr>PowerPoint Presentation</vt:lpstr>
      <vt:lpstr>BÀI TẬP:</vt:lpstr>
      <vt:lpstr>PowerPoint Presentation</vt:lpstr>
      <vt:lpstr>PowerPoint Presentation</vt:lpstr>
      <vt:lpstr>PowerPoint Presentation</vt:lpstr>
      <vt:lpstr>IV. Baûng ñoà Karnaugh: </vt:lpstr>
      <vt:lpstr>BÀI TẬP:</vt:lpstr>
    </vt:vector>
  </TitlesOfParts>
  <Company>HP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KỸ THUẬT SỐ</dc:title>
  <dc:creator>HAINHAN</dc:creator>
  <cp:lastModifiedBy>HAINHAN</cp:lastModifiedBy>
  <cp:revision>38</cp:revision>
  <dcterms:created xsi:type="dcterms:W3CDTF">2021-05-13T14:36:21Z</dcterms:created>
  <dcterms:modified xsi:type="dcterms:W3CDTF">2021-05-20T14:18:08Z</dcterms:modified>
</cp:coreProperties>
</file>