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9" r:id="rId9"/>
    <p:sldId id="264" r:id="rId10"/>
    <p:sldId id="265" r:id="rId11"/>
    <p:sldId id="262" r:id="rId12"/>
    <p:sldId id="263" r:id="rId13"/>
    <p:sldId id="277" r:id="rId14"/>
    <p:sldId id="270" r:id="rId15"/>
    <p:sldId id="272" r:id="rId16"/>
    <p:sldId id="273" r:id="rId17"/>
    <p:sldId id="274" r:id="rId18"/>
    <p:sldId id="275" r:id="rId19"/>
    <p:sldId id="285" r:id="rId20"/>
    <p:sldId id="276" r:id="rId21"/>
    <p:sldId id="278" r:id="rId22"/>
    <p:sldId id="279" r:id="rId23"/>
    <p:sldId id="280" r:id="rId24"/>
    <p:sldId id="281" r:id="rId25"/>
    <p:sldId id="282" r:id="rId26"/>
    <p:sldId id="283" r:id="rId27"/>
    <p:sldId id="284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39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21/5/2021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21/5/2021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21/5/2021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21/5/2021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21/5/2021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21/5/2021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21/5/2021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21/5/2021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21/5/2021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21/5/2021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21/5/2021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21/5/2021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21/5/2021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21/5/2021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21/5/2021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21/5/2021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21/5/2021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21/5/2021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00B0F0"/>
                </a:solidFill>
              </a:rPr>
              <a:t>KỸ THUẬT SỐ</a:t>
            </a:r>
            <a:endParaRPr lang="vi-VN" dirty="0">
              <a:solidFill>
                <a:srgbClr val="00B0F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840577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413649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b="1" u="sng" dirty="0" smtClean="0">
                <a:latin typeface="VNI Aptima" pitchFamily="2" charset="0"/>
              </a:rPr>
              <a:t>II. </a:t>
            </a:r>
            <a:r>
              <a:rPr lang="en-US" sz="3200" b="1" u="sng" dirty="0" err="1" smtClean="0">
                <a:latin typeface="VNI Aptima" pitchFamily="2" charset="0"/>
              </a:rPr>
              <a:t>Caùc</a:t>
            </a:r>
            <a:r>
              <a:rPr lang="en-US" sz="3200" b="1" u="sng" dirty="0" smtClean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ñònh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lyù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cô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baûn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cuûa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ñaïi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soá</a:t>
            </a:r>
            <a:r>
              <a:rPr lang="en-US" sz="3200" b="1" u="sng" dirty="0">
                <a:latin typeface="VNI Aptima" pitchFamily="2" charset="0"/>
              </a:rPr>
              <a:t> Boole:</a:t>
            </a:r>
            <a:endParaRPr lang="vi-VN" sz="3200" dirty="0"/>
          </a:p>
          <a:p>
            <a:r>
              <a:rPr lang="en-US" b="1" u="sng" dirty="0">
                <a:latin typeface="VNI Aptima" pitchFamily="2" charset="0"/>
              </a:rPr>
              <a:t>1/ </a:t>
            </a:r>
            <a:r>
              <a:rPr lang="en-US" b="1" u="sng" dirty="0" err="1">
                <a:latin typeface="VNI Aptima" pitchFamily="2" charset="0"/>
              </a:rPr>
              <a:t>Caùc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ñònh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ñeà</a:t>
            </a:r>
            <a:r>
              <a:rPr lang="en-US" b="1" u="sng" dirty="0" smtClean="0">
                <a:latin typeface="VNI Aptima" pitchFamily="2" charset="0"/>
              </a:rPr>
              <a:t>:</a:t>
            </a:r>
          </a:p>
          <a:p>
            <a:pPr lvl="0"/>
            <a:r>
              <a:rPr lang="en-US" dirty="0" err="1" smtClean="0">
                <a:latin typeface="VNI Aptima" pitchFamily="2" charset="0"/>
              </a:rPr>
              <a:t>Pheùp</a:t>
            </a:r>
            <a:r>
              <a:rPr lang="en-US" dirty="0" smtClean="0">
                <a:latin typeface="VNI Aptima" pitchFamily="2" charset="0"/>
              </a:rPr>
              <a:t> OR </a:t>
            </a:r>
            <a:r>
              <a:rPr lang="en-US" dirty="0" smtClean="0"/>
              <a:t>:				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Pheùp</a:t>
            </a:r>
            <a:r>
              <a:rPr lang="en-US" dirty="0">
                <a:latin typeface="VNI Aptima" pitchFamily="2" charset="0"/>
              </a:rPr>
              <a:t> AND</a:t>
            </a:r>
            <a:r>
              <a:rPr lang="en-US" dirty="0"/>
              <a:t>:</a:t>
            </a:r>
            <a:endParaRPr lang="en-US" dirty="0" smtClean="0"/>
          </a:p>
          <a:p>
            <a:r>
              <a:rPr lang="en-US" dirty="0" smtClean="0"/>
              <a:t>0 </a:t>
            </a:r>
            <a:r>
              <a:rPr lang="en-US" dirty="0"/>
              <a:t>+ 0 = </a:t>
            </a:r>
            <a:r>
              <a:rPr lang="en-US" dirty="0" smtClean="0"/>
              <a:t>0				0 </a:t>
            </a:r>
            <a:r>
              <a:rPr lang="en-US" dirty="0"/>
              <a:t>. 0 = 0</a:t>
            </a:r>
            <a:endParaRPr lang="vi-VN" dirty="0"/>
          </a:p>
          <a:p>
            <a:r>
              <a:rPr lang="en-US" dirty="0" smtClean="0"/>
              <a:t>0 </a:t>
            </a:r>
            <a:r>
              <a:rPr lang="en-US" dirty="0"/>
              <a:t>+ 1 = </a:t>
            </a:r>
            <a:r>
              <a:rPr lang="en-US" dirty="0" smtClean="0"/>
              <a:t>1				</a:t>
            </a:r>
            <a:r>
              <a:rPr lang="en-US" dirty="0"/>
              <a:t>0 . 1 = 0</a:t>
            </a:r>
            <a:endParaRPr lang="vi-VN" dirty="0"/>
          </a:p>
          <a:p>
            <a:r>
              <a:rPr lang="en-US" dirty="0" smtClean="0"/>
              <a:t>1 </a:t>
            </a:r>
            <a:r>
              <a:rPr lang="en-US" dirty="0"/>
              <a:t>+ 1 = </a:t>
            </a:r>
            <a:r>
              <a:rPr lang="en-US" dirty="0" smtClean="0"/>
              <a:t>1				</a:t>
            </a:r>
            <a:r>
              <a:rPr lang="en-US" dirty="0"/>
              <a:t>1 . 1 = 1</a:t>
            </a:r>
            <a:endParaRPr lang="vi-VN" dirty="0"/>
          </a:p>
          <a:p>
            <a:pPr lvl="0"/>
            <a:r>
              <a:rPr lang="en-US" dirty="0" err="1" smtClean="0">
                <a:latin typeface="VNI Aptima" pitchFamily="2" charset="0"/>
              </a:rPr>
              <a:t>Pheùp</a:t>
            </a:r>
            <a:r>
              <a:rPr lang="en-US" dirty="0" smtClean="0">
                <a:latin typeface="VNI Aptima" pitchFamily="2" charset="0"/>
              </a:rPr>
              <a:t> </a:t>
            </a:r>
            <a:r>
              <a:rPr lang="en-US" dirty="0">
                <a:latin typeface="VNI Aptima" pitchFamily="2" charset="0"/>
              </a:rPr>
              <a:t>NOT</a:t>
            </a:r>
            <a:r>
              <a:rPr lang="en-US" dirty="0"/>
              <a:t>:	</a:t>
            </a:r>
            <a:endParaRPr lang="en-US" dirty="0" smtClean="0"/>
          </a:p>
          <a:p>
            <a:pPr lvl="0"/>
            <a:r>
              <a:rPr lang="en-US" dirty="0" smtClean="0"/>
              <a:t>0 </a:t>
            </a:r>
            <a:r>
              <a:rPr lang="en-US" dirty="0"/>
              <a:t>= 1</a:t>
            </a:r>
            <a:endParaRPr lang="vi-VN" dirty="0"/>
          </a:p>
          <a:p>
            <a:r>
              <a:rPr lang="en-US" dirty="0"/>
              <a:t>1 = 0</a:t>
            </a:r>
            <a:endParaRPr lang="vi-VN" dirty="0"/>
          </a:p>
          <a:p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579882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>
                <a:latin typeface="VNI Aptima" pitchFamily="2" charset="0"/>
              </a:rPr>
              <a:t>2/ </a:t>
            </a:r>
            <a:r>
              <a:rPr lang="en-US" b="1" u="sng" dirty="0" err="1">
                <a:latin typeface="VNI Aptima" pitchFamily="2" charset="0"/>
              </a:rPr>
              <a:t>Ñaúng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thöùc</a:t>
            </a:r>
            <a:r>
              <a:rPr lang="en-US" b="1" u="sng" dirty="0">
                <a:latin typeface="VNI Aptima" pitchFamily="2" charset="0"/>
              </a:rPr>
              <a:t> Boole:</a:t>
            </a:r>
            <a:endParaRPr lang="vi-VN" dirty="0"/>
          </a:p>
          <a:p>
            <a:r>
              <a:rPr lang="en-US" dirty="0"/>
              <a:t>0 + A = </a:t>
            </a:r>
            <a:r>
              <a:rPr lang="en-US" dirty="0" smtClean="0"/>
              <a:t>A 			</a:t>
            </a:r>
            <a:r>
              <a:rPr lang="en-US" dirty="0"/>
              <a:t> A . 0  = </a:t>
            </a:r>
            <a:r>
              <a:rPr lang="en-US" dirty="0" smtClean="0"/>
              <a:t>0			</a:t>
            </a:r>
            <a:r>
              <a:rPr lang="en-US" dirty="0"/>
              <a:t> A = A</a:t>
            </a:r>
            <a:endParaRPr lang="en-US" dirty="0" smtClean="0"/>
          </a:p>
          <a:p>
            <a:r>
              <a:rPr lang="en-US" dirty="0"/>
              <a:t>1 + A = </a:t>
            </a:r>
            <a:r>
              <a:rPr lang="en-US" dirty="0" smtClean="0"/>
              <a:t>1			</a:t>
            </a:r>
            <a:r>
              <a:rPr lang="en-US" dirty="0"/>
              <a:t> A . 1  = A</a:t>
            </a:r>
            <a:endParaRPr lang="en-US" dirty="0" smtClean="0"/>
          </a:p>
          <a:p>
            <a:r>
              <a:rPr lang="en-US" dirty="0"/>
              <a:t>A + A = </a:t>
            </a:r>
            <a:r>
              <a:rPr lang="en-US" dirty="0" smtClean="0"/>
              <a:t>A 			</a:t>
            </a:r>
            <a:r>
              <a:rPr lang="en-US" dirty="0"/>
              <a:t> A . A = A</a:t>
            </a:r>
            <a:r>
              <a:rPr lang="en-US" dirty="0" smtClean="0"/>
              <a:t> </a:t>
            </a:r>
          </a:p>
          <a:p>
            <a:r>
              <a:rPr lang="en-US" dirty="0"/>
              <a:t>A + A = </a:t>
            </a:r>
            <a:r>
              <a:rPr lang="en-US" dirty="0" smtClean="0"/>
              <a:t>1			</a:t>
            </a:r>
            <a:r>
              <a:rPr lang="en-US" dirty="0"/>
              <a:t> A . A = 0</a:t>
            </a:r>
            <a:endParaRPr lang="vi-VN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986971" y="4165600"/>
            <a:ext cx="21771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492171" y="4187371"/>
            <a:ext cx="21771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8171543" y="2757714"/>
            <a:ext cx="21771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8171543" y="2641599"/>
            <a:ext cx="21771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6432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u="sng" dirty="0" err="1">
                <a:latin typeface="VNI Aptima" pitchFamily="2" charset="0"/>
              </a:rPr>
              <a:t>Ñònh</a:t>
            </a:r>
            <a:r>
              <a:rPr lang="en-US" sz="2800" b="1" u="sng" dirty="0">
                <a:latin typeface="VNI Aptima" pitchFamily="2" charset="0"/>
              </a:rPr>
              <a:t> </a:t>
            </a:r>
            <a:r>
              <a:rPr lang="en-US" sz="2800" b="1" u="sng" dirty="0" err="1">
                <a:latin typeface="VNI Aptima" pitchFamily="2" charset="0"/>
              </a:rPr>
              <a:t>lyù</a:t>
            </a:r>
            <a:r>
              <a:rPr lang="en-US" sz="2800" b="1" u="sng" dirty="0">
                <a:latin typeface="VNI Aptima" pitchFamily="2" charset="0"/>
              </a:rPr>
              <a:t> De Morgan:</a:t>
            </a:r>
            <a:endParaRPr lang="vi-VN" sz="2800" dirty="0"/>
          </a:p>
          <a:p>
            <a:r>
              <a:rPr lang="en-US" b="1" u="sng" dirty="0">
                <a:latin typeface="VNI Aptima" pitchFamily="2" charset="0"/>
              </a:rPr>
              <a:t>1/ </a:t>
            </a:r>
            <a:r>
              <a:rPr lang="en-US" b="1" u="sng" dirty="0" err="1" smtClean="0">
                <a:latin typeface="VNI Aptima" pitchFamily="2" charset="0"/>
              </a:rPr>
              <a:t>Ñònh</a:t>
            </a:r>
            <a:r>
              <a:rPr lang="en-US" b="1" u="sng" dirty="0" smtClean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lyù</a:t>
            </a:r>
            <a:r>
              <a:rPr lang="en-US" b="1" u="sng" dirty="0">
                <a:latin typeface="VNI Aptima" pitchFamily="2" charset="0"/>
              </a:rPr>
              <a:t> 1</a:t>
            </a:r>
            <a:r>
              <a:rPr lang="en-US" b="1" u="sng" dirty="0" smtClean="0">
                <a:latin typeface="VNI Aptima" pitchFamily="2" charset="0"/>
              </a:rPr>
              <a:t>:</a:t>
            </a:r>
          </a:p>
          <a:p>
            <a:endParaRPr lang="en-US" b="1" u="sng" dirty="0" smtClean="0">
              <a:latin typeface="VNI Aptima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711" y="3425919"/>
            <a:ext cx="6319079" cy="2278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29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 err="1">
                <a:latin typeface="VNI Aptima" pitchFamily="2" charset="0"/>
              </a:rPr>
              <a:t>Ñònh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lyù</a:t>
            </a:r>
            <a:r>
              <a:rPr lang="en-US" b="1" u="sng" dirty="0">
                <a:latin typeface="VNI Aptima" pitchFamily="2" charset="0"/>
              </a:rPr>
              <a:t> De Morgan:</a:t>
            </a:r>
            <a:endParaRPr lang="vi-VN" dirty="0"/>
          </a:p>
          <a:p>
            <a:r>
              <a:rPr lang="en-US" b="1" u="sng" dirty="0" smtClean="0">
                <a:latin typeface="VNI Aptima" pitchFamily="2" charset="0"/>
              </a:rPr>
              <a:t>2/ </a:t>
            </a:r>
            <a:r>
              <a:rPr lang="en-US" b="1" u="sng" dirty="0" err="1">
                <a:latin typeface="VNI Aptima" pitchFamily="2" charset="0"/>
              </a:rPr>
              <a:t>Ñònh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lyù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smtClean="0">
                <a:latin typeface="VNI Aptima" pitchFamily="2" charset="0"/>
              </a:rPr>
              <a:t>2:</a:t>
            </a:r>
          </a:p>
          <a:p>
            <a:endParaRPr lang="en-US" b="1" u="sng" dirty="0">
              <a:latin typeface="VNI Aptima" pitchFamily="2" charset="0"/>
            </a:endParaRP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740" y="3627125"/>
            <a:ext cx="6914831" cy="2311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17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>
                <a:latin typeface="VNI Aptima" pitchFamily="2" charset="0"/>
                <a:sym typeface="Wingdings" panose="05000000000000000000" pitchFamily="2" charset="2"/>
              </a:rPr>
              <a:t></a:t>
            </a:r>
            <a:r>
              <a:rPr lang="en-US" u="sng" dirty="0" err="1">
                <a:latin typeface="VNI Aptima" pitchFamily="2" charset="0"/>
              </a:rPr>
              <a:t>Aùp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duïng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ñònh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lyù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ñeå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ruùt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goïn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bieåu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thöùc</a:t>
            </a:r>
            <a:r>
              <a:rPr lang="en-US" u="sng" dirty="0">
                <a:latin typeface="VNI Aptima" pitchFamily="2" charset="0"/>
              </a:rPr>
              <a:t> logic:</a:t>
            </a:r>
            <a:endParaRPr lang="vi-VN" dirty="0"/>
          </a:p>
          <a:p>
            <a:r>
              <a:rPr lang="en-US" dirty="0" err="1">
                <a:latin typeface="VNI Aptima" pitchFamily="2" charset="0"/>
              </a:rPr>
              <a:t>Khi</a:t>
            </a:r>
            <a:r>
              <a:rPr lang="en-US" dirty="0">
                <a:latin typeface="VNI Aptima" pitchFamily="2" charset="0"/>
              </a:rPr>
              <a:t> ta </a:t>
            </a:r>
            <a:r>
              <a:rPr lang="en-US" dirty="0" err="1">
                <a:latin typeface="VNI Aptima" pitchFamily="2" charset="0"/>
              </a:rPr>
              <a:t>coù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moät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haøm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thöïc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hieän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moät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maïch</a:t>
            </a:r>
            <a:r>
              <a:rPr lang="en-US" dirty="0">
                <a:latin typeface="VNI Aptima" pitchFamily="2" charset="0"/>
              </a:rPr>
              <a:t> logic </a:t>
            </a:r>
            <a:r>
              <a:rPr lang="en-US" dirty="0" err="1">
                <a:latin typeface="VNI Aptima" pitchFamily="2" charset="0"/>
              </a:rPr>
              <a:t>naøo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ñoù</a:t>
            </a:r>
            <a:r>
              <a:rPr lang="en-US" dirty="0">
                <a:latin typeface="VNI Aptima" pitchFamily="2" charset="0"/>
              </a:rPr>
              <a:t>, </a:t>
            </a:r>
            <a:r>
              <a:rPr lang="en-US" dirty="0" err="1">
                <a:latin typeface="VNI Aptima" pitchFamily="2" charset="0"/>
              </a:rPr>
              <a:t>tröôùc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khi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laép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raùp</a:t>
            </a:r>
            <a:r>
              <a:rPr lang="en-US" dirty="0">
                <a:latin typeface="VNI Aptima" pitchFamily="2" charset="0"/>
              </a:rPr>
              <a:t> ta </a:t>
            </a:r>
            <a:r>
              <a:rPr lang="en-US" dirty="0" err="1">
                <a:latin typeface="VNI Aptima" pitchFamily="2" charset="0"/>
              </a:rPr>
              <a:t>phaûi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xem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noù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coøn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coù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theå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ruùt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goïn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ñöôïc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nöõa</a:t>
            </a:r>
            <a:r>
              <a:rPr lang="en-US" dirty="0">
                <a:latin typeface="VNI Aptima" pitchFamily="2" charset="0"/>
              </a:rPr>
              <a:t> hay </a:t>
            </a:r>
            <a:r>
              <a:rPr lang="en-US" dirty="0" err="1">
                <a:latin typeface="VNI Aptima" pitchFamily="2" charset="0"/>
              </a:rPr>
              <a:t>khoâng</a:t>
            </a:r>
            <a:r>
              <a:rPr lang="en-US" dirty="0">
                <a:latin typeface="VNI Aptima" pitchFamily="2" charset="0"/>
              </a:rPr>
              <a:t>? </a:t>
            </a:r>
            <a:r>
              <a:rPr lang="en-US" dirty="0" err="1">
                <a:latin typeface="VNI Aptima" pitchFamily="2" charset="0"/>
              </a:rPr>
              <a:t>Neáu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coøn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ruùt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goïn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ñöôïc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thì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maïch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seõ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ñôn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giaûn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hôn</a:t>
            </a:r>
            <a:r>
              <a:rPr lang="en-US" dirty="0">
                <a:latin typeface="VNI Aptima" pitchFamily="2" charset="0"/>
              </a:rPr>
              <a:t>, </a:t>
            </a:r>
            <a:r>
              <a:rPr lang="en-US" dirty="0" err="1">
                <a:latin typeface="VNI Aptima" pitchFamily="2" charset="0"/>
              </a:rPr>
              <a:t>ít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toán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keùm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linh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kieän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hôn</a:t>
            </a:r>
            <a:r>
              <a:rPr lang="en-US" dirty="0">
                <a:latin typeface="VNI Aptima" pitchFamily="2" charset="0"/>
              </a:rPr>
              <a:t>, </a:t>
            </a:r>
            <a:r>
              <a:rPr lang="en-US" dirty="0" err="1">
                <a:latin typeface="VNI Aptima" pitchFamily="2" charset="0"/>
              </a:rPr>
              <a:t>vaø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kinh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teá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hôn</a:t>
            </a:r>
            <a:r>
              <a:rPr lang="en-US" dirty="0">
                <a:latin typeface="VNI Aptima" pitchFamily="2" charset="0"/>
              </a:rPr>
              <a:t>. </a:t>
            </a:r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77748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VÍ DỤ:</a:t>
            </a: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321" y="2978790"/>
            <a:ext cx="5575336" cy="1382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57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Y = A . C ( A + B + C ) = A.A.C + A.C.B + A.C.C </a:t>
            </a:r>
          </a:p>
          <a:p>
            <a:r>
              <a:rPr lang="en-US" sz="2800" dirty="0" smtClean="0"/>
              <a:t>= A.C + A.C.B = A.C (1 + B)</a:t>
            </a:r>
          </a:p>
          <a:p>
            <a:r>
              <a:rPr lang="en-US" sz="2800" dirty="0" smtClean="0"/>
              <a:t>= A.C</a:t>
            </a:r>
            <a:endParaRPr lang="vi-VN" sz="28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133600" y="2351314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560286" y="2329616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619829" y="238759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651829" y="238759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985657" y="2387597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333997" y="2365898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6262916" y="2387597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929083" y="2380342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7170058" y="2351311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518402" y="2351311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33714" y="2844873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625600" y="2844873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184400" y="2854022"/>
            <a:ext cx="166914" cy="733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2510972" y="2861352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490686" y="2870647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817258" y="2844873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284514" y="338915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625600" y="338915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211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BÀI TẬP:</a:t>
            </a:r>
          </a:p>
          <a:p>
            <a:r>
              <a:rPr lang="vi-VN" dirty="0"/>
              <a:t>Bài 1</a:t>
            </a:r>
            <a:r>
              <a:rPr lang="vi-VN" dirty="0" smtClean="0"/>
              <a:t>: Rút gọn biểu thức sau:</a:t>
            </a:r>
          </a:p>
          <a:p>
            <a:pPr marL="0" indent="0">
              <a:buNone/>
            </a:pPr>
            <a:endParaRPr lang="vi-VN" dirty="0" smtClean="0"/>
          </a:p>
          <a:p>
            <a:r>
              <a:rPr lang="vi-VN" dirty="0" smtClean="0"/>
              <a:t>Y = (C . D + C . D ) ( A . C + D )</a:t>
            </a:r>
            <a:endParaRPr lang="vi-VN" dirty="0"/>
          </a:p>
          <a:p>
            <a:endParaRPr lang="vi-VN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656114" y="3701145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106057" y="3701144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759200" y="3715659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789714" y="3686630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727200" y="3614060"/>
            <a:ext cx="16546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759200" y="3614060"/>
            <a:ext cx="130628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202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Bài 1: Rút gọn biểu thức sau:</a:t>
            </a:r>
          </a:p>
          <a:p>
            <a:endParaRPr lang="vi-VN" dirty="0" smtClean="0"/>
          </a:p>
          <a:p>
            <a:r>
              <a:rPr lang="vi-VN" dirty="0" smtClean="0"/>
              <a:t>Y </a:t>
            </a:r>
            <a:r>
              <a:rPr lang="vi-VN" dirty="0"/>
              <a:t>= (C . D + C . D ) ( A . C + D </a:t>
            </a:r>
            <a:r>
              <a:rPr lang="vi-VN" dirty="0" smtClean="0"/>
              <a:t>) =  (C . D) ( C . D) ( A . C) .  D</a:t>
            </a:r>
          </a:p>
          <a:p>
            <a:pPr marL="457200" lvl="1" indent="0">
              <a:buNone/>
            </a:pPr>
            <a:endParaRPr lang="vi-VN" dirty="0"/>
          </a:p>
          <a:p>
            <a:pPr marL="457200" lvl="1" indent="0">
              <a:buNone/>
            </a:pPr>
            <a:r>
              <a:rPr lang="vi-VN" dirty="0" smtClean="0"/>
              <a:t>=  ( C + D) ( C + D) ( A + C) D=  (C . C + C . D + D . C + D . D ) (A . D + C . D)</a:t>
            </a:r>
            <a:endParaRPr lang="vi-VN" dirty="0"/>
          </a:p>
          <a:p>
            <a:pPr marL="457200" lvl="1" indent="0">
              <a:buNone/>
            </a:pPr>
            <a:endParaRPr lang="vi-VN" dirty="0" smtClean="0"/>
          </a:p>
          <a:p>
            <a:pPr marL="457200" lvl="1" indent="0">
              <a:buNone/>
            </a:pPr>
            <a:r>
              <a:rPr lang="vi-VN" dirty="0" smtClean="0"/>
              <a:t>=( </a:t>
            </a:r>
            <a:r>
              <a:rPr lang="vi-VN" dirty="0"/>
              <a:t>C . D + D . C </a:t>
            </a:r>
            <a:r>
              <a:rPr lang="vi-VN" dirty="0" smtClean="0"/>
              <a:t>) ( A . D + C . D)</a:t>
            </a:r>
          </a:p>
          <a:p>
            <a:pPr marL="457200" lvl="1" indent="0">
              <a:buNone/>
            </a:pPr>
            <a:endParaRPr lang="vi-VN" dirty="0"/>
          </a:p>
          <a:p>
            <a:pPr marL="457200" lvl="1" indent="0">
              <a:buNone/>
            </a:pPr>
            <a:r>
              <a:rPr lang="vi-VN" dirty="0" smtClean="0"/>
              <a:t>= ( C.D.A.D + CDCD + DCAD + DCCD) = ( CDA + CD ) = C D ( A + 1) = CD</a:t>
            </a:r>
            <a:endParaRPr lang="vi-VN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1756229" y="3106060"/>
            <a:ext cx="16546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714171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171370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804228" y="32657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853542" y="3229428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664857" y="3106060"/>
            <a:ext cx="16546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704114" y="3229428"/>
            <a:ext cx="6676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843485" y="3272971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7293428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8984343" y="3200399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814457" y="3200399"/>
            <a:ext cx="6676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984343" y="326571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7859485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7859485" y="3200399"/>
            <a:ext cx="6676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661886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140857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042228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905828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747656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6625771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7482114" y="39696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216571" y="39696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567543" y="46736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394857" y="46736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4194636" y="46736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1596571" y="53485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2837543" y="53267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200398" y="53485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3817257" y="53267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4855027" y="53412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5225142" y="53412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139543" y="5312228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6937828" y="53267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7736114" y="53485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9354456" y="5312228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7330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BÀI TẬP:</a:t>
            </a:r>
          </a:p>
          <a:p>
            <a:r>
              <a:rPr lang="vi-VN" dirty="0" smtClean="0"/>
              <a:t>Bài 2:</a:t>
            </a:r>
          </a:p>
          <a:p>
            <a:r>
              <a:rPr lang="vi-VN" dirty="0" smtClean="0"/>
              <a:t>Chứng </a:t>
            </a:r>
            <a:r>
              <a:rPr lang="vi-VN" dirty="0"/>
              <a:t>minh đẳng thức:  </a:t>
            </a:r>
            <a:endParaRPr lang="vi-VN" dirty="0" smtClean="0"/>
          </a:p>
          <a:p>
            <a:endParaRPr lang="vi-VN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106" y="3988003"/>
            <a:ext cx="5886372" cy="830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012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651" y="2183909"/>
            <a:ext cx="7659200" cy="4246686"/>
          </a:xfrm>
        </p:spPr>
      </p:pic>
    </p:spTree>
    <p:extLst>
      <p:ext uri="{BB962C8B-B14F-4D97-AF65-F5344CB8AC3E}">
        <p14:creationId xmlns:p14="http://schemas.microsoft.com/office/powerpoint/2010/main" val="3689133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sz="3200" dirty="0"/>
              <a:t>Có 3 phương pháp rút gọn hàm logic:</a:t>
            </a:r>
          </a:p>
          <a:p>
            <a:r>
              <a:rPr lang="vi-VN" sz="3200" dirty="0"/>
              <a:t>- Phương pháp đại số</a:t>
            </a:r>
          </a:p>
          <a:p>
            <a:r>
              <a:rPr lang="vi-VN" sz="3200" dirty="0"/>
              <a:t>- Phương pháp dùng bảng Karnaugh</a:t>
            </a:r>
          </a:p>
          <a:p>
            <a:r>
              <a:rPr lang="vi-VN" sz="3200" dirty="0"/>
              <a:t>- Phương pháp Quine Mc. Cluskey</a:t>
            </a:r>
          </a:p>
          <a:p>
            <a:endParaRPr lang="vi-VN" sz="3200" dirty="0"/>
          </a:p>
        </p:txBody>
      </p:sp>
    </p:spTree>
    <p:extLst>
      <p:ext uri="{BB962C8B-B14F-4D97-AF65-F5344CB8AC3E}">
        <p14:creationId xmlns:p14="http://schemas.microsoft.com/office/powerpoint/2010/main" val="1615574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III. MÃ GRAY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4049413"/>
          </a:xfrm>
        </p:spPr>
        <p:txBody>
          <a:bodyPr>
            <a:normAutofit/>
          </a:bodyPr>
          <a:lstStyle/>
          <a:p>
            <a:pPr lvl="0"/>
            <a:r>
              <a:rPr lang="en-US" sz="3200" dirty="0" err="1">
                <a:latin typeface="VNI-Avo" pitchFamily="2" charset="0"/>
              </a:rPr>
              <a:t>Maõ</a:t>
            </a:r>
            <a:r>
              <a:rPr lang="en-US" sz="3200" dirty="0">
                <a:latin typeface="VNI-Avo" pitchFamily="2" charset="0"/>
              </a:rPr>
              <a:t> Gray </a:t>
            </a:r>
            <a:r>
              <a:rPr lang="en-US" sz="3200" dirty="0" err="1">
                <a:latin typeface="VNI-Avo" pitchFamily="2" charset="0"/>
              </a:rPr>
              <a:t>laø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loaïi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khoâng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coù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troïng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vaø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ôû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daïng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nhò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phaân</a:t>
            </a:r>
            <a:endParaRPr lang="vi-VN" sz="3200" dirty="0">
              <a:latin typeface="Arial (Body)"/>
            </a:endParaRPr>
          </a:p>
          <a:p>
            <a:pPr lvl="0"/>
            <a:r>
              <a:rPr lang="en-US" sz="3200" dirty="0" err="1">
                <a:latin typeface="VNI-Avo" pitchFamily="2" charset="0"/>
              </a:rPr>
              <a:t>Moãi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laàn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thay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ñoåi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chæ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thay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ñoåi</a:t>
            </a:r>
            <a:r>
              <a:rPr lang="en-US" sz="3200" dirty="0">
                <a:latin typeface="VNI-Avo" pitchFamily="2" charset="0"/>
              </a:rPr>
              <a:t> 1 bit</a:t>
            </a:r>
            <a:endParaRPr lang="vi-VN" sz="3200" dirty="0">
              <a:latin typeface="Arial (Body)"/>
            </a:endParaRPr>
          </a:p>
          <a:p>
            <a:pPr lvl="0"/>
            <a:r>
              <a:rPr lang="en-US" sz="3200" dirty="0" err="1">
                <a:latin typeface="VNI-Avo" pitchFamily="2" charset="0"/>
              </a:rPr>
              <a:t>Maõ</a:t>
            </a:r>
            <a:r>
              <a:rPr lang="en-US" sz="3200" dirty="0">
                <a:latin typeface="VNI-Avo" pitchFamily="2" charset="0"/>
              </a:rPr>
              <a:t> Gray </a:t>
            </a:r>
            <a:r>
              <a:rPr lang="en-US" sz="3200" dirty="0" err="1">
                <a:latin typeface="VNI-Avo" pitchFamily="2" charset="0"/>
              </a:rPr>
              <a:t>khoâng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coù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trong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heä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thoáng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ñeám</a:t>
            </a:r>
            <a:endParaRPr lang="vi-VN" sz="3200" dirty="0">
              <a:latin typeface="Arial (Body)"/>
            </a:endParaRPr>
          </a:p>
          <a:p>
            <a:r>
              <a:rPr lang="en-US" sz="3200" dirty="0" err="1">
                <a:latin typeface="VNI-Avo" pitchFamily="2" charset="0"/>
              </a:rPr>
              <a:t>Noù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ñöôïc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öùng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duïng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trong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kyõ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thuaät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löôøng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ñeå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giaûm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sai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: </a:t>
            </a:r>
            <a:r>
              <a:rPr lang="en-US" sz="3200" dirty="0" err="1">
                <a:latin typeface="VNI-Avo" pitchFamily="2" charset="0"/>
              </a:rPr>
              <a:t>caân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ñieän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töû</a:t>
            </a:r>
            <a:r>
              <a:rPr lang="en-US" sz="3200" dirty="0">
                <a:latin typeface="VNI-Avo" pitchFamily="2" charset="0"/>
              </a:rPr>
              <a:t>, </a:t>
            </a:r>
            <a:r>
              <a:rPr lang="en-US" sz="3200" dirty="0" err="1">
                <a:latin typeface="VNI-Avo" pitchFamily="2" charset="0"/>
              </a:rPr>
              <a:t>maùy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vò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trí</a:t>
            </a:r>
            <a:r>
              <a:rPr lang="en-US" sz="3200" dirty="0">
                <a:latin typeface="VNI-Avo" pitchFamily="2" charset="0"/>
              </a:rPr>
              <a:t>.</a:t>
            </a:r>
            <a:endParaRPr lang="vi-VN" sz="3200" dirty="0"/>
          </a:p>
          <a:p>
            <a:endParaRPr lang="vi-VN" dirty="0">
              <a:latin typeface="Arial (Body)"/>
            </a:endParaRPr>
          </a:p>
        </p:txBody>
      </p:sp>
    </p:spTree>
    <p:extLst>
      <p:ext uri="{BB962C8B-B14F-4D97-AF65-F5344CB8AC3E}">
        <p14:creationId xmlns:p14="http://schemas.microsoft.com/office/powerpoint/2010/main" val="2606182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9021133"/>
              </p:ext>
            </p:extLst>
          </p:nvPr>
        </p:nvGraphicFramePr>
        <p:xfrm>
          <a:off x="2032000" y="719666"/>
          <a:ext cx="8127999" cy="223689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THẬP</a:t>
                      </a:r>
                      <a:r>
                        <a:rPr lang="en-US" baseline="0" dirty="0" smtClean="0"/>
                        <a:t> PHÂN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NHỊ</a:t>
                      </a:r>
                      <a:r>
                        <a:rPr lang="en-US" baseline="0" dirty="0" smtClean="0"/>
                        <a:t> PHÂN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GRAY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269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cxnSp>
        <p:nvCxnSpPr>
          <p:cNvPr id="8" name="Straight Connector 7"/>
          <p:cNvCxnSpPr/>
          <p:nvPr/>
        </p:nvCxnSpPr>
        <p:spPr>
          <a:xfrm>
            <a:off x="7559040" y="2621280"/>
            <a:ext cx="2499360" cy="3048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7412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VNI-Avo" pitchFamily="2" charset="0"/>
              </a:rPr>
              <a:t>IV. </a:t>
            </a:r>
            <a:r>
              <a:rPr lang="en-US" sz="4000" b="1" u="sng" dirty="0" err="1">
                <a:latin typeface="VNI-Avo" pitchFamily="2" charset="0"/>
              </a:rPr>
              <a:t>Baûng</a:t>
            </a:r>
            <a:r>
              <a:rPr lang="en-US" sz="4000" b="1" u="sng" dirty="0">
                <a:latin typeface="VNI-Avo" pitchFamily="2" charset="0"/>
              </a:rPr>
              <a:t> </a:t>
            </a:r>
            <a:r>
              <a:rPr lang="en-US" sz="4000" b="1" u="sng" dirty="0" err="1">
                <a:latin typeface="VNI-Avo" pitchFamily="2" charset="0"/>
              </a:rPr>
              <a:t>ñoà</a:t>
            </a:r>
            <a:r>
              <a:rPr lang="en-US" sz="4000" b="1" u="sng" dirty="0">
                <a:latin typeface="VNI-Avo" pitchFamily="2" charset="0"/>
              </a:rPr>
              <a:t> </a:t>
            </a:r>
            <a:r>
              <a:rPr lang="en-US" sz="4000" b="1" u="sng" dirty="0" err="1">
                <a:latin typeface="VNI-Avo" pitchFamily="2" charset="0"/>
              </a:rPr>
              <a:t>Karnaugh</a:t>
            </a:r>
            <a:r>
              <a:rPr lang="en-US" sz="4000" b="1" u="sng" dirty="0">
                <a:latin typeface="VNI Times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104644"/>
            <a:ext cx="9613861" cy="4310670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 err="1">
                <a:latin typeface="VNI-Avo" pitchFamily="2" charset="0"/>
              </a:rPr>
              <a:t>Baûng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ñoà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Karnaugh</a:t>
            </a:r>
            <a:r>
              <a:rPr lang="en-US" sz="2800" dirty="0">
                <a:latin typeface="VNI-Avo" pitchFamily="2" charset="0"/>
              </a:rPr>
              <a:t> hay </a:t>
            </a:r>
            <a:r>
              <a:rPr lang="en-US" sz="2800" dirty="0" err="1">
                <a:latin typeface="VNI-Avo" pitchFamily="2" charset="0"/>
              </a:rPr>
              <a:t>coøn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goïi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baûng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ñoà</a:t>
            </a:r>
            <a:r>
              <a:rPr lang="en-US" sz="2800" dirty="0">
                <a:latin typeface="VNI-Avo" pitchFamily="2" charset="0"/>
              </a:rPr>
              <a:t> K, </a:t>
            </a:r>
            <a:r>
              <a:rPr lang="en-US" sz="2800" dirty="0" err="1">
                <a:latin typeface="VNI-Avo" pitchFamily="2" charset="0"/>
              </a:rPr>
              <a:t>duøng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ñeå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ñôn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giaûn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caùc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logic, </a:t>
            </a:r>
            <a:r>
              <a:rPr lang="en-US" sz="2800" dirty="0" err="1">
                <a:latin typeface="VNI-Avo" pitchFamily="2" charset="0"/>
              </a:rPr>
              <a:t>caùc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bieåu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thöùc</a:t>
            </a:r>
            <a:r>
              <a:rPr lang="en-US" sz="2800" dirty="0">
                <a:latin typeface="VNI-Avo" pitchFamily="2" charset="0"/>
              </a:rPr>
              <a:t>.</a:t>
            </a:r>
            <a:endParaRPr lang="vi-VN" sz="2800" dirty="0"/>
          </a:p>
          <a:p>
            <a:r>
              <a:rPr lang="en-US" sz="2800" dirty="0" err="1">
                <a:latin typeface="VNI-Avo" pitchFamily="2" charset="0"/>
              </a:rPr>
              <a:t>Baûng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ñoà</a:t>
            </a:r>
            <a:r>
              <a:rPr lang="en-US" sz="2800" dirty="0">
                <a:latin typeface="VNI-Avo" pitchFamily="2" charset="0"/>
              </a:rPr>
              <a:t> K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1 </a:t>
            </a:r>
            <a:r>
              <a:rPr lang="en-US" sz="2800" dirty="0" err="1">
                <a:latin typeface="VNI-Avo" pitchFamily="2" charset="0"/>
              </a:rPr>
              <a:t>maïng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löôùi</a:t>
            </a:r>
            <a:r>
              <a:rPr lang="en-US" sz="2800" dirty="0">
                <a:latin typeface="VNI-Avo" pitchFamily="2" charset="0"/>
              </a:rPr>
              <a:t>,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baèng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vôùi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toå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hôïp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caùc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. </a:t>
            </a:r>
            <a:r>
              <a:rPr lang="en-US" sz="2800" dirty="0" err="1">
                <a:latin typeface="VNI-Avo" pitchFamily="2" charset="0"/>
              </a:rPr>
              <a:t>Neáu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thì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2</a:t>
            </a:r>
            <a:r>
              <a:rPr lang="en-US" sz="2800" baseline="30000" dirty="0">
                <a:latin typeface="VNI-Avo" pitchFamily="2" charset="0"/>
              </a:rPr>
              <a:t>2</a:t>
            </a:r>
            <a:r>
              <a:rPr lang="en-US" sz="2800" dirty="0">
                <a:latin typeface="VNI-Avo" pitchFamily="2" charset="0"/>
              </a:rPr>
              <a:t> = 4oâ, </a:t>
            </a:r>
            <a:r>
              <a:rPr lang="en-US" sz="2800" dirty="0" err="1">
                <a:latin typeface="VNI-Avo" pitchFamily="2" charset="0"/>
              </a:rPr>
              <a:t>neáu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3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thì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2</a:t>
            </a:r>
            <a:r>
              <a:rPr lang="en-US" sz="2800" baseline="30000" dirty="0">
                <a:latin typeface="VNI-Avo" pitchFamily="2" charset="0"/>
              </a:rPr>
              <a:t>3</a:t>
            </a:r>
            <a:r>
              <a:rPr lang="en-US" sz="2800" dirty="0">
                <a:latin typeface="VNI-Avo" pitchFamily="2" charset="0"/>
              </a:rPr>
              <a:t> = 8oâ, </a:t>
            </a:r>
            <a:r>
              <a:rPr lang="en-US" sz="2800" dirty="0" err="1">
                <a:latin typeface="VNI-Avo" pitchFamily="2" charset="0"/>
              </a:rPr>
              <a:t>neáu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haøm</a:t>
            </a:r>
            <a:r>
              <a:rPr lang="en-US" sz="2800" dirty="0">
                <a:latin typeface="VNI-Avo" pitchFamily="2" charset="0"/>
              </a:rPr>
              <a:t> 4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thì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2</a:t>
            </a:r>
            <a:r>
              <a:rPr lang="en-US" sz="2800" baseline="30000" dirty="0">
                <a:latin typeface="VNI-Avo" pitchFamily="2" charset="0"/>
              </a:rPr>
              <a:t>4</a:t>
            </a:r>
            <a:r>
              <a:rPr lang="en-US" sz="2800" dirty="0">
                <a:latin typeface="VNI-Avo" pitchFamily="2" charset="0"/>
              </a:rPr>
              <a:t> = 16 …</a:t>
            </a:r>
            <a:endParaRPr lang="vi-VN" sz="2800" dirty="0"/>
          </a:p>
          <a:p>
            <a:r>
              <a:rPr lang="en-US" sz="2800" dirty="0" err="1">
                <a:latin typeface="VNI-Avo" pitchFamily="2" charset="0"/>
              </a:rPr>
              <a:t>Moãi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haïng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bieåu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thöùc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seõ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chieám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baûng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ñoà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2</a:t>
            </a:r>
            <a:r>
              <a:rPr lang="en-US" sz="2800" baseline="30000" dirty="0">
                <a:latin typeface="VNI-Avo" pitchFamily="2" charset="0"/>
              </a:rPr>
              <a:t>n-p</a:t>
            </a:r>
            <a:r>
              <a:rPr lang="en-US" sz="2800" dirty="0">
                <a:latin typeface="VNI-Avo" pitchFamily="2" charset="0"/>
              </a:rPr>
              <a:t>,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ñoù</a:t>
            </a:r>
            <a:r>
              <a:rPr lang="en-US" sz="2800" dirty="0">
                <a:latin typeface="VNI-Avo" pitchFamily="2" charset="0"/>
              </a:rPr>
              <a:t> n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bieåu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thöùc</a:t>
            </a:r>
            <a:r>
              <a:rPr lang="en-US" sz="2800" dirty="0">
                <a:latin typeface="VNI-Avo" pitchFamily="2" charset="0"/>
              </a:rPr>
              <a:t>, p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trong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haïng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ñang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xeùt</a:t>
            </a:r>
            <a:r>
              <a:rPr lang="en-US" sz="2800" dirty="0">
                <a:latin typeface="VNI-Avo" pitchFamily="2" charset="0"/>
              </a:rPr>
              <a:t>.</a:t>
            </a:r>
            <a:endParaRPr lang="vi-VN" sz="2800" dirty="0"/>
          </a:p>
          <a:p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keà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laø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ñi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töø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naøy</a:t>
            </a:r>
            <a:r>
              <a:rPr lang="en-US" sz="2800" dirty="0">
                <a:latin typeface="VNI-Avo" pitchFamily="2" charset="0"/>
              </a:rPr>
              <a:t> sang </a:t>
            </a:r>
            <a:r>
              <a:rPr lang="en-US" sz="2800" dirty="0" err="1">
                <a:latin typeface="VNI-Avo" pitchFamily="2" charset="0"/>
              </a:rPr>
              <a:t>oâ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kia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chæ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coù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moät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bieán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soá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thay</a:t>
            </a:r>
            <a:r>
              <a:rPr lang="en-US" sz="2800" dirty="0">
                <a:latin typeface="VNI-Avo" pitchFamily="2" charset="0"/>
              </a:rPr>
              <a:t> </a:t>
            </a:r>
            <a:r>
              <a:rPr lang="en-US" sz="2800" dirty="0" err="1">
                <a:latin typeface="VNI-Avo" pitchFamily="2" charset="0"/>
              </a:rPr>
              <a:t>ñoåi</a:t>
            </a:r>
            <a:r>
              <a:rPr lang="en-US" sz="2800" dirty="0">
                <a:latin typeface="VNI-Avo" pitchFamily="2" charset="0"/>
              </a:rPr>
              <a:t> </a:t>
            </a:r>
            <a:endParaRPr lang="vi-VN" sz="28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84059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+ </a:t>
            </a:r>
            <a:r>
              <a:rPr lang="en-US" dirty="0" err="1" smtClean="0"/>
              <a:t>Bảng</a:t>
            </a:r>
            <a:r>
              <a:rPr lang="en-US" dirty="0" smtClean="0"/>
              <a:t> K </a:t>
            </a:r>
            <a:r>
              <a:rPr lang="en-US" dirty="0" err="1" smtClean="0"/>
              <a:t>có</a:t>
            </a:r>
            <a:r>
              <a:rPr lang="en-US" dirty="0" smtClean="0"/>
              <a:t> 2, 3, 4 </a:t>
            </a:r>
            <a:r>
              <a:rPr lang="en-US" dirty="0" err="1" smtClean="0"/>
              <a:t>biến</a:t>
            </a:r>
            <a:endParaRPr 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680321" y="2119085"/>
            <a:ext cx="397737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>
                <a:latin typeface="VNI-Avo" pitchFamily="2" charset="0"/>
              </a:rPr>
              <a:t>+ </a:t>
            </a:r>
            <a:r>
              <a:rPr lang="en-US" sz="2400" b="1" u="sng" dirty="0" err="1" smtClean="0">
                <a:latin typeface="VNI-Avo" pitchFamily="2" charset="0"/>
              </a:rPr>
              <a:t>Tröôøng</a:t>
            </a:r>
            <a:r>
              <a:rPr lang="en-US" sz="2400" b="1" u="sng" dirty="0" smtClean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hôïp</a:t>
            </a:r>
            <a:r>
              <a:rPr lang="en-US" sz="2400" b="1" u="sng" dirty="0">
                <a:latin typeface="VNI-Avo" pitchFamily="2" charset="0"/>
              </a:rPr>
              <a:t> 2 </a:t>
            </a:r>
            <a:r>
              <a:rPr lang="en-US" sz="2400" b="1" u="sng" dirty="0" err="1">
                <a:latin typeface="VNI-Avo" pitchFamily="2" charset="0"/>
              </a:rPr>
              <a:t>bieán</a:t>
            </a:r>
            <a:r>
              <a:rPr lang="en-US" sz="2400" b="1" u="sng" dirty="0">
                <a:latin typeface="VNI-Avo" pitchFamily="2" charset="0"/>
              </a:rPr>
              <a:t> A, B:</a:t>
            </a:r>
            <a:endParaRPr lang="vi-VN" sz="2400" dirty="0"/>
          </a:p>
          <a:p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516145"/>
              </p:ext>
            </p:extLst>
          </p:nvPr>
        </p:nvGraphicFramePr>
        <p:xfrm>
          <a:off x="718881" y="2857749"/>
          <a:ext cx="3990579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0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            A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718881" y="2857749"/>
            <a:ext cx="1306285" cy="3063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985293" y="2119085"/>
            <a:ext cx="439896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>
                <a:latin typeface="VNI-Avo" pitchFamily="2" charset="0"/>
              </a:rPr>
              <a:t>+ </a:t>
            </a:r>
            <a:r>
              <a:rPr lang="en-US" sz="2400" b="1" u="sng" dirty="0" err="1" smtClean="0">
                <a:latin typeface="VNI-Avo" pitchFamily="2" charset="0"/>
              </a:rPr>
              <a:t>Tröôøng</a:t>
            </a:r>
            <a:r>
              <a:rPr lang="en-US" sz="2400" b="1" u="sng" dirty="0" smtClean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hôïp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smtClean="0">
                <a:latin typeface="VNI-Avo" pitchFamily="2" charset="0"/>
              </a:rPr>
              <a:t>3 </a:t>
            </a:r>
            <a:r>
              <a:rPr lang="en-US" sz="2400" b="1" u="sng" dirty="0" err="1">
                <a:latin typeface="VNI-Avo" pitchFamily="2" charset="0"/>
              </a:rPr>
              <a:t>bieán</a:t>
            </a:r>
            <a:r>
              <a:rPr lang="en-US" sz="2400" b="1" u="sng" dirty="0">
                <a:latin typeface="VNI-Avo" pitchFamily="2" charset="0"/>
              </a:rPr>
              <a:t> A, </a:t>
            </a:r>
            <a:r>
              <a:rPr lang="en-US" sz="2400" b="1" u="sng" dirty="0" smtClean="0">
                <a:latin typeface="VNI-Avo" pitchFamily="2" charset="0"/>
              </a:rPr>
              <a:t>B, C:</a:t>
            </a:r>
            <a:endParaRPr lang="vi-VN" sz="2400" dirty="0"/>
          </a:p>
          <a:p>
            <a:endParaRPr lang="vi-VN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5477361"/>
              </p:ext>
            </p:extLst>
          </p:nvPr>
        </p:nvGraphicFramePr>
        <p:xfrm>
          <a:off x="5660502" y="2857749"/>
          <a:ext cx="5413900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10" name="Straight Connector 9"/>
          <p:cNvCxnSpPr/>
          <p:nvPr/>
        </p:nvCxnSpPr>
        <p:spPr>
          <a:xfrm>
            <a:off x="5675086" y="2857749"/>
            <a:ext cx="1030514" cy="30636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18275" y="4255188"/>
            <a:ext cx="479650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>
                <a:latin typeface="VNI-Avo" pitchFamily="2" charset="0"/>
              </a:rPr>
              <a:t>+ </a:t>
            </a:r>
            <a:r>
              <a:rPr lang="en-US" sz="2400" b="1" u="sng" dirty="0" err="1" smtClean="0">
                <a:latin typeface="VNI-Avo" pitchFamily="2" charset="0"/>
              </a:rPr>
              <a:t>Tröôøng</a:t>
            </a:r>
            <a:r>
              <a:rPr lang="en-US" sz="2400" b="1" u="sng" dirty="0" smtClean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hôïp</a:t>
            </a:r>
            <a:r>
              <a:rPr lang="en-US" sz="2400" b="1" u="sng" dirty="0">
                <a:latin typeface="VNI-Avo" pitchFamily="2" charset="0"/>
              </a:rPr>
              <a:t> 4</a:t>
            </a:r>
            <a:r>
              <a:rPr lang="en-US" sz="2400" b="1" u="sng" dirty="0" smtClean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bieán</a:t>
            </a:r>
            <a:r>
              <a:rPr lang="en-US" sz="2400" b="1" u="sng" dirty="0">
                <a:latin typeface="VNI-Avo" pitchFamily="2" charset="0"/>
              </a:rPr>
              <a:t> A, </a:t>
            </a:r>
            <a:r>
              <a:rPr lang="en-US" sz="2400" b="1" u="sng" dirty="0" smtClean="0">
                <a:latin typeface="VNI-Avo" pitchFamily="2" charset="0"/>
              </a:rPr>
              <a:t>B, C, D:</a:t>
            </a:r>
            <a:endParaRPr lang="vi-VN" sz="2400" dirty="0"/>
          </a:p>
          <a:p>
            <a:endParaRPr lang="vi-VN" dirty="0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726312"/>
              </p:ext>
            </p:extLst>
          </p:nvPr>
        </p:nvGraphicFramePr>
        <p:xfrm>
          <a:off x="3877020" y="4708933"/>
          <a:ext cx="5657160" cy="21234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314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14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14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14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314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CD AB</a:t>
                      </a:r>
                      <a:r>
                        <a:rPr lang="en-US" baseline="0" dirty="0" smtClean="0"/>
                        <a:t> 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14" name="Straight Connector 13"/>
          <p:cNvCxnSpPr/>
          <p:nvPr/>
        </p:nvCxnSpPr>
        <p:spPr>
          <a:xfrm>
            <a:off x="3877020" y="4708933"/>
            <a:ext cx="1146628" cy="609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6698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VNI-Avo" pitchFamily="2" charset="0"/>
              </a:rPr>
              <a:t>IV. </a:t>
            </a:r>
            <a:r>
              <a:rPr lang="en-US" b="1" u="sng" dirty="0" err="1">
                <a:latin typeface="VNI-Avo" pitchFamily="2" charset="0"/>
              </a:rPr>
              <a:t>Baûng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ñoà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Karnaugh</a:t>
            </a:r>
            <a:r>
              <a:rPr lang="en-US" b="1" u="sng" dirty="0">
                <a:latin typeface="VNI-Avo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b="1" u="sng" dirty="0">
                <a:latin typeface="VNI Times" pitchFamily="2" charset="0"/>
                <a:sym typeface="Wingdings" panose="05000000000000000000" pitchFamily="2" charset="2"/>
              </a:rPr>
              <a:t></a:t>
            </a:r>
            <a:r>
              <a:rPr lang="en-US" sz="3200" b="1" u="sng" dirty="0">
                <a:latin typeface="VNI Times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Caùch</a:t>
            </a:r>
            <a:r>
              <a:rPr lang="en-US" sz="3200" b="1" u="sng" dirty="0">
                <a:latin typeface="VNI-Avo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ñôn</a:t>
            </a:r>
            <a:r>
              <a:rPr lang="en-US" sz="3200" b="1" u="sng" dirty="0">
                <a:latin typeface="VNI-Avo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giaûn</a:t>
            </a:r>
            <a:r>
              <a:rPr lang="en-US" sz="3200" b="1" u="sng" dirty="0">
                <a:latin typeface="VNI-Avo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bieåu</a:t>
            </a:r>
            <a:r>
              <a:rPr lang="en-US" sz="3200" b="1" u="sng" dirty="0">
                <a:latin typeface="VNI-Avo" pitchFamily="2" charset="0"/>
              </a:rPr>
              <a:t> </a:t>
            </a:r>
            <a:r>
              <a:rPr lang="en-US" sz="3200" b="1" u="sng" dirty="0" err="1">
                <a:latin typeface="VNI-Avo" pitchFamily="2" charset="0"/>
              </a:rPr>
              <a:t>thöùc</a:t>
            </a:r>
            <a:r>
              <a:rPr lang="en-US" sz="3200" b="1" u="sng" dirty="0">
                <a:latin typeface="VNI-Avo" pitchFamily="2" charset="0"/>
              </a:rPr>
              <a:t>:</a:t>
            </a:r>
            <a:endParaRPr lang="vi-VN" sz="3200" dirty="0"/>
          </a:p>
          <a:p>
            <a:r>
              <a:rPr lang="en-US" sz="3200" dirty="0">
                <a:latin typeface="VNI-Avo" pitchFamily="2" charset="0"/>
              </a:rPr>
              <a:t>Ta </a:t>
            </a:r>
            <a:r>
              <a:rPr lang="en-US" sz="3200" dirty="0" err="1">
                <a:latin typeface="VNI-Avo" pitchFamily="2" charset="0"/>
              </a:rPr>
              <a:t>khoanh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moät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voøng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lôùn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nhaát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vôùi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ñieàu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kieän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caùc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ñöôïc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khoanh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phaûi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keà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nhau</a:t>
            </a:r>
            <a:r>
              <a:rPr lang="en-US" sz="3200" dirty="0">
                <a:latin typeface="VNI-Avo" pitchFamily="2" charset="0"/>
              </a:rPr>
              <a:t> (</a:t>
            </a:r>
            <a:r>
              <a:rPr lang="en-US" sz="3200" dirty="0" err="1">
                <a:latin typeface="VNI-Avo" pitchFamily="2" charset="0"/>
              </a:rPr>
              <a:t>caùc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keà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laø</a:t>
            </a:r>
            <a:r>
              <a:rPr lang="en-US" sz="3200" dirty="0">
                <a:latin typeface="VNI-Avo" pitchFamily="2" charset="0"/>
              </a:rPr>
              <a:t> 2, 4, 8, 16 …), </a:t>
            </a:r>
            <a:r>
              <a:rPr lang="en-US" sz="3200" dirty="0" err="1">
                <a:latin typeface="VNI-Avo" pitchFamily="2" charset="0"/>
              </a:rPr>
              <a:t>vôùi</a:t>
            </a:r>
            <a:r>
              <a:rPr lang="en-US" sz="3200" dirty="0">
                <a:latin typeface="VNI-Avo" pitchFamily="2" charset="0"/>
              </a:rPr>
              <a:t> 2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seõ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moät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, </a:t>
            </a:r>
            <a:r>
              <a:rPr lang="en-US" sz="3200" dirty="0" err="1">
                <a:latin typeface="VNI-Avo" pitchFamily="2" charset="0"/>
              </a:rPr>
              <a:t>vôùi</a:t>
            </a:r>
            <a:r>
              <a:rPr lang="en-US" sz="3200" dirty="0">
                <a:latin typeface="VNI-Avo" pitchFamily="2" charset="0"/>
              </a:rPr>
              <a:t> 4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seõ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</a:t>
            </a:r>
            <a:r>
              <a:rPr lang="en-US" sz="3200" dirty="0">
                <a:latin typeface="VNI-Avo" pitchFamily="2" charset="0"/>
              </a:rPr>
              <a:t> 2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, </a:t>
            </a:r>
            <a:r>
              <a:rPr lang="en-US" sz="3200" dirty="0" err="1">
                <a:latin typeface="VNI-Avo" pitchFamily="2" charset="0"/>
              </a:rPr>
              <a:t>vôùi</a:t>
            </a:r>
            <a:r>
              <a:rPr lang="en-US" sz="3200" dirty="0">
                <a:latin typeface="VNI-Avo" pitchFamily="2" charset="0"/>
              </a:rPr>
              <a:t> 8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seõ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ñi</a:t>
            </a:r>
            <a:r>
              <a:rPr lang="en-US" sz="3200" dirty="0">
                <a:latin typeface="VNI-Avo" pitchFamily="2" charset="0"/>
              </a:rPr>
              <a:t> 3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…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bò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laø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thay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ñoåi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giöõa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caùc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oâ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keà</a:t>
            </a:r>
            <a:r>
              <a:rPr lang="en-US" sz="3200" dirty="0">
                <a:latin typeface="VNI-Avo" pitchFamily="2" charset="0"/>
              </a:rPr>
              <a:t>,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khoâng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bò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maát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laø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bieán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soá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khoâng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thay</a:t>
            </a:r>
            <a:r>
              <a:rPr lang="en-US" sz="3200" dirty="0">
                <a:latin typeface="VNI-Avo" pitchFamily="2" charset="0"/>
              </a:rPr>
              <a:t> </a:t>
            </a:r>
            <a:r>
              <a:rPr lang="en-US" sz="3200" dirty="0" err="1">
                <a:latin typeface="VNI-Avo" pitchFamily="2" charset="0"/>
              </a:rPr>
              <a:t>ñoåi</a:t>
            </a:r>
            <a:r>
              <a:rPr lang="en-US" sz="3200" dirty="0">
                <a:latin typeface="VNI-Avo" pitchFamily="2" charset="0"/>
              </a:rPr>
              <a:t>.</a:t>
            </a:r>
            <a:endParaRPr lang="vi-VN" sz="32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032406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u="sng" dirty="0">
                <a:latin typeface="VNI-Avo" pitchFamily="2" charset="0"/>
              </a:rPr>
              <a:t>1. </a:t>
            </a:r>
            <a:r>
              <a:rPr lang="en-US" sz="2400" b="1" u="sng" dirty="0" err="1">
                <a:latin typeface="VNI-Avo" pitchFamily="2" charset="0"/>
              </a:rPr>
              <a:t>Ñôn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giaûn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maïch</a:t>
            </a:r>
            <a:r>
              <a:rPr lang="en-US" sz="2400" b="1" u="sng" dirty="0">
                <a:latin typeface="VNI-Avo" pitchFamily="2" charset="0"/>
              </a:rPr>
              <a:t> AND – OR (</a:t>
            </a:r>
            <a:r>
              <a:rPr lang="en-US" sz="2400" b="1" u="sng" dirty="0" err="1">
                <a:latin typeface="VNI-Avo" pitchFamily="2" charset="0"/>
              </a:rPr>
              <a:t>toång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caùc</a:t>
            </a:r>
            <a:r>
              <a:rPr lang="en-US" sz="2400" b="1" u="sng" dirty="0">
                <a:latin typeface="VNI-Avo" pitchFamily="2" charset="0"/>
              </a:rPr>
              <a:t> </a:t>
            </a:r>
            <a:r>
              <a:rPr lang="en-US" sz="2400" b="1" u="sng" dirty="0" err="1">
                <a:latin typeface="VNI-Avo" pitchFamily="2" charset="0"/>
              </a:rPr>
              <a:t>tích</a:t>
            </a:r>
            <a:r>
              <a:rPr lang="en-US" sz="2400" b="1" u="sng" dirty="0" smtClean="0">
                <a:latin typeface="VNI-Avo" pitchFamily="2" charset="0"/>
              </a:rPr>
              <a:t>):  </a:t>
            </a:r>
            <a:br>
              <a:rPr lang="en-US" sz="2400" b="1" u="sng" dirty="0" smtClean="0">
                <a:latin typeface="VNI-Avo" pitchFamily="2" charset="0"/>
              </a:rPr>
            </a:br>
            <a:r>
              <a:rPr lang="en-US" sz="2400" b="1" dirty="0" smtClean="0">
                <a:latin typeface="VNI-Avo" pitchFamily="2" charset="0"/>
              </a:rPr>
              <a:t>A </a:t>
            </a:r>
            <a:r>
              <a:rPr lang="en-US" sz="2400" b="1" dirty="0">
                <a:latin typeface="VNI-Avo" pitchFamily="2" charset="0"/>
              </a:rPr>
              <a:t>= 1, A = </a:t>
            </a:r>
            <a:r>
              <a:rPr lang="en-US" sz="2400" b="1" dirty="0" smtClean="0">
                <a:latin typeface="VNI-Avo" pitchFamily="2" charset="0"/>
              </a:rPr>
              <a:t>0 – Cho </a:t>
            </a:r>
            <a:r>
              <a:rPr lang="en-US" sz="2400" b="1" dirty="0" err="1" smtClean="0">
                <a:latin typeface="VNI-Avo" pitchFamily="2" charset="0"/>
              </a:rPr>
              <a:t>cac</a:t>
            </a:r>
            <a:r>
              <a:rPr lang="en-US" sz="2400" b="1" dirty="0" smtClean="0">
                <a:latin typeface="VNI-Avo" pitchFamily="2" charset="0"/>
              </a:rPr>
              <a:t> </a:t>
            </a:r>
            <a:r>
              <a:rPr lang="en-US" sz="2400" b="1" dirty="0" err="1" smtClean="0">
                <a:latin typeface="VNI-Avo" pitchFamily="2" charset="0"/>
              </a:rPr>
              <a:t>tich</a:t>
            </a:r>
            <a:r>
              <a:rPr lang="en-US" sz="2400" b="1" dirty="0" smtClean="0">
                <a:latin typeface="VNI-Avo" pitchFamily="2" charset="0"/>
              </a:rPr>
              <a:t> bang 1</a:t>
            </a:r>
            <a:r>
              <a:rPr lang="en-US" sz="2400" b="1" dirty="0">
                <a:latin typeface="VNI-Avo" pitchFamily="2" charset="0"/>
              </a:rPr>
              <a:t/>
            </a:r>
            <a:br>
              <a:rPr lang="en-US" sz="2400" b="1" dirty="0">
                <a:latin typeface="VNI-Avo" pitchFamily="2" charset="0"/>
              </a:rPr>
            </a:b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 = A . B + A . B = B ( A + A) = B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722666" y="1143000"/>
            <a:ext cx="21227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477736" y="2367643"/>
            <a:ext cx="2449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842658" y="2373086"/>
            <a:ext cx="24493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272380"/>
              </p:ext>
            </p:extLst>
          </p:nvPr>
        </p:nvGraphicFramePr>
        <p:xfrm>
          <a:off x="890331" y="3249635"/>
          <a:ext cx="3990579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0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            A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12" name="Straight Connector 11"/>
          <p:cNvCxnSpPr/>
          <p:nvPr/>
        </p:nvCxnSpPr>
        <p:spPr>
          <a:xfrm>
            <a:off x="922564" y="3273879"/>
            <a:ext cx="1338943" cy="33473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2637064" y="4016829"/>
            <a:ext cx="1828800" cy="34532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4465864" y="4362155"/>
            <a:ext cx="494063" cy="4130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959927" y="4658861"/>
            <a:ext cx="3593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B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87251" y="3608614"/>
            <a:ext cx="8779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Y = B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918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</p:spPr>
        <p:txBody>
          <a:bodyPr/>
          <a:lstStyle/>
          <a:p>
            <a:r>
              <a:rPr lang="en-US" dirty="0">
                <a:latin typeface="VNI-Avo" pitchFamily="2" charset="0"/>
              </a:rPr>
              <a:t>IV. </a:t>
            </a:r>
            <a:r>
              <a:rPr lang="en-US" b="1" u="sng" dirty="0" err="1">
                <a:latin typeface="VNI-Avo" pitchFamily="2" charset="0"/>
              </a:rPr>
              <a:t>Baûng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ñoà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Karnaugh</a:t>
            </a:r>
            <a:r>
              <a:rPr lang="en-US" b="1" u="sng" dirty="0">
                <a:latin typeface="VNI-Avo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0" y="2235273"/>
            <a:ext cx="9613861" cy="986898"/>
          </a:xfrm>
        </p:spPr>
        <p:txBody>
          <a:bodyPr>
            <a:normAutofit/>
          </a:bodyPr>
          <a:lstStyle/>
          <a:p>
            <a:r>
              <a:rPr lang="en-US" b="1" u="sng" dirty="0" smtClean="0">
                <a:latin typeface="VNI-Avo" pitchFamily="2" charset="0"/>
              </a:rPr>
              <a:t>1. </a:t>
            </a:r>
            <a:r>
              <a:rPr lang="en-US" b="1" u="sng" dirty="0" err="1" smtClean="0">
                <a:latin typeface="VNI-Avo" pitchFamily="2" charset="0"/>
              </a:rPr>
              <a:t>Ñôn</a:t>
            </a:r>
            <a:r>
              <a:rPr lang="en-US" b="1" u="sng" dirty="0" smtClean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giaûn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maïch</a:t>
            </a:r>
            <a:r>
              <a:rPr lang="en-US" b="1" u="sng" dirty="0">
                <a:latin typeface="VNI-Avo" pitchFamily="2" charset="0"/>
              </a:rPr>
              <a:t> AND – OR (</a:t>
            </a:r>
            <a:r>
              <a:rPr lang="en-US" b="1" u="sng" dirty="0" err="1">
                <a:latin typeface="VNI-Avo" pitchFamily="2" charset="0"/>
              </a:rPr>
              <a:t>toång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caùc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tích</a:t>
            </a:r>
            <a:r>
              <a:rPr lang="en-US" b="1" u="sng" dirty="0" smtClean="0">
                <a:latin typeface="VNI-Avo" pitchFamily="2" charset="0"/>
              </a:rPr>
              <a:t>): </a:t>
            </a:r>
            <a:r>
              <a:rPr lang="en-US" b="1" dirty="0" smtClean="0">
                <a:latin typeface="VNI-Avo" pitchFamily="2" charset="0"/>
              </a:rPr>
              <a:t>A = 1, A = 0</a:t>
            </a:r>
          </a:p>
          <a:p>
            <a:r>
              <a:rPr lang="en-US" dirty="0" smtClean="0">
                <a:latin typeface="VNI-Avo" pitchFamily="2" charset="0"/>
              </a:rPr>
              <a:t>    Ta </a:t>
            </a:r>
            <a:r>
              <a:rPr lang="en-US" dirty="0" err="1">
                <a:latin typeface="VNI-Avo" pitchFamily="2" charset="0"/>
              </a:rPr>
              <a:t>khoanh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caùc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oâ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coù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bieán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laø</a:t>
            </a:r>
            <a:r>
              <a:rPr lang="en-US" dirty="0">
                <a:latin typeface="VNI-Avo" pitchFamily="2" charset="0"/>
              </a:rPr>
              <a:t> 1</a:t>
            </a:r>
            <a:endParaRPr lang="vi-VN" dirty="0"/>
          </a:p>
          <a:p>
            <a:endParaRPr lang="vi-VN" dirty="0"/>
          </a:p>
          <a:p>
            <a:endParaRPr lang="vi-VN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8665029" y="2253819"/>
            <a:ext cx="2612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6039484"/>
              </p:ext>
            </p:extLst>
          </p:nvPr>
        </p:nvGraphicFramePr>
        <p:xfrm>
          <a:off x="1423250" y="3222171"/>
          <a:ext cx="8128000" cy="149497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8324">
                <a:tc>
                  <a:txBody>
                    <a:bodyPr/>
                    <a:lstStyle/>
                    <a:p>
                      <a:r>
                        <a:rPr lang="en-US" dirty="0" smtClean="0"/>
                        <a:t>C             AB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11" name="Straight Connector 10"/>
          <p:cNvCxnSpPr/>
          <p:nvPr/>
        </p:nvCxnSpPr>
        <p:spPr>
          <a:xfrm>
            <a:off x="1436914" y="3222171"/>
            <a:ext cx="1538515" cy="4011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628571" y="3802743"/>
            <a:ext cx="2133600" cy="3338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/>
          <p:cNvSpPr/>
          <p:nvPr/>
        </p:nvSpPr>
        <p:spPr>
          <a:xfrm>
            <a:off x="6879771" y="4238171"/>
            <a:ext cx="2046515" cy="31931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2975429" y="4136571"/>
            <a:ext cx="653142" cy="14369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558969" y="5625114"/>
            <a:ext cx="832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 . A</a:t>
            </a:r>
            <a:endParaRPr lang="vi-VN" sz="24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2617025" y="5668656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030683" y="5669483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8926286" y="4557486"/>
            <a:ext cx="624964" cy="769257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9134790" y="5473207"/>
            <a:ext cx="832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 . A</a:t>
            </a:r>
            <a:endParaRPr lang="vi-VN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4383314" y="5704039"/>
            <a:ext cx="30249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ym typeface="Wingdings" panose="05000000000000000000" pitchFamily="2" charset="2"/>
              </a:rPr>
              <a:t></a:t>
            </a:r>
            <a:r>
              <a:rPr lang="en-US" sz="2800" dirty="0" smtClean="0"/>
              <a:t>Y = C . A + C . A</a:t>
            </a:r>
            <a:endParaRPr lang="vi-VN" sz="2800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5381998" y="5748408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940797" y="5748408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7636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2" grpId="0" animBg="1"/>
      <p:bldP spid="13" grpId="0" animBg="1"/>
      <p:bldP spid="16" grpId="0"/>
      <p:bldP spid="23" grpId="0"/>
      <p:bldP spid="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6385" y="2010433"/>
            <a:ext cx="9613861" cy="4223503"/>
          </a:xfrm>
        </p:spPr>
        <p:txBody>
          <a:bodyPr/>
          <a:lstStyle/>
          <a:p>
            <a:r>
              <a:rPr lang="en-US" b="1" u="sng" dirty="0">
                <a:latin typeface="VNI-Avo" pitchFamily="2" charset="0"/>
              </a:rPr>
              <a:t>1. </a:t>
            </a:r>
            <a:r>
              <a:rPr lang="en-US" b="1" u="sng" dirty="0" err="1">
                <a:latin typeface="VNI-Avo" pitchFamily="2" charset="0"/>
              </a:rPr>
              <a:t>Ñôn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giaûn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maïch</a:t>
            </a:r>
            <a:r>
              <a:rPr lang="en-US" b="1" u="sng" dirty="0">
                <a:latin typeface="VNI-Avo" pitchFamily="2" charset="0"/>
              </a:rPr>
              <a:t> AND – OR (</a:t>
            </a:r>
            <a:r>
              <a:rPr lang="en-US" b="1" u="sng" dirty="0" err="1">
                <a:latin typeface="VNI-Avo" pitchFamily="2" charset="0"/>
              </a:rPr>
              <a:t>toång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caùc</a:t>
            </a:r>
            <a:r>
              <a:rPr lang="en-US" b="1" u="sng" dirty="0">
                <a:latin typeface="VNI-Avo" pitchFamily="2" charset="0"/>
              </a:rPr>
              <a:t> </a:t>
            </a:r>
            <a:r>
              <a:rPr lang="en-US" b="1" u="sng" dirty="0" err="1">
                <a:latin typeface="VNI-Avo" pitchFamily="2" charset="0"/>
              </a:rPr>
              <a:t>tích</a:t>
            </a:r>
            <a:r>
              <a:rPr lang="en-US" b="1" u="sng" dirty="0">
                <a:latin typeface="VNI-Avo" pitchFamily="2" charset="0"/>
              </a:rPr>
              <a:t>): </a:t>
            </a:r>
            <a:r>
              <a:rPr lang="en-US" b="1" dirty="0">
                <a:latin typeface="VNI-Avo" pitchFamily="2" charset="0"/>
              </a:rPr>
              <a:t>A = 1, A = 0</a:t>
            </a:r>
          </a:p>
          <a:p>
            <a:r>
              <a:rPr lang="vi-VN" dirty="0" smtClean="0"/>
              <a:t>Ví dụ</a:t>
            </a:r>
            <a:r>
              <a:rPr lang="vi-VN" dirty="0" smtClean="0"/>
              <a:t>:</a:t>
            </a:r>
            <a:r>
              <a:rPr lang="en-US" dirty="0" smtClean="0"/>
              <a:t> Y = A . B + A . B + A . B = A ( B + B) + A . B = A + A . B = A + B</a:t>
            </a:r>
            <a:endParaRPr lang="vi-VN" dirty="0" smtClean="0"/>
          </a:p>
          <a:p>
            <a:r>
              <a:rPr lang="en-US" dirty="0">
                <a:latin typeface="VNI-Avo" pitchFamily="2" charset="0"/>
              </a:rPr>
              <a:t>Ta </a:t>
            </a:r>
            <a:r>
              <a:rPr lang="en-US" dirty="0" err="1">
                <a:latin typeface="VNI-Avo" pitchFamily="2" charset="0"/>
              </a:rPr>
              <a:t>khoanh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caùc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oâ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coù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bieán</a:t>
            </a:r>
            <a:r>
              <a:rPr lang="en-US" dirty="0">
                <a:latin typeface="VNI-Avo" pitchFamily="2" charset="0"/>
              </a:rPr>
              <a:t> </a:t>
            </a:r>
            <a:r>
              <a:rPr lang="en-US" dirty="0" err="1">
                <a:latin typeface="VNI-Avo" pitchFamily="2" charset="0"/>
              </a:rPr>
              <a:t>laø</a:t>
            </a:r>
            <a:r>
              <a:rPr lang="en-US" dirty="0">
                <a:latin typeface="VNI-Avo" pitchFamily="2" charset="0"/>
              </a:rPr>
              <a:t> 1</a:t>
            </a:r>
            <a:endParaRPr lang="vi-VN" dirty="0"/>
          </a:p>
          <a:p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4605521"/>
              </p:ext>
            </p:extLst>
          </p:nvPr>
        </p:nvGraphicFramePr>
        <p:xfrm>
          <a:off x="1683657" y="3390295"/>
          <a:ext cx="4034973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449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49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49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vi-VN" dirty="0" smtClean="0"/>
                        <a:t>A            B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683657" y="3367314"/>
            <a:ext cx="1335314" cy="36285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526971" y="3730171"/>
            <a:ext cx="1625600" cy="33382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5152571" y="4064000"/>
            <a:ext cx="1146629" cy="6821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299200" y="4817960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dirty="0" smtClean="0"/>
              <a:t>A</a:t>
            </a:r>
            <a:endParaRPr lang="vi-VN" sz="28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6374371" y="4846206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3410857" y="3730171"/>
            <a:ext cx="464457" cy="7726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3018971" y="4502815"/>
            <a:ext cx="391886" cy="5767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791400" y="5105770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dirty="0"/>
              <a:t>B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2867871" y="5155004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672114" y="5367380"/>
            <a:ext cx="18904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200" dirty="0" smtClean="0"/>
              <a:t>Y = A + B</a:t>
            </a:r>
            <a:endParaRPr lang="vi-VN" sz="3200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4502526" y="5410922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217438" y="5429787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8466407" y="2010433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755637" y="1021557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dirty="0">
                <a:latin typeface="VNI-Avo" pitchFamily="2" charset="0"/>
              </a:rPr>
              <a:t>IV. </a:t>
            </a:r>
            <a:r>
              <a:rPr lang="en-US" sz="3600" b="1" u="sng" dirty="0" err="1">
                <a:latin typeface="VNI-Avo" pitchFamily="2" charset="0"/>
              </a:rPr>
              <a:t>Baûng</a:t>
            </a:r>
            <a:r>
              <a:rPr lang="en-US" sz="3600" b="1" u="sng" dirty="0">
                <a:latin typeface="VNI-Avo" pitchFamily="2" charset="0"/>
              </a:rPr>
              <a:t> </a:t>
            </a:r>
            <a:r>
              <a:rPr lang="en-US" sz="3600" b="1" u="sng" dirty="0" err="1">
                <a:latin typeface="VNI-Avo" pitchFamily="2" charset="0"/>
              </a:rPr>
              <a:t>ñoà</a:t>
            </a:r>
            <a:r>
              <a:rPr lang="en-US" sz="3600" b="1" u="sng" dirty="0">
                <a:latin typeface="VNI-Avo" pitchFamily="2" charset="0"/>
              </a:rPr>
              <a:t> </a:t>
            </a:r>
            <a:r>
              <a:rPr lang="en-US" sz="3600" b="1" u="sng" dirty="0" err="1">
                <a:latin typeface="VNI-Avo" pitchFamily="2" charset="0"/>
              </a:rPr>
              <a:t>Karnaugh</a:t>
            </a:r>
            <a:r>
              <a:rPr lang="en-US" sz="3600" b="1" u="sng" dirty="0">
                <a:latin typeface="VNI-Avo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2204814" y="2513814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656114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581730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4128014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5046692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5514128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7116637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8572285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7661583" y="2513765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9070128" y="251071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9564273" y="2504529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6801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  <p:bldP spid="10" grpId="0"/>
      <p:bldP spid="17" grpId="0" animBg="1"/>
      <p:bldP spid="22" grpId="0"/>
      <p:bldP spid="24" grpId="0"/>
      <p:bldP spid="2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BÀI TẬP: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vi-VN" dirty="0"/>
          </a:p>
          <a:p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891026"/>
              </p:ext>
            </p:extLst>
          </p:nvPr>
        </p:nvGraphicFramePr>
        <p:xfrm>
          <a:off x="680321" y="2705349"/>
          <a:ext cx="3990579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0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 smtClean="0"/>
                        <a:t>B            A</a:t>
                      </a:r>
                    </a:p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7993075"/>
              </p:ext>
            </p:extLst>
          </p:nvPr>
        </p:nvGraphicFramePr>
        <p:xfrm>
          <a:off x="6516845" y="2705349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4805248"/>
              </p:ext>
            </p:extLst>
          </p:nvPr>
        </p:nvGraphicFramePr>
        <p:xfrm>
          <a:off x="680321" y="4497863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789978"/>
              </p:ext>
            </p:extLst>
          </p:nvPr>
        </p:nvGraphicFramePr>
        <p:xfrm>
          <a:off x="6516845" y="4497863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80321" y="2148710"/>
            <a:ext cx="1494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Bài</a:t>
            </a:r>
            <a:r>
              <a:rPr lang="en-US" sz="2400" dirty="0" smtClean="0"/>
              <a:t> 1: </a:t>
            </a:r>
            <a:endParaRPr lang="vi-VN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19670" y="2978851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a/</a:t>
            </a:r>
            <a:endParaRPr lang="vi-VN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119670" y="4771365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</a:t>
            </a:r>
            <a:r>
              <a:rPr lang="en-US" sz="2400" dirty="0" smtClean="0"/>
              <a:t>/</a:t>
            </a:r>
            <a:endParaRPr lang="vi-VN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5956194" y="3062543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b</a:t>
            </a:r>
            <a:r>
              <a:rPr lang="en-US" sz="2400" dirty="0" smtClean="0"/>
              <a:t>/</a:t>
            </a:r>
            <a:endParaRPr lang="vi-VN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6094221" y="4689052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</a:t>
            </a:r>
            <a:r>
              <a:rPr lang="en-US" sz="2400" dirty="0" smtClean="0"/>
              <a:t>/</a:t>
            </a:r>
            <a:endParaRPr lang="vi-VN" sz="240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680321" y="2705349"/>
            <a:ext cx="1264593" cy="6148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516845" y="2705349"/>
            <a:ext cx="1059612" cy="6148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80321" y="4497863"/>
            <a:ext cx="1104936" cy="6528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516845" y="4485000"/>
            <a:ext cx="1059612" cy="6148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022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  <p:bldP spid="11" grpId="0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0000177"/>
              </p:ext>
            </p:extLst>
          </p:nvPr>
        </p:nvGraphicFramePr>
        <p:xfrm>
          <a:off x="781921" y="658835"/>
          <a:ext cx="3990579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0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01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 smtClean="0"/>
                        <a:t>B            A</a:t>
                      </a:r>
                    </a:p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525486" y="1378857"/>
            <a:ext cx="1857828" cy="595086"/>
          </a:xfrm>
          <a:prstGeom prst="rect">
            <a:avLst/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383314" y="1973943"/>
            <a:ext cx="653143" cy="5950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036457" y="2467429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</a:t>
            </a:r>
            <a:endParaRPr lang="vi-VN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7534467" y="1445567"/>
            <a:ext cx="12539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1</a:t>
            </a:r>
            <a:endParaRPr lang="vi-VN" sz="24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4583718"/>
              </p:ext>
            </p:extLst>
          </p:nvPr>
        </p:nvGraphicFramePr>
        <p:xfrm>
          <a:off x="747450" y="3422580"/>
          <a:ext cx="5413900" cy="152629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37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2191657" y="4107543"/>
            <a:ext cx="3570514" cy="348343"/>
          </a:xfrm>
          <a:prstGeom prst="rect">
            <a:avLst/>
          </a:prstGeom>
          <a:solidFill>
            <a:schemeClr val="accent1">
              <a:alpha val="1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762171" y="4455886"/>
            <a:ext cx="653143" cy="5950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15314" y="5020297"/>
            <a:ext cx="3690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C</a:t>
            </a:r>
            <a:endParaRPr lang="vi-VN" sz="2400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6415314" y="5050972"/>
            <a:ext cx="3690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035854" y="4107543"/>
            <a:ext cx="605746" cy="841328"/>
          </a:xfrm>
          <a:prstGeom prst="rect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641600" y="4953586"/>
            <a:ext cx="653143" cy="5950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294743" y="5481962"/>
            <a:ext cx="9922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 A .  B</a:t>
            </a:r>
            <a:endParaRPr lang="vi-VN" sz="2400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3337382" y="5474705"/>
            <a:ext cx="3690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856788" y="5474705"/>
            <a:ext cx="3690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374845" y="4050881"/>
            <a:ext cx="22458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A . B + C</a:t>
            </a:r>
            <a:endParaRPr lang="vi-VN" sz="2400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8345714" y="4108937"/>
            <a:ext cx="16658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8788400" y="4094423"/>
            <a:ext cx="16658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347200" y="4103075"/>
            <a:ext cx="16658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781921" y="658835"/>
            <a:ext cx="1253933" cy="5748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747450" y="3417865"/>
            <a:ext cx="1052321" cy="63301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802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/>
      <p:bldP spid="9" grpId="0" animBg="1"/>
      <p:bldP spid="11" grpId="0"/>
      <p:bldP spid="14" grpId="0" animBg="1"/>
      <p:bldP spid="16" grpId="0"/>
      <p:bldP spid="2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8797874"/>
              </p:ext>
            </p:extLst>
          </p:nvPr>
        </p:nvGraphicFramePr>
        <p:xfrm>
          <a:off x="796435" y="782205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249714" y="1857829"/>
            <a:ext cx="3599543" cy="261257"/>
          </a:xfrm>
          <a:prstGeom prst="rect">
            <a:avLst/>
          </a:prstGeom>
          <a:solidFill>
            <a:schemeClr val="accent1">
              <a:alpha val="2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5849257" y="2119086"/>
            <a:ext cx="638629" cy="4934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487886" y="2642996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</a:t>
            </a:r>
            <a:endParaRPr lang="vi-VN" sz="2400" dirty="0"/>
          </a:p>
        </p:txBody>
      </p:sp>
      <p:sp>
        <p:nvSpPr>
          <p:cNvPr id="8" name="Left Arrow Callout 7"/>
          <p:cNvSpPr/>
          <p:nvPr/>
        </p:nvSpPr>
        <p:spPr>
          <a:xfrm>
            <a:off x="2119086" y="1473085"/>
            <a:ext cx="420914" cy="690880"/>
          </a:xfrm>
          <a:prstGeom prst="leftArrowCallout">
            <a:avLst/>
          </a:prstGeom>
          <a:solidFill>
            <a:schemeClr val="accent1">
              <a:alpha val="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Right Arrow Callout 8"/>
          <p:cNvSpPr/>
          <p:nvPr/>
        </p:nvSpPr>
        <p:spPr>
          <a:xfrm>
            <a:off x="5558971" y="1473085"/>
            <a:ext cx="435429" cy="646001"/>
          </a:xfrm>
          <a:prstGeom prst="rightArrowCallout">
            <a:avLst/>
          </a:prstGeom>
          <a:solidFill>
            <a:schemeClr val="accent1">
              <a:alpha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1727200" y="1818525"/>
            <a:ext cx="522514" cy="8244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582056" y="2738620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</a:t>
            </a:r>
            <a:endParaRPr lang="vi-VN" sz="2400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640113" y="2738620"/>
            <a:ext cx="2032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983435" y="1242252"/>
            <a:ext cx="17989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B + C</a:t>
            </a:r>
            <a:endParaRPr lang="vi-VN" sz="24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7940968" y="1242252"/>
            <a:ext cx="2032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269330"/>
              </p:ext>
            </p:extLst>
          </p:nvPr>
        </p:nvGraphicFramePr>
        <p:xfrm>
          <a:off x="796435" y="3774940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21" name="Straight Connector 20"/>
          <p:cNvCxnSpPr/>
          <p:nvPr/>
        </p:nvCxnSpPr>
        <p:spPr>
          <a:xfrm>
            <a:off x="796435" y="782205"/>
            <a:ext cx="1046878" cy="56762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96435" y="3774940"/>
            <a:ext cx="988821" cy="55729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2249714" y="4465820"/>
            <a:ext cx="1480457" cy="690880"/>
          </a:xfrm>
          <a:prstGeom prst="rect">
            <a:avLst/>
          </a:prstGeom>
          <a:solidFill>
            <a:schemeClr val="accent1">
              <a:alpha val="4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3744686" y="5156700"/>
            <a:ext cx="957943" cy="5746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702629" y="5732522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</a:t>
            </a:r>
            <a:endParaRPr lang="vi-VN" sz="2400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4789714" y="5760383"/>
            <a:ext cx="188685" cy="11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3294743" y="4465820"/>
            <a:ext cx="1494971" cy="690880"/>
          </a:xfrm>
          <a:prstGeom prst="rect">
            <a:avLst/>
          </a:prstGeom>
          <a:solidFill>
            <a:schemeClr val="accent1">
              <a:alpha val="1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4760687" y="5128841"/>
            <a:ext cx="957943" cy="5746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631544" y="5698915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</a:t>
            </a:r>
            <a:endParaRPr lang="vi-VN" sz="2400" dirty="0"/>
          </a:p>
        </p:txBody>
      </p:sp>
      <p:sp>
        <p:nvSpPr>
          <p:cNvPr id="34" name="TextBox 33"/>
          <p:cNvSpPr txBox="1"/>
          <p:nvPr/>
        </p:nvSpPr>
        <p:spPr>
          <a:xfrm>
            <a:off x="7244691" y="4465820"/>
            <a:ext cx="17617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A + B</a:t>
            </a:r>
            <a:endParaRPr lang="vi-VN" sz="2400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8194969" y="4506765"/>
            <a:ext cx="188685" cy="11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1582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8" grpId="0" animBg="1"/>
      <p:bldP spid="9" grpId="0" animBg="1"/>
      <p:bldP spid="12" grpId="0"/>
      <p:bldP spid="17" grpId="0"/>
      <p:bldP spid="24" grpId="0" animBg="1"/>
      <p:bldP spid="27" grpId="0"/>
      <p:bldP spid="30" grpId="0" animBg="1"/>
      <p:bldP spid="33" grpId="0"/>
      <p:bldP spid="3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815655"/>
              </p:ext>
            </p:extLst>
          </p:nvPr>
        </p:nvGraphicFramePr>
        <p:xfrm>
          <a:off x="1364343" y="1146627"/>
          <a:ext cx="6589485" cy="31350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78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78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78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78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78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6315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AB </a:t>
                      </a:r>
                    </a:p>
                    <a:p>
                      <a:r>
                        <a:rPr lang="en-US" dirty="0" smtClean="0"/>
                        <a:t> BC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349829" y="1146629"/>
            <a:ext cx="1233714" cy="62411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193143" y="1959429"/>
            <a:ext cx="1712686" cy="2148114"/>
          </a:xfrm>
          <a:prstGeom prst="rect">
            <a:avLst/>
          </a:prstGeom>
          <a:solidFill>
            <a:schemeClr val="accent1">
              <a:alpha val="2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207657" y="4107543"/>
            <a:ext cx="435428" cy="9869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643085" y="5166378"/>
            <a:ext cx="396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</a:t>
            </a:r>
            <a:endParaRPr lang="vi-VN" sz="280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3653224" y="5166378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Down Arrow Callout 14"/>
          <p:cNvSpPr/>
          <p:nvPr/>
        </p:nvSpPr>
        <p:spPr>
          <a:xfrm>
            <a:off x="4463141" y="3656894"/>
            <a:ext cx="1756229" cy="682172"/>
          </a:xfrm>
          <a:prstGeom prst="downArrowCallout">
            <a:avLst/>
          </a:prstGeom>
          <a:solidFill>
            <a:schemeClr val="accent5">
              <a:alpha val="29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Up Arrow Callout 15"/>
          <p:cNvSpPr/>
          <p:nvPr/>
        </p:nvSpPr>
        <p:spPr>
          <a:xfrm>
            <a:off x="4405085" y="1654630"/>
            <a:ext cx="1872343" cy="725712"/>
          </a:xfrm>
          <a:prstGeom prst="upArrowCallout">
            <a:avLst/>
          </a:prstGeom>
          <a:solidFill>
            <a:schemeClr val="accent5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8" name="Straight Arrow Connector 17"/>
          <p:cNvCxnSpPr>
            <a:stCxn id="15" idx="2"/>
          </p:cNvCxnSpPr>
          <p:nvPr/>
        </p:nvCxnSpPr>
        <p:spPr>
          <a:xfrm>
            <a:off x="5341256" y="4339066"/>
            <a:ext cx="1132115" cy="7554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473371" y="5151867"/>
            <a:ext cx="9492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B</a:t>
            </a:r>
            <a:r>
              <a:rPr lang="en-US" sz="2800" dirty="0" smtClean="0"/>
              <a:t> . C</a:t>
            </a:r>
            <a:endParaRPr lang="vi-VN" sz="2800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7026408" y="5172927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Right Arrow Callout 21"/>
          <p:cNvSpPr/>
          <p:nvPr/>
        </p:nvSpPr>
        <p:spPr>
          <a:xfrm>
            <a:off x="7026408" y="2569029"/>
            <a:ext cx="1130621" cy="914400"/>
          </a:xfrm>
          <a:prstGeom prst="rightArrowCallout">
            <a:avLst/>
          </a:prstGeom>
          <a:solidFill>
            <a:srgbClr val="92D05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3" name="Left Arrow Callout 22"/>
          <p:cNvSpPr/>
          <p:nvPr/>
        </p:nvSpPr>
        <p:spPr>
          <a:xfrm>
            <a:off x="2743200" y="2541058"/>
            <a:ext cx="769256" cy="1102380"/>
          </a:xfrm>
          <a:prstGeom prst="leftArrowCallout">
            <a:avLst/>
          </a:prstGeom>
          <a:solidFill>
            <a:srgbClr val="92D05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7953828" y="3207657"/>
            <a:ext cx="711201" cy="7903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8627356" y="4019754"/>
            <a:ext cx="9492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B</a:t>
            </a:r>
            <a:r>
              <a:rPr lang="en-US" sz="2800" dirty="0" smtClean="0"/>
              <a:t> . C</a:t>
            </a:r>
            <a:endParaRPr lang="vi-VN" sz="2800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8665029" y="4032852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583543" y="6023429"/>
            <a:ext cx="42618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200" dirty="0" smtClean="0">
                <a:sym typeface="Wingdings" panose="05000000000000000000" pitchFamily="2" charset="2"/>
              </a:rPr>
              <a:t></a:t>
            </a:r>
            <a:r>
              <a:rPr lang="en-US" sz="3200" dirty="0" smtClean="0">
                <a:sym typeface="Wingdings" panose="05000000000000000000" pitchFamily="2" charset="2"/>
              </a:rPr>
              <a:t> Y = A + B . C + B . C</a:t>
            </a:r>
            <a:endParaRPr lang="vi-VN" sz="3200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3810000" y="6023429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5085069" y="6023429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5765052" y="6057595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0097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5" grpId="0" animBg="1"/>
      <p:bldP spid="16" grpId="0" animBg="1"/>
      <p:bldP spid="20" grpId="0"/>
      <p:bldP spid="22" grpId="0" animBg="1"/>
      <p:bldP spid="23" grpId="0" animBg="1"/>
      <p:bldP spid="26" grpId="0"/>
      <p:bldP spid="2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IV. </a:t>
            </a:r>
            <a:r>
              <a:rPr lang="en-US" b="1" u="sng" dirty="0" err="1">
                <a:latin typeface="VNI Times" pitchFamily="2" charset="0"/>
              </a:rPr>
              <a:t>Baûng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ñoà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Karnaugh</a:t>
            </a:r>
            <a:r>
              <a:rPr lang="en-US" b="1" u="sng" dirty="0">
                <a:latin typeface="VNI Times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u="sng" dirty="0" smtClean="0">
                <a:latin typeface="VNI Times" pitchFamily="2" charset="0"/>
              </a:rPr>
              <a:t>2. </a:t>
            </a:r>
            <a:r>
              <a:rPr lang="en-US" sz="2800" b="1" u="sng" dirty="0" err="1" smtClean="0">
                <a:latin typeface="VNI Times" pitchFamily="2" charset="0"/>
              </a:rPr>
              <a:t>Ñôn</a:t>
            </a:r>
            <a:r>
              <a:rPr lang="en-US" sz="2800" b="1" u="sng" dirty="0" smtClean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giaûn</a:t>
            </a:r>
            <a:r>
              <a:rPr lang="en-US" sz="2800" b="1" u="sng" dirty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maïch</a:t>
            </a:r>
            <a:r>
              <a:rPr lang="en-US" sz="2800" b="1" u="sng" dirty="0">
                <a:latin typeface="VNI Times" pitchFamily="2" charset="0"/>
              </a:rPr>
              <a:t> OR - AND (</a:t>
            </a:r>
            <a:r>
              <a:rPr lang="en-US" sz="2800" b="1" u="sng" dirty="0" err="1">
                <a:latin typeface="VNI Times" pitchFamily="2" charset="0"/>
              </a:rPr>
              <a:t>tích</a:t>
            </a:r>
            <a:r>
              <a:rPr lang="en-US" sz="2800" b="1" u="sng" dirty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caùc</a:t>
            </a:r>
            <a:r>
              <a:rPr lang="en-US" sz="2800" b="1" u="sng" dirty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toång</a:t>
            </a:r>
            <a:r>
              <a:rPr lang="en-US" sz="2800" b="1" u="sng" dirty="0" smtClean="0">
                <a:latin typeface="VNI Times" pitchFamily="2" charset="0"/>
              </a:rPr>
              <a:t>): </a:t>
            </a:r>
            <a:r>
              <a:rPr lang="en-US" sz="2800" b="1" dirty="0">
                <a:latin typeface="VNI Times" pitchFamily="2" charset="0"/>
              </a:rPr>
              <a:t>A = </a:t>
            </a:r>
            <a:r>
              <a:rPr lang="en-US" sz="2800" b="1" dirty="0" smtClean="0">
                <a:latin typeface="VNI Times" pitchFamily="2" charset="0"/>
              </a:rPr>
              <a:t>0, </a:t>
            </a:r>
            <a:r>
              <a:rPr lang="en-US" sz="2800" b="1" dirty="0">
                <a:latin typeface="VNI Times" pitchFamily="2" charset="0"/>
              </a:rPr>
              <a:t>A = </a:t>
            </a:r>
            <a:r>
              <a:rPr lang="en-US" sz="2800" b="1" dirty="0" smtClean="0">
                <a:latin typeface="VNI Times" pitchFamily="2" charset="0"/>
              </a:rPr>
              <a:t>1</a:t>
            </a:r>
            <a:endParaRPr lang="en-US" sz="2800" b="1" dirty="0">
              <a:latin typeface="VNI Times" pitchFamily="2" charset="0"/>
            </a:endParaRPr>
          </a:p>
          <a:p>
            <a:r>
              <a:rPr lang="en-US" dirty="0" smtClean="0">
                <a:latin typeface="VNI Times" pitchFamily="2" charset="0"/>
              </a:rPr>
              <a:t>Ta </a:t>
            </a:r>
            <a:r>
              <a:rPr lang="en-US" dirty="0" err="1">
                <a:latin typeface="VNI Times" pitchFamily="2" charset="0"/>
              </a:rPr>
              <a:t>khoanh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caùc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oâ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coù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bieán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laø</a:t>
            </a:r>
            <a:r>
              <a:rPr lang="en-US" dirty="0">
                <a:latin typeface="VNI Times" pitchFamily="2" charset="0"/>
              </a:rPr>
              <a:t> 0</a:t>
            </a:r>
            <a:endParaRPr lang="vi-VN" dirty="0"/>
          </a:p>
          <a:p>
            <a:endParaRPr lang="vi-VN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895770" y="2365901"/>
            <a:ext cx="24674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3088779"/>
              </p:ext>
            </p:extLst>
          </p:nvPr>
        </p:nvGraphicFramePr>
        <p:xfrm>
          <a:off x="1423250" y="3856852"/>
          <a:ext cx="8128000" cy="163672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98324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 AB</a:t>
                      </a:r>
                    </a:p>
                    <a:p>
                      <a:r>
                        <a:rPr lang="en-US" dirty="0" smtClean="0"/>
                        <a:t>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 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10" name="Straight Connector 9"/>
          <p:cNvCxnSpPr/>
          <p:nvPr/>
        </p:nvCxnSpPr>
        <p:spPr>
          <a:xfrm>
            <a:off x="1423250" y="3842338"/>
            <a:ext cx="1624750" cy="609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8534400" y="4513943"/>
            <a:ext cx="391886" cy="856343"/>
          </a:xfrm>
          <a:prstGeom prst="rect">
            <a:avLst/>
          </a:prstGeom>
          <a:solidFill>
            <a:schemeClr val="accent1"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2" name="Rectangle 11"/>
          <p:cNvSpPr/>
          <p:nvPr/>
        </p:nvSpPr>
        <p:spPr>
          <a:xfrm>
            <a:off x="5239657" y="4513943"/>
            <a:ext cx="478972" cy="856343"/>
          </a:xfrm>
          <a:prstGeom prst="rect">
            <a:avLst/>
          </a:prstGeom>
          <a:solidFill>
            <a:schemeClr val="accent4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/>
          <p:cNvSpPr/>
          <p:nvPr/>
        </p:nvSpPr>
        <p:spPr>
          <a:xfrm>
            <a:off x="3614057" y="4942114"/>
            <a:ext cx="2104572" cy="428172"/>
          </a:xfrm>
          <a:prstGeom prst="rect">
            <a:avLst/>
          </a:prstGeom>
          <a:solidFill>
            <a:srgbClr val="FFFF0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8926286" y="5370286"/>
            <a:ext cx="1030514" cy="3918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0072915" y="5863617"/>
            <a:ext cx="982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 + B</a:t>
            </a:r>
            <a:endParaRPr lang="vi-VN" sz="2800" dirty="0"/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5718629" y="3483429"/>
            <a:ext cx="885371" cy="10305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604047" y="3144594"/>
            <a:ext cx="982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 + B</a:t>
            </a:r>
            <a:endParaRPr lang="vi-VN" sz="2800" dirty="0"/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3222171" y="5370286"/>
            <a:ext cx="391886" cy="4933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730978" y="5915676"/>
            <a:ext cx="993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 + C</a:t>
            </a:r>
            <a:endParaRPr lang="vi-VN" sz="2800" dirty="0"/>
          </a:p>
        </p:txBody>
      </p:sp>
      <p:cxnSp>
        <p:nvCxnSpPr>
          <p:cNvPr id="24" name="Straight Connector 23"/>
          <p:cNvCxnSpPr/>
          <p:nvPr/>
        </p:nvCxnSpPr>
        <p:spPr>
          <a:xfrm>
            <a:off x="7228115" y="3173622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0127268" y="590941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374573" y="5950703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206071" y="6013414"/>
            <a:ext cx="52354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dirty="0" smtClean="0">
                <a:sym typeface="Wingdings" panose="05000000000000000000" pitchFamily="2" charset="2"/>
              </a:rPr>
              <a:t></a:t>
            </a:r>
            <a:r>
              <a:rPr lang="en-US" sz="2800" dirty="0" smtClean="0">
                <a:sym typeface="Wingdings" panose="05000000000000000000" pitchFamily="2" charset="2"/>
              </a:rPr>
              <a:t> Y = (A + C) + (A + B) + (A + B)</a:t>
            </a:r>
            <a:endParaRPr lang="vi-VN" sz="2800" dirty="0"/>
          </a:p>
        </p:txBody>
      </p:sp>
      <p:cxnSp>
        <p:nvCxnSpPr>
          <p:cNvPr id="28" name="Straight Connector 27"/>
          <p:cNvCxnSpPr/>
          <p:nvPr/>
        </p:nvCxnSpPr>
        <p:spPr>
          <a:xfrm>
            <a:off x="6025697" y="605976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7436301" y="605976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8299901" y="605976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5235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1" grpId="0" animBg="1"/>
      <p:bldP spid="12" grpId="0" animBg="1"/>
      <p:bldP spid="13" grpId="0" animBg="1"/>
      <p:bldP spid="16" grpId="0"/>
      <p:bldP spid="19" grpId="0"/>
      <p:bldP spid="22" grpId="0"/>
      <p:bldP spid="2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BÀI TẬP:</a:t>
            </a:r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8455943"/>
              </p:ext>
            </p:extLst>
          </p:nvPr>
        </p:nvGraphicFramePr>
        <p:xfrm>
          <a:off x="922508" y="2406539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27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baseline="0" dirty="0" smtClean="0"/>
                        <a:t> </a:t>
                      </a:r>
                      <a:r>
                        <a:rPr lang="en-US" b="1" dirty="0" smtClean="0"/>
                        <a:t>       AB</a:t>
                      </a:r>
                    </a:p>
                    <a:p>
                      <a:r>
                        <a:rPr lang="en-US" b="1" dirty="0" smtClean="0"/>
                        <a:t>C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80320" y="1944874"/>
            <a:ext cx="1494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Bài</a:t>
            </a:r>
            <a:r>
              <a:rPr lang="en-US" sz="2400" dirty="0" smtClean="0"/>
              <a:t> 1: </a:t>
            </a:r>
            <a:endParaRPr lang="vi-VN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399995" y="2924919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a/</a:t>
            </a:r>
            <a:endParaRPr lang="vi-VN" sz="24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2446901"/>
              </p:ext>
            </p:extLst>
          </p:nvPr>
        </p:nvGraphicFramePr>
        <p:xfrm>
          <a:off x="922508" y="4163092"/>
          <a:ext cx="5493690" cy="2603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87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87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87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87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987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23462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AB      BC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937022" y="2392025"/>
            <a:ext cx="1036921" cy="6774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922508" y="4163092"/>
            <a:ext cx="1065949" cy="7862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61857" y="5396551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b/</a:t>
            </a:r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128644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12" grpId="0"/>
    </p:bldLst>
  </p:timing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571</TotalTime>
  <Words>1344</Words>
  <Application>Microsoft Office PowerPoint</Application>
  <PresentationFormat>Widescreen</PresentationFormat>
  <Paragraphs>355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Arial</vt:lpstr>
      <vt:lpstr>Arial (Body)</vt:lpstr>
      <vt:lpstr>Times New Roman</vt:lpstr>
      <vt:lpstr>Trebuchet MS</vt:lpstr>
      <vt:lpstr>VNI Aptima</vt:lpstr>
      <vt:lpstr>VNI Times</vt:lpstr>
      <vt:lpstr>VNI-Avo</vt:lpstr>
      <vt:lpstr>Wingdings</vt:lpstr>
      <vt:lpstr>Berlin</vt:lpstr>
      <vt:lpstr>KỸ THUẬT SỐ</vt:lpstr>
      <vt:lpstr>ÑAÏI SOÁ BOOLEAN VAØ THIEÁT KEÁ LOGIC 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PowerPoint Presentation</vt:lpstr>
      <vt:lpstr>III. MÃ GRAY</vt:lpstr>
      <vt:lpstr>PowerPoint Presentation</vt:lpstr>
      <vt:lpstr>IV. Baûng ñoà Karnaugh: </vt:lpstr>
      <vt:lpstr>+ Bảng K có 2, 3, 4 biến</vt:lpstr>
      <vt:lpstr>IV. Baûng ñoà Karnaugh: </vt:lpstr>
      <vt:lpstr>1. Ñôn giaûn maïch AND – OR (toång caùc tích):   A = 1, A = 0 – Cho cac tich bang 1 </vt:lpstr>
      <vt:lpstr>IV. Baûng ñoà Karnaugh: </vt:lpstr>
      <vt:lpstr>PowerPoint Presentation</vt:lpstr>
      <vt:lpstr>BÀI TẬP:</vt:lpstr>
      <vt:lpstr>PowerPoint Presentation</vt:lpstr>
      <vt:lpstr>PowerPoint Presentation</vt:lpstr>
      <vt:lpstr>PowerPoint Presentation</vt:lpstr>
      <vt:lpstr>IV. Baûng ñoà Karnaugh: </vt:lpstr>
      <vt:lpstr>BÀI TẬP: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SỐ</dc:title>
  <dc:creator>HAINHAN</dc:creator>
  <cp:lastModifiedBy>Admin</cp:lastModifiedBy>
  <cp:revision>44</cp:revision>
  <dcterms:created xsi:type="dcterms:W3CDTF">2021-05-13T14:36:21Z</dcterms:created>
  <dcterms:modified xsi:type="dcterms:W3CDTF">2021-05-21T01:32:49Z</dcterms:modified>
</cp:coreProperties>
</file>