
<file path=[Content_Types].xml><?xml version="1.0" encoding="utf-8"?>
<Types xmlns="http://schemas.openxmlformats.org/package/2006/content-types">
  <Default Extension="png" ContentType="image/png"/>
  <Default Extension="wma" ContentType="audio/x-ms-wma"/>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2" r:id="rId2"/>
    <p:sldId id="277" r:id="rId3"/>
    <p:sldId id="278" r:id="rId4"/>
    <p:sldId id="279" r:id="rId5"/>
    <p:sldId id="280" r:id="rId6"/>
    <p:sldId id="281" r:id="rId7"/>
    <p:sldId id="282" r:id="rId8"/>
  </p:sldIdLst>
  <p:sldSz cx="12192000" cy="6858000"/>
  <p:notesSz cx="6858000" cy="9144000"/>
  <p:embeddedFontLst>
    <p:embeddedFont>
      <p:font typeface="Calibri" panose="020F0502020204030204" pitchFamily="34" charset="0"/>
      <p:regular r:id="rId9"/>
      <p:bold r:id="rId10"/>
      <p:italic r:id="rId11"/>
      <p:boldItalic r:id="rId12"/>
    </p:embeddedFont>
    <p:embeddedFont>
      <p:font typeface="Calibri Light" panose="020F0302020204030204" pitchFamily="34" charset="0"/>
      <p:regular r:id="rId13"/>
      <p: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6600"/>
    <a:srgbClr val="CC00FF"/>
    <a:srgbClr val="00FF00"/>
    <a:srgbClr val="FF00FF"/>
    <a:srgbClr val="CCFF99"/>
    <a:srgbClr val="FFFFFF"/>
    <a:srgbClr val="8D410D"/>
    <a:srgbClr val="96571E"/>
    <a:srgbClr val="6038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15" autoAdjust="0"/>
    <p:restoredTop sz="94364" autoAdjust="0"/>
  </p:normalViewPr>
  <p:slideViewPr>
    <p:cSldViewPr snapToGrid="0">
      <p:cViewPr varScale="1">
        <p:scale>
          <a:sx n="73" d="100"/>
          <a:sy n="73" d="100"/>
        </p:scale>
        <p:origin x="40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6ABD190-56AD-4C55-BBCA-1554B872117B}" type="datetimeFigureOut">
              <a:rPr lang="en-US" smtClean="0"/>
              <a:t>5/5/2021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62038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5/5/2021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1569854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ABD190-56AD-4C55-BBCA-1554B872117B}" type="datetimeFigureOut">
              <a:rPr lang="en-US" smtClean="0"/>
              <a:t>5/5/2021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363335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6ABD190-56AD-4C55-BBCA-1554B872117B}" type="datetimeFigureOut">
              <a:rPr lang="en-US" smtClean="0"/>
              <a:t>5/5/2021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87806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6ABD190-56AD-4C55-BBCA-1554B872117B}" type="datetimeFigureOut">
              <a:rPr lang="en-US" smtClean="0"/>
              <a:t>5/5/2021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00468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6ABD190-56AD-4C55-BBCA-1554B872117B}" type="datetimeFigureOut">
              <a:rPr lang="en-US" smtClean="0"/>
              <a:t>5/5/2021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62998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ABD190-56AD-4C55-BBCA-1554B872117B}" type="datetimeFigureOut">
              <a:rPr lang="en-US" smtClean="0"/>
              <a:t>5/5/2021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57866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ABD190-56AD-4C55-BBCA-1554B872117B}" type="datetimeFigureOut">
              <a:rPr lang="en-US" smtClean="0"/>
              <a:t>5/5/2021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383173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ABD190-56AD-4C55-BBCA-1554B872117B}" type="datetimeFigureOut">
              <a:rPr lang="en-US" smtClean="0"/>
              <a:t>5/5/2021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287274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5/5/2021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734814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5/5/2021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166908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BD190-56AD-4C55-BBCA-1554B872117B}" type="datetimeFigureOut">
              <a:rPr lang="en-US" smtClean="0"/>
              <a:t>5/5/2021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F674BA-2DE0-4D90-8561-25BA31F62F13}" type="slidenum">
              <a:rPr lang="en-US" smtClean="0"/>
              <a:t>‹#›</a:t>
            </a:fld>
            <a:endParaRPr lang="en-US"/>
          </a:p>
        </p:txBody>
      </p:sp>
    </p:spTree>
    <p:extLst>
      <p:ext uri="{BB962C8B-B14F-4D97-AF65-F5344CB8AC3E}">
        <p14:creationId xmlns:p14="http://schemas.microsoft.com/office/powerpoint/2010/main" val="1935911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gif"/><Relationship Id="rId18" Type="http://schemas.openxmlformats.org/officeDocument/2006/relationships/image" Target="../media/image14.png"/><Relationship Id="rId26" Type="http://schemas.openxmlformats.org/officeDocument/2006/relationships/slide" Target="slide5.xml"/><Relationship Id="rId3" Type="http://schemas.openxmlformats.org/officeDocument/2006/relationships/slideLayout" Target="../slideLayouts/slideLayout2.xml"/><Relationship Id="rId21" Type="http://schemas.openxmlformats.org/officeDocument/2006/relationships/image" Target="../media/image16.png"/><Relationship Id="rId7" Type="http://schemas.openxmlformats.org/officeDocument/2006/relationships/image" Target="../media/image3.png"/><Relationship Id="rId12" Type="http://schemas.openxmlformats.org/officeDocument/2006/relationships/image" Target="../media/image8.png"/><Relationship Id="rId17" Type="http://schemas.openxmlformats.org/officeDocument/2006/relationships/image" Target="../media/image13.gif"/><Relationship Id="rId25" Type="http://schemas.openxmlformats.org/officeDocument/2006/relationships/image" Target="../media/image18.png"/><Relationship Id="rId2" Type="http://schemas.openxmlformats.org/officeDocument/2006/relationships/audio" Target="../media/media1.wma"/><Relationship Id="rId16" Type="http://schemas.openxmlformats.org/officeDocument/2006/relationships/image" Target="../media/image12.png"/><Relationship Id="rId20" Type="http://schemas.openxmlformats.org/officeDocument/2006/relationships/slide" Target="slide2.xml"/><Relationship Id="rId29" Type="http://schemas.openxmlformats.org/officeDocument/2006/relationships/image" Target="../media/image20.png"/><Relationship Id="rId1" Type="http://schemas.microsoft.com/office/2007/relationships/media" Target="../media/media1.wma"/><Relationship Id="rId6" Type="http://schemas.openxmlformats.org/officeDocument/2006/relationships/image" Target="../media/image2.png"/><Relationship Id="rId11" Type="http://schemas.openxmlformats.org/officeDocument/2006/relationships/image" Target="../media/image7.png"/><Relationship Id="rId24" Type="http://schemas.openxmlformats.org/officeDocument/2006/relationships/slide" Target="slide4.xml"/><Relationship Id="rId5" Type="http://schemas.openxmlformats.org/officeDocument/2006/relationships/image" Target="../media/image1.jpg"/><Relationship Id="rId15" Type="http://schemas.openxmlformats.org/officeDocument/2006/relationships/image" Target="../media/image11.gif"/><Relationship Id="rId23" Type="http://schemas.openxmlformats.org/officeDocument/2006/relationships/image" Target="../media/image17.png"/><Relationship Id="rId28" Type="http://schemas.openxmlformats.org/officeDocument/2006/relationships/slide" Target="slide6.xml"/><Relationship Id="rId10" Type="http://schemas.openxmlformats.org/officeDocument/2006/relationships/image" Target="../media/image6.png"/><Relationship Id="rId19" Type="http://schemas.openxmlformats.org/officeDocument/2006/relationships/image" Target="../media/image15.png"/><Relationship Id="rId31" Type="http://schemas.openxmlformats.org/officeDocument/2006/relationships/image" Target="../media/image21.png"/><Relationship Id="rId4" Type="http://schemas.openxmlformats.org/officeDocument/2006/relationships/audio" Target="../media/audio1.wav"/><Relationship Id="rId9" Type="http://schemas.openxmlformats.org/officeDocument/2006/relationships/image" Target="../media/image5.png"/><Relationship Id="rId14" Type="http://schemas.openxmlformats.org/officeDocument/2006/relationships/image" Target="../media/image10.gif"/><Relationship Id="rId22" Type="http://schemas.openxmlformats.org/officeDocument/2006/relationships/slide" Target="slide3.xml"/><Relationship Id="rId27" Type="http://schemas.openxmlformats.org/officeDocument/2006/relationships/image" Target="../media/image19.png"/><Relationship Id="rId30"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3908170" y="644198"/>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 action="ppaction://noaction"/>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12703" y="-671549"/>
            <a:ext cx="609600" cy="609600"/>
          </a:xfrm>
          <a:prstGeom prst="rect">
            <a:avLst/>
          </a:prstGeom>
        </p:spPr>
      </p:pic>
      <p:pic>
        <p:nvPicPr>
          <p:cNvPr id="139" name="mau1">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3991872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000" b="1" dirty="0">
                <a:solidFill>
                  <a:schemeClr val="bg1"/>
                </a:solidFill>
              </a:rPr>
              <a:t>Pháp luật quy định củng cố quốc phòng, bảo vệ an ninh quốc gia là nhiệm vụ của lực lượng nào?</a:t>
            </a:r>
          </a:p>
          <a:p>
            <a:pPr algn="just"/>
            <a:r>
              <a:rPr lang="vi-VN" sz="2000" b="1" dirty="0">
                <a:solidFill>
                  <a:schemeClr val="bg1"/>
                </a:solidFill>
              </a:rPr>
              <a:t>a. Công an nhân dân</a:t>
            </a:r>
          </a:p>
          <a:p>
            <a:pPr algn="just"/>
            <a:r>
              <a:rPr lang="vi-VN" sz="2000" b="1" dirty="0">
                <a:solidFill>
                  <a:schemeClr val="bg1"/>
                </a:solidFill>
              </a:rPr>
              <a:t>b. Quân đội nhân dân</a:t>
            </a:r>
          </a:p>
          <a:p>
            <a:pPr algn="just"/>
            <a:r>
              <a:rPr lang="vi-VN" sz="2000" b="1" dirty="0">
                <a:solidFill>
                  <a:schemeClr val="bg1"/>
                </a:solidFill>
              </a:rPr>
              <a:t>c. Toàn dân</a:t>
            </a:r>
          </a:p>
          <a:p>
            <a:pPr algn="just"/>
            <a:r>
              <a:rPr lang="vi-VN" sz="2000" b="1" dirty="0">
                <a:solidFill>
                  <a:schemeClr val="bg1"/>
                </a:solidFill>
              </a:rPr>
              <a:t>d. Công dân</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200" b="1" dirty="0">
                <a:solidFill>
                  <a:schemeClr val="bg1"/>
                </a:solidFill>
              </a:rPr>
              <a:t>c. Toàn dân</a:t>
            </a: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97544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Theo quan điểm của Đảng, lực lượng nào giữ vai trò nòng cốt trong việc củng cố quốc phòng, giữ vững an ninh quốc gia, ổn định chính trị, trật tự, an toàn xã hội?</a:t>
            </a:r>
          </a:p>
          <a:p>
            <a:pPr lvl="0" algn="just">
              <a:defRPr/>
            </a:pPr>
            <a:r>
              <a:rPr lang="vi-VN" sz="2000" b="1" dirty="0">
                <a:solidFill>
                  <a:prstClr val="white"/>
                </a:solidFill>
                <a:latin typeface="Calibri" panose="020F0502020204030204"/>
              </a:rPr>
              <a:t>a. Đảng và Nhà nước</a:t>
            </a:r>
          </a:p>
          <a:p>
            <a:pPr lvl="0" algn="just">
              <a:defRPr/>
            </a:pPr>
            <a:r>
              <a:rPr lang="vi-VN" sz="2000" b="1" dirty="0">
                <a:solidFill>
                  <a:prstClr val="white"/>
                </a:solidFill>
                <a:latin typeface="Calibri" panose="020F0502020204030204"/>
              </a:rPr>
              <a:t>b. Toàn dân</a:t>
            </a:r>
          </a:p>
          <a:p>
            <a:pPr lvl="0" algn="just">
              <a:defRPr/>
            </a:pPr>
            <a:r>
              <a:rPr lang="vi-VN" sz="2000" b="1" dirty="0">
                <a:solidFill>
                  <a:prstClr val="white"/>
                </a:solidFill>
                <a:latin typeface="Calibri" panose="020F0502020204030204"/>
              </a:rPr>
              <a:t>c. Đảng, Nhà nước và nhân dân</a:t>
            </a:r>
          </a:p>
          <a:p>
            <a:pPr lvl="0" algn="just">
              <a:defRPr/>
            </a:pPr>
            <a:r>
              <a:rPr lang="vi-VN" sz="2000" b="1" dirty="0">
                <a:solidFill>
                  <a:prstClr val="white"/>
                </a:solidFill>
                <a:latin typeface="Calibri" panose="020F0502020204030204"/>
              </a:rPr>
              <a:t>d. Quân đội nhân dân và công an nhân dân</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d. Quân đội nhân dân và công an nhân dân</a:t>
            </a:r>
            <a:endParaRPr lang="en-US" sz="3200" b="1" dirty="0">
              <a:solidFill>
                <a:prstClr val="white"/>
              </a:solidFill>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46313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Chọn đáp án đúng về khái niệm: Quốc phòng là gì?</a:t>
            </a:r>
          </a:p>
          <a:p>
            <a:pPr lvl="0" algn="just">
              <a:defRPr/>
            </a:pPr>
            <a:r>
              <a:rPr lang="vi-VN" sz="2000" b="1" dirty="0">
                <a:solidFill>
                  <a:prstClr val="white"/>
                </a:solidFill>
                <a:latin typeface="Calibri" panose="020F0502020204030204"/>
              </a:rPr>
              <a:t>a. Công cuộc giữ nước bằng sức mạnh tổng hợp của toàn dân tộc</a:t>
            </a:r>
          </a:p>
          <a:p>
            <a:pPr lvl="0" algn="just">
              <a:defRPr/>
            </a:pPr>
            <a:r>
              <a:rPr lang="vi-VN" sz="2000" b="1" dirty="0">
                <a:solidFill>
                  <a:prstClr val="white"/>
                </a:solidFill>
                <a:latin typeface="Calibri" panose="020F0502020204030204"/>
              </a:rPr>
              <a:t>b. Sức mạnh quân sự </a:t>
            </a:r>
          </a:p>
          <a:p>
            <a:pPr lvl="0" algn="just">
              <a:defRPr/>
            </a:pPr>
            <a:r>
              <a:rPr lang="vi-VN" sz="2000" b="1" dirty="0">
                <a:solidFill>
                  <a:prstClr val="white"/>
                </a:solidFill>
                <a:latin typeface="Calibri" panose="020F0502020204030204"/>
              </a:rPr>
              <a:t>c. Lực lượng vũ trang nhân dân</a:t>
            </a:r>
          </a:p>
          <a:p>
            <a:pPr lvl="0" algn="just">
              <a:defRPr/>
            </a:pPr>
            <a:r>
              <a:rPr lang="vi-VN" sz="2000" b="1" dirty="0">
                <a:solidFill>
                  <a:prstClr val="white"/>
                </a:solidFill>
                <a:latin typeface="Calibri" panose="020F0502020204030204"/>
              </a:rPr>
              <a:t>d. Công cuộc giữ nước bằng sức mạnh tổng hợp của toàn dân tộc, trong đó sức mạnh quân sự là đặc trưng, lực lượng vũ trang nhân dân làm nòng cốt.</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d. Công cuộc giữ nước bằng sức mạnh tổng hợp của toàn dân tộc, trong đó sức mạnh quân sự là đặc trưng, lực lượng vũ trang nhân dân làm nòng cốt.</a:t>
            </a:r>
            <a:endParaRPr lang="en-US" sz="2000" b="1" dirty="0">
              <a:solidFill>
                <a:prstClr val="white"/>
              </a:solidFill>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46162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err="1" smtClean="0">
                <a:solidFill>
                  <a:prstClr val="white"/>
                </a:solidFill>
                <a:latin typeface="Times New Roman" panose="02020603050405020304" pitchFamily="18" charset="0"/>
                <a:cs typeface="Times New Roman" panose="02020603050405020304" pitchFamily="18" charset="0"/>
              </a:rPr>
              <a:t>Bộ</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trưởng</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Bộ</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quốc</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phòng</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hiện</a:t>
            </a:r>
            <a:r>
              <a:rPr lang="en-US" sz="2400" b="1" dirty="0" smtClean="0">
                <a:solidFill>
                  <a:prstClr val="white"/>
                </a:solidFill>
                <a:latin typeface="Times New Roman" panose="02020603050405020304" pitchFamily="18" charset="0"/>
                <a:cs typeface="Times New Roman" panose="02020603050405020304" pitchFamily="18" charset="0"/>
              </a:rPr>
              <a:t> nay </a:t>
            </a:r>
            <a:r>
              <a:rPr lang="en-US" sz="2400" b="1" dirty="0" err="1" smtClean="0">
                <a:solidFill>
                  <a:prstClr val="white"/>
                </a:solidFill>
                <a:latin typeface="Times New Roman" panose="02020603050405020304" pitchFamily="18" charset="0"/>
                <a:cs typeface="Times New Roman" panose="02020603050405020304" pitchFamily="18" charset="0"/>
              </a:rPr>
              <a:t>là</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ai</a:t>
            </a:r>
            <a:r>
              <a:rPr lang="en-US" sz="2400" b="1" dirty="0" smtClean="0">
                <a:solidFill>
                  <a:prstClr val="white"/>
                </a:solidFill>
                <a:latin typeface="Times New Roman" panose="02020603050405020304" pitchFamily="18" charset="0"/>
                <a:cs typeface="Times New Roman" panose="02020603050405020304" pitchFamily="18" charset="0"/>
              </a:rPr>
              <a:t>?</a:t>
            </a:r>
            <a:endParaRPr lang="vi-VN" sz="2400" b="1" dirty="0">
              <a:solidFill>
                <a:prstClr val="white"/>
              </a:solidFill>
              <a:latin typeface="Times New Roman" panose="02020603050405020304" pitchFamily="18" charset="0"/>
              <a:cs typeface="Times New Roman" panose="02020603050405020304" pitchFamily="18" charset="0"/>
            </a:endParaRPr>
          </a:p>
          <a:p>
            <a:pPr lvl="0" algn="just">
              <a:defRPr/>
            </a:pPr>
            <a:r>
              <a:rPr lang="vi-VN" sz="2400" b="1" dirty="0">
                <a:solidFill>
                  <a:prstClr val="white"/>
                </a:solidFill>
                <a:latin typeface="Times New Roman" panose="02020603050405020304" pitchFamily="18" charset="0"/>
                <a:cs typeface="Times New Roman" panose="02020603050405020304" pitchFamily="18" charset="0"/>
              </a:rPr>
              <a:t>a. </a:t>
            </a:r>
            <a:r>
              <a:rPr lang="en-US" sz="2400" b="1" dirty="0" err="1" smtClean="0">
                <a:solidFill>
                  <a:prstClr val="white"/>
                </a:solidFill>
                <a:latin typeface="Times New Roman" panose="02020603050405020304" pitchFamily="18" charset="0"/>
                <a:cs typeface="Times New Roman" panose="02020603050405020304" pitchFamily="18" charset="0"/>
              </a:rPr>
              <a:t>Tô</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Lâm</a:t>
            </a:r>
            <a:endParaRPr lang="vi-VN" sz="2400" b="1" dirty="0">
              <a:solidFill>
                <a:prstClr val="white"/>
              </a:solidFill>
              <a:latin typeface="Times New Roman" panose="02020603050405020304" pitchFamily="18" charset="0"/>
              <a:cs typeface="Times New Roman" panose="02020603050405020304" pitchFamily="18" charset="0"/>
            </a:endParaRPr>
          </a:p>
          <a:p>
            <a:pPr lvl="0" algn="just">
              <a:defRPr/>
            </a:pPr>
            <a:r>
              <a:rPr lang="vi-VN" sz="2400" b="1" dirty="0">
                <a:solidFill>
                  <a:prstClr val="white"/>
                </a:solidFill>
                <a:latin typeface="Times New Roman" panose="02020603050405020304" pitchFamily="18" charset="0"/>
                <a:cs typeface="Times New Roman" panose="02020603050405020304" pitchFamily="18" charset="0"/>
              </a:rPr>
              <a:t>b</a:t>
            </a:r>
            <a:r>
              <a:rPr lang="vi-VN" sz="2400" b="1">
                <a:solidFill>
                  <a:prstClr val="white"/>
                </a:solidFill>
                <a:latin typeface="Times New Roman" panose="02020603050405020304" pitchFamily="18" charset="0"/>
                <a:cs typeface="Times New Roman" panose="02020603050405020304" pitchFamily="18" charset="0"/>
              </a:rPr>
              <a:t>. </a:t>
            </a:r>
            <a:r>
              <a:rPr lang="en-US" sz="2400" b="1" smtClean="0">
                <a:solidFill>
                  <a:prstClr val="white"/>
                </a:solidFill>
                <a:latin typeface="Times New Roman" panose="02020603050405020304" pitchFamily="18" charset="0"/>
                <a:cs typeface="Times New Roman" panose="02020603050405020304" pitchFamily="18" charset="0"/>
              </a:rPr>
              <a:t>Phan Văn Giang</a:t>
            </a:r>
            <a:endParaRPr lang="vi-VN" sz="2400" b="1" dirty="0">
              <a:solidFill>
                <a:prstClr val="white"/>
              </a:solidFill>
              <a:latin typeface="Times New Roman" panose="02020603050405020304" pitchFamily="18" charset="0"/>
              <a:cs typeface="Times New Roman" panose="02020603050405020304" pitchFamily="18" charset="0"/>
            </a:endParaRPr>
          </a:p>
          <a:p>
            <a:pPr lvl="0" algn="just">
              <a:defRPr/>
            </a:pPr>
            <a:r>
              <a:rPr lang="vi-VN" sz="2400" b="1" dirty="0">
                <a:solidFill>
                  <a:prstClr val="white"/>
                </a:solidFill>
                <a:latin typeface="Times New Roman" panose="02020603050405020304" pitchFamily="18" charset="0"/>
                <a:cs typeface="Times New Roman" panose="02020603050405020304" pitchFamily="18" charset="0"/>
              </a:rPr>
              <a:t>c. </a:t>
            </a:r>
            <a:r>
              <a:rPr lang="en-US" sz="2400" b="1" dirty="0" err="1" smtClean="0">
                <a:solidFill>
                  <a:prstClr val="white"/>
                </a:solidFill>
                <a:latin typeface="Times New Roman" panose="02020603050405020304" pitchFamily="18" charset="0"/>
                <a:cs typeface="Times New Roman" panose="02020603050405020304" pitchFamily="18" charset="0"/>
              </a:rPr>
              <a:t>Phùng</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Xuân</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Nhạ</a:t>
            </a:r>
            <a:endParaRPr lang="vi-VN" sz="2400" b="1" dirty="0">
              <a:solidFill>
                <a:prstClr val="white"/>
              </a:solidFill>
              <a:latin typeface="Times New Roman" panose="02020603050405020304" pitchFamily="18" charset="0"/>
              <a:cs typeface="Times New Roman" panose="02020603050405020304" pitchFamily="18" charset="0"/>
            </a:endParaRPr>
          </a:p>
          <a:p>
            <a:pPr lvl="0" algn="just">
              <a:defRPr/>
            </a:pPr>
            <a:r>
              <a:rPr lang="vi-VN" sz="2400" b="1" dirty="0">
                <a:solidFill>
                  <a:prstClr val="white"/>
                </a:solidFill>
                <a:latin typeface="Times New Roman" panose="02020603050405020304" pitchFamily="18" charset="0"/>
                <a:cs typeface="Times New Roman" panose="02020603050405020304" pitchFamily="18" charset="0"/>
              </a:rPr>
              <a:t>d. </a:t>
            </a:r>
            <a:r>
              <a:rPr lang="en-US" sz="2400" b="1" dirty="0" err="1" smtClean="0">
                <a:solidFill>
                  <a:prstClr val="white"/>
                </a:solidFill>
                <a:latin typeface="Times New Roman" panose="02020603050405020304" pitchFamily="18" charset="0"/>
                <a:cs typeface="Times New Roman" panose="02020603050405020304" pitchFamily="18" charset="0"/>
              </a:rPr>
              <a:t>Phạm</a:t>
            </a:r>
            <a:r>
              <a:rPr lang="en-US" sz="2400" b="1" dirty="0" smtClean="0">
                <a:solidFill>
                  <a:prstClr val="white"/>
                </a:solidFill>
                <a:latin typeface="Times New Roman" panose="02020603050405020304" pitchFamily="18" charset="0"/>
                <a:cs typeface="Times New Roman" panose="02020603050405020304" pitchFamily="18" charset="0"/>
              </a:rPr>
              <a:t> </a:t>
            </a:r>
            <a:r>
              <a:rPr lang="en-US" sz="2400" b="1" dirty="0" err="1" smtClean="0">
                <a:solidFill>
                  <a:prstClr val="white"/>
                </a:solidFill>
                <a:latin typeface="Times New Roman" panose="02020603050405020304" pitchFamily="18" charset="0"/>
                <a:cs typeface="Times New Roman" panose="02020603050405020304" pitchFamily="18" charset="0"/>
              </a:rPr>
              <a:t>Bình</a:t>
            </a:r>
            <a:r>
              <a:rPr lang="en-US" sz="2400" b="1" dirty="0" smtClean="0">
                <a:solidFill>
                  <a:prstClr val="white"/>
                </a:solidFill>
                <a:latin typeface="Times New Roman" panose="02020603050405020304" pitchFamily="18" charset="0"/>
                <a:cs typeface="Times New Roman" panose="02020603050405020304" pitchFamily="18" charset="0"/>
              </a:rPr>
              <a:t> Minh</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prstClr val="white"/>
                </a:solidFill>
                <a:latin typeface="Calibri" panose="020F0502020204030204"/>
              </a:rPr>
              <a:t>b</a:t>
            </a:r>
            <a:r>
              <a:rPr lang="vi-VN" sz="3200" b="1">
                <a:solidFill>
                  <a:prstClr val="white"/>
                </a:solidFill>
                <a:latin typeface="Calibri" panose="020F0502020204030204"/>
              </a:rPr>
              <a:t>. </a:t>
            </a:r>
            <a:r>
              <a:rPr lang="en-US" sz="3200" b="1" smtClean="0">
                <a:solidFill>
                  <a:prstClr val="white"/>
                </a:solidFill>
                <a:latin typeface="Calibri" panose="020F0502020204030204"/>
              </a:rPr>
              <a:t>Phan Văn Giang</a:t>
            </a:r>
            <a:endParaRPr lang="vi-VN" sz="3200" b="1" dirty="0">
              <a:solidFill>
                <a:prstClr val="white"/>
              </a:solidFill>
              <a:latin typeface="Calibri" panose="020F0502020204030204"/>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91933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Trong các nhiệm vụ chủ yếu của quốc phòng, an ninh, Đảng ta chủ trương giải quyết những bất đồng, tranh chấp bằng giải pháp hòa bình trên cơ sở nào?</a:t>
            </a:r>
          </a:p>
          <a:p>
            <a:pPr lvl="0" algn="just">
              <a:defRPr/>
            </a:pPr>
            <a:r>
              <a:rPr lang="vi-VN" sz="2000" b="1" dirty="0">
                <a:solidFill>
                  <a:prstClr val="white"/>
                </a:solidFill>
                <a:latin typeface="Calibri" panose="020F0502020204030204"/>
              </a:rPr>
              <a:t>a. Tôn trọng luật pháp quốc tế</a:t>
            </a:r>
          </a:p>
          <a:p>
            <a:pPr lvl="0" algn="just">
              <a:defRPr/>
            </a:pPr>
            <a:r>
              <a:rPr lang="vi-VN" sz="2000" b="1" dirty="0">
                <a:solidFill>
                  <a:prstClr val="white"/>
                </a:solidFill>
                <a:latin typeface="Calibri" panose="020F0502020204030204"/>
              </a:rPr>
              <a:t>b. Pháp luật của Việt Nam</a:t>
            </a:r>
          </a:p>
          <a:p>
            <a:pPr lvl="0" algn="just">
              <a:defRPr/>
            </a:pPr>
            <a:r>
              <a:rPr lang="vi-VN" sz="2000" b="1" dirty="0">
                <a:solidFill>
                  <a:prstClr val="white"/>
                </a:solidFill>
                <a:latin typeface="Calibri" panose="020F0502020204030204"/>
              </a:rPr>
              <a:t>c. Lẽ phải</a:t>
            </a:r>
          </a:p>
          <a:p>
            <a:pPr lvl="0" algn="just">
              <a:defRPr/>
            </a:pPr>
            <a:r>
              <a:rPr lang="vi-VN" sz="2000" b="1" dirty="0">
                <a:solidFill>
                  <a:prstClr val="white"/>
                </a:solidFill>
                <a:latin typeface="Calibri" panose="020F0502020204030204"/>
              </a:rPr>
              <a:t>d. Pháp luật</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a. Tôn trọng luật pháp quốc tế</a:t>
            </a: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207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Câu "Trung với Đảng, hiếu với dân. Nhiệm vụ nào cũng hoàn thành. Khó khăn nào cũng vượt qua. Kẻ thù nào cũng đánh thắng", Hồ Chí Minh nói với lực lượng nào?</a:t>
            </a:r>
          </a:p>
          <a:p>
            <a:pPr lvl="0" algn="just">
              <a:defRPr/>
            </a:pPr>
            <a:r>
              <a:rPr lang="vi-VN" sz="2000" b="1" dirty="0">
                <a:solidFill>
                  <a:prstClr val="white"/>
                </a:solidFill>
                <a:latin typeface="Calibri" panose="020F0502020204030204"/>
              </a:rPr>
              <a:t>a. Công an nhân dân</a:t>
            </a:r>
          </a:p>
          <a:p>
            <a:pPr lvl="0" algn="just">
              <a:defRPr/>
            </a:pPr>
            <a:r>
              <a:rPr lang="vi-VN" sz="2000" b="1" dirty="0">
                <a:solidFill>
                  <a:prstClr val="white"/>
                </a:solidFill>
                <a:latin typeface="Calibri" panose="020F0502020204030204"/>
              </a:rPr>
              <a:t>b. Quân đội nhân dân</a:t>
            </a:r>
          </a:p>
          <a:p>
            <a:pPr lvl="0" algn="just">
              <a:defRPr/>
            </a:pPr>
            <a:r>
              <a:rPr lang="vi-VN" sz="2000" b="1" dirty="0">
                <a:solidFill>
                  <a:prstClr val="white"/>
                </a:solidFill>
                <a:latin typeface="Calibri" panose="020F0502020204030204"/>
              </a:rPr>
              <a:t>c. Thanh niên xung phong</a:t>
            </a:r>
          </a:p>
          <a:p>
            <a:pPr lvl="0" algn="just">
              <a:defRPr/>
            </a:pPr>
            <a:r>
              <a:rPr lang="vi-VN" sz="2000" b="1" dirty="0">
                <a:solidFill>
                  <a:prstClr val="white"/>
                </a:solidFill>
                <a:latin typeface="Calibri" panose="020F0502020204030204"/>
              </a:rPr>
              <a:t>d. Dân công hoả tuyến.</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b. </a:t>
            </a:r>
            <a:r>
              <a:rPr lang="vi-VN" sz="3200" b="1">
                <a:solidFill>
                  <a:prstClr val="white"/>
                </a:solidFill>
                <a:latin typeface="Calibri" panose="020F0502020204030204"/>
              </a:rPr>
              <a:t>Quân đội nhân dân</a:t>
            </a:r>
            <a:endParaRPr lang="vi-VN" sz="3200" b="1" dirty="0">
              <a:solidFill>
                <a:prstClr val="white"/>
              </a:solidFill>
              <a:latin typeface="Calibri" panose="020F0502020204030204"/>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02741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1113</TotalTime>
  <Words>414</Words>
  <Application>Microsoft Office PowerPoint</Application>
  <PresentationFormat>Widescreen</PresentationFormat>
  <Paragraphs>36</Paragraphs>
  <Slides>7</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 GIANG</dc:creator>
  <cp:lastModifiedBy>Admin</cp:lastModifiedBy>
  <cp:revision>123</cp:revision>
  <dcterms:created xsi:type="dcterms:W3CDTF">2018-10-29T09:59:25Z</dcterms:created>
  <dcterms:modified xsi:type="dcterms:W3CDTF">2021-05-05T12:30:35Z</dcterms:modified>
</cp:coreProperties>
</file>