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5" r:id="rId7"/>
    <p:sldId id="266" r:id="rId8"/>
    <p:sldId id="267" r:id="rId9"/>
    <p:sldId id="268" r:id="rId10"/>
    <p:sldId id="270" r:id="rId11"/>
    <p:sldId id="261" r:id="rId12"/>
    <p:sldId id="262" r:id="rId13"/>
    <p:sldId id="263" r:id="rId14"/>
    <p:sldId id="26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52" y="3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5/10/2021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5/10/2021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8233" y="322774"/>
            <a:ext cx="8689976" cy="2509213"/>
          </a:xfrm>
        </p:spPr>
        <p:txBody>
          <a:bodyPr/>
          <a:lstStyle/>
          <a:p>
            <a:r>
              <a:rPr lang="en-GB" dirty="0" smtClean="0"/>
              <a:t>LESSON 3</a:t>
            </a:r>
            <a:endParaRPr lang="en-GB" dirty="0"/>
          </a:p>
        </p:txBody>
      </p:sp>
      <p:sp>
        <p:nvSpPr>
          <p:cNvPr id="3" name="Subtitle 2"/>
          <p:cNvSpPr>
            <a:spLocks noGrp="1"/>
          </p:cNvSpPr>
          <p:nvPr>
            <p:ph type="subTitle" idx="1"/>
          </p:nvPr>
        </p:nvSpPr>
        <p:spPr/>
        <p:txBody>
          <a:bodyPr>
            <a:normAutofit/>
          </a:bodyPr>
          <a:lstStyle/>
          <a:p>
            <a:r>
              <a:rPr lang="en-GB" sz="6000" b="1" dirty="0" smtClean="0">
                <a:solidFill>
                  <a:srgbClr val="FF0000"/>
                </a:solidFill>
              </a:rPr>
              <a:t>PASSIVE VOICE</a:t>
            </a:r>
            <a:endParaRPr lang="en-GB" sz="6000" b="1" dirty="0">
              <a:solidFill>
                <a:srgbClr val="FF0000"/>
              </a:solidFill>
            </a:endParaRPr>
          </a:p>
        </p:txBody>
      </p:sp>
    </p:spTree>
    <p:extLst>
      <p:ext uri="{BB962C8B-B14F-4D97-AF65-F5344CB8AC3E}">
        <p14:creationId xmlns:p14="http://schemas.microsoft.com/office/powerpoint/2010/main" val="2231511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041" y="-81198"/>
            <a:ext cx="10364451" cy="1596177"/>
          </a:xfrm>
        </p:spPr>
        <p:txBody>
          <a:bodyPr/>
          <a:lstStyle/>
          <a:p>
            <a:r>
              <a:rPr lang="en-GB" dirty="0" smtClean="0"/>
              <a:t>1. CẤU TRÚC CÂU</a:t>
            </a:r>
            <a:endParaRPr lang="en-GB" dirty="0"/>
          </a:p>
        </p:txBody>
      </p:sp>
      <p:sp>
        <p:nvSpPr>
          <p:cNvPr id="3" name="Content Placeholder 2"/>
          <p:cNvSpPr>
            <a:spLocks noGrp="1"/>
          </p:cNvSpPr>
          <p:nvPr>
            <p:ph sz="quarter" idx="13"/>
          </p:nvPr>
        </p:nvSpPr>
        <p:spPr>
          <a:xfrm>
            <a:off x="707666" y="1198250"/>
            <a:ext cx="10363826" cy="3424107"/>
          </a:xfrm>
        </p:spPr>
        <p:txBody>
          <a:bodyPr/>
          <a:lstStyle/>
          <a:p>
            <a:r>
              <a:rPr lang="en-GB" b="1" dirty="0" err="1">
                <a:solidFill>
                  <a:srgbClr val="FF0000"/>
                </a:solidFill>
              </a:rPr>
              <a:t>Cấu</a:t>
            </a:r>
            <a:r>
              <a:rPr lang="en-GB" b="1" dirty="0">
                <a:solidFill>
                  <a:srgbClr val="FF0000"/>
                </a:solidFill>
              </a:rPr>
              <a:t> </a:t>
            </a:r>
            <a:r>
              <a:rPr lang="en-GB" b="1" dirty="0" err="1">
                <a:solidFill>
                  <a:srgbClr val="FF0000"/>
                </a:solidFill>
              </a:rPr>
              <a:t>trúc</a:t>
            </a:r>
            <a:r>
              <a:rPr lang="en-GB" b="1" dirty="0">
                <a:solidFill>
                  <a:srgbClr val="FF0000"/>
                </a:solidFill>
              </a:rPr>
              <a:t> </a:t>
            </a:r>
            <a:r>
              <a:rPr lang="en-GB" b="1" dirty="0" err="1">
                <a:solidFill>
                  <a:srgbClr val="FF0000"/>
                </a:solidFill>
              </a:rPr>
              <a:t>câu</a:t>
            </a:r>
            <a:r>
              <a:rPr lang="en-GB" b="1" dirty="0">
                <a:solidFill>
                  <a:srgbClr val="FF0000"/>
                </a:solidFill>
              </a:rPr>
              <a:t> </a:t>
            </a:r>
            <a:r>
              <a:rPr lang="en-GB" b="1" dirty="0" err="1">
                <a:solidFill>
                  <a:srgbClr val="FF0000"/>
                </a:solidFill>
              </a:rPr>
              <a:t>chủ</a:t>
            </a:r>
            <a:r>
              <a:rPr lang="en-GB" b="1" dirty="0">
                <a:solidFill>
                  <a:srgbClr val="FF0000"/>
                </a:solidFill>
              </a:rPr>
              <a:t> </a:t>
            </a:r>
            <a:r>
              <a:rPr lang="en-GB" b="1" dirty="0" err="1">
                <a:solidFill>
                  <a:srgbClr val="FF0000"/>
                </a:solidFill>
              </a:rPr>
              <a:t>động</a:t>
            </a:r>
            <a:r>
              <a:rPr lang="en-GB" b="1" dirty="0">
                <a:solidFill>
                  <a:srgbClr val="FF0000"/>
                </a:solidFill>
              </a:rPr>
              <a:t>: </a:t>
            </a:r>
            <a:endParaRPr lang="en-GB" dirty="0"/>
          </a:p>
          <a:p>
            <a:pPr marL="0" indent="0" algn="ctr">
              <a:buNone/>
            </a:pPr>
            <a:r>
              <a:rPr lang="en-GB" sz="4800" b="1" dirty="0" smtClean="0">
                <a:solidFill>
                  <a:srgbClr val="0070C0"/>
                </a:solidFill>
              </a:rPr>
              <a:t>S </a:t>
            </a:r>
            <a:r>
              <a:rPr lang="en-GB" sz="4800" b="1" dirty="0">
                <a:solidFill>
                  <a:srgbClr val="0070C0"/>
                </a:solidFill>
              </a:rPr>
              <a:t>+ V + O </a:t>
            </a:r>
            <a:endParaRPr lang="en-GB" sz="4800" b="1" dirty="0" smtClean="0">
              <a:solidFill>
                <a:srgbClr val="0070C0"/>
              </a:solidFill>
            </a:endParaRPr>
          </a:p>
          <a:p>
            <a:pPr marL="0" indent="0">
              <a:buNone/>
            </a:pPr>
            <a:r>
              <a:rPr lang="en-GB" sz="3200" u="sng" cap="none" dirty="0" err="1" smtClean="0"/>
              <a:t>Ví</a:t>
            </a:r>
            <a:r>
              <a:rPr lang="en-GB" sz="3200" u="sng" cap="none" dirty="0" smtClean="0"/>
              <a:t> </a:t>
            </a:r>
            <a:r>
              <a:rPr lang="en-GB" sz="3200" u="sng" cap="none" dirty="0" err="1" smtClean="0"/>
              <a:t>dụ</a:t>
            </a:r>
            <a:r>
              <a:rPr lang="en-GB" sz="3200" cap="none" dirty="0" smtClean="0"/>
              <a:t>: 		</a:t>
            </a:r>
            <a:r>
              <a:rPr lang="en-GB" sz="3200" cap="none" dirty="0" err="1" smtClean="0"/>
              <a:t>Cả</a:t>
            </a:r>
            <a:r>
              <a:rPr lang="en-GB" sz="3200" cap="none" dirty="0" smtClean="0"/>
              <a:t> </a:t>
            </a:r>
            <a:r>
              <a:rPr lang="en-GB" sz="3200" cap="none" dirty="0" err="1" smtClean="0"/>
              <a:t>tổ</a:t>
            </a:r>
            <a:r>
              <a:rPr lang="en-GB" sz="3200" cap="none" dirty="0" smtClean="0"/>
              <a:t> </a:t>
            </a:r>
            <a:r>
              <a:rPr lang="en-GB" sz="3200" cap="none" dirty="0" err="1" smtClean="0"/>
              <a:t>tán</a:t>
            </a:r>
            <a:r>
              <a:rPr lang="en-GB" sz="3200" cap="none" dirty="0" smtClean="0"/>
              <a:t> </a:t>
            </a:r>
            <a:r>
              <a:rPr lang="en-GB" sz="3200" cap="none" dirty="0" err="1" smtClean="0"/>
              <a:t>thành</a:t>
            </a:r>
            <a:r>
              <a:rPr lang="en-GB" sz="3200" cap="none" dirty="0" smtClean="0"/>
              <a:t> ý </a:t>
            </a:r>
            <a:r>
              <a:rPr lang="en-GB" sz="3200" cap="none" dirty="0" err="1" smtClean="0"/>
              <a:t>kiến</a:t>
            </a:r>
            <a:r>
              <a:rPr lang="en-GB" sz="3200" cap="none" dirty="0" smtClean="0"/>
              <a:t> </a:t>
            </a:r>
            <a:r>
              <a:rPr lang="en-GB" sz="3200" cap="none" dirty="0" err="1" smtClean="0"/>
              <a:t>của</a:t>
            </a:r>
            <a:r>
              <a:rPr lang="en-GB" sz="3200" cap="none" dirty="0" smtClean="0"/>
              <a:t> </a:t>
            </a:r>
            <a:r>
              <a:rPr lang="en-GB" sz="3200" cap="none" dirty="0" err="1" smtClean="0"/>
              <a:t>tôi</a:t>
            </a:r>
            <a:r>
              <a:rPr lang="en-GB" sz="3200" cap="none" dirty="0" smtClean="0"/>
              <a:t>.</a:t>
            </a:r>
          </a:p>
          <a:p>
            <a:pPr marL="0" indent="0">
              <a:buNone/>
            </a:pPr>
            <a:endParaRPr lang="en-GB" sz="3200" cap="none" dirty="0"/>
          </a:p>
          <a:p>
            <a:pPr marL="0" indent="0">
              <a:buNone/>
            </a:pPr>
            <a:endParaRPr lang="en-GB" sz="3200" cap="none" dirty="0" smtClean="0"/>
          </a:p>
          <a:p>
            <a:pPr marL="0" indent="0">
              <a:buNone/>
            </a:pPr>
            <a:endParaRPr lang="en-GB" sz="3200" cap="none" dirty="0" smtClean="0"/>
          </a:p>
        </p:txBody>
      </p:sp>
    </p:spTree>
    <p:extLst>
      <p:ext uri="{BB962C8B-B14F-4D97-AF65-F5344CB8AC3E}">
        <p14:creationId xmlns:p14="http://schemas.microsoft.com/office/powerpoint/2010/main" val="2218990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933" y="189146"/>
            <a:ext cx="10705732" cy="1596177"/>
          </a:xfrm>
        </p:spPr>
        <p:txBody>
          <a:bodyPr>
            <a:normAutofit fontScale="90000"/>
          </a:bodyPr>
          <a:lstStyle/>
          <a:p>
            <a:r>
              <a:rPr lang="vi-VN" sz="2800" cap="none" dirty="0" smtClean="0"/>
              <a:t>Sau đây là các kiểu cấu trúc câu bị động tương ứng với cấu trúc câu chủ</a:t>
            </a:r>
            <a:r>
              <a:rPr lang="en-GB" sz="2800" cap="none" dirty="0" smtClean="0"/>
              <a:t> </a:t>
            </a:r>
            <a:r>
              <a:rPr lang="vi-VN" sz="2800" cap="none" dirty="0" smtClean="0"/>
              <a:t>động trên:</a:t>
            </a:r>
            <a:r>
              <a:rPr lang="en-GB" sz="2800" cap="none" dirty="0" smtClean="0"/>
              <a:t/>
            </a:r>
            <a:br>
              <a:rPr lang="en-GB" sz="2800" cap="none" dirty="0" smtClean="0"/>
            </a:br>
            <a:r>
              <a:rPr lang="en-GB" sz="2800" cap="none" dirty="0" smtClean="0">
                <a:solidFill>
                  <a:srgbClr val="C00000"/>
                </a:solidFill>
              </a:rPr>
              <a:t>CẢ TỔ TÁN THÀNH Ý KIẾN CỦA TÔI.</a:t>
            </a:r>
            <a:r>
              <a:rPr lang="en-GB" sz="2800" cap="none" dirty="0"/>
              <a:t/>
            </a:r>
            <a:br>
              <a:rPr lang="en-GB" sz="2800" cap="none" dirty="0"/>
            </a:br>
            <a:endParaRPr lang="en-GB" sz="2800" cap="none" dirty="0"/>
          </a:p>
        </p:txBody>
      </p:sp>
      <p:sp>
        <p:nvSpPr>
          <p:cNvPr id="3" name="Content Placeholder 2"/>
          <p:cNvSpPr>
            <a:spLocks noGrp="1"/>
          </p:cNvSpPr>
          <p:nvPr>
            <p:ph sz="quarter" idx="13"/>
          </p:nvPr>
        </p:nvSpPr>
        <p:spPr>
          <a:xfrm>
            <a:off x="500933" y="1785323"/>
            <a:ext cx="10363826" cy="3424107"/>
          </a:xfrm>
        </p:spPr>
        <p:txBody>
          <a:bodyPr>
            <a:noAutofit/>
          </a:bodyPr>
          <a:lstStyle/>
          <a:p>
            <a:r>
              <a:rPr lang="vi-VN" b="1" dirty="0" smtClean="0">
                <a:solidFill>
                  <a:schemeClr val="bg2">
                    <a:lumMod val="50000"/>
                  </a:schemeClr>
                </a:solidFill>
              </a:rPr>
              <a:t>Cấu </a:t>
            </a:r>
            <a:r>
              <a:rPr lang="vi-VN" b="1" dirty="0">
                <a:solidFill>
                  <a:schemeClr val="bg2">
                    <a:lumMod val="50000"/>
                  </a:schemeClr>
                </a:solidFill>
              </a:rPr>
              <a:t>trúc 1: </a:t>
            </a:r>
            <a:endParaRPr lang="en-GB" b="1" dirty="0" smtClean="0">
              <a:solidFill>
                <a:schemeClr val="bg2">
                  <a:lumMod val="50000"/>
                </a:schemeClr>
              </a:solidFill>
            </a:endParaRPr>
          </a:p>
          <a:p>
            <a:pPr marL="0" indent="0" algn="ctr">
              <a:buNone/>
            </a:pPr>
            <a:r>
              <a:rPr lang="vi-VN" dirty="0" smtClean="0"/>
              <a:t>O </a:t>
            </a:r>
            <a:r>
              <a:rPr lang="vi-VN" dirty="0"/>
              <a:t>+ được/bị + V </a:t>
            </a:r>
          </a:p>
          <a:p>
            <a:pPr marL="0" indent="0" algn="ctr">
              <a:buNone/>
            </a:pPr>
            <a:r>
              <a:rPr lang="vi-VN" dirty="0"/>
              <a:t>Ý kiến của tôi được tán thành. </a:t>
            </a:r>
          </a:p>
          <a:p>
            <a:r>
              <a:rPr lang="vi-VN" b="1" dirty="0" smtClean="0">
                <a:solidFill>
                  <a:schemeClr val="bg2">
                    <a:lumMod val="50000"/>
                  </a:schemeClr>
                </a:solidFill>
              </a:rPr>
              <a:t> </a:t>
            </a:r>
            <a:r>
              <a:rPr lang="vi-VN" b="1" dirty="0">
                <a:solidFill>
                  <a:schemeClr val="bg2">
                    <a:lumMod val="50000"/>
                  </a:schemeClr>
                </a:solidFill>
              </a:rPr>
              <a:t>Cấu trúc 2: </a:t>
            </a:r>
          </a:p>
          <a:p>
            <a:pPr marL="0" indent="0" algn="ctr">
              <a:buNone/>
            </a:pPr>
            <a:r>
              <a:rPr lang="vi-VN" dirty="0"/>
              <a:t>O + được/bị + S + V </a:t>
            </a:r>
          </a:p>
          <a:p>
            <a:pPr marL="0" indent="0" algn="ctr">
              <a:buNone/>
            </a:pPr>
            <a:r>
              <a:rPr lang="vi-VN" dirty="0"/>
              <a:t>Ý kiến của tôi được cả tổ tán thành. </a:t>
            </a:r>
          </a:p>
          <a:p>
            <a:r>
              <a:rPr lang="vi-VN" b="1" dirty="0" smtClean="0">
                <a:solidFill>
                  <a:schemeClr val="bg2">
                    <a:lumMod val="50000"/>
                  </a:schemeClr>
                </a:solidFill>
              </a:rPr>
              <a:t>Cấu </a:t>
            </a:r>
            <a:r>
              <a:rPr lang="vi-VN" b="1" dirty="0">
                <a:solidFill>
                  <a:schemeClr val="bg2">
                    <a:lumMod val="50000"/>
                  </a:schemeClr>
                </a:solidFill>
              </a:rPr>
              <a:t>trúc 3: </a:t>
            </a:r>
          </a:p>
          <a:p>
            <a:pPr marL="0" indent="0" algn="ctr">
              <a:buNone/>
            </a:pPr>
            <a:r>
              <a:rPr lang="vi-VN" dirty="0"/>
              <a:t>O + được/bị + V + S </a:t>
            </a:r>
            <a:endParaRPr lang="en-GB" dirty="0" smtClean="0"/>
          </a:p>
          <a:p>
            <a:pPr marL="0" indent="0" algn="ctr">
              <a:buNone/>
            </a:pPr>
            <a:r>
              <a:rPr lang="en-GB" dirty="0" smtClean="0"/>
              <a:t>Ý KIẾN CỦA TÔI ĐƯỢC TÁN THÀNH BỞI CẢ TỔ</a:t>
            </a:r>
          </a:p>
          <a:p>
            <a:pPr marL="0" indent="0" algn="ctr">
              <a:buNone/>
            </a:pPr>
            <a:endParaRPr lang="en-GB" dirty="0"/>
          </a:p>
        </p:txBody>
      </p:sp>
    </p:spTree>
    <p:extLst>
      <p:ext uri="{BB962C8B-B14F-4D97-AF65-F5344CB8AC3E}">
        <p14:creationId xmlns:p14="http://schemas.microsoft.com/office/powerpoint/2010/main" val="17964569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5416" y="0"/>
            <a:ext cx="12096584" cy="3424107"/>
          </a:xfrm>
        </p:spPr>
        <p:txBody>
          <a:bodyPr>
            <a:noAutofit/>
          </a:bodyPr>
          <a:lstStyle/>
          <a:p>
            <a:pPr marL="0" indent="0">
              <a:buNone/>
            </a:pPr>
            <a:r>
              <a:rPr lang="vi-VN" sz="2800" b="1" cap="none" dirty="0" smtClean="0">
                <a:solidFill>
                  <a:srgbClr val="C00000"/>
                </a:solidFill>
              </a:rPr>
              <a:t>Hãy cho biết các câu chủ động sau đây có cấu trúc bị động nào. </a:t>
            </a:r>
          </a:p>
          <a:p>
            <a:pPr marL="0" indent="0">
              <a:buNone/>
            </a:pPr>
            <a:r>
              <a:rPr lang="vi-VN" sz="2800" cap="none" dirty="0" smtClean="0"/>
              <a:t>1. Căn phòng được ngăn làm hai. </a:t>
            </a:r>
          </a:p>
          <a:p>
            <a:pPr marL="0" indent="0">
              <a:buNone/>
            </a:pPr>
            <a:r>
              <a:rPr lang="vi-VN" sz="2800" cap="none" dirty="0" smtClean="0"/>
              <a:t>2. Của cải bị tịch thu sạch. </a:t>
            </a:r>
          </a:p>
          <a:p>
            <a:pPr marL="0" indent="0">
              <a:buNone/>
            </a:pPr>
            <a:r>
              <a:rPr lang="vi-VN" sz="2800" cap="none" dirty="0" smtClean="0"/>
              <a:t>3. Nó bị lôi ra ngoài. </a:t>
            </a:r>
          </a:p>
          <a:p>
            <a:pPr marL="0" indent="0">
              <a:buNone/>
            </a:pPr>
            <a:r>
              <a:rPr lang="vi-VN" sz="2800" cap="none" dirty="0" smtClean="0"/>
              <a:t>4. Ý kiến của tôi được cả tổ tán thành. </a:t>
            </a:r>
          </a:p>
          <a:p>
            <a:pPr marL="0" indent="0">
              <a:buNone/>
            </a:pPr>
            <a:r>
              <a:rPr lang="vi-VN" sz="2800" cap="none" dirty="0" smtClean="0"/>
              <a:t>5. Thuyền bị bão đánh dạt vào bờ. </a:t>
            </a:r>
          </a:p>
          <a:p>
            <a:pPr marL="0" indent="0">
              <a:buNone/>
            </a:pPr>
            <a:r>
              <a:rPr lang="vi-VN" sz="2800" cap="none" dirty="0" smtClean="0"/>
              <a:t>6. Anh bị người ta lừa rồi. </a:t>
            </a:r>
          </a:p>
          <a:p>
            <a:pPr marL="0" indent="0">
              <a:buNone/>
            </a:pPr>
            <a:r>
              <a:rPr lang="vi-VN" sz="2800" cap="none" dirty="0" smtClean="0"/>
              <a:t>7. Tiếng con chim sơn ca bị át bởi tiếng còi tàu. </a:t>
            </a:r>
          </a:p>
          <a:p>
            <a:pPr marL="0" indent="0">
              <a:buNone/>
            </a:pPr>
            <a:r>
              <a:rPr lang="en-GB" sz="2800" cap="none" dirty="0" smtClean="0"/>
              <a:t>8</a:t>
            </a:r>
            <a:r>
              <a:rPr lang="vi-VN" sz="2800" cap="none" dirty="0" smtClean="0"/>
              <a:t>. Tình huống thống nhất hài hoà bên trong của hệ thống pháp luật được quyết </a:t>
            </a:r>
            <a:r>
              <a:rPr lang="en-GB" sz="2800" cap="none" dirty="0" smtClean="0"/>
              <a:t>đ</a:t>
            </a:r>
            <a:r>
              <a:rPr lang="vi-VN" sz="2800" cap="none" dirty="0" smtClean="0"/>
              <a:t>ịnh bởi tính thống nhất của hệ thống kinh tế, chế độ chính trị- xã hội của </a:t>
            </a:r>
          </a:p>
          <a:p>
            <a:pPr marL="0" indent="0">
              <a:buNone/>
            </a:pPr>
            <a:r>
              <a:rPr lang="vi-VN" sz="2800" cap="none" dirty="0" smtClean="0"/>
              <a:t>Một quốc gia.</a:t>
            </a:r>
            <a:endParaRPr lang="en-GB" sz="2800" cap="none" dirty="0"/>
          </a:p>
        </p:txBody>
      </p:sp>
    </p:spTree>
    <p:extLst>
      <p:ext uri="{BB962C8B-B14F-4D97-AF65-F5344CB8AC3E}">
        <p14:creationId xmlns:p14="http://schemas.microsoft.com/office/powerpoint/2010/main" val="9772377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878009" cy="1596177"/>
          </a:xfrm>
        </p:spPr>
        <p:txBody>
          <a:bodyPr/>
          <a:lstStyle/>
          <a:p>
            <a:r>
              <a:rPr lang="vi-VN" b="1" dirty="0">
                <a:solidFill>
                  <a:srgbClr val="002060"/>
                </a:solidFill>
              </a:rPr>
              <a:t>Cách nhận dạng câu bị động tiếng Việt </a:t>
            </a:r>
            <a:r>
              <a:rPr lang="vi-VN" dirty="0"/>
              <a:t/>
            </a:r>
            <a:br>
              <a:rPr lang="vi-VN" dirty="0"/>
            </a:br>
            <a:endParaRPr lang="en-GB" dirty="0"/>
          </a:p>
        </p:txBody>
      </p:sp>
      <p:sp>
        <p:nvSpPr>
          <p:cNvPr id="3" name="Content Placeholder 2"/>
          <p:cNvSpPr>
            <a:spLocks noGrp="1"/>
          </p:cNvSpPr>
          <p:nvPr>
            <p:ph sz="quarter" idx="13"/>
          </p:nvPr>
        </p:nvSpPr>
        <p:spPr>
          <a:xfrm>
            <a:off x="452598" y="1476546"/>
            <a:ext cx="10363826" cy="3424107"/>
          </a:xfrm>
        </p:spPr>
        <p:txBody>
          <a:bodyPr>
            <a:noAutofit/>
          </a:bodyPr>
          <a:lstStyle/>
          <a:p>
            <a:pPr marL="0" indent="0">
              <a:buNone/>
            </a:pPr>
            <a:r>
              <a:rPr lang="vi-VN" cap="none" dirty="0" smtClean="0"/>
              <a:t>Hãy đọc các câu dưới đây: </a:t>
            </a:r>
          </a:p>
          <a:p>
            <a:pPr marL="0" indent="0">
              <a:buNone/>
            </a:pPr>
            <a:r>
              <a:rPr lang="vi-VN" cap="none" dirty="0" smtClean="0"/>
              <a:t>1. Tôi bị ngã. </a:t>
            </a:r>
          </a:p>
          <a:p>
            <a:pPr marL="0" indent="0">
              <a:buNone/>
            </a:pPr>
            <a:r>
              <a:rPr lang="vi-VN" cap="none" dirty="0" smtClean="0"/>
              <a:t>2. Tôi bị mắng. </a:t>
            </a:r>
          </a:p>
          <a:p>
            <a:pPr marL="0" indent="0">
              <a:buNone/>
            </a:pPr>
            <a:r>
              <a:rPr lang="vi-VN" cap="none" dirty="0" smtClean="0"/>
              <a:t>3. Nó được xem phim. </a:t>
            </a:r>
          </a:p>
          <a:p>
            <a:pPr marL="0" indent="0">
              <a:buNone/>
            </a:pPr>
            <a:r>
              <a:rPr lang="vi-VN" cap="none" dirty="0" smtClean="0"/>
              <a:t>4. Nó được tặng chiếc xe đạp. </a:t>
            </a:r>
          </a:p>
          <a:p>
            <a:pPr marL="0" indent="0">
              <a:buNone/>
            </a:pPr>
            <a:r>
              <a:rPr lang="vi-VN" cap="none" dirty="0" smtClean="0">
                <a:solidFill>
                  <a:srgbClr val="C00000"/>
                </a:solidFill>
              </a:rPr>
              <a:t>Hãy thêm một chủ thể nào đó vào sau bị/được trong bốn câu trên. </a:t>
            </a:r>
            <a:endParaRPr lang="en-GB" cap="none" dirty="0" smtClean="0">
              <a:solidFill>
                <a:srgbClr val="C00000"/>
              </a:solidFill>
            </a:endParaRPr>
          </a:p>
          <a:p>
            <a:pPr marL="0" indent="0">
              <a:buNone/>
            </a:pPr>
            <a:r>
              <a:rPr lang="vi-VN" cap="none" dirty="0" smtClean="0"/>
              <a:t>Ví dụ: </a:t>
            </a:r>
            <a:r>
              <a:rPr lang="vi-VN" b="1" cap="none" dirty="0" smtClean="0"/>
              <a:t>chủ thể</a:t>
            </a:r>
            <a:r>
              <a:rPr lang="en-GB" b="1" cap="none" dirty="0" smtClean="0"/>
              <a:t> </a:t>
            </a:r>
            <a:r>
              <a:rPr lang="vi-VN" b="1" cap="none" dirty="0" smtClean="0"/>
              <a:t>Mẹ</a:t>
            </a:r>
          </a:p>
          <a:p>
            <a:pPr marL="0" indent="0">
              <a:buNone/>
            </a:pPr>
            <a:r>
              <a:rPr lang="vi-VN" cap="none" dirty="0" smtClean="0"/>
              <a:t>1. Tôi bị mẹ ngã. </a:t>
            </a:r>
          </a:p>
          <a:p>
            <a:pPr marL="0" indent="0">
              <a:buNone/>
            </a:pPr>
            <a:r>
              <a:rPr lang="vi-VN" cap="none" dirty="0" smtClean="0"/>
              <a:t>2. Tôi bị mẹ mắng. </a:t>
            </a:r>
          </a:p>
          <a:p>
            <a:pPr marL="0" indent="0">
              <a:buNone/>
            </a:pPr>
            <a:r>
              <a:rPr lang="vi-VN" cap="none" dirty="0" smtClean="0"/>
              <a:t>3. Nó được mẹ xem phim. </a:t>
            </a:r>
          </a:p>
          <a:p>
            <a:pPr marL="0" indent="0">
              <a:buNone/>
            </a:pPr>
            <a:r>
              <a:rPr lang="vi-VN" cap="none" dirty="0" smtClean="0"/>
              <a:t>4. Nó được mẹ tặng chiếc xe đạp. </a:t>
            </a:r>
          </a:p>
        </p:txBody>
      </p:sp>
    </p:spTree>
    <p:extLst>
      <p:ext uri="{BB962C8B-B14F-4D97-AF65-F5344CB8AC3E}">
        <p14:creationId xmlns:p14="http://schemas.microsoft.com/office/powerpoint/2010/main" val="115720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309475" y="267947"/>
            <a:ext cx="11704946" cy="3424107"/>
          </a:xfrm>
        </p:spPr>
        <p:txBody>
          <a:bodyPr>
            <a:noAutofit/>
          </a:bodyPr>
          <a:lstStyle/>
          <a:p>
            <a:pPr marL="0" indent="0">
              <a:buNone/>
            </a:pPr>
            <a:r>
              <a:rPr lang="en-GB" sz="2400" cap="none" dirty="0" smtClean="0">
                <a:latin typeface="+mj-lt"/>
              </a:rPr>
              <a:t>1. </a:t>
            </a:r>
            <a:r>
              <a:rPr lang="vi-VN" sz="2400" cap="none" dirty="0" smtClean="0">
                <a:latin typeface="+mj-lt"/>
              </a:rPr>
              <a:t>Thiết bị này được sử d ụ n g trong th</a:t>
            </a:r>
            <a:r>
              <a:rPr lang="en-GB" sz="2400" cap="none" dirty="0" smtClean="0">
                <a:latin typeface="+mj-lt"/>
              </a:rPr>
              <a:t>ế</a:t>
            </a:r>
            <a:r>
              <a:rPr lang="vi-VN" sz="2400" cap="none" dirty="0" smtClean="0">
                <a:latin typeface="+mj-lt"/>
              </a:rPr>
              <a:t> chiến thứ II đế trợ ngắm súng.</a:t>
            </a:r>
            <a:endParaRPr lang="en-GB" sz="2400" cap="none" dirty="0" smtClean="0">
              <a:latin typeface="+mj-lt"/>
            </a:endParaRPr>
          </a:p>
          <a:p>
            <a:pPr marL="0" indent="0">
              <a:buNone/>
            </a:pPr>
            <a:r>
              <a:rPr lang="en-GB" sz="2400" cap="none" dirty="0" smtClean="0">
                <a:latin typeface="+mj-lt"/>
              </a:rPr>
              <a:t>2. </a:t>
            </a:r>
            <a:r>
              <a:rPr lang="en-GB" sz="2400" cap="none" dirty="0" err="1" smtClean="0">
                <a:latin typeface="+mj-lt"/>
              </a:rPr>
              <a:t>Xe</a:t>
            </a:r>
            <a:r>
              <a:rPr lang="en-GB" sz="2400" cap="none" dirty="0" smtClean="0">
                <a:latin typeface="+mj-lt"/>
              </a:rPr>
              <a:t> </a:t>
            </a:r>
            <a:r>
              <a:rPr lang="en-GB" sz="2400" cap="none" dirty="0" err="1" smtClean="0">
                <a:latin typeface="+mj-lt"/>
              </a:rPr>
              <a:t>đạp</a:t>
            </a:r>
            <a:r>
              <a:rPr lang="en-GB" sz="2400" cap="none" dirty="0" smtClean="0">
                <a:latin typeface="+mj-lt"/>
              </a:rPr>
              <a:t> </a:t>
            </a:r>
            <a:r>
              <a:rPr lang="en-GB" sz="2400" cap="none" dirty="0" err="1" smtClean="0">
                <a:latin typeface="+mj-lt"/>
              </a:rPr>
              <a:t>của</a:t>
            </a:r>
            <a:r>
              <a:rPr lang="en-GB" sz="2400" cap="none" dirty="0" smtClean="0">
                <a:latin typeface="+mj-lt"/>
              </a:rPr>
              <a:t> </a:t>
            </a:r>
            <a:r>
              <a:rPr lang="en-GB" sz="2400" cap="none" dirty="0" err="1" smtClean="0">
                <a:latin typeface="+mj-lt"/>
              </a:rPr>
              <a:t>tôi</a:t>
            </a:r>
            <a:r>
              <a:rPr lang="en-GB" sz="2400" cap="none" dirty="0" smtClean="0">
                <a:latin typeface="+mj-lt"/>
              </a:rPr>
              <a:t> </a:t>
            </a:r>
            <a:r>
              <a:rPr lang="en-GB" sz="2400" cap="none" dirty="0" err="1" smtClean="0">
                <a:latin typeface="+mj-lt"/>
              </a:rPr>
              <a:t>đã</a:t>
            </a:r>
            <a:r>
              <a:rPr lang="en-GB" sz="2400" cap="none" dirty="0" smtClean="0">
                <a:latin typeface="+mj-lt"/>
              </a:rPr>
              <a:t> </a:t>
            </a:r>
            <a:r>
              <a:rPr lang="en-GB" sz="2400" cap="none" dirty="0" err="1" smtClean="0">
                <a:latin typeface="+mj-lt"/>
              </a:rPr>
              <a:t>biến</a:t>
            </a:r>
            <a:r>
              <a:rPr lang="en-GB" sz="2400" cap="none" dirty="0" smtClean="0">
                <a:latin typeface="+mj-lt"/>
              </a:rPr>
              <a:t> </a:t>
            </a:r>
            <a:r>
              <a:rPr lang="en-GB" sz="2400" cap="none" dirty="0" err="1" smtClean="0">
                <a:latin typeface="+mj-lt"/>
              </a:rPr>
              <a:t>mất</a:t>
            </a:r>
            <a:r>
              <a:rPr lang="en-GB" sz="2400" cap="none" dirty="0" smtClean="0">
                <a:latin typeface="+mj-lt"/>
              </a:rPr>
              <a:t>. </a:t>
            </a:r>
            <a:r>
              <a:rPr lang="en-GB" sz="2400" cap="none" dirty="0" err="1" smtClean="0">
                <a:latin typeface="+mj-lt"/>
              </a:rPr>
              <a:t>Ắt</a:t>
            </a:r>
            <a:r>
              <a:rPr lang="en-GB" sz="2400" cap="none" dirty="0" smtClean="0">
                <a:latin typeface="+mj-lt"/>
              </a:rPr>
              <a:t> </a:t>
            </a:r>
            <a:r>
              <a:rPr lang="en-GB" sz="2400" cap="none" dirty="0" err="1" smtClean="0">
                <a:latin typeface="+mj-lt"/>
              </a:rPr>
              <a:t>hẳn</a:t>
            </a:r>
            <a:r>
              <a:rPr lang="en-GB" sz="2400" cap="none" dirty="0" smtClean="0">
                <a:latin typeface="+mj-lt"/>
              </a:rPr>
              <a:t> </a:t>
            </a:r>
            <a:r>
              <a:rPr lang="en-GB" sz="2400" cap="none" dirty="0" err="1" smtClean="0">
                <a:latin typeface="+mj-lt"/>
              </a:rPr>
              <a:t>là</a:t>
            </a:r>
            <a:r>
              <a:rPr lang="en-GB" sz="2400" cap="none" dirty="0" smtClean="0">
                <a:latin typeface="+mj-lt"/>
              </a:rPr>
              <a:t> </a:t>
            </a:r>
            <a:r>
              <a:rPr lang="en-GB" sz="2400" cap="none" dirty="0" err="1" smtClean="0">
                <a:latin typeface="+mj-lt"/>
              </a:rPr>
              <a:t>nó</a:t>
            </a:r>
            <a:r>
              <a:rPr lang="en-GB" sz="2400" cap="none" dirty="0" smtClean="0">
                <a:latin typeface="+mj-lt"/>
              </a:rPr>
              <a:t> </a:t>
            </a:r>
            <a:r>
              <a:rPr lang="en-GB" sz="2400" cap="none" dirty="0" err="1" smtClean="0">
                <a:latin typeface="+mj-lt"/>
              </a:rPr>
              <a:t>đã</a:t>
            </a:r>
            <a:r>
              <a:rPr lang="en-GB" sz="2400" cap="none" dirty="0" smtClean="0">
                <a:latin typeface="+mj-lt"/>
              </a:rPr>
              <a:t> </a:t>
            </a:r>
            <a:r>
              <a:rPr lang="en-GB" sz="2400" cap="none" dirty="0" err="1" smtClean="0">
                <a:latin typeface="+mj-lt"/>
              </a:rPr>
              <a:t>bị</a:t>
            </a:r>
            <a:r>
              <a:rPr lang="en-GB" sz="2400" cap="none" dirty="0" smtClean="0">
                <a:latin typeface="+mj-lt"/>
              </a:rPr>
              <a:t> </a:t>
            </a:r>
            <a:r>
              <a:rPr lang="en-GB" sz="2400" cap="none" dirty="0" err="1" smtClean="0">
                <a:latin typeface="+mj-lt"/>
              </a:rPr>
              <a:t>đánh</a:t>
            </a:r>
            <a:r>
              <a:rPr lang="en-GB" sz="2400" cap="none" dirty="0" smtClean="0">
                <a:latin typeface="+mj-lt"/>
              </a:rPr>
              <a:t> </a:t>
            </a:r>
            <a:r>
              <a:rPr lang="en-GB" sz="2400" cap="none" dirty="0" err="1" smtClean="0">
                <a:latin typeface="+mj-lt"/>
              </a:rPr>
              <a:t>cắp</a:t>
            </a:r>
            <a:r>
              <a:rPr lang="en-GB" sz="2400" cap="none" dirty="0" smtClean="0">
                <a:latin typeface="+mj-lt"/>
              </a:rPr>
              <a:t>.</a:t>
            </a:r>
          </a:p>
          <a:p>
            <a:pPr marL="0" indent="0">
              <a:buNone/>
            </a:pPr>
            <a:r>
              <a:rPr lang="en-GB" sz="2400" cap="none" dirty="0" smtClean="0">
                <a:latin typeface="+mj-lt"/>
              </a:rPr>
              <a:t>3. </a:t>
            </a:r>
            <a:r>
              <a:rPr lang="en-GB" sz="2400" cap="none" dirty="0" err="1" smtClean="0">
                <a:latin typeface="+mj-lt"/>
              </a:rPr>
              <a:t>Khu</a:t>
            </a:r>
            <a:r>
              <a:rPr lang="en-GB" sz="2400" cap="none" dirty="0" smtClean="0">
                <a:latin typeface="+mj-lt"/>
              </a:rPr>
              <a:t> </a:t>
            </a:r>
            <a:r>
              <a:rPr lang="en-GB" sz="2400" cap="none" dirty="0" err="1" smtClean="0">
                <a:latin typeface="+mj-lt"/>
              </a:rPr>
              <a:t>rừng</a:t>
            </a:r>
            <a:r>
              <a:rPr lang="en-GB" sz="2400" cap="none" dirty="0" smtClean="0">
                <a:latin typeface="+mj-lt"/>
              </a:rPr>
              <a:t> </a:t>
            </a:r>
            <a:r>
              <a:rPr lang="en-GB" sz="2400" cap="none" dirty="0" err="1" smtClean="0">
                <a:latin typeface="+mj-lt"/>
              </a:rPr>
              <a:t>bị</a:t>
            </a:r>
            <a:r>
              <a:rPr lang="en-GB" sz="2400" cap="none" dirty="0" smtClean="0">
                <a:latin typeface="+mj-lt"/>
              </a:rPr>
              <a:t> </a:t>
            </a:r>
            <a:r>
              <a:rPr lang="en-GB" sz="2400" cap="none" dirty="0" err="1" smtClean="0">
                <a:latin typeface="+mj-lt"/>
              </a:rPr>
              <a:t>lửa</a:t>
            </a:r>
            <a:r>
              <a:rPr lang="en-GB" sz="2400" cap="none" dirty="0" smtClean="0">
                <a:latin typeface="+mj-lt"/>
              </a:rPr>
              <a:t> </a:t>
            </a:r>
            <a:r>
              <a:rPr lang="en-GB" sz="2400" cap="none" dirty="0" err="1" smtClean="0">
                <a:latin typeface="+mj-lt"/>
              </a:rPr>
              <a:t>tàn</a:t>
            </a:r>
            <a:r>
              <a:rPr lang="en-GB" sz="2400" cap="none" dirty="0" smtClean="0">
                <a:latin typeface="+mj-lt"/>
              </a:rPr>
              <a:t> </a:t>
            </a:r>
            <a:r>
              <a:rPr lang="en-GB" sz="2400" cap="none" dirty="0" err="1" smtClean="0">
                <a:latin typeface="+mj-lt"/>
              </a:rPr>
              <a:t>phá</a:t>
            </a:r>
            <a:r>
              <a:rPr lang="en-GB" sz="2400" cap="none" dirty="0" smtClean="0">
                <a:latin typeface="+mj-lt"/>
              </a:rPr>
              <a:t>.</a:t>
            </a:r>
          </a:p>
          <a:p>
            <a:pPr marL="0" indent="0">
              <a:buNone/>
            </a:pPr>
            <a:r>
              <a:rPr lang="en-GB" sz="2400" cap="none" dirty="0" smtClean="0">
                <a:latin typeface="+mj-lt"/>
              </a:rPr>
              <a:t>4. </a:t>
            </a:r>
            <a:r>
              <a:rPr lang="en-GB" sz="2400" cap="none" dirty="0" err="1" smtClean="0">
                <a:latin typeface="+mj-lt"/>
              </a:rPr>
              <a:t>Trong</a:t>
            </a:r>
            <a:r>
              <a:rPr lang="en-GB" sz="2400" cap="none" dirty="0" smtClean="0">
                <a:latin typeface="+mj-lt"/>
              </a:rPr>
              <a:t> </a:t>
            </a:r>
            <a:r>
              <a:rPr lang="en-GB" sz="2400" cap="none" dirty="0" err="1" smtClean="0">
                <a:latin typeface="+mj-lt"/>
              </a:rPr>
              <a:t>đêm</a:t>
            </a:r>
            <a:r>
              <a:rPr lang="en-GB" sz="2400" cap="none" dirty="0" smtClean="0">
                <a:latin typeface="+mj-lt"/>
              </a:rPr>
              <a:t> </a:t>
            </a:r>
            <a:r>
              <a:rPr lang="en-GB" sz="2400" cap="none" dirty="0" err="1" smtClean="0">
                <a:latin typeface="+mj-lt"/>
              </a:rPr>
              <a:t>chúng</a:t>
            </a:r>
            <a:r>
              <a:rPr lang="en-GB" sz="2400" cap="none" dirty="0" smtClean="0">
                <a:latin typeface="+mj-lt"/>
              </a:rPr>
              <a:t> </a:t>
            </a:r>
            <a:r>
              <a:rPr lang="en-GB" sz="2400" cap="none" dirty="0" err="1" smtClean="0">
                <a:latin typeface="+mj-lt"/>
              </a:rPr>
              <a:t>tôi</a:t>
            </a:r>
            <a:r>
              <a:rPr lang="en-GB" sz="2400" cap="none" dirty="0" smtClean="0">
                <a:latin typeface="+mj-lt"/>
              </a:rPr>
              <a:t> </a:t>
            </a:r>
            <a:r>
              <a:rPr lang="en-GB" sz="2400" cap="none" dirty="0" err="1" smtClean="0">
                <a:latin typeface="+mj-lt"/>
              </a:rPr>
              <a:t>đã</a:t>
            </a:r>
            <a:r>
              <a:rPr lang="en-GB" sz="2400" cap="none" dirty="0" smtClean="0">
                <a:latin typeface="+mj-lt"/>
              </a:rPr>
              <a:t> </a:t>
            </a:r>
            <a:r>
              <a:rPr lang="en-GB" sz="2400" cap="none" dirty="0" err="1" smtClean="0">
                <a:latin typeface="+mj-lt"/>
              </a:rPr>
              <a:t>bị</a:t>
            </a:r>
            <a:r>
              <a:rPr lang="en-GB" sz="2400" cap="none" dirty="0" smtClean="0">
                <a:latin typeface="+mj-lt"/>
              </a:rPr>
              <a:t> </a:t>
            </a:r>
            <a:r>
              <a:rPr lang="en-GB" sz="2400" cap="none" dirty="0" err="1" smtClean="0">
                <a:latin typeface="+mj-lt"/>
              </a:rPr>
              <a:t>đánh</a:t>
            </a:r>
            <a:r>
              <a:rPr lang="en-GB" sz="2400" cap="none" dirty="0" smtClean="0">
                <a:latin typeface="+mj-lt"/>
              </a:rPr>
              <a:t> </a:t>
            </a:r>
            <a:r>
              <a:rPr lang="en-GB" sz="2400" cap="none" dirty="0" err="1" smtClean="0">
                <a:latin typeface="+mj-lt"/>
              </a:rPr>
              <a:t>thức</a:t>
            </a:r>
            <a:r>
              <a:rPr lang="en-GB" sz="2400" cap="none" dirty="0" smtClean="0">
                <a:latin typeface="+mj-lt"/>
              </a:rPr>
              <a:t> </a:t>
            </a:r>
            <a:r>
              <a:rPr lang="en-GB" sz="2400" cap="none" dirty="0" err="1" smtClean="0">
                <a:latin typeface="+mj-lt"/>
              </a:rPr>
              <a:t>bởi</a:t>
            </a:r>
            <a:r>
              <a:rPr lang="en-GB" sz="2400" cap="none" dirty="0" smtClean="0">
                <a:latin typeface="+mj-lt"/>
              </a:rPr>
              <a:t> </a:t>
            </a:r>
            <a:r>
              <a:rPr lang="en-GB" sz="2400" cap="none" dirty="0" err="1" smtClean="0">
                <a:latin typeface="+mj-lt"/>
              </a:rPr>
              <a:t>một</a:t>
            </a:r>
            <a:r>
              <a:rPr lang="en-GB" sz="2400" cap="none" dirty="0" smtClean="0">
                <a:latin typeface="+mj-lt"/>
              </a:rPr>
              <a:t> </a:t>
            </a:r>
            <a:r>
              <a:rPr lang="en-GB" sz="2400" cap="none" dirty="0" err="1" smtClean="0">
                <a:latin typeface="+mj-lt"/>
              </a:rPr>
              <a:t>tiếng</a:t>
            </a:r>
            <a:r>
              <a:rPr lang="en-GB" sz="2400" cap="none" dirty="0" smtClean="0">
                <a:latin typeface="+mj-lt"/>
              </a:rPr>
              <a:t> </a:t>
            </a:r>
            <a:r>
              <a:rPr lang="en-GB" sz="2400" cap="none" dirty="0" err="1" smtClean="0">
                <a:latin typeface="+mj-lt"/>
              </a:rPr>
              <a:t>động</a:t>
            </a:r>
            <a:r>
              <a:rPr lang="en-GB" sz="2400" cap="none" dirty="0" smtClean="0">
                <a:latin typeface="+mj-lt"/>
              </a:rPr>
              <a:t> </a:t>
            </a:r>
            <a:r>
              <a:rPr lang="en-GB" sz="2400" cap="none" dirty="0" err="1" smtClean="0">
                <a:latin typeface="+mj-lt"/>
              </a:rPr>
              <a:t>lớn</a:t>
            </a:r>
            <a:r>
              <a:rPr lang="en-GB" sz="2400" cap="none" dirty="0" smtClean="0">
                <a:latin typeface="+mj-lt"/>
              </a:rPr>
              <a:t>.</a:t>
            </a:r>
          </a:p>
          <a:p>
            <a:pPr marL="0" indent="0">
              <a:buNone/>
            </a:pPr>
            <a:r>
              <a:rPr lang="en-GB" sz="2400" cap="none" dirty="0" smtClean="0">
                <a:latin typeface="+mj-lt"/>
              </a:rPr>
              <a:t>5. </a:t>
            </a:r>
            <a:r>
              <a:rPr lang="vi-VN" sz="2400" cap="none" dirty="0" smtClean="0">
                <a:latin typeface="+mj-lt"/>
              </a:rPr>
              <a:t>Giờ đ</a:t>
            </a:r>
            <a:r>
              <a:rPr lang="en-GB" sz="2400" cap="none" dirty="0" smtClean="0">
                <a:latin typeface="+mj-lt"/>
              </a:rPr>
              <a:t>â</a:t>
            </a:r>
            <a:r>
              <a:rPr lang="vi-VN" sz="2400" cap="none" dirty="0" smtClean="0">
                <a:latin typeface="+mj-lt"/>
              </a:rPr>
              <a:t>y người ta đ</a:t>
            </a:r>
            <a:r>
              <a:rPr lang="en-GB" sz="2400" cap="none" dirty="0" smtClean="0">
                <a:latin typeface="+mj-lt"/>
              </a:rPr>
              <a:t>ã</a:t>
            </a:r>
            <a:r>
              <a:rPr lang="vi-VN" sz="2400" cap="none" dirty="0" smtClean="0">
                <a:latin typeface="+mj-lt"/>
              </a:rPr>
              <a:t> sản xuất một dạng hệ thống máy tính khoa học m</a:t>
            </a:r>
            <a:r>
              <a:rPr lang="en-GB" sz="2400" cap="none" dirty="0" smtClean="0">
                <a:latin typeface="+mj-lt"/>
              </a:rPr>
              <a:t>ớ</a:t>
            </a:r>
            <a:r>
              <a:rPr lang="vi-VN" sz="2400" cap="none" dirty="0" smtClean="0">
                <a:latin typeface="+mj-lt"/>
              </a:rPr>
              <a:t>i gọi là máy tính lai, kết hợp cả hai loại máy tính nói trên thành một.</a:t>
            </a:r>
            <a:endParaRPr lang="en-GB" sz="2400" cap="none" dirty="0" smtClean="0">
              <a:latin typeface="+mj-lt"/>
            </a:endParaRPr>
          </a:p>
          <a:p>
            <a:pPr marL="0" indent="0">
              <a:buNone/>
            </a:pPr>
            <a:r>
              <a:rPr lang="en-GB" sz="2400" cap="none" dirty="0" smtClean="0">
                <a:latin typeface="+mj-lt"/>
              </a:rPr>
              <a:t>6. </a:t>
            </a:r>
            <a:r>
              <a:rPr lang="en-GB" sz="2400" cap="none" dirty="0" err="1" smtClean="0">
                <a:latin typeface="+mj-lt"/>
              </a:rPr>
              <a:t>Cảnh</a:t>
            </a:r>
            <a:r>
              <a:rPr lang="en-GB" sz="2400" cap="none" dirty="0" smtClean="0">
                <a:latin typeface="+mj-lt"/>
              </a:rPr>
              <a:t> </a:t>
            </a:r>
            <a:r>
              <a:rPr lang="en-GB" sz="2400" cap="none" dirty="0" err="1" smtClean="0">
                <a:latin typeface="+mj-lt"/>
              </a:rPr>
              <a:t>sát</a:t>
            </a:r>
            <a:r>
              <a:rPr lang="en-GB" sz="2400" cap="none" dirty="0" smtClean="0">
                <a:latin typeface="+mj-lt"/>
              </a:rPr>
              <a:t> </a:t>
            </a:r>
            <a:r>
              <a:rPr lang="en-GB" sz="2400" cap="none" dirty="0" err="1" smtClean="0">
                <a:latin typeface="+mj-lt"/>
              </a:rPr>
              <a:t>đang</a:t>
            </a:r>
            <a:r>
              <a:rPr lang="en-GB" sz="2400" cap="none" dirty="0" smtClean="0">
                <a:latin typeface="+mj-lt"/>
              </a:rPr>
              <a:t> </a:t>
            </a:r>
            <a:r>
              <a:rPr lang="en-GB" sz="2400" cap="none" dirty="0" err="1" smtClean="0">
                <a:latin typeface="+mj-lt"/>
              </a:rPr>
              <a:t>tìm</a:t>
            </a:r>
            <a:r>
              <a:rPr lang="en-GB" sz="2400" cap="none" dirty="0" smtClean="0">
                <a:latin typeface="+mj-lt"/>
              </a:rPr>
              <a:t> </a:t>
            </a:r>
            <a:r>
              <a:rPr lang="en-GB" sz="2400" cap="none" dirty="0" err="1" smtClean="0">
                <a:latin typeface="+mj-lt"/>
              </a:rPr>
              <a:t>kiếm</a:t>
            </a:r>
            <a:r>
              <a:rPr lang="en-GB" sz="2400" cap="none" dirty="0" smtClean="0">
                <a:latin typeface="+mj-lt"/>
              </a:rPr>
              <a:t> </a:t>
            </a:r>
            <a:r>
              <a:rPr lang="en-GB" sz="2400" cap="none" dirty="0" err="1" smtClean="0">
                <a:latin typeface="+mj-lt"/>
              </a:rPr>
              <a:t>bé</a:t>
            </a:r>
            <a:r>
              <a:rPr lang="en-GB" sz="2400" cap="none" dirty="0" smtClean="0">
                <a:latin typeface="+mj-lt"/>
              </a:rPr>
              <a:t> </a:t>
            </a:r>
            <a:r>
              <a:rPr lang="en-GB" sz="2400" cap="none" dirty="0" err="1" smtClean="0">
                <a:latin typeface="+mj-lt"/>
              </a:rPr>
              <a:t>trai</a:t>
            </a:r>
            <a:r>
              <a:rPr lang="en-GB" sz="2400" cap="none" dirty="0" smtClean="0">
                <a:latin typeface="+mj-lt"/>
              </a:rPr>
              <a:t> </a:t>
            </a:r>
            <a:r>
              <a:rPr lang="en-GB" sz="2400" cap="none" dirty="0" err="1" smtClean="0">
                <a:latin typeface="+mj-lt"/>
              </a:rPr>
              <a:t>bị</a:t>
            </a:r>
            <a:r>
              <a:rPr lang="en-GB" sz="2400" cap="none" dirty="0" smtClean="0">
                <a:latin typeface="+mj-lt"/>
              </a:rPr>
              <a:t> </a:t>
            </a:r>
            <a:r>
              <a:rPr lang="en-GB" sz="2400" cap="none" dirty="0" err="1" smtClean="0">
                <a:latin typeface="+mj-lt"/>
              </a:rPr>
              <a:t>mất</a:t>
            </a:r>
            <a:r>
              <a:rPr lang="en-GB" sz="2400" cap="none" dirty="0" smtClean="0">
                <a:latin typeface="+mj-lt"/>
              </a:rPr>
              <a:t> </a:t>
            </a:r>
            <a:r>
              <a:rPr lang="en-GB" sz="2400" cap="none" dirty="0" err="1" smtClean="0">
                <a:latin typeface="+mj-lt"/>
              </a:rPr>
              <a:t>tích</a:t>
            </a:r>
            <a:r>
              <a:rPr lang="en-GB" sz="2400" cap="none" dirty="0" smtClean="0">
                <a:latin typeface="+mj-lt"/>
              </a:rPr>
              <a:t>. </a:t>
            </a:r>
            <a:r>
              <a:rPr lang="en-GB" sz="2400" cap="none" dirty="0" err="1" smtClean="0">
                <a:latin typeface="+mj-lt"/>
              </a:rPr>
              <a:t>Họ</a:t>
            </a:r>
            <a:r>
              <a:rPr lang="en-GB" sz="2400" cap="none" dirty="0" smtClean="0">
                <a:latin typeface="+mj-lt"/>
              </a:rPr>
              <a:t> </a:t>
            </a:r>
            <a:r>
              <a:rPr lang="en-GB" sz="2400" cap="none" dirty="0" err="1" smtClean="0">
                <a:latin typeface="+mj-lt"/>
              </a:rPr>
              <a:t>không</a:t>
            </a:r>
            <a:r>
              <a:rPr lang="en-GB" sz="2400" cap="none" dirty="0" smtClean="0">
                <a:latin typeface="+mj-lt"/>
              </a:rPr>
              <a:t> </a:t>
            </a:r>
            <a:r>
              <a:rPr lang="en-GB" sz="2400" cap="none" dirty="0" err="1" smtClean="0">
                <a:latin typeface="+mj-lt"/>
              </a:rPr>
              <a:t>tìm</a:t>
            </a:r>
            <a:r>
              <a:rPr lang="en-GB" sz="2400" cap="none" dirty="0" smtClean="0">
                <a:latin typeface="+mj-lt"/>
              </a:rPr>
              <a:t> </a:t>
            </a:r>
            <a:r>
              <a:rPr lang="en-GB" sz="2400" cap="none" dirty="0" err="1" smtClean="0">
                <a:latin typeface="+mj-lt"/>
              </a:rPr>
              <a:t>thấy</a:t>
            </a:r>
            <a:r>
              <a:rPr lang="en-GB" sz="2400" cap="none" dirty="0" smtClean="0">
                <a:latin typeface="+mj-lt"/>
              </a:rPr>
              <a:t> </a:t>
            </a:r>
            <a:r>
              <a:rPr lang="en-GB" sz="2400" cap="none" dirty="0" err="1" smtClean="0">
                <a:latin typeface="+mj-lt"/>
              </a:rPr>
              <a:t>đứa</a:t>
            </a:r>
            <a:r>
              <a:rPr lang="en-GB" sz="2400" cap="none" dirty="0" smtClean="0">
                <a:latin typeface="+mj-lt"/>
              </a:rPr>
              <a:t> </a:t>
            </a:r>
            <a:r>
              <a:rPr lang="en-GB" sz="2400" cap="none" dirty="0" err="1" smtClean="0">
                <a:latin typeface="+mj-lt"/>
              </a:rPr>
              <a:t>bé</a:t>
            </a:r>
            <a:r>
              <a:rPr lang="en-GB" sz="2400" cap="none" dirty="0" smtClean="0">
                <a:latin typeface="+mj-lt"/>
              </a:rPr>
              <a:t> ở </a:t>
            </a:r>
            <a:r>
              <a:rPr lang="en-GB" sz="2400" cap="none" dirty="0" err="1" smtClean="0">
                <a:latin typeface="+mj-lt"/>
              </a:rPr>
              <a:t>đâu</a:t>
            </a:r>
            <a:r>
              <a:rPr lang="en-GB" sz="2400" cap="none" dirty="0" smtClean="0">
                <a:latin typeface="+mj-lt"/>
              </a:rPr>
              <a:t>.</a:t>
            </a:r>
          </a:p>
          <a:p>
            <a:pPr marL="0" indent="0">
              <a:buNone/>
            </a:pPr>
            <a:r>
              <a:rPr lang="en-GB" sz="2400" cap="none" dirty="0" smtClean="0">
                <a:latin typeface="+mj-lt"/>
              </a:rPr>
              <a:t>7. </a:t>
            </a:r>
            <a:r>
              <a:rPr lang="en-GB" sz="2400" cap="none" dirty="0" err="1" smtClean="0">
                <a:latin typeface="+mj-lt"/>
              </a:rPr>
              <a:t>Có</a:t>
            </a:r>
            <a:r>
              <a:rPr lang="en-GB" sz="2400" cap="none" dirty="0" smtClean="0">
                <a:latin typeface="+mj-lt"/>
              </a:rPr>
              <a:t> </a:t>
            </a:r>
            <a:r>
              <a:rPr lang="en-GB" sz="2400" cap="none" dirty="0" err="1" smtClean="0">
                <a:latin typeface="+mj-lt"/>
              </a:rPr>
              <a:t>thể</a:t>
            </a:r>
            <a:r>
              <a:rPr lang="en-GB" sz="2400" cap="none" dirty="0" smtClean="0">
                <a:latin typeface="+mj-lt"/>
              </a:rPr>
              <a:t> </a:t>
            </a:r>
            <a:r>
              <a:rPr lang="en-GB" sz="2400" cap="none" dirty="0" err="1" smtClean="0">
                <a:latin typeface="+mj-lt"/>
              </a:rPr>
              <a:t>bàn</a:t>
            </a:r>
            <a:r>
              <a:rPr lang="en-GB" sz="2400" cap="none" dirty="0" smtClean="0">
                <a:latin typeface="+mj-lt"/>
              </a:rPr>
              <a:t> </a:t>
            </a:r>
            <a:r>
              <a:rPr lang="en-GB" sz="2400" cap="none" dirty="0" err="1" smtClean="0">
                <a:latin typeface="+mj-lt"/>
              </a:rPr>
              <a:t>về</a:t>
            </a:r>
            <a:r>
              <a:rPr lang="en-GB" sz="2400" cap="none" dirty="0" smtClean="0">
                <a:latin typeface="+mj-lt"/>
              </a:rPr>
              <a:t> </a:t>
            </a:r>
            <a:r>
              <a:rPr lang="en-GB" sz="2400" cap="none" dirty="0" err="1" smtClean="0">
                <a:latin typeface="+mj-lt"/>
              </a:rPr>
              <a:t>hệ</a:t>
            </a:r>
            <a:r>
              <a:rPr lang="en-GB" sz="2400" cap="none" dirty="0" smtClean="0">
                <a:latin typeface="+mj-lt"/>
              </a:rPr>
              <a:t> </a:t>
            </a:r>
            <a:r>
              <a:rPr lang="en-GB" sz="2400" cap="none" dirty="0" err="1" smtClean="0">
                <a:latin typeface="+mj-lt"/>
              </a:rPr>
              <a:t>thống</a:t>
            </a:r>
            <a:r>
              <a:rPr lang="en-GB" sz="2400" cap="none" dirty="0" smtClean="0">
                <a:latin typeface="+mj-lt"/>
              </a:rPr>
              <a:t> </a:t>
            </a:r>
            <a:r>
              <a:rPr lang="en-GB" sz="2400" cap="none" dirty="0" err="1" smtClean="0">
                <a:latin typeface="+mj-lt"/>
              </a:rPr>
              <a:t>máy</a:t>
            </a:r>
            <a:r>
              <a:rPr lang="en-GB" sz="2400" cap="none" dirty="0" smtClean="0">
                <a:latin typeface="+mj-lt"/>
              </a:rPr>
              <a:t> </a:t>
            </a:r>
            <a:r>
              <a:rPr lang="en-GB" sz="2400" cap="none" dirty="0" err="1" smtClean="0">
                <a:latin typeface="+mj-lt"/>
              </a:rPr>
              <a:t>tính</a:t>
            </a:r>
            <a:r>
              <a:rPr lang="en-GB" sz="2400" cap="none" dirty="0" smtClean="0">
                <a:latin typeface="+mj-lt"/>
              </a:rPr>
              <a:t> </a:t>
            </a:r>
            <a:r>
              <a:rPr lang="en-GB" sz="2400" cap="none" dirty="0" err="1" smtClean="0">
                <a:latin typeface="+mj-lt"/>
              </a:rPr>
              <a:t>theo</a:t>
            </a:r>
            <a:r>
              <a:rPr lang="en-GB" sz="2400" cap="none" dirty="0" smtClean="0">
                <a:latin typeface="+mj-lt"/>
              </a:rPr>
              <a:t> </a:t>
            </a:r>
            <a:r>
              <a:rPr lang="en-GB" sz="2400" cap="none" dirty="0" err="1" smtClean="0">
                <a:latin typeface="+mj-lt"/>
              </a:rPr>
              <a:t>hai</a:t>
            </a:r>
            <a:r>
              <a:rPr lang="en-GB" sz="2400" cap="none" dirty="0" smtClean="0">
                <a:latin typeface="+mj-lt"/>
              </a:rPr>
              <a:t> </a:t>
            </a:r>
            <a:r>
              <a:rPr lang="en-GB" sz="2400" cap="none" dirty="0" err="1" smtClean="0">
                <a:latin typeface="+mj-lt"/>
              </a:rPr>
              <a:t>phần</a:t>
            </a:r>
            <a:r>
              <a:rPr lang="en-GB" sz="2400" cap="none" dirty="0" smtClean="0">
                <a:latin typeface="+mj-lt"/>
              </a:rPr>
              <a:t>.</a:t>
            </a:r>
          </a:p>
          <a:p>
            <a:pPr marL="0" indent="0">
              <a:buNone/>
            </a:pPr>
            <a:r>
              <a:rPr lang="en-GB" sz="2400" cap="none" dirty="0" smtClean="0">
                <a:latin typeface="+mj-lt"/>
              </a:rPr>
              <a:t>8. </a:t>
            </a:r>
            <a:r>
              <a:rPr lang="vi-VN" sz="2400" cap="none" dirty="0" smtClean="0">
                <a:latin typeface="+mj-lt"/>
              </a:rPr>
              <a:t>Trước hết, người ta phải nhận thức rằng máy tính có khả năng thực hiện các hoạt động tr</a:t>
            </a:r>
            <a:r>
              <a:rPr lang="en-GB" sz="2400" cap="none" dirty="0" smtClean="0">
                <a:latin typeface="+mj-lt"/>
              </a:rPr>
              <a:t>ù</a:t>
            </a:r>
            <a:r>
              <a:rPr lang="vi-VN" sz="2400" cap="none" dirty="0" smtClean="0">
                <a:latin typeface="+mj-lt"/>
              </a:rPr>
              <a:t>ng lặp. </a:t>
            </a:r>
            <a:endParaRPr lang="en-GB" sz="2400" cap="none" dirty="0" smtClean="0">
              <a:latin typeface="+mj-lt"/>
            </a:endParaRPr>
          </a:p>
          <a:p>
            <a:pPr marL="0" indent="0">
              <a:buNone/>
            </a:pPr>
            <a:endParaRPr lang="en-GB" sz="2400" cap="none" dirty="0" smtClean="0">
              <a:latin typeface="+mj-lt"/>
            </a:endParaRPr>
          </a:p>
        </p:txBody>
      </p:sp>
    </p:spTree>
    <p:extLst>
      <p:ext uri="{BB962C8B-B14F-4D97-AF65-F5344CB8AC3E}">
        <p14:creationId xmlns:p14="http://schemas.microsoft.com/office/powerpoint/2010/main" val="13442621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53815" y="848393"/>
            <a:ext cx="10363826" cy="3424107"/>
          </a:xfrm>
        </p:spPr>
        <p:txBody>
          <a:bodyPr>
            <a:noAutofit/>
          </a:bodyPr>
          <a:lstStyle/>
          <a:p>
            <a:pPr marL="0" indent="0">
              <a:buNone/>
            </a:pPr>
            <a:r>
              <a:rPr lang="en-GB" sz="2400" cap="none" dirty="0" smtClean="0">
                <a:latin typeface="Times New Roman" panose="02020603050405020304" pitchFamily="18" charset="0"/>
                <a:cs typeface="Times New Roman" panose="02020603050405020304" pitchFamily="18" charset="0"/>
              </a:rPr>
              <a:t>9. </a:t>
            </a:r>
            <a:r>
              <a:rPr lang="vi-VN" sz="2400" cap="none" dirty="0" smtClean="0">
                <a:latin typeface="Times New Roman" panose="02020603050405020304" pitchFamily="18" charset="0"/>
                <a:cs typeface="Times New Roman" panose="02020603050405020304" pitchFamily="18" charset="0"/>
              </a:rPr>
              <a:t>Người ta cho rằng m áy tính có nhiều năng lực đ áng kể</a:t>
            </a:r>
          </a:p>
          <a:p>
            <a:pPr marL="0" indent="0">
              <a:buNone/>
            </a:pPr>
            <a:r>
              <a:rPr lang="en-GB" sz="2400" cap="none" dirty="0" smtClean="0">
                <a:latin typeface="Times New Roman" panose="02020603050405020304" pitchFamily="18" charset="0"/>
                <a:cs typeface="Times New Roman" panose="02020603050405020304" pitchFamily="18" charset="0"/>
              </a:rPr>
              <a:t>10. </a:t>
            </a:r>
            <a:r>
              <a:rPr lang="vi-VN" sz="2400" cap="none" dirty="0" smtClean="0">
                <a:latin typeface="Times New Roman" panose="02020603050405020304" pitchFamily="18" charset="0"/>
                <a:cs typeface="Times New Roman" panose="02020603050405020304" pitchFamily="18" charset="0"/>
              </a:rPr>
              <a:t>Cửa sổ đã đóng hết và khoá từ phía bên trong.</a:t>
            </a:r>
            <a:endParaRPr lang="en-GB"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11. </a:t>
            </a:r>
            <a:r>
              <a:rPr lang="vi-VN" sz="2400" cap="none" dirty="0" smtClean="0">
                <a:latin typeface="Times New Roman" panose="02020603050405020304" pitchFamily="18" charset="0"/>
                <a:cs typeface="Times New Roman" panose="02020603050405020304" pitchFamily="18" charset="0"/>
              </a:rPr>
              <a:t>Các thừa ruộng đã cày gần xong. </a:t>
            </a:r>
            <a:endParaRPr lang="en-GB"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12. </a:t>
            </a:r>
            <a:r>
              <a:rPr lang="vi-VN" sz="2400" cap="none" dirty="0" smtClean="0">
                <a:latin typeface="Times New Roman" panose="02020603050405020304" pitchFamily="18" charset="0"/>
                <a:cs typeface="Times New Roman" panose="02020603050405020304" pitchFamily="18" charset="0"/>
              </a:rPr>
              <a:t>Nh</a:t>
            </a:r>
            <a:r>
              <a:rPr lang="en-GB" sz="2400" cap="none" dirty="0" smtClean="0">
                <a:latin typeface="Times New Roman" panose="02020603050405020304" pitchFamily="18" charset="0"/>
                <a:cs typeface="Times New Roman" panose="02020603050405020304" pitchFamily="18" charset="0"/>
              </a:rPr>
              <a:t>ằ</a:t>
            </a:r>
            <a:r>
              <a:rPr lang="vi-VN" sz="2400" cap="none" dirty="0" smtClean="0">
                <a:latin typeface="Times New Roman" panose="02020603050405020304" pitchFamily="18" charset="0"/>
                <a:cs typeface="Times New Roman" panose="02020603050405020304" pitchFamily="18" charset="0"/>
              </a:rPr>
              <a:t>m </a:t>
            </a:r>
            <a:r>
              <a:rPr lang="vi-VN" sz="2400" cap="none" dirty="0">
                <a:latin typeface="Times New Roman" panose="02020603050405020304" pitchFamily="18" charset="0"/>
                <a:cs typeface="Times New Roman" panose="02020603050405020304" pitchFamily="18" charset="0"/>
              </a:rPr>
              <a:t>sử dụng </a:t>
            </a:r>
            <a:r>
              <a:rPr lang="vi-VN" sz="2400" cap="none" dirty="0" smtClean="0">
                <a:latin typeface="Times New Roman" panose="02020603050405020304" pitchFamily="18" charset="0"/>
                <a:cs typeface="Times New Roman" panose="02020603050405020304" pitchFamily="18" charset="0"/>
              </a:rPr>
              <a:t>máy </a:t>
            </a:r>
            <a:r>
              <a:rPr lang="vi-VN" sz="2400" cap="none" dirty="0">
                <a:latin typeface="Times New Roman" panose="02020603050405020304" pitchFamily="18" charset="0"/>
                <a:cs typeface="Times New Roman" panose="02020603050405020304" pitchFamily="18" charset="0"/>
              </a:rPr>
              <a:t>tính một </a:t>
            </a:r>
            <a:r>
              <a:rPr lang="vi-VN" sz="2400" cap="none" dirty="0" smtClean="0">
                <a:latin typeface="Times New Roman" panose="02020603050405020304" pitchFamily="18" charset="0"/>
                <a:cs typeface="Times New Roman" panose="02020603050405020304" pitchFamily="18" charset="0"/>
              </a:rPr>
              <a:t>cách</a:t>
            </a:r>
            <a:r>
              <a:rPr lang="en-GB" sz="2400" cap="none" dirty="0" smtClean="0">
                <a:latin typeface="Times New Roman" panose="02020603050405020304" pitchFamily="18" charset="0"/>
                <a:cs typeface="Times New Roman" panose="02020603050405020304" pitchFamily="18" charset="0"/>
              </a:rPr>
              <a:t> </a:t>
            </a:r>
            <a:r>
              <a:rPr lang="vi-VN" sz="2400" cap="none" dirty="0" smtClean="0">
                <a:latin typeface="Times New Roman" panose="02020603050405020304" pitchFamily="18" charset="0"/>
                <a:cs typeface="Times New Roman" panose="02020603050405020304" pitchFamily="18" charset="0"/>
              </a:rPr>
              <a:t>hiệu </a:t>
            </a:r>
            <a:r>
              <a:rPr lang="vi-VN" sz="2400" cap="none" dirty="0">
                <a:latin typeface="Times New Roman" panose="02020603050405020304" pitchFamily="18" charset="0"/>
                <a:cs typeface="Times New Roman" panose="02020603050405020304" pitchFamily="18" charset="0"/>
              </a:rPr>
              <a:t>quả trong việc giải quyết các </a:t>
            </a:r>
            <a:r>
              <a:rPr lang="vi-VN" sz="2400" cap="none" dirty="0" smtClean="0">
                <a:latin typeface="Times New Roman" panose="02020603050405020304" pitchFamily="18" charset="0"/>
                <a:cs typeface="Times New Roman" panose="02020603050405020304" pitchFamily="18" charset="0"/>
              </a:rPr>
              <a:t>v</a:t>
            </a:r>
            <a:r>
              <a:rPr lang="en-GB" sz="2400" cap="none" dirty="0" smtClean="0">
                <a:latin typeface="Times New Roman" panose="02020603050405020304" pitchFamily="18" charset="0"/>
                <a:cs typeface="Times New Roman" panose="02020603050405020304" pitchFamily="18" charset="0"/>
              </a:rPr>
              <a:t>ấ</a:t>
            </a:r>
            <a:r>
              <a:rPr lang="vi-VN" sz="2400" cap="none" dirty="0" smtClean="0">
                <a:latin typeface="Times New Roman" panose="02020603050405020304" pitchFamily="18" charset="0"/>
                <a:cs typeface="Times New Roman" panose="02020603050405020304" pitchFamily="18" charset="0"/>
              </a:rPr>
              <a:t>n đ</a:t>
            </a:r>
            <a:r>
              <a:rPr lang="en-GB" sz="2400" cap="none" dirty="0" smtClean="0">
                <a:latin typeface="Times New Roman" panose="02020603050405020304" pitchFamily="18" charset="0"/>
                <a:cs typeface="Times New Roman" panose="02020603050405020304" pitchFamily="18" charset="0"/>
              </a:rPr>
              <a:t>ề</a:t>
            </a:r>
            <a:endParaRPr lang="vi-VN" sz="2400" cap="none" dirty="0">
              <a:latin typeface="Times New Roman" panose="02020603050405020304" pitchFamily="18" charset="0"/>
              <a:cs typeface="Times New Roman" panose="02020603050405020304" pitchFamily="18" charset="0"/>
            </a:endParaRPr>
          </a:p>
          <a:p>
            <a:pPr marL="0" indent="0">
              <a:buNone/>
            </a:pPr>
            <a:r>
              <a:rPr lang="vi-VN" sz="2400" cap="none" dirty="0">
                <a:latin typeface="Times New Roman" panose="02020603050405020304" pitchFamily="18" charset="0"/>
                <a:cs typeface="Times New Roman" panose="02020603050405020304" pitchFamily="18" charset="0"/>
              </a:rPr>
              <a:t>của môi trường, hệ thống </a:t>
            </a:r>
            <a:r>
              <a:rPr lang="vi-VN" sz="2400" cap="none" dirty="0" smtClean="0">
                <a:latin typeface="Times New Roman" panose="02020603050405020304" pitchFamily="18" charset="0"/>
                <a:cs typeface="Times New Roman" panose="02020603050405020304" pitchFamily="18" charset="0"/>
              </a:rPr>
              <a:t>máy </a:t>
            </a:r>
            <a:r>
              <a:rPr lang="vi-VN" sz="2400" cap="none" dirty="0">
                <a:latin typeface="Times New Roman" panose="02020603050405020304" pitchFamily="18" charset="0"/>
                <a:cs typeface="Times New Roman" panose="02020603050405020304" pitchFamily="18" charset="0"/>
              </a:rPr>
              <a:t>tính ra đời</a:t>
            </a:r>
            <a:r>
              <a:rPr lang="vi-VN" sz="2400" cap="none" dirty="0" smtClean="0">
                <a:latin typeface="Times New Roman" panose="02020603050405020304" pitchFamily="18" charset="0"/>
                <a:cs typeface="Times New Roman" panose="02020603050405020304" pitchFamily="18" charset="0"/>
              </a:rPr>
              <a:t>.</a:t>
            </a:r>
            <a:endParaRPr lang="en-GB"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13. </a:t>
            </a:r>
          </a:p>
          <a:p>
            <a:pPr marL="0" indent="0">
              <a:buNone/>
            </a:pPr>
            <a:r>
              <a:rPr lang="en-GB" sz="2400" cap="none" dirty="0">
                <a:latin typeface="Times New Roman" panose="02020603050405020304" pitchFamily="18" charset="0"/>
                <a:cs typeface="Times New Roman" panose="02020603050405020304" pitchFamily="18" charset="0"/>
              </a:rPr>
              <a:t>A. </a:t>
            </a:r>
            <a:r>
              <a:rPr lang="en-GB" sz="2400" cap="none" dirty="0" err="1" smtClean="0">
                <a:latin typeface="Times New Roman" panose="02020603050405020304" pitchFamily="18" charset="0"/>
                <a:cs typeface="Times New Roman" panose="02020603050405020304" pitchFamily="18" charset="0"/>
              </a:rPr>
              <a:t>Bạn</a:t>
            </a:r>
            <a:r>
              <a:rPr lang="en-GB" sz="2400" cap="none" dirty="0" smtClean="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có</a:t>
            </a:r>
            <a:r>
              <a:rPr lang="en-GB" sz="2400" cap="none" dirty="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những</a:t>
            </a:r>
            <a:r>
              <a:rPr lang="en-GB" sz="2400" cap="none" dirty="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bức</a:t>
            </a:r>
            <a:r>
              <a:rPr lang="en-GB" sz="2400" cap="none" dirty="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ảnh</a:t>
            </a:r>
            <a:r>
              <a:rPr lang="en-GB" sz="2400" cap="none" dirty="0" smtClean="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rất</a:t>
            </a:r>
            <a:r>
              <a:rPr lang="en-GB" sz="2400" cap="none" dirty="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đẹp</a:t>
            </a:r>
            <a:r>
              <a:rPr lang="en-GB" sz="2400" cap="none" dirty="0">
                <a:latin typeface="Times New Roman" panose="02020603050405020304" pitchFamily="18" charset="0"/>
                <a:cs typeface="Times New Roman" panose="02020603050405020304" pitchFamily="18" charset="0"/>
              </a:rPr>
              <a:t>.</a:t>
            </a:r>
            <a:endParaRPr lang="vi-VN"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B. </a:t>
            </a:r>
            <a:r>
              <a:rPr lang="fr-FR" sz="2400" cap="none" dirty="0" err="1" smtClean="0">
                <a:latin typeface="Times New Roman" panose="02020603050405020304" pitchFamily="18" charset="0"/>
                <a:cs typeface="Times New Roman" panose="02020603050405020304" pitchFamily="18" charset="0"/>
              </a:rPr>
              <a:t>Thật</a:t>
            </a:r>
            <a:r>
              <a:rPr lang="fr-FR" sz="2400" cap="none" dirty="0" smtClean="0">
                <a:latin typeface="Times New Roman" panose="02020603050405020304" pitchFamily="18" charset="0"/>
                <a:cs typeface="Times New Roman" panose="02020603050405020304" pitchFamily="18" charset="0"/>
              </a:rPr>
              <a:t> </a:t>
            </a:r>
            <a:r>
              <a:rPr lang="fr-FR" sz="2400" cap="none" dirty="0" err="1" smtClean="0">
                <a:latin typeface="Times New Roman" panose="02020603050405020304" pitchFamily="18" charset="0"/>
                <a:cs typeface="Times New Roman" panose="02020603050405020304" pitchFamily="18" charset="0"/>
              </a:rPr>
              <a:t>thế</a:t>
            </a:r>
            <a:r>
              <a:rPr lang="fr-FR" sz="2400" cap="none" dirty="0" smtClean="0">
                <a:latin typeface="Times New Roman" panose="02020603050405020304" pitchFamily="18" charset="0"/>
                <a:cs typeface="Times New Roman" panose="02020603050405020304" pitchFamily="18" charset="0"/>
              </a:rPr>
              <a:t> à? </a:t>
            </a:r>
            <a:r>
              <a:rPr lang="en-GB" sz="2400" cap="none" dirty="0" err="1" smtClean="0">
                <a:latin typeface="Times New Roman" panose="02020603050405020304" pitchFamily="18" charset="0"/>
                <a:cs typeface="Times New Roman" panose="02020603050405020304" pitchFamily="18" charset="0"/>
              </a:rPr>
              <a:t>Mình</a:t>
            </a:r>
            <a:r>
              <a:rPr lang="en-GB" sz="2400" cap="none" dirty="0" smtClean="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chụp</a:t>
            </a:r>
            <a:r>
              <a:rPr lang="en-GB" sz="2400" cap="none" dirty="0" smtClean="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cả</a:t>
            </a:r>
            <a:r>
              <a:rPr lang="en-GB" sz="2400" cap="none" dirty="0" smtClean="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đấy</a:t>
            </a:r>
            <a:endParaRPr lang="en-GB" sz="24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77579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333329" y="0"/>
            <a:ext cx="10363826" cy="3424107"/>
          </a:xfrm>
        </p:spPr>
        <p:txBody>
          <a:bodyPr>
            <a:noAutofit/>
          </a:bodyPr>
          <a:lstStyle/>
          <a:p>
            <a:pPr marL="457200" indent="-457200">
              <a:buAutoNum type="arabicPeriod"/>
            </a:pPr>
            <a:r>
              <a:rPr lang="vi-VN" sz="2400" cap="none" dirty="0" smtClean="0"/>
              <a:t>Thiết </a:t>
            </a:r>
            <a:r>
              <a:rPr lang="vi-VN" sz="2400" cap="none" dirty="0"/>
              <a:t>bị này được sử d ụ n g trong th</a:t>
            </a:r>
            <a:r>
              <a:rPr lang="en-GB" sz="2400" cap="none" dirty="0"/>
              <a:t>ế</a:t>
            </a:r>
            <a:r>
              <a:rPr lang="vi-VN" sz="2400" cap="none" dirty="0"/>
              <a:t> chiến thứ II đế trợ ngắm súng</a:t>
            </a:r>
            <a:r>
              <a:rPr lang="vi-VN" sz="2400" cap="none" dirty="0" smtClean="0"/>
              <a:t>.</a:t>
            </a:r>
            <a:endParaRPr lang="en-GB" sz="2400" cap="none" dirty="0" smtClean="0"/>
          </a:p>
          <a:p>
            <a:pPr>
              <a:buFont typeface="Wingdings" panose="05000000000000000000" pitchFamily="2" charset="2"/>
              <a:buChar char="Ø"/>
            </a:pPr>
            <a:r>
              <a:rPr lang="en-GB" sz="2400" cap="none" dirty="0"/>
              <a:t>This device was used in </a:t>
            </a:r>
            <a:r>
              <a:rPr lang="en-GB" sz="2400" cap="none" dirty="0" smtClean="0"/>
              <a:t>World War </a:t>
            </a:r>
            <a:r>
              <a:rPr lang="en-GB" sz="2400" cap="none" dirty="0"/>
              <a:t>II to help aim guns</a:t>
            </a:r>
            <a:r>
              <a:rPr lang="en-GB" sz="2400" cap="none" dirty="0" smtClean="0"/>
              <a:t>.</a:t>
            </a:r>
          </a:p>
          <a:p>
            <a:pPr marL="0" indent="0">
              <a:buNone/>
            </a:pPr>
            <a:r>
              <a:rPr lang="en-GB" sz="2400" cap="none" dirty="0" smtClean="0"/>
              <a:t>2. </a:t>
            </a:r>
            <a:r>
              <a:rPr lang="en-GB" sz="2400" cap="none" dirty="0" err="1"/>
              <a:t>Xe</a:t>
            </a:r>
            <a:r>
              <a:rPr lang="en-GB" sz="2400" cap="none" dirty="0"/>
              <a:t> </a:t>
            </a:r>
            <a:r>
              <a:rPr lang="en-GB" sz="2400" cap="none" dirty="0" err="1"/>
              <a:t>đạp</a:t>
            </a:r>
            <a:r>
              <a:rPr lang="en-GB" sz="2400" cap="none" dirty="0"/>
              <a:t> </a:t>
            </a:r>
            <a:r>
              <a:rPr lang="en-GB" sz="2400" cap="none" dirty="0" err="1"/>
              <a:t>của</a:t>
            </a:r>
            <a:r>
              <a:rPr lang="en-GB" sz="2400" cap="none" dirty="0"/>
              <a:t> </a:t>
            </a:r>
            <a:r>
              <a:rPr lang="en-GB" sz="2400" cap="none" dirty="0" err="1"/>
              <a:t>tôi</a:t>
            </a:r>
            <a:r>
              <a:rPr lang="en-GB" sz="2400" cap="none" dirty="0"/>
              <a:t> </a:t>
            </a:r>
            <a:r>
              <a:rPr lang="en-GB" sz="2400" cap="none" dirty="0" err="1"/>
              <a:t>đã</a:t>
            </a:r>
            <a:r>
              <a:rPr lang="en-GB" sz="2400" cap="none" dirty="0"/>
              <a:t> </a:t>
            </a:r>
            <a:r>
              <a:rPr lang="en-GB" sz="2400" cap="none" dirty="0" err="1"/>
              <a:t>biến</a:t>
            </a:r>
            <a:r>
              <a:rPr lang="en-GB" sz="2400" cap="none" dirty="0"/>
              <a:t> </a:t>
            </a:r>
            <a:r>
              <a:rPr lang="en-GB" sz="2400" cap="none" dirty="0" err="1"/>
              <a:t>mất</a:t>
            </a:r>
            <a:r>
              <a:rPr lang="en-GB" sz="2400" cap="none" dirty="0"/>
              <a:t>. </a:t>
            </a:r>
            <a:r>
              <a:rPr lang="en-GB" sz="2400" cap="none" dirty="0" err="1"/>
              <a:t>Ắt</a:t>
            </a:r>
            <a:r>
              <a:rPr lang="en-GB" sz="2400" cap="none" dirty="0"/>
              <a:t> </a:t>
            </a:r>
            <a:r>
              <a:rPr lang="en-GB" sz="2400" cap="none" dirty="0" err="1"/>
              <a:t>hẳn</a:t>
            </a:r>
            <a:r>
              <a:rPr lang="en-GB" sz="2400" cap="none" dirty="0"/>
              <a:t> </a:t>
            </a:r>
            <a:r>
              <a:rPr lang="en-GB" sz="2400" cap="none" dirty="0" err="1"/>
              <a:t>là</a:t>
            </a:r>
            <a:r>
              <a:rPr lang="en-GB" sz="2400" cap="none" dirty="0"/>
              <a:t> </a:t>
            </a:r>
            <a:r>
              <a:rPr lang="en-GB" sz="2400" cap="none" dirty="0" err="1"/>
              <a:t>nó</a:t>
            </a:r>
            <a:r>
              <a:rPr lang="en-GB" sz="2400" cap="none" dirty="0"/>
              <a:t> </a:t>
            </a:r>
            <a:r>
              <a:rPr lang="en-GB" sz="2400" cap="none" dirty="0" err="1"/>
              <a:t>đã</a:t>
            </a:r>
            <a:r>
              <a:rPr lang="en-GB" sz="2400" cap="none" dirty="0"/>
              <a:t> </a:t>
            </a:r>
            <a:r>
              <a:rPr lang="en-GB" sz="2400" cap="none" dirty="0" err="1"/>
              <a:t>bị</a:t>
            </a:r>
            <a:r>
              <a:rPr lang="en-GB" sz="2400" cap="none" dirty="0"/>
              <a:t> </a:t>
            </a:r>
            <a:r>
              <a:rPr lang="en-GB" sz="2400" cap="none" dirty="0" err="1"/>
              <a:t>đánh</a:t>
            </a:r>
            <a:r>
              <a:rPr lang="en-GB" sz="2400" cap="none" dirty="0"/>
              <a:t> </a:t>
            </a:r>
            <a:r>
              <a:rPr lang="en-GB" sz="2400" cap="none" dirty="0" err="1"/>
              <a:t>cắp</a:t>
            </a:r>
            <a:r>
              <a:rPr lang="en-GB" sz="2400" cap="none" dirty="0" smtClean="0"/>
              <a:t>.</a:t>
            </a:r>
          </a:p>
          <a:p>
            <a:pPr>
              <a:buFont typeface="Wingdings" panose="05000000000000000000" pitchFamily="2" charset="2"/>
              <a:buChar char="Ø"/>
            </a:pPr>
            <a:r>
              <a:rPr lang="en-GB" sz="2400" cap="none" dirty="0" smtClean="0"/>
              <a:t>My </a:t>
            </a:r>
            <a:r>
              <a:rPr lang="en-GB" sz="2400" cap="none" dirty="0"/>
              <a:t>bicycle has disappeared. </a:t>
            </a:r>
            <a:r>
              <a:rPr lang="en-GB" sz="2400" cap="none" dirty="0" smtClean="0"/>
              <a:t>It must </a:t>
            </a:r>
            <a:r>
              <a:rPr lang="en-GB" sz="2400" cap="none" dirty="0"/>
              <a:t>have been </a:t>
            </a:r>
            <a:r>
              <a:rPr lang="en-GB" sz="2400" cap="none" dirty="0" smtClean="0"/>
              <a:t>stolen.</a:t>
            </a:r>
          </a:p>
          <a:p>
            <a:pPr marL="0" indent="0">
              <a:buNone/>
            </a:pPr>
            <a:r>
              <a:rPr lang="en-GB" sz="2400" cap="none" dirty="0" smtClean="0"/>
              <a:t>3. </a:t>
            </a:r>
            <a:r>
              <a:rPr lang="vi-VN" sz="2400" cap="none" dirty="0"/>
              <a:t>Khu rừng bị lửa tàn phá</a:t>
            </a:r>
            <a:r>
              <a:rPr lang="vi-VN" sz="2400" cap="none" dirty="0" smtClean="0"/>
              <a:t>.</a:t>
            </a:r>
            <a:endParaRPr lang="en-GB" sz="2400" cap="none" dirty="0" smtClean="0"/>
          </a:p>
          <a:p>
            <a:pPr>
              <a:buFont typeface="Wingdings" panose="05000000000000000000" pitchFamily="2" charset="2"/>
              <a:buChar char="Ø"/>
            </a:pPr>
            <a:r>
              <a:rPr lang="en-GB" sz="2400" cap="none" dirty="0"/>
              <a:t>The forest </a:t>
            </a:r>
            <a:r>
              <a:rPr lang="en-GB" sz="2400" cap="none" dirty="0" smtClean="0"/>
              <a:t>was </a:t>
            </a:r>
            <a:r>
              <a:rPr lang="en-GB" sz="2400" cap="none" dirty="0"/>
              <a:t>destroyed by </a:t>
            </a:r>
            <a:r>
              <a:rPr lang="en-GB" sz="2400" cap="none" dirty="0" smtClean="0"/>
              <a:t>fire.</a:t>
            </a:r>
            <a:endParaRPr lang="vi-VN" sz="2400" cap="none" dirty="0"/>
          </a:p>
          <a:p>
            <a:pPr marL="0" indent="0">
              <a:buNone/>
            </a:pPr>
            <a:r>
              <a:rPr lang="vi-VN" sz="2400" cap="none" dirty="0"/>
              <a:t>4. Trong đêm chúng tôi đã bị đánh thức bởi một tiếng động lớn</a:t>
            </a:r>
            <a:r>
              <a:rPr lang="vi-VN" sz="2400" cap="none" dirty="0" smtClean="0"/>
              <a:t>.</a:t>
            </a:r>
            <a:endParaRPr lang="en-GB" sz="2400" cap="none" dirty="0" smtClean="0"/>
          </a:p>
          <a:p>
            <a:pPr>
              <a:buFont typeface="Wingdings" panose="05000000000000000000" pitchFamily="2" charset="2"/>
              <a:buChar char="Ø"/>
            </a:pPr>
            <a:r>
              <a:rPr lang="en-GB" sz="2400" cap="none" dirty="0"/>
              <a:t>We were woken up by a </a:t>
            </a:r>
            <a:r>
              <a:rPr lang="en-GB" sz="2400" cap="none" dirty="0" smtClean="0"/>
              <a:t>loud noise during </a:t>
            </a:r>
            <a:r>
              <a:rPr lang="en-GB" sz="2400" cap="none" dirty="0"/>
              <a:t>the </a:t>
            </a:r>
            <a:r>
              <a:rPr lang="en-GB" sz="2400" cap="none" dirty="0" smtClean="0"/>
              <a:t>night.</a:t>
            </a:r>
            <a:endParaRPr lang="vi-VN" sz="2400" cap="none" dirty="0"/>
          </a:p>
          <a:p>
            <a:pPr marL="0" indent="0">
              <a:buNone/>
            </a:pPr>
            <a:r>
              <a:rPr lang="vi-VN" sz="2400" cap="none" dirty="0"/>
              <a:t>5. Giờ đây người ta đã sản xuất một dạng hệ thống máy tính khoa học mới gọi là máy tính lai, kết hợp cả hai loại máy tính nói trên thành một</a:t>
            </a:r>
            <a:r>
              <a:rPr lang="vi-VN" sz="2400" cap="none" dirty="0" smtClean="0"/>
              <a:t>.</a:t>
            </a:r>
            <a:endParaRPr lang="en-GB" sz="2400" cap="none" dirty="0" smtClean="0"/>
          </a:p>
          <a:p>
            <a:pPr>
              <a:buFont typeface="Wingdings" panose="05000000000000000000" pitchFamily="2" charset="2"/>
              <a:buChar char="Ø"/>
            </a:pPr>
            <a:r>
              <a:rPr lang="en-GB" sz="2400" cap="none" dirty="0"/>
              <a:t> A new type </a:t>
            </a:r>
            <a:r>
              <a:rPr lang="en-GB" sz="2400" cap="none" dirty="0" smtClean="0"/>
              <a:t>of </a:t>
            </a:r>
            <a:r>
              <a:rPr lang="en-GB" sz="2400" cap="none" dirty="0"/>
              <a:t>scientific </a:t>
            </a:r>
            <a:r>
              <a:rPr lang="en-GB" sz="2400" cap="none" dirty="0" smtClean="0"/>
              <a:t>computer system </a:t>
            </a:r>
            <a:r>
              <a:rPr lang="en-GB" sz="2400" cap="none" dirty="0"/>
              <a:t>called the hybrid </a:t>
            </a:r>
            <a:r>
              <a:rPr lang="en-GB" sz="2400" cap="none" dirty="0" smtClean="0"/>
              <a:t>computer has now </a:t>
            </a:r>
            <a:r>
              <a:rPr lang="en-GB" sz="2400" cap="none" dirty="0"/>
              <a:t>been produced </a:t>
            </a:r>
            <a:r>
              <a:rPr lang="en-GB" sz="2400" cap="none" dirty="0" smtClean="0"/>
              <a:t>that combines </a:t>
            </a:r>
            <a:r>
              <a:rPr lang="en-GB" sz="2400" cap="none" dirty="0"/>
              <a:t>the </a:t>
            </a:r>
            <a:r>
              <a:rPr lang="en-GB" sz="2400" cap="none" dirty="0" smtClean="0"/>
              <a:t>two types </a:t>
            </a:r>
            <a:r>
              <a:rPr lang="en-GB" sz="2400" cap="none" dirty="0"/>
              <a:t>into one .</a:t>
            </a:r>
          </a:p>
          <a:p>
            <a:pPr marL="0" indent="0">
              <a:buNone/>
            </a:pPr>
            <a:endParaRPr lang="en-GB" sz="2400" cap="none" dirty="0"/>
          </a:p>
          <a:p>
            <a:pPr marL="0" indent="0">
              <a:buNone/>
            </a:pPr>
            <a:endParaRPr lang="en-GB" sz="2400" dirty="0"/>
          </a:p>
        </p:txBody>
      </p:sp>
    </p:spTree>
    <p:extLst>
      <p:ext uri="{BB962C8B-B14F-4D97-AF65-F5344CB8AC3E}">
        <p14:creationId xmlns:p14="http://schemas.microsoft.com/office/powerpoint/2010/main" val="1461900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387663" y="182472"/>
            <a:ext cx="10363826" cy="3424107"/>
          </a:xfrm>
        </p:spPr>
        <p:txBody>
          <a:bodyPr>
            <a:noAutofit/>
          </a:bodyPr>
          <a:lstStyle/>
          <a:p>
            <a:pPr marL="0" indent="0">
              <a:buNone/>
            </a:pPr>
            <a:r>
              <a:rPr lang="vi-VN" sz="2400" cap="none" dirty="0"/>
              <a:t>6. Cảnh sát đang tìm kiếm bé trai bị mất tích. Họ không tìm thấy đứa bé ở đâu</a:t>
            </a:r>
            <a:r>
              <a:rPr lang="vi-VN" sz="2400" cap="none" dirty="0" smtClean="0"/>
              <a:t>.</a:t>
            </a:r>
            <a:endParaRPr lang="en-GB" sz="2400" cap="none" dirty="0" smtClean="0"/>
          </a:p>
          <a:p>
            <a:pPr>
              <a:buFont typeface="Wingdings" panose="05000000000000000000" pitchFamily="2" charset="2"/>
              <a:buChar char="Ø"/>
            </a:pPr>
            <a:r>
              <a:rPr lang="en-GB" sz="2400" cap="none" dirty="0" smtClean="0"/>
              <a:t>Police are looking for the missing boy. He can't be found anywhere.</a:t>
            </a:r>
            <a:endParaRPr lang="vi-VN" sz="2400" cap="none" dirty="0" smtClean="0"/>
          </a:p>
          <a:p>
            <a:pPr marL="0" indent="0">
              <a:buNone/>
            </a:pPr>
            <a:r>
              <a:rPr lang="vi-VN" sz="2400" cap="none" dirty="0" smtClean="0"/>
              <a:t>7</a:t>
            </a:r>
            <a:r>
              <a:rPr lang="vi-VN" sz="2400" cap="none" dirty="0"/>
              <a:t>. Có thể bàn về hệ thống máy tính theo hai phần</a:t>
            </a:r>
            <a:r>
              <a:rPr lang="vi-VN" sz="2400" cap="none" dirty="0" smtClean="0"/>
              <a:t>.</a:t>
            </a:r>
            <a:endParaRPr lang="en-GB" sz="2400" cap="none" dirty="0" smtClean="0"/>
          </a:p>
          <a:p>
            <a:pPr>
              <a:buFont typeface="Wingdings" panose="05000000000000000000" pitchFamily="2" charset="2"/>
              <a:buChar char="Ø"/>
            </a:pPr>
            <a:r>
              <a:rPr lang="en-GB" sz="2400" cap="none" dirty="0"/>
              <a:t>Computer systems </a:t>
            </a:r>
            <a:r>
              <a:rPr lang="en-GB" sz="2400" cap="none" dirty="0" smtClean="0"/>
              <a:t>may be discussed </a:t>
            </a:r>
            <a:r>
              <a:rPr lang="en-GB" sz="2400" cap="none" dirty="0"/>
              <a:t>in two </a:t>
            </a:r>
            <a:r>
              <a:rPr lang="en-GB" sz="2400" cap="none" dirty="0" smtClean="0"/>
              <a:t>parts.</a:t>
            </a:r>
            <a:endParaRPr lang="vi-VN" sz="2400" cap="none" dirty="0"/>
          </a:p>
          <a:p>
            <a:pPr marL="0" indent="0">
              <a:buNone/>
            </a:pPr>
            <a:r>
              <a:rPr lang="vi-VN" sz="2400" cap="none" dirty="0"/>
              <a:t>8. Trước hết, người ta phải nhận thức rằng máy tính có khả năng thực hiện các hoạt động trùng lặp. </a:t>
            </a:r>
            <a:endParaRPr lang="en-GB" sz="2400" cap="none" dirty="0" smtClean="0"/>
          </a:p>
          <a:p>
            <a:pPr>
              <a:buFont typeface="Wingdings" panose="05000000000000000000" pitchFamily="2" charset="2"/>
              <a:buChar char="Ø"/>
            </a:pPr>
            <a:r>
              <a:rPr lang="en-GB" sz="2400" cap="none" dirty="0"/>
              <a:t>In the first place, It should </a:t>
            </a:r>
            <a:r>
              <a:rPr lang="en-GB" sz="2400" cap="none" dirty="0" smtClean="0"/>
              <a:t>be recognized th</a:t>
            </a:r>
            <a:r>
              <a:rPr lang="en-GB" sz="2400" cap="none" dirty="0"/>
              <a:t>a</a:t>
            </a:r>
            <a:r>
              <a:rPr lang="en-GB" sz="2400" cap="none" dirty="0" smtClean="0"/>
              <a:t>t computers are capable of repetitive operations.</a:t>
            </a:r>
          </a:p>
          <a:p>
            <a:pPr marL="0" indent="0">
              <a:buNone/>
            </a:pPr>
            <a:r>
              <a:rPr lang="en-GB" sz="2400" cap="none" dirty="0" smtClean="0"/>
              <a:t>9. </a:t>
            </a:r>
            <a:r>
              <a:rPr lang="vi-VN" sz="2400" cap="none" dirty="0" smtClean="0"/>
              <a:t>Người </a:t>
            </a:r>
            <a:r>
              <a:rPr lang="vi-VN" sz="2400" cap="none" dirty="0"/>
              <a:t>ta cho rằng </a:t>
            </a:r>
            <a:r>
              <a:rPr lang="vi-VN" sz="2400" cap="none" dirty="0" smtClean="0"/>
              <a:t>máy </a:t>
            </a:r>
            <a:r>
              <a:rPr lang="vi-VN" sz="2400" cap="none" dirty="0"/>
              <a:t>tính có nhiều năng lực </a:t>
            </a:r>
            <a:r>
              <a:rPr lang="vi-VN" sz="2400" cap="none" dirty="0" smtClean="0"/>
              <a:t>đáng kể</a:t>
            </a:r>
            <a:r>
              <a:rPr lang="en-GB" sz="2400" cap="none" dirty="0" smtClean="0"/>
              <a:t>.</a:t>
            </a:r>
          </a:p>
          <a:p>
            <a:pPr>
              <a:buFont typeface="Wingdings" panose="05000000000000000000" pitchFamily="2" charset="2"/>
              <a:buChar char="Ø"/>
            </a:pPr>
            <a:r>
              <a:rPr lang="en-GB" sz="2400" cap="none" dirty="0" smtClean="0"/>
              <a:t>Computers </a:t>
            </a:r>
            <a:r>
              <a:rPr lang="en-GB" sz="2400" cap="none" dirty="0"/>
              <a:t>are thought </a:t>
            </a:r>
            <a:r>
              <a:rPr lang="en-GB" sz="2400" cap="none" dirty="0" smtClean="0"/>
              <a:t>to have many remarkable powers</a:t>
            </a:r>
            <a:r>
              <a:rPr lang="en-GB" sz="2400" cap="none" dirty="0"/>
              <a:t>.</a:t>
            </a:r>
            <a:endParaRPr lang="vi-VN" sz="2400" cap="none" dirty="0"/>
          </a:p>
          <a:p>
            <a:pPr marL="0" indent="0">
              <a:buNone/>
            </a:pPr>
            <a:endParaRPr lang="en-GB" sz="2400" cap="none" dirty="0"/>
          </a:p>
          <a:p>
            <a:pPr>
              <a:buFont typeface="Wingdings" panose="05000000000000000000" pitchFamily="2" charset="2"/>
              <a:buChar char="Ø"/>
            </a:pPr>
            <a:endParaRPr lang="vi-VN" sz="2400" cap="none" dirty="0"/>
          </a:p>
          <a:p>
            <a:pPr marL="0" indent="0">
              <a:buNone/>
            </a:pPr>
            <a:endParaRPr lang="en-GB" sz="2400" dirty="0"/>
          </a:p>
        </p:txBody>
      </p:sp>
    </p:spTree>
    <p:extLst>
      <p:ext uri="{BB962C8B-B14F-4D97-AF65-F5344CB8AC3E}">
        <p14:creationId xmlns:p14="http://schemas.microsoft.com/office/powerpoint/2010/main" val="421645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301440" y="143543"/>
            <a:ext cx="10363826" cy="3424107"/>
          </a:xfrm>
        </p:spPr>
        <p:txBody>
          <a:bodyPr>
            <a:noAutofit/>
          </a:bodyPr>
          <a:lstStyle/>
          <a:p>
            <a:pPr marL="0" indent="0">
              <a:buNone/>
            </a:pPr>
            <a:r>
              <a:rPr lang="en-GB" sz="2400" cap="none" dirty="0" smtClean="0">
                <a:latin typeface="Times New Roman" panose="02020603050405020304" pitchFamily="18" charset="0"/>
                <a:cs typeface="Times New Roman" panose="02020603050405020304" pitchFamily="18" charset="0"/>
              </a:rPr>
              <a:t>10</a:t>
            </a:r>
            <a:r>
              <a:rPr lang="en-GB" sz="2400" cap="none" dirty="0" smtClean="0">
                <a:latin typeface="Times New Roman" panose="02020603050405020304" pitchFamily="18" charset="0"/>
                <a:cs typeface="Times New Roman" panose="02020603050405020304" pitchFamily="18" charset="0"/>
              </a:rPr>
              <a:t>. </a:t>
            </a:r>
            <a:r>
              <a:rPr lang="vi-VN" sz="2400" cap="none" dirty="0" smtClean="0">
                <a:latin typeface="Times New Roman" panose="02020603050405020304" pitchFamily="18" charset="0"/>
                <a:cs typeface="Times New Roman" panose="02020603050405020304" pitchFamily="18" charset="0"/>
              </a:rPr>
              <a:t>Cửa sổ đã đóng hết và khoá từ phía bên trong</a:t>
            </a:r>
            <a:r>
              <a:rPr lang="vi-VN" sz="2400" cap="none" dirty="0" smtClean="0">
                <a:latin typeface="Times New Roman" panose="02020603050405020304" pitchFamily="18" charset="0"/>
                <a:cs typeface="Times New Roman" panose="02020603050405020304" pitchFamily="18" charset="0"/>
              </a:rPr>
              <a:t>.</a:t>
            </a:r>
            <a:endParaRPr lang="en-GB" sz="2400" cap="none"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sz="2400" cap="none" dirty="0">
                <a:latin typeface="Times New Roman" panose="02020603050405020304" pitchFamily="18" charset="0"/>
                <a:cs typeface="Times New Roman" panose="02020603050405020304" pitchFamily="18" charset="0"/>
              </a:rPr>
              <a:t>The </a:t>
            </a:r>
            <a:r>
              <a:rPr lang="en-GB" sz="2400" cap="none" dirty="0" smtClean="0">
                <a:latin typeface="Times New Roman" panose="02020603050405020304" pitchFamily="18" charset="0"/>
                <a:cs typeface="Times New Roman" panose="02020603050405020304" pitchFamily="18" charset="0"/>
              </a:rPr>
              <a:t>window was shut and locked from </a:t>
            </a:r>
            <a:r>
              <a:rPr lang="en-GB" sz="2400" cap="none" dirty="0">
                <a:latin typeface="Times New Roman" panose="02020603050405020304" pitchFamily="18" charset="0"/>
                <a:cs typeface="Times New Roman" panose="02020603050405020304" pitchFamily="18" charset="0"/>
              </a:rPr>
              <a:t>the inside.</a:t>
            </a:r>
            <a:endParaRPr lang="en-GB"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11. </a:t>
            </a:r>
            <a:r>
              <a:rPr lang="vi-VN" sz="2400" cap="none" dirty="0" smtClean="0">
                <a:latin typeface="Times New Roman" panose="02020603050405020304" pitchFamily="18" charset="0"/>
                <a:cs typeface="Times New Roman" panose="02020603050405020304" pitchFamily="18" charset="0"/>
              </a:rPr>
              <a:t>Các thừa ruộng đã cày gần xong. </a:t>
            </a:r>
            <a:endParaRPr lang="en-GB" sz="2400" cap="none"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sz="2400" cap="none" dirty="0">
                <a:latin typeface="Times New Roman" panose="02020603050405020304" pitchFamily="18" charset="0"/>
                <a:cs typeface="Times New Roman" panose="02020603050405020304" pitchFamily="18" charset="0"/>
              </a:rPr>
              <a:t>T</a:t>
            </a:r>
            <a:r>
              <a:rPr lang="en-GB" sz="2400" cap="none" dirty="0" smtClean="0">
                <a:latin typeface="Times New Roman" panose="02020603050405020304" pitchFamily="18" charset="0"/>
                <a:cs typeface="Times New Roman" panose="02020603050405020304" pitchFamily="18" charset="0"/>
              </a:rPr>
              <a:t>he </a:t>
            </a:r>
            <a:r>
              <a:rPr lang="en-GB" sz="2400" cap="none" dirty="0">
                <a:latin typeface="Times New Roman" panose="02020603050405020304" pitchFamily="18" charset="0"/>
                <a:cs typeface="Times New Roman" panose="02020603050405020304" pitchFamily="18" charset="0"/>
              </a:rPr>
              <a:t>ploughing </a:t>
            </a:r>
            <a:r>
              <a:rPr lang="en-GB" sz="2400" cap="none" dirty="0" smtClean="0">
                <a:latin typeface="Times New Roman" panose="02020603050405020304" pitchFamily="18" charset="0"/>
                <a:cs typeface="Times New Roman" panose="02020603050405020304" pitchFamily="18" charset="0"/>
              </a:rPr>
              <a:t>was nearly </a:t>
            </a:r>
            <a:r>
              <a:rPr lang="en-GB" sz="2400" cap="none" dirty="0">
                <a:latin typeface="Times New Roman" panose="02020603050405020304" pitchFamily="18" charset="0"/>
                <a:cs typeface="Times New Roman" panose="02020603050405020304" pitchFamily="18" charset="0"/>
              </a:rPr>
              <a:t>finished.</a:t>
            </a:r>
            <a:endParaRPr lang="en-GB"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12. </a:t>
            </a:r>
            <a:r>
              <a:rPr lang="vi-VN" sz="2400" cap="none" dirty="0" smtClean="0">
                <a:latin typeface="Times New Roman" panose="02020603050405020304" pitchFamily="18" charset="0"/>
                <a:cs typeface="Times New Roman" panose="02020603050405020304" pitchFamily="18" charset="0"/>
              </a:rPr>
              <a:t>Nh</a:t>
            </a:r>
            <a:r>
              <a:rPr lang="en-GB" sz="2400" cap="none" dirty="0" smtClean="0">
                <a:latin typeface="Times New Roman" panose="02020603050405020304" pitchFamily="18" charset="0"/>
                <a:cs typeface="Times New Roman" panose="02020603050405020304" pitchFamily="18" charset="0"/>
              </a:rPr>
              <a:t>ằ</a:t>
            </a:r>
            <a:r>
              <a:rPr lang="vi-VN" sz="2400" cap="none" dirty="0" smtClean="0">
                <a:latin typeface="Times New Roman" panose="02020603050405020304" pitchFamily="18" charset="0"/>
                <a:cs typeface="Times New Roman" panose="02020603050405020304" pitchFamily="18" charset="0"/>
              </a:rPr>
              <a:t>m </a:t>
            </a:r>
            <a:r>
              <a:rPr lang="vi-VN" sz="2400" cap="none" dirty="0">
                <a:latin typeface="Times New Roman" panose="02020603050405020304" pitchFamily="18" charset="0"/>
                <a:cs typeface="Times New Roman" panose="02020603050405020304" pitchFamily="18" charset="0"/>
              </a:rPr>
              <a:t>sử dụng </a:t>
            </a:r>
            <a:r>
              <a:rPr lang="vi-VN" sz="2400" cap="none" dirty="0" smtClean="0">
                <a:latin typeface="Times New Roman" panose="02020603050405020304" pitchFamily="18" charset="0"/>
                <a:cs typeface="Times New Roman" panose="02020603050405020304" pitchFamily="18" charset="0"/>
              </a:rPr>
              <a:t>máy </a:t>
            </a:r>
            <a:r>
              <a:rPr lang="vi-VN" sz="2400" cap="none" dirty="0">
                <a:latin typeface="Times New Roman" panose="02020603050405020304" pitchFamily="18" charset="0"/>
                <a:cs typeface="Times New Roman" panose="02020603050405020304" pitchFamily="18" charset="0"/>
              </a:rPr>
              <a:t>tính một </a:t>
            </a:r>
            <a:r>
              <a:rPr lang="vi-VN" sz="2400" cap="none" dirty="0" smtClean="0">
                <a:latin typeface="Times New Roman" panose="02020603050405020304" pitchFamily="18" charset="0"/>
                <a:cs typeface="Times New Roman" panose="02020603050405020304" pitchFamily="18" charset="0"/>
              </a:rPr>
              <a:t>cách</a:t>
            </a:r>
            <a:r>
              <a:rPr lang="en-GB" sz="2400" cap="none" dirty="0" smtClean="0">
                <a:latin typeface="Times New Roman" panose="02020603050405020304" pitchFamily="18" charset="0"/>
                <a:cs typeface="Times New Roman" panose="02020603050405020304" pitchFamily="18" charset="0"/>
              </a:rPr>
              <a:t> </a:t>
            </a:r>
            <a:r>
              <a:rPr lang="vi-VN" sz="2400" cap="none" dirty="0" smtClean="0">
                <a:latin typeface="Times New Roman" panose="02020603050405020304" pitchFamily="18" charset="0"/>
                <a:cs typeface="Times New Roman" panose="02020603050405020304" pitchFamily="18" charset="0"/>
              </a:rPr>
              <a:t>hiệu </a:t>
            </a:r>
            <a:r>
              <a:rPr lang="vi-VN" sz="2400" cap="none" dirty="0">
                <a:latin typeface="Times New Roman" panose="02020603050405020304" pitchFamily="18" charset="0"/>
                <a:cs typeface="Times New Roman" panose="02020603050405020304" pitchFamily="18" charset="0"/>
              </a:rPr>
              <a:t>quả trong việc giải quyết các </a:t>
            </a:r>
            <a:r>
              <a:rPr lang="vi-VN" sz="2400" cap="none" dirty="0" smtClean="0">
                <a:latin typeface="Times New Roman" panose="02020603050405020304" pitchFamily="18" charset="0"/>
                <a:cs typeface="Times New Roman" panose="02020603050405020304" pitchFamily="18" charset="0"/>
              </a:rPr>
              <a:t>v</a:t>
            </a:r>
            <a:r>
              <a:rPr lang="en-GB" sz="2400" cap="none" dirty="0" smtClean="0">
                <a:latin typeface="Times New Roman" panose="02020603050405020304" pitchFamily="18" charset="0"/>
                <a:cs typeface="Times New Roman" panose="02020603050405020304" pitchFamily="18" charset="0"/>
              </a:rPr>
              <a:t>ấ</a:t>
            </a:r>
            <a:r>
              <a:rPr lang="vi-VN" sz="2400" cap="none" dirty="0" smtClean="0">
                <a:latin typeface="Times New Roman" panose="02020603050405020304" pitchFamily="18" charset="0"/>
                <a:cs typeface="Times New Roman" panose="02020603050405020304" pitchFamily="18" charset="0"/>
              </a:rPr>
              <a:t>n đ</a:t>
            </a:r>
            <a:r>
              <a:rPr lang="en-GB" sz="2400" cap="none" dirty="0" smtClean="0">
                <a:latin typeface="Times New Roman" panose="02020603050405020304" pitchFamily="18" charset="0"/>
                <a:cs typeface="Times New Roman" panose="02020603050405020304" pitchFamily="18" charset="0"/>
              </a:rPr>
              <a:t>ề</a:t>
            </a:r>
            <a:endParaRPr lang="vi-VN" sz="2400" cap="none" dirty="0">
              <a:latin typeface="Times New Roman" panose="02020603050405020304" pitchFamily="18" charset="0"/>
              <a:cs typeface="Times New Roman" panose="02020603050405020304" pitchFamily="18" charset="0"/>
            </a:endParaRPr>
          </a:p>
          <a:p>
            <a:pPr marL="0" indent="0">
              <a:buNone/>
            </a:pPr>
            <a:r>
              <a:rPr lang="vi-VN" sz="2400" cap="none" dirty="0">
                <a:latin typeface="Times New Roman" panose="02020603050405020304" pitchFamily="18" charset="0"/>
                <a:cs typeface="Times New Roman" panose="02020603050405020304" pitchFamily="18" charset="0"/>
              </a:rPr>
              <a:t>của môi trường, hệ thống </a:t>
            </a:r>
            <a:r>
              <a:rPr lang="vi-VN" sz="2400" cap="none" dirty="0" smtClean="0">
                <a:latin typeface="Times New Roman" panose="02020603050405020304" pitchFamily="18" charset="0"/>
                <a:cs typeface="Times New Roman" panose="02020603050405020304" pitchFamily="18" charset="0"/>
              </a:rPr>
              <a:t>máy </a:t>
            </a:r>
            <a:r>
              <a:rPr lang="vi-VN" sz="2400" cap="none" dirty="0">
                <a:latin typeface="Times New Roman" panose="02020603050405020304" pitchFamily="18" charset="0"/>
                <a:cs typeface="Times New Roman" panose="02020603050405020304" pitchFamily="18" charset="0"/>
              </a:rPr>
              <a:t>tính ra đời</a:t>
            </a:r>
            <a:r>
              <a:rPr lang="vi-VN" sz="2400" cap="none" dirty="0" smtClean="0">
                <a:latin typeface="Times New Roman" panose="02020603050405020304" pitchFamily="18" charset="0"/>
                <a:cs typeface="Times New Roman" panose="02020603050405020304" pitchFamily="18" charset="0"/>
              </a:rPr>
              <a:t>.</a:t>
            </a:r>
            <a:endParaRPr lang="en-GB" sz="2400" cap="none"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sz="2400" cap="none" dirty="0">
                <a:latin typeface="Times New Roman" panose="02020603050405020304" pitchFamily="18" charset="0"/>
                <a:cs typeface="Times New Roman" panose="02020603050405020304" pitchFamily="18" charset="0"/>
              </a:rPr>
              <a:t> In order to use computers </a:t>
            </a:r>
            <a:r>
              <a:rPr lang="en-GB" sz="2400" cap="none" dirty="0" smtClean="0">
                <a:latin typeface="Times New Roman" panose="02020603050405020304" pitchFamily="18" charset="0"/>
                <a:cs typeface="Times New Roman" panose="02020603050405020304" pitchFamily="18" charset="0"/>
              </a:rPr>
              <a:t>effectively to </a:t>
            </a:r>
            <a:r>
              <a:rPr lang="en-GB" sz="2400" cap="none" dirty="0">
                <a:latin typeface="Times New Roman" panose="02020603050405020304" pitchFamily="18" charset="0"/>
                <a:cs typeface="Times New Roman" panose="02020603050405020304" pitchFamily="18" charset="0"/>
              </a:rPr>
              <a:t>solve problems in our </a:t>
            </a:r>
            <a:r>
              <a:rPr lang="en-GB" sz="2400" cap="none" dirty="0" smtClean="0">
                <a:latin typeface="Times New Roman" panose="02020603050405020304" pitchFamily="18" charset="0"/>
                <a:cs typeface="Times New Roman" panose="02020603050405020304" pitchFamily="18" charset="0"/>
              </a:rPr>
              <a:t>environment, computer </a:t>
            </a:r>
            <a:r>
              <a:rPr lang="en-GB" sz="2400" cap="none" dirty="0">
                <a:latin typeface="Times New Roman" panose="02020603050405020304" pitchFamily="18" charset="0"/>
                <a:cs typeface="Times New Roman" panose="02020603050405020304" pitchFamily="18" charset="0"/>
              </a:rPr>
              <a:t>systems are devised</a:t>
            </a:r>
            <a:endParaRPr lang="en-GB"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13. </a:t>
            </a:r>
            <a:r>
              <a:rPr lang="en-GB" sz="2400" cap="none" dirty="0" smtClean="0">
                <a:latin typeface="Times New Roman" panose="02020603050405020304" pitchFamily="18" charset="0"/>
                <a:cs typeface="Times New Roman" panose="02020603050405020304" pitchFamily="18" charset="0"/>
              </a:rPr>
              <a:t>A</a:t>
            </a:r>
            <a:r>
              <a:rPr lang="en-GB" sz="2400" cap="none" dirty="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Bạn</a:t>
            </a:r>
            <a:r>
              <a:rPr lang="en-GB" sz="2400" cap="none" dirty="0" smtClean="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có</a:t>
            </a:r>
            <a:r>
              <a:rPr lang="en-GB" sz="2400" cap="none" dirty="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những</a:t>
            </a:r>
            <a:r>
              <a:rPr lang="en-GB" sz="2400" cap="none" dirty="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bức</a:t>
            </a:r>
            <a:r>
              <a:rPr lang="en-GB" sz="2400" cap="none" dirty="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ảnh</a:t>
            </a:r>
            <a:r>
              <a:rPr lang="en-GB" sz="2400" cap="none" dirty="0" smtClean="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rất</a:t>
            </a:r>
            <a:r>
              <a:rPr lang="en-GB" sz="2400" cap="none" dirty="0">
                <a:latin typeface="Times New Roman" panose="02020603050405020304" pitchFamily="18" charset="0"/>
                <a:cs typeface="Times New Roman" panose="02020603050405020304" pitchFamily="18" charset="0"/>
              </a:rPr>
              <a:t> </a:t>
            </a:r>
            <a:r>
              <a:rPr lang="en-GB" sz="2400" cap="none" dirty="0" err="1">
                <a:latin typeface="Times New Roman" panose="02020603050405020304" pitchFamily="18" charset="0"/>
                <a:cs typeface="Times New Roman" panose="02020603050405020304" pitchFamily="18" charset="0"/>
              </a:rPr>
              <a:t>đẹp</a:t>
            </a:r>
            <a:r>
              <a:rPr lang="en-GB" sz="2400" cap="none" dirty="0">
                <a:latin typeface="Times New Roman" panose="02020603050405020304" pitchFamily="18" charset="0"/>
                <a:cs typeface="Times New Roman" panose="02020603050405020304" pitchFamily="18" charset="0"/>
              </a:rPr>
              <a:t>.</a:t>
            </a:r>
            <a:endParaRPr lang="vi-VN" sz="2400" cap="none" dirty="0" smtClean="0">
              <a:latin typeface="Times New Roman" panose="02020603050405020304" pitchFamily="18" charset="0"/>
              <a:cs typeface="Times New Roman" panose="02020603050405020304" pitchFamily="18" charset="0"/>
            </a:endParaRPr>
          </a:p>
          <a:p>
            <a:pPr marL="0" indent="0">
              <a:buNone/>
            </a:pPr>
            <a:r>
              <a:rPr lang="en-GB" sz="2400" cap="none" dirty="0" smtClean="0">
                <a:latin typeface="Times New Roman" panose="02020603050405020304" pitchFamily="18" charset="0"/>
                <a:cs typeface="Times New Roman" panose="02020603050405020304" pitchFamily="18" charset="0"/>
              </a:rPr>
              <a:t>      B</a:t>
            </a:r>
            <a:r>
              <a:rPr lang="en-GB" sz="2400" cap="none" dirty="0" smtClean="0">
                <a:latin typeface="Times New Roman" panose="02020603050405020304" pitchFamily="18" charset="0"/>
                <a:cs typeface="Times New Roman" panose="02020603050405020304" pitchFamily="18" charset="0"/>
              </a:rPr>
              <a:t>. </a:t>
            </a:r>
            <a:r>
              <a:rPr lang="fr-FR" sz="2400" cap="none" dirty="0" err="1" smtClean="0">
                <a:latin typeface="Times New Roman" panose="02020603050405020304" pitchFamily="18" charset="0"/>
                <a:cs typeface="Times New Roman" panose="02020603050405020304" pitchFamily="18" charset="0"/>
              </a:rPr>
              <a:t>Thật</a:t>
            </a:r>
            <a:r>
              <a:rPr lang="fr-FR" sz="2400" cap="none" dirty="0" smtClean="0">
                <a:latin typeface="Times New Roman" panose="02020603050405020304" pitchFamily="18" charset="0"/>
                <a:cs typeface="Times New Roman" panose="02020603050405020304" pitchFamily="18" charset="0"/>
              </a:rPr>
              <a:t> </a:t>
            </a:r>
            <a:r>
              <a:rPr lang="fr-FR" sz="2400" cap="none" dirty="0" err="1" smtClean="0">
                <a:latin typeface="Times New Roman" panose="02020603050405020304" pitchFamily="18" charset="0"/>
                <a:cs typeface="Times New Roman" panose="02020603050405020304" pitchFamily="18" charset="0"/>
              </a:rPr>
              <a:t>thế</a:t>
            </a:r>
            <a:r>
              <a:rPr lang="fr-FR" sz="2400" cap="none" dirty="0" smtClean="0">
                <a:latin typeface="Times New Roman" panose="02020603050405020304" pitchFamily="18" charset="0"/>
                <a:cs typeface="Times New Roman" panose="02020603050405020304" pitchFamily="18" charset="0"/>
              </a:rPr>
              <a:t> à? </a:t>
            </a:r>
            <a:r>
              <a:rPr lang="en-GB" sz="2400" cap="none" dirty="0" err="1" smtClean="0">
                <a:latin typeface="Times New Roman" panose="02020603050405020304" pitchFamily="18" charset="0"/>
                <a:cs typeface="Times New Roman" panose="02020603050405020304" pitchFamily="18" charset="0"/>
              </a:rPr>
              <a:t>Mình</a:t>
            </a:r>
            <a:r>
              <a:rPr lang="en-GB" sz="2400" cap="none" dirty="0" smtClean="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chụp</a:t>
            </a:r>
            <a:r>
              <a:rPr lang="en-GB" sz="2400" cap="none" dirty="0" smtClean="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cả</a:t>
            </a:r>
            <a:r>
              <a:rPr lang="en-GB" sz="2400" cap="none" dirty="0" smtClean="0">
                <a:latin typeface="Times New Roman" panose="02020603050405020304" pitchFamily="18" charset="0"/>
                <a:cs typeface="Times New Roman" panose="02020603050405020304" pitchFamily="18" charset="0"/>
              </a:rPr>
              <a:t> </a:t>
            </a:r>
            <a:r>
              <a:rPr lang="en-GB" sz="2400" cap="none" dirty="0" err="1" smtClean="0">
                <a:latin typeface="Times New Roman" panose="02020603050405020304" pitchFamily="18" charset="0"/>
                <a:cs typeface="Times New Roman" panose="02020603050405020304" pitchFamily="18" charset="0"/>
              </a:rPr>
              <a:t>đấy</a:t>
            </a:r>
            <a:endParaRPr lang="en-GB" sz="2400" cap="none"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sz="2400" cap="none" dirty="0">
                <a:latin typeface="Times New Roman" panose="02020603050405020304" pitchFamily="18" charset="0"/>
                <a:cs typeface="Times New Roman" panose="02020603050405020304" pitchFamily="18" charset="0"/>
              </a:rPr>
              <a:t> A: You’ve got very nice photos.</a:t>
            </a:r>
          </a:p>
          <a:p>
            <a:pPr marL="0" indent="0">
              <a:buNone/>
            </a:pPr>
            <a:r>
              <a:rPr lang="en-GB" sz="2400" cap="none" dirty="0" smtClean="0">
                <a:latin typeface="Times New Roman" panose="02020603050405020304" pitchFamily="18" charset="0"/>
                <a:cs typeface="Times New Roman" panose="02020603050405020304" pitchFamily="18" charset="0"/>
              </a:rPr>
              <a:t>    B</a:t>
            </a:r>
            <a:r>
              <a:rPr lang="en-GB" sz="2400" cap="none" dirty="0">
                <a:latin typeface="Times New Roman" panose="02020603050405020304" pitchFamily="18" charset="0"/>
                <a:cs typeface="Times New Roman" panose="02020603050405020304" pitchFamily="18" charset="0"/>
              </a:rPr>
              <a:t>: Really? They were taken by me.</a:t>
            </a:r>
          </a:p>
          <a:p>
            <a:pPr>
              <a:buFont typeface="Wingdings" panose="05000000000000000000" pitchFamily="2" charset="2"/>
              <a:buChar char="Ø"/>
            </a:pPr>
            <a:endParaRPr lang="en-GB" sz="24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321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rgbClr val="C00000"/>
                </a:solidFill>
              </a:rPr>
              <a:t>Bài tập ứng dụng </a:t>
            </a:r>
            <a:r>
              <a:rPr lang="en-GB" b="1" dirty="0" smtClean="0">
                <a:solidFill>
                  <a:srgbClr val="C00000"/>
                </a:solidFill>
              </a:rPr>
              <a:t/>
            </a:r>
            <a:br>
              <a:rPr lang="en-GB" b="1" dirty="0" smtClean="0">
                <a:solidFill>
                  <a:srgbClr val="C00000"/>
                </a:solidFill>
              </a:rPr>
            </a:br>
            <a:r>
              <a:rPr lang="vi-VN" cap="none" dirty="0" smtClean="0"/>
              <a:t>Hãy nhận dạng cấu trúc bị động trong các câu dưới đây và sau đó dịch sang tiếng anh. </a:t>
            </a:r>
            <a:endParaRPr lang="en-GB" cap="none" dirty="0"/>
          </a:p>
        </p:txBody>
      </p:sp>
      <p:sp>
        <p:nvSpPr>
          <p:cNvPr id="3" name="Content Placeholder 2"/>
          <p:cNvSpPr>
            <a:spLocks noGrp="1"/>
          </p:cNvSpPr>
          <p:nvPr>
            <p:ph sz="quarter" idx="13"/>
          </p:nvPr>
        </p:nvSpPr>
        <p:spPr>
          <a:xfrm>
            <a:off x="492355" y="2359141"/>
            <a:ext cx="10363826" cy="3424107"/>
          </a:xfrm>
        </p:spPr>
        <p:txBody>
          <a:bodyPr>
            <a:noAutofit/>
          </a:bodyPr>
          <a:lstStyle/>
          <a:p>
            <a:pPr marL="0" indent="0">
              <a:buNone/>
            </a:pPr>
            <a:r>
              <a:rPr lang="vi-VN" sz="2400" cap="none" dirty="0" smtClean="0"/>
              <a:t>1. Các tàu thuyền vẫn còn trên biển và hiện chưa liên lạc được thì lực lượng biên phòng, thủy sản cần tìm mọi biện pháp để liên lạc, hướng dẫn để đưa các tàu quay về nơi trú ẩn an toàn. Về công tác sơ tán dân ở các địa phương, phó thủ tướng Nguyễn Sinh Hùng nhấn mạnh: "chúng ta phải hết sức cẩn trọng, việc sơ tán dân chỉ nên thực hiện trong vòng 24 giờ trước khi bão đổ bộ vào đất liền. Do hiện nay bão chưa vào đất liền, một số địa phương đã cho học sinh nghỉ học thì để học sinh quay trở lại học bình thường".</a:t>
            </a:r>
            <a:endParaRPr lang="en-GB" sz="2400" cap="none" dirty="0"/>
          </a:p>
        </p:txBody>
      </p:sp>
    </p:spTree>
    <p:extLst>
      <p:ext uri="{BB962C8B-B14F-4D97-AF65-F5344CB8AC3E}">
        <p14:creationId xmlns:p14="http://schemas.microsoft.com/office/powerpoint/2010/main" val="38356705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722943" y="1198250"/>
            <a:ext cx="10363826" cy="3424107"/>
          </a:xfrm>
        </p:spPr>
        <p:txBody>
          <a:bodyPr>
            <a:normAutofit/>
          </a:bodyPr>
          <a:lstStyle/>
          <a:p>
            <a:pPr marL="0" indent="0">
              <a:buNone/>
            </a:pPr>
            <a:r>
              <a:rPr lang="vi-VN" sz="2800" cap="none" dirty="0" smtClean="0"/>
              <a:t>2. Phó thủ tướng lưu ý các tỉnh từ Quảng Ninh - Hà Tĩnh không được chủ quan trong công tác phòng chống bão lụt dù hiện nay hướng đi không cho thấy bão sẽ gây ảnh hưởng đến các tỉnh này. Cơ quan khí tượng thủy văn có trách nhiệm đưa ra những cảnh báo trước 48 giờ nếu bão số 7 có sự thay đổi và gây ảnh hưởng đến các khu vực phía bắc.</a:t>
            </a:r>
            <a:endParaRPr lang="en-GB" sz="2800" cap="none" dirty="0"/>
          </a:p>
        </p:txBody>
      </p:sp>
    </p:spTree>
    <p:extLst>
      <p:ext uri="{BB962C8B-B14F-4D97-AF65-F5344CB8AC3E}">
        <p14:creationId xmlns:p14="http://schemas.microsoft.com/office/powerpoint/2010/main" val="37884675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noAutofit/>
          </a:bodyPr>
          <a:lstStyle/>
          <a:p>
            <a:pPr marL="0" indent="0">
              <a:buNone/>
            </a:pPr>
            <a:r>
              <a:rPr lang="en-GB" sz="2800" cap="none" dirty="0" smtClean="0"/>
              <a:t>3</a:t>
            </a:r>
            <a:r>
              <a:rPr lang="vi-VN" sz="2800" cap="none" dirty="0" smtClean="0"/>
              <a:t>. Chiều ngày 1.11, tại Đà Nẵng, ban chỉ huy tiền phương phòng chống bão lụt và tìm kiếm cứu nạn của chính phủ đã có cuộc họp do phó thủ tướng trương vĩnh trọng chủ trì, nhằm đánh giá lại tình hình với những diễn tiến được coi là phức tạp của bão cimaron. Theo báo cáo nhanh của ban phòng chống bão lụt trung ương, đến chiều ngày 1.11, đã có 29.715 tàu thuyền đã vào bờ, hiện còn 171 tàu với 2.468 ngư dân vẫn còn hoạt động trên biển. </a:t>
            </a:r>
            <a:endParaRPr lang="en-GB" sz="2800" cap="none" dirty="0"/>
          </a:p>
        </p:txBody>
      </p:sp>
    </p:spTree>
    <p:extLst>
      <p:ext uri="{BB962C8B-B14F-4D97-AF65-F5344CB8AC3E}">
        <p14:creationId xmlns:p14="http://schemas.microsoft.com/office/powerpoint/2010/main" val="888529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571868" y="403120"/>
            <a:ext cx="10363826" cy="3424107"/>
          </a:xfrm>
        </p:spPr>
        <p:txBody>
          <a:bodyPr>
            <a:noAutofit/>
          </a:bodyPr>
          <a:lstStyle/>
          <a:p>
            <a:pPr marL="0" indent="0">
              <a:buNone/>
            </a:pPr>
            <a:r>
              <a:rPr lang="vi-VN" sz="2800" cap="none" dirty="0" smtClean="0"/>
              <a:t>4. Những vùng biển nguy hiểm được xác định gồm: vùng biển xung quanh đảo hoàng sa, phía nam trung bộ vùng biển từ phía đông bạc liêu đến phú yên có tọa độ từ 9 đến 13 độ vĩ bắc và từ 109 đến 116 độ kinh đông đang có một vùng thấp nằm trong vùng hoàn lưu của cơn bão, vì vậy, tất cả tàu thuyền đều không được hoạt động tại khu vực này. </a:t>
            </a:r>
            <a:endParaRPr lang="en-GB" sz="2800" cap="none" dirty="0" smtClean="0"/>
          </a:p>
          <a:p>
            <a:pPr marL="0" indent="0">
              <a:buNone/>
            </a:pPr>
            <a:endParaRPr lang="en-GB" sz="2800" cap="none" dirty="0" smtClean="0"/>
          </a:p>
          <a:p>
            <a:pPr marL="0" indent="0">
              <a:buNone/>
            </a:pPr>
            <a:r>
              <a:rPr lang="en-GB" sz="2800" cap="none" dirty="0" smtClean="0"/>
              <a:t>5. </a:t>
            </a:r>
            <a:r>
              <a:rPr lang="vi-VN" sz="2800" cap="none" dirty="0" smtClean="0"/>
              <a:t>Hãy trả lại sự trung thực cho ngành giáo dục từ cấp thấp đến cấp cao. Ngành giáo dục sẽ làm được! Tôi tin rằng với cả tấm lòng vì thế hệ trẻ, chúng ta sẽ không chạy theo thành tích ảo, mà gặt hái những thành tích đích thực, thì sẽ đáng mừng biết bao! </a:t>
            </a:r>
            <a:endParaRPr lang="en-GB" sz="2800" cap="none" dirty="0"/>
          </a:p>
        </p:txBody>
      </p:sp>
    </p:spTree>
    <p:extLst>
      <p:ext uri="{BB962C8B-B14F-4D97-AF65-F5344CB8AC3E}">
        <p14:creationId xmlns:p14="http://schemas.microsoft.com/office/powerpoint/2010/main" val="632138813"/>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Droplet</Template>
  <TotalTime>169</TotalTime>
  <Words>1476</Words>
  <Application>Microsoft Office PowerPoint</Application>
  <PresentationFormat>Widescreen</PresentationFormat>
  <Paragraphs>92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Times New Roman</vt:lpstr>
      <vt:lpstr>Tw Cen MT</vt:lpstr>
      <vt:lpstr>Wingdings</vt:lpstr>
      <vt:lpstr>Droplet</vt:lpstr>
      <vt:lpstr>LESSON 3</vt:lpstr>
      <vt:lpstr>1. CẤU TRÚC CÂU</vt:lpstr>
      <vt:lpstr>Sau đây là các kiểu cấu trúc câu bị động tương ứng với cấu trúc câu chủ động trên: CẢ TỔ TÁN THÀNH Ý KIẾN CỦA TÔI. </vt:lpstr>
      <vt:lpstr>PowerPoint Presentation</vt:lpstr>
      <vt:lpstr>Cách nhận dạng câu bị động tiếng Việt  </vt:lpstr>
      <vt:lpstr>PowerPoint Presentation</vt:lpstr>
      <vt:lpstr>PowerPoint Presentation</vt:lpstr>
      <vt:lpstr>PowerPoint Presentation</vt:lpstr>
      <vt:lpstr>PowerPoint Presentation</vt:lpstr>
      <vt:lpstr>PowerPoint Presentation</vt:lpstr>
      <vt:lpstr>Bài tập ứng dụng  Hãy nhận dạng cấu trúc bị động trong các câu dưới đây và sau đó dịch sang tiếng anh.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3</dc:title>
  <dc:creator>hien pham</dc:creator>
  <cp:lastModifiedBy>hien pham</cp:lastModifiedBy>
  <cp:revision>12</cp:revision>
  <dcterms:created xsi:type="dcterms:W3CDTF">2021-05-10T02:24:33Z</dcterms:created>
  <dcterms:modified xsi:type="dcterms:W3CDTF">2021-05-10T07:38:41Z</dcterms:modified>
</cp:coreProperties>
</file>