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8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1403123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ĐIỆN</a:t>
            </a:r>
            <a:endParaRPr lang="vi-VN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31281" y="2774723"/>
            <a:ext cx="8791575" cy="1655762"/>
          </a:xfrm>
        </p:spPr>
        <p:txBody>
          <a:bodyPr>
            <a:normAutofit fontScale="92500" lnSpcReduction="10000"/>
          </a:bodyPr>
          <a:lstStyle/>
          <a:p>
            <a:r>
              <a:rPr lang="en-US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 </a:t>
            </a:r>
          </a:p>
          <a:p>
            <a:pPr algn="ctr"/>
            <a:r>
              <a:rPr lang="en-US" sz="4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sz="4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5507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86" y="2249487"/>
            <a:ext cx="11045371" cy="3541714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Norton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chồng</a:t>
            </a:r>
            <a:endParaRPr lang="vi-V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127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1785030"/>
            <a:ext cx="9905999" cy="2634357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Norton: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en-US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</a:p>
          <a:p>
            <a:pPr marL="0" indent="0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hép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vi-V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745" y="3446928"/>
            <a:ext cx="2940022" cy="315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40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2119313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Norton: 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gồm nguồn dòng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ghép song song với điện trở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vi-VN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xem hı̀nh 2.29. </a:t>
            </a:r>
          </a:p>
          <a:p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032" y="3624835"/>
            <a:ext cx="3095965" cy="291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499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5477" y="1629108"/>
            <a:ext cx="9905999" cy="3541714"/>
          </a:xfrm>
        </p:spPr>
        <p:txBody>
          <a:bodyPr/>
          <a:lstStyle/>
          <a:p>
            <a:r>
              <a:rPr lang="en-US" dirty="0" smtClean="0"/>
              <a:t>VÍ DỤ: </a:t>
            </a:r>
          </a:p>
          <a:p>
            <a:r>
              <a:rPr lang="vi-VN" dirty="0"/>
              <a:t>Cho mạch điện hı̀nh 2.32, áp dụng mạch tương đương Thévenin hay Norton tı̀m dòng điện qua phần tử điện trở </a:t>
            </a:r>
            <a:r>
              <a:rPr lang="vi-VN" dirty="0" smtClean="0"/>
              <a:t>8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  <a:endParaRPr lang="vi-VN" dirty="0"/>
          </a:p>
          <a:p>
            <a:r>
              <a:rPr lang="vi-VN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689" y="3146296"/>
            <a:ext cx="3744140" cy="333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955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988457"/>
            <a:ext cx="9905999" cy="1872343"/>
          </a:xfrm>
        </p:spPr>
        <p:txBody>
          <a:bodyPr>
            <a:normAutofit fontScale="92500"/>
          </a:bodyPr>
          <a:lstStyle/>
          <a:p>
            <a:r>
              <a:rPr lang="vi-VN" sz="2800" dirty="0" smtClean="0"/>
              <a:t>Áp </a:t>
            </a:r>
            <a:r>
              <a:rPr lang="vi-VN" sz="2800" dirty="0"/>
              <a:t>dụng mạch tương đương Thévenin với Norton, chuyển đổi mạch trong hı̀nh 2.33 sang mạch tương đương hı̀nh 2.34. </a:t>
            </a:r>
            <a:endParaRPr lang="vi-VN" sz="2800" dirty="0" smtClean="0"/>
          </a:p>
          <a:p>
            <a:r>
              <a:rPr lang="vi-VN" sz="2800" dirty="0" smtClean="0"/>
              <a:t>Dòng i = 50/10 = 5A</a:t>
            </a:r>
            <a:endParaRPr lang="vi-VN" sz="28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25" y="3860800"/>
            <a:ext cx="7759434" cy="283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66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111374"/>
            <a:ext cx="9905999" cy="2162856"/>
          </a:xfrm>
        </p:spPr>
        <p:txBody>
          <a:bodyPr/>
          <a:lstStyle/>
          <a:p>
            <a:r>
              <a:rPr lang="vi-VN" dirty="0"/>
              <a:t>Trong mạch hı̀nh 2.35, thay thế các điện trở ghép song song bằng điện trở tương đương, ta có</a:t>
            </a:r>
            <a:r>
              <a:rPr lang="vi-VN" dirty="0" smtClean="0"/>
              <a:t>:</a:t>
            </a:r>
          </a:p>
          <a:p>
            <a:r>
              <a:rPr lang="vi-VN" dirty="0" smtClean="0"/>
              <a:t>1/R = 1/R1 + 1/R2 + 1/R3 = 1/ 10 + 1/8 + 1/6 = 94/240 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 R = 240/94 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504" y="4274230"/>
            <a:ext cx="7099814" cy="227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88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Mạch tương đương sau cùng trı̀nh bày trong hı̀nh 2.36. Dòng I qua R là I = 6A. Suy ra, điện áp giữa hai nút ab là: </a:t>
            </a:r>
          </a:p>
          <a:p>
            <a:r>
              <a:rPr lang="vi-VN" dirty="0"/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741" y="2929260"/>
            <a:ext cx="3567670" cy="10910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762" y="4199033"/>
            <a:ext cx="7099814" cy="227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7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T ừ kết quả tı̀m được trở lại mạch trong hı̀nh 2.32, suy ra dòng điện qua điện trở </a:t>
            </a:r>
            <a:r>
              <a:rPr lang="vi-VN" dirty="0" smtClean="0"/>
              <a:t>8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</a:p>
          <a:p>
            <a:r>
              <a:rPr lang="vi-VN" dirty="0" smtClean="0">
                <a:sym typeface="Symbol" panose="05050102010706020507" pitchFamily="18" charset="2"/>
              </a:rPr>
              <a:t>I = V</a:t>
            </a:r>
            <a:r>
              <a:rPr lang="vi-VN" baseline="-25000" dirty="0" smtClean="0">
                <a:sym typeface="Symbol" panose="05050102010706020507" pitchFamily="18" charset="2"/>
              </a:rPr>
              <a:t>ab</a:t>
            </a:r>
            <a:r>
              <a:rPr lang="vi-VN" dirty="0" smtClean="0">
                <a:sym typeface="Symbol" panose="05050102010706020507" pitchFamily="18" charset="2"/>
              </a:rPr>
              <a:t> / 8 = 720 / 47 . 8 = 1,9A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1" y="3160810"/>
            <a:ext cx="3744140" cy="333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55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 DỤ: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ĐL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247" y="3786314"/>
            <a:ext cx="6840868" cy="215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1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2097088"/>
            <a:ext cx="7965512" cy="3298849"/>
          </a:xfrm>
        </p:spPr>
      </p:pic>
    </p:spTree>
    <p:extLst>
      <p:ext uri="{BB962C8B-B14F-4D97-AF65-F5344CB8AC3E}">
        <p14:creationId xmlns:p14="http://schemas.microsoft.com/office/powerpoint/2010/main" val="2629224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vi-VN" b="1" u="sng" dirty="0">
                <a:effectLst/>
              </a:rPr>
              <a:t>Bước 2</a:t>
            </a:r>
            <a:r>
              <a:rPr lang="vi-VN" dirty="0">
                <a:effectLst/>
              </a:rPr>
              <a:t> : Tính Uab = Uhở = Uth.</a:t>
            </a:r>
            <a:r>
              <a:rPr lang="vi-VN" dirty="0"/>
              <a:t/>
            </a:r>
            <a:br>
              <a:rPr lang="vi-VN" dirty="0"/>
            </a:br>
            <a:r>
              <a:rPr lang="vi-VN" dirty="0" smtClean="0"/>
              <a:t>+ </a:t>
            </a:r>
            <a:r>
              <a:rPr lang="vi-VN" dirty="0" smtClean="0">
                <a:effectLst/>
              </a:rPr>
              <a:t>Uab = U</a:t>
            </a:r>
            <a:r>
              <a:rPr lang="vi-VN" baseline="-25000" dirty="0" smtClean="0">
                <a:effectLst/>
              </a:rPr>
              <a:t>a</a:t>
            </a:r>
            <a:r>
              <a:rPr lang="vi-VN" dirty="0" smtClean="0">
                <a:effectLst/>
              </a:rPr>
              <a:t> – U</a:t>
            </a:r>
            <a:r>
              <a:rPr lang="vi-VN" baseline="-25000" dirty="0" smtClean="0">
                <a:effectLst/>
              </a:rPr>
              <a:t>b</a:t>
            </a:r>
            <a:r>
              <a:rPr lang="vi-VN" dirty="0" smtClean="0">
                <a:effectLst/>
              </a:rPr>
              <a:t>  </a:t>
            </a:r>
          </a:p>
          <a:p>
            <a:r>
              <a:rPr lang="vi-VN" dirty="0" smtClean="0">
                <a:effectLst/>
              </a:rPr>
              <a:t>Với U</a:t>
            </a:r>
            <a:r>
              <a:rPr lang="vi-VN" baseline="-25000" dirty="0" smtClean="0">
                <a:effectLst/>
              </a:rPr>
              <a:t>b</a:t>
            </a:r>
            <a:r>
              <a:rPr lang="vi-VN" dirty="0" smtClean="0">
                <a:effectLst/>
              </a:rPr>
              <a:t> = 2 . 2 = 4V ; </a:t>
            </a:r>
          </a:p>
          <a:p>
            <a:r>
              <a:rPr lang="vi-VN" dirty="0" smtClean="0">
                <a:effectLst/>
              </a:rPr>
              <a:t>Ta có : </a:t>
            </a:r>
            <a:r>
              <a:rPr lang="vi-VN" dirty="0"/>
              <a:t/>
            </a:r>
            <a:br>
              <a:rPr lang="vi-VN" dirty="0"/>
            </a:br>
            <a:r>
              <a:rPr lang="vi-VN" dirty="0" smtClean="0"/>
              <a:t>1 + I</a:t>
            </a:r>
            <a:r>
              <a:rPr lang="vi-VN" baseline="-25000" dirty="0" smtClean="0"/>
              <a:t>1</a:t>
            </a:r>
            <a:r>
              <a:rPr lang="vi-VN" dirty="0" smtClean="0"/>
              <a:t> – I</a:t>
            </a:r>
            <a:r>
              <a:rPr lang="vi-VN" baseline="-25000" dirty="0" smtClean="0"/>
              <a:t>2</a:t>
            </a:r>
            <a:r>
              <a:rPr lang="vi-VN" dirty="0" smtClean="0"/>
              <a:t> = 0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 1 + 12/6 = I</a:t>
            </a:r>
            <a:r>
              <a:rPr lang="vi-VN" baseline="-25000" dirty="0" smtClean="0">
                <a:sym typeface="Wingdings" panose="05000000000000000000" pitchFamily="2" charset="2"/>
              </a:rPr>
              <a:t>2</a:t>
            </a:r>
            <a:r>
              <a:rPr lang="vi-VN" dirty="0" smtClean="0">
                <a:sym typeface="Wingdings" panose="05000000000000000000" pitchFamily="2" charset="2"/>
              </a:rPr>
              <a:t> (1)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 MÀ I</a:t>
            </a:r>
            <a:r>
              <a:rPr lang="vi-VN" baseline="-25000" dirty="0" smtClean="0">
                <a:sym typeface="Wingdings" panose="05000000000000000000" pitchFamily="2" charset="2"/>
              </a:rPr>
              <a:t>2</a:t>
            </a:r>
            <a:r>
              <a:rPr lang="vi-VN" dirty="0" smtClean="0">
                <a:sym typeface="Wingdings" panose="05000000000000000000" pitchFamily="2" charset="2"/>
              </a:rPr>
              <a:t> = U</a:t>
            </a:r>
            <a:r>
              <a:rPr lang="vi-VN" baseline="-25000" dirty="0" smtClean="0">
                <a:sym typeface="Wingdings" panose="05000000000000000000" pitchFamily="2" charset="2"/>
              </a:rPr>
              <a:t>a</a:t>
            </a:r>
            <a:r>
              <a:rPr lang="vi-VN" dirty="0" smtClean="0">
                <a:sym typeface="Wingdings" panose="05000000000000000000" pitchFamily="2" charset="2"/>
              </a:rPr>
              <a:t> (1/6 + 1/3)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(1)  </a:t>
            </a:r>
            <a:r>
              <a:rPr lang="vi-VN" dirty="0">
                <a:sym typeface="Wingdings" panose="05000000000000000000" pitchFamily="2" charset="2"/>
              </a:rPr>
              <a:t>U</a:t>
            </a:r>
            <a:r>
              <a:rPr lang="vi-VN" baseline="-25000" dirty="0">
                <a:sym typeface="Wingdings" panose="05000000000000000000" pitchFamily="2" charset="2"/>
              </a:rPr>
              <a:t>a</a:t>
            </a:r>
            <a:r>
              <a:rPr lang="vi-VN" dirty="0">
                <a:sym typeface="Wingdings" panose="05000000000000000000" pitchFamily="2" charset="2"/>
              </a:rPr>
              <a:t> (1/6 + 1/3</a:t>
            </a:r>
            <a:r>
              <a:rPr lang="vi-VN" dirty="0" smtClean="0">
                <a:sym typeface="Wingdings" panose="05000000000000000000" pitchFamily="2" charset="2"/>
              </a:rPr>
              <a:t>) = 3  U</a:t>
            </a:r>
            <a:r>
              <a:rPr lang="vi-VN" baseline="-25000" dirty="0" smtClean="0">
                <a:sym typeface="Wingdings" panose="05000000000000000000" pitchFamily="2" charset="2"/>
              </a:rPr>
              <a:t>a</a:t>
            </a:r>
            <a:r>
              <a:rPr lang="vi-VN" dirty="0" smtClean="0">
                <a:sym typeface="Wingdings" panose="05000000000000000000" pitchFamily="2" charset="2"/>
              </a:rPr>
              <a:t> = 6V  </a:t>
            </a:r>
            <a:r>
              <a:rPr lang="vi-VN" dirty="0" smtClean="0">
                <a:effectLst/>
              </a:rPr>
              <a:t>Uab = </a:t>
            </a:r>
            <a:r>
              <a:rPr lang="vi-VN" dirty="0">
                <a:effectLst/>
              </a:rPr>
              <a:t>U</a:t>
            </a:r>
            <a:r>
              <a:rPr lang="vi-VN" baseline="-25000" dirty="0">
                <a:effectLst/>
              </a:rPr>
              <a:t>a</a:t>
            </a:r>
            <a:r>
              <a:rPr lang="vi-VN" dirty="0">
                <a:effectLst/>
              </a:rPr>
              <a:t> – U</a:t>
            </a:r>
            <a:r>
              <a:rPr lang="vi-VN" baseline="-25000" dirty="0">
                <a:effectLst/>
              </a:rPr>
              <a:t>b</a:t>
            </a:r>
            <a:r>
              <a:rPr lang="vi-VN" dirty="0">
                <a:effectLst/>
              </a:rPr>
              <a:t> </a:t>
            </a:r>
            <a:r>
              <a:rPr lang="vi-VN" dirty="0" smtClean="0">
                <a:effectLst/>
              </a:rPr>
              <a:t>= 6 – 4 = 2V</a:t>
            </a:r>
            <a:endParaRPr lang="vi-VN" dirty="0">
              <a:sym typeface="Wingdings" panose="05000000000000000000" pitchFamily="2" charset="2"/>
            </a:endParaRPr>
          </a:p>
          <a:p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668" y="2097088"/>
            <a:ext cx="5958910" cy="2160257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>
            <a:off x="8026400" y="2409371"/>
            <a:ext cx="65314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460343" y="2423885"/>
            <a:ext cx="37737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924798" y="2489201"/>
            <a:ext cx="14514" cy="2322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380514" y="2064821"/>
            <a:ext cx="457200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dirty="0" smtClean="0"/>
              <a:t>i1</a:t>
            </a:r>
            <a:endParaRPr lang="vi-VN" dirty="0"/>
          </a:p>
        </p:txBody>
      </p:sp>
      <p:sp>
        <p:nvSpPr>
          <p:cNvPr id="24" name="TextBox 23"/>
          <p:cNvSpPr txBox="1"/>
          <p:nvPr/>
        </p:nvSpPr>
        <p:spPr>
          <a:xfrm>
            <a:off x="7924798" y="2504496"/>
            <a:ext cx="478973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dirty="0" smtClean="0"/>
              <a:t>i2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58841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2097088"/>
            <a:ext cx="7968422" cy="2402341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1485" y="4775199"/>
                <a:ext cx="46155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 smtClean="0"/>
                  <a:t>R</a:t>
                </a:r>
                <a:r>
                  <a:rPr lang="en-US" sz="2800" baseline="-25000" dirty="0" err="1" smtClean="0"/>
                  <a:t>tđ</a:t>
                </a:r>
                <a:r>
                  <a:rPr lang="en-US" sz="2800" dirty="0" smtClean="0"/>
                  <a:t> = (6 . 3/6 + 3 )+2 = 4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endParaRPr lang="vi-VN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485" y="4775199"/>
                <a:ext cx="4615543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2642" t="-11628" b="-31395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1629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257" y="2097087"/>
            <a:ext cx="8092340" cy="2939369"/>
          </a:xfrm>
        </p:spPr>
      </p:pic>
      <p:sp>
        <p:nvSpPr>
          <p:cNvPr id="5" name="TextBox 4"/>
          <p:cNvSpPr txBox="1"/>
          <p:nvPr/>
        </p:nvSpPr>
        <p:spPr>
          <a:xfrm>
            <a:off x="1277257" y="5312229"/>
            <a:ext cx="10087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/>
              <a:t/>
            </a:r>
            <a:br>
              <a:rPr lang="vi-VN" sz="2800" dirty="0"/>
            </a:br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3405828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Bước 5 :gắn nhánh cần tính vào mạch tương đương thevenin, tính dòng áp :</a:t>
            </a:r>
            <a:br>
              <a:rPr lang="vi-VN" dirty="0"/>
            </a:br>
            <a:r>
              <a:rPr lang="vi-VN" dirty="0" smtClean="0"/>
              <a:t>I = U</a:t>
            </a:r>
            <a:r>
              <a:rPr lang="vi-VN" baseline="-25000" dirty="0" smtClean="0"/>
              <a:t>ab  </a:t>
            </a:r>
            <a:r>
              <a:rPr lang="vi-VN" dirty="0" smtClean="0"/>
              <a:t>/ R</a:t>
            </a:r>
            <a:r>
              <a:rPr lang="vi-VN" baseline="-25000" dirty="0" smtClean="0"/>
              <a:t>tđ</a:t>
            </a:r>
            <a:r>
              <a:rPr lang="vi-VN" dirty="0" smtClean="0"/>
              <a:t> + 1 = 2 / 4 + 1 = 0,4A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764684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Tính dòng điện trên R3 của mạch điện hình vẽ </a:t>
            </a:r>
            <a:r>
              <a:rPr lang="vi-VN" dirty="0" smtClean="0"/>
              <a:t>bên</a:t>
            </a:r>
          </a:p>
          <a:p>
            <a:r>
              <a:rPr lang="vi-VN" dirty="0" smtClean="0"/>
              <a:t>Cho R1 = 10</a:t>
            </a:r>
            <a:r>
              <a:rPr lang="vi-VN" dirty="0" smtClean="0">
                <a:sym typeface="Symbol" panose="05050102010706020507" pitchFamily="18" charset="2"/>
              </a:rPr>
              <a:t>, R2 = </a:t>
            </a:r>
            <a:r>
              <a:rPr lang="vi-VN" dirty="0">
                <a:sym typeface="Symbol" panose="05050102010706020507" pitchFamily="18" charset="2"/>
              </a:rPr>
              <a:t>5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</a:p>
          <a:p>
            <a:pPr marL="914400" lvl="2" indent="0">
              <a:buNone/>
            </a:pPr>
            <a:r>
              <a:rPr lang="vi-VN" sz="2400" dirty="0" smtClean="0">
                <a:sym typeface="Symbol" panose="05050102010706020507" pitchFamily="18" charset="2"/>
              </a:rPr>
              <a:t>R3 = 2 , R4 = 4</a:t>
            </a:r>
          </a:p>
          <a:p>
            <a:pPr marL="914400" lvl="2" indent="0">
              <a:buNone/>
            </a:pPr>
            <a:r>
              <a:rPr lang="vi-VN" sz="2400" dirty="0" smtClean="0">
                <a:sym typeface="Symbol" panose="05050102010706020507" pitchFamily="18" charset="2"/>
              </a:rPr>
              <a:t>R5 </a:t>
            </a:r>
            <a:r>
              <a:rPr lang="vi-VN" sz="2400" dirty="0">
                <a:sym typeface="Symbol" panose="05050102010706020507" pitchFamily="18" charset="2"/>
              </a:rPr>
              <a:t>= </a:t>
            </a:r>
            <a:r>
              <a:rPr lang="vi-VN" sz="2400" dirty="0" smtClean="0">
                <a:sym typeface="Symbol" panose="05050102010706020507" pitchFamily="18" charset="2"/>
              </a:rPr>
              <a:t>3</a:t>
            </a:r>
          </a:p>
          <a:p>
            <a:pPr marL="914400" lvl="2" indent="0">
              <a:buNone/>
            </a:pPr>
            <a:r>
              <a:rPr lang="vi-VN" sz="2400" dirty="0" smtClean="0">
                <a:sym typeface="Symbol" panose="05050102010706020507" pitchFamily="18" charset="2"/>
              </a:rPr>
              <a:t>E1 = 12V, E5 = 6V</a:t>
            </a:r>
            <a:endParaRPr lang="vi-VN" sz="2400" dirty="0">
              <a:sym typeface="Symbol" panose="05050102010706020507" pitchFamily="18" charset="2"/>
            </a:endParaRPr>
          </a:p>
          <a:p>
            <a:pPr marL="914400" lvl="2" indent="0">
              <a:buNone/>
            </a:pPr>
            <a:endParaRPr lang="vi-VN" sz="2400" dirty="0" smtClean="0">
              <a:sym typeface="Symbol" panose="05050102010706020507" pitchFamily="18" charset="2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704" y="2963516"/>
            <a:ext cx="5239707" cy="250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7757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931" y="2208773"/>
            <a:ext cx="5239708" cy="250837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61" y="2208773"/>
            <a:ext cx="5239707" cy="2508370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5647077" y="3265714"/>
            <a:ext cx="615245" cy="682172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102168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1974462"/>
            <a:ext cx="5680301" cy="4760538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159" y="1974462"/>
            <a:ext cx="4479269" cy="214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02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110518"/>
            <a:ext cx="9905998" cy="1478570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1" y="1589088"/>
            <a:ext cx="9905999" cy="5116512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SIN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3.1.1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iện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áp tức thời dạng hàm sin theo t được biểu diễn như sau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vi-VN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v(t) = Vm. sin(wt + j)</a:t>
            </a:r>
            <a:endParaRPr lang="vi-VN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Trong </a:t>
            </a:r>
            <a:r>
              <a:rPr lang="vi-VN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đó: Vm: biên độ của điện áp; Vm: [V].       </a:t>
            </a:r>
            <a:endParaRPr lang="vi-VN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/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tần số góc của điện áp; 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[rad/s].       </a:t>
            </a:r>
            <a:endParaRPr lang="vi-VN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/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góc pha ban đầu lúc t =0; 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[rad]. </a:t>
            </a:r>
          </a:p>
          <a:p>
            <a:pPr marL="1371600" lvl="3" indent="0">
              <a:buNone/>
            </a:pP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Góc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pha ban đầu được qui ước có giá trị trong khoảng -1800&lt;  &lt;1800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259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26632"/>
            <a:ext cx="9905998" cy="1478570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705201"/>
            <a:ext cx="9905999" cy="4739141"/>
          </a:xfrm>
        </p:spPr>
        <p:txBody>
          <a:bodyPr/>
          <a:lstStyle/>
          <a:p>
            <a:r>
              <a:rPr lang="vi-VN" dirty="0"/>
              <a:t>Giá trị tức thời của áp hay dòng hı̀nh sin được biểu diễn theo các dạng sau</a:t>
            </a:r>
            <a:r>
              <a:rPr lang="vi-VN" dirty="0" smtClean="0"/>
              <a:t>:</a:t>
            </a:r>
            <a:endParaRPr lang="en-US" dirty="0" smtClean="0"/>
          </a:p>
          <a:p>
            <a:r>
              <a:rPr lang="vi-VN" dirty="0" smtClean="0"/>
              <a:t>v(t) = Vm .sin( 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v</a:t>
            </a:r>
            <a:r>
              <a:rPr lang="vi-VN" dirty="0" smtClean="0"/>
              <a:t>)</a:t>
            </a:r>
          </a:p>
          <a:p>
            <a:r>
              <a:rPr lang="vi-VN" dirty="0"/>
              <a:t>v(t) = </a:t>
            </a:r>
            <a:r>
              <a:rPr lang="vi-VN" dirty="0" smtClean="0"/>
              <a:t>Im </a:t>
            </a:r>
            <a:r>
              <a:rPr lang="vi-VN" dirty="0"/>
              <a:t>.sin( 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i</a:t>
            </a:r>
            <a:r>
              <a:rPr lang="vi-VN" dirty="0" smtClean="0"/>
              <a:t>)</a:t>
            </a:r>
            <a:endParaRPr lang="vi-VN" dirty="0"/>
          </a:p>
          <a:p>
            <a:r>
              <a:rPr lang="vi-VN" dirty="0"/>
              <a:t>Chu kỳ T và tần số f của dòng hay áp hı̀nh sin được xác định theo các quan hệ sau: </a:t>
            </a:r>
            <a:endParaRPr lang="vi-VN" dirty="0" smtClean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933" y="4746075"/>
            <a:ext cx="1956324" cy="20116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21829" y="4963886"/>
            <a:ext cx="43932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dirty="0"/>
              <a:t>Đơn vị đo của các đại lượng: T: [s]; f: [s]; </a:t>
            </a:r>
            <a:endParaRPr lang="vi-VN" dirty="0" smtClean="0"/>
          </a:p>
          <a:p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 smtClean="0"/>
              <a:t>: rad / s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853586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101373"/>
            <a:ext cx="9905998" cy="1478570"/>
          </a:xfrm>
        </p:spPr>
        <p:txBody>
          <a:bodyPr>
            <a:normAutofit/>
          </a:bodyPr>
          <a:lstStyle/>
          <a:p>
            <a:r>
              <a:rPr lang="vi-VN" sz="3200" b="1" dirty="0"/>
              <a:t>3.1.2. SO SÁNH GÓC PHA - ĐỘ LỆCH PHA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624" y="1217085"/>
            <a:ext cx="9905999" cy="5140171"/>
          </a:xfrm>
        </p:spPr>
        <p:txBody>
          <a:bodyPr>
            <a:normAutofit/>
          </a:bodyPr>
          <a:lstStyle/>
          <a:p>
            <a:r>
              <a:rPr lang="vi-VN" dirty="0"/>
              <a:t> Điều kiện so sánh góc lệch pha: Khi so sánh góc lệch pha, hay xác định độ lệch pha; các tı́n hiệu dòng hay áp hı̀nh sin cần thỏa các điều kiện sau: </a:t>
            </a:r>
            <a:endParaRPr lang="vi-VN" dirty="0" smtClean="0"/>
          </a:p>
          <a:p>
            <a:pPr marL="0" indent="0">
              <a:buNone/>
            </a:pPr>
            <a:r>
              <a:rPr lang="vi-VN" dirty="0" smtClean="0"/>
              <a:t>+Cùng </a:t>
            </a:r>
            <a:r>
              <a:rPr lang="vi-VN" dirty="0"/>
              <a:t>tần số f (hay cùng tần số góc 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). </a:t>
            </a:r>
          </a:p>
          <a:p>
            <a:pPr marL="0" indent="0">
              <a:buNone/>
            </a:pPr>
            <a:r>
              <a:rPr lang="vi-VN" dirty="0" smtClean="0"/>
              <a:t>+Các </a:t>
            </a:r>
            <a:r>
              <a:rPr lang="vi-VN" dirty="0"/>
              <a:t>tı́n hiệu được biểu diễn cùng dạng sin (hay cos</a:t>
            </a:r>
            <a:r>
              <a:rPr lang="vi-VN" dirty="0" smtClean="0"/>
              <a:t>).</a:t>
            </a:r>
          </a:p>
          <a:p>
            <a:r>
              <a:rPr lang="vi-VN" dirty="0"/>
              <a:t> Phương pháp xác định:  </a:t>
            </a:r>
            <a:endParaRPr lang="vi-VN" dirty="0" smtClean="0"/>
          </a:p>
          <a:p>
            <a:pPr marL="0" indent="0">
              <a:buNone/>
            </a:pPr>
            <a:r>
              <a:rPr lang="vi-VN" dirty="0" smtClean="0"/>
              <a:t>	Giả </a:t>
            </a:r>
            <a:r>
              <a:rPr lang="vi-VN" dirty="0"/>
              <a:t>sử ta có hai tı́n hiệu hı̀nh sin: </a:t>
            </a:r>
            <a:endParaRPr lang="vi-VN" dirty="0" smtClean="0"/>
          </a:p>
          <a:p>
            <a:pPr marL="0" indent="0">
              <a:buNone/>
            </a:pPr>
            <a:r>
              <a:rPr lang="vi-VN" dirty="0"/>
              <a:t>v(t) = </a:t>
            </a:r>
            <a:r>
              <a:rPr lang="vi-VN" dirty="0" smtClean="0"/>
              <a:t>Vm1 </a:t>
            </a:r>
            <a:r>
              <a:rPr lang="vi-VN" dirty="0"/>
              <a:t>.sin( 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1</a:t>
            </a:r>
            <a:r>
              <a:rPr lang="vi-VN" dirty="0" smtClean="0"/>
              <a:t>)</a:t>
            </a:r>
            <a:endParaRPr lang="vi-VN" dirty="0"/>
          </a:p>
          <a:p>
            <a:pPr marL="0" indent="0">
              <a:buNone/>
            </a:pPr>
            <a:r>
              <a:rPr lang="vi-VN" dirty="0"/>
              <a:t>v(t) = </a:t>
            </a:r>
            <a:r>
              <a:rPr lang="vi-VN" dirty="0" smtClean="0"/>
              <a:t>Vm2 </a:t>
            </a:r>
            <a:r>
              <a:rPr lang="vi-VN" dirty="0"/>
              <a:t>.sin( 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2</a:t>
            </a:r>
            <a:r>
              <a:rPr lang="vi-VN" dirty="0" smtClean="0"/>
              <a:t>)</a:t>
            </a:r>
            <a:endParaRPr lang="vi-VN" dirty="0"/>
          </a:p>
          <a:p>
            <a:pPr marL="0" indent="0">
              <a:buNone/>
            </a:pP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9515843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832911"/>
          </a:xfrm>
        </p:spPr>
        <p:txBody>
          <a:bodyPr>
            <a:normAutofit/>
          </a:bodyPr>
          <a:lstStyle/>
          <a:p>
            <a:r>
              <a:rPr lang="vi-VN" sz="3200" b="1" dirty="0"/>
              <a:t>3.1.2. SO SÁNH GÓC PHA - ĐỘ LỆCH PHA 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9812" y="1451428"/>
            <a:ext cx="9905999" cy="4963885"/>
          </a:xfrm>
        </p:spPr>
        <p:txBody>
          <a:bodyPr>
            <a:normAutofit/>
          </a:bodyPr>
          <a:lstStyle/>
          <a:p>
            <a:r>
              <a:rPr lang="vi-VN" dirty="0"/>
              <a:t>Khi chọn tı́n hiệu v1 làm chuẩn, độ lệch pha của v1 và v2 được xác định theo quan hệ</a:t>
            </a:r>
            <a:r>
              <a:rPr lang="vi-VN" dirty="0" smtClean="0"/>
              <a:t>:</a:t>
            </a:r>
          </a:p>
          <a:p>
            <a:pPr marL="914400" lvl="2" indent="0">
              <a:buNone/>
            </a:pPr>
            <a:r>
              <a:rPr lang="vi-VN" sz="2400" dirty="0" smtClean="0">
                <a:effectLst/>
                <a:sym typeface="Symbol" panose="05050102010706020507" pitchFamily="18" charset="2"/>
              </a:rPr>
              <a:t> = </a:t>
            </a:r>
            <a:r>
              <a:rPr lang="vi-VN" sz="2400" baseline="-25000" dirty="0" smtClean="0">
                <a:effectLst/>
                <a:sym typeface="Symbol" panose="05050102010706020507" pitchFamily="18" charset="2"/>
              </a:rPr>
              <a:t>1</a:t>
            </a:r>
            <a:r>
              <a:rPr lang="vi-VN" sz="2400" dirty="0" smtClean="0">
                <a:effectLst/>
                <a:sym typeface="Symbol" panose="05050102010706020507" pitchFamily="18" charset="2"/>
              </a:rPr>
              <a:t> - </a:t>
            </a:r>
            <a:r>
              <a:rPr lang="vi-VN" sz="2400" baseline="-25000" dirty="0" smtClean="0">
                <a:effectLst/>
                <a:sym typeface="Symbol" panose="05050102010706020507" pitchFamily="18" charset="2"/>
              </a:rPr>
              <a:t>2</a:t>
            </a:r>
            <a:endParaRPr lang="vi-VN" sz="2400" dirty="0" smtClean="0">
              <a:effectLst/>
              <a:sym typeface="Symbol" panose="05050102010706020507" pitchFamily="18" charset="2"/>
            </a:endParaRPr>
          </a:p>
          <a:p>
            <a:r>
              <a:rPr lang="vi-VN" dirty="0">
                <a:effectLst/>
              </a:rPr>
              <a:t>Kết quả tı́nh toán được có thể rơi vào một trong ba trường hợp</a:t>
            </a:r>
            <a:r>
              <a:rPr lang="vi-VN" dirty="0" smtClean="0">
                <a:effectLst/>
              </a:rPr>
              <a:t>:</a:t>
            </a:r>
          </a:p>
          <a:p>
            <a:pPr lvl="1"/>
            <a:r>
              <a:rPr lang="vi-VN" sz="2400" dirty="0">
                <a:effectLst/>
                <a:sym typeface="Symbol" panose="05050102010706020507" pitchFamily="18" charset="2"/>
              </a:rPr>
              <a:t> &gt; 0: v1 sớm pha hơn v2. </a:t>
            </a:r>
            <a:endParaRPr lang="vi-VN" sz="2400" dirty="0" smtClean="0">
              <a:effectLst/>
              <a:sym typeface="Symbol" panose="05050102010706020507" pitchFamily="18" charset="2"/>
            </a:endParaRPr>
          </a:p>
          <a:p>
            <a:pPr lvl="1"/>
            <a:r>
              <a:rPr lang="vi-VN" sz="2400" dirty="0">
                <a:effectLst/>
                <a:sym typeface="Symbol" panose="05050102010706020507" pitchFamily="18" charset="2"/>
              </a:rPr>
              <a:t> = 0: v1 trùng pha với </a:t>
            </a:r>
            <a:r>
              <a:rPr lang="vi-VN" sz="2400" dirty="0" smtClean="0">
                <a:effectLst/>
                <a:sym typeface="Symbol" panose="05050102010706020507" pitchFamily="18" charset="2"/>
              </a:rPr>
              <a:t>v2</a:t>
            </a:r>
          </a:p>
          <a:p>
            <a:pPr lvl="1"/>
            <a:r>
              <a:rPr lang="vi-VN" sz="2400" dirty="0">
                <a:effectLst/>
                <a:sym typeface="Symbol" panose="05050102010706020507" pitchFamily="18" charset="2"/>
              </a:rPr>
              <a:t> &lt; 0: v1 chậm pha hơn v2</a:t>
            </a:r>
            <a:r>
              <a:rPr lang="vi-VN" dirty="0">
                <a:effectLst/>
              </a:rPr>
              <a:t/>
            </a:r>
            <a:br>
              <a:rPr lang="vi-VN" dirty="0">
                <a:effectLst/>
              </a:rPr>
            </a:b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264123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34511"/>
          </a:xfrm>
        </p:spPr>
        <p:txBody>
          <a:bodyPr/>
          <a:lstStyle/>
          <a:p>
            <a:r>
              <a:rPr lang="vi-VN" b="1" dirty="0"/>
              <a:t>3.1.2. SO SÁNH GÓC PHA - ĐỘ LỆCH PHA 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vi-VN" dirty="0" smtClean="0"/>
              <a:t> 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2" y="1871454"/>
            <a:ext cx="9137030" cy="19306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48229" y="4327498"/>
            <a:ext cx="9799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/>
              <a:t>Chon </a:t>
            </a:r>
            <a:r>
              <a:rPr lang="vi-VN" sz="2400" dirty="0" smtClean="0"/>
              <a:t>dòng </a:t>
            </a:r>
            <a:r>
              <a:rPr lang="vi-VN" sz="2400" dirty="0"/>
              <a:t>i</a:t>
            </a:r>
            <a:r>
              <a:rPr lang="vi-VN" sz="2400" baseline="-25000" dirty="0"/>
              <a:t>1</a:t>
            </a:r>
            <a:r>
              <a:rPr lang="vi-VN" sz="2400" dirty="0"/>
              <a:t> </a:t>
            </a:r>
            <a:r>
              <a:rPr lang="vi-VN" sz="2400" dirty="0" smtClean="0"/>
              <a:t>làm chuẩn</a:t>
            </a:r>
            <a:r>
              <a:rPr lang="vi-VN" sz="2400" dirty="0"/>
              <a:t>, </a:t>
            </a:r>
            <a:r>
              <a:rPr lang="vi-VN" sz="2400" dirty="0" smtClean="0"/>
              <a:t>góc </a:t>
            </a:r>
            <a:r>
              <a:rPr lang="vi-VN" sz="2400" dirty="0"/>
              <a:t>pha ban </a:t>
            </a:r>
            <a:r>
              <a:rPr lang="vi-VN" sz="2400" dirty="0" smtClean="0"/>
              <a:t>đầu của </a:t>
            </a:r>
            <a:r>
              <a:rPr lang="vi-VN" sz="2400" dirty="0"/>
              <a:t>i</a:t>
            </a:r>
            <a:r>
              <a:rPr lang="vi-VN" sz="2400" baseline="-25000" dirty="0"/>
              <a:t>1</a:t>
            </a:r>
            <a:r>
              <a:rPr lang="vi-VN" sz="2400" dirty="0"/>
              <a:t> là </a:t>
            </a:r>
            <a:r>
              <a:rPr lang="vi-VN" sz="2400" dirty="0" smtClean="0">
                <a:sym typeface="Symbol" panose="05050102010706020507" pitchFamily="18" charset="2"/>
              </a:rPr>
              <a:t></a:t>
            </a:r>
            <a:r>
              <a:rPr lang="vi-VN" sz="2400" baseline="-25000" dirty="0" smtClean="0"/>
              <a:t>1</a:t>
            </a:r>
            <a:r>
              <a:rPr lang="vi-VN" sz="2400" dirty="0" smtClean="0"/>
              <a:t> </a:t>
            </a:r>
            <a:r>
              <a:rPr lang="vi-VN" sz="2400" dirty="0"/>
              <a:t>= </a:t>
            </a:r>
            <a:r>
              <a:rPr lang="vi-VN" sz="2400" dirty="0"/>
              <a:t>60</a:t>
            </a:r>
            <a:r>
              <a:rPr lang="vi-VN" sz="2400" baseline="30000" dirty="0"/>
              <a:t>0</a:t>
            </a:r>
            <a:r>
              <a:rPr lang="vi-VN" sz="2400" dirty="0" smtClean="0"/>
              <a:t>. Góc pha  </a:t>
            </a:r>
            <a:r>
              <a:rPr lang="vi-VN" sz="2400" dirty="0"/>
              <a:t>ban  </a:t>
            </a:r>
            <a:r>
              <a:rPr lang="vi-VN" sz="2400" dirty="0" smtClean="0"/>
              <a:t>đầu  của  </a:t>
            </a:r>
          </a:p>
          <a:p>
            <a:r>
              <a:rPr lang="vi-VN" sz="2400" dirty="0" smtClean="0"/>
              <a:t>dòng  </a:t>
            </a:r>
            <a:r>
              <a:rPr lang="vi-VN" sz="2400" dirty="0"/>
              <a:t>i</a:t>
            </a:r>
            <a:r>
              <a:rPr lang="vi-VN" sz="2400" baseline="-25000" dirty="0"/>
              <a:t>2</a:t>
            </a:r>
            <a:r>
              <a:rPr lang="vi-VN" sz="2400" dirty="0"/>
              <a:t>  là    </a:t>
            </a:r>
            <a:r>
              <a:rPr lang="vi-VN" sz="2400" dirty="0" smtClean="0">
                <a:sym typeface="Symbol" panose="05050102010706020507" pitchFamily="18" charset="2"/>
              </a:rPr>
              <a:t></a:t>
            </a:r>
            <a:r>
              <a:rPr lang="vi-VN" sz="2400" baseline="-25000" dirty="0" smtClean="0"/>
              <a:t>2</a:t>
            </a:r>
            <a:r>
              <a:rPr lang="vi-VN" sz="2400" dirty="0" smtClean="0"/>
              <a:t>  </a:t>
            </a:r>
            <a:r>
              <a:rPr lang="vi-VN" sz="2400" dirty="0"/>
              <a:t>=  - </a:t>
            </a:r>
            <a:r>
              <a:rPr lang="vi-VN" sz="2400" dirty="0"/>
              <a:t>30</a:t>
            </a:r>
            <a:r>
              <a:rPr lang="vi-VN" sz="2400" baseline="30000" dirty="0"/>
              <a:t>0</a:t>
            </a:r>
            <a:r>
              <a:rPr lang="vi-VN" sz="2400" dirty="0" smtClean="0"/>
              <a:t>.  </a:t>
            </a:r>
            <a:r>
              <a:rPr lang="vi-VN" sz="2400" dirty="0"/>
              <a:t>Suy  ra  độ  lêch   pha:</a:t>
            </a:r>
          </a:p>
          <a:p>
            <a:r>
              <a:rPr lang="vi-VN" sz="2400" dirty="0" smtClean="0"/>
              <a:t>	 </a:t>
            </a:r>
            <a:r>
              <a:rPr lang="vi-VN" sz="2400" dirty="0">
                <a:sym typeface="Symbol" panose="05050102010706020507" pitchFamily="18" charset="2"/>
              </a:rPr>
              <a:t> </a:t>
            </a:r>
            <a:r>
              <a:rPr lang="vi-VN" sz="2400" dirty="0" smtClean="0"/>
              <a:t>= </a:t>
            </a:r>
            <a:r>
              <a:rPr lang="vi-VN" sz="2400" dirty="0"/>
              <a:t>60</a:t>
            </a:r>
            <a:r>
              <a:rPr lang="vi-VN" sz="2400" baseline="30000" dirty="0"/>
              <a:t>0</a:t>
            </a:r>
            <a:r>
              <a:rPr lang="vi-VN" sz="2400" dirty="0"/>
              <a:t> - (-30</a:t>
            </a:r>
            <a:r>
              <a:rPr lang="vi-VN" sz="2400" baseline="30000" dirty="0"/>
              <a:t>0</a:t>
            </a:r>
            <a:r>
              <a:rPr lang="vi-VN" sz="2400" dirty="0"/>
              <a:t> ) = 90</a:t>
            </a:r>
            <a:r>
              <a:rPr lang="vi-VN" sz="2400" baseline="30000" dirty="0"/>
              <a:t>0</a:t>
            </a:r>
            <a:r>
              <a:rPr lang="vi-VN" sz="2400" dirty="0"/>
              <a:t> &gt; 0 .  </a:t>
            </a:r>
            <a:endParaRPr lang="vi-VN" sz="2400" dirty="0" smtClean="0"/>
          </a:p>
          <a:p>
            <a:r>
              <a:rPr lang="vi-VN" sz="2400" dirty="0" smtClean="0"/>
              <a:t>Ta  kết  luân: dòng </a:t>
            </a:r>
            <a:r>
              <a:rPr lang="vi-VN" sz="2400" dirty="0"/>
              <a:t>i</a:t>
            </a:r>
            <a:r>
              <a:rPr lang="vi-VN" sz="2400" baseline="-25000" dirty="0"/>
              <a:t>1</a:t>
            </a:r>
            <a:r>
              <a:rPr lang="vi-VN" sz="2400" dirty="0"/>
              <a:t> </a:t>
            </a:r>
            <a:r>
              <a:rPr lang="vi-VN" sz="2400" dirty="0" smtClean="0"/>
              <a:t>sớm </a:t>
            </a:r>
            <a:r>
              <a:rPr lang="vi-VN" sz="2400" dirty="0"/>
              <a:t>pha </a:t>
            </a:r>
            <a:r>
              <a:rPr lang="vi-VN" sz="2400" dirty="0" smtClean="0"/>
              <a:t>hơn dòng </a:t>
            </a:r>
            <a:r>
              <a:rPr lang="vi-VN" sz="2400" dirty="0"/>
              <a:t>i</a:t>
            </a:r>
            <a:r>
              <a:rPr lang="vi-VN" sz="2400" baseline="-25000" dirty="0"/>
              <a:t>2</a:t>
            </a:r>
            <a:r>
              <a:rPr lang="vi-VN" sz="2400" dirty="0"/>
              <a:t> môt </a:t>
            </a:r>
            <a:r>
              <a:rPr lang="vi-VN" sz="2400" dirty="0" smtClean="0"/>
              <a:t>góc </a:t>
            </a:r>
            <a:r>
              <a:rPr lang="vi-VN" sz="2400" dirty="0"/>
              <a:t>là </a:t>
            </a:r>
            <a:r>
              <a:rPr lang="vi-VN" sz="2400" dirty="0"/>
              <a:t>90</a:t>
            </a:r>
            <a:r>
              <a:rPr lang="vi-VN" sz="2400" baseline="30000" dirty="0"/>
              <a:t>0</a:t>
            </a:r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187712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415318"/>
            <a:ext cx="9905998" cy="1340911"/>
          </a:xfrm>
        </p:spPr>
        <p:txBody>
          <a:bodyPr>
            <a:normAutofit/>
          </a:bodyPr>
          <a:lstStyle/>
          <a:p>
            <a:r>
              <a:rPr lang="vi-VN" sz="3200" b="1" dirty="0" smtClean="0"/>
              <a:t>3.1.3 Biểu diễn tín hiệu SIN bằng vector Phase fresnel</a:t>
            </a:r>
            <a:endParaRPr lang="vi-VN" sz="320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1" y="1925926"/>
            <a:ext cx="8989559" cy="140976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773" y="3505390"/>
            <a:ext cx="6475125" cy="278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470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3200" b="1" dirty="0"/>
              <a:t>3.1.3 Biểu diễn tín hiệu SIN bằng vector Phase fresnel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Trong </a:t>
            </a:r>
            <a:r>
              <a:rPr lang="vi-VN" dirty="0"/>
              <a:t>các bài toán kỹ thuật điện để thuận tiên cho việc khảo sát, chúng ta qui ước vector phase quay được vẽ tại thời điểm t = 0. </a:t>
            </a:r>
            <a:endParaRPr lang="vi-VN" dirty="0" smtClean="0"/>
          </a:p>
          <a:p>
            <a:r>
              <a:rPr lang="vi-VN" dirty="0" smtClean="0"/>
              <a:t> </a:t>
            </a:r>
            <a:r>
              <a:rPr lang="vi-VN" dirty="0"/>
              <a:t>Điều kiện biểu diễn các tı́n hiệu áp và dòng hı̀nh sin bằng vector phase trên cùng mặt phẳng cần thỏa các điều kiện sau: </a:t>
            </a:r>
            <a:endParaRPr lang="vi-VN" dirty="0" smtClean="0"/>
          </a:p>
          <a:p>
            <a:pPr marL="0" indent="0">
              <a:buNone/>
            </a:pPr>
            <a:r>
              <a:rPr lang="vi-VN" dirty="0"/>
              <a:t>+</a:t>
            </a:r>
            <a:r>
              <a:rPr lang="vi-VN" dirty="0" smtClean="0"/>
              <a:t> </a:t>
            </a:r>
            <a:r>
              <a:rPr lang="vi-VN" dirty="0"/>
              <a:t>Cùng tần số f (hay cùng tần số góc 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). </a:t>
            </a:r>
          </a:p>
          <a:p>
            <a:pPr marL="0" indent="0">
              <a:buNone/>
            </a:pPr>
            <a:r>
              <a:rPr lang="vi-VN" dirty="0" smtClean="0"/>
              <a:t>+ </a:t>
            </a:r>
            <a:r>
              <a:rPr lang="vi-VN" dirty="0"/>
              <a:t>Các tı́n hiệu được biểu diễn cùng dạng sin (hay cos). </a:t>
            </a:r>
          </a:p>
        </p:txBody>
      </p:sp>
    </p:spTree>
    <p:extLst>
      <p:ext uri="{BB962C8B-B14F-4D97-AF65-F5344CB8AC3E}">
        <p14:creationId xmlns:p14="http://schemas.microsoft.com/office/powerpoint/2010/main" val="1488094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3200" b="1" dirty="0" smtClean="0"/>
              <a:t>3.14 Giá trị hiệu dũng của dòng điện và điện áp</a:t>
            </a:r>
            <a:endParaRPr lang="vi-VN" sz="320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54" y="1930400"/>
            <a:ext cx="7954104" cy="4692739"/>
          </a:xfrm>
        </p:spPr>
      </p:pic>
    </p:spTree>
    <p:extLst>
      <p:ext uri="{BB962C8B-B14F-4D97-AF65-F5344CB8AC3E}">
        <p14:creationId xmlns:p14="http://schemas.microsoft.com/office/powerpoint/2010/main" val="3774367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42746"/>
            <a:ext cx="9905998" cy="1478570"/>
          </a:xfrm>
        </p:spPr>
        <p:txBody>
          <a:bodyPr>
            <a:normAutofit/>
          </a:bodyPr>
          <a:lstStyle/>
          <a:p>
            <a:r>
              <a:rPr lang="vi-VN" sz="3200" b="1" dirty="0"/>
              <a:t>3.14 Giá trị hiệu dũng của dòng điện và điện áp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821316"/>
            <a:ext cx="10644188" cy="4456113"/>
          </a:xfrm>
        </p:spPr>
        <p:txBody>
          <a:bodyPr>
            <a:normAutofit/>
          </a:bodyPr>
          <a:lstStyle/>
          <a:p>
            <a:r>
              <a:rPr lang="vi-VN" dirty="0"/>
              <a:t>Khi cấp </a:t>
            </a:r>
            <a:r>
              <a:rPr lang="vi-VN" dirty="0" smtClean="0"/>
              <a:t>nguồn </a:t>
            </a:r>
            <a:r>
              <a:rPr lang="vi-VN" dirty="0"/>
              <a:t>áp DC, công suất </a:t>
            </a:r>
            <a:r>
              <a:rPr lang="vi-VN" dirty="0" smtClean="0"/>
              <a:t>P</a:t>
            </a:r>
            <a:r>
              <a:rPr lang="vi-VN" baseline="-25000" dirty="0" smtClean="0"/>
              <a:t>DC</a:t>
            </a:r>
            <a:r>
              <a:rPr lang="vi-VN" dirty="0" smtClean="0"/>
              <a:t> </a:t>
            </a:r>
            <a:r>
              <a:rPr lang="vi-VN" dirty="0"/>
              <a:t>là: </a:t>
            </a:r>
            <a:r>
              <a:rPr lang="vi-VN" dirty="0" smtClean="0"/>
              <a:t>P</a:t>
            </a:r>
            <a:r>
              <a:rPr lang="vi-VN" baseline="-25000" dirty="0" smtClean="0"/>
              <a:t>DC</a:t>
            </a:r>
            <a:r>
              <a:rPr lang="vi-VN" dirty="0" smtClean="0"/>
              <a:t> = V</a:t>
            </a:r>
            <a:r>
              <a:rPr lang="vi-VN" baseline="-25000" dirty="0" smtClean="0"/>
              <a:t>DC</a:t>
            </a:r>
            <a:r>
              <a:rPr lang="vi-VN" dirty="0" smtClean="0"/>
              <a:t> . I</a:t>
            </a:r>
            <a:r>
              <a:rPr lang="vi-VN" baseline="-25000" dirty="0" smtClean="0"/>
              <a:t>DC</a:t>
            </a:r>
            <a:r>
              <a:rPr lang="vi-VN" dirty="0" smtClean="0"/>
              <a:t> = R . I</a:t>
            </a:r>
            <a:r>
              <a:rPr lang="vi-VN" baseline="30000" dirty="0" smtClean="0"/>
              <a:t>2</a:t>
            </a:r>
            <a:r>
              <a:rPr lang="vi-VN" baseline="-25000" dirty="0" smtClean="0"/>
              <a:t>DC </a:t>
            </a:r>
            <a:r>
              <a:rPr lang="vi-VN" dirty="0" smtClean="0"/>
              <a:t>= V</a:t>
            </a:r>
            <a:r>
              <a:rPr lang="vi-VN" baseline="30000" dirty="0" smtClean="0"/>
              <a:t>2</a:t>
            </a:r>
            <a:r>
              <a:rPr lang="vi-VN" baseline="-25000" dirty="0" smtClean="0"/>
              <a:t>DC</a:t>
            </a:r>
            <a:r>
              <a:rPr lang="vi-VN" dirty="0" smtClean="0"/>
              <a:t> / R</a:t>
            </a:r>
          </a:p>
          <a:p>
            <a:r>
              <a:rPr lang="vi-VN" dirty="0"/>
              <a:t>Khi cấp nguồn xoay chiều, với điện áp v(t) = Vm1 .</a:t>
            </a:r>
            <a:r>
              <a:rPr lang="vi-VN" dirty="0" smtClean="0"/>
              <a:t>sin(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t), </a:t>
            </a:r>
            <a:r>
              <a:rPr lang="vi-VN" dirty="0"/>
              <a:t>áp dụng định luật ta có quan hệ sau</a:t>
            </a:r>
            <a:r>
              <a:rPr lang="vi-VN" dirty="0" smtClean="0"/>
              <a:t>:</a:t>
            </a:r>
          </a:p>
          <a:p>
            <a:r>
              <a:rPr lang="vi-VN" dirty="0" smtClean="0"/>
              <a:t>I (t) = v(t) / R = (v</a:t>
            </a:r>
            <a:r>
              <a:rPr lang="vi-VN" baseline="-25000" dirty="0" smtClean="0"/>
              <a:t>m</a:t>
            </a:r>
            <a:r>
              <a:rPr lang="vi-VN" dirty="0" smtClean="0"/>
              <a:t> / R) </a:t>
            </a:r>
            <a:r>
              <a:rPr lang="vi-VN" dirty="0"/>
              <a:t>sin(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</a:t>
            </a:r>
            <a:r>
              <a:rPr lang="vi-VN" dirty="0" smtClean="0"/>
              <a:t>).</a:t>
            </a:r>
          </a:p>
          <a:p>
            <a:r>
              <a:rPr lang="vi-VN" dirty="0" smtClean="0"/>
              <a:t>Đặt I</a:t>
            </a:r>
            <a:r>
              <a:rPr lang="vi-VN" baseline="-25000" dirty="0" smtClean="0"/>
              <a:t>m</a:t>
            </a:r>
            <a:r>
              <a:rPr lang="vi-VN" dirty="0" smtClean="0"/>
              <a:t> = V</a:t>
            </a:r>
            <a:r>
              <a:rPr lang="vi-VN" baseline="-25000" dirty="0" smtClean="0"/>
              <a:t>m</a:t>
            </a:r>
            <a:r>
              <a:rPr lang="vi-VN" dirty="0" smtClean="0"/>
              <a:t> / R là biên độ dòng hình sin qua R</a:t>
            </a:r>
          </a:p>
          <a:p>
            <a:r>
              <a:rPr lang="vi-VN" dirty="0" smtClean="0"/>
              <a:t>Công suất tất thời tiêu thụ trên R xac định theo quan hệ:</a:t>
            </a:r>
          </a:p>
          <a:p>
            <a:r>
              <a:rPr lang="vi-VN" dirty="0" smtClean="0"/>
              <a:t> p(t) = v(t) . i(t) = V</a:t>
            </a:r>
            <a:r>
              <a:rPr lang="vi-VN" baseline="-25000" dirty="0" smtClean="0"/>
              <a:t>m</a:t>
            </a:r>
            <a:r>
              <a:rPr lang="vi-VN" dirty="0" smtClean="0"/>
              <a:t> . I</a:t>
            </a:r>
            <a:r>
              <a:rPr lang="vi-VN" baseline="-25000" dirty="0" smtClean="0"/>
              <a:t>m</a:t>
            </a:r>
            <a:r>
              <a:rPr lang="vi-VN" dirty="0" smtClean="0"/>
              <a:t> [ sin(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</a:t>
            </a:r>
            <a:r>
              <a:rPr lang="vi-VN" dirty="0" smtClean="0"/>
              <a:t>) ]</a:t>
            </a:r>
            <a:r>
              <a:rPr lang="vi-VN" baseline="30000" dirty="0" smtClean="0"/>
              <a:t>2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4888002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-156595"/>
            <a:ext cx="9905998" cy="1478570"/>
          </a:xfrm>
        </p:spPr>
        <p:txBody>
          <a:bodyPr/>
          <a:lstStyle/>
          <a:p>
            <a:r>
              <a:rPr lang="vi-VN" dirty="0" smtClean="0"/>
              <a:t>KT 15’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0652" y="855424"/>
            <a:ext cx="9905999" cy="3541714"/>
          </a:xfrm>
        </p:spPr>
        <p:txBody>
          <a:bodyPr/>
          <a:lstStyle/>
          <a:p>
            <a:pPr marL="0" indent="0">
              <a:buNone/>
            </a:pPr>
            <a:r>
              <a:rPr lang="vi-VN" dirty="0" smtClean="0"/>
              <a:t>Câu : Áp dụng ĐL Thevernin tìm dòng i qua R</a:t>
            </a:r>
            <a:r>
              <a:rPr lang="vi-VN" baseline="-25000" dirty="0" smtClean="0"/>
              <a:t>L</a:t>
            </a:r>
            <a:r>
              <a:rPr lang="vi-VN" dirty="0" smtClean="0"/>
              <a:t> = 5 K</a:t>
            </a:r>
            <a:r>
              <a:rPr lang="vi-VN" dirty="0" smtClean="0">
                <a:sym typeface="Symbol" panose="05050102010706020507" pitchFamily="18" charset="2"/>
              </a:rPr>
              <a:t>, và điện áp V</a:t>
            </a:r>
            <a:r>
              <a:rPr lang="vi-VN" baseline="-25000" dirty="0" smtClean="0">
                <a:sym typeface="Symbol" panose="05050102010706020507" pitchFamily="18" charset="2"/>
              </a:rPr>
              <a:t>L</a:t>
            </a:r>
            <a:endParaRPr lang="vi-VN" dirty="0" smtClean="0"/>
          </a:p>
          <a:p>
            <a:pPr marL="0" indent="0">
              <a:buNone/>
            </a:pP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2" y="1526350"/>
            <a:ext cx="5860123" cy="2646507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6007326" y="1835830"/>
            <a:ext cx="0" cy="4209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335315" y="2481716"/>
            <a:ext cx="653143" cy="6821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Plus 11"/>
          <p:cNvSpPr/>
          <p:nvPr/>
        </p:nvSpPr>
        <p:spPr>
          <a:xfrm>
            <a:off x="1476828" y="2481716"/>
            <a:ext cx="370115" cy="424298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Minus 12"/>
          <p:cNvSpPr/>
          <p:nvPr/>
        </p:nvSpPr>
        <p:spPr>
          <a:xfrm>
            <a:off x="1522293" y="2839604"/>
            <a:ext cx="261257" cy="188913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Plus 13"/>
          <p:cNvSpPr/>
          <p:nvPr/>
        </p:nvSpPr>
        <p:spPr>
          <a:xfrm>
            <a:off x="5546282" y="1715983"/>
            <a:ext cx="290285" cy="33265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Minus 14"/>
          <p:cNvSpPr/>
          <p:nvPr/>
        </p:nvSpPr>
        <p:spPr>
          <a:xfrm>
            <a:off x="5531767" y="3693658"/>
            <a:ext cx="304800" cy="21045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5310639" y="2566852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 smtClean="0">
                <a:solidFill>
                  <a:srgbClr val="FF0000"/>
                </a:solidFill>
              </a:rPr>
              <a:t>V</a:t>
            </a:r>
            <a:r>
              <a:rPr lang="vi-VN" sz="2400" baseline="-25000" dirty="0" smtClean="0">
                <a:solidFill>
                  <a:srgbClr val="FF0000"/>
                </a:solidFill>
              </a:rPr>
              <a:t>L</a:t>
            </a:r>
            <a:endParaRPr lang="vi-VN" sz="24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27165" y="2002999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>
                <a:solidFill>
                  <a:srgbClr val="FF0000"/>
                </a:solidFill>
              </a:rPr>
              <a:t>i</a:t>
            </a:r>
            <a:r>
              <a:rPr lang="vi-VN" sz="2400" baseline="-25000" dirty="0" smtClean="0">
                <a:solidFill>
                  <a:srgbClr val="FF0000"/>
                </a:solidFill>
              </a:rPr>
              <a:t>L</a:t>
            </a:r>
            <a:endParaRPr lang="vi-VN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53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344330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373" y="602713"/>
            <a:ext cx="5849166" cy="282932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373" y="3673507"/>
            <a:ext cx="5959656" cy="303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311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912" y="319087"/>
            <a:ext cx="5671202" cy="316494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912" y="3725229"/>
            <a:ext cx="4296375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055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940" y="986745"/>
            <a:ext cx="4461146" cy="5654833"/>
          </a:xfrm>
        </p:spPr>
      </p:pic>
    </p:spTree>
    <p:extLst>
      <p:ext uri="{BB962C8B-B14F-4D97-AF65-F5344CB8AC3E}">
        <p14:creationId xmlns:p14="http://schemas.microsoft.com/office/powerpoint/2010/main" val="22979976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528</TotalTime>
  <Words>1115</Words>
  <Application>Microsoft Office PowerPoint</Application>
  <PresentationFormat>Widescreen</PresentationFormat>
  <Paragraphs>113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Arial</vt:lpstr>
      <vt:lpstr>Cambria Math</vt:lpstr>
      <vt:lpstr>Symbol</vt:lpstr>
      <vt:lpstr>Times New Roman</vt:lpstr>
      <vt:lpstr>Tw Cen MT</vt:lpstr>
      <vt:lpstr>Trebuchet MS</vt:lpstr>
      <vt:lpstr>Wingdings</vt:lpstr>
      <vt:lpstr>Circuit</vt:lpstr>
      <vt:lpstr>MẠCH ĐIỆN</vt:lpstr>
      <vt:lpstr>CHƯƠNG 2:   PHÂN TÍCH MẠCH ĐIỆN DC </vt:lpstr>
      <vt:lpstr>CHƯƠNG 2:   PHÂN TÍCH MẠCH ĐIỆN DC </vt:lpstr>
      <vt:lpstr>CHƯƠNG 2:   PHÂN TÍCH MẠCH ĐIỆN DC </vt:lpstr>
      <vt:lpstr>CHƯƠNG 2:   PHÂN TÍCH MẠCH ĐIỆN DC </vt:lpstr>
      <vt:lpstr>CHƯƠNG 2:   PHÂN TÍCH MẠCH ĐIỆN DC 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3: Phân tích mạch điện xoay chiều (chế độ xác lập)</vt:lpstr>
      <vt:lpstr>CHƯƠNG 3: Phân tích mạch điện xoay chiều (chế độ xác lập)</vt:lpstr>
      <vt:lpstr>3.1.2. SO SÁNH GÓC PHA - ĐỘ LỆCH PHA </vt:lpstr>
      <vt:lpstr>3.1.2. SO SÁNH GÓC PHA - ĐỘ LỆCH PHA </vt:lpstr>
      <vt:lpstr>3.1.2. SO SÁNH GÓC PHA - ĐỘ LỆCH PHA </vt:lpstr>
      <vt:lpstr>3.1.3 Biểu diễn tín hiệu SIN bằng vector Phase fresnel</vt:lpstr>
      <vt:lpstr>3.1.3 Biểu diễn tín hiệu SIN bằng vector Phase fresnel</vt:lpstr>
      <vt:lpstr>3.14 Giá trị hiệu dũng của dòng điện và điện áp</vt:lpstr>
      <vt:lpstr>3.14 Giá trị hiệu dũng của dòng điện và điện áp</vt:lpstr>
      <vt:lpstr>KT 15’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MẠCH ĐIỆN</dc:title>
  <dc:creator>HAINHAN</dc:creator>
  <cp:lastModifiedBy>HAINHAN</cp:lastModifiedBy>
  <cp:revision>33</cp:revision>
  <dcterms:created xsi:type="dcterms:W3CDTF">2021-05-14T13:08:32Z</dcterms:created>
  <dcterms:modified xsi:type="dcterms:W3CDTF">2021-05-21T18:29:05Z</dcterms:modified>
</cp:coreProperties>
</file>