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3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407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566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253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75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448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259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06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063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009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134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1955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0704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98347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41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5649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484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3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8" r:id="rId15"/>
    <p:sldLayoutId id="214748371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1403123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ĐIỆN</a:t>
            </a:r>
            <a:endParaRPr lang="vi-VN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31281" y="2774723"/>
            <a:ext cx="8791575" cy="1655762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4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 </a:t>
            </a:r>
          </a:p>
          <a:p>
            <a:pPr algn="ctr"/>
            <a:r>
              <a:rPr lang="en-US" sz="4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sz="4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5507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686" y="2249487"/>
            <a:ext cx="11045371" cy="3541714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đương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Thevenin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Norton</a:t>
            </a:r>
          </a:p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chồng</a:t>
            </a:r>
            <a:endParaRPr lang="vi-V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127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1785030"/>
            <a:ext cx="9905999" cy="2634357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đương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Thevenin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Norton:</a:t>
            </a:r>
          </a:p>
          <a:p>
            <a:pPr marL="0" indent="0">
              <a:buNone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Thevenin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en-US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</a:p>
          <a:p>
            <a:pPr marL="0" indent="0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hép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vi-V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745" y="3446928"/>
            <a:ext cx="2940022" cy="315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540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2119313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Norton: 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gồm nguồn dòng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vi-V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ghép song song với điện trở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vi-VN" sz="3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vi-V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xem hı̀nh 2.29. </a:t>
            </a:r>
          </a:p>
          <a:p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032" y="3624835"/>
            <a:ext cx="3095965" cy="291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499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5477" y="1629108"/>
            <a:ext cx="9905999" cy="3541714"/>
          </a:xfrm>
        </p:spPr>
        <p:txBody>
          <a:bodyPr/>
          <a:lstStyle/>
          <a:p>
            <a:r>
              <a:rPr lang="en-US" dirty="0" smtClean="0"/>
              <a:t>VÍ DỤ: </a:t>
            </a:r>
          </a:p>
          <a:p>
            <a:r>
              <a:rPr lang="vi-VN" dirty="0"/>
              <a:t>Cho mạch điện hı̀nh 2.32, áp dụng mạch tương đương Thévenin hay Norton tı̀m dòng điện qua phần tử điện trở </a:t>
            </a:r>
            <a:r>
              <a:rPr lang="vi-VN" dirty="0" smtClean="0"/>
              <a:t>8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  <a:endParaRPr lang="vi-VN" dirty="0"/>
          </a:p>
          <a:p>
            <a:r>
              <a:rPr lang="vi-VN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689" y="3146296"/>
            <a:ext cx="3744140" cy="333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955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  <a:t/>
            </a:r>
            <a:br>
              <a:rPr lang="vi-VN" sz="4000" b="1" dirty="0">
                <a:solidFill>
                  <a:srgbClr val="FFFF00"/>
                </a:solidFill>
                <a:cs typeface="Times New Roman" panose="02020603050405020304" pitchFamily="18" charset="0"/>
              </a:rPr>
            </a:br>
            <a:endParaRPr lang="vi-VN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988457"/>
            <a:ext cx="9905999" cy="1872343"/>
          </a:xfrm>
        </p:spPr>
        <p:txBody>
          <a:bodyPr>
            <a:normAutofit lnSpcReduction="10000"/>
          </a:bodyPr>
          <a:lstStyle/>
          <a:p>
            <a:r>
              <a:rPr lang="vi-VN" sz="2800" dirty="0" smtClean="0"/>
              <a:t>Áp </a:t>
            </a:r>
            <a:r>
              <a:rPr lang="vi-VN" sz="2800" dirty="0"/>
              <a:t>dụng mạch tương đương Thévenin với Norton, chuyển đổi mạch trong hı̀nh 2.33 sang mạch tương đương hı̀nh 2.34. </a:t>
            </a:r>
            <a:endParaRPr lang="vi-VN" sz="2800" dirty="0" smtClean="0"/>
          </a:p>
          <a:p>
            <a:r>
              <a:rPr lang="vi-VN" sz="2800" dirty="0" smtClean="0"/>
              <a:t>Dòng i = 50/10 = 5A</a:t>
            </a:r>
            <a:endParaRPr lang="vi-VN" sz="28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25" y="3860800"/>
            <a:ext cx="7759434" cy="283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66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111374"/>
            <a:ext cx="9905999" cy="2162856"/>
          </a:xfrm>
        </p:spPr>
        <p:txBody>
          <a:bodyPr/>
          <a:lstStyle/>
          <a:p>
            <a:r>
              <a:rPr lang="vi-VN" dirty="0"/>
              <a:t>Trong mạch hı̀nh 2.35, thay thế các điện trở ghép song song bằng điện trở tương đương, ta có</a:t>
            </a:r>
            <a:r>
              <a:rPr lang="vi-VN" dirty="0" smtClean="0"/>
              <a:t>:</a:t>
            </a:r>
          </a:p>
          <a:p>
            <a:r>
              <a:rPr lang="vi-VN" dirty="0" smtClean="0"/>
              <a:t>1/R = 1/R1 + 1/R2 + 1/R3 = 1/ 10 + 1/8 + 1/6 = 94/240 </a:t>
            </a:r>
          </a:p>
          <a:p>
            <a:r>
              <a:rPr lang="vi-VN" dirty="0" smtClean="0">
                <a:sym typeface="Wingdings" panose="05000000000000000000" pitchFamily="2" charset="2"/>
              </a:rPr>
              <a:t> R = 240/94 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504" y="4274230"/>
            <a:ext cx="7099814" cy="227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88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Mạch tương đương sau cùng trı̀nh bày trong hı̀nh 2.36. Dòng I qua R là I = 6A. Suy ra, điện áp giữa hai nút ab là: </a:t>
            </a:r>
          </a:p>
          <a:p>
            <a:r>
              <a:rPr lang="vi-VN" dirty="0"/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741" y="2929260"/>
            <a:ext cx="3567670" cy="10910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762" y="4199033"/>
            <a:ext cx="7099814" cy="227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7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T ừ kết quả tı̀m được trở lại mạch trong hı̀nh 2.32, suy ra dòng điện qua điện trở </a:t>
            </a:r>
            <a:r>
              <a:rPr lang="vi-VN" dirty="0" smtClean="0"/>
              <a:t>8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</a:p>
          <a:p>
            <a:r>
              <a:rPr lang="vi-VN" dirty="0" smtClean="0">
                <a:sym typeface="Symbol" panose="05050102010706020507" pitchFamily="18" charset="2"/>
              </a:rPr>
              <a:t>I = V</a:t>
            </a:r>
            <a:r>
              <a:rPr lang="vi-VN" baseline="-25000" dirty="0" smtClean="0">
                <a:sym typeface="Symbol" panose="05050102010706020507" pitchFamily="18" charset="2"/>
              </a:rPr>
              <a:t>ab</a:t>
            </a:r>
            <a:r>
              <a:rPr lang="vi-VN" dirty="0" smtClean="0">
                <a:sym typeface="Symbol" panose="05050102010706020507" pitchFamily="18" charset="2"/>
              </a:rPr>
              <a:t> / 8 = 720 / 47 . 8 = 1,9A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1" y="3160810"/>
            <a:ext cx="3744140" cy="333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55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 DỤ: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ĐL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Thevenin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247" y="3786314"/>
            <a:ext cx="6840868" cy="2157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1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2097088"/>
            <a:ext cx="7965512" cy="3298849"/>
          </a:xfrm>
        </p:spPr>
      </p:pic>
    </p:spTree>
    <p:extLst>
      <p:ext uri="{BB962C8B-B14F-4D97-AF65-F5344CB8AC3E}">
        <p14:creationId xmlns:p14="http://schemas.microsoft.com/office/powerpoint/2010/main" val="26292248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b="1" u="sng" dirty="0">
                <a:effectLst/>
              </a:rPr>
              <a:t>Bước 2</a:t>
            </a:r>
            <a:r>
              <a:rPr lang="vi-VN" dirty="0">
                <a:effectLst/>
              </a:rPr>
              <a:t> : Tính Uab = Uhở = Uth.</a:t>
            </a:r>
            <a:r>
              <a:rPr lang="vi-VN" dirty="0"/>
              <a:t/>
            </a:r>
            <a:br>
              <a:rPr lang="vi-VN" dirty="0"/>
            </a:br>
            <a:r>
              <a:rPr lang="vi-VN" dirty="0" smtClean="0"/>
              <a:t>+ </a:t>
            </a:r>
            <a:r>
              <a:rPr lang="vi-VN" dirty="0" smtClean="0">
                <a:effectLst/>
              </a:rPr>
              <a:t>Uab = U</a:t>
            </a:r>
            <a:r>
              <a:rPr lang="vi-VN" baseline="-25000" dirty="0" smtClean="0">
                <a:effectLst/>
              </a:rPr>
              <a:t>a</a:t>
            </a:r>
            <a:r>
              <a:rPr lang="vi-VN" dirty="0" smtClean="0">
                <a:effectLst/>
              </a:rPr>
              <a:t> – U</a:t>
            </a:r>
            <a:r>
              <a:rPr lang="vi-VN" baseline="-25000" dirty="0" smtClean="0">
                <a:effectLst/>
              </a:rPr>
              <a:t>b</a:t>
            </a:r>
            <a:r>
              <a:rPr lang="vi-VN" dirty="0" smtClean="0">
                <a:effectLst/>
              </a:rPr>
              <a:t>  </a:t>
            </a:r>
          </a:p>
          <a:p>
            <a:r>
              <a:rPr lang="vi-VN" dirty="0" smtClean="0">
                <a:effectLst/>
              </a:rPr>
              <a:t>Với U</a:t>
            </a:r>
            <a:r>
              <a:rPr lang="vi-VN" baseline="-25000" dirty="0" smtClean="0">
                <a:effectLst/>
              </a:rPr>
              <a:t>b</a:t>
            </a:r>
            <a:r>
              <a:rPr lang="vi-VN" dirty="0" smtClean="0">
                <a:effectLst/>
              </a:rPr>
              <a:t> = 2 . 2 = 4V ; </a:t>
            </a:r>
          </a:p>
          <a:p>
            <a:r>
              <a:rPr lang="vi-VN" dirty="0" smtClean="0">
                <a:effectLst/>
              </a:rPr>
              <a:t>Ta có : </a:t>
            </a:r>
            <a:r>
              <a:rPr lang="vi-VN" dirty="0"/>
              <a:t/>
            </a:r>
            <a:br>
              <a:rPr lang="vi-VN" dirty="0"/>
            </a:br>
            <a:r>
              <a:rPr lang="vi-VN" dirty="0" smtClean="0"/>
              <a:t>1 + I</a:t>
            </a:r>
            <a:r>
              <a:rPr lang="vi-VN" baseline="-25000" dirty="0" smtClean="0"/>
              <a:t>1</a:t>
            </a:r>
            <a:r>
              <a:rPr lang="vi-VN" dirty="0" smtClean="0"/>
              <a:t> – I</a:t>
            </a:r>
            <a:r>
              <a:rPr lang="vi-VN" baseline="-25000" dirty="0" smtClean="0"/>
              <a:t>2</a:t>
            </a:r>
            <a:r>
              <a:rPr lang="vi-VN" dirty="0" smtClean="0"/>
              <a:t> = 0</a:t>
            </a:r>
          </a:p>
          <a:p>
            <a:r>
              <a:rPr lang="vi-VN" dirty="0" smtClean="0">
                <a:sym typeface="Wingdings" panose="05000000000000000000" pitchFamily="2" charset="2"/>
              </a:rPr>
              <a:t> 1 + 12/6 = I</a:t>
            </a:r>
            <a:r>
              <a:rPr lang="vi-VN" baseline="-25000" dirty="0" smtClean="0">
                <a:sym typeface="Wingdings" panose="05000000000000000000" pitchFamily="2" charset="2"/>
              </a:rPr>
              <a:t>2</a:t>
            </a:r>
            <a:r>
              <a:rPr lang="vi-VN" dirty="0" smtClean="0">
                <a:sym typeface="Wingdings" panose="05000000000000000000" pitchFamily="2" charset="2"/>
              </a:rPr>
              <a:t> (1)</a:t>
            </a:r>
          </a:p>
          <a:p>
            <a:r>
              <a:rPr lang="vi-VN" dirty="0" smtClean="0">
                <a:sym typeface="Wingdings" panose="05000000000000000000" pitchFamily="2" charset="2"/>
              </a:rPr>
              <a:t> MÀ I</a:t>
            </a:r>
            <a:r>
              <a:rPr lang="vi-VN" baseline="-25000" dirty="0" smtClean="0">
                <a:sym typeface="Wingdings" panose="05000000000000000000" pitchFamily="2" charset="2"/>
              </a:rPr>
              <a:t>2</a:t>
            </a:r>
            <a:r>
              <a:rPr lang="vi-VN" dirty="0" smtClean="0">
                <a:sym typeface="Wingdings" panose="05000000000000000000" pitchFamily="2" charset="2"/>
              </a:rPr>
              <a:t> = U</a:t>
            </a:r>
            <a:r>
              <a:rPr lang="vi-VN" baseline="-25000" dirty="0" smtClean="0">
                <a:sym typeface="Wingdings" panose="05000000000000000000" pitchFamily="2" charset="2"/>
              </a:rPr>
              <a:t>a</a:t>
            </a:r>
            <a:r>
              <a:rPr lang="vi-VN" dirty="0" smtClean="0">
                <a:sym typeface="Wingdings" panose="05000000000000000000" pitchFamily="2" charset="2"/>
              </a:rPr>
              <a:t> (1/6 + 1/3)</a:t>
            </a:r>
          </a:p>
          <a:p>
            <a:r>
              <a:rPr lang="vi-VN" dirty="0" smtClean="0">
                <a:sym typeface="Wingdings" panose="05000000000000000000" pitchFamily="2" charset="2"/>
              </a:rPr>
              <a:t>(1)  </a:t>
            </a:r>
            <a:r>
              <a:rPr lang="vi-VN" dirty="0">
                <a:sym typeface="Wingdings" panose="05000000000000000000" pitchFamily="2" charset="2"/>
              </a:rPr>
              <a:t>U</a:t>
            </a:r>
            <a:r>
              <a:rPr lang="vi-VN" baseline="-25000" dirty="0">
                <a:sym typeface="Wingdings" panose="05000000000000000000" pitchFamily="2" charset="2"/>
              </a:rPr>
              <a:t>a</a:t>
            </a:r>
            <a:r>
              <a:rPr lang="vi-VN" dirty="0">
                <a:sym typeface="Wingdings" panose="05000000000000000000" pitchFamily="2" charset="2"/>
              </a:rPr>
              <a:t> (1/6 + 1/3</a:t>
            </a:r>
            <a:r>
              <a:rPr lang="vi-VN" dirty="0" smtClean="0">
                <a:sym typeface="Wingdings" panose="05000000000000000000" pitchFamily="2" charset="2"/>
              </a:rPr>
              <a:t>) = 3  U</a:t>
            </a:r>
            <a:r>
              <a:rPr lang="vi-VN" baseline="-25000" dirty="0" smtClean="0">
                <a:sym typeface="Wingdings" panose="05000000000000000000" pitchFamily="2" charset="2"/>
              </a:rPr>
              <a:t>a</a:t>
            </a:r>
            <a:r>
              <a:rPr lang="vi-VN" dirty="0" smtClean="0">
                <a:sym typeface="Wingdings" panose="05000000000000000000" pitchFamily="2" charset="2"/>
              </a:rPr>
              <a:t> = 6V  </a:t>
            </a:r>
            <a:r>
              <a:rPr lang="vi-VN" dirty="0" smtClean="0">
                <a:effectLst/>
              </a:rPr>
              <a:t>Uab = </a:t>
            </a:r>
            <a:r>
              <a:rPr lang="vi-VN" dirty="0">
                <a:effectLst/>
              </a:rPr>
              <a:t>U</a:t>
            </a:r>
            <a:r>
              <a:rPr lang="vi-VN" baseline="-25000" dirty="0">
                <a:effectLst/>
              </a:rPr>
              <a:t>a</a:t>
            </a:r>
            <a:r>
              <a:rPr lang="vi-VN" dirty="0">
                <a:effectLst/>
              </a:rPr>
              <a:t> – U</a:t>
            </a:r>
            <a:r>
              <a:rPr lang="vi-VN" baseline="-25000" dirty="0">
                <a:effectLst/>
              </a:rPr>
              <a:t>b</a:t>
            </a:r>
            <a:r>
              <a:rPr lang="vi-VN" dirty="0">
                <a:effectLst/>
              </a:rPr>
              <a:t> </a:t>
            </a:r>
            <a:r>
              <a:rPr lang="vi-VN" dirty="0" smtClean="0">
                <a:effectLst/>
              </a:rPr>
              <a:t>= 6 – 4 = 2V</a:t>
            </a:r>
            <a:endParaRPr lang="vi-VN" dirty="0">
              <a:sym typeface="Wingdings" panose="05000000000000000000" pitchFamily="2" charset="2"/>
            </a:endParaRPr>
          </a:p>
          <a:p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668" y="2097088"/>
            <a:ext cx="5958910" cy="2160257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>
            <a:off x="8026400" y="2409371"/>
            <a:ext cx="65314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460343" y="2423885"/>
            <a:ext cx="37737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7924798" y="2489201"/>
            <a:ext cx="14514" cy="23222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380514" y="2064821"/>
            <a:ext cx="457200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dirty="0" smtClean="0"/>
              <a:t>i1</a:t>
            </a:r>
            <a:endParaRPr lang="vi-VN" dirty="0"/>
          </a:p>
        </p:txBody>
      </p:sp>
      <p:sp>
        <p:nvSpPr>
          <p:cNvPr id="24" name="TextBox 23"/>
          <p:cNvSpPr txBox="1"/>
          <p:nvPr/>
        </p:nvSpPr>
        <p:spPr>
          <a:xfrm>
            <a:off x="7924798" y="2504496"/>
            <a:ext cx="478973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dirty="0" smtClean="0"/>
              <a:t>i2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658841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2097088"/>
            <a:ext cx="7968422" cy="2402341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1485" y="4775199"/>
                <a:ext cx="46155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 smtClean="0"/>
                  <a:t>R</a:t>
                </a:r>
                <a:r>
                  <a:rPr lang="en-US" sz="2800" baseline="-25000" dirty="0" err="1" smtClean="0"/>
                  <a:t>tđ</a:t>
                </a:r>
                <a:r>
                  <a:rPr lang="en-US" sz="2800" dirty="0" smtClean="0"/>
                  <a:t> = (6 . 3/6 + 3 )+2 = 4</a:t>
                </a:r>
                <a14:m>
                  <m:oMath xmlns:m="http://schemas.openxmlformats.org/officeDocument/2006/math">
                    <m:r>
                      <a:rPr lang="en-US" sz="280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endParaRPr lang="vi-VN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1485" y="4775199"/>
                <a:ext cx="4615543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2642" t="-11628" b="-31395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1629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257" y="2097087"/>
            <a:ext cx="8092340" cy="2939369"/>
          </a:xfrm>
        </p:spPr>
      </p:pic>
      <p:sp>
        <p:nvSpPr>
          <p:cNvPr id="5" name="TextBox 4"/>
          <p:cNvSpPr txBox="1"/>
          <p:nvPr/>
        </p:nvSpPr>
        <p:spPr>
          <a:xfrm>
            <a:off x="1277257" y="5312229"/>
            <a:ext cx="10087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/>
              <a:t/>
            </a:r>
            <a:br>
              <a:rPr lang="vi-VN" sz="2800" dirty="0"/>
            </a:br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3405828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Bước 5 :gắn nhánh cần tính vào mạch tương đương thevenin, tính dòng áp :</a:t>
            </a:r>
            <a:br>
              <a:rPr lang="vi-VN" dirty="0"/>
            </a:br>
            <a:r>
              <a:rPr lang="vi-VN" dirty="0" smtClean="0"/>
              <a:t>I = U</a:t>
            </a:r>
            <a:r>
              <a:rPr lang="vi-VN" baseline="-25000" dirty="0" smtClean="0"/>
              <a:t>ab  </a:t>
            </a:r>
            <a:r>
              <a:rPr lang="vi-VN" dirty="0" smtClean="0"/>
              <a:t>/ R</a:t>
            </a:r>
            <a:r>
              <a:rPr lang="vi-VN" baseline="-25000" dirty="0" smtClean="0"/>
              <a:t>tđ</a:t>
            </a:r>
            <a:r>
              <a:rPr lang="vi-VN" dirty="0" smtClean="0"/>
              <a:t> + 1 = 2 / 4 + 1 = 0,4A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764684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Tính dòng điện trên R3 của mạch điện hình vẽ </a:t>
            </a:r>
            <a:r>
              <a:rPr lang="vi-VN" dirty="0" smtClean="0"/>
              <a:t>bên</a:t>
            </a:r>
          </a:p>
          <a:p>
            <a:r>
              <a:rPr lang="vi-VN" dirty="0" smtClean="0"/>
              <a:t>Cho R1 = 10</a:t>
            </a:r>
            <a:r>
              <a:rPr lang="vi-VN" dirty="0" smtClean="0">
                <a:sym typeface="Symbol" panose="05050102010706020507" pitchFamily="18" charset="2"/>
              </a:rPr>
              <a:t>, R2 = </a:t>
            </a:r>
            <a:r>
              <a:rPr lang="vi-VN" dirty="0">
                <a:sym typeface="Symbol" panose="05050102010706020507" pitchFamily="18" charset="2"/>
              </a:rPr>
              <a:t>5</a:t>
            </a:r>
            <a:r>
              <a:rPr lang="vi-VN" dirty="0" smtClean="0">
                <a:sym typeface="Symbol" panose="05050102010706020507" pitchFamily="18" charset="2"/>
              </a:rPr>
              <a:t></a:t>
            </a:r>
          </a:p>
          <a:p>
            <a:pPr marL="914400" lvl="2" indent="0">
              <a:buNone/>
            </a:pPr>
            <a:r>
              <a:rPr lang="vi-VN" sz="2400" dirty="0" smtClean="0">
                <a:sym typeface="Symbol" panose="05050102010706020507" pitchFamily="18" charset="2"/>
              </a:rPr>
              <a:t>R3 = 2 , R4 = 4</a:t>
            </a:r>
          </a:p>
          <a:p>
            <a:pPr marL="914400" lvl="2" indent="0">
              <a:buNone/>
            </a:pPr>
            <a:r>
              <a:rPr lang="vi-VN" sz="2400" dirty="0" smtClean="0">
                <a:sym typeface="Symbol" panose="05050102010706020507" pitchFamily="18" charset="2"/>
              </a:rPr>
              <a:t>R5 </a:t>
            </a:r>
            <a:r>
              <a:rPr lang="vi-VN" sz="2400" dirty="0">
                <a:sym typeface="Symbol" panose="05050102010706020507" pitchFamily="18" charset="2"/>
              </a:rPr>
              <a:t>= </a:t>
            </a:r>
            <a:r>
              <a:rPr lang="vi-VN" sz="2400" dirty="0" smtClean="0">
                <a:sym typeface="Symbol" panose="05050102010706020507" pitchFamily="18" charset="2"/>
              </a:rPr>
              <a:t>3</a:t>
            </a:r>
          </a:p>
          <a:p>
            <a:pPr marL="914400" lvl="2" indent="0">
              <a:buNone/>
            </a:pPr>
            <a:r>
              <a:rPr lang="vi-VN" sz="2400" dirty="0" smtClean="0">
                <a:sym typeface="Symbol" panose="05050102010706020507" pitchFamily="18" charset="2"/>
              </a:rPr>
              <a:t>E1 = 12V, E5 = 6V</a:t>
            </a:r>
            <a:endParaRPr lang="vi-VN" sz="2400" dirty="0">
              <a:sym typeface="Symbol" panose="05050102010706020507" pitchFamily="18" charset="2"/>
            </a:endParaRPr>
          </a:p>
          <a:p>
            <a:pPr marL="914400" lvl="2" indent="0">
              <a:buNone/>
            </a:pPr>
            <a:endParaRPr lang="vi-VN" sz="2400" dirty="0" smtClean="0">
              <a:sym typeface="Symbol" panose="05050102010706020507" pitchFamily="18" charset="2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704" y="2963516"/>
            <a:ext cx="5239707" cy="250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7757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931" y="2208773"/>
            <a:ext cx="5239708" cy="250837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61" y="2208773"/>
            <a:ext cx="5239707" cy="2508370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5647077" y="3265714"/>
            <a:ext cx="615245" cy="682172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102168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 </a:t>
            </a:r>
            <a:b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 TÍCH MẠCH ĐIỆN DC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3" y="1974462"/>
            <a:ext cx="5680301" cy="4760538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159" y="1974462"/>
            <a:ext cx="4479269" cy="2144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02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110518"/>
            <a:ext cx="9905998" cy="1478570"/>
          </a:xfrm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1" y="1589088"/>
            <a:ext cx="9905999" cy="5116512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SIN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3.1.1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iện 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áp tức thời dạng hàm sin theo t được biểu diễn như sau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vi-VN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v(t) = Vm. sin(wt + j)</a:t>
            </a:r>
            <a:endParaRPr lang="vi-VN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Trong </a:t>
            </a:r>
            <a:r>
              <a:rPr lang="vi-VN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đó: Vm: biên độ của điện áp; Vm: [V].       </a:t>
            </a:r>
            <a:endParaRPr lang="vi-VN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/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tần số góc của điện áp; 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[rad/s].       </a:t>
            </a:r>
            <a:endParaRPr lang="vi-VN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/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góc pha ban đầu lúc t =0; 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[rad]. </a:t>
            </a:r>
          </a:p>
          <a:p>
            <a:pPr marL="1371600" lvl="3" indent="0">
              <a:buNone/>
            </a:pPr>
            <a:r>
              <a:rPr lang="vi-VN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Góc </a:t>
            </a:r>
            <a:r>
              <a:rPr lang="vi-VN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pha ban đầu được qui ước có giá trị trong khoảng -1800&lt;  &lt;1800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2598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226632"/>
            <a:ext cx="9905998" cy="1478570"/>
          </a:xfrm>
        </p:spPr>
        <p:txBody>
          <a:bodyPr/>
          <a:lstStyle/>
          <a:p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705201"/>
            <a:ext cx="9905999" cy="4739141"/>
          </a:xfrm>
        </p:spPr>
        <p:txBody>
          <a:bodyPr/>
          <a:lstStyle/>
          <a:p>
            <a:r>
              <a:rPr lang="vi-VN" dirty="0"/>
              <a:t>Giá trị tức thời của áp hay dòng hı̀nh sin được biểu diễn theo các dạng sau</a:t>
            </a:r>
            <a:r>
              <a:rPr lang="vi-VN" dirty="0" smtClean="0"/>
              <a:t>:</a:t>
            </a:r>
            <a:endParaRPr lang="en-US" dirty="0" smtClean="0"/>
          </a:p>
          <a:p>
            <a:r>
              <a:rPr lang="vi-VN" dirty="0" smtClean="0"/>
              <a:t>v(t) = Vm .sin( </a:t>
            </a:r>
            <a:r>
              <a:rPr lang="vi-VN" dirty="0" smtClean="0">
                <a:sym typeface="Symbol" panose="05050102010706020507" pitchFamily="18" charset="2"/>
              </a:rPr>
              <a:t></a:t>
            </a:r>
            <a:r>
              <a:rPr lang="vi-VN" dirty="0" smtClean="0"/>
              <a:t>t + </a:t>
            </a:r>
            <a:r>
              <a:rPr lang="vi-VN" dirty="0" smtClean="0">
                <a:sym typeface="Symbol" panose="05050102010706020507" pitchFamily="18" charset="2"/>
              </a:rPr>
              <a:t></a:t>
            </a:r>
            <a:r>
              <a:rPr lang="vi-VN" baseline="-25000" dirty="0" smtClean="0">
                <a:sym typeface="Symbol" panose="05050102010706020507" pitchFamily="18" charset="2"/>
              </a:rPr>
              <a:t>v</a:t>
            </a:r>
            <a:r>
              <a:rPr lang="vi-VN" dirty="0" smtClean="0"/>
              <a:t>)</a:t>
            </a:r>
          </a:p>
          <a:p>
            <a:r>
              <a:rPr lang="vi-VN" dirty="0"/>
              <a:t>v(t) = </a:t>
            </a:r>
            <a:r>
              <a:rPr lang="vi-VN" dirty="0" smtClean="0"/>
              <a:t>Im </a:t>
            </a:r>
            <a:r>
              <a:rPr lang="vi-VN" dirty="0"/>
              <a:t>.sin( 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 + </a:t>
            </a:r>
            <a:r>
              <a:rPr lang="vi-VN" dirty="0" smtClean="0">
                <a:sym typeface="Symbol" panose="05050102010706020507" pitchFamily="18" charset="2"/>
              </a:rPr>
              <a:t></a:t>
            </a:r>
            <a:r>
              <a:rPr lang="vi-VN" baseline="-25000" dirty="0" smtClean="0">
                <a:sym typeface="Symbol" panose="05050102010706020507" pitchFamily="18" charset="2"/>
              </a:rPr>
              <a:t>i</a:t>
            </a:r>
            <a:r>
              <a:rPr lang="vi-VN" dirty="0" smtClean="0"/>
              <a:t>)</a:t>
            </a:r>
            <a:endParaRPr lang="vi-VN" dirty="0"/>
          </a:p>
          <a:p>
            <a:r>
              <a:rPr lang="vi-VN" dirty="0"/>
              <a:t>Chu kỳ T và tần số f của dòng hay áp hı̀nh sin được xác định theo các quan hệ sau: </a:t>
            </a:r>
            <a:endParaRPr lang="vi-VN" dirty="0" smtClean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933" y="4746075"/>
            <a:ext cx="1956324" cy="20116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21829" y="4963886"/>
            <a:ext cx="43932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dirty="0"/>
              <a:t>Đơn vị đo của các đại lượng: T: [s]; f: [s]; </a:t>
            </a:r>
            <a:endParaRPr lang="vi-VN" dirty="0" smtClean="0"/>
          </a:p>
          <a:p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 smtClean="0"/>
              <a:t>: rad / s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853586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101373"/>
            <a:ext cx="9905998" cy="1478570"/>
          </a:xfrm>
        </p:spPr>
        <p:txBody>
          <a:bodyPr>
            <a:normAutofit/>
          </a:bodyPr>
          <a:lstStyle/>
          <a:p>
            <a:r>
              <a:rPr lang="vi-VN" sz="3200" b="1" dirty="0"/>
              <a:t>3.1.2. SO SÁNH GÓC PHA - ĐỘ LỆCH PHA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624" y="1217085"/>
            <a:ext cx="9905999" cy="5140171"/>
          </a:xfrm>
        </p:spPr>
        <p:txBody>
          <a:bodyPr>
            <a:normAutofit/>
          </a:bodyPr>
          <a:lstStyle/>
          <a:p>
            <a:r>
              <a:rPr lang="vi-VN" dirty="0"/>
              <a:t> Điều kiện so sánh góc lệch pha: Khi so sánh góc lệch pha, hay xác định độ lệch pha; các tı́n hiệu dòng hay áp hı̀nh sin cần thỏa các điều kiện sau: </a:t>
            </a:r>
            <a:endParaRPr lang="vi-VN" dirty="0" smtClean="0"/>
          </a:p>
          <a:p>
            <a:pPr marL="0" indent="0">
              <a:buNone/>
            </a:pPr>
            <a:r>
              <a:rPr lang="vi-VN" dirty="0" smtClean="0"/>
              <a:t>+Cùng </a:t>
            </a:r>
            <a:r>
              <a:rPr lang="vi-VN" dirty="0"/>
              <a:t>tần số f (hay cùng tần số góc </a:t>
            </a:r>
            <a:r>
              <a:rPr lang="vi-VN" dirty="0" smtClean="0">
                <a:sym typeface="Symbol" panose="05050102010706020507" pitchFamily="18" charset="2"/>
              </a:rPr>
              <a:t></a:t>
            </a:r>
            <a:r>
              <a:rPr lang="vi-VN" dirty="0" smtClean="0"/>
              <a:t>). </a:t>
            </a:r>
          </a:p>
          <a:p>
            <a:pPr marL="0" indent="0">
              <a:buNone/>
            </a:pPr>
            <a:r>
              <a:rPr lang="vi-VN" dirty="0" smtClean="0"/>
              <a:t>+Các </a:t>
            </a:r>
            <a:r>
              <a:rPr lang="vi-VN" dirty="0"/>
              <a:t>tı́n hiệu được biểu diễn cùng dạng sin (hay cos</a:t>
            </a:r>
            <a:r>
              <a:rPr lang="vi-VN" dirty="0" smtClean="0"/>
              <a:t>).</a:t>
            </a:r>
          </a:p>
          <a:p>
            <a:r>
              <a:rPr lang="vi-VN" dirty="0"/>
              <a:t> Phương pháp xác định:  </a:t>
            </a:r>
            <a:endParaRPr lang="vi-VN" dirty="0" smtClean="0"/>
          </a:p>
          <a:p>
            <a:pPr marL="0" indent="0">
              <a:buNone/>
            </a:pPr>
            <a:r>
              <a:rPr lang="vi-VN" dirty="0" smtClean="0"/>
              <a:t>	Giả </a:t>
            </a:r>
            <a:r>
              <a:rPr lang="vi-VN" dirty="0"/>
              <a:t>sử ta có hai tı́n hiệu hı̀nh sin: </a:t>
            </a:r>
            <a:endParaRPr lang="vi-VN" dirty="0" smtClean="0"/>
          </a:p>
          <a:p>
            <a:pPr marL="0" indent="0">
              <a:buNone/>
            </a:pPr>
            <a:r>
              <a:rPr lang="vi-VN" dirty="0"/>
              <a:t>v(t) = </a:t>
            </a:r>
            <a:r>
              <a:rPr lang="vi-VN" dirty="0" smtClean="0"/>
              <a:t>Vm1 </a:t>
            </a:r>
            <a:r>
              <a:rPr lang="vi-VN" dirty="0"/>
              <a:t>.sin( 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 + </a:t>
            </a:r>
            <a:r>
              <a:rPr lang="vi-VN" dirty="0" smtClean="0">
                <a:sym typeface="Symbol" panose="05050102010706020507" pitchFamily="18" charset="2"/>
              </a:rPr>
              <a:t></a:t>
            </a:r>
            <a:r>
              <a:rPr lang="vi-VN" baseline="-25000" dirty="0" smtClean="0">
                <a:sym typeface="Symbol" panose="05050102010706020507" pitchFamily="18" charset="2"/>
              </a:rPr>
              <a:t>1</a:t>
            </a:r>
            <a:r>
              <a:rPr lang="vi-VN" dirty="0" smtClean="0"/>
              <a:t>)</a:t>
            </a:r>
            <a:endParaRPr lang="vi-VN" dirty="0"/>
          </a:p>
          <a:p>
            <a:pPr marL="0" indent="0">
              <a:buNone/>
            </a:pPr>
            <a:r>
              <a:rPr lang="vi-VN" dirty="0"/>
              <a:t>v(t) = </a:t>
            </a:r>
            <a:r>
              <a:rPr lang="vi-VN" dirty="0" smtClean="0"/>
              <a:t>Vm2 </a:t>
            </a:r>
            <a:r>
              <a:rPr lang="vi-VN" dirty="0"/>
              <a:t>.sin( 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 + </a:t>
            </a:r>
            <a:r>
              <a:rPr lang="vi-VN" dirty="0" smtClean="0">
                <a:sym typeface="Symbol" panose="05050102010706020507" pitchFamily="18" charset="2"/>
              </a:rPr>
              <a:t></a:t>
            </a:r>
            <a:r>
              <a:rPr lang="vi-VN" baseline="-25000" dirty="0" smtClean="0">
                <a:sym typeface="Symbol" panose="05050102010706020507" pitchFamily="18" charset="2"/>
              </a:rPr>
              <a:t>2</a:t>
            </a:r>
            <a:r>
              <a:rPr lang="vi-VN" dirty="0" smtClean="0"/>
              <a:t>)</a:t>
            </a:r>
            <a:endParaRPr lang="vi-VN" dirty="0"/>
          </a:p>
          <a:p>
            <a:pPr marL="0" indent="0">
              <a:buNone/>
            </a:pP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9515843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832911"/>
          </a:xfrm>
        </p:spPr>
        <p:txBody>
          <a:bodyPr>
            <a:normAutofit/>
          </a:bodyPr>
          <a:lstStyle/>
          <a:p>
            <a:r>
              <a:rPr lang="vi-VN" sz="3200" b="1" dirty="0"/>
              <a:t>3.1.2. SO SÁNH GÓC PHA - ĐỘ LỆCH PHA 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9812" y="1451428"/>
            <a:ext cx="9905999" cy="4963885"/>
          </a:xfrm>
        </p:spPr>
        <p:txBody>
          <a:bodyPr>
            <a:normAutofit/>
          </a:bodyPr>
          <a:lstStyle/>
          <a:p>
            <a:r>
              <a:rPr lang="vi-VN" dirty="0"/>
              <a:t>Khi chọn tı́n hiệu v1 làm chuẩn, độ lệch pha của v1 và v2 được xác định theo quan hệ</a:t>
            </a:r>
            <a:r>
              <a:rPr lang="vi-VN" dirty="0" smtClean="0"/>
              <a:t>:</a:t>
            </a:r>
          </a:p>
          <a:p>
            <a:pPr marL="914400" lvl="2" indent="0">
              <a:buNone/>
            </a:pPr>
            <a:r>
              <a:rPr lang="vi-VN" sz="2400" dirty="0" smtClean="0">
                <a:effectLst/>
                <a:sym typeface="Symbol" panose="05050102010706020507" pitchFamily="18" charset="2"/>
              </a:rPr>
              <a:t> = </a:t>
            </a:r>
            <a:r>
              <a:rPr lang="vi-VN" sz="2400" baseline="-25000" dirty="0" smtClean="0">
                <a:effectLst/>
                <a:sym typeface="Symbol" panose="05050102010706020507" pitchFamily="18" charset="2"/>
              </a:rPr>
              <a:t>1</a:t>
            </a:r>
            <a:r>
              <a:rPr lang="vi-VN" sz="2400" dirty="0" smtClean="0">
                <a:effectLst/>
                <a:sym typeface="Symbol" panose="05050102010706020507" pitchFamily="18" charset="2"/>
              </a:rPr>
              <a:t> - </a:t>
            </a:r>
            <a:r>
              <a:rPr lang="vi-VN" sz="2400" baseline="-25000" dirty="0" smtClean="0">
                <a:effectLst/>
                <a:sym typeface="Symbol" panose="05050102010706020507" pitchFamily="18" charset="2"/>
              </a:rPr>
              <a:t>2</a:t>
            </a:r>
            <a:endParaRPr lang="vi-VN" sz="2400" dirty="0" smtClean="0">
              <a:effectLst/>
              <a:sym typeface="Symbol" panose="05050102010706020507" pitchFamily="18" charset="2"/>
            </a:endParaRPr>
          </a:p>
          <a:p>
            <a:r>
              <a:rPr lang="vi-VN" dirty="0">
                <a:effectLst/>
              </a:rPr>
              <a:t>Kết quả tı́nh toán được có thể rơi vào một trong ba trường hợp</a:t>
            </a:r>
            <a:r>
              <a:rPr lang="vi-VN" dirty="0" smtClean="0">
                <a:effectLst/>
              </a:rPr>
              <a:t>:</a:t>
            </a:r>
          </a:p>
          <a:p>
            <a:pPr lvl="1"/>
            <a:r>
              <a:rPr lang="vi-VN" sz="2400" dirty="0">
                <a:effectLst/>
                <a:sym typeface="Symbol" panose="05050102010706020507" pitchFamily="18" charset="2"/>
              </a:rPr>
              <a:t> &gt; 0: v1 sớm pha hơn v2. </a:t>
            </a:r>
            <a:endParaRPr lang="vi-VN" sz="2400" dirty="0" smtClean="0">
              <a:effectLst/>
              <a:sym typeface="Symbol" panose="05050102010706020507" pitchFamily="18" charset="2"/>
            </a:endParaRPr>
          </a:p>
          <a:p>
            <a:pPr lvl="1"/>
            <a:r>
              <a:rPr lang="vi-VN" sz="2400" dirty="0">
                <a:effectLst/>
                <a:sym typeface="Symbol" panose="05050102010706020507" pitchFamily="18" charset="2"/>
              </a:rPr>
              <a:t> = 0: v1 trùng pha với </a:t>
            </a:r>
            <a:r>
              <a:rPr lang="vi-VN" sz="2400" dirty="0" smtClean="0">
                <a:effectLst/>
                <a:sym typeface="Symbol" panose="05050102010706020507" pitchFamily="18" charset="2"/>
              </a:rPr>
              <a:t>v2</a:t>
            </a:r>
          </a:p>
          <a:p>
            <a:pPr lvl="1"/>
            <a:r>
              <a:rPr lang="vi-VN" sz="2400" dirty="0">
                <a:effectLst/>
                <a:sym typeface="Symbol" panose="05050102010706020507" pitchFamily="18" charset="2"/>
              </a:rPr>
              <a:t> &lt; 0: v1 chậm pha hơn v2</a:t>
            </a:r>
            <a:r>
              <a:rPr lang="vi-VN" dirty="0">
                <a:effectLst/>
              </a:rPr>
              <a:t/>
            </a:r>
            <a:br>
              <a:rPr lang="vi-VN" dirty="0">
                <a:effectLst/>
              </a:rPr>
            </a:b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264123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934511"/>
          </a:xfrm>
        </p:spPr>
        <p:txBody>
          <a:bodyPr/>
          <a:lstStyle/>
          <a:p>
            <a:r>
              <a:rPr lang="vi-VN" b="1" dirty="0"/>
              <a:t>3.1.2. SO SÁNH GÓC PHA - ĐỘ LỆCH PHA 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vi-VN" dirty="0" smtClean="0"/>
              <a:t> 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2" y="1871454"/>
            <a:ext cx="9137030" cy="19306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48229" y="4327498"/>
            <a:ext cx="9799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dirty="0"/>
              <a:t>Chon </a:t>
            </a:r>
            <a:r>
              <a:rPr lang="vi-VN" sz="2400" dirty="0" smtClean="0"/>
              <a:t>dòng </a:t>
            </a:r>
            <a:r>
              <a:rPr lang="vi-VN" sz="2400" dirty="0"/>
              <a:t>i</a:t>
            </a:r>
            <a:r>
              <a:rPr lang="vi-VN" sz="2400" baseline="-25000" dirty="0"/>
              <a:t>1</a:t>
            </a:r>
            <a:r>
              <a:rPr lang="vi-VN" sz="2400" dirty="0"/>
              <a:t> </a:t>
            </a:r>
            <a:r>
              <a:rPr lang="vi-VN" sz="2400" dirty="0" smtClean="0"/>
              <a:t>làm chuẩn</a:t>
            </a:r>
            <a:r>
              <a:rPr lang="vi-VN" sz="2400" dirty="0"/>
              <a:t>, </a:t>
            </a:r>
            <a:r>
              <a:rPr lang="vi-VN" sz="2400" dirty="0" smtClean="0"/>
              <a:t>góc </a:t>
            </a:r>
            <a:r>
              <a:rPr lang="vi-VN" sz="2400" dirty="0"/>
              <a:t>pha ban </a:t>
            </a:r>
            <a:r>
              <a:rPr lang="vi-VN" sz="2400" dirty="0" smtClean="0"/>
              <a:t>đầu của </a:t>
            </a:r>
            <a:r>
              <a:rPr lang="vi-VN" sz="2400" dirty="0"/>
              <a:t>i</a:t>
            </a:r>
            <a:r>
              <a:rPr lang="vi-VN" sz="2400" baseline="-25000" dirty="0"/>
              <a:t>1</a:t>
            </a:r>
            <a:r>
              <a:rPr lang="vi-VN" sz="2400" dirty="0"/>
              <a:t> là </a:t>
            </a:r>
            <a:r>
              <a:rPr lang="vi-VN" sz="2400" dirty="0" smtClean="0">
                <a:sym typeface="Symbol" panose="05050102010706020507" pitchFamily="18" charset="2"/>
              </a:rPr>
              <a:t></a:t>
            </a:r>
            <a:r>
              <a:rPr lang="vi-VN" sz="2400" baseline="-25000" dirty="0" smtClean="0"/>
              <a:t>1</a:t>
            </a:r>
            <a:r>
              <a:rPr lang="vi-VN" sz="2400" dirty="0" smtClean="0"/>
              <a:t> </a:t>
            </a:r>
            <a:r>
              <a:rPr lang="vi-VN" sz="2400" dirty="0"/>
              <a:t>= 60</a:t>
            </a:r>
            <a:r>
              <a:rPr lang="vi-VN" sz="2400" baseline="30000" dirty="0"/>
              <a:t>0</a:t>
            </a:r>
            <a:r>
              <a:rPr lang="vi-VN" sz="2400" dirty="0" smtClean="0"/>
              <a:t>. Góc pha  </a:t>
            </a:r>
            <a:r>
              <a:rPr lang="vi-VN" sz="2400" dirty="0"/>
              <a:t>ban  </a:t>
            </a:r>
            <a:r>
              <a:rPr lang="vi-VN" sz="2400" dirty="0" smtClean="0"/>
              <a:t>đầu  của  </a:t>
            </a:r>
          </a:p>
          <a:p>
            <a:r>
              <a:rPr lang="vi-VN" sz="2400" dirty="0" smtClean="0"/>
              <a:t>dòng  </a:t>
            </a:r>
            <a:r>
              <a:rPr lang="vi-VN" sz="2400" dirty="0"/>
              <a:t>i</a:t>
            </a:r>
            <a:r>
              <a:rPr lang="vi-VN" sz="2400" baseline="-25000" dirty="0"/>
              <a:t>2</a:t>
            </a:r>
            <a:r>
              <a:rPr lang="vi-VN" sz="2400" dirty="0"/>
              <a:t>  là    </a:t>
            </a:r>
            <a:r>
              <a:rPr lang="vi-VN" sz="2400" dirty="0" smtClean="0">
                <a:sym typeface="Symbol" panose="05050102010706020507" pitchFamily="18" charset="2"/>
              </a:rPr>
              <a:t></a:t>
            </a:r>
            <a:r>
              <a:rPr lang="vi-VN" sz="2400" baseline="-25000" dirty="0" smtClean="0"/>
              <a:t>2</a:t>
            </a:r>
            <a:r>
              <a:rPr lang="vi-VN" sz="2400" dirty="0" smtClean="0"/>
              <a:t>  </a:t>
            </a:r>
            <a:r>
              <a:rPr lang="vi-VN" sz="2400" dirty="0"/>
              <a:t>=  - 30</a:t>
            </a:r>
            <a:r>
              <a:rPr lang="vi-VN" sz="2400" baseline="30000" dirty="0"/>
              <a:t>0</a:t>
            </a:r>
            <a:r>
              <a:rPr lang="vi-VN" sz="2400" dirty="0" smtClean="0"/>
              <a:t>.  </a:t>
            </a:r>
            <a:r>
              <a:rPr lang="vi-VN" sz="2400" dirty="0"/>
              <a:t>Suy  ra  độ  lêch   pha:</a:t>
            </a:r>
          </a:p>
          <a:p>
            <a:r>
              <a:rPr lang="vi-VN" sz="2400" dirty="0" smtClean="0"/>
              <a:t>	 </a:t>
            </a:r>
            <a:r>
              <a:rPr lang="vi-VN" sz="2400" dirty="0">
                <a:sym typeface="Symbol" panose="05050102010706020507" pitchFamily="18" charset="2"/>
              </a:rPr>
              <a:t> </a:t>
            </a:r>
            <a:r>
              <a:rPr lang="vi-VN" sz="2400" dirty="0" smtClean="0"/>
              <a:t>= </a:t>
            </a:r>
            <a:r>
              <a:rPr lang="vi-VN" sz="2400" dirty="0"/>
              <a:t>60</a:t>
            </a:r>
            <a:r>
              <a:rPr lang="vi-VN" sz="2400" baseline="30000" dirty="0"/>
              <a:t>0</a:t>
            </a:r>
            <a:r>
              <a:rPr lang="vi-VN" sz="2400" dirty="0"/>
              <a:t> - (-30</a:t>
            </a:r>
            <a:r>
              <a:rPr lang="vi-VN" sz="2400" baseline="30000" dirty="0"/>
              <a:t>0</a:t>
            </a:r>
            <a:r>
              <a:rPr lang="vi-VN" sz="2400" dirty="0"/>
              <a:t> ) = 90</a:t>
            </a:r>
            <a:r>
              <a:rPr lang="vi-VN" sz="2400" baseline="30000" dirty="0"/>
              <a:t>0</a:t>
            </a:r>
            <a:r>
              <a:rPr lang="vi-VN" sz="2400" dirty="0"/>
              <a:t> &gt; 0 .  </a:t>
            </a:r>
            <a:endParaRPr lang="vi-VN" sz="2400" dirty="0" smtClean="0"/>
          </a:p>
          <a:p>
            <a:r>
              <a:rPr lang="vi-VN" sz="2400" dirty="0" smtClean="0"/>
              <a:t>Ta  kết  luân: dòng </a:t>
            </a:r>
            <a:r>
              <a:rPr lang="vi-VN" sz="2400" dirty="0"/>
              <a:t>i</a:t>
            </a:r>
            <a:r>
              <a:rPr lang="vi-VN" sz="2400" baseline="-25000" dirty="0"/>
              <a:t>1</a:t>
            </a:r>
            <a:r>
              <a:rPr lang="vi-VN" sz="2400" dirty="0"/>
              <a:t> </a:t>
            </a:r>
            <a:r>
              <a:rPr lang="vi-VN" sz="2400" dirty="0" smtClean="0"/>
              <a:t>sớm </a:t>
            </a:r>
            <a:r>
              <a:rPr lang="vi-VN" sz="2400" dirty="0"/>
              <a:t>pha </a:t>
            </a:r>
            <a:r>
              <a:rPr lang="vi-VN" sz="2400" dirty="0" smtClean="0"/>
              <a:t>hơn dòng </a:t>
            </a:r>
            <a:r>
              <a:rPr lang="vi-VN" sz="2400" dirty="0"/>
              <a:t>i</a:t>
            </a:r>
            <a:r>
              <a:rPr lang="vi-VN" sz="2400" baseline="-25000" dirty="0"/>
              <a:t>2</a:t>
            </a:r>
            <a:r>
              <a:rPr lang="vi-VN" sz="2400" dirty="0"/>
              <a:t> môt </a:t>
            </a:r>
            <a:r>
              <a:rPr lang="vi-VN" sz="2400" dirty="0" smtClean="0"/>
              <a:t>góc </a:t>
            </a:r>
            <a:r>
              <a:rPr lang="vi-VN" sz="2400" dirty="0"/>
              <a:t>là 90</a:t>
            </a:r>
            <a:r>
              <a:rPr lang="vi-VN" sz="2400" baseline="30000" dirty="0"/>
              <a:t>0</a:t>
            </a:r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1877120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415318"/>
            <a:ext cx="9905998" cy="1340911"/>
          </a:xfrm>
        </p:spPr>
        <p:txBody>
          <a:bodyPr>
            <a:normAutofit/>
          </a:bodyPr>
          <a:lstStyle/>
          <a:p>
            <a:r>
              <a:rPr lang="vi-VN" sz="3200" b="1" dirty="0" smtClean="0"/>
              <a:t>3.1.3 Biểu diễn tín hiệu SIN bằng vector Phase fresnel</a:t>
            </a:r>
            <a:endParaRPr lang="vi-VN" sz="3200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1" y="1925926"/>
            <a:ext cx="8989559" cy="140976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773" y="3505390"/>
            <a:ext cx="6475125" cy="278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470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3200" b="1" dirty="0"/>
              <a:t>3.1.3 Biểu diễn tín hiệu SIN bằng vector Phase fresnel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Trong </a:t>
            </a:r>
            <a:r>
              <a:rPr lang="vi-VN" dirty="0"/>
              <a:t>các bài toán kỹ thuật điện để thuận tiên cho việc khảo sát, chúng ta qui ước vector phase quay được vẽ tại thời điểm t = 0. </a:t>
            </a:r>
            <a:endParaRPr lang="vi-VN" dirty="0" smtClean="0"/>
          </a:p>
          <a:p>
            <a:r>
              <a:rPr lang="vi-VN" dirty="0" smtClean="0"/>
              <a:t> </a:t>
            </a:r>
            <a:r>
              <a:rPr lang="vi-VN" dirty="0"/>
              <a:t>Điều kiện biểu diễn các tı́n hiệu áp và dòng hı̀nh sin bằng vector phase trên cùng mặt phẳng cần thỏa các điều kiện sau: </a:t>
            </a:r>
            <a:endParaRPr lang="vi-VN" dirty="0" smtClean="0"/>
          </a:p>
          <a:p>
            <a:pPr marL="0" indent="0">
              <a:buNone/>
            </a:pPr>
            <a:r>
              <a:rPr lang="vi-VN" dirty="0"/>
              <a:t>+</a:t>
            </a:r>
            <a:r>
              <a:rPr lang="vi-VN" dirty="0" smtClean="0"/>
              <a:t> </a:t>
            </a:r>
            <a:r>
              <a:rPr lang="vi-VN" dirty="0"/>
              <a:t>Cùng tần số f (hay cùng tần số góc </a:t>
            </a:r>
            <a:r>
              <a:rPr lang="vi-VN" dirty="0" smtClean="0">
                <a:sym typeface="Symbol" panose="05050102010706020507" pitchFamily="18" charset="2"/>
              </a:rPr>
              <a:t></a:t>
            </a:r>
            <a:r>
              <a:rPr lang="vi-VN" dirty="0" smtClean="0"/>
              <a:t>). </a:t>
            </a:r>
          </a:p>
          <a:p>
            <a:pPr marL="0" indent="0">
              <a:buNone/>
            </a:pPr>
            <a:r>
              <a:rPr lang="vi-VN" dirty="0" smtClean="0"/>
              <a:t>+ </a:t>
            </a:r>
            <a:r>
              <a:rPr lang="vi-VN" dirty="0"/>
              <a:t>Các tı́n hiệu được biểu diễn cùng dạng sin (hay cos). </a:t>
            </a:r>
          </a:p>
        </p:txBody>
      </p:sp>
    </p:spTree>
    <p:extLst>
      <p:ext uri="{BB962C8B-B14F-4D97-AF65-F5344CB8AC3E}">
        <p14:creationId xmlns:p14="http://schemas.microsoft.com/office/powerpoint/2010/main" val="1488094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3200" b="1" dirty="0" smtClean="0"/>
              <a:t>3.14 Giá trị hiệu dũng của dòng điện và điện áp</a:t>
            </a:r>
            <a:endParaRPr lang="vi-VN" sz="3200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989" y="2867647"/>
            <a:ext cx="4182059" cy="2467319"/>
          </a:xfrm>
        </p:spPr>
      </p:pic>
    </p:spTree>
    <p:extLst>
      <p:ext uri="{BB962C8B-B14F-4D97-AF65-F5344CB8AC3E}">
        <p14:creationId xmlns:p14="http://schemas.microsoft.com/office/powerpoint/2010/main" val="37743673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42746"/>
            <a:ext cx="9905998" cy="1478570"/>
          </a:xfrm>
        </p:spPr>
        <p:txBody>
          <a:bodyPr>
            <a:normAutofit/>
          </a:bodyPr>
          <a:lstStyle/>
          <a:p>
            <a:r>
              <a:rPr lang="vi-VN" sz="3200" b="1" dirty="0"/>
              <a:t>3.14 Giá trị hiệu dũng của dòng điện và điện áp</a:t>
            </a: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821316"/>
            <a:ext cx="10644188" cy="4456113"/>
          </a:xfrm>
        </p:spPr>
        <p:txBody>
          <a:bodyPr>
            <a:normAutofit/>
          </a:bodyPr>
          <a:lstStyle/>
          <a:p>
            <a:r>
              <a:rPr lang="vi-VN" dirty="0"/>
              <a:t>Khi cấp </a:t>
            </a:r>
            <a:r>
              <a:rPr lang="vi-VN" dirty="0" smtClean="0"/>
              <a:t>nguồn </a:t>
            </a:r>
            <a:r>
              <a:rPr lang="vi-VN" dirty="0"/>
              <a:t>áp DC, công suất </a:t>
            </a:r>
            <a:r>
              <a:rPr lang="vi-VN" dirty="0" smtClean="0"/>
              <a:t>P</a:t>
            </a:r>
            <a:r>
              <a:rPr lang="vi-VN" baseline="-25000" dirty="0" smtClean="0"/>
              <a:t>DC</a:t>
            </a:r>
            <a:r>
              <a:rPr lang="vi-VN" dirty="0" smtClean="0"/>
              <a:t> </a:t>
            </a:r>
            <a:r>
              <a:rPr lang="vi-VN" dirty="0"/>
              <a:t>là: </a:t>
            </a:r>
            <a:r>
              <a:rPr lang="vi-VN" dirty="0" smtClean="0"/>
              <a:t>P</a:t>
            </a:r>
            <a:r>
              <a:rPr lang="vi-VN" baseline="-25000" dirty="0" smtClean="0"/>
              <a:t>DC</a:t>
            </a:r>
            <a:r>
              <a:rPr lang="vi-VN" dirty="0" smtClean="0"/>
              <a:t> = V</a:t>
            </a:r>
            <a:r>
              <a:rPr lang="vi-VN" baseline="-25000" dirty="0" smtClean="0"/>
              <a:t>DC</a:t>
            </a:r>
            <a:r>
              <a:rPr lang="vi-VN" dirty="0" smtClean="0"/>
              <a:t> . I</a:t>
            </a:r>
            <a:r>
              <a:rPr lang="vi-VN" baseline="-25000" dirty="0" smtClean="0"/>
              <a:t>DC</a:t>
            </a:r>
            <a:r>
              <a:rPr lang="vi-VN" dirty="0" smtClean="0"/>
              <a:t> = R . I</a:t>
            </a:r>
            <a:r>
              <a:rPr lang="vi-VN" baseline="30000" dirty="0" smtClean="0"/>
              <a:t>2</a:t>
            </a:r>
            <a:r>
              <a:rPr lang="vi-VN" baseline="-25000" dirty="0" smtClean="0"/>
              <a:t>DC </a:t>
            </a:r>
            <a:r>
              <a:rPr lang="vi-VN" dirty="0" smtClean="0"/>
              <a:t>= V</a:t>
            </a:r>
            <a:r>
              <a:rPr lang="vi-VN" baseline="30000" dirty="0" smtClean="0"/>
              <a:t>2</a:t>
            </a:r>
            <a:r>
              <a:rPr lang="vi-VN" baseline="-25000" dirty="0" smtClean="0"/>
              <a:t>DC</a:t>
            </a:r>
            <a:r>
              <a:rPr lang="vi-VN" dirty="0" smtClean="0"/>
              <a:t> / R</a:t>
            </a:r>
          </a:p>
          <a:p>
            <a:r>
              <a:rPr lang="vi-VN" dirty="0"/>
              <a:t>Khi cấp nguồn xoay chiều, với điện áp v(t) = Vm1 .</a:t>
            </a:r>
            <a:r>
              <a:rPr lang="vi-VN" dirty="0" smtClean="0"/>
              <a:t>sin(</a:t>
            </a:r>
            <a:r>
              <a:rPr lang="vi-VN" dirty="0" smtClean="0">
                <a:sym typeface="Symbol" panose="05050102010706020507" pitchFamily="18" charset="2"/>
              </a:rPr>
              <a:t></a:t>
            </a:r>
            <a:r>
              <a:rPr lang="vi-VN" dirty="0" smtClean="0"/>
              <a:t>t), </a:t>
            </a:r>
            <a:r>
              <a:rPr lang="vi-VN" dirty="0"/>
              <a:t>áp dụng định luật ta có quan hệ sau</a:t>
            </a:r>
            <a:r>
              <a:rPr lang="vi-VN" dirty="0" smtClean="0"/>
              <a:t>:</a:t>
            </a:r>
          </a:p>
          <a:p>
            <a:r>
              <a:rPr lang="vi-VN" dirty="0" smtClean="0"/>
              <a:t>I (t) = v(t) / R = (v</a:t>
            </a:r>
            <a:r>
              <a:rPr lang="vi-VN" baseline="-25000" dirty="0" smtClean="0"/>
              <a:t>m</a:t>
            </a:r>
            <a:r>
              <a:rPr lang="vi-VN" dirty="0" smtClean="0"/>
              <a:t> / R) </a:t>
            </a:r>
            <a:r>
              <a:rPr lang="vi-VN" dirty="0"/>
              <a:t>sin(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</a:t>
            </a:r>
            <a:r>
              <a:rPr lang="vi-VN" dirty="0" smtClean="0"/>
              <a:t>).</a:t>
            </a:r>
          </a:p>
          <a:p>
            <a:r>
              <a:rPr lang="vi-VN" dirty="0" smtClean="0"/>
              <a:t>Đặt I</a:t>
            </a:r>
            <a:r>
              <a:rPr lang="vi-VN" baseline="-25000" dirty="0" smtClean="0"/>
              <a:t>m</a:t>
            </a:r>
            <a:r>
              <a:rPr lang="vi-VN" dirty="0" smtClean="0"/>
              <a:t> = V</a:t>
            </a:r>
            <a:r>
              <a:rPr lang="vi-VN" baseline="-25000" dirty="0" smtClean="0"/>
              <a:t>m</a:t>
            </a:r>
            <a:r>
              <a:rPr lang="vi-VN" dirty="0" smtClean="0"/>
              <a:t> / R là biên độ dòng hình sin qua R</a:t>
            </a:r>
          </a:p>
          <a:p>
            <a:r>
              <a:rPr lang="vi-VN" dirty="0" smtClean="0"/>
              <a:t>Công suất tất thời tiêu thụ trên R xac định theo quan hệ:</a:t>
            </a:r>
          </a:p>
          <a:p>
            <a:r>
              <a:rPr lang="vi-VN" dirty="0" smtClean="0"/>
              <a:t> p(t) = v(t) . i(t) = V</a:t>
            </a:r>
            <a:r>
              <a:rPr lang="vi-VN" baseline="-25000" dirty="0" smtClean="0"/>
              <a:t>m</a:t>
            </a:r>
            <a:r>
              <a:rPr lang="vi-VN" dirty="0" smtClean="0"/>
              <a:t> . I</a:t>
            </a:r>
            <a:r>
              <a:rPr lang="vi-VN" baseline="-25000" dirty="0" smtClean="0"/>
              <a:t>m</a:t>
            </a:r>
            <a:r>
              <a:rPr lang="vi-VN" dirty="0" smtClean="0"/>
              <a:t> [ sin(</a:t>
            </a:r>
            <a:r>
              <a:rPr lang="vi-VN" dirty="0">
                <a:sym typeface="Symbol" panose="05050102010706020507" pitchFamily="18" charset="2"/>
              </a:rPr>
              <a:t></a:t>
            </a:r>
            <a:r>
              <a:rPr lang="vi-VN" dirty="0"/>
              <a:t>t</a:t>
            </a:r>
            <a:r>
              <a:rPr lang="vi-VN" dirty="0" smtClean="0"/>
              <a:t>) ]</a:t>
            </a:r>
            <a:r>
              <a:rPr lang="vi-VN" baseline="30000" dirty="0" smtClean="0"/>
              <a:t>2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4888002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-156595"/>
            <a:ext cx="9905998" cy="1478570"/>
          </a:xfrm>
        </p:spPr>
        <p:txBody>
          <a:bodyPr/>
          <a:lstStyle/>
          <a:p>
            <a:r>
              <a:rPr lang="vi-VN" dirty="0" smtClean="0"/>
              <a:t>KT 15’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0652" y="855424"/>
            <a:ext cx="9905999" cy="3541714"/>
          </a:xfrm>
        </p:spPr>
        <p:txBody>
          <a:bodyPr/>
          <a:lstStyle/>
          <a:p>
            <a:pPr marL="0" indent="0">
              <a:buNone/>
            </a:pPr>
            <a:r>
              <a:rPr lang="vi-VN" dirty="0" smtClean="0"/>
              <a:t>Câu : Áp dụng ĐL Thevernin tìm dòng i qua R</a:t>
            </a:r>
            <a:r>
              <a:rPr lang="vi-VN" baseline="-25000" dirty="0" smtClean="0"/>
              <a:t>L</a:t>
            </a:r>
            <a:r>
              <a:rPr lang="vi-VN" dirty="0" smtClean="0"/>
              <a:t> = 5 K</a:t>
            </a:r>
            <a:r>
              <a:rPr lang="vi-VN" dirty="0" smtClean="0">
                <a:sym typeface="Symbol" panose="05050102010706020507" pitchFamily="18" charset="2"/>
              </a:rPr>
              <a:t>, và điện áp V</a:t>
            </a:r>
            <a:r>
              <a:rPr lang="vi-VN" baseline="-25000" dirty="0" smtClean="0">
                <a:sym typeface="Symbol" panose="05050102010706020507" pitchFamily="18" charset="2"/>
              </a:rPr>
              <a:t>L</a:t>
            </a:r>
            <a:endParaRPr lang="vi-VN" dirty="0" smtClean="0"/>
          </a:p>
          <a:p>
            <a:pPr marL="0" indent="0">
              <a:buNone/>
            </a:pP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412" y="1526350"/>
            <a:ext cx="5860123" cy="2646507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>
            <a:off x="6007326" y="1835830"/>
            <a:ext cx="0" cy="4209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335315" y="2481716"/>
            <a:ext cx="653143" cy="6821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Plus 11"/>
          <p:cNvSpPr/>
          <p:nvPr/>
        </p:nvSpPr>
        <p:spPr>
          <a:xfrm>
            <a:off x="1476828" y="2481716"/>
            <a:ext cx="370115" cy="424298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Minus 12"/>
          <p:cNvSpPr/>
          <p:nvPr/>
        </p:nvSpPr>
        <p:spPr>
          <a:xfrm>
            <a:off x="1522293" y="2839604"/>
            <a:ext cx="261257" cy="188913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Plus 13"/>
          <p:cNvSpPr/>
          <p:nvPr/>
        </p:nvSpPr>
        <p:spPr>
          <a:xfrm>
            <a:off x="5546282" y="1715983"/>
            <a:ext cx="290285" cy="33265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Minus 14"/>
          <p:cNvSpPr/>
          <p:nvPr/>
        </p:nvSpPr>
        <p:spPr>
          <a:xfrm>
            <a:off x="5531767" y="3693658"/>
            <a:ext cx="304800" cy="210457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5310639" y="2566852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dirty="0" smtClean="0">
                <a:solidFill>
                  <a:srgbClr val="FF0000"/>
                </a:solidFill>
              </a:rPr>
              <a:t>V</a:t>
            </a:r>
            <a:r>
              <a:rPr lang="vi-VN" sz="2400" baseline="-25000" dirty="0" smtClean="0">
                <a:solidFill>
                  <a:srgbClr val="FF0000"/>
                </a:solidFill>
              </a:rPr>
              <a:t>L</a:t>
            </a:r>
            <a:endParaRPr lang="vi-VN" sz="24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27165" y="2002999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dirty="0">
                <a:solidFill>
                  <a:srgbClr val="FF0000"/>
                </a:solidFill>
              </a:rPr>
              <a:t>i</a:t>
            </a:r>
            <a:r>
              <a:rPr lang="vi-VN" sz="2400" baseline="-25000" dirty="0" smtClean="0">
                <a:solidFill>
                  <a:srgbClr val="FF0000"/>
                </a:solidFill>
              </a:rPr>
              <a:t>L</a:t>
            </a:r>
            <a:endParaRPr lang="vi-VN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53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373" y="602713"/>
            <a:ext cx="5849166" cy="282932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373" y="3673507"/>
            <a:ext cx="5959656" cy="303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311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912" y="319087"/>
            <a:ext cx="5671202" cy="3164949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912" y="3725229"/>
            <a:ext cx="4296375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055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940" y="986745"/>
            <a:ext cx="4461146" cy="5654833"/>
          </a:xfrm>
        </p:spPr>
      </p:pic>
    </p:spTree>
    <p:extLst>
      <p:ext uri="{BB962C8B-B14F-4D97-AF65-F5344CB8AC3E}">
        <p14:creationId xmlns:p14="http://schemas.microsoft.com/office/powerpoint/2010/main" val="22979976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 MẠCH ĐIỆN HÌNH SIN ĐƠN GIẢN</a:t>
            </a:r>
            <a:endParaRPr lang="vi-V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887" y="1814056"/>
            <a:ext cx="9905999" cy="4746171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Đặt ngang qua hai đầu điện trở R áp hı̀nh sin v(t) =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Vmsin(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Từ định luật Ohm suy ra dòng tức thời qua R là: i(t) =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Imsin(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t).</a:t>
            </a:r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Rectangle 3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pSp>
        <p:nvGrpSpPr>
          <p:cNvPr id="33" name="Group 42"/>
          <p:cNvGrpSpPr>
            <a:grpSpLocks/>
          </p:cNvGrpSpPr>
          <p:nvPr/>
        </p:nvGrpSpPr>
        <p:grpSpPr bwMode="auto">
          <a:xfrm>
            <a:off x="1989818" y="3700007"/>
            <a:ext cx="2248353" cy="2062164"/>
            <a:chOff x="3366" y="-817"/>
            <a:chExt cx="1404" cy="1716"/>
          </a:xfrm>
        </p:grpSpPr>
        <p:sp>
          <p:nvSpPr>
            <p:cNvPr id="34" name="Freeform 43"/>
            <p:cNvSpPr>
              <a:spLocks/>
            </p:cNvSpPr>
            <p:nvPr/>
          </p:nvSpPr>
          <p:spPr bwMode="auto">
            <a:xfrm>
              <a:off x="3559" y="-551"/>
              <a:ext cx="1157" cy="249"/>
            </a:xfrm>
            <a:custGeom>
              <a:avLst/>
              <a:gdLst>
                <a:gd name="T0" fmla="+- 0 3559 3559"/>
                <a:gd name="T1" fmla="*/ T0 w 1157"/>
                <a:gd name="T2" fmla="+- 0 -426 -550"/>
                <a:gd name="T3" fmla="*/ -426 h 249"/>
                <a:gd name="T4" fmla="+- 0 3816 3559"/>
                <a:gd name="T5" fmla="*/ T4 w 1157"/>
                <a:gd name="T6" fmla="+- 0 -426 -550"/>
                <a:gd name="T7" fmla="*/ -426 h 249"/>
                <a:gd name="T8" fmla="+- 0 3881 3559"/>
                <a:gd name="T9" fmla="*/ T8 w 1157"/>
                <a:gd name="T10" fmla="+- 0 -550 -550"/>
                <a:gd name="T11" fmla="*/ -550 h 249"/>
                <a:gd name="T12" fmla="+- 0 4009 3559"/>
                <a:gd name="T13" fmla="*/ T12 w 1157"/>
                <a:gd name="T14" fmla="+- 0 -302 -550"/>
                <a:gd name="T15" fmla="*/ -302 h 249"/>
                <a:gd name="T16" fmla="+- 0 4138 3559"/>
                <a:gd name="T17" fmla="*/ T16 w 1157"/>
                <a:gd name="T18" fmla="+- 0 -550 -550"/>
                <a:gd name="T19" fmla="*/ -550 h 249"/>
                <a:gd name="T20" fmla="+- 0 4266 3559"/>
                <a:gd name="T21" fmla="*/ T20 w 1157"/>
                <a:gd name="T22" fmla="+- 0 -302 -550"/>
                <a:gd name="T23" fmla="*/ -302 h 249"/>
                <a:gd name="T24" fmla="+- 0 4394 3559"/>
                <a:gd name="T25" fmla="*/ T24 w 1157"/>
                <a:gd name="T26" fmla="+- 0 -550 -550"/>
                <a:gd name="T27" fmla="*/ -550 h 249"/>
                <a:gd name="T28" fmla="+- 0 4459 3559"/>
                <a:gd name="T29" fmla="*/ T28 w 1157"/>
                <a:gd name="T30" fmla="+- 0 -426 -550"/>
                <a:gd name="T31" fmla="*/ -426 h 249"/>
                <a:gd name="T32" fmla="+- 0 4716 3559"/>
                <a:gd name="T33" fmla="*/ T32 w 1157"/>
                <a:gd name="T34" fmla="+- 0 -426 -550"/>
                <a:gd name="T35" fmla="*/ -426 h 24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1157" h="249">
                  <a:moveTo>
                    <a:pt x="0" y="124"/>
                  </a:moveTo>
                  <a:lnTo>
                    <a:pt x="257" y="124"/>
                  </a:lnTo>
                  <a:lnTo>
                    <a:pt x="322" y="0"/>
                  </a:lnTo>
                  <a:lnTo>
                    <a:pt x="450" y="248"/>
                  </a:lnTo>
                  <a:lnTo>
                    <a:pt x="579" y="0"/>
                  </a:lnTo>
                  <a:lnTo>
                    <a:pt x="707" y="248"/>
                  </a:lnTo>
                  <a:lnTo>
                    <a:pt x="835" y="0"/>
                  </a:lnTo>
                  <a:lnTo>
                    <a:pt x="900" y="124"/>
                  </a:lnTo>
                  <a:lnTo>
                    <a:pt x="1157" y="124"/>
                  </a:lnTo>
                </a:path>
              </a:pathLst>
            </a:custGeom>
            <a:noFill/>
            <a:ln w="19596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pic>
          <p:nvPicPr>
            <p:cNvPr id="2092" name="Picture 4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-478"/>
              <a:ext cx="108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Line 45"/>
            <p:cNvSpPr>
              <a:spLocks noChangeShapeType="1"/>
            </p:cNvSpPr>
            <p:nvPr/>
          </p:nvSpPr>
          <p:spPr bwMode="auto">
            <a:xfrm>
              <a:off x="4716" y="-394"/>
              <a:ext cx="0" cy="220"/>
            </a:xfrm>
            <a:prstGeom prst="line">
              <a:avLst/>
            </a:prstGeom>
            <a:noFill/>
            <a:ln w="9068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pic>
          <p:nvPicPr>
            <p:cNvPr id="2094" name="Picture 4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7" y="-817"/>
              <a:ext cx="240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5" name="Picture 4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8" y="-181"/>
              <a:ext cx="311" cy="1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6" name="Picture 4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6" y="-802"/>
              <a:ext cx="135" cy="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7" name="Picture 4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2" y="-130"/>
              <a:ext cx="135" cy="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8" name="Picture 5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2" y="-109"/>
              <a:ext cx="92" cy="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Line 51"/>
            <p:cNvSpPr>
              <a:spLocks noChangeShapeType="1"/>
            </p:cNvSpPr>
            <p:nvPr/>
          </p:nvSpPr>
          <p:spPr bwMode="auto">
            <a:xfrm>
              <a:off x="3366" y="-612"/>
              <a:ext cx="385" cy="0"/>
            </a:xfrm>
            <a:prstGeom prst="line">
              <a:avLst/>
            </a:prstGeom>
            <a:noFill/>
            <a:ln w="10884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37" name="Freeform 52"/>
            <p:cNvSpPr>
              <a:spLocks/>
            </p:cNvSpPr>
            <p:nvPr/>
          </p:nvSpPr>
          <p:spPr bwMode="auto">
            <a:xfrm>
              <a:off x="3751" y="-674"/>
              <a:ext cx="194" cy="124"/>
            </a:xfrm>
            <a:custGeom>
              <a:avLst/>
              <a:gdLst>
                <a:gd name="T0" fmla="+- 0 3751 3751"/>
                <a:gd name="T1" fmla="*/ T0 w 194"/>
                <a:gd name="T2" fmla="+- 0 -674 -674"/>
                <a:gd name="T3" fmla="*/ -674 h 124"/>
                <a:gd name="T4" fmla="+- 0 3751 3751"/>
                <a:gd name="T5" fmla="*/ T4 w 194"/>
                <a:gd name="T6" fmla="+- 0 -550 -674"/>
                <a:gd name="T7" fmla="*/ -550 h 124"/>
                <a:gd name="T8" fmla="+- 0 3944 3751"/>
                <a:gd name="T9" fmla="*/ T8 w 194"/>
                <a:gd name="T10" fmla="+- 0 -612 -674"/>
                <a:gd name="T11" fmla="*/ -612 h 124"/>
                <a:gd name="T12" fmla="+- 0 3751 3751"/>
                <a:gd name="T13" fmla="*/ T12 w 194"/>
                <a:gd name="T14" fmla="+- 0 -674 -674"/>
                <a:gd name="T15" fmla="*/ -674 h 12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4" h="124">
                  <a:moveTo>
                    <a:pt x="0" y="0"/>
                  </a:moveTo>
                  <a:lnTo>
                    <a:pt x="0" y="124"/>
                  </a:lnTo>
                  <a:lnTo>
                    <a:pt x="193" y="62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0884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38" name="Freeform 53"/>
            <p:cNvSpPr>
              <a:spLocks/>
            </p:cNvSpPr>
            <p:nvPr/>
          </p:nvSpPr>
          <p:spPr bwMode="auto">
            <a:xfrm>
              <a:off x="4668" y="-473"/>
              <a:ext cx="96" cy="93"/>
            </a:xfrm>
            <a:custGeom>
              <a:avLst/>
              <a:gdLst>
                <a:gd name="T0" fmla="+- 0 4716 4668"/>
                <a:gd name="T1" fmla="*/ T0 w 96"/>
                <a:gd name="T2" fmla="+- 0 -472 -472"/>
                <a:gd name="T3" fmla="*/ -472 h 93"/>
                <a:gd name="T4" fmla="+- 0 4697 4668"/>
                <a:gd name="T5" fmla="*/ T4 w 96"/>
                <a:gd name="T6" fmla="+- 0 -469 -472"/>
                <a:gd name="T7" fmla="*/ -469 h 93"/>
                <a:gd name="T8" fmla="+- 0 4682 4668"/>
                <a:gd name="T9" fmla="*/ T8 w 96"/>
                <a:gd name="T10" fmla="+- 0 -459 -472"/>
                <a:gd name="T11" fmla="*/ -459 h 93"/>
                <a:gd name="T12" fmla="+- 0 4672 4668"/>
                <a:gd name="T13" fmla="*/ T12 w 96"/>
                <a:gd name="T14" fmla="+- 0 -444 -472"/>
                <a:gd name="T15" fmla="*/ -444 h 93"/>
                <a:gd name="T16" fmla="+- 0 4668 4668"/>
                <a:gd name="T17" fmla="*/ T16 w 96"/>
                <a:gd name="T18" fmla="+- 0 -426 -472"/>
                <a:gd name="T19" fmla="*/ -426 h 93"/>
                <a:gd name="T20" fmla="+- 0 4672 4668"/>
                <a:gd name="T21" fmla="*/ T20 w 96"/>
                <a:gd name="T22" fmla="+- 0 -408 -472"/>
                <a:gd name="T23" fmla="*/ -408 h 93"/>
                <a:gd name="T24" fmla="+- 0 4682 4668"/>
                <a:gd name="T25" fmla="*/ T24 w 96"/>
                <a:gd name="T26" fmla="+- 0 -393 -472"/>
                <a:gd name="T27" fmla="*/ -393 h 93"/>
                <a:gd name="T28" fmla="+- 0 4697 4668"/>
                <a:gd name="T29" fmla="*/ T28 w 96"/>
                <a:gd name="T30" fmla="+- 0 -384 -472"/>
                <a:gd name="T31" fmla="*/ -384 h 93"/>
                <a:gd name="T32" fmla="+- 0 4716 4668"/>
                <a:gd name="T33" fmla="*/ T32 w 96"/>
                <a:gd name="T34" fmla="+- 0 -380 -472"/>
                <a:gd name="T35" fmla="*/ -380 h 93"/>
                <a:gd name="T36" fmla="+- 0 4735 4668"/>
                <a:gd name="T37" fmla="*/ T36 w 96"/>
                <a:gd name="T38" fmla="+- 0 -384 -472"/>
                <a:gd name="T39" fmla="*/ -384 h 93"/>
                <a:gd name="T40" fmla="+- 0 4750 4668"/>
                <a:gd name="T41" fmla="*/ T40 w 96"/>
                <a:gd name="T42" fmla="+- 0 -393 -472"/>
                <a:gd name="T43" fmla="*/ -393 h 93"/>
                <a:gd name="T44" fmla="+- 0 4760 4668"/>
                <a:gd name="T45" fmla="*/ T44 w 96"/>
                <a:gd name="T46" fmla="+- 0 -408 -472"/>
                <a:gd name="T47" fmla="*/ -408 h 93"/>
                <a:gd name="T48" fmla="+- 0 4764 4668"/>
                <a:gd name="T49" fmla="*/ T48 w 96"/>
                <a:gd name="T50" fmla="+- 0 -426 -472"/>
                <a:gd name="T51" fmla="*/ -426 h 93"/>
                <a:gd name="T52" fmla="+- 0 4760 4668"/>
                <a:gd name="T53" fmla="*/ T52 w 96"/>
                <a:gd name="T54" fmla="+- 0 -444 -472"/>
                <a:gd name="T55" fmla="*/ -444 h 93"/>
                <a:gd name="T56" fmla="+- 0 4750 4668"/>
                <a:gd name="T57" fmla="*/ T56 w 96"/>
                <a:gd name="T58" fmla="+- 0 -459 -472"/>
                <a:gd name="T59" fmla="*/ -459 h 93"/>
                <a:gd name="T60" fmla="+- 0 4735 4668"/>
                <a:gd name="T61" fmla="*/ T60 w 96"/>
                <a:gd name="T62" fmla="+- 0 -469 -472"/>
                <a:gd name="T63" fmla="*/ -469 h 93"/>
                <a:gd name="T64" fmla="+- 0 4716 4668"/>
                <a:gd name="T65" fmla="*/ T64 w 96"/>
                <a:gd name="T66" fmla="+- 0 -472 -472"/>
                <a:gd name="T67" fmla="*/ -472 h 9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96" h="93">
                  <a:moveTo>
                    <a:pt x="48" y="0"/>
                  </a:moveTo>
                  <a:lnTo>
                    <a:pt x="29" y="3"/>
                  </a:lnTo>
                  <a:lnTo>
                    <a:pt x="14" y="13"/>
                  </a:lnTo>
                  <a:lnTo>
                    <a:pt x="4" y="28"/>
                  </a:lnTo>
                  <a:lnTo>
                    <a:pt x="0" y="46"/>
                  </a:lnTo>
                  <a:lnTo>
                    <a:pt x="4" y="64"/>
                  </a:lnTo>
                  <a:lnTo>
                    <a:pt x="14" y="79"/>
                  </a:lnTo>
                  <a:lnTo>
                    <a:pt x="29" y="88"/>
                  </a:lnTo>
                  <a:lnTo>
                    <a:pt x="48" y="92"/>
                  </a:lnTo>
                  <a:lnTo>
                    <a:pt x="67" y="88"/>
                  </a:lnTo>
                  <a:lnTo>
                    <a:pt x="82" y="79"/>
                  </a:lnTo>
                  <a:lnTo>
                    <a:pt x="92" y="64"/>
                  </a:lnTo>
                  <a:lnTo>
                    <a:pt x="96" y="46"/>
                  </a:lnTo>
                  <a:lnTo>
                    <a:pt x="92" y="28"/>
                  </a:lnTo>
                  <a:lnTo>
                    <a:pt x="82" y="13"/>
                  </a:lnTo>
                  <a:lnTo>
                    <a:pt x="67" y="3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39" name="Freeform 54"/>
            <p:cNvSpPr>
              <a:spLocks/>
            </p:cNvSpPr>
            <p:nvPr/>
          </p:nvSpPr>
          <p:spPr bwMode="auto">
            <a:xfrm>
              <a:off x="4668" y="-473"/>
              <a:ext cx="96" cy="93"/>
            </a:xfrm>
            <a:custGeom>
              <a:avLst/>
              <a:gdLst>
                <a:gd name="T0" fmla="+- 0 4668 4668"/>
                <a:gd name="T1" fmla="*/ T0 w 96"/>
                <a:gd name="T2" fmla="+- 0 -426 -472"/>
                <a:gd name="T3" fmla="*/ -426 h 93"/>
                <a:gd name="T4" fmla="+- 0 4672 4668"/>
                <a:gd name="T5" fmla="*/ T4 w 96"/>
                <a:gd name="T6" fmla="+- 0 -444 -472"/>
                <a:gd name="T7" fmla="*/ -444 h 93"/>
                <a:gd name="T8" fmla="+- 0 4682 4668"/>
                <a:gd name="T9" fmla="*/ T8 w 96"/>
                <a:gd name="T10" fmla="+- 0 -459 -472"/>
                <a:gd name="T11" fmla="*/ -459 h 93"/>
                <a:gd name="T12" fmla="+- 0 4697 4668"/>
                <a:gd name="T13" fmla="*/ T12 w 96"/>
                <a:gd name="T14" fmla="+- 0 -469 -472"/>
                <a:gd name="T15" fmla="*/ -469 h 93"/>
                <a:gd name="T16" fmla="+- 0 4716 4668"/>
                <a:gd name="T17" fmla="*/ T16 w 96"/>
                <a:gd name="T18" fmla="+- 0 -472 -472"/>
                <a:gd name="T19" fmla="*/ -472 h 93"/>
                <a:gd name="T20" fmla="+- 0 4735 4668"/>
                <a:gd name="T21" fmla="*/ T20 w 96"/>
                <a:gd name="T22" fmla="+- 0 -469 -472"/>
                <a:gd name="T23" fmla="*/ -469 h 93"/>
                <a:gd name="T24" fmla="+- 0 4750 4668"/>
                <a:gd name="T25" fmla="*/ T24 w 96"/>
                <a:gd name="T26" fmla="+- 0 -459 -472"/>
                <a:gd name="T27" fmla="*/ -459 h 93"/>
                <a:gd name="T28" fmla="+- 0 4760 4668"/>
                <a:gd name="T29" fmla="*/ T28 w 96"/>
                <a:gd name="T30" fmla="+- 0 -444 -472"/>
                <a:gd name="T31" fmla="*/ -444 h 93"/>
                <a:gd name="T32" fmla="+- 0 4764 4668"/>
                <a:gd name="T33" fmla="*/ T32 w 96"/>
                <a:gd name="T34" fmla="+- 0 -426 -472"/>
                <a:gd name="T35" fmla="*/ -426 h 93"/>
                <a:gd name="T36" fmla="+- 0 4760 4668"/>
                <a:gd name="T37" fmla="*/ T36 w 96"/>
                <a:gd name="T38" fmla="+- 0 -408 -472"/>
                <a:gd name="T39" fmla="*/ -408 h 93"/>
                <a:gd name="T40" fmla="+- 0 4750 4668"/>
                <a:gd name="T41" fmla="*/ T40 w 96"/>
                <a:gd name="T42" fmla="+- 0 -393 -472"/>
                <a:gd name="T43" fmla="*/ -393 h 93"/>
                <a:gd name="T44" fmla="+- 0 4735 4668"/>
                <a:gd name="T45" fmla="*/ T44 w 96"/>
                <a:gd name="T46" fmla="+- 0 -384 -472"/>
                <a:gd name="T47" fmla="*/ -384 h 93"/>
                <a:gd name="T48" fmla="+- 0 4716 4668"/>
                <a:gd name="T49" fmla="*/ T48 w 96"/>
                <a:gd name="T50" fmla="+- 0 -380 -472"/>
                <a:gd name="T51" fmla="*/ -380 h 93"/>
                <a:gd name="T52" fmla="+- 0 4697 4668"/>
                <a:gd name="T53" fmla="*/ T52 w 96"/>
                <a:gd name="T54" fmla="+- 0 -384 -472"/>
                <a:gd name="T55" fmla="*/ -384 h 93"/>
                <a:gd name="T56" fmla="+- 0 4682 4668"/>
                <a:gd name="T57" fmla="*/ T56 w 96"/>
                <a:gd name="T58" fmla="+- 0 -393 -472"/>
                <a:gd name="T59" fmla="*/ -393 h 93"/>
                <a:gd name="T60" fmla="+- 0 4672 4668"/>
                <a:gd name="T61" fmla="*/ T60 w 96"/>
                <a:gd name="T62" fmla="+- 0 -408 -472"/>
                <a:gd name="T63" fmla="*/ -408 h 93"/>
                <a:gd name="T64" fmla="+- 0 4668 4668"/>
                <a:gd name="T65" fmla="*/ T64 w 96"/>
                <a:gd name="T66" fmla="+- 0 -426 -472"/>
                <a:gd name="T67" fmla="*/ -426 h 9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96" h="93">
                  <a:moveTo>
                    <a:pt x="0" y="46"/>
                  </a:moveTo>
                  <a:lnTo>
                    <a:pt x="4" y="28"/>
                  </a:lnTo>
                  <a:lnTo>
                    <a:pt x="14" y="13"/>
                  </a:lnTo>
                  <a:lnTo>
                    <a:pt x="29" y="3"/>
                  </a:lnTo>
                  <a:lnTo>
                    <a:pt x="48" y="0"/>
                  </a:lnTo>
                  <a:lnTo>
                    <a:pt x="67" y="3"/>
                  </a:lnTo>
                  <a:lnTo>
                    <a:pt x="82" y="13"/>
                  </a:lnTo>
                  <a:lnTo>
                    <a:pt x="92" y="28"/>
                  </a:lnTo>
                  <a:lnTo>
                    <a:pt x="96" y="46"/>
                  </a:lnTo>
                  <a:lnTo>
                    <a:pt x="92" y="64"/>
                  </a:lnTo>
                  <a:lnTo>
                    <a:pt x="82" y="79"/>
                  </a:lnTo>
                  <a:lnTo>
                    <a:pt x="67" y="88"/>
                  </a:lnTo>
                  <a:lnTo>
                    <a:pt x="48" y="92"/>
                  </a:lnTo>
                  <a:lnTo>
                    <a:pt x="29" y="88"/>
                  </a:lnTo>
                  <a:lnTo>
                    <a:pt x="14" y="79"/>
                  </a:lnTo>
                  <a:lnTo>
                    <a:pt x="4" y="64"/>
                  </a:lnTo>
                  <a:lnTo>
                    <a:pt x="0" y="46"/>
                  </a:lnTo>
                  <a:close/>
                </a:path>
              </a:pathLst>
            </a:custGeom>
            <a:noFill/>
            <a:ln w="6528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</p:grpSp>
      <p:grpSp>
        <p:nvGrpSpPr>
          <p:cNvPr id="40" name="Group 55"/>
          <p:cNvGrpSpPr>
            <a:grpSpLocks/>
          </p:cNvGrpSpPr>
          <p:nvPr/>
        </p:nvGrpSpPr>
        <p:grpSpPr bwMode="auto">
          <a:xfrm>
            <a:off x="5569891" y="3871853"/>
            <a:ext cx="3182223" cy="1774203"/>
            <a:chOff x="5904" y="-807"/>
            <a:chExt cx="3344" cy="1512"/>
          </a:xfrm>
        </p:grpSpPr>
        <p:sp>
          <p:nvSpPr>
            <p:cNvPr id="41" name="AutoShape 56"/>
            <p:cNvSpPr>
              <a:spLocks/>
            </p:cNvSpPr>
            <p:nvPr/>
          </p:nvSpPr>
          <p:spPr bwMode="auto">
            <a:xfrm>
              <a:off x="5904" y="-506"/>
              <a:ext cx="3050" cy="2"/>
            </a:xfrm>
            <a:custGeom>
              <a:avLst/>
              <a:gdLst>
                <a:gd name="T0" fmla="+- 0 5904 5904"/>
                <a:gd name="T1" fmla="*/ T0 w 3050"/>
                <a:gd name="T2" fmla="+- 0 5965 5904"/>
                <a:gd name="T3" fmla="*/ T2 w 3050"/>
                <a:gd name="T4" fmla="+- 0 6022 5904"/>
                <a:gd name="T5" fmla="*/ T4 w 3050"/>
                <a:gd name="T6" fmla="+- 0 8953 5904"/>
                <a:gd name="T7" fmla="*/ T6 w 3050"/>
              </a:gdLst>
              <a:ahLst/>
              <a:cxnLst>
                <a:cxn ang="0">
                  <a:pos x="T1" y="0"/>
                </a:cxn>
                <a:cxn ang="0">
                  <a:pos x="T3" y="0"/>
                </a:cxn>
                <a:cxn ang="0">
                  <a:pos x="T5" y="0"/>
                </a:cxn>
                <a:cxn ang="0">
                  <a:pos x="T7" y="0"/>
                </a:cxn>
              </a:cxnLst>
              <a:rect l="0" t="0" r="r" b="b"/>
              <a:pathLst>
                <a:path w="3050">
                  <a:moveTo>
                    <a:pt x="0" y="0"/>
                  </a:moveTo>
                  <a:lnTo>
                    <a:pt x="61" y="0"/>
                  </a:lnTo>
                  <a:moveTo>
                    <a:pt x="118" y="0"/>
                  </a:moveTo>
                  <a:lnTo>
                    <a:pt x="3049" y="0"/>
                  </a:lnTo>
                </a:path>
              </a:pathLst>
            </a:custGeom>
            <a:noFill/>
            <a:ln w="9106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42" name="Freeform 57"/>
            <p:cNvSpPr>
              <a:spLocks/>
            </p:cNvSpPr>
            <p:nvPr/>
          </p:nvSpPr>
          <p:spPr bwMode="auto">
            <a:xfrm>
              <a:off x="8936" y="-568"/>
              <a:ext cx="195" cy="124"/>
            </a:xfrm>
            <a:custGeom>
              <a:avLst/>
              <a:gdLst>
                <a:gd name="T0" fmla="+- 0 8936 8936"/>
                <a:gd name="T1" fmla="*/ T0 w 195"/>
                <a:gd name="T2" fmla="+- 0 -567 -567"/>
                <a:gd name="T3" fmla="*/ -567 h 124"/>
                <a:gd name="T4" fmla="+- 0 8936 8936"/>
                <a:gd name="T5" fmla="*/ T4 w 195"/>
                <a:gd name="T6" fmla="+- 0 -444 -567"/>
                <a:gd name="T7" fmla="*/ -444 h 124"/>
                <a:gd name="T8" fmla="+- 0 9131 8936"/>
                <a:gd name="T9" fmla="*/ T8 w 195"/>
                <a:gd name="T10" fmla="+- 0 -506 -567"/>
                <a:gd name="T11" fmla="*/ -506 h 124"/>
                <a:gd name="T12" fmla="+- 0 8936 8936"/>
                <a:gd name="T13" fmla="*/ T12 w 195"/>
                <a:gd name="T14" fmla="+- 0 -567 -567"/>
                <a:gd name="T15" fmla="*/ -567 h 12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5" h="124">
                  <a:moveTo>
                    <a:pt x="0" y="0"/>
                  </a:moveTo>
                  <a:lnTo>
                    <a:pt x="0" y="123"/>
                  </a:lnTo>
                  <a:lnTo>
                    <a:pt x="195" y="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43" name="Freeform 58"/>
            <p:cNvSpPr>
              <a:spLocks/>
            </p:cNvSpPr>
            <p:nvPr/>
          </p:nvSpPr>
          <p:spPr bwMode="auto">
            <a:xfrm>
              <a:off x="5965" y="-533"/>
              <a:ext cx="57" cy="54"/>
            </a:xfrm>
            <a:custGeom>
              <a:avLst/>
              <a:gdLst>
                <a:gd name="T0" fmla="+- 0 6022 5965"/>
                <a:gd name="T1" fmla="*/ T0 w 57"/>
                <a:gd name="T2" fmla="+- 0 -506 -532"/>
                <a:gd name="T3" fmla="*/ -506 h 54"/>
                <a:gd name="T4" fmla="+- 0 6022 5965"/>
                <a:gd name="T5" fmla="*/ T4 w 57"/>
                <a:gd name="T6" fmla="+- 0 -520 -532"/>
                <a:gd name="T7" fmla="*/ -520 h 54"/>
                <a:gd name="T8" fmla="+- 0 6008 5965"/>
                <a:gd name="T9" fmla="*/ T8 w 57"/>
                <a:gd name="T10" fmla="+- 0 -532 -532"/>
                <a:gd name="T11" fmla="*/ -532 h 54"/>
                <a:gd name="T12" fmla="+- 0 5994 5965"/>
                <a:gd name="T13" fmla="*/ T12 w 57"/>
                <a:gd name="T14" fmla="+- 0 -532 -532"/>
                <a:gd name="T15" fmla="*/ -532 h 54"/>
                <a:gd name="T16" fmla="+- 0 5978 5965"/>
                <a:gd name="T17" fmla="*/ T16 w 57"/>
                <a:gd name="T18" fmla="+- 0 -532 -532"/>
                <a:gd name="T19" fmla="*/ -532 h 54"/>
                <a:gd name="T20" fmla="+- 0 5965 5965"/>
                <a:gd name="T21" fmla="*/ T20 w 57"/>
                <a:gd name="T22" fmla="+- 0 -520 -532"/>
                <a:gd name="T23" fmla="*/ -520 h 54"/>
                <a:gd name="T24" fmla="+- 0 5965 5965"/>
                <a:gd name="T25" fmla="*/ T24 w 57"/>
                <a:gd name="T26" fmla="+- 0 -506 -532"/>
                <a:gd name="T27" fmla="*/ -506 h 54"/>
                <a:gd name="T28" fmla="+- 0 5965 5965"/>
                <a:gd name="T29" fmla="*/ T28 w 57"/>
                <a:gd name="T30" fmla="+- 0 -490 -532"/>
                <a:gd name="T31" fmla="*/ -490 h 54"/>
                <a:gd name="T32" fmla="+- 0 5978 5965"/>
                <a:gd name="T33" fmla="*/ T32 w 57"/>
                <a:gd name="T34" fmla="+- 0 -478 -532"/>
                <a:gd name="T35" fmla="*/ -478 h 54"/>
                <a:gd name="T36" fmla="+- 0 5994 5965"/>
                <a:gd name="T37" fmla="*/ T36 w 57"/>
                <a:gd name="T38" fmla="+- 0 -478 -532"/>
                <a:gd name="T39" fmla="*/ -478 h 54"/>
                <a:gd name="T40" fmla="+- 0 6008 5965"/>
                <a:gd name="T41" fmla="*/ T40 w 57"/>
                <a:gd name="T42" fmla="+- 0 -478 -532"/>
                <a:gd name="T43" fmla="*/ -478 h 54"/>
                <a:gd name="T44" fmla="+- 0 6022 5965"/>
                <a:gd name="T45" fmla="*/ T44 w 57"/>
                <a:gd name="T46" fmla="+- 0 -490 -532"/>
                <a:gd name="T47" fmla="*/ -490 h 54"/>
                <a:gd name="T48" fmla="+- 0 6022 5965"/>
                <a:gd name="T49" fmla="*/ T48 w 57"/>
                <a:gd name="T50" fmla="+- 0 -506 -532"/>
                <a:gd name="T51" fmla="*/ -506 h 5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</a:cxnLst>
              <a:rect l="0" t="0" r="r" b="b"/>
              <a:pathLst>
                <a:path w="57" h="54">
                  <a:moveTo>
                    <a:pt x="57" y="26"/>
                  </a:moveTo>
                  <a:lnTo>
                    <a:pt x="57" y="12"/>
                  </a:lnTo>
                  <a:lnTo>
                    <a:pt x="43" y="0"/>
                  </a:lnTo>
                  <a:lnTo>
                    <a:pt x="29" y="0"/>
                  </a:lnTo>
                  <a:lnTo>
                    <a:pt x="13" y="0"/>
                  </a:lnTo>
                  <a:lnTo>
                    <a:pt x="0" y="12"/>
                  </a:lnTo>
                  <a:lnTo>
                    <a:pt x="0" y="26"/>
                  </a:lnTo>
                  <a:lnTo>
                    <a:pt x="0" y="42"/>
                  </a:lnTo>
                  <a:lnTo>
                    <a:pt x="13" y="54"/>
                  </a:lnTo>
                  <a:lnTo>
                    <a:pt x="29" y="54"/>
                  </a:lnTo>
                  <a:lnTo>
                    <a:pt x="43" y="54"/>
                  </a:lnTo>
                  <a:lnTo>
                    <a:pt x="57" y="42"/>
                  </a:lnTo>
                  <a:lnTo>
                    <a:pt x="57" y="26"/>
                  </a:lnTo>
                  <a:close/>
                </a:path>
              </a:pathLst>
            </a:custGeom>
            <a:noFill/>
            <a:ln w="9106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44" name="Line 59"/>
            <p:cNvSpPr>
              <a:spLocks noChangeShapeType="1"/>
            </p:cNvSpPr>
            <p:nvPr/>
          </p:nvSpPr>
          <p:spPr bwMode="auto">
            <a:xfrm>
              <a:off x="6038" y="-441"/>
              <a:ext cx="1805" cy="0"/>
            </a:xfrm>
            <a:prstGeom prst="line">
              <a:avLst/>
            </a:prstGeom>
            <a:noFill/>
            <a:ln w="2731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45" name="Freeform 60"/>
            <p:cNvSpPr>
              <a:spLocks/>
            </p:cNvSpPr>
            <p:nvPr/>
          </p:nvSpPr>
          <p:spPr bwMode="auto">
            <a:xfrm>
              <a:off x="7820" y="-530"/>
              <a:ext cx="280" cy="179"/>
            </a:xfrm>
            <a:custGeom>
              <a:avLst/>
              <a:gdLst>
                <a:gd name="T0" fmla="+- 0 7820 7820"/>
                <a:gd name="T1" fmla="*/ T0 w 280"/>
                <a:gd name="T2" fmla="+- 0 -530 -530"/>
                <a:gd name="T3" fmla="*/ -530 h 179"/>
                <a:gd name="T4" fmla="+- 0 7820 7820"/>
                <a:gd name="T5" fmla="*/ T4 w 280"/>
                <a:gd name="T6" fmla="+- 0 -351 -530"/>
                <a:gd name="T7" fmla="*/ -351 h 179"/>
                <a:gd name="T8" fmla="+- 0 8100 7820"/>
                <a:gd name="T9" fmla="*/ T8 w 280"/>
                <a:gd name="T10" fmla="+- 0 -441 -530"/>
                <a:gd name="T11" fmla="*/ -441 h 179"/>
                <a:gd name="T12" fmla="+- 0 7820 7820"/>
                <a:gd name="T13" fmla="*/ T12 w 280"/>
                <a:gd name="T14" fmla="+- 0 -530 -530"/>
                <a:gd name="T15" fmla="*/ -530 h 1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80" h="179">
                  <a:moveTo>
                    <a:pt x="0" y="0"/>
                  </a:moveTo>
                  <a:lnTo>
                    <a:pt x="0" y="179"/>
                  </a:lnTo>
                  <a:lnTo>
                    <a:pt x="280" y="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46" name="Line 61"/>
            <p:cNvSpPr>
              <a:spLocks noChangeShapeType="1"/>
            </p:cNvSpPr>
            <p:nvPr/>
          </p:nvSpPr>
          <p:spPr bwMode="auto">
            <a:xfrm>
              <a:off x="6038" y="-506"/>
              <a:ext cx="842" cy="0"/>
            </a:xfrm>
            <a:prstGeom prst="line">
              <a:avLst/>
            </a:prstGeom>
            <a:noFill/>
            <a:ln w="2731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47" name="Freeform 62"/>
            <p:cNvSpPr>
              <a:spLocks/>
            </p:cNvSpPr>
            <p:nvPr/>
          </p:nvSpPr>
          <p:spPr bwMode="auto">
            <a:xfrm>
              <a:off x="6856" y="-595"/>
              <a:ext cx="280" cy="179"/>
            </a:xfrm>
            <a:custGeom>
              <a:avLst/>
              <a:gdLst>
                <a:gd name="T0" fmla="+- 0 6857 6857"/>
                <a:gd name="T1" fmla="*/ T0 w 280"/>
                <a:gd name="T2" fmla="+- 0 -595 -595"/>
                <a:gd name="T3" fmla="*/ -595 h 179"/>
                <a:gd name="T4" fmla="+- 0 6857 6857"/>
                <a:gd name="T5" fmla="*/ T4 w 280"/>
                <a:gd name="T6" fmla="+- 0 -416 -595"/>
                <a:gd name="T7" fmla="*/ -416 h 179"/>
                <a:gd name="T8" fmla="+- 0 7136 6857"/>
                <a:gd name="T9" fmla="*/ T8 w 280"/>
                <a:gd name="T10" fmla="+- 0 -506 -595"/>
                <a:gd name="T11" fmla="*/ -506 h 179"/>
                <a:gd name="T12" fmla="+- 0 6857 6857"/>
                <a:gd name="T13" fmla="*/ T12 w 280"/>
                <a:gd name="T14" fmla="+- 0 -595 -595"/>
                <a:gd name="T15" fmla="*/ -595 h 1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80" h="179">
                  <a:moveTo>
                    <a:pt x="0" y="0"/>
                  </a:moveTo>
                  <a:lnTo>
                    <a:pt x="0" y="179"/>
                  </a:lnTo>
                  <a:lnTo>
                    <a:pt x="279" y="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pic>
          <p:nvPicPr>
            <p:cNvPr id="2111" name="Picture 6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8" y="-752"/>
              <a:ext cx="39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12" name="Picture 6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1" y="-282"/>
              <a:ext cx="160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13" name="Picture 65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86" y="-236"/>
              <a:ext cx="119" cy="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14" name="Picture 66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1" y="-282"/>
              <a:ext cx="276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15" name="Picture 67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0" y="-808"/>
              <a:ext cx="1277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16" name="Picture 68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0" y="-592"/>
              <a:ext cx="1277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103673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 MẠCH ĐIỆN HÌNH SIN ĐƠN GIẢN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225697"/>
          </a:xfrm>
        </p:spPr>
        <p:txBody>
          <a:bodyPr/>
          <a:lstStyle/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Áp hiệu dụng đặt ngang qua hai đầu R là: Vrms </a:t>
            </a:r>
            <a:endParaRPr lang="vi-VN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Dòng hiệu dụng qua điện trở R là: Irms </a:t>
            </a:r>
            <a:endParaRPr lang="vi-VN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Định luật Ohm viết dạng hiệu dụng trong mạch thuần trở là: </a:t>
            </a:r>
            <a:endParaRPr lang="vi-VN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4"/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vi-VN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rms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R . I</a:t>
            </a:r>
            <a:r>
              <a:rPr lang="vi-VN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rms</a:t>
            </a:r>
            <a:endParaRPr lang="vi-V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807" y="3221569"/>
            <a:ext cx="5573079" cy="1023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474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305" y="578532"/>
            <a:ext cx="10469638" cy="6010954"/>
          </a:xfrm>
        </p:spPr>
        <p:txBody>
          <a:bodyPr>
            <a:normAutofit lnSpcReduction="10000"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3.2.2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sin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Cấp dòng hı̀nh sin tức thời i(t) =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Imsin(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qua cuộn dây có hệ số tự cảm L </a:t>
            </a:r>
            <a:endParaRPr lang="vi-V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 có: 	V = L.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.I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Điện kháng của cuộn dây được xác định: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           X</a:t>
            </a:r>
            <a:r>
              <a:rPr lang="vi-VN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L. = 2..f.L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Điện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áp đặt ngang qua hai đầu cuộn cảm sớm pha hơn dòng điện qua cuộn cảm một góc là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90</a:t>
            </a:r>
            <a:r>
              <a:rPr lang="vi-VN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(hay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/2)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2336801" y="1762238"/>
            <a:ext cx="6516914" cy="2975884"/>
            <a:chOff x="198" y="0"/>
            <a:chExt cx="6485" cy="2139"/>
          </a:xfrm>
        </p:grpSpPr>
        <p:pic>
          <p:nvPicPr>
            <p:cNvPr id="5" name="Picture 3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1" y="907"/>
              <a:ext cx="327" cy="12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4" y="342"/>
              <a:ext cx="144" cy="11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Freeform 34"/>
            <p:cNvSpPr>
              <a:spLocks/>
            </p:cNvSpPr>
            <p:nvPr/>
          </p:nvSpPr>
          <p:spPr bwMode="auto">
            <a:xfrm>
              <a:off x="421" y="600"/>
              <a:ext cx="413" cy="141"/>
            </a:xfrm>
            <a:custGeom>
              <a:avLst/>
              <a:gdLst>
                <a:gd name="T0" fmla="+- 0 421 421"/>
                <a:gd name="T1" fmla="*/ T0 w 413"/>
                <a:gd name="T2" fmla="+- 0 740 600"/>
                <a:gd name="T3" fmla="*/ 740 h 141"/>
                <a:gd name="T4" fmla="+- 0 696 421"/>
                <a:gd name="T5" fmla="*/ T4 w 413"/>
                <a:gd name="T6" fmla="+- 0 740 600"/>
                <a:gd name="T7" fmla="*/ 740 h 141"/>
                <a:gd name="T8" fmla="+- 0 707 421"/>
                <a:gd name="T9" fmla="*/ T8 w 413"/>
                <a:gd name="T10" fmla="+- 0 686 600"/>
                <a:gd name="T11" fmla="*/ 686 h 141"/>
                <a:gd name="T12" fmla="+- 0 736 421"/>
                <a:gd name="T13" fmla="*/ T12 w 413"/>
                <a:gd name="T14" fmla="+- 0 641 600"/>
                <a:gd name="T15" fmla="*/ 641 h 141"/>
                <a:gd name="T16" fmla="+- 0 780 421"/>
                <a:gd name="T17" fmla="*/ T16 w 413"/>
                <a:gd name="T18" fmla="+- 0 611 600"/>
                <a:gd name="T19" fmla="*/ 611 h 141"/>
                <a:gd name="T20" fmla="+- 0 834 421"/>
                <a:gd name="T21" fmla="*/ T20 w 413"/>
                <a:gd name="T22" fmla="+- 0 600 600"/>
                <a:gd name="T23" fmla="*/ 600 h 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413" h="141">
                  <a:moveTo>
                    <a:pt x="0" y="140"/>
                  </a:moveTo>
                  <a:lnTo>
                    <a:pt x="275" y="140"/>
                  </a:lnTo>
                  <a:lnTo>
                    <a:pt x="286" y="86"/>
                  </a:lnTo>
                  <a:lnTo>
                    <a:pt x="315" y="41"/>
                  </a:lnTo>
                  <a:lnTo>
                    <a:pt x="359" y="11"/>
                  </a:lnTo>
                  <a:lnTo>
                    <a:pt x="413" y="0"/>
                  </a:lnTo>
                </a:path>
              </a:pathLst>
            </a:custGeom>
            <a:noFill/>
            <a:ln w="2095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8" name="Freeform 33"/>
            <p:cNvSpPr>
              <a:spLocks/>
            </p:cNvSpPr>
            <p:nvPr/>
          </p:nvSpPr>
          <p:spPr bwMode="auto">
            <a:xfrm>
              <a:off x="386" y="705"/>
              <a:ext cx="70" cy="70"/>
            </a:xfrm>
            <a:custGeom>
              <a:avLst/>
              <a:gdLst>
                <a:gd name="T0" fmla="+- 0 421 386"/>
                <a:gd name="T1" fmla="*/ T0 w 70"/>
                <a:gd name="T2" fmla="+- 0 706 706"/>
                <a:gd name="T3" fmla="*/ 706 h 70"/>
                <a:gd name="T4" fmla="+- 0 408 386"/>
                <a:gd name="T5" fmla="*/ T4 w 70"/>
                <a:gd name="T6" fmla="+- 0 708 706"/>
                <a:gd name="T7" fmla="*/ 708 h 70"/>
                <a:gd name="T8" fmla="+- 0 397 386"/>
                <a:gd name="T9" fmla="*/ T8 w 70"/>
                <a:gd name="T10" fmla="+- 0 716 706"/>
                <a:gd name="T11" fmla="*/ 716 h 70"/>
                <a:gd name="T12" fmla="+- 0 389 386"/>
                <a:gd name="T13" fmla="*/ T12 w 70"/>
                <a:gd name="T14" fmla="+- 0 727 706"/>
                <a:gd name="T15" fmla="*/ 727 h 70"/>
                <a:gd name="T16" fmla="+- 0 386 386"/>
                <a:gd name="T17" fmla="*/ T16 w 70"/>
                <a:gd name="T18" fmla="+- 0 740 706"/>
                <a:gd name="T19" fmla="*/ 740 h 70"/>
                <a:gd name="T20" fmla="+- 0 389 386"/>
                <a:gd name="T21" fmla="*/ T20 w 70"/>
                <a:gd name="T22" fmla="+- 0 754 706"/>
                <a:gd name="T23" fmla="*/ 754 h 70"/>
                <a:gd name="T24" fmla="+- 0 397 386"/>
                <a:gd name="T25" fmla="*/ T24 w 70"/>
                <a:gd name="T26" fmla="+- 0 765 706"/>
                <a:gd name="T27" fmla="*/ 765 h 70"/>
                <a:gd name="T28" fmla="+- 0 408 386"/>
                <a:gd name="T29" fmla="*/ T28 w 70"/>
                <a:gd name="T30" fmla="+- 0 772 706"/>
                <a:gd name="T31" fmla="*/ 772 h 70"/>
                <a:gd name="T32" fmla="+- 0 421 386"/>
                <a:gd name="T33" fmla="*/ T32 w 70"/>
                <a:gd name="T34" fmla="+- 0 775 706"/>
                <a:gd name="T35" fmla="*/ 775 h 70"/>
                <a:gd name="T36" fmla="+- 0 435 386"/>
                <a:gd name="T37" fmla="*/ T36 w 70"/>
                <a:gd name="T38" fmla="+- 0 772 706"/>
                <a:gd name="T39" fmla="*/ 772 h 70"/>
                <a:gd name="T40" fmla="+- 0 446 386"/>
                <a:gd name="T41" fmla="*/ T40 w 70"/>
                <a:gd name="T42" fmla="+- 0 765 706"/>
                <a:gd name="T43" fmla="*/ 765 h 70"/>
                <a:gd name="T44" fmla="+- 0 453 386"/>
                <a:gd name="T45" fmla="*/ T44 w 70"/>
                <a:gd name="T46" fmla="+- 0 754 706"/>
                <a:gd name="T47" fmla="*/ 754 h 70"/>
                <a:gd name="T48" fmla="+- 0 456 386"/>
                <a:gd name="T49" fmla="*/ T48 w 70"/>
                <a:gd name="T50" fmla="+- 0 740 706"/>
                <a:gd name="T51" fmla="*/ 740 h 70"/>
                <a:gd name="T52" fmla="+- 0 453 386"/>
                <a:gd name="T53" fmla="*/ T52 w 70"/>
                <a:gd name="T54" fmla="+- 0 727 706"/>
                <a:gd name="T55" fmla="*/ 727 h 70"/>
                <a:gd name="T56" fmla="+- 0 446 386"/>
                <a:gd name="T57" fmla="*/ T56 w 70"/>
                <a:gd name="T58" fmla="+- 0 716 706"/>
                <a:gd name="T59" fmla="*/ 716 h 70"/>
                <a:gd name="T60" fmla="+- 0 435 386"/>
                <a:gd name="T61" fmla="*/ T60 w 70"/>
                <a:gd name="T62" fmla="+- 0 708 706"/>
                <a:gd name="T63" fmla="*/ 708 h 70"/>
                <a:gd name="T64" fmla="+- 0 421 386"/>
                <a:gd name="T65" fmla="*/ T64 w 70"/>
                <a:gd name="T66" fmla="+- 0 706 706"/>
                <a:gd name="T67" fmla="*/ 706 h 7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70" h="70">
                  <a:moveTo>
                    <a:pt x="35" y="0"/>
                  </a:moveTo>
                  <a:lnTo>
                    <a:pt x="22" y="2"/>
                  </a:lnTo>
                  <a:lnTo>
                    <a:pt x="11" y="10"/>
                  </a:lnTo>
                  <a:lnTo>
                    <a:pt x="3" y="21"/>
                  </a:lnTo>
                  <a:lnTo>
                    <a:pt x="0" y="34"/>
                  </a:lnTo>
                  <a:lnTo>
                    <a:pt x="3" y="48"/>
                  </a:lnTo>
                  <a:lnTo>
                    <a:pt x="11" y="59"/>
                  </a:lnTo>
                  <a:lnTo>
                    <a:pt x="22" y="66"/>
                  </a:lnTo>
                  <a:lnTo>
                    <a:pt x="35" y="69"/>
                  </a:lnTo>
                  <a:lnTo>
                    <a:pt x="49" y="66"/>
                  </a:lnTo>
                  <a:lnTo>
                    <a:pt x="60" y="59"/>
                  </a:lnTo>
                  <a:lnTo>
                    <a:pt x="67" y="48"/>
                  </a:lnTo>
                  <a:lnTo>
                    <a:pt x="70" y="34"/>
                  </a:lnTo>
                  <a:lnTo>
                    <a:pt x="67" y="21"/>
                  </a:lnTo>
                  <a:lnTo>
                    <a:pt x="60" y="10"/>
                  </a:lnTo>
                  <a:lnTo>
                    <a:pt x="49" y="2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9" name="Freeform 32"/>
            <p:cNvSpPr>
              <a:spLocks/>
            </p:cNvSpPr>
            <p:nvPr/>
          </p:nvSpPr>
          <p:spPr bwMode="auto">
            <a:xfrm>
              <a:off x="386" y="705"/>
              <a:ext cx="70" cy="70"/>
            </a:xfrm>
            <a:custGeom>
              <a:avLst/>
              <a:gdLst>
                <a:gd name="T0" fmla="+- 0 386 386"/>
                <a:gd name="T1" fmla="*/ T0 w 70"/>
                <a:gd name="T2" fmla="+- 0 740 706"/>
                <a:gd name="T3" fmla="*/ 740 h 70"/>
                <a:gd name="T4" fmla="+- 0 389 386"/>
                <a:gd name="T5" fmla="*/ T4 w 70"/>
                <a:gd name="T6" fmla="+- 0 727 706"/>
                <a:gd name="T7" fmla="*/ 727 h 70"/>
                <a:gd name="T8" fmla="+- 0 397 386"/>
                <a:gd name="T9" fmla="*/ T8 w 70"/>
                <a:gd name="T10" fmla="+- 0 716 706"/>
                <a:gd name="T11" fmla="*/ 716 h 70"/>
                <a:gd name="T12" fmla="+- 0 408 386"/>
                <a:gd name="T13" fmla="*/ T12 w 70"/>
                <a:gd name="T14" fmla="+- 0 708 706"/>
                <a:gd name="T15" fmla="*/ 708 h 70"/>
                <a:gd name="T16" fmla="+- 0 421 386"/>
                <a:gd name="T17" fmla="*/ T16 w 70"/>
                <a:gd name="T18" fmla="+- 0 706 706"/>
                <a:gd name="T19" fmla="*/ 706 h 70"/>
                <a:gd name="T20" fmla="+- 0 435 386"/>
                <a:gd name="T21" fmla="*/ T20 w 70"/>
                <a:gd name="T22" fmla="+- 0 708 706"/>
                <a:gd name="T23" fmla="*/ 708 h 70"/>
                <a:gd name="T24" fmla="+- 0 446 386"/>
                <a:gd name="T25" fmla="*/ T24 w 70"/>
                <a:gd name="T26" fmla="+- 0 716 706"/>
                <a:gd name="T27" fmla="*/ 716 h 70"/>
                <a:gd name="T28" fmla="+- 0 453 386"/>
                <a:gd name="T29" fmla="*/ T28 w 70"/>
                <a:gd name="T30" fmla="+- 0 727 706"/>
                <a:gd name="T31" fmla="*/ 727 h 70"/>
                <a:gd name="T32" fmla="+- 0 456 386"/>
                <a:gd name="T33" fmla="*/ T32 w 70"/>
                <a:gd name="T34" fmla="+- 0 740 706"/>
                <a:gd name="T35" fmla="*/ 740 h 70"/>
                <a:gd name="T36" fmla="+- 0 453 386"/>
                <a:gd name="T37" fmla="*/ T36 w 70"/>
                <a:gd name="T38" fmla="+- 0 754 706"/>
                <a:gd name="T39" fmla="*/ 754 h 70"/>
                <a:gd name="T40" fmla="+- 0 446 386"/>
                <a:gd name="T41" fmla="*/ T40 w 70"/>
                <a:gd name="T42" fmla="+- 0 765 706"/>
                <a:gd name="T43" fmla="*/ 765 h 70"/>
                <a:gd name="T44" fmla="+- 0 435 386"/>
                <a:gd name="T45" fmla="*/ T44 w 70"/>
                <a:gd name="T46" fmla="+- 0 772 706"/>
                <a:gd name="T47" fmla="*/ 772 h 70"/>
                <a:gd name="T48" fmla="+- 0 421 386"/>
                <a:gd name="T49" fmla="*/ T48 w 70"/>
                <a:gd name="T50" fmla="+- 0 775 706"/>
                <a:gd name="T51" fmla="*/ 775 h 70"/>
                <a:gd name="T52" fmla="+- 0 408 386"/>
                <a:gd name="T53" fmla="*/ T52 w 70"/>
                <a:gd name="T54" fmla="+- 0 772 706"/>
                <a:gd name="T55" fmla="*/ 772 h 70"/>
                <a:gd name="T56" fmla="+- 0 397 386"/>
                <a:gd name="T57" fmla="*/ T56 w 70"/>
                <a:gd name="T58" fmla="+- 0 765 706"/>
                <a:gd name="T59" fmla="*/ 765 h 70"/>
                <a:gd name="T60" fmla="+- 0 389 386"/>
                <a:gd name="T61" fmla="*/ T60 w 70"/>
                <a:gd name="T62" fmla="+- 0 754 706"/>
                <a:gd name="T63" fmla="*/ 754 h 70"/>
                <a:gd name="T64" fmla="+- 0 386 386"/>
                <a:gd name="T65" fmla="*/ T64 w 70"/>
                <a:gd name="T66" fmla="+- 0 740 706"/>
                <a:gd name="T67" fmla="*/ 740 h 7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70" h="70">
                  <a:moveTo>
                    <a:pt x="0" y="34"/>
                  </a:moveTo>
                  <a:lnTo>
                    <a:pt x="3" y="21"/>
                  </a:lnTo>
                  <a:lnTo>
                    <a:pt x="11" y="10"/>
                  </a:lnTo>
                  <a:lnTo>
                    <a:pt x="22" y="2"/>
                  </a:lnTo>
                  <a:lnTo>
                    <a:pt x="35" y="0"/>
                  </a:lnTo>
                  <a:lnTo>
                    <a:pt x="49" y="2"/>
                  </a:lnTo>
                  <a:lnTo>
                    <a:pt x="60" y="10"/>
                  </a:lnTo>
                  <a:lnTo>
                    <a:pt x="67" y="21"/>
                  </a:lnTo>
                  <a:lnTo>
                    <a:pt x="70" y="34"/>
                  </a:lnTo>
                  <a:lnTo>
                    <a:pt x="67" y="48"/>
                  </a:lnTo>
                  <a:lnTo>
                    <a:pt x="60" y="59"/>
                  </a:lnTo>
                  <a:lnTo>
                    <a:pt x="49" y="66"/>
                  </a:lnTo>
                  <a:lnTo>
                    <a:pt x="35" y="69"/>
                  </a:lnTo>
                  <a:lnTo>
                    <a:pt x="22" y="66"/>
                  </a:lnTo>
                  <a:lnTo>
                    <a:pt x="11" y="59"/>
                  </a:lnTo>
                  <a:lnTo>
                    <a:pt x="3" y="48"/>
                  </a:lnTo>
                  <a:lnTo>
                    <a:pt x="0" y="34"/>
                  </a:lnTo>
                  <a:close/>
                </a:path>
              </a:pathLst>
            </a:custGeom>
            <a:noFill/>
            <a:ln w="1163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0" name="Line 31"/>
            <p:cNvSpPr>
              <a:spLocks noChangeShapeType="1"/>
            </p:cNvSpPr>
            <p:nvPr/>
          </p:nvSpPr>
          <p:spPr bwMode="auto">
            <a:xfrm>
              <a:off x="421" y="740"/>
              <a:ext cx="0" cy="210"/>
            </a:xfrm>
            <a:prstGeom prst="line">
              <a:avLst/>
            </a:prstGeom>
            <a:noFill/>
            <a:ln w="9703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pic>
          <p:nvPicPr>
            <p:cNvPr id="11" name="Picture 3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" y="261"/>
              <a:ext cx="255" cy="12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Freeform 29"/>
            <p:cNvSpPr>
              <a:spLocks/>
            </p:cNvSpPr>
            <p:nvPr/>
          </p:nvSpPr>
          <p:spPr bwMode="auto">
            <a:xfrm>
              <a:off x="834" y="600"/>
              <a:ext cx="275" cy="141"/>
            </a:xfrm>
            <a:custGeom>
              <a:avLst/>
              <a:gdLst>
                <a:gd name="T0" fmla="+- 0 1109 834"/>
                <a:gd name="T1" fmla="*/ T0 w 275"/>
                <a:gd name="T2" fmla="+- 0 600 600"/>
                <a:gd name="T3" fmla="*/ 600 h 141"/>
                <a:gd name="T4" fmla="+- 0 1056 834"/>
                <a:gd name="T5" fmla="*/ T4 w 275"/>
                <a:gd name="T6" fmla="+- 0 617 600"/>
                <a:gd name="T7" fmla="*/ 617 h 141"/>
                <a:gd name="T8" fmla="+- 0 1014 834"/>
                <a:gd name="T9" fmla="*/ T8 w 275"/>
                <a:gd name="T10" fmla="+- 0 648 600"/>
                <a:gd name="T11" fmla="*/ 648 h 141"/>
                <a:gd name="T12" fmla="+- 0 984 834"/>
                <a:gd name="T13" fmla="*/ T12 w 275"/>
                <a:gd name="T14" fmla="+- 0 690 600"/>
                <a:gd name="T15" fmla="*/ 690 h 141"/>
                <a:gd name="T16" fmla="+- 0 971 834"/>
                <a:gd name="T17" fmla="*/ T16 w 275"/>
                <a:gd name="T18" fmla="+- 0 740 600"/>
                <a:gd name="T19" fmla="*/ 740 h 141"/>
                <a:gd name="T20" fmla="+- 0 960 834"/>
                <a:gd name="T21" fmla="*/ T20 w 275"/>
                <a:gd name="T22" fmla="+- 0 686 600"/>
                <a:gd name="T23" fmla="*/ 686 h 141"/>
                <a:gd name="T24" fmla="+- 0 931 834"/>
                <a:gd name="T25" fmla="*/ T24 w 275"/>
                <a:gd name="T26" fmla="+- 0 641 600"/>
                <a:gd name="T27" fmla="*/ 641 h 141"/>
                <a:gd name="T28" fmla="+- 0 887 834"/>
                <a:gd name="T29" fmla="*/ T28 w 275"/>
                <a:gd name="T30" fmla="+- 0 611 600"/>
                <a:gd name="T31" fmla="*/ 611 h 141"/>
                <a:gd name="T32" fmla="+- 0 834 834"/>
                <a:gd name="T33" fmla="*/ T32 w 275"/>
                <a:gd name="T34" fmla="+- 0 600 600"/>
                <a:gd name="T35" fmla="*/ 600 h 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275" h="141">
                  <a:moveTo>
                    <a:pt x="275" y="0"/>
                  </a:moveTo>
                  <a:lnTo>
                    <a:pt x="222" y="17"/>
                  </a:lnTo>
                  <a:lnTo>
                    <a:pt x="180" y="48"/>
                  </a:lnTo>
                  <a:lnTo>
                    <a:pt x="150" y="90"/>
                  </a:lnTo>
                  <a:lnTo>
                    <a:pt x="137" y="140"/>
                  </a:lnTo>
                  <a:lnTo>
                    <a:pt x="126" y="86"/>
                  </a:lnTo>
                  <a:lnTo>
                    <a:pt x="97" y="41"/>
                  </a:lnTo>
                  <a:lnTo>
                    <a:pt x="53" y="11"/>
                  </a:lnTo>
                  <a:lnTo>
                    <a:pt x="0" y="0"/>
                  </a:lnTo>
                </a:path>
              </a:pathLst>
            </a:custGeom>
            <a:noFill/>
            <a:ln w="2095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3" name="Freeform 28"/>
            <p:cNvSpPr>
              <a:spLocks/>
            </p:cNvSpPr>
            <p:nvPr/>
          </p:nvSpPr>
          <p:spPr bwMode="auto">
            <a:xfrm>
              <a:off x="1108" y="600"/>
              <a:ext cx="275" cy="141"/>
            </a:xfrm>
            <a:custGeom>
              <a:avLst/>
              <a:gdLst>
                <a:gd name="T0" fmla="+- 0 1384 1109"/>
                <a:gd name="T1" fmla="*/ T0 w 275"/>
                <a:gd name="T2" fmla="+- 0 600 600"/>
                <a:gd name="T3" fmla="*/ 600 h 141"/>
                <a:gd name="T4" fmla="+- 0 1330 1109"/>
                <a:gd name="T5" fmla="*/ T4 w 275"/>
                <a:gd name="T6" fmla="+- 0 611 600"/>
                <a:gd name="T7" fmla="*/ 611 h 141"/>
                <a:gd name="T8" fmla="+- 0 1286 1109"/>
                <a:gd name="T9" fmla="*/ T8 w 275"/>
                <a:gd name="T10" fmla="+- 0 641 600"/>
                <a:gd name="T11" fmla="*/ 641 h 141"/>
                <a:gd name="T12" fmla="+- 0 1257 1109"/>
                <a:gd name="T13" fmla="*/ T12 w 275"/>
                <a:gd name="T14" fmla="+- 0 686 600"/>
                <a:gd name="T15" fmla="*/ 686 h 141"/>
                <a:gd name="T16" fmla="+- 0 1246 1109"/>
                <a:gd name="T17" fmla="*/ T16 w 275"/>
                <a:gd name="T18" fmla="+- 0 740 600"/>
                <a:gd name="T19" fmla="*/ 740 h 141"/>
                <a:gd name="T20" fmla="+- 0 1235 1109"/>
                <a:gd name="T21" fmla="*/ T20 w 275"/>
                <a:gd name="T22" fmla="+- 0 686 600"/>
                <a:gd name="T23" fmla="*/ 686 h 141"/>
                <a:gd name="T24" fmla="+- 0 1206 1109"/>
                <a:gd name="T25" fmla="*/ T24 w 275"/>
                <a:gd name="T26" fmla="+- 0 641 600"/>
                <a:gd name="T27" fmla="*/ 641 h 141"/>
                <a:gd name="T28" fmla="+- 0 1162 1109"/>
                <a:gd name="T29" fmla="*/ T28 w 275"/>
                <a:gd name="T30" fmla="+- 0 611 600"/>
                <a:gd name="T31" fmla="*/ 611 h 141"/>
                <a:gd name="T32" fmla="+- 0 1109 1109"/>
                <a:gd name="T33" fmla="*/ T32 w 275"/>
                <a:gd name="T34" fmla="+- 0 600 600"/>
                <a:gd name="T35" fmla="*/ 600 h 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275" h="141">
                  <a:moveTo>
                    <a:pt x="275" y="0"/>
                  </a:moveTo>
                  <a:lnTo>
                    <a:pt x="221" y="11"/>
                  </a:lnTo>
                  <a:lnTo>
                    <a:pt x="177" y="41"/>
                  </a:lnTo>
                  <a:lnTo>
                    <a:pt x="148" y="86"/>
                  </a:lnTo>
                  <a:lnTo>
                    <a:pt x="137" y="140"/>
                  </a:lnTo>
                  <a:lnTo>
                    <a:pt x="126" y="86"/>
                  </a:lnTo>
                  <a:lnTo>
                    <a:pt x="97" y="41"/>
                  </a:lnTo>
                  <a:lnTo>
                    <a:pt x="53" y="11"/>
                  </a:lnTo>
                  <a:lnTo>
                    <a:pt x="0" y="0"/>
                  </a:lnTo>
                </a:path>
              </a:pathLst>
            </a:custGeom>
            <a:noFill/>
            <a:ln w="2095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4" name="Line 27"/>
            <p:cNvSpPr>
              <a:spLocks noChangeShapeType="1"/>
            </p:cNvSpPr>
            <p:nvPr/>
          </p:nvSpPr>
          <p:spPr bwMode="auto">
            <a:xfrm>
              <a:off x="1520" y="740"/>
              <a:ext cx="276" cy="0"/>
            </a:xfrm>
            <a:prstGeom prst="line">
              <a:avLst/>
            </a:prstGeom>
            <a:noFill/>
            <a:ln w="2095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auto">
            <a:xfrm>
              <a:off x="1761" y="705"/>
              <a:ext cx="69" cy="70"/>
            </a:xfrm>
            <a:custGeom>
              <a:avLst/>
              <a:gdLst>
                <a:gd name="T0" fmla="+- 0 1796 1762"/>
                <a:gd name="T1" fmla="*/ T0 w 69"/>
                <a:gd name="T2" fmla="+- 0 706 706"/>
                <a:gd name="T3" fmla="*/ 706 h 70"/>
                <a:gd name="T4" fmla="+- 0 1783 1762"/>
                <a:gd name="T5" fmla="*/ T4 w 69"/>
                <a:gd name="T6" fmla="+- 0 708 706"/>
                <a:gd name="T7" fmla="*/ 708 h 70"/>
                <a:gd name="T8" fmla="+- 0 1772 1762"/>
                <a:gd name="T9" fmla="*/ T8 w 69"/>
                <a:gd name="T10" fmla="+- 0 716 706"/>
                <a:gd name="T11" fmla="*/ 716 h 70"/>
                <a:gd name="T12" fmla="+- 0 1764 1762"/>
                <a:gd name="T13" fmla="*/ T12 w 69"/>
                <a:gd name="T14" fmla="+- 0 727 706"/>
                <a:gd name="T15" fmla="*/ 727 h 70"/>
                <a:gd name="T16" fmla="+- 0 1762 1762"/>
                <a:gd name="T17" fmla="*/ T16 w 69"/>
                <a:gd name="T18" fmla="+- 0 740 706"/>
                <a:gd name="T19" fmla="*/ 740 h 70"/>
                <a:gd name="T20" fmla="+- 0 1764 1762"/>
                <a:gd name="T21" fmla="*/ T20 w 69"/>
                <a:gd name="T22" fmla="+- 0 754 706"/>
                <a:gd name="T23" fmla="*/ 754 h 70"/>
                <a:gd name="T24" fmla="+- 0 1772 1762"/>
                <a:gd name="T25" fmla="*/ T24 w 69"/>
                <a:gd name="T26" fmla="+- 0 765 706"/>
                <a:gd name="T27" fmla="*/ 765 h 70"/>
                <a:gd name="T28" fmla="+- 0 1783 1762"/>
                <a:gd name="T29" fmla="*/ T28 w 69"/>
                <a:gd name="T30" fmla="+- 0 772 706"/>
                <a:gd name="T31" fmla="*/ 772 h 70"/>
                <a:gd name="T32" fmla="+- 0 1796 1762"/>
                <a:gd name="T33" fmla="*/ T32 w 69"/>
                <a:gd name="T34" fmla="+- 0 775 706"/>
                <a:gd name="T35" fmla="*/ 775 h 70"/>
                <a:gd name="T36" fmla="+- 0 1809 1762"/>
                <a:gd name="T37" fmla="*/ T36 w 69"/>
                <a:gd name="T38" fmla="+- 0 772 706"/>
                <a:gd name="T39" fmla="*/ 772 h 70"/>
                <a:gd name="T40" fmla="+- 0 1820 1762"/>
                <a:gd name="T41" fmla="*/ T40 w 69"/>
                <a:gd name="T42" fmla="+- 0 765 706"/>
                <a:gd name="T43" fmla="*/ 765 h 70"/>
                <a:gd name="T44" fmla="+- 0 1827 1762"/>
                <a:gd name="T45" fmla="*/ T44 w 69"/>
                <a:gd name="T46" fmla="+- 0 754 706"/>
                <a:gd name="T47" fmla="*/ 754 h 70"/>
                <a:gd name="T48" fmla="+- 0 1830 1762"/>
                <a:gd name="T49" fmla="*/ T48 w 69"/>
                <a:gd name="T50" fmla="+- 0 740 706"/>
                <a:gd name="T51" fmla="*/ 740 h 70"/>
                <a:gd name="T52" fmla="+- 0 1827 1762"/>
                <a:gd name="T53" fmla="*/ T52 w 69"/>
                <a:gd name="T54" fmla="+- 0 727 706"/>
                <a:gd name="T55" fmla="*/ 727 h 70"/>
                <a:gd name="T56" fmla="+- 0 1820 1762"/>
                <a:gd name="T57" fmla="*/ T56 w 69"/>
                <a:gd name="T58" fmla="+- 0 716 706"/>
                <a:gd name="T59" fmla="*/ 716 h 70"/>
                <a:gd name="T60" fmla="+- 0 1809 1762"/>
                <a:gd name="T61" fmla="*/ T60 w 69"/>
                <a:gd name="T62" fmla="+- 0 708 706"/>
                <a:gd name="T63" fmla="*/ 708 h 70"/>
                <a:gd name="T64" fmla="+- 0 1796 1762"/>
                <a:gd name="T65" fmla="*/ T64 w 69"/>
                <a:gd name="T66" fmla="+- 0 706 706"/>
                <a:gd name="T67" fmla="*/ 706 h 7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69" h="70">
                  <a:moveTo>
                    <a:pt x="34" y="0"/>
                  </a:moveTo>
                  <a:lnTo>
                    <a:pt x="21" y="2"/>
                  </a:lnTo>
                  <a:lnTo>
                    <a:pt x="10" y="10"/>
                  </a:lnTo>
                  <a:lnTo>
                    <a:pt x="2" y="21"/>
                  </a:lnTo>
                  <a:lnTo>
                    <a:pt x="0" y="34"/>
                  </a:lnTo>
                  <a:lnTo>
                    <a:pt x="2" y="48"/>
                  </a:lnTo>
                  <a:lnTo>
                    <a:pt x="10" y="59"/>
                  </a:lnTo>
                  <a:lnTo>
                    <a:pt x="21" y="66"/>
                  </a:lnTo>
                  <a:lnTo>
                    <a:pt x="34" y="69"/>
                  </a:lnTo>
                  <a:lnTo>
                    <a:pt x="47" y="66"/>
                  </a:lnTo>
                  <a:lnTo>
                    <a:pt x="58" y="59"/>
                  </a:lnTo>
                  <a:lnTo>
                    <a:pt x="65" y="48"/>
                  </a:lnTo>
                  <a:lnTo>
                    <a:pt x="68" y="34"/>
                  </a:lnTo>
                  <a:lnTo>
                    <a:pt x="65" y="21"/>
                  </a:lnTo>
                  <a:lnTo>
                    <a:pt x="58" y="10"/>
                  </a:lnTo>
                  <a:lnTo>
                    <a:pt x="47" y="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6" name="Freeform 25"/>
            <p:cNvSpPr>
              <a:spLocks/>
            </p:cNvSpPr>
            <p:nvPr/>
          </p:nvSpPr>
          <p:spPr bwMode="auto">
            <a:xfrm>
              <a:off x="1761" y="705"/>
              <a:ext cx="69" cy="70"/>
            </a:xfrm>
            <a:custGeom>
              <a:avLst/>
              <a:gdLst>
                <a:gd name="T0" fmla="+- 0 1762 1762"/>
                <a:gd name="T1" fmla="*/ T0 w 69"/>
                <a:gd name="T2" fmla="+- 0 740 706"/>
                <a:gd name="T3" fmla="*/ 740 h 70"/>
                <a:gd name="T4" fmla="+- 0 1764 1762"/>
                <a:gd name="T5" fmla="*/ T4 w 69"/>
                <a:gd name="T6" fmla="+- 0 727 706"/>
                <a:gd name="T7" fmla="*/ 727 h 70"/>
                <a:gd name="T8" fmla="+- 0 1772 1762"/>
                <a:gd name="T9" fmla="*/ T8 w 69"/>
                <a:gd name="T10" fmla="+- 0 716 706"/>
                <a:gd name="T11" fmla="*/ 716 h 70"/>
                <a:gd name="T12" fmla="+- 0 1783 1762"/>
                <a:gd name="T13" fmla="*/ T12 w 69"/>
                <a:gd name="T14" fmla="+- 0 708 706"/>
                <a:gd name="T15" fmla="*/ 708 h 70"/>
                <a:gd name="T16" fmla="+- 0 1796 1762"/>
                <a:gd name="T17" fmla="*/ T16 w 69"/>
                <a:gd name="T18" fmla="+- 0 706 706"/>
                <a:gd name="T19" fmla="*/ 706 h 70"/>
                <a:gd name="T20" fmla="+- 0 1809 1762"/>
                <a:gd name="T21" fmla="*/ T20 w 69"/>
                <a:gd name="T22" fmla="+- 0 708 706"/>
                <a:gd name="T23" fmla="*/ 708 h 70"/>
                <a:gd name="T24" fmla="+- 0 1820 1762"/>
                <a:gd name="T25" fmla="*/ T24 w 69"/>
                <a:gd name="T26" fmla="+- 0 716 706"/>
                <a:gd name="T27" fmla="*/ 716 h 70"/>
                <a:gd name="T28" fmla="+- 0 1827 1762"/>
                <a:gd name="T29" fmla="*/ T28 w 69"/>
                <a:gd name="T30" fmla="+- 0 727 706"/>
                <a:gd name="T31" fmla="*/ 727 h 70"/>
                <a:gd name="T32" fmla="+- 0 1830 1762"/>
                <a:gd name="T33" fmla="*/ T32 w 69"/>
                <a:gd name="T34" fmla="+- 0 740 706"/>
                <a:gd name="T35" fmla="*/ 740 h 70"/>
                <a:gd name="T36" fmla="+- 0 1827 1762"/>
                <a:gd name="T37" fmla="*/ T36 w 69"/>
                <a:gd name="T38" fmla="+- 0 754 706"/>
                <a:gd name="T39" fmla="*/ 754 h 70"/>
                <a:gd name="T40" fmla="+- 0 1820 1762"/>
                <a:gd name="T41" fmla="*/ T40 w 69"/>
                <a:gd name="T42" fmla="+- 0 765 706"/>
                <a:gd name="T43" fmla="*/ 765 h 70"/>
                <a:gd name="T44" fmla="+- 0 1809 1762"/>
                <a:gd name="T45" fmla="*/ T44 w 69"/>
                <a:gd name="T46" fmla="+- 0 772 706"/>
                <a:gd name="T47" fmla="*/ 772 h 70"/>
                <a:gd name="T48" fmla="+- 0 1796 1762"/>
                <a:gd name="T49" fmla="*/ T48 w 69"/>
                <a:gd name="T50" fmla="+- 0 775 706"/>
                <a:gd name="T51" fmla="*/ 775 h 70"/>
                <a:gd name="T52" fmla="+- 0 1783 1762"/>
                <a:gd name="T53" fmla="*/ T52 w 69"/>
                <a:gd name="T54" fmla="+- 0 772 706"/>
                <a:gd name="T55" fmla="*/ 772 h 70"/>
                <a:gd name="T56" fmla="+- 0 1772 1762"/>
                <a:gd name="T57" fmla="*/ T56 w 69"/>
                <a:gd name="T58" fmla="+- 0 765 706"/>
                <a:gd name="T59" fmla="*/ 765 h 70"/>
                <a:gd name="T60" fmla="+- 0 1764 1762"/>
                <a:gd name="T61" fmla="*/ T60 w 69"/>
                <a:gd name="T62" fmla="+- 0 754 706"/>
                <a:gd name="T63" fmla="*/ 754 h 70"/>
                <a:gd name="T64" fmla="+- 0 1762 1762"/>
                <a:gd name="T65" fmla="*/ T64 w 69"/>
                <a:gd name="T66" fmla="+- 0 740 706"/>
                <a:gd name="T67" fmla="*/ 740 h 7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69" h="70">
                  <a:moveTo>
                    <a:pt x="0" y="34"/>
                  </a:moveTo>
                  <a:lnTo>
                    <a:pt x="2" y="21"/>
                  </a:lnTo>
                  <a:lnTo>
                    <a:pt x="10" y="10"/>
                  </a:lnTo>
                  <a:lnTo>
                    <a:pt x="21" y="2"/>
                  </a:lnTo>
                  <a:lnTo>
                    <a:pt x="34" y="0"/>
                  </a:lnTo>
                  <a:lnTo>
                    <a:pt x="47" y="2"/>
                  </a:lnTo>
                  <a:lnTo>
                    <a:pt x="58" y="10"/>
                  </a:lnTo>
                  <a:lnTo>
                    <a:pt x="65" y="21"/>
                  </a:lnTo>
                  <a:lnTo>
                    <a:pt x="68" y="34"/>
                  </a:lnTo>
                  <a:lnTo>
                    <a:pt x="65" y="48"/>
                  </a:lnTo>
                  <a:lnTo>
                    <a:pt x="58" y="59"/>
                  </a:lnTo>
                  <a:lnTo>
                    <a:pt x="47" y="66"/>
                  </a:lnTo>
                  <a:lnTo>
                    <a:pt x="34" y="69"/>
                  </a:lnTo>
                  <a:lnTo>
                    <a:pt x="21" y="66"/>
                  </a:lnTo>
                  <a:lnTo>
                    <a:pt x="10" y="59"/>
                  </a:lnTo>
                  <a:lnTo>
                    <a:pt x="2" y="48"/>
                  </a:lnTo>
                  <a:lnTo>
                    <a:pt x="0" y="34"/>
                  </a:lnTo>
                  <a:close/>
                </a:path>
              </a:pathLst>
            </a:custGeom>
            <a:noFill/>
            <a:ln w="1163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7" name="Line 24"/>
            <p:cNvSpPr>
              <a:spLocks noChangeShapeType="1"/>
            </p:cNvSpPr>
            <p:nvPr/>
          </p:nvSpPr>
          <p:spPr bwMode="auto">
            <a:xfrm>
              <a:off x="1796" y="740"/>
              <a:ext cx="0" cy="210"/>
            </a:xfrm>
            <a:prstGeom prst="line">
              <a:avLst/>
            </a:prstGeom>
            <a:noFill/>
            <a:ln w="9703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18" name="Freeform 23"/>
            <p:cNvSpPr>
              <a:spLocks/>
            </p:cNvSpPr>
            <p:nvPr/>
          </p:nvSpPr>
          <p:spPr bwMode="auto">
            <a:xfrm>
              <a:off x="1383" y="600"/>
              <a:ext cx="137" cy="141"/>
            </a:xfrm>
            <a:custGeom>
              <a:avLst/>
              <a:gdLst>
                <a:gd name="T0" fmla="+- 0 1520 1384"/>
                <a:gd name="T1" fmla="*/ T0 w 137"/>
                <a:gd name="T2" fmla="+- 0 740 600"/>
                <a:gd name="T3" fmla="*/ 740 h 141"/>
                <a:gd name="T4" fmla="+- 0 1510 1384"/>
                <a:gd name="T5" fmla="*/ T4 w 137"/>
                <a:gd name="T6" fmla="+- 0 686 600"/>
                <a:gd name="T7" fmla="*/ 686 h 141"/>
                <a:gd name="T8" fmla="+- 0 1480 1384"/>
                <a:gd name="T9" fmla="*/ T8 w 137"/>
                <a:gd name="T10" fmla="+- 0 641 600"/>
                <a:gd name="T11" fmla="*/ 641 h 141"/>
                <a:gd name="T12" fmla="+- 0 1437 1384"/>
                <a:gd name="T13" fmla="*/ T12 w 137"/>
                <a:gd name="T14" fmla="+- 0 611 600"/>
                <a:gd name="T15" fmla="*/ 611 h 141"/>
                <a:gd name="T16" fmla="+- 0 1384 1384"/>
                <a:gd name="T17" fmla="*/ T16 w 137"/>
                <a:gd name="T18" fmla="+- 0 600 600"/>
                <a:gd name="T19" fmla="*/ 600 h 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37" h="141">
                  <a:moveTo>
                    <a:pt x="136" y="140"/>
                  </a:moveTo>
                  <a:lnTo>
                    <a:pt x="126" y="86"/>
                  </a:lnTo>
                  <a:lnTo>
                    <a:pt x="96" y="41"/>
                  </a:lnTo>
                  <a:lnTo>
                    <a:pt x="53" y="11"/>
                  </a:lnTo>
                  <a:lnTo>
                    <a:pt x="0" y="0"/>
                  </a:lnTo>
                </a:path>
              </a:pathLst>
            </a:custGeom>
            <a:noFill/>
            <a:ln w="2095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pic>
          <p:nvPicPr>
            <p:cNvPr id="19" name="Picture 2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" y="970"/>
              <a:ext cx="144" cy="8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1738" y="1010"/>
              <a:ext cx="99" cy="5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198" y="512"/>
              <a:ext cx="413" cy="0"/>
            </a:xfrm>
            <a:prstGeom prst="line">
              <a:avLst/>
            </a:prstGeom>
            <a:noFill/>
            <a:ln w="2095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10" y="441"/>
              <a:ext cx="206" cy="141"/>
            </a:xfrm>
            <a:custGeom>
              <a:avLst/>
              <a:gdLst>
                <a:gd name="T0" fmla="+- 0 611 611"/>
                <a:gd name="T1" fmla="*/ T0 w 206"/>
                <a:gd name="T2" fmla="+- 0 442 442"/>
                <a:gd name="T3" fmla="*/ 442 h 141"/>
                <a:gd name="T4" fmla="+- 0 611 611"/>
                <a:gd name="T5" fmla="*/ T4 w 206"/>
                <a:gd name="T6" fmla="+- 0 582 442"/>
                <a:gd name="T7" fmla="*/ 582 h 141"/>
                <a:gd name="T8" fmla="+- 0 816 611"/>
                <a:gd name="T9" fmla="*/ T8 w 206"/>
                <a:gd name="T10" fmla="+- 0 512 442"/>
                <a:gd name="T11" fmla="*/ 512 h 141"/>
                <a:gd name="T12" fmla="+- 0 611 611"/>
                <a:gd name="T13" fmla="*/ T12 w 206"/>
                <a:gd name="T14" fmla="+- 0 442 442"/>
                <a:gd name="T15" fmla="*/ 442 h 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6" h="141">
                  <a:moveTo>
                    <a:pt x="0" y="0"/>
                  </a:moveTo>
                  <a:lnTo>
                    <a:pt x="0" y="140"/>
                  </a:lnTo>
                  <a:lnTo>
                    <a:pt x="205" y="7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1633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3" name="Rectangle 18"/>
            <p:cNvSpPr>
              <a:spLocks noChangeArrowheads="1"/>
            </p:cNvSpPr>
            <p:nvPr/>
          </p:nvSpPr>
          <p:spPr bwMode="auto">
            <a:xfrm>
              <a:off x="3858" y="1130"/>
              <a:ext cx="120" cy="117"/>
            </a:xfrm>
            <a:prstGeom prst="rect">
              <a:avLst/>
            </a:prstGeom>
            <a:noFill/>
            <a:ln w="8128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4" name="AutoShape 17"/>
            <p:cNvSpPr>
              <a:spLocks/>
            </p:cNvSpPr>
            <p:nvPr/>
          </p:nvSpPr>
          <p:spPr bwMode="auto">
            <a:xfrm>
              <a:off x="3778" y="1249"/>
              <a:ext cx="2522" cy="2"/>
            </a:xfrm>
            <a:custGeom>
              <a:avLst/>
              <a:gdLst>
                <a:gd name="T0" fmla="+- 0 3779 3779"/>
                <a:gd name="T1" fmla="*/ T0 w 2522"/>
                <a:gd name="T2" fmla="+- 0 3834 3779"/>
                <a:gd name="T3" fmla="*/ T2 w 2522"/>
                <a:gd name="T4" fmla="+- 0 3883 3779"/>
                <a:gd name="T5" fmla="*/ T4 w 2522"/>
                <a:gd name="T6" fmla="+- 0 6300 3779"/>
                <a:gd name="T7" fmla="*/ T6 w 2522"/>
              </a:gdLst>
              <a:ahLst/>
              <a:cxnLst>
                <a:cxn ang="0">
                  <a:pos x="T1" y="0"/>
                </a:cxn>
                <a:cxn ang="0">
                  <a:pos x="T3" y="0"/>
                </a:cxn>
                <a:cxn ang="0">
                  <a:pos x="T5" y="0"/>
                </a:cxn>
                <a:cxn ang="0">
                  <a:pos x="T7" y="0"/>
                </a:cxn>
              </a:cxnLst>
              <a:rect l="0" t="0" r="r" b="b"/>
              <a:pathLst>
                <a:path w="2522">
                  <a:moveTo>
                    <a:pt x="0" y="0"/>
                  </a:moveTo>
                  <a:lnTo>
                    <a:pt x="55" y="0"/>
                  </a:lnTo>
                  <a:moveTo>
                    <a:pt x="104" y="0"/>
                  </a:moveTo>
                  <a:lnTo>
                    <a:pt x="2521" y="0"/>
                  </a:lnTo>
                </a:path>
              </a:pathLst>
            </a:custGeom>
            <a:noFill/>
            <a:ln w="812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6285" y="1192"/>
              <a:ext cx="172" cy="112"/>
            </a:xfrm>
            <a:custGeom>
              <a:avLst/>
              <a:gdLst>
                <a:gd name="T0" fmla="+- 0 6286 6286"/>
                <a:gd name="T1" fmla="*/ T0 w 172"/>
                <a:gd name="T2" fmla="+- 0 1193 1193"/>
                <a:gd name="T3" fmla="*/ 1193 h 112"/>
                <a:gd name="T4" fmla="+- 0 6286 6286"/>
                <a:gd name="T5" fmla="*/ T4 w 172"/>
                <a:gd name="T6" fmla="+- 0 1304 1193"/>
                <a:gd name="T7" fmla="*/ 1304 h 112"/>
                <a:gd name="T8" fmla="+- 0 6457 6286"/>
                <a:gd name="T9" fmla="*/ T8 w 172"/>
                <a:gd name="T10" fmla="+- 0 1249 1193"/>
                <a:gd name="T11" fmla="*/ 1249 h 112"/>
                <a:gd name="T12" fmla="+- 0 6286 6286"/>
                <a:gd name="T13" fmla="*/ T12 w 172"/>
                <a:gd name="T14" fmla="+- 0 1193 1193"/>
                <a:gd name="T15" fmla="*/ 1193 h 11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72" h="112">
                  <a:moveTo>
                    <a:pt x="0" y="0"/>
                  </a:moveTo>
                  <a:lnTo>
                    <a:pt x="0" y="111"/>
                  </a:lnTo>
                  <a:lnTo>
                    <a:pt x="171" y="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3834" y="1225"/>
              <a:ext cx="50" cy="48"/>
            </a:xfrm>
            <a:custGeom>
              <a:avLst/>
              <a:gdLst>
                <a:gd name="T0" fmla="+- 0 3872 3834"/>
                <a:gd name="T1" fmla="*/ T0 w 50"/>
                <a:gd name="T2" fmla="+- 0 1225 1225"/>
                <a:gd name="T3" fmla="*/ 1225 h 48"/>
                <a:gd name="T4" fmla="+- 0 3845 3834"/>
                <a:gd name="T5" fmla="*/ T4 w 50"/>
                <a:gd name="T6" fmla="+- 0 1225 1225"/>
                <a:gd name="T7" fmla="*/ 1225 h 48"/>
                <a:gd name="T8" fmla="+- 0 3834 3834"/>
                <a:gd name="T9" fmla="*/ T8 w 50"/>
                <a:gd name="T10" fmla="+- 0 1236 1225"/>
                <a:gd name="T11" fmla="*/ 1236 h 48"/>
                <a:gd name="T12" fmla="+- 0 3834 3834"/>
                <a:gd name="T13" fmla="*/ T12 w 50"/>
                <a:gd name="T14" fmla="+- 0 1262 1225"/>
                <a:gd name="T15" fmla="*/ 1262 h 48"/>
                <a:gd name="T16" fmla="+- 0 3845 3834"/>
                <a:gd name="T17" fmla="*/ T16 w 50"/>
                <a:gd name="T18" fmla="+- 0 1273 1225"/>
                <a:gd name="T19" fmla="*/ 1273 h 48"/>
                <a:gd name="T20" fmla="+- 0 3872 3834"/>
                <a:gd name="T21" fmla="*/ T20 w 50"/>
                <a:gd name="T22" fmla="+- 0 1273 1225"/>
                <a:gd name="T23" fmla="*/ 1273 h 48"/>
                <a:gd name="T24" fmla="+- 0 3883 3834"/>
                <a:gd name="T25" fmla="*/ T24 w 50"/>
                <a:gd name="T26" fmla="+- 0 1262 1225"/>
                <a:gd name="T27" fmla="*/ 1262 h 48"/>
                <a:gd name="T28" fmla="+- 0 3883 3834"/>
                <a:gd name="T29" fmla="*/ T28 w 50"/>
                <a:gd name="T30" fmla="+- 0 1236 1225"/>
                <a:gd name="T31" fmla="*/ 1236 h 4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50" h="48">
                  <a:moveTo>
                    <a:pt x="38" y="0"/>
                  </a:moveTo>
                  <a:lnTo>
                    <a:pt x="11" y="0"/>
                  </a:lnTo>
                  <a:lnTo>
                    <a:pt x="0" y="11"/>
                  </a:lnTo>
                  <a:lnTo>
                    <a:pt x="0" y="37"/>
                  </a:lnTo>
                  <a:lnTo>
                    <a:pt x="11" y="48"/>
                  </a:lnTo>
                  <a:lnTo>
                    <a:pt x="38" y="48"/>
                  </a:lnTo>
                  <a:lnTo>
                    <a:pt x="49" y="37"/>
                  </a:lnTo>
                  <a:lnTo>
                    <a:pt x="49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3834" y="1225"/>
              <a:ext cx="50" cy="48"/>
            </a:xfrm>
            <a:custGeom>
              <a:avLst/>
              <a:gdLst>
                <a:gd name="T0" fmla="+- 0 3883 3834"/>
                <a:gd name="T1" fmla="*/ T0 w 50"/>
                <a:gd name="T2" fmla="+- 0 1249 1225"/>
                <a:gd name="T3" fmla="*/ 1249 h 48"/>
                <a:gd name="T4" fmla="+- 0 3883 3834"/>
                <a:gd name="T5" fmla="*/ T4 w 50"/>
                <a:gd name="T6" fmla="+- 0 1236 1225"/>
                <a:gd name="T7" fmla="*/ 1236 h 48"/>
                <a:gd name="T8" fmla="+- 0 3872 3834"/>
                <a:gd name="T9" fmla="*/ T8 w 50"/>
                <a:gd name="T10" fmla="+- 0 1225 1225"/>
                <a:gd name="T11" fmla="*/ 1225 h 48"/>
                <a:gd name="T12" fmla="+- 0 3858 3834"/>
                <a:gd name="T13" fmla="*/ T12 w 50"/>
                <a:gd name="T14" fmla="+- 0 1225 1225"/>
                <a:gd name="T15" fmla="*/ 1225 h 48"/>
                <a:gd name="T16" fmla="+- 0 3845 3834"/>
                <a:gd name="T17" fmla="*/ T16 w 50"/>
                <a:gd name="T18" fmla="+- 0 1225 1225"/>
                <a:gd name="T19" fmla="*/ 1225 h 48"/>
                <a:gd name="T20" fmla="+- 0 3834 3834"/>
                <a:gd name="T21" fmla="*/ T20 w 50"/>
                <a:gd name="T22" fmla="+- 0 1236 1225"/>
                <a:gd name="T23" fmla="*/ 1236 h 48"/>
                <a:gd name="T24" fmla="+- 0 3834 3834"/>
                <a:gd name="T25" fmla="*/ T24 w 50"/>
                <a:gd name="T26" fmla="+- 0 1249 1225"/>
                <a:gd name="T27" fmla="*/ 1249 h 48"/>
                <a:gd name="T28" fmla="+- 0 3834 3834"/>
                <a:gd name="T29" fmla="*/ T28 w 50"/>
                <a:gd name="T30" fmla="+- 0 1262 1225"/>
                <a:gd name="T31" fmla="*/ 1262 h 48"/>
                <a:gd name="T32" fmla="+- 0 3845 3834"/>
                <a:gd name="T33" fmla="*/ T32 w 50"/>
                <a:gd name="T34" fmla="+- 0 1273 1225"/>
                <a:gd name="T35" fmla="*/ 1273 h 48"/>
                <a:gd name="T36" fmla="+- 0 3858 3834"/>
                <a:gd name="T37" fmla="*/ T36 w 50"/>
                <a:gd name="T38" fmla="+- 0 1273 1225"/>
                <a:gd name="T39" fmla="*/ 1273 h 48"/>
                <a:gd name="T40" fmla="+- 0 3872 3834"/>
                <a:gd name="T41" fmla="*/ T40 w 50"/>
                <a:gd name="T42" fmla="+- 0 1273 1225"/>
                <a:gd name="T43" fmla="*/ 1273 h 48"/>
                <a:gd name="T44" fmla="+- 0 3883 3834"/>
                <a:gd name="T45" fmla="*/ T44 w 50"/>
                <a:gd name="T46" fmla="+- 0 1262 1225"/>
                <a:gd name="T47" fmla="*/ 1262 h 48"/>
                <a:gd name="T48" fmla="+- 0 3883 3834"/>
                <a:gd name="T49" fmla="*/ T48 w 50"/>
                <a:gd name="T50" fmla="+- 0 1249 1225"/>
                <a:gd name="T51" fmla="*/ 1249 h 4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</a:cxnLst>
              <a:rect l="0" t="0" r="r" b="b"/>
              <a:pathLst>
                <a:path w="50" h="48">
                  <a:moveTo>
                    <a:pt x="49" y="24"/>
                  </a:moveTo>
                  <a:lnTo>
                    <a:pt x="49" y="11"/>
                  </a:lnTo>
                  <a:lnTo>
                    <a:pt x="38" y="0"/>
                  </a:lnTo>
                  <a:lnTo>
                    <a:pt x="24" y="0"/>
                  </a:lnTo>
                  <a:lnTo>
                    <a:pt x="11" y="0"/>
                  </a:lnTo>
                  <a:lnTo>
                    <a:pt x="0" y="11"/>
                  </a:lnTo>
                  <a:lnTo>
                    <a:pt x="0" y="24"/>
                  </a:lnTo>
                  <a:lnTo>
                    <a:pt x="0" y="37"/>
                  </a:lnTo>
                  <a:lnTo>
                    <a:pt x="11" y="48"/>
                  </a:lnTo>
                  <a:lnTo>
                    <a:pt x="24" y="48"/>
                  </a:lnTo>
                  <a:lnTo>
                    <a:pt x="38" y="48"/>
                  </a:lnTo>
                  <a:lnTo>
                    <a:pt x="49" y="37"/>
                  </a:lnTo>
                  <a:lnTo>
                    <a:pt x="49" y="24"/>
                  </a:lnTo>
                  <a:close/>
                </a:path>
              </a:pathLst>
            </a:custGeom>
            <a:noFill/>
            <a:ln w="812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8" name="Line 13"/>
            <p:cNvSpPr>
              <a:spLocks noChangeShapeType="1"/>
            </p:cNvSpPr>
            <p:nvPr/>
          </p:nvSpPr>
          <p:spPr bwMode="auto">
            <a:xfrm>
              <a:off x="3858" y="290"/>
              <a:ext cx="0" cy="911"/>
            </a:xfrm>
            <a:prstGeom prst="line">
              <a:avLst/>
            </a:prstGeom>
            <a:noFill/>
            <a:ln w="24371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3775" y="68"/>
              <a:ext cx="167" cy="242"/>
            </a:xfrm>
            <a:custGeom>
              <a:avLst/>
              <a:gdLst>
                <a:gd name="T0" fmla="+- 0 3858 3775"/>
                <a:gd name="T1" fmla="*/ T0 w 167"/>
                <a:gd name="T2" fmla="+- 0 68 68"/>
                <a:gd name="T3" fmla="*/ 68 h 242"/>
                <a:gd name="T4" fmla="+- 0 3775 3775"/>
                <a:gd name="T5" fmla="*/ T4 w 167"/>
                <a:gd name="T6" fmla="+- 0 310 68"/>
                <a:gd name="T7" fmla="*/ 310 h 242"/>
                <a:gd name="T8" fmla="+- 0 3942 3775"/>
                <a:gd name="T9" fmla="*/ T8 w 167"/>
                <a:gd name="T10" fmla="+- 0 310 68"/>
                <a:gd name="T11" fmla="*/ 310 h 242"/>
                <a:gd name="T12" fmla="+- 0 3858 3775"/>
                <a:gd name="T13" fmla="*/ T12 w 167"/>
                <a:gd name="T14" fmla="+- 0 68 68"/>
                <a:gd name="T15" fmla="*/ 68 h 24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67" h="242">
                  <a:moveTo>
                    <a:pt x="83" y="0"/>
                  </a:moveTo>
                  <a:lnTo>
                    <a:pt x="0" y="242"/>
                  </a:lnTo>
                  <a:lnTo>
                    <a:pt x="167" y="242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30" name="Line 11"/>
            <p:cNvSpPr>
              <a:spLocks noChangeShapeType="1"/>
            </p:cNvSpPr>
            <p:nvPr/>
          </p:nvSpPr>
          <p:spPr bwMode="auto">
            <a:xfrm>
              <a:off x="3899" y="1249"/>
              <a:ext cx="611" cy="0"/>
            </a:xfrm>
            <a:prstGeom prst="line">
              <a:avLst/>
            </a:prstGeom>
            <a:noFill/>
            <a:ln w="24371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4489" y="1168"/>
              <a:ext cx="250" cy="161"/>
            </a:xfrm>
            <a:custGeom>
              <a:avLst/>
              <a:gdLst>
                <a:gd name="T0" fmla="+- 0 4489 4489"/>
                <a:gd name="T1" fmla="*/ T0 w 250"/>
                <a:gd name="T2" fmla="+- 0 1169 1169"/>
                <a:gd name="T3" fmla="*/ 1169 h 161"/>
                <a:gd name="T4" fmla="+- 0 4489 4489"/>
                <a:gd name="T5" fmla="*/ T4 w 250"/>
                <a:gd name="T6" fmla="+- 0 1330 1169"/>
                <a:gd name="T7" fmla="*/ 1330 h 161"/>
                <a:gd name="T8" fmla="+- 0 4739 4489"/>
                <a:gd name="T9" fmla="*/ T8 w 250"/>
                <a:gd name="T10" fmla="+- 0 1249 1169"/>
                <a:gd name="T11" fmla="*/ 1249 h 161"/>
                <a:gd name="T12" fmla="+- 0 4489 4489"/>
                <a:gd name="T13" fmla="*/ T12 w 250"/>
                <a:gd name="T14" fmla="+- 0 1169 1169"/>
                <a:gd name="T15" fmla="*/ 1169 h 1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50" h="161">
                  <a:moveTo>
                    <a:pt x="0" y="0"/>
                  </a:moveTo>
                  <a:lnTo>
                    <a:pt x="0" y="161"/>
                  </a:lnTo>
                  <a:lnTo>
                    <a:pt x="250" y="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pic>
          <p:nvPicPr>
            <p:cNvPr id="32" name="Picture 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2" y="1003"/>
              <a:ext cx="39" cy="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6" y="0"/>
              <a:ext cx="144" cy="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6" y="40"/>
              <a:ext cx="107" cy="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6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1" y="0"/>
              <a:ext cx="352" cy="8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5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8" y="963"/>
              <a:ext cx="1133" cy="2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 Box 4"/>
            <p:cNvSpPr txBox="1">
              <a:spLocks noChangeArrowheads="1"/>
            </p:cNvSpPr>
            <p:nvPr/>
          </p:nvSpPr>
          <p:spPr bwMode="auto">
            <a:xfrm>
              <a:off x="561" y="1404"/>
              <a:ext cx="955" cy="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HÌNH 3.8a</a:t>
              </a:r>
              <a:endParaRPr kumimoji="0" lang="vi-VN" altLang="vi-V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Text Box 3"/>
            <p:cNvSpPr txBox="1">
              <a:spLocks noChangeArrowheads="1"/>
            </p:cNvSpPr>
            <p:nvPr/>
          </p:nvSpPr>
          <p:spPr bwMode="auto">
            <a:xfrm>
              <a:off x="3638" y="1464"/>
              <a:ext cx="3045" cy="2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HÌNH 3.8b: </a:t>
              </a:r>
              <a:r>
                <a:rPr kumimoji="0" lang="vi-VN" altLang="vi-VN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</a:rPr>
                <a:t>Giả n đồ vector phase</a:t>
              </a:r>
              <a:endParaRPr kumimoji="0" lang="vi-VN" altLang="vi-V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32901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781731"/>
            <a:ext cx="8596668" cy="5909355"/>
          </a:xfrm>
        </p:spPr>
        <p:txBody>
          <a:bodyPr/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3.2.3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dung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0767200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646</TotalTime>
  <Words>1278</Words>
  <Application>Microsoft Office PowerPoint</Application>
  <PresentationFormat>Widescreen</PresentationFormat>
  <Paragraphs>141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Cambria Math</vt:lpstr>
      <vt:lpstr>Symbol</vt:lpstr>
      <vt:lpstr>Tahoma</vt:lpstr>
      <vt:lpstr>Times New Roman</vt:lpstr>
      <vt:lpstr>Trebuchet MS</vt:lpstr>
      <vt:lpstr>Wingdings</vt:lpstr>
      <vt:lpstr>Wingdings 3</vt:lpstr>
      <vt:lpstr>Facet</vt:lpstr>
      <vt:lpstr>MẠCH ĐIỆN</vt:lpstr>
      <vt:lpstr>CHƯƠNG 2:   PHÂN TÍCH MẠCH ĐIỆN DC </vt:lpstr>
      <vt:lpstr>CHƯƠNG 2:   PHÂN TÍCH MẠCH ĐIỆN DC </vt:lpstr>
      <vt:lpstr>CHƯƠNG 2:   PHÂN TÍCH MẠCH ĐIỆN DC </vt:lpstr>
      <vt:lpstr>CHƯƠNG 2:   PHÂN TÍCH MẠCH ĐIỆN DC </vt:lpstr>
      <vt:lpstr>CHƯƠNG 2:   PHÂN TÍCH MẠCH ĐIỆN DC 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2:   PHÂN TÍCH MẠCH ĐIỆN DC</vt:lpstr>
      <vt:lpstr>CHƯƠNG 3: Phân tích mạch điện xoay chiều (chế độ xác lập)</vt:lpstr>
      <vt:lpstr>CHƯƠNG 3: Phân tích mạch điện xoay chiều (chế độ xác lập)</vt:lpstr>
      <vt:lpstr>3.1.2. SO SÁNH GÓC PHA - ĐỘ LỆCH PHA </vt:lpstr>
      <vt:lpstr>3.1.2. SO SÁNH GÓC PHA - ĐỘ LỆCH PHA </vt:lpstr>
      <vt:lpstr>3.1.2. SO SÁNH GÓC PHA - ĐỘ LỆCH PHA </vt:lpstr>
      <vt:lpstr>3.1.3 Biểu diễn tín hiệu SIN bằng vector Phase fresnel</vt:lpstr>
      <vt:lpstr>3.1.3 Biểu diễn tín hiệu SIN bằng vector Phase fresnel</vt:lpstr>
      <vt:lpstr>3.14 Giá trị hiệu dũng của dòng điện và điện áp</vt:lpstr>
      <vt:lpstr>3.14 Giá trị hiệu dũng của dòng điện và điện áp</vt:lpstr>
      <vt:lpstr>KT 15’</vt:lpstr>
      <vt:lpstr>PowerPoint Presentation</vt:lpstr>
      <vt:lpstr>PowerPoint Presentation</vt:lpstr>
      <vt:lpstr>PowerPoint Presentation</vt:lpstr>
      <vt:lpstr>3.2 MẠCH ĐIỆN HÌNH SIN ĐƠN GIẢN</vt:lpstr>
      <vt:lpstr>3.2 MẠCH ĐIỆN HÌNH SIN ĐƠN GIẢN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MẠCH ĐIỆN</dc:title>
  <dc:creator>HAINHAN</dc:creator>
  <cp:lastModifiedBy>HAINHAN</cp:lastModifiedBy>
  <cp:revision>40</cp:revision>
  <dcterms:created xsi:type="dcterms:W3CDTF">2021-05-14T13:08:32Z</dcterms:created>
  <dcterms:modified xsi:type="dcterms:W3CDTF">2021-05-28T14:27:50Z</dcterms:modified>
</cp:coreProperties>
</file>