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46"/>
  </p:notesMasterIdLst>
  <p:sldIdLst>
    <p:sldId id="379" r:id="rId6"/>
    <p:sldId id="969" r:id="rId7"/>
    <p:sldId id="970" r:id="rId8"/>
    <p:sldId id="956" r:id="rId9"/>
    <p:sldId id="957" r:id="rId10"/>
    <p:sldId id="928" r:id="rId11"/>
    <p:sldId id="914" r:id="rId12"/>
    <p:sldId id="915" r:id="rId13"/>
    <p:sldId id="916" r:id="rId14"/>
    <p:sldId id="965" r:id="rId15"/>
    <p:sldId id="966" r:id="rId16"/>
    <p:sldId id="967" r:id="rId17"/>
    <p:sldId id="968" r:id="rId18"/>
    <p:sldId id="971" r:id="rId19"/>
    <p:sldId id="960" r:id="rId20"/>
    <p:sldId id="961" r:id="rId21"/>
    <p:sldId id="972" r:id="rId22"/>
    <p:sldId id="973" r:id="rId23"/>
    <p:sldId id="974" r:id="rId24"/>
    <p:sldId id="975" r:id="rId25"/>
    <p:sldId id="976" r:id="rId26"/>
    <p:sldId id="977" r:id="rId27"/>
    <p:sldId id="978" r:id="rId28"/>
    <p:sldId id="979" r:id="rId29"/>
    <p:sldId id="980" r:id="rId30"/>
    <p:sldId id="981" r:id="rId31"/>
    <p:sldId id="983" r:id="rId32"/>
    <p:sldId id="984" r:id="rId33"/>
    <p:sldId id="985" r:id="rId34"/>
    <p:sldId id="986" r:id="rId35"/>
    <p:sldId id="987" r:id="rId36"/>
    <p:sldId id="988" r:id="rId37"/>
    <p:sldId id="989" r:id="rId38"/>
    <p:sldId id="990" r:id="rId39"/>
    <p:sldId id="991" r:id="rId40"/>
    <p:sldId id="992" r:id="rId41"/>
    <p:sldId id="982" r:id="rId42"/>
    <p:sldId id="993" r:id="rId43"/>
    <p:sldId id="994" r:id="rId44"/>
    <p:sldId id="995" r:id="rId45"/>
  </p:sldIdLst>
  <p:sldSz cx="9144000" cy="6858000" type="screen4x3"/>
  <p:notesSz cx="6858000" cy="9144000"/>
  <p:embeddedFontLst>
    <p:embeddedFont>
      <p:font typeface="VNI-Times" pitchFamily="2" charset="0"/>
      <p:regular r:id="rId47"/>
      <p:bold r:id="rId48"/>
      <p:italic r:id="rId49"/>
      <p:boldItalic r:id="rId50"/>
    </p:embeddedFont>
    <p:embeddedFont>
      <p:font typeface="VNI-Avo" pitchFamily="2" charset="0"/>
      <p:regular r:id="rId51"/>
      <p:bold r:id="rId52"/>
      <p:italic r:id="rId53"/>
      <p:boldItalic r:id="rId54"/>
    </p:embeddedFont>
    <p:embeddedFont>
      <p:font typeface="Calibri" panose="020F0502020204030204" pitchFamily="34" charset="0"/>
      <p:regular r:id="rId55"/>
      <p:bold r:id="rId56"/>
      <p:italic r:id="rId57"/>
      <p:boldItalic r:id="rId58"/>
    </p:embeddedFont>
    <p:embeddedFont>
      <p:font typeface="Verdana" panose="020B0604030504040204" pitchFamily="34" charset="0"/>
      <p:regular r:id="rId59"/>
      <p:bold r:id="rId60"/>
      <p:italic r:id="rId61"/>
      <p:boldItalic r:id="rId62"/>
    </p:embeddedFont>
    <p:embeddedFont>
      <p:font typeface="Tahoma" panose="020B0604030504040204" pitchFamily="34" charset="0"/>
      <p:regular r:id="rId63"/>
      <p:bold r:id="rId64"/>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B4A6"/>
    <a:srgbClr val="CC6600"/>
    <a:srgbClr val="66FFCC"/>
    <a:srgbClr val="0000FF"/>
    <a:srgbClr val="6600CC"/>
    <a:srgbClr val="456C44"/>
    <a:srgbClr val="6666FF"/>
    <a:srgbClr val="F4F173"/>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82905" autoAdjust="0"/>
  </p:normalViewPr>
  <p:slideViewPr>
    <p:cSldViewPr>
      <p:cViewPr varScale="1">
        <p:scale>
          <a:sx n="55" d="100"/>
          <a:sy n="55" d="100"/>
        </p:scale>
        <p:origin x="101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font" Target="fonts/font17.fntdata"/><Relationship Id="rId68"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7.fntdata"/><Relationship Id="rId58" Type="http://schemas.openxmlformats.org/officeDocument/2006/relationships/font" Target="fonts/font12.fntdata"/><Relationship Id="rId66"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font" Target="fonts/font15.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font" Target="fonts/font18.fntdata"/><Relationship Id="rId8" Type="http://schemas.openxmlformats.org/officeDocument/2006/relationships/slide" Target="slides/slide3.xml"/><Relationship Id="rId51" Type="http://schemas.openxmlformats.org/officeDocument/2006/relationships/font" Target="fonts/font5.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59" Type="http://schemas.openxmlformats.org/officeDocument/2006/relationships/font" Target="fonts/font13.fntdata"/><Relationship Id="rId67"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8.fntdata"/><Relationship Id="rId62"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3.fntdata"/><Relationship Id="rId57" Type="http://schemas.openxmlformats.org/officeDocument/2006/relationships/font" Target="fonts/font11.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6.fntdata"/><Relationship Id="rId60" Type="http://schemas.openxmlformats.org/officeDocument/2006/relationships/font" Target="fonts/font14.fntdata"/><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smtClean="0"/>
            <a:t>1. Cách khai báo một mã hàng mới trước khi thiết kế</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smtClean="0"/>
            <a:t>2. Thiết kế trên phần mềm Accumark – Pattern Processing, Digitizing, PDS </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2"/>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2"/>
      <dgm:spPr/>
    </dgm:pt>
    <dgm:pt modelId="{FE5DACDC-D204-4196-9D90-2C749A97F532}" type="pres">
      <dgm:prSet presAssocID="{13BF7155-BE45-4CF9-B41C-0D474A570606}" presName="dstNode" presStyleLbl="node1" presStyleIdx="0" presStyleCnt="2"/>
      <dgm:spPr/>
    </dgm:pt>
    <dgm:pt modelId="{403524E3-91F6-45AB-B12F-51339F9DFC8C}" type="pres">
      <dgm:prSet presAssocID="{5A1B949C-74D4-408C-BF4F-71E7093C8B8A}" presName="text_1" presStyleLbl="node1" presStyleIdx="0" presStyleCnt="2">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2"/>
      <dgm:spPr>
        <a:solidFill>
          <a:srgbClr val="F4F173"/>
        </a:solidFill>
      </dgm:spPr>
    </dgm:pt>
    <dgm:pt modelId="{F588A16F-7F4E-4A50-B952-589A958CDB24}" type="pres">
      <dgm:prSet presAssocID="{F7C15B5E-C61A-4C75-A38E-CB32B8706709}" presName="text_2" presStyleLbl="node1" presStyleIdx="1" presStyleCnt="2">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2"/>
      <dgm:spPr>
        <a:solidFill>
          <a:srgbClr val="CC6600"/>
        </a:solidFill>
      </dgm:spPr>
      <dgm:t>
        <a:bodyPr/>
        <a:lstStyle/>
        <a:p>
          <a:endParaRPr lang="en-US"/>
        </a:p>
      </dgm:t>
    </dgm:pt>
  </dgm:ptLst>
  <dgm:cxnLst>
    <dgm:cxn modelId="{7993ABEC-1981-4BCA-B35D-01E47D18948C}" type="presOf" srcId="{FA5E38D6-DC51-4AF6-A245-9E2506A06C37}" destId="{37A7EF96-65AD-4E2C-B45F-63DA6D445E29}" srcOrd="0" destOrd="0" presId="urn:microsoft.com/office/officeart/2008/layout/VerticalCurvedList"/>
    <dgm:cxn modelId="{37D20121-0924-4EAF-A63E-E629B259916F}" type="presOf" srcId="{F7C15B5E-C61A-4C75-A38E-CB32B8706709}" destId="{F588A16F-7F4E-4A50-B952-589A958CDB24}"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C5AAD10A-1615-43C2-AC16-4A0107F09D34}" type="presOf" srcId="{5A1B949C-74D4-408C-BF4F-71E7093C8B8A}" destId="{403524E3-91F6-45AB-B12F-51339F9DFC8C}"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4C8DBB45-1F9F-4B01-8858-DE39674856E5}" type="presOf" srcId="{13BF7155-BE45-4CF9-B41C-0D474A570606}" destId="{69FC402B-F556-4249-87CF-F2B99AD4BFAC}"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6C532E-C789-43BA-87BA-4E3FCC5ABDB4}" type="doc">
      <dgm:prSet loTypeId="urn:microsoft.com/office/officeart/2005/8/layout/bProcess4" loCatId="process" qsTypeId="urn:microsoft.com/office/officeart/2005/8/quickstyle/3d2" qsCatId="3D" csTypeId="urn:microsoft.com/office/officeart/2005/8/colors/accent1_2" csCatId="accent1" phldr="1"/>
      <dgm:spPr/>
      <dgm:t>
        <a:bodyPr/>
        <a:lstStyle/>
        <a:p>
          <a:endParaRPr lang="en-US"/>
        </a:p>
      </dgm:t>
    </dgm:pt>
    <dgm:pt modelId="{371822D2-13C1-4731-8365-41B27C32A85A}">
      <dgm:prSet phldrT="[Text]" custT="1"/>
      <dgm:spPr>
        <a:solidFill>
          <a:srgbClr val="00B050"/>
        </a:solidFill>
      </dgm:spPr>
      <dgm:t>
        <a:bodyPr/>
        <a:lstStyle/>
        <a:p>
          <a:r>
            <a:rPr lang="en-US" sz="3200" smtClean="0">
              <a:latin typeface="Times New Roman" panose="02020603050405020304" pitchFamily="18" charset="0"/>
              <a:cs typeface="Times New Roman" panose="02020603050405020304" pitchFamily="18" charset="0"/>
            </a:rPr>
            <a:t>Thân trước</a:t>
          </a:r>
          <a:endParaRPr lang="en-US" sz="3200">
            <a:latin typeface="Times New Roman" panose="02020603050405020304" pitchFamily="18" charset="0"/>
            <a:cs typeface="Times New Roman" panose="02020603050405020304" pitchFamily="18" charset="0"/>
          </a:endParaRPr>
        </a:p>
      </dgm:t>
    </dgm:pt>
    <dgm:pt modelId="{E6530697-D24B-45EA-A7F5-68BCE8E0D5AE}" type="parTrans" cxnId="{93290BFD-A775-4E8A-9BD7-347598E20DCA}">
      <dgm:prSet/>
      <dgm:spPr/>
      <dgm:t>
        <a:bodyPr/>
        <a:lstStyle/>
        <a:p>
          <a:endParaRPr lang="en-US"/>
        </a:p>
      </dgm:t>
    </dgm:pt>
    <dgm:pt modelId="{D979E2CB-7862-4351-8BFC-ED5F167CEF56}" type="sibTrans" cxnId="{93290BFD-A775-4E8A-9BD7-347598E20DCA}">
      <dgm:prSet/>
      <dgm:spPr>
        <a:solidFill>
          <a:srgbClr val="CC6600"/>
        </a:solidFill>
        <a:ln>
          <a:noFill/>
        </a:ln>
      </dgm:spPr>
      <dgm:t>
        <a:bodyPr/>
        <a:lstStyle/>
        <a:p>
          <a:endParaRPr lang="en-US"/>
        </a:p>
      </dgm:t>
    </dgm:pt>
    <dgm:pt modelId="{99320C75-A2BB-44B2-9298-7431FE406F2E}">
      <dgm:prSet phldrT="[Text]" custT="1"/>
      <dgm:spPr>
        <a:solidFill>
          <a:srgbClr val="6666FF"/>
        </a:solidFill>
      </dgm:spPr>
      <dgm:t>
        <a:bodyPr/>
        <a:lstStyle/>
        <a:p>
          <a:r>
            <a:rPr lang="en-US" sz="3200" smtClean="0">
              <a:latin typeface="Times New Roman" panose="02020603050405020304" pitchFamily="18" charset="0"/>
              <a:cs typeface="Times New Roman" panose="02020603050405020304" pitchFamily="18" charset="0"/>
            </a:rPr>
            <a:t>Thân sau</a:t>
          </a:r>
          <a:endParaRPr lang="en-US" sz="3200">
            <a:latin typeface="Times New Roman" panose="02020603050405020304" pitchFamily="18" charset="0"/>
            <a:cs typeface="Times New Roman" panose="02020603050405020304" pitchFamily="18" charset="0"/>
          </a:endParaRPr>
        </a:p>
      </dgm:t>
    </dgm:pt>
    <dgm:pt modelId="{D86BB115-BA21-4FE6-8DD4-0624BCC9BAD6}" type="parTrans" cxnId="{BDD0A11E-5791-4B0F-AB48-92335235A37B}">
      <dgm:prSet/>
      <dgm:spPr/>
      <dgm:t>
        <a:bodyPr/>
        <a:lstStyle/>
        <a:p>
          <a:endParaRPr lang="en-US"/>
        </a:p>
      </dgm:t>
    </dgm:pt>
    <dgm:pt modelId="{DBB76835-2EEE-4ADD-A6C6-A1BC334BE645}" type="sibTrans" cxnId="{BDD0A11E-5791-4B0F-AB48-92335235A37B}">
      <dgm:prSet/>
      <dgm:spPr>
        <a:solidFill>
          <a:srgbClr val="CC6600"/>
        </a:solidFill>
        <a:ln>
          <a:noFill/>
        </a:ln>
      </dgm:spPr>
      <dgm:t>
        <a:bodyPr/>
        <a:lstStyle/>
        <a:p>
          <a:endParaRPr lang="en-US"/>
        </a:p>
      </dgm:t>
    </dgm:pt>
    <dgm:pt modelId="{D8FC6879-76FF-4CE5-9D6B-8DCBDC3B32B4}">
      <dgm:prSet phldrT="[Text]" custT="1"/>
      <dgm:spPr>
        <a:solidFill>
          <a:srgbClr val="6600CC"/>
        </a:solidFill>
      </dgm:spPr>
      <dgm:t>
        <a:bodyPr/>
        <a:lstStyle/>
        <a:p>
          <a:r>
            <a:rPr lang="en-US" sz="3200" smtClean="0">
              <a:latin typeface="Times New Roman" panose="02020603050405020304" pitchFamily="18" charset="0"/>
              <a:cs typeface="Times New Roman" panose="02020603050405020304" pitchFamily="18" charset="0"/>
            </a:rPr>
            <a:t>Túi hông</a:t>
          </a:r>
          <a:endParaRPr lang="en-US" sz="3200">
            <a:latin typeface="Times New Roman" panose="02020603050405020304" pitchFamily="18" charset="0"/>
            <a:cs typeface="Times New Roman" panose="02020603050405020304" pitchFamily="18" charset="0"/>
          </a:endParaRPr>
        </a:p>
      </dgm:t>
    </dgm:pt>
    <dgm:pt modelId="{D508E392-AD03-4703-BF89-EC239D739BC3}" type="parTrans" cxnId="{C994C85D-25ED-456D-A54B-C29F046CDBEC}">
      <dgm:prSet/>
      <dgm:spPr/>
      <dgm:t>
        <a:bodyPr/>
        <a:lstStyle/>
        <a:p>
          <a:endParaRPr lang="en-US"/>
        </a:p>
      </dgm:t>
    </dgm:pt>
    <dgm:pt modelId="{F56C9359-B405-400D-BDA4-4E7F76550E21}" type="sibTrans" cxnId="{C994C85D-25ED-456D-A54B-C29F046CDBEC}">
      <dgm:prSet/>
      <dgm:spPr>
        <a:solidFill>
          <a:srgbClr val="CC6600"/>
        </a:solidFill>
        <a:ln>
          <a:noFill/>
        </a:ln>
      </dgm:spPr>
      <dgm:t>
        <a:bodyPr/>
        <a:lstStyle/>
        <a:p>
          <a:endParaRPr lang="en-US"/>
        </a:p>
      </dgm:t>
    </dgm:pt>
    <dgm:pt modelId="{42104329-95DA-4557-9134-0CF5141597A4}">
      <dgm:prSet phldrT="[Text]" custT="1"/>
      <dgm:spPr>
        <a:solidFill>
          <a:srgbClr val="92D050"/>
        </a:solidFill>
      </dgm:spPr>
      <dgm:t>
        <a:bodyPr/>
        <a:lstStyle/>
        <a:p>
          <a:r>
            <a:rPr lang="en-US" sz="3200" smtClean="0">
              <a:latin typeface="Times New Roman" panose="02020603050405020304" pitchFamily="18" charset="0"/>
              <a:cs typeface="Times New Roman" panose="02020603050405020304" pitchFamily="18" charset="0"/>
            </a:rPr>
            <a:t>Pagette </a:t>
          </a:r>
          <a:endParaRPr lang="en-US" sz="3200">
            <a:latin typeface="Times New Roman" panose="02020603050405020304" pitchFamily="18" charset="0"/>
            <a:cs typeface="Times New Roman" panose="02020603050405020304" pitchFamily="18" charset="0"/>
          </a:endParaRPr>
        </a:p>
      </dgm:t>
    </dgm:pt>
    <dgm:pt modelId="{74536334-A158-4CF2-AF39-D32D826A9874}" type="parTrans" cxnId="{4520EECB-0922-49E3-AAF5-FA4E5DE3D8E1}">
      <dgm:prSet/>
      <dgm:spPr/>
      <dgm:t>
        <a:bodyPr/>
        <a:lstStyle/>
        <a:p>
          <a:endParaRPr lang="en-US"/>
        </a:p>
      </dgm:t>
    </dgm:pt>
    <dgm:pt modelId="{DB6B72F9-A0D0-45BA-8C05-80421E438941}" type="sibTrans" cxnId="{4520EECB-0922-49E3-AAF5-FA4E5DE3D8E1}">
      <dgm:prSet/>
      <dgm:spPr>
        <a:solidFill>
          <a:srgbClr val="CC6600"/>
        </a:solidFill>
        <a:ln>
          <a:noFill/>
        </a:ln>
      </dgm:spPr>
      <dgm:t>
        <a:bodyPr/>
        <a:lstStyle/>
        <a:p>
          <a:endParaRPr lang="en-US"/>
        </a:p>
      </dgm:t>
    </dgm:pt>
    <dgm:pt modelId="{3A60C979-4CAE-4086-BDD9-A80C1D0AEEAA}">
      <dgm:prSet phldrT="[Text]" custT="1"/>
      <dgm:spPr>
        <a:solidFill>
          <a:srgbClr val="00B0F0"/>
        </a:solidFill>
      </dgm:spPr>
      <dgm:t>
        <a:bodyPr/>
        <a:lstStyle/>
        <a:p>
          <a:r>
            <a:rPr lang="en-US" sz="3200" smtClean="0">
              <a:latin typeface="Times New Roman" panose="02020603050405020304" pitchFamily="18" charset="0"/>
              <a:cs typeface="Times New Roman" panose="02020603050405020304" pitchFamily="18" charset="0"/>
            </a:rPr>
            <a:t>Lưng quần</a:t>
          </a:r>
          <a:endParaRPr lang="en-US" sz="3200">
            <a:latin typeface="Times New Roman" panose="02020603050405020304" pitchFamily="18" charset="0"/>
            <a:cs typeface="Times New Roman" panose="02020603050405020304" pitchFamily="18" charset="0"/>
          </a:endParaRPr>
        </a:p>
      </dgm:t>
    </dgm:pt>
    <dgm:pt modelId="{F4AA35C0-1B56-41EF-9BE6-7B131BA157BE}" type="parTrans" cxnId="{825A5724-6A24-4092-9C66-136EBD501EE1}">
      <dgm:prSet/>
      <dgm:spPr/>
      <dgm:t>
        <a:bodyPr/>
        <a:lstStyle/>
        <a:p>
          <a:endParaRPr lang="en-US"/>
        </a:p>
      </dgm:t>
    </dgm:pt>
    <dgm:pt modelId="{41F14977-4FA2-4A81-8468-83F448A589AE}" type="sibTrans" cxnId="{825A5724-6A24-4092-9C66-136EBD501EE1}">
      <dgm:prSet/>
      <dgm:spPr>
        <a:solidFill>
          <a:srgbClr val="CC6600"/>
        </a:solidFill>
        <a:ln>
          <a:noFill/>
        </a:ln>
      </dgm:spPr>
      <dgm:t>
        <a:bodyPr/>
        <a:lstStyle/>
        <a:p>
          <a:endParaRPr lang="en-US"/>
        </a:p>
      </dgm:t>
    </dgm:pt>
    <dgm:pt modelId="{928367A8-3CC4-456F-859D-6F29F065C749}" type="pres">
      <dgm:prSet presAssocID="{A76C532E-C789-43BA-87BA-4E3FCC5ABDB4}" presName="Name0" presStyleCnt="0">
        <dgm:presLayoutVars>
          <dgm:dir/>
          <dgm:resizeHandles/>
        </dgm:presLayoutVars>
      </dgm:prSet>
      <dgm:spPr/>
      <dgm:t>
        <a:bodyPr/>
        <a:lstStyle/>
        <a:p>
          <a:endParaRPr lang="en-US"/>
        </a:p>
      </dgm:t>
    </dgm:pt>
    <dgm:pt modelId="{57AE7CB6-8259-4DE1-A7C0-633370854191}" type="pres">
      <dgm:prSet presAssocID="{371822D2-13C1-4731-8365-41B27C32A85A}" presName="compNode" presStyleCnt="0"/>
      <dgm:spPr/>
    </dgm:pt>
    <dgm:pt modelId="{B142AC8A-F700-48D7-BE10-4CFBE86C264E}" type="pres">
      <dgm:prSet presAssocID="{371822D2-13C1-4731-8365-41B27C32A85A}" presName="dummyConnPt" presStyleCnt="0"/>
      <dgm:spPr/>
    </dgm:pt>
    <dgm:pt modelId="{8CF743DD-32ED-401D-9112-1A6687D26AC1}" type="pres">
      <dgm:prSet presAssocID="{371822D2-13C1-4731-8365-41B27C32A85A}" presName="node" presStyleLbl="node1" presStyleIdx="0" presStyleCnt="5" custLinFactNeighborY="-2993">
        <dgm:presLayoutVars>
          <dgm:bulletEnabled val="1"/>
        </dgm:presLayoutVars>
      </dgm:prSet>
      <dgm:spPr/>
      <dgm:t>
        <a:bodyPr/>
        <a:lstStyle/>
        <a:p>
          <a:endParaRPr lang="en-US"/>
        </a:p>
      </dgm:t>
    </dgm:pt>
    <dgm:pt modelId="{A9C61A1B-5482-43FC-A717-5D16DB702F4F}" type="pres">
      <dgm:prSet presAssocID="{D979E2CB-7862-4351-8BFC-ED5F167CEF56}" presName="sibTrans" presStyleLbl="bgSibTrans2D1" presStyleIdx="0" presStyleCnt="4"/>
      <dgm:spPr/>
      <dgm:t>
        <a:bodyPr/>
        <a:lstStyle/>
        <a:p>
          <a:endParaRPr lang="en-US"/>
        </a:p>
      </dgm:t>
    </dgm:pt>
    <dgm:pt modelId="{EFCD307B-AEA3-4BC3-9765-46A37E0379E2}" type="pres">
      <dgm:prSet presAssocID="{99320C75-A2BB-44B2-9298-7431FE406F2E}" presName="compNode" presStyleCnt="0"/>
      <dgm:spPr/>
    </dgm:pt>
    <dgm:pt modelId="{ECC2447B-78CE-4B2F-B9C3-62AE1A661EC5}" type="pres">
      <dgm:prSet presAssocID="{99320C75-A2BB-44B2-9298-7431FE406F2E}" presName="dummyConnPt" presStyleCnt="0"/>
      <dgm:spPr/>
    </dgm:pt>
    <dgm:pt modelId="{B8DBE6B0-5508-4511-882B-9495D3827B66}" type="pres">
      <dgm:prSet presAssocID="{99320C75-A2BB-44B2-9298-7431FE406F2E}" presName="node" presStyleLbl="node1" presStyleIdx="1" presStyleCnt="5" custLinFactNeighborY="-2993">
        <dgm:presLayoutVars>
          <dgm:bulletEnabled val="1"/>
        </dgm:presLayoutVars>
      </dgm:prSet>
      <dgm:spPr/>
      <dgm:t>
        <a:bodyPr/>
        <a:lstStyle/>
        <a:p>
          <a:endParaRPr lang="en-US"/>
        </a:p>
      </dgm:t>
    </dgm:pt>
    <dgm:pt modelId="{1E7DEF92-503E-4119-8D38-FF1408B27E11}" type="pres">
      <dgm:prSet presAssocID="{DBB76835-2EEE-4ADD-A6C6-A1BC334BE645}" presName="sibTrans" presStyleLbl="bgSibTrans2D1" presStyleIdx="1" presStyleCnt="4"/>
      <dgm:spPr/>
      <dgm:t>
        <a:bodyPr/>
        <a:lstStyle/>
        <a:p>
          <a:endParaRPr lang="en-US"/>
        </a:p>
      </dgm:t>
    </dgm:pt>
    <dgm:pt modelId="{FDBDF2D1-3790-4B95-B57A-F80680BF6284}" type="pres">
      <dgm:prSet presAssocID="{D8FC6879-76FF-4CE5-9D6B-8DCBDC3B32B4}" presName="compNode" presStyleCnt="0"/>
      <dgm:spPr/>
    </dgm:pt>
    <dgm:pt modelId="{DF21EE66-DBC7-4426-8135-5E045359467E}" type="pres">
      <dgm:prSet presAssocID="{D8FC6879-76FF-4CE5-9D6B-8DCBDC3B32B4}" presName="dummyConnPt" presStyleCnt="0"/>
      <dgm:spPr/>
    </dgm:pt>
    <dgm:pt modelId="{2A8A8520-AC68-42E8-902F-9C4E1B16A00A}" type="pres">
      <dgm:prSet presAssocID="{D8FC6879-76FF-4CE5-9D6B-8DCBDC3B32B4}" presName="node" presStyleLbl="node1" presStyleIdx="2" presStyleCnt="5" custLinFactNeighborY="-2993">
        <dgm:presLayoutVars>
          <dgm:bulletEnabled val="1"/>
        </dgm:presLayoutVars>
      </dgm:prSet>
      <dgm:spPr/>
      <dgm:t>
        <a:bodyPr/>
        <a:lstStyle/>
        <a:p>
          <a:endParaRPr lang="en-US"/>
        </a:p>
      </dgm:t>
    </dgm:pt>
    <dgm:pt modelId="{3DA89D7C-DD0C-4EE3-95B4-C27569A9651E}" type="pres">
      <dgm:prSet presAssocID="{F56C9359-B405-400D-BDA4-4E7F76550E21}" presName="sibTrans" presStyleLbl="bgSibTrans2D1" presStyleIdx="2" presStyleCnt="4"/>
      <dgm:spPr/>
      <dgm:t>
        <a:bodyPr/>
        <a:lstStyle/>
        <a:p>
          <a:endParaRPr lang="en-US"/>
        </a:p>
      </dgm:t>
    </dgm:pt>
    <dgm:pt modelId="{674135FF-C587-45E6-BC38-1D5C81265CC9}" type="pres">
      <dgm:prSet presAssocID="{42104329-95DA-4557-9134-0CF5141597A4}" presName="compNode" presStyleCnt="0"/>
      <dgm:spPr/>
    </dgm:pt>
    <dgm:pt modelId="{1ED227B0-A214-467A-9200-7F63E9B16BD5}" type="pres">
      <dgm:prSet presAssocID="{42104329-95DA-4557-9134-0CF5141597A4}" presName="dummyConnPt" presStyleCnt="0"/>
      <dgm:spPr/>
    </dgm:pt>
    <dgm:pt modelId="{7FB8066E-BD28-44FA-AFD5-82608BC31B2E}" type="pres">
      <dgm:prSet presAssocID="{42104329-95DA-4557-9134-0CF5141597A4}" presName="node" presStyleLbl="node1" presStyleIdx="3" presStyleCnt="5">
        <dgm:presLayoutVars>
          <dgm:bulletEnabled val="1"/>
        </dgm:presLayoutVars>
      </dgm:prSet>
      <dgm:spPr/>
      <dgm:t>
        <a:bodyPr/>
        <a:lstStyle/>
        <a:p>
          <a:endParaRPr lang="en-US"/>
        </a:p>
      </dgm:t>
    </dgm:pt>
    <dgm:pt modelId="{84CF4CD0-08C0-4718-A6F3-F46E0933FB47}" type="pres">
      <dgm:prSet presAssocID="{DB6B72F9-A0D0-45BA-8C05-80421E438941}" presName="sibTrans" presStyleLbl="bgSibTrans2D1" presStyleIdx="3" presStyleCnt="4"/>
      <dgm:spPr/>
      <dgm:t>
        <a:bodyPr/>
        <a:lstStyle/>
        <a:p>
          <a:endParaRPr lang="en-US"/>
        </a:p>
      </dgm:t>
    </dgm:pt>
    <dgm:pt modelId="{73D3909E-D62C-460A-97D4-52A58FA0F73D}" type="pres">
      <dgm:prSet presAssocID="{3A60C979-4CAE-4086-BDD9-A80C1D0AEEAA}" presName="compNode" presStyleCnt="0"/>
      <dgm:spPr/>
    </dgm:pt>
    <dgm:pt modelId="{96362898-3059-4F4A-8821-C7967448B564}" type="pres">
      <dgm:prSet presAssocID="{3A60C979-4CAE-4086-BDD9-A80C1D0AEEAA}" presName="dummyConnPt" presStyleCnt="0"/>
      <dgm:spPr/>
    </dgm:pt>
    <dgm:pt modelId="{9292B4F2-4752-453B-B9F6-329376805C55}" type="pres">
      <dgm:prSet presAssocID="{3A60C979-4CAE-4086-BDD9-A80C1D0AEEAA}" presName="node" presStyleLbl="node1" presStyleIdx="4" presStyleCnt="5" custLinFactNeighborY="-2993">
        <dgm:presLayoutVars>
          <dgm:bulletEnabled val="1"/>
        </dgm:presLayoutVars>
      </dgm:prSet>
      <dgm:spPr/>
      <dgm:t>
        <a:bodyPr/>
        <a:lstStyle/>
        <a:p>
          <a:endParaRPr lang="en-US"/>
        </a:p>
      </dgm:t>
    </dgm:pt>
  </dgm:ptLst>
  <dgm:cxnLst>
    <dgm:cxn modelId="{A0CD108D-3C84-44D2-85B6-BD1C50A53E88}" type="presOf" srcId="{A76C532E-C789-43BA-87BA-4E3FCC5ABDB4}" destId="{928367A8-3CC4-456F-859D-6F29F065C749}" srcOrd="0" destOrd="0" presId="urn:microsoft.com/office/officeart/2005/8/layout/bProcess4"/>
    <dgm:cxn modelId="{BDD0A11E-5791-4B0F-AB48-92335235A37B}" srcId="{A76C532E-C789-43BA-87BA-4E3FCC5ABDB4}" destId="{99320C75-A2BB-44B2-9298-7431FE406F2E}" srcOrd="1" destOrd="0" parTransId="{D86BB115-BA21-4FE6-8DD4-0624BCC9BAD6}" sibTransId="{DBB76835-2EEE-4ADD-A6C6-A1BC334BE645}"/>
    <dgm:cxn modelId="{77D29B17-50F2-439B-A0A9-359520A8B86B}" type="presOf" srcId="{3A60C979-4CAE-4086-BDD9-A80C1D0AEEAA}" destId="{9292B4F2-4752-453B-B9F6-329376805C55}" srcOrd="0" destOrd="0" presId="urn:microsoft.com/office/officeart/2005/8/layout/bProcess4"/>
    <dgm:cxn modelId="{93290BFD-A775-4E8A-9BD7-347598E20DCA}" srcId="{A76C532E-C789-43BA-87BA-4E3FCC5ABDB4}" destId="{371822D2-13C1-4731-8365-41B27C32A85A}" srcOrd="0" destOrd="0" parTransId="{E6530697-D24B-45EA-A7F5-68BCE8E0D5AE}" sibTransId="{D979E2CB-7862-4351-8BFC-ED5F167CEF56}"/>
    <dgm:cxn modelId="{1E2D6FF9-6ED9-4A58-A7CE-86D1BE951EAF}" type="presOf" srcId="{D8FC6879-76FF-4CE5-9D6B-8DCBDC3B32B4}" destId="{2A8A8520-AC68-42E8-902F-9C4E1B16A00A}" srcOrd="0" destOrd="0" presId="urn:microsoft.com/office/officeart/2005/8/layout/bProcess4"/>
    <dgm:cxn modelId="{2C7FD6AA-D0C0-4013-862D-E3AC3D412963}" type="presOf" srcId="{DB6B72F9-A0D0-45BA-8C05-80421E438941}" destId="{84CF4CD0-08C0-4718-A6F3-F46E0933FB47}" srcOrd="0" destOrd="0" presId="urn:microsoft.com/office/officeart/2005/8/layout/bProcess4"/>
    <dgm:cxn modelId="{7A98FB93-5599-4827-8926-9118ED851326}" type="presOf" srcId="{DBB76835-2EEE-4ADD-A6C6-A1BC334BE645}" destId="{1E7DEF92-503E-4119-8D38-FF1408B27E11}" srcOrd="0" destOrd="0" presId="urn:microsoft.com/office/officeart/2005/8/layout/bProcess4"/>
    <dgm:cxn modelId="{A602DE5C-2A47-400E-905A-CFFCD6433D89}" type="presOf" srcId="{42104329-95DA-4557-9134-0CF5141597A4}" destId="{7FB8066E-BD28-44FA-AFD5-82608BC31B2E}" srcOrd="0" destOrd="0" presId="urn:microsoft.com/office/officeart/2005/8/layout/bProcess4"/>
    <dgm:cxn modelId="{1B587EE3-6692-4F07-9430-C703DBE1D0A1}" type="presOf" srcId="{D979E2CB-7862-4351-8BFC-ED5F167CEF56}" destId="{A9C61A1B-5482-43FC-A717-5D16DB702F4F}" srcOrd="0" destOrd="0" presId="urn:microsoft.com/office/officeart/2005/8/layout/bProcess4"/>
    <dgm:cxn modelId="{8E6F77E6-4B47-45C1-8F58-586B116BF474}" type="presOf" srcId="{99320C75-A2BB-44B2-9298-7431FE406F2E}" destId="{B8DBE6B0-5508-4511-882B-9495D3827B66}" srcOrd="0" destOrd="0" presId="urn:microsoft.com/office/officeart/2005/8/layout/bProcess4"/>
    <dgm:cxn modelId="{825A5724-6A24-4092-9C66-136EBD501EE1}" srcId="{A76C532E-C789-43BA-87BA-4E3FCC5ABDB4}" destId="{3A60C979-4CAE-4086-BDD9-A80C1D0AEEAA}" srcOrd="4" destOrd="0" parTransId="{F4AA35C0-1B56-41EF-9BE6-7B131BA157BE}" sibTransId="{41F14977-4FA2-4A81-8468-83F448A589AE}"/>
    <dgm:cxn modelId="{4377976D-6A4B-4D3B-86DD-96CD9F2014F3}" type="presOf" srcId="{371822D2-13C1-4731-8365-41B27C32A85A}" destId="{8CF743DD-32ED-401D-9112-1A6687D26AC1}" srcOrd="0" destOrd="0" presId="urn:microsoft.com/office/officeart/2005/8/layout/bProcess4"/>
    <dgm:cxn modelId="{4520EECB-0922-49E3-AAF5-FA4E5DE3D8E1}" srcId="{A76C532E-C789-43BA-87BA-4E3FCC5ABDB4}" destId="{42104329-95DA-4557-9134-0CF5141597A4}" srcOrd="3" destOrd="0" parTransId="{74536334-A158-4CF2-AF39-D32D826A9874}" sibTransId="{DB6B72F9-A0D0-45BA-8C05-80421E438941}"/>
    <dgm:cxn modelId="{93AA3EAE-D615-4564-B237-B62CEF1A8A68}" type="presOf" srcId="{F56C9359-B405-400D-BDA4-4E7F76550E21}" destId="{3DA89D7C-DD0C-4EE3-95B4-C27569A9651E}" srcOrd="0" destOrd="0" presId="urn:microsoft.com/office/officeart/2005/8/layout/bProcess4"/>
    <dgm:cxn modelId="{C994C85D-25ED-456D-A54B-C29F046CDBEC}" srcId="{A76C532E-C789-43BA-87BA-4E3FCC5ABDB4}" destId="{D8FC6879-76FF-4CE5-9D6B-8DCBDC3B32B4}" srcOrd="2" destOrd="0" parTransId="{D508E392-AD03-4703-BF89-EC239D739BC3}" sibTransId="{F56C9359-B405-400D-BDA4-4E7F76550E21}"/>
    <dgm:cxn modelId="{DA5A1879-E775-479F-BDBA-9653C36CA0D7}" type="presParOf" srcId="{928367A8-3CC4-456F-859D-6F29F065C749}" destId="{57AE7CB6-8259-4DE1-A7C0-633370854191}" srcOrd="0" destOrd="0" presId="urn:microsoft.com/office/officeart/2005/8/layout/bProcess4"/>
    <dgm:cxn modelId="{5AB0F11E-AB9A-4CAD-8F99-9DD53B6991DB}" type="presParOf" srcId="{57AE7CB6-8259-4DE1-A7C0-633370854191}" destId="{B142AC8A-F700-48D7-BE10-4CFBE86C264E}" srcOrd="0" destOrd="0" presId="urn:microsoft.com/office/officeart/2005/8/layout/bProcess4"/>
    <dgm:cxn modelId="{91120991-2F54-4430-88F7-862160D2FC13}" type="presParOf" srcId="{57AE7CB6-8259-4DE1-A7C0-633370854191}" destId="{8CF743DD-32ED-401D-9112-1A6687D26AC1}" srcOrd="1" destOrd="0" presId="urn:microsoft.com/office/officeart/2005/8/layout/bProcess4"/>
    <dgm:cxn modelId="{61BABD1C-7FD9-47F1-A8B4-F0C54A7225B0}" type="presParOf" srcId="{928367A8-3CC4-456F-859D-6F29F065C749}" destId="{A9C61A1B-5482-43FC-A717-5D16DB702F4F}" srcOrd="1" destOrd="0" presId="urn:microsoft.com/office/officeart/2005/8/layout/bProcess4"/>
    <dgm:cxn modelId="{E03F4C96-CFC2-4B6D-A530-8AAA9351CFBD}" type="presParOf" srcId="{928367A8-3CC4-456F-859D-6F29F065C749}" destId="{EFCD307B-AEA3-4BC3-9765-46A37E0379E2}" srcOrd="2" destOrd="0" presId="urn:microsoft.com/office/officeart/2005/8/layout/bProcess4"/>
    <dgm:cxn modelId="{E107DB01-6C6E-4B58-964A-95F09CBE56FB}" type="presParOf" srcId="{EFCD307B-AEA3-4BC3-9765-46A37E0379E2}" destId="{ECC2447B-78CE-4B2F-B9C3-62AE1A661EC5}" srcOrd="0" destOrd="0" presId="urn:microsoft.com/office/officeart/2005/8/layout/bProcess4"/>
    <dgm:cxn modelId="{3F548BE0-D92F-412A-B6C9-3C256140B3BA}" type="presParOf" srcId="{EFCD307B-AEA3-4BC3-9765-46A37E0379E2}" destId="{B8DBE6B0-5508-4511-882B-9495D3827B66}" srcOrd="1" destOrd="0" presId="urn:microsoft.com/office/officeart/2005/8/layout/bProcess4"/>
    <dgm:cxn modelId="{C7DB949F-47BB-4A6D-A5C3-637DC4A83417}" type="presParOf" srcId="{928367A8-3CC4-456F-859D-6F29F065C749}" destId="{1E7DEF92-503E-4119-8D38-FF1408B27E11}" srcOrd="3" destOrd="0" presId="urn:microsoft.com/office/officeart/2005/8/layout/bProcess4"/>
    <dgm:cxn modelId="{CFE07130-FC5E-4663-9759-E156C2F1023C}" type="presParOf" srcId="{928367A8-3CC4-456F-859D-6F29F065C749}" destId="{FDBDF2D1-3790-4B95-B57A-F80680BF6284}" srcOrd="4" destOrd="0" presId="urn:microsoft.com/office/officeart/2005/8/layout/bProcess4"/>
    <dgm:cxn modelId="{AABDDC8B-019A-4400-AAEB-26E093C9103F}" type="presParOf" srcId="{FDBDF2D1-3790-4B95-B57A-F80680BF6284}" destId="{DF21EE66-DBC7-4426-8135-5E045359467E}" srcOrd="0" destOrd="0" presId="urn:microsoft.com/office/officeart/2005/8/layout/bProcess4"/>
    <dgm:cxn modelId="{B67D41B7-9860-4D18-864B-3426A5821BBB}" type="presParOf" srcId="{FDBDF2D1-3790-4B95-B57A-F80680BF6284}" destId="{2A8A8520-AC68-42E8-902F-9C4E1B16A00A}" srcOrd="1" destOrd="0" presId="urn:microsoft.com/office/officeart/2005/8/layout/bProcess4"/>
    <dgm:cxn modelId="{BF84D9FD-1028-4158-8F2E-C3C963248591}" type="presParOf" srcId="{928367A8-3CC4-456F-859D-6F29F065C749}" destId="{3DA89D7C-DD0C-4EE3-95B4-C27569A9651E}" srcOrd="5" destOrd="0" presId="urn:microsoft.com/office/officeart/2005/8/layout/bProcess4"/>
    <dgm:cxn modelId="{6BE49431-A76D-4974-AD74-C6885F699E7F}" type="presParOf" srcId="{928367A8-3CC4-456F-859D-6F29F065C749}" destId="{674135FF-C587-45E6-BC38-1D5C81265CC9}" srcOrd="6" destOrd="0" presId="urn:microsoft.com/office/officeart/2005/8/layout/bProcess4"/>
    <dgm:cxn modelId="{06158A88-AD0F-459D-917F-EC4B864FFE73}" type="presParOf" srcId="{674135FF-C587-45E6-BC38-1D5C81265CC9}" destId="{1ED227B0-A214-467A-9200-7F63E9B16BD5}" srcOrd="0" destOrd="0" presId="urn:microsoft.com/office/officeart/2005/8/layout/bProcess4"/>
    <dgm:cxn modelId="{AB71394A-F2C0-4E8F-8DFC-B42BD9711443}" type="presParOf" srcId="{674135FF-C587-45E6-BC38-1D5C81265CC9}" destId="{7FB8066E-BD28-44FA-AFD5-82608BC31B2E}" srcOrd="1" destOrd="0" presId="urn:microsoft.com/office/officeart/2005/8/layout/bProcess4"/>
    <dgm:cxn modelId="{72E9A6CC-EEA4-4E23-B2AB-7215A6D2BA2C}" type="presParOf" srcId="{928367A8-3CC4-456F-859D-6F29F065C749}" destId="{84CF4CD0-08C0-4718-A6F3-F46E0933FB47}" srcOrd="7" destOrd="0" presId="urn:microsoft.com/office/officeart/2005/8/layout/bProcess4"/>
    <dgm:cxn modelId="{4AC871E8-0C99-4314-8EB9-AE07019259E7}" type="presParOf" srcId="{928367A8-3CC4-456F-859D-6F29F065C749}" destId="{73D3909E-D62C-460A-97D4-52A58FA0F73D}" srcOrd="8" destOrd="0" presId="urn:microsoft.com/office/officeart/2005/8/layout/bProcess4"/>
    <dgm:cxn modelId="{EF135ABA-33A0-4A77-B365-C725DC9BCF7A}" type="presParOf" srcId="{73D3909E-D62C-460A-97D4-52A58FA0F73D}" destId="{96362898-3059-4F4A-8821-C7967448B564}" srcOrd="0" destOrd="0" presId="urn:microsoft.com/office/officeart/2005/8/layout/bProcess4"/>
    <dgm:cxn modelId="{EDB25DCB-DDDE-405D-9A93-207D3DF2E688}" type="presParOf" srcId="{73D3909E-D62C-460A-97D4-52A58FA0F73D}" destId="{9292B4F2-4752-453B-B9F6-329376805C55}"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6CB4A6"/>
        </a:solidFill>
        <a:ln>
          <a:noFill/>
        </a:ln>
      </dgm:spPr>
      <dgm:t>
        <a:bodyPr/>
        <a:lstStyle/>
        <a:p>
          <a:r>
            <a:rPr lang="en-US" smtClean="0"/>
            <a:t>1. Nhảy mẫu trên phần mềm Gerber Technology – Accumark</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92D050"/>
        </a:solidFill>
        <a:ln>
          <a:noFill/>
        </a:ln>
      </dgm:spPr>
      <dgm:t>
        <a:bodyPr/>
        <a:lstStyle/>
        <a:p>
          <a:r>
            <a:rPr lang="en-US" smtClean="0"/>
            <a:t>2. Cách lập bảng chi tiết </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2"/>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2"/>
      <dgm:spPr/>
    </dgm:pt>
    <dgm:pt modelId="{FE5DACDC-D204-4196-9D90-2C749A97F532}" type="pres">
      <dgm:prSet presAssocID="{13BF7155-BE45-4CF9-B41C-0D474A570606}" presName="dstNode" presStyleLbl="node1" presStyleIdx="0" presStyleCnt="2"/>
      <dgm:spPr/>
    </dgm:pt>
    <dgm:pt modelId="{403524E3-91F6-45AB-B12F-51339F9DFC8C}" type="pres">
      <dgm:prSet presAssocID="{5A1B949C-74D4-408C-BF4F-71E7093C8B8A}" presName="text_1" presStyleLbl="node1" presStyleIdx="0" presStyleCnt="2">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2"/>
      <dgm:spPr>
        <a:solidFill>
          <a:srgbClr val="92D050"/>
        </a:solidFill>
      </dgm:spPr>
      <dgm:t>
        <a:bodyPr/>
        <a:lstStyle/>
        <a:p>
          <a:endParaRPr lang="en-US"/>
        </a:p>
      </dgm:t>
    </dgm:pt>
    <dgm:pt modelId="{F588A16F-7F4E-4A50-B952-589A958CDB24}" type="pres">
      <dgm:prSet presAssocID="{F7C15B5E-C61A-4C75-A38E-CB32B8706709}" presName="text_2" presStyleLbl="node1" presStyleIdx="1" presStyleCnt="2">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2"/>
      <dgm:spPr>
        <a:solidFill>
          <a:srgbClr val="6CB4A6"/>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37D20121-0924-4EAF-A63E-E629B259916F}" type="presOf" srcId="{F7C15B5E-C61A-4C75-A38E-CB32B8706709}" destId="{F588A16F-7F4E-4A50-B952-589A958CDB24}"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069492" y="-935954"/>
          <a:ext cx="7282108" cy="7282108"/>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994530" y="772901"/>
          <a:ext cx="7994709" cy="1545585"/>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26809" tIns="86360" rIns="86360" bIns="86360" numCol="1" spcCol="1270" anchor="ctr" anchorCtr="0">
          <a:noAutofit/>
        </a:bodyPr>
        <a:lstStyle/>
        <a:p>
          <a:pPr lvl="0" algn="l" defTabSz="1511300">
            <a:lnSpc>
              <a:spcPct val="90000"/>
            </a:lnSpc>
            <a:spcBef>
              <a:spcPct val="0"/>
            </a:spcBef>
            <a:spcAft>
              <a:spcPct val="35000"/>
            </a:spcAft>
          </a:pPr>
          <a:r>
            <a:rPr lang="en-US" sz="3400" kern="1200" smtClean="0"/>
            <a:t>1. Cách khai báo một mã hàng mới trước khi thiết kế</a:t>
          </a:r>
          <a:endParaRPr lang="en-US" sz="3400" kern="1200"/>
        </a:p>
      </dsp:txBody>
      <dsp:txXfrm>
        <a:off x="994530" y="772901"/>
        <a:ext cx="7994709" cy="1545585"/>
      </dsp:txXfrm>
    </dsp:sp>
    <dsp:sp modelId="{D9A196BA-9014-4600-9E53-77AD77C7300C}">
      <dsp:nvSpPr>
        <dsp:cNvPr id="0" name=""/>
        <dsp:cNvSpPr/>
      </dsp:nvSpPr>
      <dsp:spPr>
        <a:xfrm>
          <a:off x="28538" y="579702"/>
          <a:ext cx="1931982" cy="1931982"/>
        </a:xfrm>
        <a:prstGeom prst="ellipse">
          <a:avLst/>
        </a:prstGeom>
        <a:solidFill>
          <a:srgbClr val="F4F173"/>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94530" y="3091712"/>
          <a:ext cx="7994709" cy="15455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26809" tIns="86360" rIns="86360" bIns="86360" numCol="1" spcCol="1270" anchor="ctr" anchorCtr="0">
          <a:noAutofit/>
        </a:bodyPr>
        <a:lstStyle/>
        <a:p>
          <a:pPr lvl="0" algn="l" defTabSz="1511300">
            <a:lnSpc>
              <a:spcPct val="90000"/>
            </a:lnSpc>
            <a:spcBef>
              <a:spcPct val="0"/>
            </a:spcBef>
            <a:spcAft>
              <a:spcPct val="35000"/>
            </a:spcAft>
          </a:pPr>
          <a:r>
            <a:rPr lang="en-US" sz="3400" kern="1200" smtClean="0"/>
            <a:t>2. Thiết kế trên phần mềm Accumark – Pattern Processing, Digitizing, PDS </a:t>
          </a:r>
          <a:endParaRPr lang="en-US" sz="3400" kern="1200"/>
        </a:p>
      </dsp:txBody>
      <dsp:txXfrm>
        <a:off x="994530" y="3091712"/>
        <a:ext cx="7994709" cy="1545585"/>
      </dsp:txXfrm>
    </dsp:sp>
    <dsp:sp modelId="{3C4FEECA-1254-41E8-BAE8-E45561F0636D}">
      <dsp:nvSpPr>
        <dsp:cNvPr id="0" name=""/>
        <dsp:cNvSpPr/>
      </dsp:nvSpPr>
      <dsp:spPr>
        <a:xfrm>
          <a:off x="28538" y="2898514"/>
          <a:ext cx="1931982" cy="193198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C61A1B-5482-43FC-A717-5D16DB702F4F}">
      <dsp:nvSpPr>
        <dsp:cNvPr id="0" name=""/>
        <dsp:cNvSpPr/>
      </dsp:nvSpPr>
      <dsp:spPr>
        <a:xfrm rot="5400000">
          <a:off x="658366" y="1006859"/>
          <a:ext cx="1562425" cy="193162"/>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CF743DD-32ED-401D-9112-1A6687D26AC1}">
      <dsp:nvSpPr>
        <dsp:cNvPr id="0" name=""/>
        <dsp:cNvSpPr/>
      </dsp:nvSpPr>
      <dsp:spPr>
        <a:xfrm>
          <a:off x="1004818" y="0"/>
          <a:ext cx="2146250" cy="1287750"/>
        </a:xfrm>
        <a:prstGeom prst="roundRect">
          <a:avLst>
            <a:gd name="adj" fmla="val 10000"/>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smtClean="0">
              <a:latin typeface="Times New Roman" panose="02020603050405020304" pitchFamily="18" charset="0"/>
              <a:cs typeface="Times New Roman" panose="02020603050405020304" pitchFamily="18" charset="0"/>
            </a:rPr>
            <a:t>Thân trước</a:t>
          </a:r>
          <a:endParaRPr lang="en-US" sz="3200" kern="1200">
            <a:latin typeface="Times New Roman" panose="02020603050405020304" pitchFamily="18" charset="0"/>
            <a:cs typeface="Times New Roman" panose="02020603050405020304" pitchFamily="18" charset="0"/>
          </a:endParaRPr>
        </a:p>
      </dsp:txBody>
      <dsp:txXfrm>
        <a:off x="1042535" y="37717"/>
        <a:ext cx="2070816" cy="1212316"/>
      </dsp:txXfrm>
    </dsp:sp>
    <dsp:sp modelId="{1E7DEF92-503E-4119-8D38-FF1408B27E11}">
      <dsp:nvSpPr>
        <dsp:cNvPr id="0" name=""/>
        <dsp:cNvSpPr/>
      </dsp:nvSpPr>
      <dsp:spPr>
        <a:xfrm rot="5400000">
          <a:off x="640245" y="2598426"/>
          <a:ext cx="1598666" cy="193162"/>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B8DBE6B0-5508-4511-882B-9495D3827B66}">
      <dsp:nvSpPr>
        <dsp:cNvPr id="0" name=""/>
        <dsp:cNvSpPr/>
      </dsp:nvSpPr>
      <dsp:spPr>
        <a:xfrm>
          <a:off x="1004818" y="1573447"/>
          <a:ext cx="2146250" cy="1287750"/>
        </a:xfrm>
        <a:prstGeom prst="roundRect">
          <a:avLst>
            <a:gd name="adj" fmla="val 10000"/>
          </a:avLst>
        </a:prstGeom>
        <a:solidFill>
          <a:srgbClr val="6666FF"/>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smtClean="0">
              <a:latin typeface="Times New Roman" panose="02020603050405020304" pitchFamily="18" charset="0"/>
              <a:cs typeface="Times New Roman" panose="02020603050405020304" pitchFamily="18" charset="0"/>
            </a:rPr>
            <a:t>Thân sau</a:t>
          </a:r>
          <a:endParaRPr lang="en-US" sz="3200" kern="1200">
            <a:latin typeface="Times New Roman" panose="02020603050405020304" pitchFamily="18" charset="0"/>
            <a:cs typeface="Times New Roman" panose="02020603050405020304" pitchFamily="18" charset="0"/>
          </a:endParaRPr>
        </a:p>
      </dsp:txBody>
      <dsp:txXfrm>
        <a:off x="1042535" y="1611164"/>
        <a:ext cx="2070816" cy="1212316"/>
      </dsp:txXfrm>
    </dsp:sp>
    <dsp:sp modelId="{3DA89D7C-DD0C-4EE3-95B4-C27569A9651E}">
      <dsp:nvSpPr>
        <dsp:cNvPr id="0" name=""/>
        <dsp:cNvSpPr/>
      </dsp:nvSpPr>
      <dsp:spPr>
        <a:xfrm rot="39856">
          <a:off x="1439483" y="3425297"/>
          <a:ext cx="2849193" cy="193162"/>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2A8A8520-AC68-42E8-902F-9C4E1B16A00A}">
      <dsp:nvSpPr>
        <dsp:cNvPr id="0" name=""/>
        <dsp:cNvSpPr/>
      </dsp:nvSpPr>
      <dsp:spPr>
        <a:xfrm>
          <a:off x="1004818" y="3183134"/>
          <a:ext cx="2146250" cy="1287750"/>
        </a:xfrm>
        <a:prstGeom prst="roundRect">
          <a:avLst>
            <a:gd name="adj" fmla="val 10000"/>
          </a:avLst>
        </a:prstGeom>
        <a:solidFill>
          <a:srgbClr val="6600CC"/>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smtClean="0">
              <a:latin typeface="Times New Roman" panose="02020603050405020304" pitchFamily="18" charset="0"/>
              <a:cs typeface="Times New Roman" panose="02020603050405020304" pitchFamily="18" charset="0"/>
            </a:rPr>
            <a:t>Túi hông</a:t>
          </a:r>
          <a:endParaRPr lang="en-US" sz="3200" kern="1200">
            <a:latin typeface="Times New Roman" panose="02020603050405020304" pitchFamily="18" charset="0"/>
            <a:cs typeface="Times New Roman" panose="02020603050405020304" pitchFamily="18" charset="0"/>
          </a:endParaRPr>
        </a:p>
      </dsp:txBody>
      <dsp:txXfrm>
        <a:off x="1042535" y="3220851"/>
        <a:ext cx="2070816" cy="1212316"/>
      </dsp:txXfrm>
    </dsp:sp>
    <dsp:sp modelId="{84CF4CD0-08C0-4718-A6F3-F46E0933FB47}">
      <dsp:nvSpPr>
        <dsp:cNvPr id="0" name=""/>
        <dsp:cNvSpPr/>
      </dsp:nvSpPr>
      <dsp:spPr>
        <a:xfrm rot="16200000">
          <a:off x="3475487" y="2617697"/>
          <a:ext cx="1637208" cy="193162"/>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FB8066E-BD28-44FA-AFD5-82608BC31B2E}">
      <dsp:nvSpPr>
        <dsp:cNvPr id="0" name=""/>
        <dsp:cNvSpPr/>
      </dsp:nvSpPr>
      <dsp:spPr>
        <a:xfrm>
          <a:off x="3859331" y="3221677"/>
          <a:ext cx="2146250" cy="1287750"/>
        </a:xfrm>
        <a:prstGeom prst="roundRect">
          <a:avLst>
            <a:gd name="adj" fmla="val 10000"/>
          </a:avLst>
        </a:prstGeom>
        <a:solidFill>
          <a:srgbClr val="92D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smtClean="0">
              <a:latin typeface="Times New Roman" panose="02020603050405020304" pitchFamily="18" charset="0"/>
              <a:cs typeface="Times New Roman" panose="02020603050405020304" pitchFamily="18" charset="0"/>
            </a:rPr>
            <a:t>Pagette </a:t>
          </a:r>
          <a:endParaRPr lang="en-US" sz="3200" kern="1200">
            <a:latin typeface="Times New Roman" panose="02020603050405020304" pitchFamily="18" charset="0"/>
            <a:cs typeface="Times New Roman" panose="02020603050405020304" pitchFamily="18" charset="0"/>
          </a:endParaRPr>
        </a:p>
      </dsp:txBody>
      <dsp:txXfrm>
        <a:off x="3897048" y="3259394"/>
        <a:ext cx="2070816" cy="1212316"/>
      </dsp:txXfrm>
    </dsp:sp>
    <dsp:sp modelId="{9292B4F2-4752-453B-B9F6-329376805C55}">
      <dsp:nvSpPr>
        <dsp:cNvPr id="0" name=""/>
        <dsp:cNvSpPr/>
      </dsp:nvSpPr>
      <dsp:spPr>
        <a:xfrm>
          <a:off x="3859331" y="1573447"/>
          <a:ext cx="2146250" cy="1287750"/>
        </a:xfrm>
        <a:prstGeom prst="roundRect">
          <a:avLst>
            <a:gd name="adj" fmla="val 10000"/>
          </a:avLst>
        </a:prstGeom>
        <a:solidFill>
          <a:srgbClr val="00B0F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smtClean="0">
              <a:latin typeface="Times New Roman" panose="02020603050405020304" pitchFamily="18" charset="0"/>
              <a:cs typeface="Times New Roman" panose="02020603050405020304" pitchFamily="18" charset="0"/>
            </a:rPr>
            <a:t>Lưng quần</a:t>
          </a:r>
          <a:endParaRPr lang="en-US" sz="3200" kern="1200">
            <a:latin typeface="Times New Roman" panose="02020603050405020304" pitchFamily="18" charset="0"/>
            <a:cs typeface="Times New Roman" panose="02020603050405020304" pitchFamily="18" charset="0"/>
          </a:endParaRPr>
        </a:p>
      </dsp:txBody>
      <dsp:txXfrm>
        <a:off x="3897048" y="1611164"/>
        <a:ext cx="2070816" cy="12123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069492" y="-935954"/>
          <a:ext cx="7282108" cy="7282108"/>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994530" y="772901"/>
          <a:ext cx="7994709" cy="1545585"/>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26809" tIns="93980" rIns="93980" bIns="93980" numCol="1" spcCol="1270" anchor="ctr" anchorCtr="0">
          <a:noAutofit/>
        </a:bodyPr>
        <a:lstStyle/>
        <a:p>
          <a:pPr lvl="0" algn="l" defTabSz="1644650">
            <a:lnSpc>
              <a:spcPct val="90000"/>
            </a:lnSpc>
            <a:spcBef>
              <a:spcPct val="0"/>
            </a:spcBef>
            <a:spcAft>
              <a:spcPct val="35000"/>
            </a:spcAft>
          </a:pPr>
          <a:r>
            <a:rPr lang="en-US" sz="3700" kern="1200" smtClean="0"/>
            <a:t>1. Nhảy mẫu trên phần mềm Gerber Technology – Accumark</a:t>
          </a:r>
          <a:endParaRPr lang="en-US" sz="3700" kern="1200"/>
        </a:p>
      </dsp:txBody>
      <dsp:txXfrm>
        <a:off x="994530" y="772901"/>
        <a:ext cx="7994709" cy="1545585"/>
      </dsp:txXfrm>
    </dsp:sp>
    <dsp:sp modelId="{D9A196BA-9014-4600-9E53-77AD77C7300C}">
      <dsp:nvSpPr>
        <dsp:cNvPr id="0" name=""/>
        <dsp:cNvSpPr/>
      </dsp:nvSpPr>
      <dsp:spPr>
        <a:xfrm>
          <a:off x="28538" y="579702"/>
          <a:ext cx="1931982" cy="1931982"/>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94530" y="3091712"/>
          <a:ext cx="7994709" cy="1545585"/>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26809" tIns="93980" rIns="93980" bIns="93980" numCol="1" spcCol="1270" anchor="ctr" anchorCtr="0">
          <a:noAutofit/>
        </a:bodyPr>
        <a:lstStyle/>
        <a:p>
          <a:pPr lvl="0" algn="l" defTabSz="1644650">
            <a:lnSpc>
              <a:spcPct val="90000"/>
            </a:lnSpc>
            <a:spcBef>
              <a:spcPct val="0"/>
            </a:spcBef>
            <a:spcAft>
              <a:spcPct val="35000"/>
            </a:spcAft>
          </a:pPr>
          <a:r>
            <a:rPr lang="en-US" sz="3700" kern="1200" smtClean="0"/>
            <a:t>2. Cách lập bảng chi tiết </a:t>
          </a:r>
          <a:endParaRPr lang="en-US" sz="3700" kern="1200"/>
        </a:p>
      </dsp:txBody>
      <dsp:txXfrm>
        <a:off x="994530" y="3091712"/>
        <a:ext cx="7994709" cy="1545585"/>
      </dsp:txXfrm>
    </dsp:sp>
    <dsp:sp modelId="{3C4FEECA-1254-41E8-BAE8-E45561F0636D}">
      <dsp:nvSpPr>
        <dsp:cNvPr id="0" name=""/>
        <dsp:cNvSpPr/>
      </dsp:nvSpPr>
      <dsp:spPr>
        <a:xfrm>
          <a:off x="28538" y="2898514"/>
          <a:ext cx="1931982" cy="1931982"/>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3082426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104938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91782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338316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0776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41799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184055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693526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756629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316123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smtClean="0"/>
          </a:p>
        </p:txBody>
      </p:sp>
      <p:sp>
        <p:nvSpPr>
          <p:cNvPr id="86020"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3BFE43-4A33-49D0-B66B-C68C45EB83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042712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696343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700463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809369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131196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54579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53959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15097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17964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173362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452623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418534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994270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0123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92412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0211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540086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653363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085044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018813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28691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334031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smtClean="0"/>
          </a:p>
        </p:txBody>
      </p:sp>
      <p:sp>
        <p:nvSpPr>
          <p:cNvPr id="86020"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3BFE43-4A33-49D0-B66B-C68C45EB83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92605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76695704"/>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41677263"/>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8327"/>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8227251"/>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62218818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7469775"/>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848219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20473795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21490231"/>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7367466"/>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2245574"/>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54564772"/>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1.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41.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8.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29.xml"/><Relationship Id="rId1" Type="http://schemas.openxmlformats.org/officeDocument/2006/relationships/slideLayout" Target="../slideLayouts/slideLayout18.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image" Target="../media/image46.png"/></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1.xml"/><Relationship Id="rId1" Type="http://schemas.openxmlformats.org/officeDocument/2006/relationships/slideLayout" Target="../slideLayouts/slideLayout18.xml"/><Relationship Id="rId4" Type="http://schemas.openxmlformats.org/officeDocument/2006/relationships/image" Target="../media/image48.png"/></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0"/>
            <a:ext cx="9144000" cy="6858000"/>
          </a:xfrm>
          <a:prstGeom prst="rect">
            <a:avLst/>
          </a:prstGeom>
        </p:spPr>
      </p:pic>
      <p:sp>
        <p:nvSpPr>
          <p:cNvPr id="4" name="Rectangle 3"/>
          <p:cNvSpPr/>
          <p:nvPr/>
        </p:nvSpPr>
        <p:spPr>
          <a:xfrm>
            <a:off x="0" y="176993"/>
            <a:ext cx="9067800" cy="742511"/>
          </a:xfrm>
          <a:prstGeom prst="rect">
            <a:avLst/>
          </a:prstGeom>
        </p:spPr>
        <p:txBody>
          <a:bodyPr wrap="square">
            <a:spAutoFit/>
          </a:bodyPr>
          <a:lstStyle/>
          <a:p>
            <a:pPr algn="ctr" eaLnBrk="1" hangingPunct="1">
              <a:lnSpc>
                <a:spcPct val="150000"/>
              </a:lnSpc>
              <a:defRPr/>
            </a:pPr>
            <a:r>
              <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0" y="852648"/>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411480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rgbClr val="CC6600"/>
              </a:solidFill>
              <a:latin typeface="VNI-Times" pitchFamily="2" charset="0"/>
            </a:endParaRPr>
          </a:p>
        </p:txBody>
      </p:sp>
      <p:sp>
        <p:nvSpPr>
          <p:cNvPr id="3" name="Rectangle 2"/>
          <p:cNvSpPr/>
          <p:nvPr/>
        </p:nvSpPr>
        <p:spPr>
          <a:xfrm>
            <a:off x="0" y="5775346"/>
            <a:ext cx="5486400" cy="1200329"/>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a:t>
            </a:r>
            <a:r>
              <a:rPr lang="en-US" altLang="en-US" sz="2400" b="1" smtClean="0">
                <a:solidFill>
                  <a:srgbClr val="CC6600"/>
                </a:solidFill>
                <a:latin typeface="VNI-Times" pitchFamily="2" charset="0"/>
              </a:rPr>
              <a:t>19C1 </a:t>
            </a:r>
            <a:r>
              <a:rPr lang="en-US" altLang="en-US" sz="2400" b="1">
                <a:solidFill>
                  <a:srgbClr val="CC6600"/>
                </a:solidFill>
                <a:latin typeface="VNI-Times" pitchFamily="2" charset="0"/>
              </a:rPr>
              <a:t>– </a:t>
            </a:r>
            <a:r>
              <a:rPr lang="en-US" altLang="en-US" sz="2400" b="1" smtClean="0">
                <a:solidFill>
                  <a:srgbClr val="CC6600"/>
                </a:solidFill>
                <a:latin typeface="VNI-Times" pitchFamily="2" charset="0"/>
              </a:rPr>
              <a:t>CNM1</a:t>
            </a:r>
            <a:endParaRPr lang="en-US" altLang="en-US" sz="2400">
              <a:solidFill>
                <a:srgbClr val="CC6600"/>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1:</a:t>
              </a: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Khi mở</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phần mềm Pattern Design, việc đầu tiên sinh viên cần thiết lập gì?</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16826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384995"/>
          </a:xfrm>
          <a:prstGeom prst="rect">
            <a:avLst/>
          </a:prstGeom>
        </p:spPr>
        <p:txBody>
          <a:bodyPr wrap="square">
            <a:spAutoFit/>
          </a:bodyPr>
          <a:lstStyle/>
          <a:p>
            <a:pPr lvl="0" algn="just" eaLnBrk="1" hangingPunct="1">
              <a:buClr>
                <a:srgbClr val="3399FF"/>
              </a:buClr>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Câu hỏi 1:</a:t>
            </a:r>
          </a:p>
          <a:p>
            <a:pPr lvl="0"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Khi mở phần mềm Pattern Design, việc đầu tiên sinh viên cần thiết lập gì?</a:t>
            </a:r>
            <a:endParaRPr lang="en-US" altLang="en-US" b="1">
              <a:solidFill>
                <a:srgbClr val="0000FF"/>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1066800" y="1676400"/>
            <a:ext cx="3579386" cy="4876800"/>
          </a:xfrm>
          <a:prstGeom prst="rect">
            <a:avLst/>
          </a:prstGeom>
        </p:spPr>
      </p:pic>
      <p:pic>
        <p:nvPicPr>
          <p:cNvPr id="7" name="Picture 6"/>
          <p:cNvPicPr>
            <a:picLocks noChangeAspect="1"/>
          </p:cNvPicPr>
          <p:nvPr/>
        </p:nvPicPr>
        <p:blipFill>
          <a:blip r:embed="rId4"/>
          <a:stretch>
            <a:fillRect/>
          </a:stretch>
        </p:blipFill>
        <p:spPr>
          <a:xfrm>
            <a:off x="4848828" y="1676400"/>
            <a:ext cx="3533172" cy="4931846"/>
          </a:xfrm>
          <a:prstGeom prst="rect">
            <a:avLst/>
          </a:prstGeom>
        </p:spPr>
      </p:pic>
    </p:spTree>
    <p:extLst>
      <p:ext uri="{BB962C8B-B14F-4D97-AF65-F5344CB8AC3E}">
        <p14:creationId xmlns:p14="http://schemas.microsoft.com/office/powerpoint/2010/main" val="3905273307"/>
      </p:ext>
    </p:extLst>
  </p:cSld>
  <p:clrMapOvr>
    <a:masterClrMapping/>
  </p:clrMapOvr>
  <p:transition>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pP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nêu dòng lệch dựng khung hình chiều dài –chiều rộng của chi tiết?</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72277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384995"/>
          </a:xfrm>
          <a:prstGeom prst="rect">
            <a:avLst/>
          </a:prstGeom>
        </p:spPr>
        <p:txBody>
          <a:bodyPr wrap="square">
            <a:spAutoFit/>
          </a:bodyPr>
          <a:lstStyle/>
          <a:p>
            <a:pPr lvl="0" algn="just" eaLnBrk="1" hangingPunct="1">
              <a:buClr>
                <a:srgbClr val="3399FF"/>
              </a:buClr>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Câu </a:t>
            </a: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hỏi </a:t>
            </a: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lvl="0" algn="just" eaLnBrk="1" hangingPunct="1">
              <a:buClr>
                <a:srgbClr val="3399FF"/>
              </a:buCl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nêu dòng lệch dựng khung hình chiều </a:t>
            </a: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dài </a:t>
            </a:r>
            <a:r>
              <a:rPr 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chiều </a:t>
            </a: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rộng của chi tiết?</a:t>
            </a:r>
            <a:endParaRPr lang="en-US" altLang="en-US" b="1">
              <a:solidFill>
                <a:srgbClr val="0000FF"/>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1066800" y="2333568"/>
            <a:ext cx="7696200" cy="998300"/>
          </a:xfrm>
          <a:prstGeom prst="rect">
            <a:avLst/>
          </a:prstGeom>
        </p:spPr>
      </p:pic>
      <p:pic>
        <p:nvPicPr>
          <p:cNvPr id="4" name="Picture 3"/>
          <p:cNvPicPr>
            <a:picLocks noChangeAspect="1"/>
          </p:cNvPicPr>
          <p:nvPr/>
        </p:nvPicPr>
        <p:blipFill>
          <a:blip r:embed="rId4"/>
          <a:stretch>
            <a:fillRect/>
          </a:stretch>
        </p:blipFill>
        <p:spPr>
          <a:xfrm>
            <a:off x="1333122" y="3752127"/>
            <a:ext cx="4296375" cy="2257740"/>
          </a:xfrm>
          <a:prstGeom prst="rect">
            <a:avLst/>
          </a:prstGeom>
        </p:spPr>
      </p:pic>
      <p:pic>
        <p:nvPicPr>
          <p:cNvPr id="5" name="Picture 4"/>
          <p:cNvPicPr>
            <a:picLocks noChangeAspect="1"/>
          </p:cNvPicPr>
          <p:nvPr/>
        </p:nvPicPr>
        <p:blipFill>
          <a:blip r:embed="rId5"/>
          <a:stretch>
            <a:fillRect/>
          </a:stretch>
        </p:blipFill>
        <p:spPr>
          <a:xfrm>
            <a:off x="5905122" y="3733800"/>
            <a:ext cx="2705478" cy="2229161"/>
          </a:xfrm>
          <a:prstGeom prst="rect">
            <a:avLst/>
          </a:prstGeom>
        </p:spPr>
      </p:pic>
    </p:spTree>
    <p:extLst>
      <p:ext uri="{BB962C8B-B14F-4D97-AF65-F5344CB8AC3E}">
        <p14:creationId xmlns:p14="http://schemas.microsoft.com/office/powerpoint/2010/main" val="3322984334"/>
      </p:ext>
    </p:extLst>
  </p:cSld>
  <p:clrMapOvr>
    <a:masterClrMapping/>
  </p:clrMapOvr>
  <p:transition>
    <p:push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00FFFF"/>
                </a:solidFill>
                <a:latin typeface="+mj-lt"/>
              </a:rPr>
              <a:t>TIẾP THEO</a:t>
            </a:r>
          </a:p>
          <a:p>
            <a:pPr algn="ctr" eaLnBrk="1" hangingPunct="1">
              <a:buFont typeface="Wingdings" panose="05000000000000000000" pitchFamily="2" charset="2"/>
              <a:buNone/>
              <a:defRPr/>
            </a:pPr>
            <a:r>
              <a:rPr lang="en-US" altLang="en-US" sz="4200" b="1" smtClean="0">
                <a:solidFill>
                  <a:schemeClr val="tx2">
                    <a:lumMod val="40000"/>
                    <a:lumOff val="60000"/>
                  </a:schemeClr>
                </a:solidFill>
                <a:latin typeface="+mj-lt"/>
              </a:rPr>
              <a:t>CHƯƠNG 2 </a:t>
            </a:r>
          </a:p>
          <a:p>
            <a:pPr marL="0" indent="0" algn="ctr" eaLnBrk="1" hangingPunct="1">
              <a:buNone/>
              <a:defRPr/>
            </a:pPr>
            <a:r>
              <a:rPr lang="en-US" sz="4000" b="1" smtClean="0">
                <a:solidFill>
                  <a:schemeClr val="tx2">
                    <a:lumMod val="75000"/>
                  </a:schemeClr>
                </a:solidFill>
                <a:effectLst/>
              </a:rPr>
              <a:t>THIẾT KẾ TRÊN PHẦN MỀM ACCUMARK – PATTERN PROCESSING, DIGITIZING, PDS</a:t>
            </a:r>
            <a:endParaRPr lang="en-US" sz="4000" b="1" smtClean="0">
              <a:solidFill>
                <a:schemeClr val="tx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24965085"/>
      </p:ext>
    </p:extLst>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600200"/>
            <a:ext cx="6908800" cy="5173663"/>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5603" name="Group 135"/>
          <p:cNvGrpSpPr>
            <a:grpSpLocks/>
          </p:cNvGrpSpPr>
          <p:nvPr/>
        </p:nvGrpSpPr>
        <p:grpSpPr bwMode="auto">
          <a:xfrm>
            <a:off x="6943725" y="3124200"/>
            <a:ext cx="2266950" cy="2274888"/>
            <a:chOff x="6580215" y="2615762"/>
            <a:chExt cx="2514600" cy="2590800"/>
          </a:xfrm>
        </p:grpSpPr>
        <p:grpSp>
          <p:nvGrpSpPr>
            <p:cNvPr id="25629" name="Group 87"/>
            <p:cNvGrpSpPr>
              <a:grpSpLocks/>
            </p:cNvGrpSpPr>
            <p:nvPr/>
          </p:nvGrpSpPr>
          <p:grpSpPr bwMode="auto">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35"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40" name="AutoShape 37"/>
          <p:cNvSpPr>
            <a:spLocks noChangeArrowheads="1"/>
          </p:cNvSpPr>
          <p:nvPr/>
        </p:nvSpPr>
        <p:spPr bwMode="auto">
          <a:xfrm>
            <a:off x="19051" y="3796982"/>
            <a:ext cx="4341167" cy="1003618"/>
          </a:xfrm>
          <a:prstGeom prst="roundRect">
            <a:avLst>
              <a:gd name="adj" fmla="val 16667"/>
            </a:avLst>
          </a:prstGeom>
          <a:solidFill>
            <a:srgbClr val="00B05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1" name="Content Placeholder 2"/>
          <p:cNvSpPr>
            <a:spLocks/>
          </p:cNvSpPr>
          <p:nvPr/>
        </p:nvSpPr>
        <p:spPr bwMode="gray">
          <a:xfrm>
            <a:off x="38886" y="3810000"/>
            <a:ext cx="4258216"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lvl="1" indent="0" algn="just">
              <a:buClr>
                <a:srgbClr val="CCCCFF"/>
              </a:buClr>
              <a:buNone/>
              <a:defRPr/>
            </a:pPr>
            <a:r>
              <a:rPr lang="en-US" sz="2000">
                <a:solidFill>
                  <a:schemeClr val="bg1"/>
                </a:solidFill>
                <a:latin typeface="Times New Roman" panose="02020603050405020304" pitchFamily="18" charset="0"/>
                <a:cs typeface="Times New Roman" panose="02020603050405020304" pitchFamily="18" charset="0"/>
              </a:rPr>
              <a:t>Sinh viên có kiến thức về các lệnh cơ bản thường dùng để thiết kế trên phần mềm Gerber </a:t>
            </a:r>
            <a:r>
              <a:rPr lang="en-US" sz="2000">
                <a:solidFill>
                  <a:schemeClr val="bg1"/>
                </a:solidFill>
                <a:latin typeface="Times New Roman" panose="02020603050405020304" pitchFamily="18" charset="0"/>
                <a:cs typeface="Times New Roman" panose="02020603050405020304" pitchFamily="18" charset="0"/>
              </a:rPr>
              <a:t>Technology </a:t>
            </a:r>
            <a:r>
              <a:rPr lang="en-US" sz="2000" smtClean="0">
                <a:solidFill>
                  <a:schemeClr val="bg1"/>
                </a:solidFill>
                <a:latin typeface="Times New Roman" panose="02020603050405020304" pitchFamily="18" charset="0"/>
                <a:cs typeface="Times New Roman" panose="02020603050405020304" pitchFamily="18" charset="0"/>
              </a:rPr>
              <a:t>– Accumark. </a:t>
            </a:r>
            <a:endParaRPr kumimoji="0" lang="en-US" alt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06" name="Group 118"/>
          <p:cNvGrpSpPr>
            <a:grpSpLocks/>
          </p:cNvGrpSpPr>
          <p:nvPr/>
        </p:nvGrpSpPr>
        <p:grpSpPr bwMode="auto">
          <a:xfrm>
            <a:off x="5557838" y="3106738"/>
            <a:ext cx="1484312" cy="1212850"/>
            <a:chOff x="2117829" y="2497396"/>
            <a:chExt cx="1372144" cy="1150682"/>
          </a:xfrm>
        </p:grpSpPr>
        <p:grpSp>
          <p:nvGrpSpPr>
            <p:cNvPr id="25624" name="Group 30"/>
            <p:cNvGrpSpPr>
              <a:grpSpLocks/>
            </p:cNvGrpSpPr>
            <p:nvPr/>
          </p:nvGrpSpPr>
          <p:grpSpPr bwMode="auto">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45" name="AutoShape 37"/>
          <p:cNvSpPr>
            <a:spLocks noChangeArrowheads="1"/>
          </p:cNvSpPr>
          <p:nvPr/>
        </p:nvSpPr>
        <p:spPr bwMode="auto">
          <a:xfrm>
            <a:off x="55563" y="1841817"/>
            <a:ext cx="5651500" cy="1709421"/>
          </a:xfrm>
          <a:prstGeom prst="roundRect">
            <a:avLst>
              <a:gd name="adj" fmla="val 16667"/>
            </a:avLst>
          </a:prstGeom>
          <a:solidFill>
            <a:srgbClr val="00B0F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6" name="Content Placeholder 2"/>
          <p:cNvSpPr>
            <a:spLocks/>
          </p:cNvSpPr>
          <p:nvPr/>
        </p:nvSpPr>
        <p:spPr bwMode="gray">
          <a:xfrm>
            <a:off x="78548" y="1796308"/>
            <a:ext cx="5607474" cy="1824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just">
              <a:spcBef>
                <a:spcPts val="0"/>
              </a:spcBef>
              <a:buNone/>
            </a:pPr>
            <a:r>
              <a:rPr lang="en-US" sz="2200">
                <a:solidFill>
                  <a:schemeClr val="bg1"/>
                </a:solidFill>
                <a:latin typeface="Times New Roman" panose="02020603050405020304" pitchFamily="18" charset="0"/>
                <a:cs typeface="Times New Roman" panose="02020603050405020304" pitchFamily="18" charset="0"/>
              </a:rPr>
              <a:t>Thực hiện công việc thiết kế rập theo bộ tài liệu kỹ thuật.</a:t>
            </a:r>
          </a:p>
          <a:p>
            <a:pPr algn="just">
              <a:spcBef>
                <a:spcPts val="0"/>
              </a:spcBef>
              <a:buNone/>
            </a:pPr>
            <a:r>
              <a:rPr lang="en-US" sz="2200">
                <a:solidFill>
                  <a:schemeClr val="bg1"/>
                </a:solidFill>
                <a:latin typeface="Times New Roman" panose="02020603050405020304" pitchFamily="18" charset="0"/>
                <a:cs typeface="Times New Roman" panose="02020603050405020304" pitchFamily="18" charset="0"/>
              </a:rPr>
              <a:t>Sinh viên thiết kế được các dạng quần áo công nghiệp trên phần mềm vi tính và phát huy khả năng ứng dụng vào thực tiễn </a:t>
            </a:r>
            <a:r>
              <a:rPr lang="en-US" sz="2200">
                <a:solidFill>
                  <a:schemeClr val="bg1"/>
                </a:solidFill>
                <a:latin typeface="Times New Roman" panose="02020603050405020304" pitchFamily="18" charset="0"/>
                <a:cs typeface="Times New Roman" panose="02020603050405020304" pitchFamily="18" charset="0"/>
              </a:rPr>
              <a:t>sản </a:t>
            </a:r>
            <a:r>
              <a:rPr lang="en-US" sz="2200" smtClean="0">
                <a:solidFill>
                  <a:schemeClr val="bg1"/>
                </a:solidFill>
                <a:latin typeface="Times New Roman" panose="02020603050405020304" pitchFamily="18" charset="0"/>
                <a:cs typeface="Times New Roman" panose="02020603050405020304" pitchFamily="18" charset="0"/>
              </a:rPr>
              <a:t>xuất.</a:t>
            </a:r>
            <a:endParaRPr kumimoji="0" lang="en-US" sz="22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09" name="Group 119"/>
          <p:cNvGrpSpPr>
            <a:grpSpLocks/>
          </p:cNvGrpSpPr>
          <p:nvPr/>
        </p:nvGrpSpPr>
        <p:grpSpPr bwMode="auto">
          <a:xfrm>
            <a:off x="5521325" y="4233863"/>
            <a:ext cx="1565275" cy="1277937"/>
            <a:chOff x="2080343" y="3628488"/>
            <a:chExt cx="1446818" cy="1212488"/>
          </a:xfrm>
        </p:grpSpPr>
        <p:grpSp>
          <p:nvGrpSpPr>
            <p:cNvPr id="25619" name="Group 45"/>
            <p:cNvGrpSpPr>
              <a:grpSpLocks/>
            </p:cNvGrpSpPr>
            <p:nvPr/>
          </p:nvGrpSpPr>
          <p:grpSpPr bwMode="auto">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87740"/>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58" name="AutoShape 37"/>
          <p:cNvSpPr>
            <a:spLocks noChangeArrowheads="1"/>
          </p:cNvSpPr>
          <p:nvPr/>
        </p:nvSpPr>
        <p:spPr bwMode="auto">
          <a:xfrm>
            <a:off x="73852" y="4913313"/>
            <a:ext cx="5572125" cy="1871662"/>
          </a:xfrm>
          <a:prstGeom prst="roundRect">
            <a:avLst>
              <a:gd name="adj" fmla="val 16667"/>
            </a:avLst>
          </a:prstGeom>
          <a:solidFill>
            <a:srgbClr val="0070C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3323" name="Content Placeholder 2"/>
          <p:cNvSpPr>
            <a:spLocks/>
          </p:cNvSpPr>
          <p:nvPr/>
        </p:nvSpPr>
        <p:spPr bwMode="gray">
          <a:xfrm>
            <a:off x="0" y="4876800"/>
            <a:ext cx="5601527"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tự giác, tích cực học tập, phát huy tính sáng tạo, nâng cao kỹ năng sử dụng phần mềm để từ đó có khả năng ứng dụng vào thực tiễn sản xuất.</a:t>
            </a:r>
          </a:p>
          <a:p>
            <a:pPr algn="just">
              <a:spcBef>
                <a:spcPts val="0"/>
              </a:spcBef>
              <a:buNone/>
            </a:pPr>
            <a:r>
              <a:rPr lang="en-US" sz="2000">
                <a:solidFill>
                  <a:schemeClr val="bg1"/>
                </a:solidFill>
                <a:latin typeface="Times New Roman" panose="02020603050405020304" pitchFamily="18" charset="0"/>
                <a:cs typeface="Times New Roman" panose="02020603050405020304" pitchFamily="18" charset="0"/>
              </a:rPr>
              <a:t>Rèn luyện tính cẩn thận, tỉ mỉ, tác phong công nghiệp, đảm bảo an toàn lao động và bảo quản trang </a:t>
            </a:r>
            <a:r>
              <a:rPr lang="en-US" sz="2000">
                <a:solidFill>
                  <a:schemeClr val="bg1"/>
                </a:solidFill>
                <a:latin typeface="Times New Roman" panose="02020603050405020304" pitchFamily="18" charset="0"/>
                <a:cs typeface="Times New Roman" panose="02020603050405020304" pitchFamily="18" charset="0"/>
              </a:rPr>
              <a:t>thiết </a:t>
            </a:r>
            <a:r>
              <a:rPr lang="en-US" sz="2000" smtClean="0">
                <a:solidFill>
                  <a:schemeClr val="bg1"/>
                </a:solidFill>
                <a:latin typeface="Times New Roman" panose="02020603050405020304" pitchFamily="18" charset="0"/>
                <a:cs typeface="Times New Roman" panose="02020603050405020304" pitchFamily="18" charset="0"/>
              </a:rPr>
              <a:t>bị.</a:t>
            </a:r>
            <a:endParaRPr kumimoji="0" lang="fr-FR" alt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12" name="Group 43"/>
          <p:cNvGrpSpPr>
            <a:grpSpLocks/>
          </p:cNvGrpSpPr>
          <p:nvPr/>
        </p:nvGrpSpPr>
        <p:grpSpPr bwMode="auto">
          <a:xfrm>
            <a:off x="4368800" y="3652838"/>
            <a:ext cx="1484313" cy="1212850"/>
            <a:chOff x="2117829" y="2497396"/>
            <a:chExt cx="1372144" cy="1150682"/>
          </a:xfrm>
        </p:grpSpPr>
        <p:grpSp>
          <p:nvGrpSpPr>
            <p:cNvPr id="25614" name="Group 30"/>
            <p:cNvGrpSpPr>
              <a:grpSpLocks/>
            </p:cNvGrpSpPr>
            <p:nvPr/>
          </p:nvGrpSpPr>
          <p:grpSpPr bwMode="auto">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MỤC 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Tree>
    <p:extLst>
      <p:ext uri="{BB962C8B-B14F-4D97-AF65-F5344CB8AC3E}">
        <p14:creationId xmlns:p14="http://schemas.microsoft.com/office/powerpoint/2010/main" val="34327793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circle(in)">
                                      <p:cBhvr>
                                        <p:cTn id="7" dur="2000"/>
                                        <p:tgtEl>
                                          <p:spTgt spid="4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circle(in)">
                                      <p:cBhvr>
                                        <p:cTn id="10" dur="2000"/>
                                        <p:tgtEl>
                                          <p:spTgt spid="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circle(in)">
                                      <p:cBhvr>
                                        <p:cTn id="15" dur="2000"/>
                                        <p:tgtEl>
                                          <p:spTgt spid="4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circle(in)">
                                      <p:cBhvr>
                                        <p:cTn id="18" dur="2000"/>
                                        <p:tgtEl>
                                          <p:spTgt spid="4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circle(in)">
                                      <p:cBhvr>
                                        <p:cTn id="23" dur="2000"/>
                                        <p:tgtEl>
                                          <p:spTgt spid="5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3323"/>
                                        </p:tgtEl>
                                        <p:attrNameLst>
                                          <p:attrName>style.visibility</p:attrName>
                                        </p:attrNameLst>
                                      </p:cBhvr>
                                      <p:to>
                                        <p:strVal val="visible"/>
                                      </p:to>
                                    </p:set>
                                    <p:animEffect transition="in" filter="circle(in)">
                                      <p:cBhvr>
                                        <p:cTn id="26" dur="20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p:bldP spid="45" grpId="0" animBg="1"/>
      <p:bldP spid="46" grpId="0"/>
      <p:bldP spid="58" grpId="0" animBg="1"/>
      <p:bldP spid="133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26068" y="55880"/>
            <a:ext cx="1854868" cy="16967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2695907868"/>
              </p:ext>
            </p:extLst>
          </p:nvPr>
        </p:nvGraphicFramePr>
        <p:xfrm>
          <a:off x="126222" y="1219200"/>
          <a:ext cx="9017778"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95091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buClr>
                <a:srgbClr val="CCCCFF"/>
              </a:buClr>
              <a:buNone/>
              <a:defRPr/>
            </a:pPr>
            <a:r>
              <a:rPr kumimoji="0" lang="en-US" altLang="en-US" sz="2800" b="1" i="0" u="none" strike="noStrike" kern="1200" cap="none" spc="0" normalizeH="0" baseline="0" noProof="0" smtClean="0">
                <a:ln>
                  <a:noFill/>
                </a:ln>
                <a:solidFill>
                  <a:srgbClr val="66FFCC"/>
                </a:solidFill>
                <a:effectLst/>
                <a:uLnTx/>
                <a:uFillTx/>
                <a:latin typeface="Arial" panose="020B0604020202020204" pitchFamily="34" charset="0"/>
                <a:ea typeface="+mn-ea"/>
                <a:cs typeface="Arial" panose="020B0604020202020204" pitchFamily="34" charset="0"/>
              </a:rPr>
              <a:t>CHƯƠNG </a:t>
            </a:r>
            <a:r>
              <a:rPr kumimoji="0" lang="en-US" altLang="en-US" sz="2800" b="1" i="0" u="none" strike="noStrike" kern="1200" cap="none" spc="0" normalizeH="0" baseline="0" noProof="0" smtClean="0">
                <a:ln>
                  <a:noFill/>
                </a:ln>
                <a:solidFill>
                  <a:srgbClr val="66FFCC"/>
                </a:solidFill>
                <a:effectLst/>
                <a:uLnTx/>
                <a:uFillTx/>
                <a:latin typeface="Arial" panose="020B0604020202020204" pitchFamily="34" charset="0"/>
                <a:ea typeface="+mn-ea"/>
                <a:cs typeface="Arial" panose="020B0604020202020204" pitchFamily="34" charset="0"/>
              </a:rPr>
              <a:t>2</a:t>
            </a:r>
          </a:p>
          <a:p>
            <a:pPr algn="ctr" eaLnBrk="1" hangingPunct="1">
              <a:buClr>
                <a:srgbClr val="CCCCFF"/>
              </a:buClr>
              <a:buNone/>
              <a:defRPr/>
            </a:pPr>
            <a:r>
              <a:rPr lang="en-US" b="1" smtClean="0">
                <a:solidFill>
                  <a:srgbClr val="66FFCC"/>
                </a:solidFill>
              </a:rPr>
              <a:t>THIẾT </a:t>
            </a:r>
            <a:r>
              <a:rPr lang="en-US" b="1">
                <a:solidFill>
                  <a:srgbClr val="66FFCC"/>
                </a:solidFill>
              </a:rPr>
              <a:t>KẾ TRÊN PHẦN MỀM ACCUMARK – PATTERN PROCESSING, DIGITIZING</a:t>
            </a:r>
            <a:r>
              <a:rPr lang="en-US" b="1">
                <a:solidFill>
                  <a:srgbClr val="66FFCC"/>
                </a:solidFill>
              </a:rPr>
              <a:t>, </a:t>
            </a:r>
            <a:r>
              <a:rPr lang="en-US" b="1" smtClean="0">
                <a:solidFill>
                  <a:srgbClr val="66FFCC"/>
                </a:solidFill>
              </a:rPr>
              <a:t>PDS</a:t>
            </a:r>
            <a:endParaRPr lang="en-US" b="1">
              <a:solidFill>
                <a:srgbClr val="66FFCC"/>
              </a:solidFill>
              <a:effectLst>
                <a:outerShdw blurRad="38100" dist="38100" dir="2700000" algn="tl">
                  <a:srgbClr val="000000">
                    <a:alpha val="43137"/>
                  </a:srgbClr>
                </a:outerShdw>
              </a:effectLst>
            </a:endParaRPr>
          </a:p>
        </p:txBody>
      </p:sp>
      <p:grpSp>
        <p:nvGrpSpPr>
          <p:cNvPr id="11" name="Group 8"/>
          <p:cNvGrpSpPr>
            <a:grpSpLocks/>
          </p:cNvGrpSpPr>
          <p:nvPr/>
        </p:nvGrpSpPr>
        <p:grpSpPr bwMode="auto">
          <a:xfrm>
            <a:off x="76200" y="1693558"/>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75" y="2113"/>
              <a:ext cx="194" cy="247"/>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2677180"/>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1693558"/>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Aft>
                <a:spcPts val="0"/>
              </a:spcAft>
              <a:buNone/>
              <a:tabLst>
                <a:tab pos="914400" algn="l"/>
                <a:tab pos="5829300" algn="r"/>
                <a:tab pos="5909310" algn="l"/>
              </a:tabLst>
            </a:pPr>
            <a:r>
              <a:rPr lang="en-US" b="1">
                <a:solidFill>
                  <a:schemeClr val="accent1">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Thiết kế trên phần mềm Accumark – Pattern Processing, Digitizing, PDS </a:t>
            </a:r>
            <a:endParaRPr lang="en-US" sz="2800" b="1">
              <a:solidFill>
                <a:schemeClr val="accent1">
                  <a:lumMod val="50000"/>
                </a:schemeClr>
              </a:solidFill>
              <a:latin typeface="VNI-Times" pitchFamily="2" charset="0"/>
              <a:ea typeface="Times New Roman" panose="02020603050405020304" pitchFamily="18" charset="0"/>
              <a:cs typeface="Times New Roman" panose="02020603050405020304" pitchFamily="18" charset="0"/>
            </a:endParaRPr>
          </a:p>
        </p:txBody>
      </p:sp>
      <p:sp>
        <p:nvSpPr>
          <p:cNvPr id="25" name="Rounded Rectangle 7"/>
          <p:cNvSpPr>
            <a:spLocks noChangeArrowheads="1"/>
          </p:cNvSpPr>
          <p:nvPr/>
        </p:nvSpPr>
        <p:spPr bwMode="auto">
          <a:xfrm>
            <a:off x="1066800" y="2829580"/>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defRPr/>
            </a:pPr>
            <a:r>
              <a:rPr lang="en-US" b="1">
                <a:solidFill>
                  <a:srgbClr val="E2E2FF">
                    <a:lumMod val="50000"/>
                  </a:srgbClr>
                </a:solidFill>
                <a:latin typeface="Times New Roman" panose="02020603050405020304" pitchFamily="18" charset="0"/>
                <a:ea typeface="Calibri" panose="020F0502020204030204" pitchFamily="34" charset="0"/>
              </a:rPr>
              <a:t>2.4 </a:t>
            </a:r>
            <a:r>
              <a:rPr lang="en-US" b="1">
                <a:solidFill>
                  <a:schemeClr val="accent1">
                    <a:lumMod val="50000"/>
                  </a:schemeClr>
                </a:solidFill>
                <a:latin typeface="Times New Roman" panose="02020603050405020304" pitchFamily="18" charset="0"/>
                <a:cs typeface="Times New Roman" panose="02020603050405020304" pitchFamily="18" charset="0"/>
              </a:rPr>
              <a:t>Thiết kế hoàn chỉnh mẫu quần âu nữ</a:t>
            </a:r>
            <a:endParaRPr lang="en-US" b="1">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1" name="Folded Corner 30"/>
          <p:cNvSpPr/>
          <p:nvPr/>
        </p:nvSpPr>
        <p:spPr bwMode="auto">
          <a:xfrm>
            <a:off x="1447800" y="3761138"/>
            <a:ext cx="6765925" cy="773189"/>
          </a:xfrm>
          <a:prstGeom prst="foldedCorner">
            <a:avLst/>
          </a:prstGeom>
          <a:solidFill>
            <a:srgbClr val="CC66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lumMod val="95000"/>
                  </a:schemeClr>
                </a:solidFill>
                <a:latin typeface="Times New Roman" panose="02020603050405020304" pitchFamily="18" charset="0"/>
                <a:ea typeface="Times New Roman" panose="02020603050405020304" pitchFamily="18" charset="0"/>
              </a:rPr>
              <a:t>Lập bảng qui tắc nhảy size</a:t>
            </a:r>
            <a:r>
              <a:rPr lang="en-US" b="1">
                <a:solidFill>
                  <a:schemeClr val="bg1">
                    <a:lumMod val="95000"/>
                  </a:schemeClr>
                </a:solidFill>
                <a:latin typeface="Times New Roman" panose="02020603050405020304" pitchFamily="18" charset="0"/>
                <a:ea typeface="Times New Roman" panose="02020603050405020304" pitchFamily="18" charset="0"/>
              </a:rPr>
              <a:t> </a:t>
            </a:r>
            <a:r>
              <a:rPr lang="en-US">
                <a:solidFill>
                  <a:schemeClr val="bg1">
                    <a:lumMod val="95000"/>
                  </a:schemeClr>
                </a:solidFill>
                <a:latin typeface="Times New Roman" panose="02020603050405020304" pitchFamily="18" charset="0"/>
                <a:ea typeface="Times New Roman" panose="02020603050405020304" pitchFamily="18" charset="0"/>
              </a:rPr>
              <a:t>mẫu quần âu nữ.</a:t>
            </a:r>
            <a:endParaRPr lang="en-US">
              <a:solidFill>
                <a:schemeClr val="bg1">
                  <a:lumMod val="95000"/>
                </a:schemeClr>
              </a:solidFill>
            </a:endParaRPr>
          </a:p>
        </p:txBody>
      </p:sp>
    </p:spTree>
    <p:extLst>
      <p:ext uri="{BB962C8B-B14F-4D97-AF65-F5344CB8AC3E}">
        <p14:creationId xmlns:p14="http://schemas.microsoft.com/office/powerpoint/2010/main" val="17475304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36984"/>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75" y="2113"/>
              <a:ext cx="194" cy="247"/>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1020606"/>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36984"/>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ts val="0"/>
              </a:spcAft>
              <a:buClr>
                <a:srgbClr val="CCCCFF"/>
              </a:buClr>
              <a:buSzTx/>
              <a:buFont typeface="Wingdings" panose="05000000000000000000" pitchFamily="2" charset="2"/>
              <a:buNone/>
              <a:tabLst>
                <a:tab pos="914400" algn="l"/>
                <a:tab pos="5829300" algn="r"/>
                <a:tab pos="5909310" algn="l"/>
              </a:tabLst>
              <a:defRPr/>
            </a:pP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Thiết kế trên phần mềm Accumark – Pattern Processing, Digitizing, PDS </a:t>
            </a:r>
            <a:endParaRPr kumimoji="0" lang="en-US" sz="2800" b="1" i="0" u="none" strike="noStrike" kern="1200" cap="none" spc="0" normalizeH="0" baseline="0" noProof="0">
              <a:ln>
                <a:noFill/>
              </a:ln>
              <a:solidFill>
                <a:srgbClr val="CCCCFF">
                  <a:lumMod val="50000"/>
                </a:srgbClr>
              </a:solidFill>
              <a:effectLst/>
              <a:uLnTx/>
              <a:uFillTx/>
              <a:latin typeface="VNI-Times" pitchFamily="2" charset="0"/>
              <a:ea typeface="Times New Roman" panose="02020603050405020304" pitchFamily="18" charset="0"/>
              <a:cs typeface="Times New Roman" panose="02020603050405020304" pitchFamily="18" charset="0"/>
            </a:endParaRPr>
          </a:p>
        </p:txBody>
      </p:sp>
      <p:sp>
        <p:nvSpPr>
          <p:cNvPr id="25" name="Rounded Rectangle 7"/>
          <p:cNvSpPr>
            <a:spLocks noChangeArrowheads="1"/>
          </p:cNvSpPr>
          <p:nvPr/>
        </p:nvSpPr>
        <p:spPr bwMode="auto">
          <a:xfrm>
            <a:off x="1066800" y="1096806"/>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2.4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Thiết kế hoàn chỉnh mẫu quần âu nữ</a:t>
            </a:r>
          </a:p>
        </p:txBody>
      </p:sp>
      <p:pic>
        <p:nvPicPr>
          <p:cNvPr id="27" name="Picture 26"/>
          <p:cNvPicPr>
            <a:picLocks noChangeAspect="1"/>
          </p:cNvPicPr>
          <p:nvPr/>
        </p:nvPicPr>
        <p:blipFill>
          <a:blip r:embed="rId3"/>
          <a:stretch>
            <a:fillRect/>
          </a:stretch>
        </p:blipFill>
        <p:spPr>
          <a:xfrm>
            <a:off x="2057400" y="1752600"/>
            <a:ext cx="5067511" cy="5105400"/>
          </a:xfrm>
          <a:prstGeom prst="rect">
            <a:avLst/>
          </a:prstGeom>
        </p:spPr>
      </p:pic>
    </p:spTree>
    <p:extLst>
      <p:ext uri="{BB962C8B-B14F-4D97-AF65-F5344CB8AC3E}">
        <p14:creationId xmlns:p14="http://schemas.microsoft.com/office/powerpoint/2010/main" val="7657847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circle(in)">
                                      <p:cBhvr>
                                        <p:cTn id="7"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24114" y="0"/>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2.4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Thiết kế hoàn chỉnh mẫu quần âu nữ</a:t>
            </a:r>
          </a:p>
        </p:txBody>
      </p:sp>
      <p:graphicFrame>
        <p:nvGraphicFramePr>
          <p:cNvPr id="18" name="Diagram 17"/>
          <p:cNvGraphicFramePr/>
          <p:nvPr>
            <p:extLst>
              <p:ext uri="{D42A27DB-BD31-4B8C-83A1-F6EECF244321}">
                <p14:modId xmlns:p14="http://schemas.microsoft.com/office/powerpoint/2010/main" val="2805787514"/>
              </p:ext>
            </p:extLst>
          </p:nvPr>
        </p:nvGraphicFramePr>
        <p:xfrm>
          <a:off x="1295400" y="2270071"/>
          <a:ext cx="7010400" cy="45117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Cloud Callout 19"/>
          <p:cNvSpPr/>
          <p:nvPr/>
        </p:nvSpPr>
        <p:spPr bwMode="auto">
          <a:xfrm>
            <a:off x="3505200" y="533400"/>
            <a:ext cx="5638800" cy="2032000"/>
          </a:xfrm>
          <a:prstGeom prst="cloudCallout">
            <a:avLst/>
          </a:prstGeom>
          <a:solidFill>
            <a:srgbClr val="CC66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z="3200">
                <a:solidFill>
                  <a:schemeClr val="bg1">
                    <a:lumMod val="95000"/>
                  </a:schemeClr>
                </a:solidFill>
                <a:latin typeface="Times New Roman" panose="02020603050405020304" pitchFamily="18" charset="0"/>
                <a:cs typeface="Times New Roman" panose="02020603050405020304" pitchFamily="18" charset="0"/>
              </a:rPr>
              <a:t>Thiết kế rập chi tiết sản phẩm quần âu nữ</a:t>
            </a:r>
            <a:endParaRPr lang="en-US" sz="320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47219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circle(in)">
                                      <p:cBhvr>
                                        <p:cTn id="1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24114" y="304800"/>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2.4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Thiết kế hoàn chỉnh mẫu quần âu nữ</a:t>
            </a:r>
          </a:p>
        </p:txBody>
      </p:sp>
      <p:pic>
        <p:nvPicPr>
          <p:cNvPr id="3" name="Picture 2"/>
          <p:cNvPicPr>
            <a:picLocks noChangeAspect="1"/>
          </p:cNvPicPr>
          <p:nvPr/>
        </p:nvPicPr>
        <p:blipFill>
          <a:blip r:embed="rId3"/>
          <a:stretch>
            <a:fillRect/>
          </a:stretch>
        </p:blipFill>
        <p:spPr>
          <a:xfrm>
            <a:off x="-26781" y="1833403"/>
            <a:ext cx="9185987" cy="3652997"/>
          </a:xfrm>
          <a:prstGeom prst="rect">
            <a:avLst/>
          </a:prstGeom>
        </p:spPr>
      </p:pic>
    </p:spTree>
    <p:extLst>
      <p:ext uri="{BB962C8B-B14F-4D97-AF65-F5344CB8AC3E}">
        <p14:creationId xmlns:p14="http://schemas.microsoft.com/office/powerpoint/2010/main" val="1676340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24114" y="304800"/>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2.4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Thiết kế hoàn chỉnh mẫu quần âu nữ</a:t>
            </a:r>
          </a:p>
        </p:txBody>
      </p:sp>
      <p:pic>
        <p:nvPicPr>
          <p:cNvPr id="2" name="Picture 1"/>
          <p:cNvPicPr>
            <a:picLocks noChangeAspect="1"/>
          </p:cNvPicPr>
          <p:nvPr/>
        </p:nvPicPr>
        <p:blipFill>
          <a:blip r:embed="rId3"/>
          <a:stretch>
            <a:fillRect/>
          </a:stretch>
        </p:blipFill>
        <p:spPr>
          <a:xfrm>
            <a:off x="1676400" y="1524000"/>
            <a:ext cx="5535706" cy="1447800"/>
          </a:xfrm>
          <a:prstGeom prst="rect">
            <a:avLst/>
          </a:prstGeom>
        </p:spPr>
      </p:pic>
      <p:pic>
        <p:nvPicPr>
          <p:cNvPr id="7" name="Picture 6"/>
          <p:cNvPicPr>
            <a:picLocks noChangeAspect="1"/>
          </p:cNvPicPr>
          <p:nvPr/>
        </p:nvPicPr>
        <p:blipFill>
          <a:blip r:embed="rId4"/>
          <a:stretch>
            <a:fillRect/>
          </a:stretch>
        </p:blipFill>
        <p:spPr>
          <a:xfrm>
            <a:off x="2667000" y="3276600"/>
            <a:ext cx="3566160" cy="2971800"/>
          </a:xfrm>
          <a:prstGeom prst="rect">
            <a:avLst/>
          </a:prstGeom>
        </p:spPr>
      </p:pic>
    </p:spTree>
    <p:extLst>
      <p:ext uri="{BB962C8B-B14F-4D97-AF65-F5344CB8AC3E}">
        <p14:creationId xmlns:p14="http://schemas.microsoft.com/office/powerpoint/2010/main" val="18518277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rved Up Ribbon 1"/>
          <p:cNvSpPr/>
          <p:nvPr/>
        </p:nvSpPr>
        <p:spPr bwMode="auto">
          <a:xfrm>
            <a:off x="0" y="0"/>
            <a:ext cx="9144000" cy="2133600"/>
          </a:xfrm>
          <a:prstGeom prst="ellipseRibbon2">
            <a:avLst>
              <a:gd name="adj1" fmla="val 33680"/>
              <a:gd name="adj2" fmla="val 50000"/>
              <a:gd name="adj3" fmla="val 12500"/>
            </a:avLst>
          </a:prstGeom>
          <a:solidFill>
            <a:srgbClr val="00B0F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GIÁO</a:t>
            </a:r>
            <a:r>
              <a:rPr kumimoji="0" lang="en-US" b="1" i="0" u="none" strike="noStrike" cap="none" normalizeH="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VIÊN </a:t>
            </a:r>
            <a:r>
              <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THỰC</a:t>
            </a:r>
            <a:r>
              <a:rPr kumimoji="0" lang="en-US" b="1" i="0" u="none" strike="noStrike" cap="none" normalizeH="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HÀNH TRÊN GIAO DIỆN GERBER</a:t>
            </a:r>
            <a:endPar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6" name="Picture 15"/>
          <p:cNvPicPr/>
          <p:nvPr/>
        </p:nvPicPr>
        <p:blipFill>
          <a:blip r:embed="rId3" cstate="print">
            <a:extLst>
              <a:ext uri="{28A0092B-C50C-407E-A947-70E740481C1C}">
                <a14:useLocalDpi xmlns:a14="http://schemas.microsoft.com/office/drawing/2010/main" val="0"/>
              </a:ext>
            </a:extLst>
          </a:blip>
          <a:stretch>
            <a:fillRect/>
          </a:stretch>
        </p:blipFill>
        <p:spPr>
          <a:xfrm>
            <a:off x="0" y="2133600"/>
            <a:ext cx="9144000" cy="4724400"/>
          </a:xfrm>
          <a:prstGeom prst="rect">
            <a:avLst/>
          </a:prstGeom>
        </p:spPr>
      </p:pic>
    </p:spTree>
    <p:extLst>
      <p:ext uri="{BB962C8B-B14F-4D97-AF65-F5344CB8AC3E}">
        <p14:creationId xmlns:p14="http://schemas.microsoft.com/office/powerpoint/2010/main" val="34129258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0820045"/>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990600" y="3276600"/>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lang="en-US" b="1" smtClean="0">
                <a:solidFill>
                  <a:schemeClr val="bg1"/>
                </a:solidFill>
              </a:rPr>
              <a:t>Sinh viên thực hiện lại các thao tác giáo viên đã hướng dẫn và thao tác mẫu trên lớp học</a:t>
            </a:r>
            <a:endParaRPr kumimoji="0" lang="en-US" altLang="en-US" sz="3200" b="1" i="0" u="none" strike="noStrike" kern="1200" cap="none" spc="0" normalizeH="0" baseline="0" noProof="0" smtClean="0">
              <a:ln>
                <a:noFill/>
              </a:ln>
              <a:solidFill>
                <a:schemeClr val="bg1"/>
              </a:solidFill>
              <a:effectLst/>
              <a:uLnTx/>
              <a:uFillTx/>
              <a:latin typeface="VNI-Times" pitchFamily="2" charset="0"/>
            </a:endParaRPr>
          </a:p>
        </p:txBody>
      </p:sp>
      <p:pic>
        <p:nvPicPr>
          <p:cNvPr id="8499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3810000" cy="296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25763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000" b="1" smtClean="0">
                <a:latin typeface="+mj-lt"/>
              </a:rPr>
              <a:t>CHƯƠNG 3</a:t>
            </a:r>
            <a:r>
              <a:rPr lang="en-US" altLang="en-US" sz="4200" b="1" smtClean="0">
                <a:solidFill>
                  <a:schemeClr val="bg1">
                    <a:lumMod val="95000"/>
                  </a:schemeClr>
                </a:solidFill>
                <a:latin typeface="+mj-lt"/>
              </a:rPr>
              <a:t> </a:t>
            </a:r>
            <a:endParaRPr lang="en-US" altLang="en-US" sz="4200" b="1" smtClean="0">
              <a:solidFill>
                <a:schemeClr val="bg1">
                  <a:lumMod val="95000"/>
                </a:schemeClr>
              </a:solidFill>
              <a:latin typeface="+mj-lt"/>
            </a:endParaRPr>
          </a:p>
          <a:p>
            <a:pPr marL="0" indent="0" algn="ctr" eaLnBrk="1" hangingPunct="1">
              <a:buNone/>
              <a:defRPr/>
            </a:pPr>
            <a:r>
              <a:rPr lang="en-US" sz="4000" b="1" smtClean="0">
                <a:effectLst>
                  <a:outerShdw blurRad="38100" dist="38100" dir="2700000" algn="tl">
                    <a:srgbClr val="000000">
                      <a:alpha val="43137"/>
                    </a:srgbClr>
                  </a:outerShdw>
                </a:effectLst>
              </a:rPr>
              <a:t>NHẢY MẪU TRÊN PHẦN MỀM GERBER TECHNOLOGY – ACCUMARK </a:t>
            </a:r>
            <a:endParaRPr lang="en-US" sz="4000" b="1" smtClean="0">
              <a:solidFill>
                <a:schemeClr val="tx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68797621"/>
      </p:ext>
    </p:extLst>
  </p:cSld>
  <p:clrMapOvr>
    <a:masterClrMapping/>
  </p:clrMapOvr>
  <p:transition>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600200"/>
            <a:ext cx="6908800" cy="5173663"/>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5603" name="Group 135"/>
          <p:cNvGrpSpPr>
            <a:grpSpLocks/>
          </p:cNvGrpSpPr>
          <p:nvPr/>
        </p:nvGrpSpPr>
        <p:grpSpPr bwMode="auto">
          <a:xfrm>
            <a:off x="6943725" y="2892425"/>
            <a:ext cx="2266950" cy="2274888"/>
            <a:chOff x="6580215" y="2615762"/>
            <a:chExt cx="2514600" cy="2590800"/>
          </a:xfrm>
        </p:grpSpPr>
        <p:grpSp>
          <p:nvGrpSpPr>
            <p:cNvPr id="25629" name="Group 87"/>
            <p:cNvGrpSpPr>
              <a:grpSpLocks/>
            </p:cNvGrpSpPr>
            <p:nvPr/>
          </p:nvGrpSpPr>
          <p:grpSpPr bwMode="auto">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35"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40" name="AutoShape 37"/>
          <p:cNvSpPr>
            <a:spLocks noChangeArrowheads="1"/>
          </p:cNvSpPr>
          <p:nvPr/>
        </p:nvSpPr>
        <p:spPr bwMode="auto">
          <a:xfrm>
            <a:off x="19051" y="3565207"/>
            <a:ext cx="4341167" cy="1003618"/>
          </a:xfrm>
          <a:prstGeom prst="roundRect">
            <a:avLst>
              <a:gd name="adj" fmla="val 16667"/>
            </a:avLst>
          </a:prstGeom>
          <a:solidFill>
            <a:srgbClr val="00B05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1" name="Content Placeholder 2"/>
          <p:cNvSpPr>
            <a:spLocks/>
          </p:cNvSpPr>
          <p:nvPr/>
        </p:nvSpPr>
        <p:spPr bwMode="gray">
          <a:xfrm>
            <a:off x="38886" y="3578225"/>
            <a:ext cx="4258216"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lvl="1" indent="0" algn="just">
              <a:buClr>
                <a:srgbClr val="CCCCFF"/>
              </a:buClr>
              <a:buNone/>
              <a:defRPr/>
            </a:pPr>
            <a:r>
              <a:rPr lang="en-US" sz="2000">
                <a:solidFill>
                  <a:schemeClr val="bg1"/>
                </a:solidFill>
                <a:latin typeface="Times New Roman" panose="02020603050405020304" pitchFamily="18" charset="0"/>
                <a:cs typeface="Times New Roman" panose="02020603050405020304" pitchFamily="18" charset="0"/>
              </a:rPr>
              <a:t>Sinh viên liệt kê được các lệnh cơ bản dùng để nhảy mẫu trên phần mềm Gerber Technology - Accumark</a:t>
            </a:r>
            <a:endParaRPr kumimoji="0" lang="en-US" alt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06" name="Group 118"/>
          <p:cNvGrpSpPr>
            <a:grpSpLocks/>
          </p:cNvGrpSpPr>
          <p:nvPr/>
        </p:nvGrpSpPr>
        <p:grpSpPr bwMode="auto">
          <a:xfrm>
            <a:off x="5557838" y="2874963"/>
            <a:ext cx="1484312" cy="1212850"/>
            <a:chOff x="2117829" y="2497396"/>
            <a:chExt cx="1372144" cy="1150682"/>
          </a:xfrm>
        </p:grpSpPr>
        <p:grpSp>
          <p:nvGrpSpPr>
            <p:cNvPr id="25624" name="Group 30"/>
            <p:cNvGrpSpPr>
              <a:grpSpLocks/>
            </p:cNvGrpSpPr>
            <p:nvPr/>
          </p:nvGrpSpPr>
          <p:grpSpPr bwMode="auto">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45" name="AutoShape 37"/>
          <p:cNvSpPr>
            <a:spLocks noChangeArrowheads="1"/>
          </p:cNvSpPr>
          <p:nvPr/>
        </p:nvSpPr>
        <p:spPr bwMode="auto">
          <a:xfrm>
            <a:off x="55563" y="1891560"/>
            <a:ext cx="5651500" cy="1494579"/>
          </a:xfrm>
          <a:prstGeom prst="roundRect">
            <a:avLst>
              <a:gd name="adj" fmla="val 16667"/>
            </a:avLst>
          </a:prstGeom>
          <a:solidFill>
            <a:srgbClr val="00B0F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6" name="Content Placeholder 2"/>
          <p:cNvSpPr>
            <a:spLocks/>
          </p:cNvSpPr>
          <p:nvPr/>
        </p:nvSpPr>
        <p:spPr bwMode="gray">
          <a:xfrm>
            <a:off x="78548" y="1982047"/>
            <a:ext cx="5607474" cy="1824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sz="2000">
                <a:solidFill>
                  <a:schemeClr val="bg1"/>
                </a:solidFill>
                <a:latin typeface="Times New Roman" panose="02020603050405020304" pitchFamily="18" charset="0"/>
                <a:cs typeface="Times New Roman" panose="02020603050405020304" pitchFamily="18" charset="0"/>
              </a:rPr>
              <a:t>Nhảy mẫu được tất cả các chi tiết của các sản phẩm từ cơ bản đến nâng cao.</a:t>
            </a:r>
          </a:p>
          <a:p>
            <a:pPr>
              <a:buNone/>
            </a:pPr>
            <a:r>
              <a:rPr lang="en-US" sz="2000">
                <a:solidFill>
                  <a:schemeClr val="bg1"/>
                </a:solidFill>
                <a:latin typeface="Times New Roman" panose="02020603050405020304" pitchFamily="18" charset="0"/>
                <a:cs typeface="Times New Roman" panose="02020603050405020304" pitchFamily="18" charset="0"/>
              </a:rPr>
              <a:t>Xử lý được các phát sinh về lỗi trong quá trình thực hiện</a:t>
            </a:r>
            <a:endParaRPr kumimoji="0" 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09" name="Group 119"/>
          <p:cNvGrpSpPr>
            <a:grpSpLocks/>
          </p:cNvGrpSpPr>
          <p:nvPr/>
        </p:nvGrpSpPr>
        <p:grpSpPr bwMode="auto">
          <a:xfrm>
            <a:off x="5521325" y="4002088"/>
            <a:ext cx="1565275" cy="1277937"/>
            <a:chOff x="2080343" y="3628488"/>
            <a:chExt cx="1446818" cy="1212488"/>
          </a:xfrm>
        </p:grpSpPr>
        <p:grpSp>
          <p:nvGrpSpPr>
            <p:cNvPr id="25619" name="Group 45"/>
            <p:cNvGrpSpPr>
              <a:grpSpLocks/>
            </p:cNvGrpSpPr>
            <p:nvPr/>
          </p:nvGrpSpPr>
          <p:grpSpPr bwMode="auto">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87740"/>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58" name="AutoShape 37"/>
          <p:cNvSpPr>
            <a:spLocks noChangeArrowheads="1"/>
          </p:cNvSpPr>
          <p:nvPr/>
        </p:nvSpPr>
        <p:spPr bwMode="auto">
          <a:xfrm>
            <a:off x="73852" y="4681538"/>
            <a:ext cx="5572125" cy="1871662"/>
          </a:xfrm>
          <a:prstGeom prst="roundRect">
            <a:avLst>
              <a:gd name="adj" fmla="val 16667"/>
            </a:avLst>
          </a:prstGeom>
          <a:solidFill>
            <a:srgbClr val="0070C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3323" name="Content Placeholder 2"/>
          <p:cNvSpPr>
            <a:spLocks/>
          </p:cNvSpPr>
          <p:nvPr/>
        </p:nvSpPr>
        <p:spPr bwMode="gray">
          <a:xfrm>
            <a:off x="0" y="4645025"/>
            <a:ext cx="5601527"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111125" marR="0" lvl="0" indent="0" algn="just" defTabSz="914400" rtl="0" eaLnBrk="0" fontAlgn="base" latinLnBrk="0" hangingPunct="0">
              <a:lnSpc>
                <a:spcPct val="100000"/>
              </a:lnSpc>
              <a:spcBef>
                <a:spcPts val="0"/>
              </a:spcBef>
              <a:spcAft>
                <a:spcPct val="0"/>
              </a:spcAft>
              <a:buClr>
                <a:srgbClr val="CCCCFF"/>
              </a:buClr>
              <a:buSzTx/>
              <a:buFont typeface="Wingdings" panose="05000000000000000000" pitchFamily="2" charset="2"/>
              <a:buNone/>
              <a:tabLst/>
              <a:defRPr/>
            </a:pPr>
            <a:r>
              <a:rPr kumimoji="0" lang="en-US" sz="20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Sinh viên tự giác, tích cực học tập, phát huy tính sáng tạo, nâng cao kỹ năng sử dụng phần mềm để từ đó có khả năng ứng dụng vào thực tiễn sản xuất.</a:t>
            </a:r>
          </a:p>
          <a:p>
            <a:pPr marL="111125" marR="0" lvl="0" indent="0" algn="just" defTabSz="914400" rtl="0" eaLnBrk="0" fontAlgn="base" latinLnBrk="0" hangingPunct="0">
              <a:lnSpc>
                <a:spcPct val="100000"/>
              </a:lnSpc>
              <a:spcBef>
                <a:spcPts val="0"/>
              </a:spcBef>
              <a:spcAft>
                <a:spcPct val="0"/>
              </a:spcAft>
              <a:buClr>
                <a:srgbClr val="CCCCFF"/>
              </a:buClr>
              <a:buSzTx/>
              <a:buFont typeface="Wingdings" panose="05000000000000000000" pitchFamily="2" charset="2"/>
              <a:buNone/>
              <a:tabLst/>
              <a:defRPr/>
            </a:pPr>
            <a:r>
              <a:rPr kumimoji="0" lang="en-US" sz="20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Rèn luyện tính cẩn thận, tỉ mỉ, tác phong công nghiệp, đảm bảo an toàn lao động và bảo quản trang thiết bị.</a:t>
            </a:r>
            <a:endParaRPr kumimoji="0" lang="fr-FR"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nvGrpSpPr>
          <p:cNvPr id="25612" name="Group 43"/>
          <p:cNvGrpSpPr>
            <a:grpSpLocks/>
          </p:cNvGrpSpPr>
          <p:nvPr/>
        </p:nvGrpSpPr>
        <p:grpSpPr bwMode="auto">
          <a:xfrm>
            <a:off x="4368800" y="3421063"/>
            <a:ext cx="1484313" cy="1212850"/>
            <a:chOff x="2117829" y="2497396"/>
            <a:chExt cx="1372144" cy="1150682"/>
          </a:xfrm>
        </p:grpSpPr>
        <p:grpSp>
          <p:nvGrpSpPr>
            <p:cNvPr id="25614" name="Group 30"/>
            <p:cNvGrpSpPr>
              <a:grpSpLocks/>
            </p:cNvGrpSpPr>
            <p:nvPr/>
          </p:nvGrpSpPr>
          <p:grpSpPr bwMode="auto">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MỤC 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Tree>
    <p:extLst>
      <p:ext uri="{BB962C8B-B14F-4D97-AF65-F5344CB8AC3E}">
        <p14:creationId xmlns:p14="http://schemas.microsoft.com/office/powerpoint/2010/main" val="8083084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circle(in)">
                                      <p:cBhvr>
                                        <p:cTn id="7" dur="2000"/>
                                        <p:tgtEl>
                                          <p:spTgt spid="4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circle(in)">
                                      <p:cBhvr>
                                        <p:cTn id="10" dur="2000"/>
                                        <p:tgtEl>
                                          <p:spTgt spid="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circle(in)">
                                      <p:cBhvr>
                                        <p:cTn id="15" dur="2000"/>
                                        <p:tgtEl>
                                          <p:spTgt spid="4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circle(in)">
                                      <p:cBhvr>
                                        <p:cTn id="18" dur="2000"/>
                                        <p:tgtEl>
                                          <p:spTgt spid="4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circle(in)">
                                      <p:cBhvr>
                                        <p:cTn id="23" dur="2000"/>
                                        <p:tgtEl>
                                          <p:spTgt spid="5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3323"/>
                                        </p:tgtEl>
                                        <p:attrNameLst>
                                          <p:attrName>style.visibility</p:attrName>
                                        </p:attrNameLst>
                                      </p:cBhvr>
                                      <p:to>
                                        <p:strVal val="visible"/>
                                      </p:to>
                                    </p:set>
                                    <p:animEffect transition="in" filter="circle(in)">
                                      <p:cBhvr>
                                        <p:cTn id="26" dur="20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p:bldP spid="45" grpId="0" animBg="1"/>
      <p:bldP spid="46" grpId="0"/>
      <p:bldP spid="58" grpId="0" animBg="1"/>
      <p:bldP spid="133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26068" y="55880"/>
            <a:ext cx="1854868" cy="1696720"/>
            <a:chOff x="4688962" y="4704359"/>
            <a:chExt cx="986857" cy="986857"/>
          </a:xfrm>
          <a:solidFill>
            <a:schemeClr val="accent1">
              <a:lumMod val="75000"/>
            </a:schemeClr>
          </a:solidFill>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a:grpFill/>
          </p:grpSpPr>
          <p:sp>
            <p:nvSpPr>
              <p:cNvPr id="5" name="Oval 4"/>
              <p:cNvSpPr/>
              <p:nvPr/>
            </p:nvSpPr>
            <p:spPr>
              <a:xfrm>
                <a:off x="4688962" y="4704359"/>
                <a:ext cx="986857" cy="986857"/>
              </a:xfrm>
              <a:prstGeom prst="ellipse">
                <a:avLst/>
              </a:prstGeom>
              <a:grp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298237245"/>
              </p:ext>
            </p:extLst>
          </p:nvPr>
        </p:nvGraphicFramePr>
        <p:xfrm>
          <a:off x="126222" y="1219200"/>
          <a:ext cx="9017778"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011977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buNone/>
              <a:defRPr/>
            </a:pPr>
            <a:r>
              <a:rPr lang="en-US" altLang="en-US" sz="2800" b="1">
                <a:solidFill>
                  <a:schemeClr val="bg1"/>
                </a:solidFill>
              </a:rPr>
              <a:t>CHƯƠNG 3</a:t>
            </a:r>
            <a:r>
              <a:rPr lang="en-US" altLang="en-US" b="1">
                <a:solidFill>
                  <a:schemeClr val="bg1"/>
                </a:solidFill>
              </a:rPr>
              <a:t> </a:t>
            </a:r>
          </a:p>
          <a:p>
            <a:pPr marL="0" indent="0" algn="ctr" eaLnBrk="1" hangingPunct="1">
              <a:buNone/>
              <a:defRPr/>
            </a:pPr>
            <a:r>
              <a:rPr lang="en-US" sz="2800" b="1">
                <a:solidFill>
                  <a:schemeClr val="bg1"/>
                </a:solidFill>
                <a:effectLst>
                  <a:outerShdw blurRad="38100" dist="38100" dir="2700000" algn="tl">
                    <a:srgbClr val="000000">
                      <a:alpha val="43137"/>
                    </a:srgbClr>
                  </a:outerShdw>
                </a:effectLst>
              </a:rPr>
              <a:t>NHẢY MẪU TRÊN PHẦN MỀM GERBER TECHNOLOGY – ACCUMARK </a:t>
            </a:r>
          </a:p>
        </p:txBody>
      </p:sp>
      <p:grpSp>
        <p:nvGrpSpPr>
          <p:cNvPr id="11" name="Group 8"/>
          <p:cNvGrpSpPr>
            <a:grpSpLocks/>
          </p:cNvGrpSpPr>
          <p:nvPr/>
        </p:nvGrpSpPr>
        <p:grpSpPr bwMode="auto">
          <a:xfrm>
            <a:off x="76200" y="1606769"/>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2590391"/>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1606769"/>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b="1" smtClean="0">
                <a:solidFill>
                  <a:schemeClr val="bg1"/>
                </a:solidFill>
                <a:latin typeface="Times New Roman" panose="02020603050405020304" pitchFamily="18" charset="0"/>
                <a:cs typeface="Times New Roman" panose="02020603050405020304" pitchFamily="18" charset="0"/>
              </a:rPr>
              <a:t>Nhảy </a:t>
            </a:r>
            <a:r>
              <a:rPr lang="en-US" b="1">
                <a:solidFill>
                  <a:schemeClr val="bg1"/>
                </a:solidFill>
                <a:latin typeface="Times New Roman" panose="02020603050405020304" pitchFamily="18" charset="0"/>
                <a:cs typeface="Times New Roman" panose="02020603050405020304" pitchFamily="18" charset="0"/>
              </a:rPr>
              <a:t>mẫu trên phần mềm Gerber Technology – Accumark</a:t>
            </a:r>
            <a:endParaRPr lang="en-US" b="1">
              <a:solidFill>
                <a:schemeClr val="bg1"/>
              </a:solidFill>
              <a:latin typeface="Times New Roman" panose="02020603050405020304" pitchFamily="18" charset="0"/>
              <a:cs typeface="Times New Roman" panose="02020603050405020304" pitchFamily="18" charset="0"/>
            </a:endParaRPr>
          </a:p>
        </p:txBody>
      </p:sp>
      <p:sp>
        <p:nvSpPr>
          <p:cNvPr id="25" name="Rounded Rectangle 7"/>
          <p:cNvSpPr>
            <a:spLocks noChangeArrowheads="1"/>
          </p:cNvSpPr>
          <p:nvPr/>
        </p:nvSpPr>
        <p:spPr bwMode="auto">
          <a:xfrm>
            <a:off x="0" y="26670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buNone/>
            </a:pPr>
            <a:r>
              <a:rPr lang="en-US" b="1">
                <a:solidFill>
                  <a:schemeClr val="bg1"/>
                </a:solidFill>
                <a:latin typeface="Times New Roman" panose="02020603050405020304" pitchFamily="18" charset="0"/>
                <a:cs typeface="Times New Roman" panose="02020603050405020304" pitchFamily="18" charset="0"/>
              </a:rPr>
              <a:t>1.1 Các menu cơ bản thường dùng trong nhảy mẫu </a:t>
            </a:r>
          </a:p>
        </p:txBody>
      </p:sp>
      <p:pic>
        <p:nvPicPr>
          <p:cNvPr id="2" name="Picture 1"/>
          <p:cNvPicPr>
            <a:picLocks noChangeAspect="1"/>
          </p:cNvPicPr>
          <p:nvPr/>
        </p:nvPicPr>
        <p:blipFill>
          <a:blip r:embed="rId3"/>
          <a:stretch>
            <a:fillRect/>
          </a:stretch>
        </p:blipFill>
        <p:spPr>
          <a:xfrm>
            <a:off x="838200" y="3353209"/>
            <a:ext cx="7424488" cy="3581586"/>
          </a:xfrm>
          <a:prstGeom prst="rect">
            <a:avLst/>
          </a:prstGeom>
        </p:spPr>
      </p:pic>
    </p:spTree>
    <p:extLst>
      <p:ext uri="{BB962C8B-B14F-4D97-AF65-F5344CB8AC3E}">
        <p14:creationId xmlns:p14="http://schemas.microsoft.com/office/powerpoint/2010/main" val="7621866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3048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1.1 Các menu cơ bản thường dùng trong nhảy mẫu </a:t>
            </a:r>
          </a:p>
        </p:txBody>
      </p:sp>
      <p:pic>
        <p:nvPicPr>
          <p:cNvPr id="4" name="Picture 3"/>
          <p:cNvPicPr>
            <a:picLocks noChangeAspect="1"/>
          </p:cNvPicPr>
          <p:nvPr/>
        </p:nvPicPr>
        <p:blipFill>
          <a:blip r:embed="rId3"/>
          <a:stretch>
            <a:fillRect/>
          </a:stretch>
        </p:blipFill>
        <p:spPr>
          <a:xfrm>
            <a:off x="79057" y="1561549"/>
            <a:ext cx="8977948" cy="3696251"/>
          </a:xfrm>
          <a:prstGeom prst="rect">
            <a:avLst/>
          </a:prstGeom>
        </p:spPr>
      </p:pic>
    </p:spTree>
    <p:extLst>
      <p:ext uri="{BB962C8B-B14F-4D97-AF65-F5344CB8AC3E}">
        <p14:creationId xmlns:p14="http://schemas.microsoft.com/office/powerpoint/2010/main" val="2739610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3048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1.1 Các menu cơ bản thường dùng trong nhảy mẫu </a:t>
            </a:r>
          </a:p>
        </p:txBody>
      </p:sp>
      <p:grpSp>
        <p:nvGrpSpPr>
          <p:cNvPr id="2" name="Group 2"/>
          <p:cNvGrpSpPr>
            <a:grpSpLocks/>
          </p:cNvGrpSpPr>
          <p:nvPr/>
        </p:nvGrpSpPr>
        <p:grpSpPr bwMode="auto">
          <a:xfrm>
            <a:off x="1371600" y="1007406"/>
            <a:ext cx="6629400" cy="5850594"/>
            <a:chOff x="2546" y="5953"/>
            <a:chExt cx="8505" cy="7380"/>
          </a:xfrm>
        </p:grpSpPr>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6" y="5953"/>
              <a:ext cx="3885" cy="3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1" y="5953"/>
              <a:ext cx="4620" cy="7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8000934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3048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1.1 Các menu cơ bản thường dùng trong nhảy mẫu </a:t>
            </a:r>
          </a:p>
        </p:txBody>
      </p:sp>
      <p:grpSp>
        <p:nvGrpSpPr>
          <p:cNvPr id="3" name="Group 2"/>
          <p:cNvGrpSpPr>
            <a:grpSpLocks/>
          </p:cNvGrpSpPr>
          <p:nvPr/>
        </p:nvGrpSpPr>
        <p:grpSpPr bwMode="auto">
          <a:xfrm>
            <a:off x="1066800" y="1066800"/>
            <a:ext cx="7086600" cy="5791200"/>
            <a:chOff x="2493" y="1047"/>
            <a:chExt cx="7710" cy="4838"/>
          </a:xfrm>
        </p:grpSpPr>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8" y="1700"/>
              <a:ext cx="3885" cy="4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3" y="1047"/>
              <a:ext cx="3825" cy="3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5296402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3048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1.1 Các menu cơ bản thường dùng trong nhảy mẫu </a:t>
            </a:r>
          </a:p>
        </p:txBody>
      </p:sp>
      <p:grpSp>
        <p:nvGrpSpPr>
          <p:cNvPr id="2" name="Group 2"/>
          <p:cNvGrpSpPr>
            <a:grpSpLocks/>
          </p:cNvGrpSpPr>
          <p:nvPr/>
        </p:nvGrpSpPr>
        <p:grpSpPr bwMode="auto">
          <a:xfrm>
            <a:off x="685800" y="1002175"/>
            <a:ext cx="8458200" cy="5485991"/>
            <a:chOff x="2703" y="6500"/>
            <a:chExt cx="7635" cy="3298"/>
          </a:xfrm>
        </p:grpSpPr>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3" y="6500"/>
              <a:ext cx="3840" cy="3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8" y="7548"/>
              <a:ext cx="3810" cy="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9359172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3048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1.1 Các menu cơ bản thường dùng trong nhảy mẫu </a:t>
            </a:r>
          </a:p>
        </p:txBody>
      </p:sp>
      <p:grpSp>
        <p:nvGrpSpPr>
          <p:cNvPr id="2" name="Group 2"/>
          <p:cNvGrpSpPr>
            <a:grpSpLocks/>
          </p:cNvGrpSpPr>
          <p:nvPr/>
        </p:nvGrpSpPr>
        <p:grpSpPr bwMode="auto">
          <a:xfrm>
            <a:off x="304799" y="1020910"/>
            <a:ext cx="8831263" cy="5837090"/>
            <a:chOff x="2703" y="9938"/>
            <a:chExt cx="8190" cy="5010"/>
          </a:xfrm>
        </p:grpSpPr>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3" y="9938"/>
              <a:ext cx="3840"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8" y="12563"/>
              <a:ext cx="4365" cy="1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5"/>
            <p:cNvSpPr txBox="1">
              <a:spLocks noChangeArrowheads="1"/>
            </p:cNvSpPr>
            <p:nvPr/>
          </p:nvSpPr>
          <p:spPr bwMode="auto">
            <a:xfrm>
              <a:off x="4276" y="14408"/>
              <a:ext cx="5009"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3.1 Menu lệnh dùng trong nhảy mẫu</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8595989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CHƯƠNG 3</a:t>
            </a:r>
            <a:r>
              <a:rPr kumimoji="0" lang="en-US" alt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 </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NHẢY MẪU TRÊN PHẦN MỀM GERBER TECHNOLOGY – ACCUMARK </a:t>
            </a:r>
          </a:p>
        </p:txBody>
      </p:sp>
      <p:grpSp>
        <p:nvGrpSpPr>
          <p:cNvPr id="11" name="Group 8"/>
          <p:cNvGrpSpPr>
            <a:grpSpLocks/>
          </p:cNvGrpSpPr>
          <p:nvPr/>
        </p:nvGrpSpPr>
        <p:grpSpPr bwMode="auto">
          <a:xfrm>
            <a:off x="76200" y="1606769"/>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2590391"/>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1606769"/>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Nhảy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mẫu trên phần mềm Gerber Technology – Accumark</a:t>
            </a:r>
          </a:p>
        </p:txBody>
      </p:sp>
      <p:sp>
        <p:nvSpPr>
          <p:cNvPr id="25" name="Rounded Rectangle 7"/>
          <p:cNvSpPr>
            <a:spLocks noChangeArrowheads="1"/>
          </p:cNvSpPr>
          <p:nvPr/>
        </p:nvSpPr>
        <p:spPr bwMode="auto">
          <a:xfrm>
            <a:off x="0" y="26670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lang="en-US" b="1">
                <a:solidFill>
                  <a:schemeClr val="bg1"/>
                </a:solidFill>
                <a:latin typeface="Times New Roman" panose="02020603050405020304" pitchFamily="18" charset="0"/>
                <a:cs typeface="Times New Roman" panose="02020603050405020304" pitchFamily="18" charset="0"/>
              </a:rPr>
              <a:t>Nhảy mẫu áo sơ mi nam cơ bản </a:t>
            </a:r>
            <a:endParaRPr kumimoji="0" lang="en-US" sz="3200" b="1"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3382094"/>
            <a:ext cx="3886200" cy="3463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triped Right Arrow 4"/>
          <p:cNvSpPr/>
          <p:nvPr/>
        </p:nvSpPr>
        <p:spPr bwMode="auto">
          <a:xfrm>
            <a:off x="76201" y="4419600"/>
            <a:ext cx="4495800" cy="16764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342900" lvl="0" indent="-342900">
              <a:buFont typeface="Wingdings" panose="05000000000000000000" pitchFamily="2" charset="2"/>
              <a:buChar char="v"/>
            </a:pPr>
            <a:r>
              <a:rPr lang="en-US" sz="2400" smtClean="0">
                <a:solidFill>
                  <a:schemeClr val="bg1"/>
                </a:solidFill>
                <a:latin typeface="Times New Roman" panose="02020603050405020304" pitchFamily="18" charset="0"/>
                <a:cs typeface="Times New Roman" panose="02020603050405020304" pitchFamily="18" charset="0"/>
              </a:rPr>
              <a:t>Áp bảng qui tắc nhảy mẫu cho chi tiết cần nhảy mẫu</a:t>
            </a:r>
            <a:endParaRPr lang="en-US" sz="240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09390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1000" fill="hold"/>
                                        <p:tgtEl>
                                          <p:spTgt spid="5"/>
                                        </p:tgtEl>
                                        <p:attrNameLst>
                                          <p:attrName>ppt_x</p:attrName>
                                        </p:attrNameLst>
                                      </p:cBhvr>
                                      <p:tavLst>
                                        <p:tav tm="0">
                                          <p:val>
                                            <p:strVal val="0-#ppt_w/2"/>
                                          </p:val>
                                        </p:tav>
                                        <p:tav tm="100000">
                                          <p:val>
                                            <p:strVal val="#ppt_x"/>
                                          </p:val>
                                        </p:tav>
                                      </p:tavLst>
                                    </p:anim>
                                    <p:anim calcmode="lin" valueType="num">
                                      <p:cBhvr additive="base">
                                        <p:cTn id="13"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9220"/>
                                        </p:tgtEl>
                                        <p:attrNameLst>
                                          <p:attrName>style.visibility</p:attrName>
                                        </p:attrNameLst>
                                      </p:cBhvr>
                                      <p:to>
                                        <p:strVal val="visible"/>
                                      </p:to>
                                    </p:set>
                                    <p:animEffect transition="in" filter="circle(in)">
                                      <p:cBhvr>
                                        <p:cTn id="18" dur="2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2286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nam cơ bản </a:t>
            </a:r>
          </a:p>
        </p:txBody>
      </p:sp>
      <p:sp>
        <p:nvSpPr>
          <p:cNvPr id="2" name="Rectangle 1"/>
          <p:cNvSpPr/>
          <p:nvPr/>
        </p:nvSpPr>
        <p:spPr>
          <a:xfrm>
            <a:off x="0" y="946639"/>
            <a:ext cx="5943600" cy="1031051"/>
          </a:xfrm>
          <a:prstGeom prst="rect">
            <a:avLst/>
          </a:prstGeom>
        </p:spPr>
        <p:txBody>
          <a:bodyPr wrap="square">
            <a:spAutoFit/>
          </a:bodyPr>
          <a:lstStyle/>
          <a:p>
            <a:pPr algn="just">
              <a:spcBef>
                <a:spcPts val="600"/>
              </a:spcBef>
              <a:spcAft>
                <a:spcPts val="0"/>
              </a:spcAft>
              <a:tabLst>
                <a:tab pos="381000" algn="l"/>
              </a:tabLst>
            </a:pPr>
            <a:r>
              <a:rPr lang="en-US">
                <a:latin typeface="Times New Roman" panose="02020603050405020304" pitchFamily="18" charset="0"/>
                <a:ea typeface="Times New Roman" panose="02020603050405020304" pitchFamily="18" charset="0"/>
                <a:sym typeface="Wingdings" panose="05000000000000000000" pitchFamily="2" charset="2"/>
              </a:rPr>
              <a:t></a:t>
            </a:r>
            <a:r>
              <a:rPr lang="en-US">
                <a:latin typeface="Times New Roman" panose="02020603050405020304" pitchFamily="18" charset="0"/>
                <a:ea typeface="Times New Roman" panose="02020603050405020304" pitchFamily="18" charset="0"/>
              </a:rPr>
              <a:t> Chọn vào chi tiết.</a:t>
            </a:r>
            <a:endParaRPr lang="en-US" sz="2400">
              <a:latin typeface="Times New Roman" panose="02020603050405020304" pitchFamily="18" charset="0"/>
              <a:ea typeface="Times New Roman" panose="02020603050405020304" pitchFamily="18" charset="0"/>
            </a:endParaRPr>
          </a:p>
          <a:p>
            <a:pPr algn="just">
              <a:spcBef>
                <a:spcPts val="600"/>
              </a:spcBef>
              <a:spcAft>
                <a:spcPts val="0"/>
              </a:spcAft>
              <a:tabLst>
                <a:tab pos="381000" algn="l"/>
              </a:tabLst>
            </a:pPr>
            <a:r>
              <a:rPr lang="en-US">
                <a:latin typeface="Times New Roman" panose="02020603050405020304" pitchFamily="18" charset="0"/>
                <a:ea typeface="Times New Roman" panose="02020603050405020304" pitchFamily="18" charset="0"/>
                <a:sym typeface="Wingdings" panose="05000000000000000000" pitchFamily="2" charset="2"/>
              </a:rPr>
              <a:t></a:t>
            </a:r>
            <a:r>
              <a:rPr lang="en-US">
                <a:latin typeface="Times New Roman" panose="02020603050405020304" pitchFamily="18" charset="0"/>
                <a:ea typeface="Times New Roman" panose="02020603050405020304" pitchFamily="18" charset="0"/>
              </a:rPr>
              <a:t> Click phải chuột </a:t>
            </a:r>
            <a:r>
              <a:rPr lang="en-US">
                <a:latin typeface="Times New Roman" panose="02020603050405020304" pitchFamily="18" charset="0"/>
                <a:ea typeface="Times New Roman" panose="02020603050405020304" pitchFamily="18" charset="0"/>
                <a:sym typeface="Wingdings" panose="05000000000000000000" pitchFamily="2" charset="2"/>
              </a:rPr>
              <a:t></a:t>
            </a:r>
            <a:r>
              <a:rPr lang="en-US">
                <a:latin typeface="Times New Roman" panose="02020603050405020304" pitchFamily="18" charset="0"/>
                <a:ea typeface="Times New Roman" panose="02020603050405020304" pitchFamily="18" charset="0"/>
              </a:rPr>
              <a:t> </a:t>
            </a:r>
            <a:r>
              <a:rPr lang="en-US" smtClean="0">
                <a:latin typeface="Times New Roman" panose="02020603050405020304" pitchFamily="18" charset="0"/>
                <a:ea typeface="Times New Roman" panose="02020603050405020304" pitchFamily="18" charset="0"/>
              </a:rPr>
              <a:t>OK </a:t>
            </a:r>
            <a:r>
              <a:rPr lang="en-US" smtClean="0">
                <a:latin typeface="Times New Roman" panose="02020603050405020304" pitchFamily="18" charset="0"/>
                <a:ea typeface="Times New Roman" panose="02020603050405020304" pitchFamily="18" charset="0"/>
                <a:sym typeface="Wingdings" panose="05000000000000000000" pitchFamily="2" charset="2"/>
              </a:rPr>
              <a:t> XHHT </a:t>
            </a:r>
            <a:endParaRPr lang="en-US" sz="2400">
              <a:effectLst/>
              <a:latin typeface="Times New Roman" panose="02020603050405020304" pitchFamily="18" charset="0"/>
              <a:ea typeface="Times New Roman" panose="02020603050405020304" pitchFamily="18" charset="0"/>
            </a:endParaRPr>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977690"/>
            <a:ext cx="6409994" cy="428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6797" y="6258580"/>
            <a:ext cx="9011003" cy="523220"/>
          </a:xfrm>
          <a:prstGeom prst="rect">
            <a:avLst/>
          </a:prstGeom>
        </p:spPr>
        <p:txBody>
          <a:bodyPr wrap="square">
            <a:spAutoFit/>
          </a:bodyPr>
          <a:lstStyle/>
          <a:p>
            <a:pPr algn="just">
              <a:spcBef>
                <a:spcPts val="600"/>
              </a:spcBef>
              <a:spcAft>
                <a:spcPts val="0"/>
              </a:spcAft>
              <a:tabLst>
                <a:tab pos="381000" algn="l"/>
              </a:tabLst>
            </a:pPr>
            <a:r>
              <a:rPr lang="en-US">
                <a:latin typeface="Times New Roman" panose="02020603050405020304" pitchFamily="18" charset="0"/>
                <a:ea typeface="Times New Roman" panose="02020603050405020304" pitchFamily="18" charset="0"/>
                <a:sym typeface="Wingdings" panose="05000000000000000000" pitchFamily="2" charset="2"/>
              </a:rPr>
              <a:t></a:t>
            </a:r>
            <a:r>
              <a:rPr lang="en-US">
                <a:latin typeface="Times New Roman" panose="02020603050405020304" pitchFamily="18" charset="0"/>
                <a:ea typeface="Times New Roman" panose="02020603050405020304" pitchFamily="18" charset="0"/>
              </a:rPr>
              <a:t> Click chọn đúng tên bảng qui tắc </a:t>
            </a:r>
            <a:r>
              <a:rPr lang="en-US">
                <a:latin typeface="Times New Roman" panose="02020603050405020304" pitchFamily="18" charset="0"/>
                <a:ea typeface="Times New Roman" panose="02020603050405020304" pitchFamily="18" charset="0"/>
              </a:rPr>
              <a:t>nhảy </a:t>
            </a:r>
            <a:r>
              <a:rPr lang="en-US" smtClean="0">
                <a:latin typeface="Times New Roman" panose="02020603050405020304" pitchFamily="18" charset="0"/>
                <a:ea typeface="Times New Roman" panose="02020603050405020304" pitchFamily="18" charset="0"/>
              </a:rPr>
              <a:t>cỡ </a:t>
            </a:r>
            <a:r>
              <a:rPr lang="en-US" smtClean="0">
                <a:latin typeface="Times New Roman" panose="02020603050405020304" pitchFamily="18" charset="0"/>
                <a:ea typeface="Times New Roman" panose="02020603050405020304" pitchFamily="18" charset="0"/>
                <a:sym typeface="Wingdings" panose="05000000000000000000" pitchFamily="2" charset="2"/>
              </a:rPr>
              <a:t> </a:t>
            </a:r>
            <a:r>
              <a:rPr lang="en-US" sz="2400">
                <a:latin typeface="Times New Roman" panose="02020603050405020304" pitchFamily="18" charset="0"/>
                <a:ea typeface="Times New Roman" panose="02020603050405020304" pitchFamily="18" charset="0"/>
              </a:rPr>
              <a:t>Click </a:t>
            </a:r>
            <a:r>
              <a:rPr lang="en-US" sz="2400">
                <a:latin typeface="Times New Roman" panose="02020603050405020304" pitchFamily="18" charset="0"/>
                <a:ea typeface="Times New Roman" panose="02020603050405020304" pitchFamily="18" charset="0"/>
              </a:rPr>
              <a:t>chọn </a:t>
            </a:r>
            <a:r>
              <a:rPr lang="en-US" sz="2400" smtClean="0">
                <a:latin typeface="Times New Roman" panose="02020603050405020304" pitchFamily="18" charset="0"/>
                <a:ea typeface="Times New Roman" panose="02020603050405020304" pitchFamily="18" charset="0"/>
              </a:rPr>
              <a:t>OK</a:t>
            </a:r>
            <a:endParaRPr lang="en-US" sz="240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815407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5362"/>
                                        </p:tgtEl>
                                        <p:attrNameLst>
                                          <p:attrName>style.visibility</p:attrName>
                                        </p:attrNameLst>
                                      </p:cBhvr>
                                      <p:to>
                                        <p:strVal val="visible"/>
                                      </p:to>
                                    </p:set>
                                    <p:animEffect transition="in" filter="circle(in)">
                                      <p:cBhvr>
                                        <p:cTn id="12" dur="2000"/>
                                        <p:tgtEl>
                                          <p:spTgt spid="1536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2286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nam cơ bản </a:t>
            </a:r>
          </a:p>
        </p:txBody>
      </p:sp>
      <p:sp>
        <p:nvSpPr>
          <p:cNvPr id="6" name="Striped Right Arrow 5"/>
          <p:cNvSpPr/>
          <p:nvPr/>
        </p:nvSpPr>
        <p:spPr bwMode="auto">
          <a:xfrm>
            <a:off x="37506" y="914809"/>
            <a:ext cx="5296493" cy="16764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342900" lvl="0" indent="-342900">
              <a:buFont typeface="Wingdings" panose="05000000000000000000" pitchFamily="2" charset="2"/>
              <a:buChar char="v"/>
            </a:pPr>
            <a:r>
              <a:rPr lang="en-US">
                <a:solidFill>
                  <a:schemeClr val="bg1"/>
                </a:solidFill>
                <a:latin typeface="Times New Roman" panose="02020603050405020304" pitchFamily="18" charset="0"/>
                <a:cs typeface="Times New Roman" panose="02020603050405020304" pitchFamily="18" charset="0"/>
              </a:rPr>
              <a:t>Nhảy mẫu chi tiết thân trước</a:t>
            </a:r>
            <a:endParaRPr lang="en-US" sz="2400">
              <a:solidFill>
                <a:schemeClr val="bg1"/>
              </a:solidFill>
              <a:latin typeface="Times New Roman" panose="02020603050405020304" pitchFamily="18" charset="0"/>
              <a:cs typeface="Times New Roman" panose="02020603050405020304" pitchFamily="18" charset="0"/>
            </a:endParaRPr>
          </a:p>
        </p:txBody>
      </p:sp>
      <p:sp>
        <p:nvSpPr>
          <p:cNvPr id="3" name="Vertical Scroll 2"/>
          <p:cNvSpPr/>
          <p:nvPr/>
        </p:nvSpPr>
        <p:spPr bwMode="auto">
          <a:xfrm>
            <a:off x="4800600" y="914809"/>
            <a:ext cx="4343400" cy="5943191"/>
          </a:xfrm>
          <a:prstGeom prst="verticalScroll">
            <a:avLst/>
          </a:prstGeom>
          <a:solidFill>
            <a:schemeClr val="accent3">
              <a:lumMod val="9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600">
                <a:latin typeface="Times New Roman" panose="02020603050405020304" pitchFamily="18" charset="0"/>
                <a:cs typeface="Times New Roman" panose="02020603050405020304" pitchFamily="18" charset="0"/>
              </a:rPr>
              <a:t>Các bước công việc cần thực hiện:</a:t>
            </a:r>
          </a:p>
          <a:p>
            <a:pPr marL="0" lvl="2" algn="just"/>
            <a:r>
              <a:rPr lang="en-US" sz="2600" smtClean="0">
                <a:latin typeface="Times New Roman" panose="02020603050405020304" pitchFamily="18" charset="0"/>
                <a:cs typeface="Times New Roman" panose="02020603050405020304" pitchFamily="18" charset="0"/>
              </a:rPr>
              <a:t>- Xác </a:t>
            </a:r>
            <a:r>
              <a:rPr lang="en-US" sz="2600">
                <a:latin typeface="Times New Roman" panose="02020603050405020304" pitchFamily="18" charset="0"/>
                <a:cs typeface="Times New Roman" panose="02020603050405020304" pitchFamily="18" charset="0"/>
              </a:rPr>
              <a:t>định vị trí của các điểm cần nhảy cỡ.</a:t>
            </a:r>
          </a:p>
          <a:p>
            <a:pPr marL="0" lvl="2" algn="just"/>
            <a:r>
              <a:rPr lang="en-US" sz="2600" smtClean="0">
                <a:latin typeface="Times New Roman" panose="02020603050405020304" pitchFamily="18" charset="0"/>
                <a:cs typeface="Times New Roman" panose="02020603050405020304" pitchFamily="18" charset="0"/>
              </a:rPr>
              <a:t>- Tính </a:t>
            </a:r>
            <a:r>
              <a:rPr lang="en-US" sz="2600">
                <a:latin typeface="Times New Roman" panose="02020603050405020304" pitchFamily="18" charset="0"/>
                <a:cs typeface="Times New Roman" panose="02020603050405020304" pitchFamily="18" charset="0"/>
              </a:rPr>
              <a:t>toán độ chênh lệch giữa các size (bước nhảy).</a:t>
            </a:r>
          </a:p>
          <a:p>
            <a:pPr marL="0" lvl="2" algn="just"/>
            <a:r>
              <a:rPr lang="en-US" sz="2600" smtClean="0">
                <a:latin typeface="Times New Roman" panose="02020603050405020304" pitchFamily="18" charset="0"/>
                <a:cs typeface="Times New Roman" panose="02020603050405020304" pitchFamily="18" charset="0"/>
              </a:rPr>
              <a:t>- Xác </a:t>
            </a:r>
            <a:r>
              <a:rPr lang="en-US" sz="2600">
                <a:latin typeface="Times New Roman" panose="02020603050405020304" pitchFamily="18" charset="0"/>
                <a:cs typeface="Times New Roman" panose="02020603050405020304" pitchFamily="18" charset="0"/>
              </a:rPr>
              <a:t>định hướng di chuyển trên các trục tọa độ.</a:t>
            </a:r>
          </a:p>
          <a:p>
            <a:pPr marL="0" lvl="2" algn="just"/>
            <a:r>
              <a:rPr lang="en-US" sz="2600" smtClean="0">
                <a:latin typeface="Times New Roman" panose="02020603050405020304" pitchFamily="18" charset="0"/>
                <a:cs typeface="Times New Roman" panose="02020603050405020304" pitchFamily="18" charset="0"/>
              </a:rPr>
              <a:t>- Xác </a:t>
            </a:r>
            <a:r>
              <a:rPr lang="en-US" sz="2600">
                <a:latin typeface="Times New Roman" panose="02020603050405020304" pitchFamily="18" charset="0"/>
                <a:cs typeface="Times New Roman" panose="02020603050405020304" pitchFamily="18" charset="0"/>
              </a:rPr>
              <a:t>định dấu “ – ” hoặc “ + ” trên các trục tọa độ.</a:t>
            </a:r>
          </a:p>
        </p:txBody>
      </p:sp>
    </p:spTree>
    <p:extLst>
      <p:ext uri="{BB962C8B-B14F-4D97-AF65-F5344CB8AC3E}">
        <p14:creationId xmlns:p14="http://schemas.microsoft.com/office/powerpoint/2010/main" val="22719549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0-#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2286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nam cơ bản </a:t>
            </a:r>
          </a:p>
        </p:txBody>
      </p:sp>
      <p:pic>
        <p:nvPicPr>
          <p:cNvPr id="1639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14" y="1483489"/>
            <a:ext cx="9003142"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37134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390"/>
                                        </p:tgtEl>
                                        <p:attrNameLst>
                                          <p:attrName>style.visibility</p:attrName>
                                        </p:attrNameLst>
                                      </p:cBhvr>
                                      <p:to>
                                        <p:strVal val="visible"/>
                                      </p:to>
                                    </p:set>
                                    <p:animEffect transition="in" filter="circle(in)">
                                      <p:cBhvr>
                                        <p:cTn id="7" dur="20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2286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nam cơ bản </a:t>
            </a: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20" y="1600200"/>
            <a:ext cx="8965894"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46113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circle(in)">
                                      <p:cBhvr>
                                        <p:cTn id="7" dur="2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2286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nam cơ bản </a:t>
            </a:r>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18" y="1371600"/>
            <a:ext cx="898092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90182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circle(in)">
                                      <p:cBhvr>
                                        <p:cTn id="7" dur="2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2286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nam cơ bản </a:t>
            </a:r>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447800"/>
            <a:ext cx="8794704"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88486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circle(in)">
                                      <p:cBhvr>
                                        <p:cTn id="7" dur="2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2286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nam cơ bản </a:t>
            </a:r>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375" y="1066800"/>
            <a:ext cx="849947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2534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circle(in)">
                                      <p:cBhvr>
                                        <p:cTn id="7" dur="20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2286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nam cơ bản </a:t>
            </a:r>
          </a:p>
        </p:txBody>
      </p:sp>
      <p:pic>
        <p:nvPicPr>
          <p:cNvPr id="2151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447800"/>
            <a:ext cx="7970953"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06385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1510"/>
                                        </p:tgtEl>
                                        <p:attrNameLst>
                                          <p:attrName>style.visibility</p:attrName>
                                        </p:attrNameLst>
                                      </p:cBhvr>
                                      <p:to>
                                        <p:strVal val="visible"/>
                                      </p:to>
                                    </p:set>
                                    <p:animEffect transition="in" filter="circle(in)">
                                      <p:cBhvr>
                                        <p:cTn id="7" dur="2000"/>
                                        <p:tgtEl>
                                          <p:spTgt spid="215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2286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nam cơ bản </a:t>
            </a:r>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239" y="1905000"/>
            <a:ext cx="7773584"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81627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circle(in)">
                                      <p:cBhvr>
                                        <p:cTn id="7" dur="2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2286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1.2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nam cơ bản </a:t>
            </a:r>
          </a:p>
        </p:txBody>
      </p:sp>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50" y="1455737"/>
            <a:ext cx="4592638" cy="2582863"/>
          </a:xfrm>
          <a:prstGeom prst="rect">
            <a:avLst/>
          </a:prstGeom>
          <a:noFill/>
          <a:extLst>
            <a:ext uri="{909E8E84-426E-40DD-AFC4-6F175D3DCCD1}">
              <a14:hiddenFill xmlns:a14="http://schemas.microsoft.com/office/drawing/2010/main">
                <a:solidFill>
                  <a:srgbClr val="FFFFFF"/>
                </a:solidFill>
              </a14:hiddenFill>
            </a:ext>
          </a:extLst>
        </p:spPr>
      </p:pic>
      <p:pic>
        <p:nvPicPr>
          <p:cNvPr id="2355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3230" y="1447800"/>
            <a:ext cx="3913187"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50" y="4579528"/>
            <a:ext cx="2383027" cy="1516472"/>
          </a:xfrm>
          <a:prstGeom prst="rect">
            <a:avLst/>
          </a:prstGeom>
          <a:noFill/>
          <a:extLst>
            <a:ext uri="{909E8E84-426E-40DD-AFC4-6F175D3DCCD1}">
              <a14:hiddenFill xmlns:a14="http://schemas.microsoft.com/office/drawing/2010/main">
                <a:solidFill>
                  <a:srgbClr val="FFFFFF"/>
                </a:solidFill>
              </a14:hiddenFill>
            </a:ext>
          </a:extLst>
        </p:spPr>
      </p:pic>
      <p:pic>
        <p:nvPicPr>
          <p:cNvPr id="2355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4579528"/>
            <a:ext cx="1595438" cy="1292225"/>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24600" y="4579528"/>
            <a:ext cx="1155700" cy="1135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451862"/>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CHƯƠNG 3</a:t>
            </a:r>
            <a:r>
              <a:rPr kumimoji="0" lang="en-US" alt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 </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NHẢY MẪU TRÊN PHẦN MỀM GERBER TECHNOLOGY – ACCUMARK </a:t>
            </a:r>
          </a:p>
        </p:txBody>
      </p:sp>
      <p:grpSp>
        <p:nvGrpSpPr>
          <p:cNvPr id="11" name="Group 8"/>
          <p:cNvGrpSpPr>
            <a:grpSpLocks/>
          </p:cNvGrpSpPr>
          <p:nvPr/>
        </p:nvGrpSpPr>
        <p:grpSpPr bwMode="auto">
          <a:xfrm>
            <a:off x="76200" y="1606769"/>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2590391"/>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1606769"/>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Nhảy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mẫu trên phần mềm Gerber Technology – Accumark</a:t>
            </a:r>
          </a:p>
        </p:txBody>
      </p:sp>
      <p:sp>
        <p:nvSpPr>
          <p:cNvPr id="25" name="Rounded Rectangle 7"/>
          <p:cNvSpPr>
            <a:spLocks noChangeArrowheads="1"/>
          </p:cNvSpPr>
          <p:nvPr/>
        </p:nvSpPr>
        <p:spPr bwMode="auto">
          <a:xfrm>
            <a:off x="0" y="26670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1.3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a:t>
            </a: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nữ</a:t>
            </a:r>
            <a:r>
              <a:rPr kumimoji="0" lang="en-US" sz="32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bâu lá sen</a:t>
            </a:r>
            <a:endPar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133756" y="3575038"/>
            <a:ext cx="4308166" cy="3282961"/>
          </a:xfrm>
          <a:prstGeom prst="rect">
            <a:avLst/>
          </a:prstGeom>
        </p:spPr>
      </p:pic>
      <p:pic>
        <p:nvPicPr>
          <p:cNvPr id="5" name="Picture 4"/>
          <p:cNvPicPr>
            <a:picLocks noChangeAspect="1"/>
          </p:cNvPicPr>
          <p:nvPr/>
        </p:nvPicPr>
        <p:blipFill>
          <a:blip r:embed="rId4"/>
          <a:stretch>
            <a:fillRect/>
          </a:stretch>
        </p:blipFill>
        <p:spPr>
          <a:xfrm>
            <a:off x="4724400" y="3575038"/>
            <a:ext cx="4411663" cy="2181724"/>
          </a:xfrm>
          <a:prstGeom prst="rect">
            <a:avLst/>
          </a:prstGeom>
        </p:spPr>
      </p:pic>
    </p:spTree>
    <p:extLst>
      <p:ext uri="{BB962C8B-B14F-4D97-AF65-F5344CB8AC3E}">
        <p14:creationId xmlns:p14="http://schemas.microsoft.com/office/powerpoint/2010/main" val="6787673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304800"/>
            <a:ext cx="9136063" cy="686209"/>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1.3 </a:t>
            </a:r>
            <a:r>
              <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Nhảy mẫu áo sơ mi </a:t>
            </a: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nữ bâu lá sen</a:t>
            </a:r>
            <a:endParaRPr kumimoji="0" lang="en-US" sz="3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57200" y="1219200"/>
            <a:ext cx="3831083" cy="3657600"/>
          </a:xfrm>
          <a:prstGeom prst="rect">
            <a:avLst/>
          </a:prstGeom>
        </p:spPr>
      </p:pic>
      <p:pic>
        <p:nvPicPr>
          <p:cNvPr id="3" name="Picture 2"/>
          <p:cNvPicPr>
            <a:picLocks noChangeAspect="1"/>
          </p:cNvPicPr>
          <p:nvPr/>
        </p:nvPicPr>
        <p:blipFill>
          <a:blip r:embed="rId4"/>
          <a:stretch>
            <a:fillRect/>
          </a:stretch>
        </p:blipFill>
        <p:spPr>
          <a:xfrm>
            <a:off x="4800600" y="1219200"/>
            <a:ext cx="3779519" cy="3657600"/>
          </a:xfrm>
          <a:prstGeom prst="rect">
            <a:avLst/>
          </a:prstGeom>
        </p:spPr>
      </p:pic>
    </p:spTree>
    <p:extLst>
      <p:ext uri="{BB962C8B-B14F-4D97-AF65-F5344CB8AC3E}">
        <p14:creationId xmlns:p14="http://schemas.microsoft.com/office/powerpoint/2010/main" val="7637339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rved Up Ribbon 1"/>
          <p:cNvSpPr/>
          <p:nvPr/>
        </p:nvSpPr>
        <p:spPr bwMode="auto">
          <a:xfrm>
            <a:off x="0" y="0"/>
            <a:ext cx="9144000" cy="2133600"/>
          </a:xfrm>
          <a:prstGeom prst="ellipseRibbon2">
            <a:avLst>
              <a:gd name="adj1" fmla="val 33680"/>
              <a:gd name="adj2" fmla="val 50000"/>
              <a:gd name="adj3" fmla="val 12500"/>
            </a:avLst>
          </a:prstGeom>
          <a:solidFill>
            <a:schemeClr val="accent1">
              <a:lumMod val="9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FFFFFF">
                    <a:lumMod val="95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GIÁO VIÊN THỰC HÀNH TRÊN GIAO DIỆN GERBER</a:t>
            </a:r>
          </a:p>
        </p:txBody>
      </p:sp>
      <p:pic>
        <p:nvPicPr>
          <p:cNvPr id="16" name="Picture 15"/>
          <p:cNvPicPr/>
          <p:nvPr/>
        </p:nvPicPr>
        <p:blipFill>
          <a:blip r:embed="rId3" cstate="print">
            <a:extLst>
              <a:ext uri="{28A0092B-C50C-407E-A947-70E740481C1C}">
                <a14:useLocalDpi xmlns:a14="http://schemas.microsoft.com/office/drawing/2010/main" val="0"/>
              </a:ext>
            </a:extLst>
          </a:blip>
          <a:stretch>
            <a:fillRect/>
          </a:stretch>
        </p:blipFill>
        <p:spPr>
          <a:xfrm>
            <a:off x="0" y="2133600"/>
            <a:ext cx="9144000" cy="4724400"/>
          </a:xfrm>
          <a:prstGeom prst="rect">
            <a:avLst/>
          </a:prstGeom>
        </p:spPr>
      </p:pic>
    </p:spTree>
    <p:extLst>
      <p:ext uri="{BB962C8B-B14F-4D97-AF65-F5344CB8AC3E}">
        <p14:creationId xmlns:p14="http://schemas.microsoft.com/office/powerpoint/2010/main" val="28377041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990600" y="3276600"/>
            <a:ext cx="7086600" cy="1944687"/>
          </a:xfrm>
          <a:prstGeom prst="roundRect">
            <a:avLst>
              <a:gd name="adj" fmla="val 16667"/>
            </a:avLst>
          </a:prstGeom>
          <a:solidFill>
            <a:schemeClr val="accent1">
              <a:lumMod val="5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Sinh viên thực hiện lại các thao tác giáo viên đã hướng dẫn và thao tác mẫu trên lớp học</a:t>
            </a:r>
            <a:endParaRPr kumimoji="0" lang="en-US" altLang="en-US" sz="3200" b="1" i="0" u="none" strike="noStrike" kern="1200" cap="none" spc="0" normalizeH="0" baseline="0" noProof="0" smtClean="0">
              <a:ln>
                <a:noFill/>
              </a:ln>
              <a:solidFill>
                <a:srgbClr val="FFFFFF"/>
              </a:solidFill>
              <a:effectLst/>
              <a:uLnTx/>
              <a:uFillTx/>
              <a:latin typeface="VNI-Times" pitchFamily="2" charset="0"/>
              <a:ea typeface="+mn-ea"/>
              <a:cs typeface="Arial" panose="020B0604020202020204" pitchFamily="34" charset="0"/>
            </a:endParaRPr>
          </a:p>
        </p:txBody>
      </p:sp>
      <p:pic>
        <p:nvPicPr>
          <p:cNvPr id="8499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3810000" cy="296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49384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10741</TotalTime>
  <Words>1052</Words>
  <Application>Microsoft Office PowerPoint</Application>
  <PresentationFormat>On-screen Show (4:3)</PresentationFormat>
  <Paragraphs>144</Paragraphs>
  <Slides>40</Slides>
  <Notes>33</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40</vt:i4>
      </vt:variant>
    </vt:vector>
  </HeadingPairs>
  <TitlesOfParts>
    <vt:vector size="53" baseType="lpstr">
      <vt:lpstr>Times New Roman</vt:lpstr>
      <vt:lpstr>Arial</vt:lpstr>
      <vt:lpstr>VNI-Times</vt:lpstr>
      <vt:lpstr>VNI-Avo</vt:lpstr>
      <vt:lpstr>Wingdings</vt:lpstr>
      <vt:lpstr>Calibri</vt:lpstr>
      <vt:lpstr>Verdana</vt:lpstr>
      <vt:lpstr>Tahoma</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877</cp:revision>
  <dcterms:created xsi:type="dcterms:W3CDTF">2006-11-05T16:52:43Z</dcterms:created>
  <dcterms:modified xsi:type="dcterms:W3CDTF">2021-05-11T15:01:09Z</dcterms:modified>
</cp:coreProperties>
</file>