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57"/>
  </p:notesMasterIdLst>
  <p:sldIdLst>
    <p:sldId id="379" r:id="rId6"/>
    <p:sldId id="969" r:id="rId7"/>
    <p:sldId id="970" r:id="rId8"/>
    <p:sldId id="956" r:id="rId9"/>
    <p:sldId id="957" r:id="rId10"/>
    <p:sldId id="928" r:id="rId11"/>
    <p:sldId id="914" r:id="rId12"/>
    <p:sldId id="915" r:id="rId13"/>
    <p:sldId id="916" r:id="rId14"/>
    <p:sldId id="996" r:id="rId15"/>
    <p:sldId id="997" r:id="rId16"/>
    <p:sldId id="965" r:id="rId17"/>
    <p:sldId id="998" r:id="rId18"/>
    <p:sldId id="999" r:id="rId19"/>
    <p:sldId id="1000" r:id="rId20"/>
    <p:sldId id="1001" r:id="rId21"/>
    <p:sldId id="1002" r:id="rId22"/>
    <p:sldId id="1003" r:id="rId23"/>
    <p:sldId id="1004" r:id="rId24"/>
    <p:sldId id="1005" r:id="rId25"/>
    <p:sldId id="1006" r:id="rId26"/>
    <p:sldId id="1007" r:id="rId27"/>
    <p:sldId id="1008" r:id="rId28"/>
    <p:sldId id="1009" r:id="rId29"/>
    <p:sldId id="1010" r:id="rId30"/>
    <p:sldId id="1011" r:id="rId31"/>
    <p:sldId id="1012" r:id="rId32"/>
    <p:sldId id="1013" r:id="rId33"/>
    <p:sldId id="1014" r:id="rId34"/>
    <p:sldId id="1015" r:id="rId35"/>
    <p:sldId id="1016" r:id="rId36"/>
    <p:sldId id="1017" r:id="rId37"/>
    <p:sldId id="1018" r:id="rId38"/>
    <p:sldId id="1019" r:id="rId39"/>
    <p:sldId id="1020" r:id="rId40"/>
    <p:sldId id="1021" r:id="rId41"/>
    <p:sldId id="1022" r:id="rId42"/>
    <p:sldId id="1023" r:id="rId43"/>
    <p:sldId id="1024" r:id="rId44"/>
    <p:sldId id="1025" r:id="rId45"/>
    <p:sldId id="1026" r:id="rId46"/>
    <p:sldId id="971" r:id="rId47"/>
    <p:sldId id="960" r:id="rId48"/>
    <p:sldId id="961" r:id="rId49"/>
    <p:sldId id="972" r:id="rId50"/>
    <p:sldId id="973" r:id="rId51"/>
    <p:sldId id="974" r:id="rId52"/>
    <p:sldId id="975" r:id="rId53"/>
    <p:sldId id="1027" r:id="rId54"/>
    <p:sldId id="994" r:id="rId55"/>
    <p:sldId id="995" r:id="rId56"/>
  </p:sldIdLst>
  <p:sldSz cx="9144000" cy="6858000" type="screen4x3"/>
  <p:notesSz cx="6858000" cy="9144000"/>
  <p:embeddedFontLst>
    <p:embeddedFont>
      <p:font typeface="Verdana" panose="020B0604030504040204" pitchFamily="34" charset="0"/>
      <p:regular r:id="rId58"/>
      <p:bold r:id="rId59"/>
      <p:italic r:id="rId60"/>
      <p:boldItalic r:id="rId61"/>
    </p:embeddedFont>
    <p:embeddedFont>
      <p:font typeface="Tahoma" panose="020B0604030504040204" pitchFamily="34" charset="0"/>
      <p:regular r:id="rId62"/>
      <p:bold r:id="rId63"/>
    </p:embeddedFont>
    <p:embeddedFont>
      <p:font typeface="VNI-Times" pitchFamily="2" charset="0"/>
      <p:regular r:id="rId64"/>
      <p:bold r:id="rId65"/>
      <p:italic r:id="rId66"/>
      <p:boldItalic r:id="rId67"/>
    </p:embeddedFont>
    <p:embeddedFont>
      <p:font typeface="Calibri" panose="020F0502020204030204" pitchFamily="34" charset="0"/>
      <p:regular r:id="rId68"/>
      <p:bold r:id="rId69"/>
      <p:italic r:id="rId70"/>
      <p:boldItalic r:id="rId71"/>
    </p:embeddedFont>
    <p:embeddedFont>
      <p:font typeface="VNI-Avo" pitchFamily="2" charset="0"/>
      <p:regular r:id="rId72"/>
      <p:bold r:id="rId73"/>
      <p:italic r:id="rId74"/>
      <p:boldItalic r:id="rId75"/>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a:srgbClr val="0000FF"/>
    <a:srgbClr val="6CB4A6"/>
    <a:srgbClr val="CC6600"/>
    <a:srgbClr val="6600CC"/>
    <a:srgbClr val="456C44"/>
    <a:srgbClr val="6666FF"/>
    <a:srgbClr val="F4F173"/>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01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6.fntdata"/><Relationship Id="rId68" Type="http://schemas.openxmlformats.org/officeDocument/2006/relationships/font" Target="fonts/font11.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font" Target="fonts/font17.fntdata"/><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4.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5.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font" Target="fonts/font14.fntdata"/><Relationship Id="rId2" Type="http://schemas.openxmlformats.org/officeDocument/2006/relationships/slideMaster" Target="slideMasters/slideMaster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1. Giới thiệu phần mềm giác sơ đồ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smtClean="0"/>
            <a:t>2. Một số thao tác cơ bản trên phần mềm giác sơ đồ Gerber Technology – Accumark</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4F173"/>
        </a:solidFill>
      </dgm:spPr>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CB4A6"/>
        </a:solidFill>
        <a:ln>
          <a:noFill/>
        </a:ln>
      </dgm:spPr>
      <dgm:t>
        <a:bodyPr/>
        <a:lstStyle/>
        <a:p>
          <a:r>
            <a:rPr lang="en-US" b="1" smtClean="0"/>
            <a:t>1. </a:t>
          </a:r>
          <a:r>
            <a:rPr lang="en-US" b="1" smtClean="0">
              <a:latin typeface="Times New Roman" panose="02020603050405020304" pitchFamily="18" charset="0"/>
              <a:cs typeface="Times New Roman" panose="02020603050405020304" pitchFamily="18" charset="0"/>
            </a:rPr>
            <a:t>CÁCH THIẾT LẬP ĐƯỜNG DẪN CHO MỘT MÃ HÀNG TRONG GIÁC SƠ ĐỒ</a:t>
          </a:r>
          <a:endParaRPr lang="en-US">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92D05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069492"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994530" y="772901"/>
          <a:ext cx="7994709" cy="1545585"/>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86360" rIns="86360" bIns="86360" numCol="1" spcCol="1270" anchor="ctr" anchorCtr="0">
          <a:noAutofit/>
        </a:bodyPr>
        <a:lstStyle/>
        <a:p>
          <a:pPr lvl="0" algn="l" defTabSz="1511300">
            <a:lnSpc>
              <a:spcPct val="90000"/>
            </a:lnSpc>
            <a:spcBef>
              <a:spcPct val="0"/>
            </a:spcBef>
            <a:spcAft>
              <a:spcPct val="35000"/>
            </a:spcAft>
          </a:pPr>
          <a:r>
            <a:rPr lang="en-US" sz="3400" kern="1200" smtClean="0"/>
            <a:t>1. Giới thiệu phần mềm giác sơ đồ Gerber Technology – Accumark</a:t>
          </a:r>
          <a:endParaRPr lang="en-US" sz="3400" kern="1200"/>
        </a:p>
      </dsp:txBody>
      <dsp:txXfrm>
        <a:off x="994530" y="772901"/>
        <a:ext cx="7994709" cy="1545585"/>
      </dsp:txXfrm>
    </dsp:sp>
    <dsp:sp modelId="{D9A196BA-9014-4600-9E53-77AD77C7300C}">
      <dsp:nvSpPr>
        <dsp:cNvPr id="0" name=""/>
        <dsp:cNvSpPr/>
      </dsp:nvSpPr>
      <dsp:spPr>
        <a:xfrm>
          <a:off x="28538" y="579702"/>
          <a:ext cx="1931982" cy="1931982"/>
        </a:xfrm>
        <a:prstGeom prst="ellipse">
          <a:avLst/>
        </a:prstGeom>
        <a:solidFill>
          <a:srgbClr val="F4F173"/>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4530" y="3091712"/>
          <a:ext cx="7994709" cy="1545585"/>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26809" tIns="86360" rIns="86360" bIns="86360" numCol="1" spcCol="1270" anchor="ctr" anchorCtr="0">
          <a:noAutofit/>
        </a:bodyPr>
        <a:lstStyle/>
        <a:p>
          <a:pPr lvl="0" algn="l" defTabSz="1511300">
            <a:lnSpc>
              <a:spcPct val="90000"/>
            </a:lnSpc>
            <a:spcBef>
              <a:spcPct val="0"/>
            </a:spcBef>
            <a:spcAft>
              <a:spcPct val="35000"/>
            </a:spcAft>
          </a:pPr>
          <a:r>
            <a:rPr lang="en-US" sz="3400" kern="1200" smtClean="0"/>
            <a:t>2. Một số thao tác cơ bản trên phần mềm giác sơ đồ Gerber Technology – Accumark</a:t>
          </a:r>
          <a:endParaRPr lang="en-US" sz="3400" kern="1200"/>
        </a:p>
      </dsp:txBody>
      <dsp:txXfrm>
        <a:off x="994530" y="3091712"/>
        <a:ext cx="7994709" cy="1545585"/>
      </dsp:txXfrm>
    </dsp:sp>
    <dsp:sp modelId="{3C4FEECA-1254-41E8-BAE8-E45561F0636D}">
      <dsp:nvSpPr>
        <dsp:cNvPr id="0" name=""/>
        <dsp:cNvSpPr/>
      </dsp:nvSpPr>
      <dsp:spPr>
        <a:xfrm>
          <a:off x="28538" y="2898514"/>
          <a:ext cx="1931982" cy="193198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627603"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1606635" y="1419791"/>
          <a:ext cx="7411142" cy="2570616"/>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47173" tIns="104140" rIns="104140" bIns="104140" numCol="1" spcCol="1270" anchor="ctr" anchorCtr="0">
          <a:noAutofit/>
        </a:bodyPr>
        <a:lstStyle/>
        <a:p>
          <a:pPr lvl="0" algn="l" defTabSz="1822450">
            <a:lnSpc>
              <a:spcPct val="90000"/>
            </a:lnSpc>
            <a:spcBef>
              <a:spcPct val="0"/>
            </a:spcBef>
            <a:spcAft>
              <a:spcPct val="35000"/>
            </a:spcAft>
          </a:pPr>
          <a:r>
            <a:rPr lang="en-US" sz="4100" b="1" kern="1200" smtClean="0"/>
            <a:t>1. </a:t>
          </a:r>
          <a:r>
            <a:rPr lang="en-US" sz="4100" b="1" kern="1200" smtClean="0">
              <a:latin typeface="Times New Roman" panose="02020603050405020304" pitchFamily="18" charset="0"/>
              <a:cs typeface="Times New Roman" panose="02020603050405020304" pitchFamily="18" charset="0"/>
            </a:rPr>
            <a:t>CÁCH THIẾT LẬP ĐƯỜNG DẪN CHO MỘT MÃ HÀNG TRONG GIÁC SƠ ĐỒ</a:t>
          </a:r>
          <a:endParaRPr lang="en-US" sz="4100" kern="1200">
            <a:latin typeface="Times New Roman" panose="02020603050405020304" pitchFamily="18" charset="0"/>
            <a:cs typeface="Times New Roman" panose="02020603050405020304" pitchFamily="18" charset="0"/>
          </a:endParaRPr>
        </a:p>
      </dsp:txBody>
      <dsp:txXfrm>
        <a:off x="1606635" y="1419791"/>
        <a:ext cx="7411142" cy="2570616"/>
      </dsp:txXfrm>
    </dsp:sp>
    <dsp:sp modelId="{D9A196BA-9014-4600-9E53-77AD77C7300C}">
      <dsp:nvSpPr>
        <dsp:cNvPr id="0" name=""/>
        <dsp:cNvSpPr/>
      </dsp:nvSpPr>
      <dsp:spPr>
        <a:xfrm>
          <a:off x="0" y="1098464"/>
          <a:ext cx="3213271" cy="3213271"/>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308242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7</a:t>
            </a:fld>
            <a:endParaRPr lang="en-US" altLang="en-US"/>
          </a:p>
        </p:txBody>
      </p:sp>
    </p:spTree>
    <p:extLst>
      <p:ext uri="{BB962C8B-B14F-4D97-AF65-F5344CB8AC3E}">
        <p14:creationId xmlns:p14="http://schemas.microsoft.com/office/powerpoint/2010/main" val="3838921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1782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33831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55951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33205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776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84556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861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2942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01129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59203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59967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54364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76948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978671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99016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4573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129309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0177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824162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715252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74957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032030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22693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95021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977479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27900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2947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567585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020143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61270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666977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707997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001667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69689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56629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46</a:t>
            </a:fld>
            <a:endParaRPr lang="en-US" altLang="en-US"/>
          </a:p>
        </p:txBody>
      </p:sp>
    </p:spTree>
    <p:extLst>
      <p:ext uri="{BB962C8B-B14F-4D97-AF65-F5344CB8AC3E}">
        <p14:creationId xmlns:p14="http://schemas.microsoft.com/office/powerpoint/2010/main" val="2847613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696343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00463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019308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340311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92605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1.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4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2.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49.png"/></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20C2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Khi mở</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phần mềm Pattern Design, việc đầu tiên sinh viên cần thiết lập gì?</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6826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1:</a:t>
            </a: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Khi mở phần mềm Pattern Design, việc đầu tiên sinh viên cần thiết lập gì?</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1066800" y="1676400"/>
            <a:ext cx="3579386" cy="4876800"/>
          </a:xfrm>
          <a:prstGeom prst="rect">
            <a:avLst/>
          </a:prstGeom>
        </p:spPr>
      </p:pic>
      <p:pic>
        <p:nvPicPr>
          <p:cNvPr id="7" name="Picture 6"/>
          <p:cNvPicPr>
            <a:picLocks noChangeAspect="1"/>
          </p:cNvPicPr>
          <p:nvPr/>
        </p:nvPicPr>
        <p:blipFill>
          <a:blip r:embed="rId4"/>
          <a:stretch>
            <a:fillRect/>
          </a:stretch>
        </p:blipFill>
        <p:spPr>
          <a:xfrm>
            <a:off x="4848828" y="1676400"/>
            <a:ext cx="3533172" cy="4931846"/>
          </a:xfrm>
          <a:prstGeom prst="rect">
            <a:avLst/>
          </a:prstGeom>
        </p:spPr>
      </p:pic>
    </p:spTree>
    <p:extLst>
      <p:ext uri="{BB962C8B-B14F-4D97-AF65-F5344CB8AC3E}">
        <p14:creationId xmlns:p14="http://schemas.microsoft.com/office/powerpoint/2010/main" val="3905273307"/>
      </p:ext>
    </p:extLst>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dòng lệch dựng khung hình chiều dài –chiều rộng của chi tiết?</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384995"/>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0" algn="just" eaLnBrk="1" hangingPunct="1">
              <a:buClr>
                <a:srgbClr val="3399FF"/>
              </a:buCl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dòng lệch dựng khung hình chiều dài </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chiều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rộng của chi tiết?</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066800" y="2333568"/>
            <a:ext cx="7696200" cy="998300"/>
          </a:xfrm>
          <a:prstGeom prst="rect">
            <a:avLst/>
          </a:prstGeom>
        </p:spPr>
      </p:pic>
      <p:pic>
        <p:nvPicPr>
          <p:cNvPr id="4" name="Picture 3"/>
          <p:cNvPicPr>
            <a:picLocks noChangeAspect="1"/>
          </p:cNvPicPr>
          <p:nvPr/>
        </p:nvPicPr>
        <p:blipFill>
          <a:blip r:embed="rId4"/>
          <a:stretch>
            <a:fillRect/>
          </a:stretch>
        </p:blipFill>
        <p:spPr>
          <a:xfrm>
            <a:off x="1333122" y="3752127"/>
            <a:ext cx="4296375" cy="2257740"/>
          </a:xfrm>
          <a:prstGeom prst="rect">
            <a:avLst/>
          </a:prstGeom>
        </p:spPr>
      </p:pic>
      <p:pic>
        <p:nvPicPr>
          <p:cNvPr id="5" name="Picture 4"/>
          <p:cNvPicPr>
            <a:picLocks noChangeAspect="1"/>
          </p:cNvPicPr>
          <p:nvPr/>
        </p:nvPicPr>
        <p:blipFill>
          <a:blip r:embed="rId5"/>
          <a:stretch>
            <a:fillRect/>
          </a:stretch>
        </p:blipFill>
        <p:spPr>
          <a:xfrm>
            <a:off x="5905122" y="3733800"/>
            <a:ext cx="2705478" cy="2229161"/>
          </a:xfrm>
          <a:prstGeom prst="rect">
            <a:avLst/>
          </a:prstGeom>
        </p:spPr>
      </p:pic>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4 </a:t>
            </a:r>
            <a:endParaRPr lang="en-US" altLang="en-US" sz="4200" b="1" smtClean="0">
              <a:solidFill>
                <a:schemeClr val="tx2">
                  <a:lumMod val="40000"/>
                  <a:lumOff val="60000"/>
                </a:schemeClr>
              </a:solidFill>
              <a:latin typeface="+mj-lt"/>
            </a:endParaRPr>
          </a:p>
          <a:p>
            <a:pPr marL="0" indent="0" algn="ctr" eaLnBrk="1" hangingPunct="1">
              <a:buNone/>
              <a:defRPr/>
            </a:pPr>
            <a:r>
              <a:rPr lang="fr-FR" sz="4800" b="1">
                <a:solidFill>
                  <a:schemeClr val="tx2">
                    <a:lumMod val="60000"/>
                    <a:lumOff val="40000"/>
                  </a:schemeClr>
                </a:solidFill>
                <a:effectLst/>
              </a:rPr>
              <a:t>GIỚI THIỆU PHẦN MỀM GIÁC SƠ ĐỒ GERBER TECHNOLOGY - ACCUMARK</a:t>
            </a:r>
            <a:endParaRPr lang="en-US" sz="4800" b="1" smtClean="0">
              <a:solidFill>
                <a:schemeClr val="tx2">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11775"/>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5876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260407"/>
            <a:ext cx="4341167" cy="1003618"/>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273425"/>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lvl="1" indent="0" algn="just">
              <a:buClr>
                <a:srgbClr val="CCCCFF"/>
              </a:buClr>
              <a:buNone/>
              <a:defRPr/>
            </a:pPr>
            <a:r>
              <a:rPr lang="en-US" sz="2400">
                <a:solidFill>
                  <a:schemeClr val="bg1"/>
                </a:solidFill>
                <a:latin typeface="Times New Roman" panose="02020603050405020304" pitchFamily="18" charset="0"/>
                <a:cs typeface="Times New Roman" panose="02020603050405020304" pitchFamily="18" charset="0"/>
              </a:rPr>
              <a:t>Sinh viên trình bày được chức năng của phần mềm giác sơ đồ</a:t>
            </a:r>
            <a:endParaRPr kumimoji="0" lang="en-US" altLang="en-US" sz="24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6" name="Group 118"/>
          <p:cNvGrpSpPr>
            <a:grpSpLocks/>
          </p:cNvGrpSpPr>
          <p:nvPr/>
        </p:nvGrpSpPr>
        <p:grpSpPr bwMode="auto">
          <a:xfrm>
            <a:off x="5557838" y="25701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137352" y="2048190"/>
            <a:ext cx="5501448" cy="923610"/>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107526" y="2049227"/>
            <a:ext cx="5607474" cy="8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400" smtClean="0">
                <a:solidFill>
                  <a:schemeClr val="bg1"/>
                </a:solidFill>
                <a:latin typeface="Times New Roman" panose="02020603050405020304" pitchFamily="18" charset="0"/>
                <a:cs typeface="Times New Roman" panose="02020603050405020304" pitchFamily="18" charset="0"/>
              </a:rPr>
              <a:t>Sinh </a:t>
            </a:r>
            <a:r>
              <a:rPr lang="en-US" sz="2400">
                <a:solidFill>
                  <a:schemeClr val="bg1"/>
                </a:solidFill>
                <a:latin typeface="Times New Roman" panose="02020603050405020304" pitchFamily="18" charset="0"/>
                <a:cs typeface="Times New Roman" panose="02020603050405020304" pitchFamily="18" charset="0"/>
              </a:rPr>
              <a:t>viên </a:t>
            </a:r>
            <a:r>
              <a:rPr lang="en-US" sz="2400">
                <a:solidFill>
                  <a:schemeClr val="bg1"/>
                </a:solidFill>
                <a:latin typeface="Times New Roman" panose="02020603050405020304" pitchFamily="18" charset="0"/>
                <a:cs typeface="Times New Roman" panose="02020603050405020304" pitchFamily="18" charset="0"/>
              </a:rPr>
              <a:t>t</a:t>
            </a:r>
            <a:r>
              <a:rPr lang="en-US" sz="2400" smtClean="0">
                <a:solidFill>
                  <a:schemeClr val="bg1"/>
                </a:solidFill>
                <a:latin typeface="Times New Roman" panose="02020603050405020304" pitchFamily="18" charset="0"/>
                <a:cs typeface="Times New Roman" panose="02020603050405020304" pitchFamily="18" charset="0"/>
              </a:rPr>
              <a:t>hao </a:t>
            </a:r>
            <a:r>
              <a:rPr lang="en-US" sz="2400">
                <a:solidFill>
                  <a:schemeClr val="bg1"/>
                </a:solidFill>
                <a:latin typeface="Times New Roman" panose="02020603050405020304" pitchFamily="18" charset="0"/>
                <a:cs typeface="Times New Roman" panose="02020603050405020304" pitchFamily="18" charset="0"/>
              </a:rPr>
              <a:t>tác được các thao tác cơ bản trên phần mềm giác sơ đồ</a:t>
            </a:r>
            <a:endParaRPr kumimoji="0" lang="en-US" sz="24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36972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73852" y="4376738"/>
            <a:ext cx="5572125" cy="1871662"/>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0" y="4340225"/>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Rèn luyện tính cẩn thận, tỉ mỉ, tác phong công nghiệp, đảm bảo an toàn lao động và bảo quản trang thiết </a:t>
            </a:r>
            <a:r>
              <a:rPr lang="en-US" sz="2000" smtClean="0">
                <a:solidFill>
                  <a:schemeClr val="bg1"/>
                </a:solidFill>
                <a:latin typeface="Times New Roman" panose="02020603050405020304" pitchFamily="18" charset="0"/>
                <a:cs typeface="Times New Roman" panose="02020603050405020304" pitchFamily="18" charset="0"/>
              </a:rPr>
              <a:t>bị.</a:t>
            </a: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12" name="Group 43"/>
          <p:cNvGrpSpPr>
            <a:grpSpLocks/>
          </p:cNvGrpSpPr>
          <p:nvPr/>
        </p:nvGrpSpPr>
        <p:grpSpPr bwMode="auto">
          <a:xfrm>
            <a:off x="4368800" y="31162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4052453895"/>
              </p:ext>
            </p:extLst>
          </p:nvPr>
        </p:nvGraphicFramePr>
        <p:xfrm>
          <a:off x="126222" y="12192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509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Clr>
                <a:srgbClr val="CCCCFF"/>
              </a:buClr>
              <a:buNone/>
              <a:defRPr/>
            </a:pPr>
            <a:r>
              <a:rPr kumimoji="0" lang="en-US" altLang="en-US" sz="2800" b="1"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rPr>
              <a:t>CHƯƠNG </a:t>
            </a:r>
            <a:r>
              <a:rPr kumimoji="0" lang="en-US" altLang="en-US" sz="2800" b="1"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rPr>
              <a:t>4</a:t>
            </a:r>
            <a:endParaRPr kumimoji="0" lang="en-US" altLang="en-US" sz="2800" b="1"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endParaRPr>
          </a:p>
          <a:p>
            <a:pPr marL="0" indent="0" algn="ctr" eaLnBrk="1" hangingPunct="1">
              <a:buNone/>
              <a:defRPr/>
            </a:pPr>
            <a:r>
              <a:rPr lang="fr-FR" b="1">
                <a:solidFill>
                  <a:srgbClr val="FFC000"/>
                </a:solidFill>
              </a:rPr>
              <a:t>GIỚI THIỆU PHẦN MỀM GIÁC SƠ ĐỒ GERBER TECHNOLOGY - ACCUMARK</a:t>
            </a:r>
            <a:endParaRPr lang="en-US" b="1">
              <a:solidFill>
                <a:srgbClr val="FFC000"/>
              </a:solidFill>
              <a:effectLst>
                <a:outerShdw blurRad="38100" dist="38100" dir="2700000" algn="tl">
                  <a:srgbClr val="000000">
                    <a:alpha val="43137"/>
                  </a:srgbClr>
                </a:outerShdw>
              </a:effectLst>
            </a:endParaRPr>
          </a:p>
        </p:txBody>
      </p:sp>
      <p:grpSp>
        <p:nvGrpSpPr>
          <p:cNvPr id="11" name="Group 8"/>
          <p:cNvGrpSpPr>
            <a:grpSpLocks/>
          </p:cNvGrpSpPr>
          <p:nvPr/>
        </p:nvGrpSpPr>
        <p:grpSpPr bwMode="auto">
          <a:xfrm>
            <a:off x="76200" y="1693558"/>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62080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1693558"/>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b="1">
                <a:solidFill>
                  <a:schemeClr val="bg1"/>
                </a:solidFill>
              </a:rPr>
              <a:t>Giới thiệu phần mềm giác sơ đồ Gerber Technology – Accumark</a:t>
            </a:r>
            <a:endParaRPr lang="en-US" b="1">
              <a:solidFill>
                <a:schemeClr val="bg1"/>
              </a:solidFill>
            </a:endParaRPr>
          </a:p>
        </p:txBody>
      </p:sp>
      <p:sp>
        <p:nvSpPr>
          <p:cNvPr id="25" name="Rounded Rectangle 7"/>
          <p:cNvSpPr>
            <a:spLocks noChangeArrowheads="1"/>
          </p:cNvSpPr>
          <p:nvPr/>
        </p:nvSpPr>
        <p:spPr bwMode="auto">
          <a:xfrm>
            <a:off x="1066800" y="2773206"/>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defRPr/>
            </a:pPr>
            <a:r>
              <a:rPr lang="en-US" b="1" smtClean="0">
                <a:solidFill>
                  <a:srgbClr val="E2E2FF">
                    <a:lumMod val="50000"/>
                  </a:srgbClr>
                </a:solidFill>
                <a:latin typeface="Times New Roman" panose="02020603050405020304" pitchFamily="18" charset="0"/>
                <a:ea typeface="Calibri" panose="020F0502020204030204" pitchFamily="34" charset="0"/>
              </a:rPr>
              <a:t>1.1 </a:t>
            </a:r>
            <a:r>
              <a:rPr lang="en-US" sz="2800" b="1">
                <a:solidFill>
                  <a:schemeClr val="accent1">
                    <a:lumMod val="50000"/>
                  </a:schemeClr>
                </a:solidFill>
              </a:rPr>
              <a:t>Giới thiệu giao diện</a:t>
            </a:r>
            <a:endParaRPr lang="en-US" sz="2800" b="1">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1" name="Folded Corner 30"/>
          <p:cNvSpPr/>
          <p:nvPr/>
        </p:nvSpPr>
        <p:spPr bwMode="auto">
          <a:xfrm>
            <a:off x="0" y="4267200"/>
            <a:ext cx="3276599" cy="1496662"/>
          </a:xfrm>
          <a:prstGeom prst="foldedCorner">
            <a:avLst/>
          </a:prstGeom>
          <a:solidFill>
            <a:srgbClr val="CC66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Từ menu chính chọn Marker Creation, Editors</a:t>
            </a:r>
            <a:r>
              <a:rPr lang="en-US" i="1">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461192"/>
            <a:ext cx="5442854" cy="3396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5304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circle(in)">
                                      <p:cBhvr>
                                        <p:cTn id="18"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Giới thiệu giao diện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Striped Right Arrow 15"/>
          <p:cNvSpPr/>
          <p:nvPr/>
        </p:nvSpPr>
        <p:spPr bwMode="auto">
          <a:xfrm rot="5400000">
            <a:off x="3619500" y="876300"/>
            <a:ext cx="1523999" cy="9906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sz="2400" smtClean="0">
                <a:solidFill>
                  <a:schemeClr val="bg1"/>
                </a:solidFill>
                <a:latin typeface="Times New Roman" panose="02020603050405020304" pitchFamily="18" charset="0"/>
                <a:cs typeface="Times New Roman" panose="02020603050405020304" pitchFamily="18" charset="0"/>
              </a:rPr>
              <a:t>XHHT</a:t>
            </a:r>
            <a:endParaRPr lang="en-US" sz="2400">
              <a:solidFill>
                <a:schemeClr val="bg1"/>
              </a:solidFill>
              <a:latin typeface="Times New Roman" panose="02020603050405020304" pitchFamily="18" charset="0"/>
              <a:cs typeface="Times New Roman" panose="02020603050405020304" pitchFamily="18" charset="0"/>
            </a:endParaRPr>
          </a:p>
        </p:txBody>
      </p:sp>
      <p:grpSp>
        <p:nvGrpSpPr>
          <p:cNvPr id="2" name="Group 2"/>
          <p:cNvGrpSpPr>
            <a:grpSpLocks/>
          </p:cNvGrpSpPr>
          <p:nvPr/>
        </p:nvGrpSpPr>
        <p:grpSpPr bwMode="auto">
          <a:xfrm>
            <a:off x="1066800" y="2209800"/>
            <a:ext cx="7162800" cy="4572000"/>
            <a:chOff x="3597" y="1249"/>
            <a:chExt cx="5743" cy="3649"/>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7" y="1249"/>
              <a:ext cx="5743" cy="3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4"/>
            <p:cNvSpPr>
              <a:spLocks noChangeArrowheads="1"/>
            </p:cNvSpPr>
            <p:nvPr/>
          </p:nvSpPr>
          <p:spPr bwMode="auto">
            <a:xfrm>
              <a:off x="5001" y="2625"/>
              <a:ext cx="1080" cy="540"/>
            </a:xfrm>
            <a:prstGeom prst="ellipse">
              <a:avLst/>
            </a:prstGeom>
            <a:noFill/>
            <a:ln w="12700" algn="ctr">
              <a:solidFill>
                <a:srgbClr val="000000"/>
              </a:solidFill>
              <a:round/>
              <a:headEnd/>
              <a:tailEnd/>
            </a:ln>
            <a:effectLst/>
            <a:extLst>
              <a:ext uri="{909E8E84-426E-40DD-AFC4-6F175D3DCCD1}">
                <a14:hiddenFill xmlns:a14="http://schemas.microsoft.com/office/drawing/2010/main">
                  <a:solidFill>
                    <a:srgbClr val="33CCCC"/>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0" tIns="0" rIns="0" bIns="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8102472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1000" fill="hold"/>
                                        <p:tgtEl>
                                          <p:spTgt spid="16"/>
                                        </p:tgtEl>
                                        <p:attrNameLst>
                                          <p:attrName>ppt_x</p:attrName>
                                        </p:attrNameLst>
                                      </p:cBhvr>
                                      <p:tavLst>
                                        <p:tav tm="0">
                                          <p:val>
                                            <p:strVal val="0-#ppt_w/2"/>
                                          </p:val>
                                        </p:tav>
                                        <p:tav tm="100000">
                                          <p:val>
                                            <p:strVal val="#ppt_x"/>
                                          </p:val>
                                        </p:tav>
                                      </p:tavLst>
                                    </p:anim>
                                    <p:anim calcmode="lin" valueType="num">
                                      <p:cBhvr additive="base">
                                        <p:cTn id="1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in)">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Giới thiệu giao diện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Striped Right Arrow 15"/>
          <p:cNvSpPr/>
          <p:nvPr/>
        </p:nvSpPr>
        <p:spPr bwMode="auto">
          <a:xfrm>
            <a:off x="10610" y="670797"/>
            <a:ext cx="1523999" cy="9906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CHỌN</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3074"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262" y="579594"/>
            <a:ext cx="2182082" cy="1551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triped Right Arrow 7"/>
          <p:cNvSpPr/>
          <p:nvPr/>
        </p:nvSpPr>
        <p:spPr bwMode="auto">
          <a:xfrm>
            <a:off x="12539" y="2222500"/>
            <a:ext cx="3124200" cy="1920003"/>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r>
              <a:rPr lang="en-US">
                <a:solidFill>
                  <a:schemeClr val="bg1"/>
                </a:solidFill>
                <a:latin typeface="Times New Roman" panose="02020603050405020304" pitchFamily="18" charset="0"/>
                <a:cs typeface="Times New Roman" panose="02020603050405020304" pitchFamily="18" charset="0"/>
              </a:rPr>
              <a:t>xuất hiện giao </a:t>
            </a:r>
            <a:r>
              <a:rPr lang="en-US">
                <a:solidFill>
                  <a:schemeClr val="bg1"/>
                </a:solidFill>
                <a:latin typeface="Times New Roman" panose="02020603050405020304" pitchFamily="18" charset="0"/>
                <a:cs typeface="Times New Roman" panose="02020603050405020304" pitchFamily="18" charset="0"/>
              </a:rPr>
              <a:t>diện </a:t>
            </a:r>
            <a:r>
              <a:rPr lang="en-US" smtClean="0">
                <a:solidFill>
                  <a:schemeClr val="bg1"/>
                </a:solidFill>
                <a:latin typeface="Times New Roman" panose="02020603050405020304" pitchFamily="18" charset="0"/>
                <a:cs typeface="Times New Roman" panose="02020603050405020304" pitchFamily="18" charset="0"/>
              </a:rPr>
              <a:t>GSĐ</a:t>
            </a:r>
            <a:endParaRPr kumimoji="0" lang="en-US" sz="24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4" name="Group 3"/>
          <p:cNvGrpSpPr>
            <a:grpSpLocks/>
          </p:cNvGrpSpPr>
          <p:nvPr/>
        </p:nvGrpSpPr>
        <p:grpSpPr bwMode="auto">
          <a:xfrm>
            <a:off x="3136739" y="2755900"/>
            <a:ext cx="6007261" cy="4102100"/>
            <a:chOff x="2303" y="1778"/>
            <a:chExt cx="8484" cy="5880"/>
          </a:xfrm>
        </p:grpSpPr>
        <p:pic>
          <p:nvPicPr>
            <p:cNvPr id="3076" name="Picture 2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3" y="1778"/>
              <a:ext cx="8484" cy="5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6926" y="3578"/>
              <a:ext cx="274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400" b="1" i="0" u="none" strike="noStrike" cap="none" normalizeH="0" baseline="0" smtClean="0">
                  <a:ln>
                    <a:noFill/>
                  </a:ln>
                  <a:solidFill>
                    <a:srgbClr val="FFFFFF"/>
                  </a:solidFill>
                  <a:effectLst/>
                  <a:latin typeface="Calibri" panose="020F0502020204030204" pitchFamily="34" charset="0"/>
                </a:rPr>
                <a:t>Menu biểu tượng</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6" name="Text Box 6"/>
            <p:cNvSpPr txBox="1">
              <a:spLocks noChangeArrowheads="1"/>
            </p:cNvSpPr>
            <p:nvPr/>
          </p:nvSpPr>
          <p:spPr bwMode="auto">
            <a:xfrm>
              <a:off x="4770" y="5405"/>
              <a:ext cx="274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400" b="1" i="0" u="none" strike="noStrike" cap="none" normalizeH="0" baseline="0" smtClean="0">
                  <a:ln>
                    <a:noFill/>
                  </a:ln>
                  <a:solidFill>
                    <a:srgbClr val="FFFFFF"/>
                  </a:solidFill>
                  <a:effectLst/>
                  <a:latin typeface="Calibri" panose="020F0502020204030204" pitchFamily="34" charset="0"/>
                </a:rPr>
                <a:t>Vùng làm việc</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6245332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par>
                                <p:cTn id="8" presetID="6" presetClass="entr" presetSubtype="16"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circle(in)">
                                      <p:cBhvr>
                                        <p:cTn id="10" dur="2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36984"/>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75" y="2113"/>
              <a:ext cx="194" cy="247"/>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02060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36984"/>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ts val="0"/>
              </a:spcAft>
              <a:buClr>
                <a:srgbClr val="CCCCFF"/>
              </a:buClr>
              <a:buSzTx/>
              <a:buFont typeface="Wingdings" panose="05000000000000000000" pitchFamily="2" charset="2"/>
              <a:buNone/>
              <a:tabLst>
                <a:tab pos="914400" algn="l"/>
                <a:tab pos="5829300" algn="r"/>
                <a:tab pos="5909310" algn="l"/>
              </a:tabLst>
              <a:defRPr/>
            </a:pP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Thiết kế trên phần mềm Accumark – Pattern Processing, Digitizing, PDS </a:t>
            </a:r>
            <a:endParaRPr kumimoji="0" lang="en-US" sz="2800" b="1" i="0" u="none" strike="noStrike" kern="1200" cap="none" spc="0" normalizeH="0" baseline="0" noProof="0">
              <a:ln>
                <a:noFill/>
              </a:ln>
              <a:solidFill>
                <a:srgbClr val="CCCCFF">
                  <a:lumMod val="50000"/>
                </a:srgbClr>
              </a:solidFill>
              <a:effectLst/>
              <a:uLnTx/>
              <a:uFillTx/>
              <a:latin typeface="VNI-Times" pitchFamily="2" charset="0"/>
              <a:ea typeface="Times New Roman" panose="02020603050405020304" pitchFamily="18" charset="0"/>
              <a:cs typeface="Times New Roman" panose="02020603050405020304" pitchFamily="18" charset="0"/>
            </a:endParaRPr>
          </a:p>
        </p:txBody>
      </p:sp>
      <p:sp>
        <p:nvSpPr>
          <p:cNvPr id="25" name="Rounded Rectangle 7"/>
          <p:cNvSpPr>
            <a:spLocks noChangeArrowheads="1"/>
          </p:cNvSpPr>
          <p:nvPr/>
        </p:nvSpPr>
        <p:spPr bwMode="auto">
          <a:xfrm>
            <a:off x="1066800" y="1096806"/>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kế hoàn chỉnh mẫu quần âu nữ</a:t>
            </a:r>
          </a:p>
        </p:txBody>
      </p:sp>
      <p:pic>
        <p:nvPicPr>
          <p:cNvPr id="27" name="Picture 26"/>
          <p:cNvPicPr>
            <a:picLocks noChangeAspect="1"/>
          </p:cNvPicPr>
          <p:nvPr/>
        </p:nvPicPr>
        <p:blipFill>
          <a:blip r:embed="rId3"/>
          <a:stretch>
            <a:fillRect/>
          </a:stretch>
        </p:blipFill>
        <p:spPr>
          <a:xfrm>
            <a:off x="2057400" y="1752600"/>
            <a:ext cx="5067511" cy="5105400"/>
          </a:xfrm>
          <a:prstGeom prst="rect">
            <a:avLst/>
          </a:prstGeom>
        </p:spPr>
      </p:pic>
    </p:spTree>
    <p:extLst>
      <p:ext uri="{BB962C8B-B14F-4D97-AF65-F5344CB8AC3E}">
        <p14:creationId xmlns:p14="http://schemas.microsoft.com/office/powerpoint/2010/main" val="7657847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circle(in)">
                                      <p:cBhvr>
                                        <p:cTn id="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3048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232048"/>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304800"/>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Giới thiệu phần mềm giác sơ đồ Gerber Technology – Accumark</a:t>
            </a:r>
          </a:p>
        </p:txBody>
      </p:sp>
      <p:sp>
        <p:nvSpPr>
          <p:cNvPr id="25" name="Rounded Rectangle 7"/>
          <p:cNvSpPr>
            <a:spLocks noChangeArrowheads="1"/>
          </p:cNvSpPr>
          <p:nvPr/>
        </p:nvSpPr>
        <p:spPr bwMode="auto">
          <a:xfrm>
            <a:off x="1066800" y="1384448"/>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Clr>
                <a:srgbClr val="CCCCFF"/>
              </a:buClr>
              <a:buNone/>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1.2 </a:t>
            </a:r>
            <a:r>
              <a:rPr lang="en-US" b="1">
                <a:solidFill>
                  <a:schemeClr val="accent1">
                    <a:lumMod val="50000"/>
                  </a:schemeClr>
                </a:solidFill>
              </a:rPr>
              <a:t>Tính năng trong menu </a:t>
            </a:r>
            <a:r>
              <a:rPr lang="en-US" b="1">
                <a:solidFill>
                  <a:schemeClr val="accent1">
                    <a:lumMod val="50000"/>
                  </a:schemeClr>
                </a:solidFill>
              </a:rPr>
              <a:t>trạng </a:t>
            </a:r>
            <a:r>
              <a:rPr lang="en-US" b="1" smtClean="0">
                <a:solidFill>
                  <a:schemeClr val="accent1">
                    <a:lumMod val="50000"/>
                  </a:schemeClr>
                </a:solidFill>
              </a:rPr>
              <a:t>thái</a:t>
            </a:r>
            <a:endParaRPr lang="en-US">
              <a:solidFill>
                <a:schemeClr val="accent1">
                  <a:lumMod val="50000"/>
                </a:schemeClr>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000"/>
            <a:ext cx="8987811" cy="2286000"/>
          </a:xfrm>
          <a:prstGeom prst="rect">
            <a:avLst/>
          </a:prstGeom>
        </p:spPr>
      </p:pic>
    </p:spTree>
    <p:extLst>
      <p:ext uri="{BB962C8B-B14F-4D97-AF65-F5344CB8AC3E}">
        <p14:creationId xmlns:p14="http://schemas.microsoft.com/office/powerpoint/2010/main" val="18666811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27248"/>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800" y="0"/>
            <a:ext cx="6781800"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Giới thiệu phần mềm giác sơ đồ Gerber Technology – Accumark</a:t>
            </a:r>
          </a:p>
        </p:txBody>
      </p:sp>
      <p:sp>
        <p:nvSpPr>
          <p:cNvPr id="25" name="Rounded Rectangle 7"/>
          <p:cNvSpPr>
            <a:spLocks noChangeArrowheads="1"/>
          </p:cNvSpPr>
          <p:nvPr/>
        </p:nvSpPr>
        <p:spPr bwMode="auto">
          <a:xfrm>
            <a:off x="1066800" y="1079648"/>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buClr>
                <a:srgbClr val="CCCCFF"/>
              </a:buClr>
              <a:buNone/>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1.3 </a:t>
            </a:r>
            <a:r>
              <a:rPr lang="en-US" sz="2800" b="1">
                <a:solidFill>
                  <a:schemeClr val="accent1">
                    <a:lumMod val="50000"/>
                  </a:schemeClr>
                </a:solidFill>
                <a:latin typeface="Times New Roman" panose="02020603050405020304" pitchFamily="18" charset="0"/>
                <a:cs typeface="Times New Roman" panose="02020603050405020304" pitchFamily="18" charset="0"/>
              </a:rPr>
              <a:t>Cài đặt môi trường làm việc trong </a:t>
            </a:r>
            <a:r>
              <a:rPr lang="en-US" sz="2800" b="1">
                <a:solidFill>
                  <a:schemeClr val="accent1">
                    <a:lumMod val="50000"/>
                  </a:schemeClr>
                </a:solidFill>
                <a:latin typeface="Times New Roman" panose="02020603050405020304" pitchFamily="18" charset="0"/>
                <a:cs typeface="Times New Roman" panose="02020603050405020304" pitchFamily="18" charset="0"/>
              </a:rPr>
              <a:t>sơ </a:t>
            </a:r>
            <a:r>
              <a:rPr lang="en-US" sz="2800" b="1" smtClean="0">
                <a:solidFill>
                  <a:schemeClr val="accent1">
                    <a:lumMod val="50000"/>
                  </a:schemeClr>
                </a:solidFill>
                <a:latin typeface="Times New Roman" panose="02020603050405020304" pitchFamily="18" charset="0"/>
                <a:cs typeface="Times New Roman" panose="02020603050405020304" pitchFamily="18" charset="0"/>
              </a:rPr>
              <a:t>đồ</a:t>
            </a:r>
            <a:endParaRPr lang="en-US" sz="280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3" name="Vertical Scroll 2"/>
          <p:cNvSpPr/>
          <p:nvPr/>
        </p:nvSpPr>
        <p:spPr bwMode="auto">
          <a:xfrm>
            <a:off x="16397" y="4611532"/>
            <a:ext cx="2758123" cy="2209800"/>
          </a:xfrm>
          <a:prstGeom prst="verticalScroll">
            <a:avLst/>
          </a:prstGeom>
          <a:solidFill>
            <a:srgbClr val="92D050"/>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Từ giao diện giác sơ đồ chọn Edit/Settings </a:t>
            </a:r>
          </a:p>
        </p:txBody>
      </p:sp>
      <p:sp>
        <p:nvSpPr>
          <p:cNvPr id="4" name="Oval Callout 3"/>
          <p:cNvSpPr/>
          <p:nvPr/>
        </p:nvSpPr>
        <p:spPr bwMode="auto">
          <a:xfrm rot="20741986">
            <a:off x="1675387" y="1910336"/>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XHHT</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098" name="Picture 27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2929" y="1697462"/>
            <a:ext cx="5381625" cy="513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72603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par>
                                <p:cTn id="18" presetID="6" presetClass="entr" presetSubtype="16" fill="hold" nodeType="withEffect">
                                  <p:stCondLst>
                                    <p:cond delay="0"/>
                                  </p:stCondLst>
                                  <p:childTnLst>
                                    <p:set>
                                      <p:cBhvr>
                                        <p:cTn id="19" dur="1" fill="hold">
                                          <p:stCondLst>
                                            <p:cond delay="0"/>
                                          </p:stCondLst>
                                        </p:cTn>
                                        <p:tgtEl>
                                          <p:spTgt spid="4098"/>
                                        </p:tgtEl>
                                        <p:attrNameLst>
                                          <p:attrName>style.visibility</p:attrName>
                                        </p:attrNameLst>
                                      </p:cBhvr>
                                      <p:to>
                                        <p:strVal val="visible"/>
                                      </p:to>
                                    </p:set>
                                    <p:animEffect transition="in" filter="circle(in)">
                                      <p:cBhvr>
                                        <p:cTn id="20"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1066800" y="258606"/>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Cài đặt môi trường làm việc trong sơ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đồ</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Bevel 1"/>
          <p:cNvSpPr/>
          <p:nvPr/>
        </p:nvSpPr>
        <p:spPr bwMode="auto">
          <a:xfrm>
            <a:off x="1371600" y="914401"/>
            <a:ext cx="2408500" cy="5943600"/>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T</a:t>
            </a:r>
            <a:r>
              <a:rPr lang="en-US" b="1" smtClean="0">
                <a:solidFill>
                  <a:schemeClr val="bg1"/>
                </a:solidFill>
                <a:latin typeface="Times New Roman" panose="02020603050405020304" pitchFamily="18" charset="0"/>
                <a:cs typeface="Times New Roman" panose="02020603050405020304" pitchFamily="18" charset="0"/>
              </a:rPr>
              <a:t>hẻ Global</a:t>
            </a:r>
            <a:endParaRPr lang="en-US">
              <a:solidFill>
                <a:schemeClr val="bg1"/>
              </a:solidFill>
              <a:latin typeface="Times New Roman" panose="02020603050405020304" pitchFamily="18" charset="0"/>
              <a:cs typeface="Times New Roman" panose="02020603050405020304" pitchFamily="18" charset="0"/>
            </a:endParaRPr>
          </a:p>
          <a:p>
            <a:pPr algn="just"/>
            <a:r>
              <a:rPr lang="en-US">
                <a:solidFill>
                  <a:schemeClr val="bg1"/>
                </a:solidFill>
                <a:latin typeface="Times New Roman" panose="02020603050405020304" pitchFamily="18" charset="0"/>
                <a:cs typeface="Times New Roman" panose="02020603050405020304" pitchFamily="18" charset="0"/>
              </a:rPr>
              <a:t>+ Chế độ tự động lưu nước giác: chọn Auto – </a:t>
            </a:r>
            <a:r>
              <a:rPr lang="en-US">
                <a:solidFill>
                  <a:schemeClr val="bg1"/>
                </a:solidFill>
                <a:latin typeface="Times New Roman" panose="02020603050405020304" pitchFamily="18" charset="0"/>
                <a:cs typeface="Times New Roman" panose="02020603050405020304" pitchFamily="18" charset="0"/>
              </a:rPr>
              <a:t>Store </a:t>
            </a:r>
            <a:r>
              <a:rPr lang="en-US" smtClean="0">
                <a:solidFill>
                  <a:schemeClr val="bg1"/>
                </a:solidFill>
                <a:latin typeface="Times New Roman" panose="02020603050405020304" pitchFamily="18" charset="0"/>
                <a:cs typeface="Times New Roman" panose="02020603050405020304" pitchFamily="18" charset="0"/>
              </a:rPr>
              <a:t>Layrule.</a:t>
            </a:r>
            <a:endParaRPr lang="en-US">
              <a:solidFill>
                <a:schemeClr val="bg1"/>
              </a:solidFill>
              <a:latin typeface="Times New Roman" panose="02020603050405020304" pitchFamily="18" charset="0"/>
              <a:cs typeface="Times New Roman" panose="02020603050405020304" pitchFamily="18" charset="0"/>
            </a:endParaRPr>
          </a:p>
        </p:txBody>
      </p:sp>
      <p:sp>
        <p:nvSpPr>
          <p:cNvPr id="20" name="Bevel 19"/>
          <p:cNvSpPr/>
          <p:nvPr/>
        </p:nvSpPr>
        <p:spPr bwMode="auto">
          <a:xfrm>
            <a:off x="4068500" y="914400"/>
            <a:ext cx="4465900" cy="5943600"/>
          </a:xfrm>
          <a:prstGeom prst="bevel">
            <a:avLst/>
          </a:prstGeom>
          <a:solidFill>
            <a:srgbClr val="00B0F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Trong </a:t>
            </a:r>
            <a:r>
              <a:rPr lang="en-US" b="1">
                <a:solidFill>
                  <a:schemeClr val="bg1"/>
                </a:solidFill>
                <a:latin typeface="Times New Roman" panose="02020603050405020304" pitchFamily="18" charset="0"/>
                <a:cs typeface="Times New Roman" panose="02020603050405020304" pitchFamily="18" charset="0"/>
              </a:rPr>
              <a:t>thẻ </a:t>
            </a:r>
            <a:r>
              <a:rPr lang="en-US" b="1" smtClean="0">
                <a:solidFill>
                  <a:schemeClr val="bg1"/>
                </a:solidFill>
                <a:latin typeface="Times New Roman" panose="02020603050405020304" pitchFamily="18" charset="0"/>
                <a:cs typeface="Times New Roman" panose="02020603050405020304" pitchFamily="18" charset="0"/>
              </a:rPr>
              <a:t>MarkerDisplay</a:t>
            </a:r>
            <a:endParaRPr lang="en-US" b="1">
              <a:solidFill>
                <a:schemeClr val="bg1"/>
              </a:solidFill>
              <a:latin typeface="Times New Roman" panose="02020603050405020304" pitchFamily="18" charset="0"/>
              <a:cs typeface="Times New Roman" panose="02020603050405020304" pitchFamily="18" charset="0"/>
            </a:endParaRPr>
          </a:p>
          <a:p>
            <a:pPr algn="just"/>
            <a:r>
              <a:rPr lang="en-US">
                <a:solidFill>
                  <a:schemeClr val="bg1"/>
                </a:solidFill>
                <a:latin typeface="Times New Roman" panose="02020603050405020304" pitchFamily="18" charset="0"/>
                <a:cs typeface="Times New Roman" panose="02020603050405020304" pitchFamily="18" charset="0"/>
              </a:rPr>
              <a:t>+ Các chi tiết ở dạng Icon: chọn Icon Menu</a:t>
            </a:r>
          </a:p>
          <a:p>
            <a:pPr algn="just"/>
            <a:r>
              <a:rPr lang="en-US">
                <a:solidFill>
                  <a:schemeClr val="bg1"/>
                </a:solidFill>
                <a:latin typeface="Times New Roman" panose="02020603050405020304" pitchFamily="18" charset="0"/>
                <a:cs typeface="Times New Roman" panose="02020603050405020304" pitchFamily="18" charset="0"/>
              </a:rPr>
              <a:t>+ Các chi tiết ở dạng bình thường và có màu: chọn Piece View và chọn Icon Colors</a:t>
            </a:r>
          </a:p>
        </p:txBody>
      </p:sp>
    </p:spTree>
    <p:extLst>
      <p:ext uri="{BB962C8B-B14F-4D97-AF65-F5344CB8AC3E}">
        <p14:creationId xmlns:p14="http://schemas.microsoft.com/office/powerpoint/2010/main" val="38290029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1066800" y="258606"/>
            <a:ext cx="74295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1.3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Cài đặt môi trường làm việc trong sơ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đồ</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5" name="Bevel 4"/>
          <p:cNvSpPr/>
          <p:nvPr/>
        </p:nvSpPr>
        <p:spPr bwMode="auto">
          <a:xfrm>
            <a:off x="152400" y="914400"/>
            <a:ext cx="8839200" cy="5943600"/>
          </a:xfrm>
          <a:prstGeom prst="bevel">
            <a:avLst/>
          </a:prstGeom>
          <a:solidFill>
            <a:schemeClr val="accent1">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T</a:t>
            </a:r>
            <a:r>
              <a:rPr lang="en-US" b="1" smtClean="0">
                <a:solidFill>
                  <a:schemeClr val="bg1"/>
                </a:solidFill>
                <a:latin typeface="Times New Roman" panose="02020603050405020304" pitchFamily="18" charset="0"/>
                <a:cs typeface="Times New Roman" panose="02020603050405020304" pitchFamily="18" charset="0"/>
              </a:rPr>
              <a:t>hẻ </a:t>
            </a:r>
            <a:r>
              <a:rPr lang="en-US" b="1">
                <a:solidFill>
                  <a:schemeClr val="bg1"/>
                </a:solidFill>
                <a:latin typeface="Times New Roman" panose="02020603050405020304" pitchFamily="18" charset="0"/>
                <a:cs typeface="Times New Roman" panose="02020603050405020304" pitchFamily="18" charset="0"/>
              </a:rPr>
              <a:t>Piece </a:t>
            </a:r>
            <a:r>
              <a:rPr lang="en-US" b="1" smtClean="0">
                <a:solidFill>
                  <a:schemeClr val="bg1"/>
                </a:solidFill>
                <a:latin typeface="Times New Roman" panose="02020603050405020304" pitchFamily="18" charset="0"/>
                <a:cs typeface="Times New Roman" panose="02020603050405020304" pitchFamily="18" charset="0"/>
              </a:rPr>
              <a:t>Display</a:t>
            </a:r>
            <a:endParaRPr lang="en-US" b="1">
              <a:solidFill>
                <a:schemeClr val="bg1"/>
              </a:solidFill>
              <a:latin typeface="Times New Roman" panose="02020603050405020304" pitchFamily="18" charset="0"/>
              <a:cs typeface="Times New Roman" panose="02020603050405020304" pitchFamily="18" charset="0"/>
            </a:endParaRPr>
          </a:p>
          <a:p>
            <a:pPr algn="just"/>
            <a:r>
              <a:rPr lang="en-US">
                <a:solidFill>
                  <a:schemeClr val="bg1"/>
                </a:solidFill>
                <a:latin typeface="Times New Roman" panose="02020603050405020304" pitchFamily="18" charset="0"/>
                <a:cs typeface="Times New Roman" panose="02020603050405020304" pitchFamily="18" charset="0"/>
              </a:rPr>
              <a:t>+ Các chi tiết được </a:t>
            </a:r>
            <a:r>
              <a:rPr lang="en-US">
                <a:solidFill>
                  <a:schemeClr val="bg1"/>
                </a:solidFill>
                <a:latin typeface="Times New Roman" panose="02020603050405020304" pitchFamily="18" charset="0"/>
                <a:cs typeface="Times New Roman" panose="02020603050405020304" pitchFamily="18" charset="0"/>
              </a:rPr>
              <a:t>tô </a:t>
            </a:r>
            <a:r>
              <a:rPr lang="en-US" smtClean="0">
                <a:solidFill>
                  <a:schemeClr val="bg1"/>
                </a:solidFill>
                <a:latin typeface="Times New Roman" panose="02020603050405020304" pitchFamily="18" charset="0"/>
                <a:cs typeface="Times New Roman" panose="02020603050405020304" pitchFamily="18" charset="0"/>
              </a:rPr>
              <a:t>màu: </a:t>
            </a:r>
            <a:r>
              <a:rPr lang="en-US">
                <a:solidFill>
                  <a:schemeClr val="bg1"/>
                </a:solidFill>
                <a:latin typeface="Times New Roman" panose="02020603050405020304" pitchFamily="18" charset="0"/>
                <a:cs typeface="Times New Roman" panose="02020603050405020304" pitchFamily="18" charset="0"/>
              </a:rPr>
              <a:t>chọn Fill Placed Piece</a:t>
            </a:r>
          </a:p>
          <a:p>
            <a:pPr algn="just"/>
            <a:r>
              <a:rPr lang="en-US">
                <a:solidFill>
                  <a:schemeClr val="bg1"/>
                </a:solidFill>
                <a:latin typeface="Times New Roman" panose="02020603050405020304" pitchFamily="18" charset="0"/>
                <a:cs typeface="Times New Roman" panose="02020603050405020304" pitchFamily="18" charset="0"/>
              </a:rPr>
              <a:t>+ Các chi tiết có dấu bấm: chọn Notches</a:t>
            </a:r>
          </a:p>
          <a:p>
            <a:pPr algn="just"/>
            <a:r>
              <a:rPr lang="en-US">
                <a:solidFill>
                  <a:schemeClr val="bg1"/>
                </a:solidFill>
                <a:latin typeface="Times New Roman" panose="02020603050405020304" pitchFamily="18" charset="0"/>
                <a:cs typeface="Times New Roman" panose="02020603050405020304" pitchFamily="18" charset="0"/>
              </a:rPr>
              <a:t>+ Các chi tiết có đường canh sợi: chọn Orientation Symbols</a:t>
            </a:r>
          </a:p>
          <a:p>
            <a:pPr algn="just"/>
            <a:r>
              <a:rPr lang="en-US">
                <a:solidFill>
                  <a:schemeClr val="bg1"/>
                </a:solidFill>
                <a:latin typeface="Times New Roman" panose="02020603050405020304" pitchFamily="18" charset="0"/>
                <a:cs typeface="Times New Roman" panose="02020603050405020304" pitchFamily="18" charset="0"/>
              </a:rPr>
              <a:t>+ Các chi tiết có thể hiện đường nội vi: Internals chọn Full</a:t>
            </a:r>
          </a:p>
          <a:p>
            <a:pPr algn="just"/>
            <a:r>
              <a:rPr lang="en-US">
                <a:solidFill>
                  <a:schemeClr val="bg1"/>
                </a:solidFill>
                <a:latin typeface="Times New Roman" panose="02020603050405020304" pitchFamily="18" charset="0"/>
                <a:cs typeface="Times New Roman" panose="02020603050405020304" pitchFamily="18" charset="0"/>
              </a:rPr>
              <a:t>+ Các chi tiết có thể hiện Ghi chú (size, phối kiện) Annotation chọn Full</a:t>
            </a:r>
          </a:p>
        </p:txBody>
      </p:sp>
    </p:spTree>
    <p:extLst>
      <p:ext uri="{BB962C8B-B14F-4D97-AF65-F5344CB8AC3E}">
        <p14:creationId xmlns:p14="http://schemas.microsoft.com/office/powerpoint/2010/main" val="24932013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fr-FR"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GIỚI THIỆU PHẦN MỀM GIÁC SƠ ĐỒ GERBER TECHNOLOGY - ACCUMARK</a:t>
            </a:r>
            <a:endParaRPr kumimoji="0" lang="en-US" sz="3200" b="1" i="0" u="none" strike="noStrike" kern="1200" cap="none" spc="0" normalizeH="0" baseline="0" noProof="0">
              <a:ln>
                <a:noFill/>
              </a:ln>
              <a:solidFill>
                <a:srgbClr val="FFC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29900" y="1835778"/>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302495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1693558"/>
            <a:ext cx="8069263" cy="1278242"/>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800" b="1">
                <a:solidFill>
                  <a:schemeClr val="bg1"/>
                </a:solidFill>
                <a:latin typeface="Times New Roman" panose="02020603050405020304" pitchFamily="18" charset="0"/>
                <a:cs typeface="Times New Roman" panose="02020603050405020304" pitchFamily="18" charset="0"/>
              </a:rPr>
              <a:t>MỘT SỐ THAO TÁC CƠ BẢN TRÊN PHẦN MỀM GIÁC SƠ ĐỒ GERBER TECHNOLOGY - ACCUMARK</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25" name="Rounded Rectangle 7"/>
          <p:cNvSpPr>
            <a:spLocks noChangeArrowheads="1"/>
          </p:cNvSpPr>
          <p:nvPr/>
        </p:nvSpPr>
        <p:spPr bwMode="auto">
          <a:xfrm>
            <a:off x="1066800" y="317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rPr>
              <a:t>2.1 </a:t>
            </a:r>
            <a:r>
              <a:rPr lang="en-US" sz="2800" b="1">
                <a:solidFill>
                  <a:schemeClr val="accent1">
                    <a:lumMod val="50000"/>
                  </a:schemeClr>
                </a:solidFill>
              </a:rPr>
              <a:t>Menu File</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16" name="Striped Right Arrow 15"/>
          <p:cNvSpPr/>
          <p:nvPr/>
        </p:nvSpPr>
        <p:spPr bwMode="auto">
          <a:xfrm>
            <a:off x="17362" y="4384630"/>
            <a:ext cx="4327524" cy="1905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Từ giao diện giác sơ đồ chọn File/Open</a:t>
            </a:r>
          </a:p>
        </p:txBody>
      </p:sp>
      <p:sp>
        <p:nvSpPr>
          <p:cNvPr id="18" name="Cloud Callout 17"/>
          <p:cNvSpPr/>
          <p:nvPr/>
        </p:nvSpPr>
        <p:spPr bwMode="auto">
          <a:xfrm>
            <a:off x="4724400" y="3082252"/>
            <a:ext cx="2286000" cy="1302378"/>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smtClean="0">
                <a:solidFill>
                  <a:schemeClr val="bg1">
                    <a:lumMod val="95000"/>
                  </a:schemeClr>
                </a:solidFill>
                <a:latin typeface="Times New Roman" panose="02020603050405020304" pitchFamily="18" charset="0"/>
                <a:cs typeface="Times New Roman" panose="02020603050405020304" pitchFamily="18" charset="0"/>
              </a:rPr>
              <a:t>Mở sơ đồ</a:t>
            </a:r>
            <a:endParaRPr lang="en-US" sz="3200">
              <a:solidFill>
                <a:schemeClr val="bg1"/>
              </a:solidFill>
              <a:latin typeface="Times New Roman" panose="02020603050405020304" pitchFamily="18" charset="0"/>
              <a:cs typeface="Times New Roman" panose="02020603050405020304" pitchFamily="18" charset="0"/>
            </a:endParaRPr>
          </a:p>
        </p:txBody>
      </p:sp>
      <p:sp>
        <p:nvSpPr>
          <p:cNvPr id="20" name="Oval Callout 19"/>
          <p:cNvSpPr/>
          <p:nvPr/>
        </p:nvSpPr>
        <p:spPr bwMode="auto">
          <a:xfrm rot="20741986">
            <a:off x="4420072" y="4918029"/>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XHHT</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77747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ircle(in)">
                                      <p:cBhvr>
                                        <p:cTn id="12" dur="20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ircle(in)">
                                      <p:cBhvr>
                                        <p:cTn id="17" dur="20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P spid="18" grpId="0"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Callout 19"/>
          <p:cNvSpPr/>
          <p:nvPr/>
        </p:nvSpPr>
        <p:spPr bwMode="auto">
          <a:xfrm>
            <a:off x="3809723" y="46194"/>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1" name="Rounded Rectangle 7"/>
          <p:cNvSpPr>
            <a:spLocks noChangeArrowheads="1"/>
          </p:cNvSpPr>
          <p:nvPr/>
        </p:nvSpPr>
        <p:spPr bwMode="auto">
          <a:xfrm>
            <a:off x="609600" y="3048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rPr>
              <a:t>2.1 </a:t>
            </a:r>
            <a:r>
              <a:rPr lang="en-US" sz="2800" b="1">
                <a:solidFill>
                  <a:schemeClr val="accent1">
                    <a:lumMod val="50000"/>
                  </a:schemeClr>
                </a:solidFill>
              </a:rPr>
              <a:t>Menu File</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grpSp>
        <p:nvGrpSpPr>
          <p:cNvPr id="2" name="Group 2"/>
          <p:cNvGrpSpPr>
            <a:grpSpLocks/>
          </p:cNvGrpSpPr>
          <p:nvPr/>
        </p:nvGrpSpPr>
        <p:grpSpPr bwMode="auto">
          <a:xfrm>
            <a:off x="34725" y="1066800"/>
            <a:ext cx="5791200" cy="5029200"/>
            <a:chOff x="4342" y="10503"/>
            <a:chExt cx="4407" cy="3875"/>
          </a:xfrm>
        </p:grpSpPr>
        <p:pic>
          <p:nvPicPr>
            <p:cNvPr id="5123" name="Picture 28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2" y="10503"/>
              <a:ext cx="4407" cy="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4"/>
            <p:cNvSpPr>
              <a:spLocks noChangeArrowheads="1"/>
            </p:cNvSpPr>
            <p:nvPr/>
          </p:nvSpPr>
          <p:spPr bwMode="auto">
            <a:xfrm>
              <a:off x="4953" y="11258"/>
              <a:ext cx="3276" cy="1543"/>
            </a:xfrm>
            <a:prstGeom prst="ellipse">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 Box 5"/>
            <p:cNvSpPr txBox="1">
              <a:spLocks noChangeArrowheads="1"/>
            </p:cNvSpPr>
            <p:nvPr/>
          </p:nvSpPr>
          <p:spPr bwMode="auto">
            <a:xfrm>
              <a:off x="5575" y="11800"/>
              <a:ext cx="2246" cy="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300" b="1" i="0" u="none" strike="noStrike" cap="none" normalizeH="0" baseline="0" smtClean="0">
                  <a:ln>
                    <a:noFill/>
                  </a:ln>
                  <a:solidFill>
                    <a:schemeClr val="tx1"/>
                  </a:solidFill>
                  <a:effectLst/>
                  <a:latin typeface="Calibri" panose="020F0502020204030204" pitchFamily="34" charset="0"/>
                </a:rPr>
                <a:t>Vùng chứa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5" name="Rectangle 4"/>
          <p:cNvSpPr/>
          <p:nvPr/>
        </p:nvSpPr>
        <p:spPr>
          <a:xfrm>
            <a:off x="5825925" y="1637954"/>
            <a:ext cx="3318075" cy="4708981"/>
          </a:xfrm>
          <a:prstGeom prst="rect">
            <a:avLst/>
          </a:prstGeom>
        </p:spPr>
        <p:txBody>
          <a:bodyPr wrap="square">
            <a:spAutoFit/>
          </a:bodyPr>
          <a:lstStyle/>
          <a:p>
            <a:pPr marL="571500" algn="just">
              <a:spcBef>
                <a:spcPts val="600"/>
              </a:spcBef>
              <a:spcAft>
                <a:spcPts val="0"/>
              </a:spcAft>
            </a:pPr>
            <a:r>
              <a:rPr lang="en-US">
                <a:latin typeface="Times New Roman" panose="02020603050405020304" pitchFamily="18" charset="0"/>
                <a:ea typeface="Times New Roman" panose="02020603050405020304" pitchFamily="18" charset="0"/>
              </a:rPr>
              <a:t>Trong ô Look in chọn khách hàng</a:t>
            </a:r>
            <a:endParaRPr lang="en-US" sz="2400">
              <a:latin typeface="Times New Roman" panose="02020603050405020304" pitchFamily="18" charset="0"/>
              <a:ea typeface="Times New Roman" panose="02020603050405020304" pitchFamily="18" charset="0"/>
            </a:endParaRPr>
          </a:p>
          <a:p>
            <a:pPr marL="571500" algn="just">
              <a:spcBef>
                <a:spcPts val="600"/>
              </a:spcBef>
              <a:spcAft>
                <a:spcPts val="0"/>
              </a:spcAft>
            </a:pPr>
            <a:r>
              <a:rPr lang="en-US">
                <a:latin typeface="Times New Roman" panose="02020603050405020304" pitchFamily="18" charset="0"/>
                <a:ea typeface="Times New Roman" panose="02020603050405020304" pitchFamily="18" charset="0"/>
              </a:rPr>
              <a:t>Chọn sơ đồ trong vùng chứa sơ đồ</a:t>
            </a:r>
            <a:endParaRPr lang="en-US" sz="2400">
              <a:latin typeface="Times New Roman" panose="02020603050405020304" pitchFamily="18" charset="0"/>
              <a:ea typeface="Times New Roman" panose="02020603050405020304" pitchFamily="18" charset="0"/>
            </a:endParaRPr>
          </a:p>
          <a:p>
            <a:pPr marL="571500" algn="just">
              <a:spcBef>
                <a:spcPts val="600"/>
              </a:spcBef>
              <a:spcAft>
                <a:spcPts val="0"/>
              </a:spcAft>
            </a:pPr>
            <a:r>
              <a:rPr lang="en-US">
                <a:latin typeface="Times New Roman" panose="02020603050405020304" pitchFamily="18" charset="0"/>
                <a:ea typeface="Times New Roman" panose="02020603050405020304" pitchFamily="18" charset="0"/>
              </a:rPr>
              <a:t>Chọn Open để mở sơ đồ</a:t>
            </a:r>
            <a:endParaRPr lang="en-US" sz="2400">
              <a:latin typeface="Times New Roman" panose="02020603050405020304" pitchFamily="18" charset="0"/>
              <a:ea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457200" algn="l"/>
                <a:tab pos="800100" algn="l"/>
                <a:tab pos="11430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Lấy sơ đồ </a:t>
            </a:r>
            <a:r>
              <a:rPr lang="en-US">
                <a:latin typeface="Times New Roman" panose="02020603050405020304" pitchFamily="18" charset="0"/>
                <a:ea typeface="Times New Roman" panose="02020603050405020304" pitchFamily="18" charset="0"/>
                <a:cs typeface="Times New Roman" panose="02020603050405020304" pitchFamily="18" charset="0"/>
              </a:rPr>
              <a:t>kế </a:t>
            </a:r>
            <a:r>
              <a:rPr lang="en-US" smtClean="0">
                <a:latin typeface="Times New Roman" panose="02020603050405020304" pitchFamily="18" charset="0"/>
                <a:ea typeface="Times New Roman" panose="02020603050405020304" pitchFamily="18" charset="0"/>
                <a:cs typeface="Times New Roman" panose="02020603050405020304" pitchFamily="18" charset="0"/>
              </a:rPr>
              <a:t>tiếp</a:t>
            </a:r>
          </a:p>
          <a:p>
            <a:pPr lvl="0" algn="just">
              <a:spcBef>
                <a:spcPts val="600"/>
              </a:spcBef>
              <a:spcAft>
                <a:spcPts val="0"/>
              </a:spcAft>
              <a:tabLst>
                <a:tab pos="457200" algn="l"/>
                <a:tab pos="800100" algn="l"/>
                <a:tab pos="11430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atin typeface="Times New Roman" panose="02020603050405020304" pitchFamily="18" charset="0"/>
                <a:ea typeface="Times New Roman" panose="02020603050405020304" pitchFamily="18" charset="0"/>
                <a:cs typeface="Times New Roman" panose="02020603050405020304" pitchFamily="18" charset="0"/>
              </a:rPr>
              <a:t>Open Next:</a:t>
            </a:r>
            <a:endParaRPr lang="en-US" sz="240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ea typeface="Times New Roman" panose="02020603050405020304" pitchFamily="18" charset="0"/>
              </a:rPr>
              <a:t>Lấy sơ đồ phía </a:t>
            </a:r>
            <a:r>
              <a:rPr lang="en-US">
                <a:latin typeface="Times New Roman" panose="02020603050405020304" pitchFamily="18" charset="0"/>
                <a:ea typeface="Times New Roman" panose="02020603050405020304" pitchFamily="18" charset="0"/>
              </a:rPr>
              <a:t>trước </a:t>
            </a:r>
            <a:r>
              <a:rPr lang="en-US" smtClean="0">
                <a:latin typeface="Times New Roman" panose="02020603050405020304" pitchFamily="18" charset="0"/>
                <a:ea typeface="Times New Roman" panose="02020603050405020304" pitchFamily="18" charset="0"/>
              </a:rPr>
              <a:t>    – </a:t>
            </a:r>
            <a:r>
              <a:rPr lang="en-US">
                <a:latin typeface="Times New Roman" panose="02020603050405020304" pitchFamily="18" charset="0"/>
                <a:ea typeface="Times New Roman" panose="02020603050405020304" pitchFamily="18" charset="0"/>
              </a:rPr>
              <a:t>Open Previous</a:t>
            </a:r>
            <a:endParaRPr lang="en-US"/>
          </a:p>
        </p:txBody>
      </p:sp>
    </p:spTree>
    <p:extLst>
      <p:ext uri="{BB962C8B-B14F-4D97-AF65-F5344CB8AC3E}">
        <p14:creationId xmlns:p14="http://schemas.microsoft.com/office/powerpoint/2010/main" val="34433084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par>
                                <p:cTn id="8" presetID="6"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fr-FR"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GIỚI THIỆU PHẦN MỀM GIÁC SƠ ĐỒ GERBER TECHNOLOGY - ACCUMARK</a:t>
            </a:r>
            <a:endParaRPr kumimoji="0" lang="en-US" sz="3200" b="1" i="0" u="none" strike="noStrike" kern="1200" cap="none" spc="0" normalizeH="0" baseline="0" noProof="0">
              <a:ln>
                <a:noFill/>
              </a:ln>
              <a:solidFill>
                <a:srgbClr val="FFC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29900" y="1835778"/>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302495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1693558"/>
            <a:ext cx="8069263" cy="1278242"/>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MỘT SỐ THAO TÁC CƠ BẢN TRÊN PHẦN MỀM GIÁC SƠ ĐỒ GERBER TECHNOLOGY - ACCUMARK</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1066800" y="317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File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Striped Right Arrow 15"/>
          <p:cNvSpPr/>
          <p:nvPr/>
        </p:nvSpPr>
        <p:spPr bwMode="auto">
          <a:xfrm>
            <a:off x="17362" y="4384630"/>
            <a:ext cx="4327524" cy="1905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Từ giao diện giác sơ đồ chọn </a:t>
            </a:r>
            <a:r>
              <a:rPr lang="en-US">
                <a:solidFill>
                  <a:schemeClr val="bg1"/>
                </a:solidFill>
                <a:latin typeface="Times New Roman" panose="02020603050405020304" pitchFamily="18" charset="0"/>
                <a:cs typeface="Times New Roman" panose="02020603050405020304" pitchFamily="18" charset="0"/>
              </a:rPr>
              <a:t>File/Save as</a:t>
            </a:r>
          </a:p>
        </p:txBody>
      </p:sp>
      <p:sp>
        <p:nvSpPr>
          <p:cNvPr id="18" name="Cloud Callout 17"/>
          <p:cNvSpPr/>
          <p:nvPr/>
        </p:nvSpPr>
        <p:spPr bwMode="auto">
          <a:xfrm>
            <a:off x="4724400" y="3082252"/>
            <a:ext cx="2286000" cy="1302378"/>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smtClean="0">
                <a:ln>
                  <a:noFill/>
                </a:ln>
                <a:solidFill>
                  <a:srgbClr val="FFFFFF">
                    <a:lumMod val="95000"/>
                  </a:srgbClr>
                </a:solidFill>
                <a:effectLst/>
                <a:uLnTx/>
                <a:uFillTx/>
                <a:latin typeface="Times New Roman" panose="02020603050405020304" pitchFamily="18" charset="0"/>
                <a:ea typeface="+mn-ea"/>
                <a:cs typeface="Times New Roman" panose="02020603050405020304" pitchFamily="18" charset="0"/>
              </a:rPr>
              <a:t>Lưu sơ đồ</a:t>
            </a:r>
            <a:endPar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0" name="Oval Callout 19"/>
          <p:cNvSpPr/>
          <p:nvPr/>
        </p:nvSpPr>
        <p:spPr bwMode="auto">
          <a:xfrm rot="20741986">
            <a:off x="4420072" y="4918029"/>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179840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ircle(in)">
                                      <p:cBhvr>
                                        <p:cTn id="12" dur="20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ircle(in)">
                                      <p:cBhvr>
                                        <p:cTn id="17" dur="20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P spid="18"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Callout 19"/>
          <p:cNvSpPr/>
          <p:nvPr/>
        </p:nvSpPr>
        <p:spPr bwMode="auto">
          <a:xfrm>
            <a:off x="3809723" y="46194"/>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1" name="Rounded Rectangle 7"/>
          <p:cNvSpPr>
            <a:spLocks noChangeArrowheads="1"/>
          </p:cNvSpPr>
          <p:nvPr/>
        </p:nvSpPr>
        <p:spPr bwMode="auto">
          <a:xfrm>
            <a:off x="609600" y="3048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File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p:cNvSpPr/>
          <p:nvPr/>
        </p:nvSpPr>
        <p:spPr>
          <a:xfrm>
            <a:off x="5521125" y="1056144"/>
            <a:ext cx="3318075" cy="2677656"/>
          </a:xfrm>
          <a:prstGeom prst="rect">
            <a:avLst/>
          </a:prstGeom>
        </p:spPr>
        <p:txBody>
          <a:bodyPr wrap="square">
            <a:spAutoFit/>
          </a:bodyPr>
          <a:lstStyle/>
          <a:p>
            <a:pPr algn="just"/>
            <a:r>
              <a:rPr lang="en-US">
                <a:latin typeface="Times New Roman" panose="02020603050405020304" pitchFamily="18" charset="0"/>
                <a:cs typeface="Times New Roman" panose="02020603050405020304" pitchFamily="18" charset="0"/>
              </a:rPr>
              <a:t>Trong ô Save in chọn khách hàng </a:t>
            </a:r>
          </a:p>
          <a:p>
            <a:pPr algn="just"/>
            <a:r>
              <a:rPr lang="en-US">
                <a:latin typeface="Times New Roman" panose="02020603050405020304" pitchFamily="18" charset="0"/>
                <a:cs typeface="Times New Roman" panose="02020603050405020304" pitchFamily="18" charset="0"/>
              </a:rPr>
              <a:t>Trong ô File name đặt tên mới sơ đồ</a:t>
            </a:r>
          </a:p>
          <a:p>
            <a:pPr algn="just"/>
            <a:r>
              <a:rPr lang="en-US">
                <a:latin typeface="Times New Roman" panose="02020603050405020304" pitchFamily="18" charset="0"/>
                <a:cs typeface="Times New Roman" panose="02020603050405020304" pitchFamily="18" charset="0"/>
              </a:rPr>
              <a:t>Chon Save để lưu sơ đồ</a:t>
            </a:r>
          </a:p>
        </p:txBody>
      </p:sp>
      <p:pic>
        <p:nvPicPr>
          <p:cNvPr id="6146" name="Picture 2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98" y="1025324"/>
            <a:ext cx="5367545" cy="5356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5087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nodeType="withEffect">
                                  <p:stCondLst>
                                    <p:cond delay="0"/>
                                  </p:stCondLst>
                                  <p:childTnLst>
                                    <p:set>
                                      <p:cBhvr>
                                        <p:cTn id="14" dur="1" fill="hold">
                                          <p:stCondLst>
                                            <p:cond delay="0"/>
                                          </p:stCondLst>
                                        </p:cTn>
                                        <p:tgtEl>
                                          <p:spTgt spid="6146"/>
                                        </p:tgtEl>
                                        <p:attrNameLst>
                                          <p:attrName>style.visibility</p:attrName>
                                        </p:attrNameLst>
                                      </p:cBhvr>
                                      <p:to>
                                        <p:strVal val="visible"/>
                                      </p:to>
                                    </p:set>
                                    <p:animEffect transition="in" filter="circle(in)">
                                      <p:cBhvr>
                                        <p:cTn id="15"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fr-FR"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GIỚI THIỆU PHẦN MỀM GIÁC SƠ ĐỒ GERBER TECHNOLOGY - ACCUMARK</a:t>
            </a:r>
            <a:endParaRPr kumimoji="0" lang="en-US" sz="3200" b="1" i="0" u="none" strike="noStrike" kern="1200" cap="none" spc="0" normalizeH="0" baseline="0" noProof="0">
              <a:ln>
                <a:noFill/>
              </a:ln>
              <a:solidFill>
                <a:srgbClr val="FFC0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29900" y="1835778"/>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3024956"/>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1693558"/>
            <a:ext cx="8069263" cy="1278242"/>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MỘT SỐ THAO TÁC CƠ BẢN TRÊN PHẦN MỀM GIÁC SƠ ĐỒ GERBER TECHNOLOGY - ACCUMARK</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5" name="Rounded Rectangle 7"/>
          <p:cNvSpPr>
            <a:spLocks noChangeArrowheads="1"/>
          </p:cNvSpPr>
          <p:nvPr/>
        </p:nvSpPr>
        <p:spPr bwMode="auto">
          <a:xfrm>
            <a:off x="1066800" y="317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File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Striped Right Arrow 15"/>
          <p:cNvSpPr/>
          <p:nvPr/>
        </p:nvSpPr>
        <p:spPr bwMode="auto">
          <a:xfrm>
            <a:off x="17362" y="4384630"/>
            <a:ext cx="4327524" cy="1905000"/>
          </a:xfrm>
          <a:prstGeom prst="stripedRigh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Từ giao diện giác sơ đồ chọn </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File/Exit</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18" name="Cloud Callout 17"/>
          <p:cNvSpPr/>
          <p:nvPr/>
        </p:nvSpPr>
        <p:spPr bwMode="auto">
          <a:xfrm>
            <a:off x="4495800" y="3082252"/>
            <a:ext cx="3886200" cy="1566572"/>
          </a:xfrm>
          <a:prstGeom prst="cloudCallout">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smtClean="0">
                <a:ln>
                  <a:noFill/>
                </a:ln>
                <a:solidFill>
                  <a:srgbClr val="FFFFFF">
                    <a:lumMod val="95000"/>
                  </a:srgbClr>
                </a:solidFill>
                <a:effectLst/>
                <a:uLnTx/>
                <a:uFillTx/>
                <a:latin typeface="Times New Roman" panose="02020603050405020304" pitchFamily="18" charset="0"/>
                <a:ea typeface="+mn-ea"/>
                <a:cs typeface="Times New Roman" panose="02020603050405020304" pitchFamily="18" charset="0"/>
              </a:rPr>
              <a:t>Thoát</a:t>
            </a:r>
            <a:r>
              <a:rPr kumimoji="0" lang="en-US" sz="3200" b="0" i="0" u="none" strike="noStrike" kern="1200" cap="none" spc="0" normalizeH="0" noProof="0" smtClean="0">
                <a:ln>
                  <a:noFill/>
                </a:ln>
                <a:solidFill>
                  <a:srgbClr val="FFFFFF">
                    <a:lumMod val="95000"/>
                  </a:srgbClr>
                </a:solidFill>
                <a:effectLst/>
                <a:uLnTx/>
                <a:uFillTx/>
                <a:latin typeface="Times New Roman" panose="02020603050405020304" pitchFamily="18" charset="0"/>
                <a:ea typeface="+mn-ea"/>
                <a:cs typeface="Times New Roman" panose="02020603050405020304" pitchFamily="18" charset="0"/>
              </a:rPr>
              <a:t> chương trình</a:t>
            </a:r>
            <a:r>
              <a:rPr kumimoji="0" lang="en-US" sz="3200" b="0" i="0" u="none" strike="noStrike" kern="1200" cap="none" spc="0" normalizeH="0" baseline="0" noProof="0" smtClean="0">
                <a:ln>
                  <a:noFill/>
                </a:ln>
                <a:solidFill>
                  <a:srgbClr val="FFFFFF">
                    <a:lumMod val="95000"/>
                  </a:srgbClr>
                </a:solidFill>
                <a:effectLst/>
                <a:uLnTx/>
                <a:uFillTx/>
                <a:latin typeface="Times New Roman" panose="02020603050405020304" pitchFamily="18" charset="0"/>
                <a:ea typeface="+mn-ea"/>
                <a:cs typeface="Times New Roman" panose="02020603050405020304" pitchFamily="18" charset="0"/>
              </a:rPr>
              <a:t>sơ đồ</a:t>
            </a:r>
            <a:endPar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0" name="Oval Callout 19"/>
          <p:cNvSpPr/>
          <p:nvPr/>
        </p:nvSpPr>
        <p:spPr bwMode="auto">
          <a:xfrm rot="20741986">
            <a:off x="4416215" y="5162981"/>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843609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ircle(in)">
                                      <p:cBhvr>
                                        <p:cTn id="1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Callout 19"/>
          <p:cNvSpPr/>
          <p:nvPr/>
        </p:nvSpPr>
        <p:spPr bwMode="auto">
          <a:xfrm>
            <a:off x="3809723" y="350994"/>
            <a:ext cx="1828800" cy="838200"/>
          </a:xfrm>
          <a:prstGeom prst="wedgeEllipseCallout">
            <a:avLst/>
          </a:prstGeom>
          <a:solidFill>
            <a:schemeClr val="accent1">
              <a:lumMod val="90000"/>
            </a:schemeClr>
          </a:solid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XHHT</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21" name="Rounded Rectangle 7"/>
          <p:cNvSpPr>
            <a:spLocks noChangeArrowheads="1"/>
          </p:cNvSpPr>
          <p:nvPr/>
        </p:nvSpPr>
        <p:spPr bwMode="auto">
          <a:xfrm>
            <a:off x="609600" y="6096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2.1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File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p:cNvSpPr/>
          <p:nvPr/>
        </p:nvSpPr>
        <p:spPr>
          <a:xfrm>
            <a:off x="5521125" y="1360944"/>
            <a:ext cx="3318075" cy="523220"/>
          </a:xfrm>
          <a:prstGeom prst="rect">
            <a:avLst/>
          </a:prstGeom>
        </p:spPr>
        <p:txBody>
          <a:bodyPr wrap="square">
            <a:spAutoFit/>
          </a:bodyPr>
          <a:lstStyle/>
          <a:p>
            <a:pPr lvl="0" algn="just"/>
            <a:r>
              <a:rPr lang="en-US">
                <a:latin typeface="Times New Roman" panose="02020603050405020304" pitchFamily="18" charset="0"/>
                <a:cs typeface="Times New Roman" panose="02020603050405020304" pitchFamily="18" charset="0"/>
              </a:rPr>
              <a:t>Chọn OK </a:t>
            </a:r>
            <a:r>
              <a:rPr lang="en-US">
                <a:latin typeface="Times New Roman" panose="02020603050405020304" pitchFamily="18" charset="0"/>
                <a:cs typeface="Times New Roman" panose="02020603050405020304" pitchFamily="18" charset="0"/>
              </a:rPr>
              <a:t>để </a:t>
            </a:r>
            <a:r>
              <a:rPr lang="en-US" smtClean="0">
                <a:latin typeface="Times New Roman" panose="02020603050405020304" pitchFamily="18" charset="0"/>
                <a:cs typeface="Times New Roman" panose="02020603050405020304" pitchFamily="18" charset="0"/>
              </a:rPr>
              <a:t>thoát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pic>
        <p:nvPicPr>
          <p:cNvPr id="7170" name="Picture 29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01" y="1342513"/>
            <a:ext cx="5404252" cy="269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30836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nodeType="with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circle(in)">
                                      <p:cBhvr>
                                        <p:cTn id="15" dur="2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2.2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View</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914399" y="599776"/>
            <a:ext cx="7758685" cy="6001491"/>
          </a:xfrm>
          <a:prstGeom prst="rect">
            <a:avLst/>
          </a:prstGeom>
        </p:spPr>
      </p:pic>
    </p:spTree>
    <p:extLst>
      <p:ext uri="{BB962C8B-B14F-4D97-AF65-F5344CB8AC3E}">
        <p14:creationId xmlns:p14="http://schemas.microsoft.com/office/powerpoint/2010/main" val="30315323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2.3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Piece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219200" y="579594"/>
            <a:ext cx="6886698" cy="5973606"/>
          </a:xfrm>
          <a:prstGeom prst="rect">
            <a:avLst/>
          </a:prstGeom>
        </p:spPr>
      </p:pic>
    </p:spTree>
    <p:extLst>
      <p:ext uri="{BB962C8B-B14F-4D97-AF65-F5344CB8AC3E}">
        <p14:creationId xmlns:p14="http://schemas.microsoft.com/office/powerpoint/2010/main" val="37932521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2.3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Piece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371600" y="626487"/>
            <a:ext cx="6725142" cy="5889043"/>
          </a:xfrm>
          <a:prstGeom prst="rect">
            <a:avLst/>
          </a:prstGeom>
        </p:spPr>
      </p:pic>
    </p:spTree>
    <p:extLst>
      <p:ext uri="{BB962C8B-B14F-4D97-AF65-F5344CB8AC3E}">
        <p14:creationId xmlns:p14="http://schemas.microsoft.com/office/powerpoint/2010/main" val="2595546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2.3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Piece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90600" y="579594"/>
            <a:ext cx="7335274" cy="4467849"/>
          </a:xfrm>
          <a:prstGeom prst="rect">
            <a:avLst/>
          </a:prstGeom>
        </p:spPr>
      </p:pic>
    </p:spTree>
    <p:extLst>
      <p:ext uri="{BB962C8B-B14F-4D97-AF65-F5344CB8AC3E}">
        <p14:creationId xmlns:p14="http://schemas.microsoft.com/office/powerpoint/2010/main" val="38443785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2.3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Piece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378834" y="610460"/>
            <a:ext cx="6439799" cy="1781424"/>
          </a:xfrm>
          <a:prstGeom prst="rect">
            <a:avLst/>
          </a:prstGeom>
        </p:spPr>
      </p:pic>
      <p:pic>
        <p:nvPicPr>
          <p:cNvPr id="4" name="Picture 3"/>
          <p:cNvPicPr>
            <a:picLocks noChangeAspect="1"/>
          </p:cNvPicPr>
          <p:nvPr/>
        </p:nvPicPr>
        <p:blipFill>
          <a:blip r:embed="rId4"/>
          <a:stretch>
            <a:fillRect/>
          </a:stretch>
        </p:blipFill>
        <p:spPr>
          <a:xfrm>
            <a:off x="1580094" y="2391884"/>
            <a:ext cx="7563906" cy="2705478"/>
          </a:xfrm>
          <a:prstGeom prst="rect">
            <a:avLst/>
          </a:prstGeom>
        </p:spPr>
      </p:pic>
    </p:spTree>
    <p:extLst>
      <p:ext uri="{BB962C8B-B14F-4D97-AF65-F5344CB8AC3E}">
        <p14:creationId xmlns:p14="http://schemas.microsoft.com/office/powerpoint/2010/main" val="28430834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32766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lang="en-US" b="1">
                <a:solidFill>
                  <a:schemeClr val="accent1">
                    <a:lumMod val="50000"/>
                  </a:schemeClr>
                </a:solidFill>
              </a:rPr>
              <a:t>Bundle</a:t>
            </a:r>
            <a:endParaRPr kumimoji="0" lang="en-US" sz="2800" b="1"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62000" y="572842"/>
            <a:ext cx="7477645" cy="3687606"/>
          </a:xfrm>
          <a:prstGeom prst="rect">
            <a:avLst/>
          </a:prstGeom>
        </p:spPr>
      </p:pic>
    </p:spTree>
    <p:extLst>
      <p:ext uri="{BB962C8B-B14F-4D97-AF65-F5344CB8AC3E}">
        <p14:creationId xmlns:p14="http://schemas.microsoft.com/office/powerpoint/2010/main" val="40060690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32766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kumimoji="0" lang="en-US" sz="32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Bundle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656943" y="614456"/>
            <a:ext cx="5578174" cy="6243544"/>
          </a:xfrm>
          <a:prstGeom prst="rect">
            <a:avLst/>
          </a:prstGeom>
        </p:spPr>
      </p:pic>
    </p:spTree>
    <p:extLst>
      <p:ext uri="{BB962C8B-B14F-4D97-AF65-F5344CB8AC3E}">
        <p14:creationId xmlns:p14="http://schemas.microsoft.com/office/powerpoint/2010/main" val="29309410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32766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2.4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kumimoji="0" lang="en-US" sz="32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Bundle</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09600" y="579594"/>
            <a:ext cx="7567199" cy="3219796"/>
          </a:xfrm>
          <a:prstGeom prst="rect">
            <a:avLst/>
          </a:prstGeom>
        </p:spPr>
      </p:pic>
    </p:spTree>
    <p:extLst>
      <p:ext uri="{BB962C8B-B14F-4D97-AF65-F5344CB8AC3E}">
        <p14:creationId xmlns:p14="http://schemas.microsoft.com/office/powerpoint/2010/main" val="33888176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9718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2.5 </a:t>
            </a:r>
            <a:r>
              <a:rPr kumimoji="0" lang="en-US" sz="2800" b="1" i="0" u="none" strike="noStrike" kern="1200" cap="none" spc="0" normalizeH="0" baseline="0" noProof="0" smtClean="0">
                <a:ln>
                  <a:noFill/>
                </a:ln>
                <a:solidFill>
                  <a:srgbClr val="CCCCFF">
                    <a:lumMod val="50000"/>
                  </a:srgbClr>
                </a:solidFill>
                <a:effectLst/>
                <a:uLnTx/>
                <a:uFillTx/>
              </a:rPr>
              <a:t>Menu </a:t>
            </a:r>
            <a:r>
              <a:rPr lang="en-US" sz="2800" b="1">
                <a:solidFill>
                  <a:schemeClr val="accent1">
                    <a:lumMod val="50000"/>
                  </a:schemeClr>
                </a:solidFill>
              </a:rPr>
              <a:t>Marker</a:t>
            </a:r>
            <a:endParaRPr lang="en-US" sz="2800">
              <a:solidFill>
                <a:schemeClr val="accent1">
                  <a:lumMod val="50000"/>
                </a:schemeClr>
              </a:solidFill>
            </a:endParaRPr>
          </a:p>
        </p:txBody>
      </p:sp>
      <p:pic>
        <p:nvPicPr>
          <p:cNvPr id="2" name="Picture 1"/>
          <p:cNvPicPr>
            <a:picLocks noChangeAspect="1"/>
          </p:cNvPicPr>
          <p:nvPr/>
        </p:nvPicPr>
        <p:blipFill>
          <a:blip r:embed="rId3"/>
          <a:stretch>
            <a:fillRect/>
          </a:stretch>
        </p:blipFill>
        <p:spPr>
          <a:xfrm>
            <a:off x="1143000" y="592560"/>
            <a:ext cx="7177610" cy="5937260"/>
          </a:xfrm>
          <a:prstGeom prst="rect">
            <a:avLst/>
          </a:prstGeom>
        </p:spPr>
      </p:pic>
    </p:spTree>
    <p:extLst>
      <p:ext uri="{BB962C8B-B14F-4D97-AF65-F5344CB8AC3E}">
        <p14:creationId xmlns:p14="http://schemas.microsoft.com/office/powerpoint/2010/main" val="20757354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9718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2.5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Marker</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3004594" y="14468"/>
            <a:ext cx="5987005" cy="4990815"/>
          </a:xfrm>
          <a:prstGeom prst="rect">
            <a:avLst/>
          </a:prstGeom>
        </p:spPr>
      </p:pic>
      <p:sp>
        <p:nvSpPr>
          <p:cNvPr id="4" name="Rectangle 3"/>
          <p:cNvSpPr/>
          <p:nvPr/>
        </p:nvSpPr>
        <p:spPr>
          <a:xfrm>
            <a:off x="0" y="4965918"/>
            <a:ext cx="7510060" cy="1815882"/>
          </a:xfrm>
          <a:prstGeom prst="rect">
            <a:avLst/>
          </a:prstGeom>
        </p:spPr>
        <p:txBody>
          <a:bodyPr wrap="square">
            <a:spAutoFit/>
          </a:bodyPr>
          <a:lstStyle/>
          <a:p>
            <a:pPr>
              <a:spcBef>
                <a:spcPts val="0"/>
              </a:spcBef>
              <a:spcAft>
                <a:spcPts val="0"/>
              </a:spcAft>
            </a:pPr>
            <a:r>
              <a:rPr lang="en-US">
                <a:latin typeface="Times New Roman" panose="02020603050405020304" pitchFamily="18" charset="0"/>
                <a:ea typeface="Times New Roman" panose="02020603050405020304" pitchFamily="18" charset="0"/>
              </a:rPr>
              <a:t>Trong file name đặt tên cho sơ đồ ghép</a:t>
            </a:r>
            <a:endParaRPr lang="en-US" sz="2400">
              <a:latin typeface="Times New Roman" panose="02020603050405020304" pitchFamily="18" charset="0"/>
              <a:ea typeface="Times New Roman" panose="02020603050405020304" pitchFamily="18" charset="0"/>
            </a:endParaRPr>
          </a:p>
          <a:p>
            <a:pPr>
              <a:spcBef>
                <a:spcPts val="0"/>
              </a:spcBef>
              <a:spcAft>
                <a:spcPts val="0"/>
              </a:spcAft>
            </a:pPr>
            <a:r>
              <a:rPr lang="en-US">
                <a:latin typeface="Times New Roman" panose="02020603050405020304" pitchFamily="18" charset="0"/>
                <a:ea typeface="Times New Roman" panose="02020603050405020304" pitchFamily="18" charset="0"/>
              </a:rPr>
              <a:t>Chọn Save </a:t>
            </a:r>
            <a:endParaRPr lang="en-US" sz="2400">
              <a:latin typeface="Times New Roman" panose="02020603050405020304" pitchFamily="18" charset="0"/>
              <a:ea typeface="Times New Roman" panose="02020603050405020304" pitchFamily="18" charset="0"/>
            </a:endParaRPr>
          </a:p>
          <a:p>
            <a:pPr>
              <a:spcBef>
                <a:spcPts val="0"/>
              </a:spcBef>
              <a:spcAft>
                <a:spcPts val="0"/>
              </a:spcAft>
            </a:pPr>
            <a:r>
              <a:rPr lang="en-US">
                <a:latin typeface="Times New Roman" panose="02020603050405020304" pitchFamily="18" charset="0"/>
                <a:ea typeface="Times New Roman" panose="02020603050405020304" pitchFamily="18" charset="0"/>
              </a:rPr>
              <a:t>Chọn Yes nếu xóa sơ đồ gốc </a:t>
            </a:r>
            <a:endParaRPr lang="en-US" sz="2400">
              <a:latin typeface="Times New Roman" panose="02020603050405020304" pitchFamily="18" charset="0"/>
              <a:ea typeface="Times New Roman" panose="02020603050405020304" pitchFamily="18" charset="0"/>
            </a:endParaRPr>
          </a:p>
          <a:p>
            <a:pPr>
              <a:spcBef>
                <a:spcPts val="0"/>
              </a:spcBef>
              <a:spcAft>
                <a:spcPts val="0"/>
              </a:spcAft>
            </a:pPr>
            <a:r>
              <a:rPr lang="en-US">
                <a:latin typeface="Times New Roman" panose="02020603050405020304" pitchFamily="18" charset="0"/>
                <a:ea typeface="Times New Roman" panose="02020603050405020304" pitchFamily="18" charset="0"/>
              </a:rPr>
              <a:t>Chọn No giữ lại sơ đồ gốc </a:t>
            </a:r>
            <a:endParaRPr lang="en-US" sz="24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376738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9718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2.5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Marker</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57875" y="624927"/>
            <a:ext cx="9067800" cy="5153857"/>
          </a:xfrm>
          <a:prstGeom prst="rect">
            <a:avLst/>
          </a:prstGeom>
        </p:spPr>
      </p:pic>
    </p:spTree>
    <p:extLst>
      <p:ext uri="{BB962C8B-B14F-4D97-AF65-F5344CB8AC3E}">
        <p14:creationId xmlns:p14="http://schemas.microsoft.com/office/powerpoint/2010/main" val="24731306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36576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2.6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a:t>
            </a:r>
            <a:r>
              <a:rPr lang="en-US" sz="2800" b="1">
                <a:solidFill>
                  <a:schemeClr val="accent1">
                    <a:lumMod val="50000"/>
                  </a:schemeClr>
                </a:solidFill>
              </a:rPr>
              <a:t>Layrules</a:t>
            </a:r>
            <a:endParaRPr kumimoji="0" lang="en-US" sz="2800" b="0" i="0" u="none" strike="noStrike" kern="1200" cap="none" spc="0" normalizeH="0" baseline="0" noProof="0">
              <a:ln>
                <a:noFill/>
              </a:ln>
              <a:solidFill>
                <a:schemeClr val="accent1">
                  <a:lumMod val="50000"/>
                </a:schemeClr>
              </a:solidFill>
              <a:effectLst/>
              <a:uLnTx/>
              <a:uFillTx/>
            </a:endParaRPr>
          </a:p>
        </p:txBody>
      </p:sp>
      <p:pic>
        <p:nvPicPr>
          <p:cNvPr id="3" name="Picture 2"/>
          <p:cNvPicPr>
            <a:picLocks noChangeAspect="1"/>
          </p:cNvPicPr>
          <p:nvPr/>
        </p:nvPicPr>
        <p:blipFill>
          <a:blip r:embed="rId3"/>
          <a:stretch>
            <a:fillRect/>
          </a:stretch>
        </p:blipFill>
        <p:spPr>
          <a:xfrm>
            <a:off x="76200" y="762000"/>
            <a:ext cx="8934226" cy="5029200"/>
          </a:xfrm>
          <a:prstGeom prst="rect">
            <a:avLst/>
          </a:prstGeom>
        </p:spPr>
      </p:pic>
    </p:spTree>
    <p:extLst>
      <p:ext uri="{BB962C8B-B14F-4D97-AF65-F5344CB8AC3E}">
        <p14:creationId xmlns:p14="http://schemas.microsoft.com/office/powerpoint/2010/main" val="40553132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2667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2.7 </a:t>
            </a:r>
            <a:r>
              <a:rPr kumimoji="0" lang="en-US" sz="2800" b="1" i="0" u="none" strike="noStrike" kern="1200" cap="none" spc="0" normalizeH="0" baseline="0" noProof="0" smtClean="0">
                <a:ln>
                  <a:noFill/>
                </a:ln>
                <a:solidFill>
                  <a:srgbClr val="CCCCFF">
                    <a:lumMod val="50000"/>
                  </a:srgbClr>
                </a:solidFill>
                <a:effectLst/>
                <a:uLnTx/>
                <a:uFillTx/>
                <a:latin typeface="Arial" panose="020B0604020202020204" pitchFamily="34" charset="0"/>
                <a:ea typeface="+mn-ea"/>
                <a:cs typeface="Arial" panose="020B0604020202020204" pitchFamily="34" charset="0"/>
              </a:rPr>
              <a:t>Menu Tool</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57200" y="579594"/>
            <a:ext cx="8257075" cy="6117325"/>
          </a:xfrm>
          <a:prstGeom prst="rect">
            <a:avLst/>
          </a:prstGeom>
        </p:spPr>
      </p:pic>
    </p:spTree>
    <p:extLst>
      <p:ext uri="{BB962C8B-B14F-4D97-AF65-F5344CB8AC3E}">
        <p14:creationId xmlns:p14="http://schemas.microsoft.com/office/powerpoint/2010/main" val="36101254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lang="en-US" sz="2800" b="1">
                <a:solidFill>
                  <a:schemeClr val="accent1">
                    <a:lumMod val="50000"/>
                  </a:schemeClr>
                </a:solidFill>
              </a:rPr>
              <a:t>Giác sơ đồ tự động</a:t>
            </a:r>
            <a:endParaRPr lang="en-US" sz="2800">
              <a:solidFill>
                <a:schemeClr val="accent1">
                  <a:lumMod val="50000"/>
                </a:schemeClr>
              </a:solidFill>
            </a:endParaRPr>
          </a:p>
        </p:txBody>
      </p:sp>
      <p:pic>
        <p:nvPicPr>
          <p:cNvPr id="3" name="Picture 2"/>
          <p:cNvPicPr>
            <a:picLocks noChangeAspect="1"/>
          </p:cNvPicPr>
          <p:nvPr/>
        </p:nvPicPr>
        <p:blipFill>
          <a:blip r:embed="rId3"/>
          <a:stretch>
            <a:fillRect/>
          </a:stretch>
        </p:blipFill>
        <p:spPr>
          <a:xfrm>
            <a:off x="1929" y="741976"/>
            <a:ext cx="9142071" cy="4820624"/>
          </a:xfrm>
          <a:prstGeom prst="rect">
            <a:avLst/>
          </a:prstGeom>
        </p:spPr>
      </p:pic>
    </p:spTree>
    <p:extLst>
      <p:ext uri="{BB962C8B-B14F-4D97-AF65-F5344CB8AC3E}">
        <p14:creationId xmlns:p14="http://schemas.microsoft.com/office/powerpoint/2010/main" val="3621345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Giác sơ đồ tự động</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533400" y="579594"/>
            <a:ext cx="7980089" cy="4900054"/>
          </a:xfrm>
          <a:prstGeom prst="rect">
            <a:avLst/>
          </a:prstGeom>
        </p:spPr>
      </p:pic>
    </p:spTree>
    <p:extLst>
      <p:ext uri="{BB962C8B-B14F-4D97-AF65-F5344CB8AC3E}">
        <p14:creationId xmlns:p14="http://schemas.microsoft.com/office/powerpoint/2010/main" val="10359824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Giác sơ đồ tự động</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1905000" y="579594"/>
            <a:ext cx="5791200" cy="6297424"/>
          </a:xfrm>
          <a:prstGeom prst="rect">
            <a:avLst/>
          </a:prstGeom>
        </p:spPr>
      </p:pic>
    </p:spTree>
    <p:extLst>
      <p:ext uri="{BB962C8B-B14F-4D97-AF65-F5344CB8AC3E}">
        <p14:creationId xmlns:p14="http://schemas.microsoft.com/office/powerpoint/2010/main" val="19737253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Giác sơ đồ tự động</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685800" y="579594"/>
            <a:ext cx="7509855" cy="5948528"/>
          </a:xfrm>
          <a:prstGeom prst="rect">
            <a:avLst/>
          </a:prstGeom>
        </p:spPr>
      </p:pic>
    </p:spTree>
    <p:extLst>
      <p:ext uri="{BB962C8B-B14F-4D97-AF65-F5344CB8AC3E}">
        <p14:creationId xmlns:p14="http://schemas.microsoft.com/office/powerpoint/2010/main" val="34803186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Giác sơ đồ tự động</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2133600" y="650753"/>
            <a:ext cx="5172456" cy="5893356"/>
          </a:xfrm>
          <a:prstGeom prst="rect">
            <a:avLst/>
          </a:prstGeom>
        </p:spPr>
      </p:pic>
    </p:spTree>
    <p:extLst>
      <p:ext uri="{BB962C8B-B14F-4D97-AF65-F5344CB8AC3E}">
        <p14:creationId xmlns:p14="http://schemas.microsoft.com/office/powerpoint/2010/main" val="30745834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7"/>
          <p:cNvSpPr>
            <a:spLocks noChangeArrowheads="1"/>
          </p:cNvSpPr>
          <p:nvPr/>
        </p:nvSpPr>
        <p:spPr bwMode="auto">
          <a:xfrm>
            <a:off x="0" y="0"/>
            <a:ext cx="49530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2.8 </a:t>
            </a:r>
            <a:r>
              <a:rPr kumimoji="0" lang="en-US" sz="2800" b="1"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rPr>
              <a:t>Giác sơ đồ tự động</a:t>
            </a:r>
            <a:endParaRPr kumimoji="0" lang="en-US" sz="2800" b="0" i="0" u="none" strike="noStrike" kern="1200" cap="none" spc="0" normalizeH="0" baseline="0" noProof="0">
              <a:ln>
                <a:noFill/>
              </a:ln>
              <a:solidFill>
                <a:srgbClr val="CCCCFF">
                  <a:lumMod val="50000"/>
                </a:srgbClr>
              </a:solidFill>
              <a:effectLst/>
              <a:uLnTx/>
              <a:uFillTx/>
              <a:latin typeface="Arial" panose="020B0604020202020204" pitchFamily="34" charset="0"/>
              <a:ea typeface="+mn-ea"/>
              <a:cs typeface="Arial" panose="020B0604020202020204" pitchFamily="34" charset="0"/>
            </a:endParaRPr>
          </a:p>
        </p:txBody>
      </p:sp>
      <p:pic>
        <p:nvPicPr>
          <p:cNvPr id="2" name="Picture 1"/>
          <p:cNvPicPr>
            <a:picLocks noChangeAspect="1"/>
          </p:cNvPicPr>
          <p:nvPr/>
        </p:nvPicPr>
        <p:blipFill>
          <a:blip r:embed="rId3"/>
          <a:stretch>
            <a:fillRect/>
          </a:stretch>
        </p:blipFill>
        <p:spPr>
          <a:xfrm>
            <a:off x="457200" y="594062"/>
            <a:ext cx="8523714" cy="5273338"/>
          </a:xfrm>
          <a:prstGeom prst="rect">
            <a:avLst/>
          </a:prstGeom>
        </p:spPr>
      </p:pic>
    </p:spTree>
    <p:extLst>
      <p:ext uri="{BB962C8B-B14F-4D97-AF65-F5344CB8AC3E}">
        <p14:creationId xmlns:p14="http://schemas.microsoft.com/office/powerpoint/2010/main" val="40465245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VIÊN </a:t>
            </a: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HÀNH TRÊN GIAO DIỆN GERBER</a:t>
            </a:r>
            <a:endPar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34129258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chemeClr val="bg1"/>
                </a:solidFill>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000" b="1" smtClean="0">
                <a:latin typeface="+mj-lt"/>
              </a:rPr>
              <a:t>CHƯƠNG </a:t>
            </a:r>
            <a:r>
              <a:rPr lang="en-US" altLang="en-US" sz="4000" b="1" smtClean="0">
                <a:latin typeface="+mj-lt"/>
              </a:rPr>
              <a:t>5</a:t>
            </a:r>
            <a:r>
              <a:rPr lang="en-US" altLang="en-US" sz="4200" b="1" smtClean="0">
                <a:solidFill>
                  <a:schemeClr val="bg1">
                    <a:lumMod val="95000"/>
                  </a:schemeClr>
                </a:solidFill>
                <a:latin typeface="+mj-lt"/>
              </a:rPr>
              <a:t> </a:t>
            </a:r>
            <a:endParaRPr lang="en-US" altLang="en-US" sz="4200" b="1" smtClean="0">
              <a:solidFill>
                <a:schemeClr val="bg1">
                  <a:lumMod val="95000"/>
                </a:schemeClr>
              </a:solidFill>
              <a:latin typeface="+mj-lt"/>
            </a:endParaRPr>
          </a:p>
          <a:p>
            <a:pPr marL="0" indent="0" algn="ctr">
              <a:buNone/>
            </a:pPr>
            <a:r>
              <a:rPr lang="en-US" sz="4800" b="1">
                <a:effectLst/>
              </a:rPr>
              <a:t>CÁCH THIẾT LẬP ĐƯỜNG DẪN TRONG GIÁC SƠ ĐỒ</a:t>
            </a:r>
            <a:endParaRPr lang="en-US" sz="4800">
              <a:effectLst/>
            </a:endParaRPr>
          </a:p>
        </p:txBody>
      </p:sp>
    </p:spTree>
    <p:extLst>
      <p:ext uri="{BB962C8B-B14F-4D97-AF65-F5344CB8AC3E}">
        <p14:creationId xmlns:p14="http://schemas.microsoft.com/office/powerpoint/2010/main" val="2568797621"/>
      </p:ext>
    </p:extLst>
  </p:cSld>
  <p:clrMapOvr>
    <a:masterClrMapping/>
  </p:clrMapOvr>
  <p:transition>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8924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124200"/>
            <a:ext cx="4341167" cy="1718841"/>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137219"/>
            <a:ext cx="4258216" cy="1468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buNone/>
            </a:pPr>
            <a:r>
              <a:rPr lang="en-US" sz="2000">
                <a:solidFill>
                  <a:schemeClr val="bg1"/>
                </a:solidFill>
                <a:latin typeface="Times New Roman" panose="02020603050405020304" pitchFamily="18" charset="0"/>
                <a:cs typeface="Times New Roman" panose="02020603050405020304" pitchFamily="18" charset="0"/>
              </a:rPr>
              <a:t>Sinh viên phát biểu được các bước công việc để thiết lập đường dẫn trong giác sơ đồ.</a:t>
            </a:r>
          </a:p>
          <a:p>
            <a:pPr algn="just">
              <a:buNone/>
            </a:pPr>
            <a:r>
              <a:rPr lang="en-US" sz="2000">
                <a:solidFill>
                  <a:schemeClr val="bg1"/>
                </a:solidFill>
                <a:latin typeface="Times New Roman" panose="02020603050405020304" pitchFamily="18" charset="0"/>
                <a:cs typeface="Times New Roman" panose="02020603050405020304" pitchFamily="18" charset="0"/>
              </a:rPr>
              <a:t>Sinh viên trình bày được phương pháp thiết lập đường dẫn trong giác sơ đồ.</a:t>
            </a:r>
          </a:p>
          <a:p>
            <a:pPr marL="0" lvl="1" indent="0" algn="just">
              <a:buClr>
                <a:srgbClr val="CCCCFF"/>
              </a:buClr>
              <a:buNone/>
              <a:defRPr/>
            </a:pPr>
            <a:endParaRPr kumimoji="0" lang="en-US"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6" name="Group 118"/>
          <p:cNvGrpSpPr>
            <a:grpSpLocks/>
          </p:cNvGrpSpPr>
          <p:nvPr/>
        </p:nvGrpSpPr>
        <p:grpSpPr bwMode="auto">
          <a:xfrm>
            <a:off x="5557838" y="28749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55563" y="1891560"/>
            <a:ext cx="5651500" cy="1085003"/>
          </a:xfrm>
          <a:prstGeom prst="roundRect">
            <a:avLst>
              <a:gd name="adj" fmla="val 16667"/>
            </a:avLst>
          </a:prstGeom>
          <a:solidFill>
            <a:srgbClr val="00B0F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78548" y="1982047"/>
            <a:ext cx="5607474" cy="182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just">
              <a:buNone/>
            </a:pPr>
            <a:r>
              <a:rPr lang="en-US" sz="2000">
                <a:solidFill>
                  <a:schemeClr val="bg1"/>
                </a:solidFill>
                <a:latin typeface="Times New Roman" panose="02020603050405020304" pitchFamily="18" charset="0"/>
                <a:cs typeface="Times New Roman" panose="02020603050405020304" pitchFamily="18" charset="0"/>
              </a:rPr>
              <a:t>Thiết lập đường dẫn cho mã hàng trong giác sơ đồ với phần mềm giác sơ đồ Gerber Technology - accumark</a:t>
            </a:r>
            <a:endParaRPr kumimoji="0" 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09" name="Group 119"/>
          <p:cNvGrpSpPr>
            <a:grpSpLocks/>
          </p:cNvGrpSpPr>
          <p:nvPr/>
        </p:nvGrpSpPr>
        <p:grpSpPr bwMode="auto">
          <a:xfrm>
            <a:off x="5521325" y="40020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73852" y="4986338"/>
            <a:ext cx="5572125" cy="1871662"/>
          </a:xfrm>
          <a:prstGeom prst="roundRect">
            <a:avLst>
              <a:gd name="adj" fmla="val 16667"/>
            </a:avLst>
          </a:prstGeom>
          <a:solidFill>
            <a:srgbClr val="0070C0"/>
          </a:solidFill>
          <a:ln w="9525">
            <a:solidFill>
              <a:schemeClr val="tx1"/>
            </a:solid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0" y="4949825"/>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marL="111125" marR="0" lvl="0" indent="0" algn="just" defTabSz="914400" rtl="0" eaLnBrk="0" fontAlgn="base" latinLnBrk="0" hangingPunct="0">
              <a:lnSpc>
                <a:spcPct val="100000"/>
              </a:lnSpc>
              <a:spcBef>
                <a:spcPts val="0"/>
              </a:spcBef>
              <a:spcAft>
                <a:spcPct val="0"/>
              </a:spcAft>
              <a:buClr>
                <a:srgbClr val="CCCCFF"/>
              </a:buClr>
              <a:buSzTx/>
              <a:buFont typeface="Wingdings" panose="05000000000000000000" pitchFamily="2" charset="2"/>
              <a:buNone/>
              <a:tabLst/>
              <a:defRPr/>
            </a:pPr>
            <a:r>
              <a:rPr kumimoji="0" lang="en-US" sz="20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Rèn luyện tính cẩn thận, tỉ mỉ, tác phong công nghiệp, đảm bảo an toàn lao động và bảo quản trang thiết bị.</a:t>
            </a:r>
            <a:endParaRPr kumimoji="0" lang="fr-FR"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nvGrpSpPr>
          <p:cNvPr id="25612" name="Group 43"/>
          <p:cNvGrpSpPr>
            <a:grpSpLocks/>
          </p:cNvGrpSpPr>
          <p:nvPr/>
        </p:nvGrpSpPr>
        <p:grpSpPr bwMode="auto">
          <a:xfrm>
            <a:off x="4368800" y="34210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8083084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olidFill>
            <a:schemeClr val="accent1">
              <a:lumMod val="75000"/>
            </a:schemeClr>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4222566097"/>
              </p:ext>
            </p:extLst>
          </p:nvPr>
        </p:nvGraphicFramePr>
        <p:xfrm>
          <a:off x="126222" y="12192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11977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
            <a:ext cx="9172575" cy="15240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None/>
              <a:defRPr/>
            </a:pPr>
            <a:r>
              <a:rPr lang="en-US" altLang="en-US" sz="2800" b="1">
                <a:solidFill>
                  <a:schemeClr val="bg1"/>
                </a:solidFill>
              </a:rPr>
              <a:t>CHƯƠNG </a:t>
            </a:r>
            <a:r>
              <a:rPr lang="en-US" altLang="en-US" sz="2800" b="1" smtClean="0">
                <a:solidFill>
                  <a:schemeClr val="bg1"/>
                </a:solidFill>
              </a:rPr>
              <a:t>5</a:t>
            </a:r>
            <a:r>
              <a:rPr lang="en-US" altLang="en-US" b="1" smtClean="0">
                <a:solidFill>
                  <a:schemeClr val="bg1"/>
                </a:solidFill>
              </a:rPr>
              <a:t> </a:t>
            </a:r>
            <a:endParaRPr lang="en-US" altLang="en-US" b="1">
              <a:solidFill>
                <a:schemeClr val="bg1"/>
              </a:solidFill>
            </a:endParaRPr>
          </a:p>
          <a:p>
            <a:pPr algn="ctr" eaLnBrk="1" hangingPunct="1">
              <a:buNone/>
              <a:defRPr/>
            </a:pPr>
            <a:r>
              <a:rPr lang="en-US" sz="3600" b="1" smtClean="0">
                <a:solidFill>
                  <a:schemeClr val="bg1"/>
                </a:solidFill>
              </a:rPr>
              <a:t>CÁCH </a:t>
            </a:r>
            <a:r>
              <a:rPr lang="en-US" sz="3600" b="1">
                <a:solidFill>
                  <a:schemeClr val="bg1"/>
                </a:solidFill>
              </a:rPr>
              <a:t>THIẾT LẬP ĐƯỜNG DẪN TRONG GIÁC SƠ ĐỒ</a:t>
            </a:r>
            <a:endParaRPr lang="en-US" sz="3600">
              <a:solidFill>
                <a:schemeClr val="bg1"/>
              </a:solidFill>
            </a:endParaRPr>
          </a:p>
        </p:txBody>
      </p:sp>
      <p:grpSp>
        <p:nvGrpSpPr>
          <p:cNvPr id="11" name="Group 8"/>
          <p:cNvGrpSpPr>
            <a:grpSpLocks/>
          </p:cNvGrpSpPr>
          <p:nvPr/>
        </p:nvGrpSpPr>
        <p:grpSpPr bwMode="auto">
          <a:xfrm>
            <a:off x="76200" y="168256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2666182"/>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1682560"/>
            <a:ext cx="8069263"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800" b="1">
                <a:solidFill>
                  <a:schemeClr val="bg1"/>
                </a:solidFill>
              </a:rPr>
              <a:t>CÁCH THIẾT LẬP ĐƯỜNG DẪN CHO MỘT MÃ HÀNG TRONG GIÁC SƠ ĐỒ</a:t>
            </a:r>
            <a:endParaRPr lang="en-US" sz="2800" b="1">
              <a:solidFill>
                <a:schemeClr val="bg1"/>
              </a:solidFill>
              <a:latin typeface="Times New Roman" panose="02020603050405020304" pitchFamily="18" charset="0"/>
              <a:cs typeface="Times New Roman" panose="02020603050405020304" pitchFamily="18"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717359"/>
            <a:ext cx="4800600" cy="414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21866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circle(in)">
                                      <p:cBhvr>
                                        <p:cTn id="7"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461003"/>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1.</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14446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461003"/>
            <a:ext cx="8069263" cy="914400"/>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THIẾT LẬP ĐƯỜNG DẪN CHO MỘT MÃ HÀNG TRONG GIÁC SƠ ĐỒ</a:t>
            </a:r>
            <a:endPar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91554"/>
            <a:ext cx="5638800" cy="536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3658" y="1752600"/>
            <a:ext cx="3112404" cy="449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88585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ircle(in)">
                                      <p:cBhvr>
                                        <p:cTn id="7" dur="20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9219"/>
                                        </p:tgtEl>
                                        <p:attrNameLst>
                                          <p:attrName>style.visibility</p:attrName>
                                        </p:attrNameLst>
                                      </p:cBhvr>
                                      <p:to>
                                        <p:strVal val="visible"/>
                                      </p:to>
                                    </p:set>
                                    <p:animEffect transition="in" filter="circle(in)">
                                      <p:cBhvr>
                                        <p:cTn id="12" dur="2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chemeClr val="accent1">
              <a:lumMod val="9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lumMod val="95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GIÁO VIÊN THỰC HÀNH TRÊN GIAO DIỆN GERBER</a:t>
            </a: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28377041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5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rgbClr val="FFFFFF"/>
              </a:solidFill>
              <a:effectLst/>
              <a:uLnTx/>
              <a:uFillTx/>
              <a:latin typeface="VNI-Times" pitchFamily="2" charset="0"/>
              <a:ea typeface="+mn-ea"/>
              <a:cs typeface="Arial" panose="020B0604020202020204" pitchFamily="34"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49384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10813</TotalTime>
  <Words>1185</Words>
  <Application>Microsoft Office PowerPoint</Application>
  <PresentationFormat>On-screen Show (4:3)</PresentationFormat>
  <Paragraphs>201</Paragraphs>
  <Slides>51</Slides>
  <Notes>46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51</vt:i4>
      </vt:variant>
    </vt:vector>
  </HeadingPairs>
  <TitlesOfParts>
    <vt:vector size="65" baseType="lpstr">
      <vt:lpstr>Verdana</vt:lpstr>
      <vt:lpstr>Tahoma</vt:lpstr>
      <vt:lpstr>VNI-Times</vt:lpstr>
      <vt:lpstr>Times New Roman</vt:lpstr>
      <vt:lpstr>Arial</vt:lpstr>
      <vt:lpstr>Symbol</vt:lpstr>
      <vt:lpstr>Wingdings</vt:lpstr>
      <vt:lpstr>Calibri</vt:lpstr>
      <vt:lpstr>VNI-Avo</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891</cp:revision>
  <dcterms:created xsi:type="dcterms:W3CDTF">2006-11-05T16:52:43Z</dcterms:created>
  <dcterms:modified xsi:type="dcterms:W3CDTF">2021-05-12T04:45:03Z</dcterms:modified>
</cp:coreProperties>
</file>