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28"/>
  </p:notesMasterIdLst>
  <p:sldIdLst>
    <p:sldId id="379" r:id="rId6"/>
    <p:sldId id="1038" r:id="rId7"/>
    <p:sldId id="1039" r:id="rId8"/>
    <p:sldId id="956" r:id="rId9"/>
    <p:sldId id="957" r:id="rId10"/>
    <p:sldId id="928" r:id="rId11"/>
    <p:sldId id="914" r:id="rId12"/>
    <p:sldId id="1040" r:id="rId13"/>
    <p:sldId id="916" r:id="rId14"/>
    <p:sldId id="1037" r:id="rId15"/>
    <p:sldId id="1028" r:id="rId16"/>
    <p:sldId id="1029" r:id="rId17"/>
    <p:sldId id="1030" r:id="rId18"/>
    <p:sldId id="1031" r:id="rId19"/>
    <p:sldId id="1032" r:id="rId20"/>
    <p:sldId id="1033" r:id="rId21"/>
    <p:sldId id="1035" r:id="rId22"/>
    <p:sldId id="1036" r:id="rId23"/>
    <p:sldId id="1034" r:id="rId24"/>
    <p:sldId id="971" r:id="rId25"/>
    <p:sldId id="960" r:id="rId26"/>
    <p:sldId id="961" r:id="rId27"/>
  </p:sldIdLst>
  <p:sldSz cx="9144000" cy="6858000" type="screen4x3"/>
  <p:notesSz cx="6858000" cy="9144000"/>
  <p:embeddedFontLst>
    <p:embeddedFont>
      <p:font typeface="VNI-Times" pitchFamily="2" charset="0"/>
      <p:regular r:id="rId29"/>
      <p:bold r:id="rId30"/>
      <p:italic r:id="rId31"/>
      <p:boldItalic r:id="rId32"/>
    </p:embeddedFont>
    <p:embeddedFont>
      <p:font typeface="VNI-Avo" pitchFamily="2" charset="0"/>
      <p:regular r:id="rId33"/>
      <p:bold r:id="rId34"/>
      <p:italic r:id="rId35"/>
      <p:boldItalic r:id="rId36"/>
    </p:embeddedFont>
    <p:embeddedFont>
      <p:font typeface=".VnArabiaH" panose="020B7200000000000000" pitchFamily="34" charset="0"/>
      <p:regular r:id="rId37"/>
    </p:embeddedFont>
    <p:embeddedFont>
      <p:font typeface="Tahoma" panose="020B0604030504040204" pitchFamily="34" charset="0"/>
      <p:regular r:id="rId38"/>
      <p:bold r:id="rId39"/>
    </p:embeddedFont>
    <p:embeddedFont>
      <p:font typeface="Calibri" panose="020F0502020204030204" pitchFamily="34" charset="0"/>
      <p:regular r:id="rId40"/>
      <p:bold r:id="rId41"/>
      <p:italic r:id="rId42"/>
      <p:boldItalic r:id="rId43"/>
    </p:embeddedFont>
    <p:embeddedFont>
      <p:font typeface="Wingdings 3" panose="05040102010807070707" pitchFamily="18" charset="2"/>
      <p:regular r:id="rId44"/>
    </p:embeddedFont>
    <p:embeddedFont>
      <p:font typeface="Verdana" panose="020B0604030504040204" pitchFamily="34" charset="0"/>
      <p:regular r:id="rId45"/>
      <p:bold r:id="rId46"/>
      <p:italic r:id="rId47"/>
      <p:boldItalic r:id="rId48"/>
    </p:embeddedFont>
    <p:embeddedFont>
      <p:font typeface="Wingdings 2" panose="05020102010507070707" pitchFamily="18" charset="2"/>
      <p:regular r:id="rId49"/>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6CB4A6"/>
    <a:srgbClr val="66FFCC"/>
    <a:srgbClr val="0000FF"/>
    <a:srgbClr val="6600CC"/>
    <a:srgbClr val="456C44"/>
    <a:srgbClr val="6666FF"/>
    <a:srgbClr val="F4F173"/>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82905" autoAdjust="0"/>
  </p:normalViewPr>
  <p:slideViewPr>
    <p:cSldViewPr>
      <p:cViewPr varScale="1">
        <p:scale>
          <a:sx n="55" d="100"/>
          <a:sy n="55" d="100"/>
        </p:scale>
        <p:origin x="1500"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11.fntdata"/><Relationship Id="rId21" Type="http://schemas.openxmlformats.org/officeDocument/2006/relationships/slide" Target="slides/slide16.xml"/><Relationship Id="rId34" Type="http://schemas.openxmlformats.org/officeDocument/2006/relationships/font" Target="fonts/font6.fntdata"/><Relationship Id="rId42" Type="http://schemas.openxmlformats.org/officeDocument/2006/relationships/font" Target="fonts/font14.fntdata"/><Relationship Id="rId47" Type="http://schemas.openxmlformats.org/officeDocument/2006/relationships/font" Target="fonts/font19.fntdata"/><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font" Target="fonts/font1.fntdata"/><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font" Target="fonts/font17.fntdata"/><Relationship Id="rId53" Type="http://schemas.openxmlformats.org/officeDocument/2006/relationships/tableStyles" Target="tableStyles.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3.fntdata"/><Relationship Id="rId44" Type="http://schemas.openxmlformats.org/officeDocument/2006/relationships/font" Target="fonts/font16.fntdata"/><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font" Target="fonts/font15.fntdata"/><Relationship Id="rId48" Type="http://schemas.openxmlformats.org/officeDocument/2006/relationships/font" Target="fonts/font20.fntdata"/><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font" Target="fonts/font18.fntdata"/><Relationship Id="rId20" Type="http://schemas.openxmlformats.org/officeDocument/2006/relationships/slide" Target="slides/slide15.xml"/><Relationship Id="rId41"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36" Type="http://schemas.openxmlformats.org/officeDocument/2006/relationships/font" Target="fonts/font8.fntdata"/><Relationship Id="rId49" Type="http://schemas.openxmlformats.org/officeDocument/2006/relationships/font" Target="fonts/font21.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chemeClr val="accent1">
            <a:lumMod val="90000"/>
          </a:schemeClr>
        </a:solidFill>
        <a:ln>
          <a:noFill/>
        </a:ln>
      </dgm:spPr>
      <dgm:t>
        <a:bodyPr/>
        <a:lstStyle/>
        <a:p>
          <a:r>
            <a:rPr lang="en-US" smtClean="0"/>
            <a:t>1. Giác sơ đồ trên máy tính với phần mềm Gerber Technology – Accumark</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chemeClr val="accent1">
            <a:lumMod val="75000"/>
          </a:schemeClr>
        </a:solidFill>
        <a:ln>
          <a:noFill/>
        </a:ln>
      </dgm:spPr>
      <dgm:t>
        <a:bodyPr/>
        <a:lstStyle/>
        <a:p>
          <a:r>
            <a:rPr lang="en-US" smtClean="0"/>
            <a:t>2. Các lệnh thường dùng trong giác sơ đồ với phần mềm Gerber Technology – Accumark</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E57D41C3-AED7-40C3-AF59-49FBD8D5A5DB}">
      <dgm:prSet phldrT="[Text]"/>
      <dgm:spPr>
        <a:solidFill>
          <a:schemeClr val="accent1">
            <a:lumMod val="90000"/>
          </a:schemeClr>
        </a:solidFill>
        <a:ln>
          <a:noFill/>
        </a:ln>
      </dgm:spPr>
      <dgm:t>
        <a:bodyPr/>
        <a:lstStyle/>
        <a:p>
          <a:r>
            <a:rPr lang="en-US" smtClean="0"/>
            <a:t>3. Cách in sơ đồ giác mẫu trên máy in sơ đồ</a:t>
          </a:r>
          <a:r>
            <a:rPr lang="en-US" b="1" smtClean="0"/>
            <a:t> </a:t>
          </a:r>
          <a:endParaRPr lang="en-US"/>
        </a:p>
      </dgm:t>
    </dgm:pt>
    <dgm:pt modelId="{58CD4CD1-E3F0-4409-A4EA-05558008110D}" type="parTrans" cxnId="{4BDF59CE-D06B-46D5-B99D-4911A46CF2B5}">
      <dgm:prSet/>
      <dgm:spPr/>
      <dgm:t>
        <a:bodyPr/>
        <a:lstStyle/>
        <a:p>
          <a:endParaRPr lang="en-US"/>
        </a:p>
      </dgm:t>
    </dgm:pt>
    <dgm:pt modelId="{046954A3-3B46-49C4-B94E-EBF4D20F3599}" type="sibTrans" cxnId="{4BDF59CE-D06B-46D5-B99D-4911A46CF2B5}">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chemeClr val="accent1">
            <a:lumMod val="75000"/>
          </a:schemeClr>
        </a:solidFill>
        <a:ln>
          <a:noFill/>
        </a:ln>
      </dgm:spPr>
      <dgm:t>
        <a:bodyPr/>
        <a:lstStyle/>
        <a:p>
          <a:endParaRPr lang="en-US"/>
        </a:p>
      </dgm:t>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chemeClr val="accent1">
            <a:lumMod val="90000"/>
          </a:schemeClr>
        </a:solidFill>
        <a:ln>
          <a:noFill/>
        </a:ln>
      </dgm:spPr>
      <dgm:t>
        <a:bodyPr/>
        <a:lstStyle/>
        <a:p>
          <a:endParaRPr lang="en-US"/>
        </a:p>
      </dgm:t>
    </dgm:pt>
    <dgm:pt modelId="{83FB4EA1-9FF9-44CE-B4CC-E03D33CC065E}" type="pres">
      <dgm:prSet presAssocID="{E57D41C3-AED7-40C3-AF59-49FBD8D5A5DB}" presName="text_3" presStyleLbl="node1" presStyleIdx="2" presStyleCnt="3">
        <dgm:presLayoutVars>
          <dgm:bulletEnabled val="1"/>
        </dgm:presLayoutVars>
      </dgm:prSet>
      <dgm:spPr/>
      <dgm:t>
        <a:bodyPr/>
        <a:lstStyle/>
        <a:p>
          <a:endParaRPr lang="en-US"/>
        </a:p>
      </dgm:t>
    </dgm:pt>
    <dgm:pt modelId="{815B1FBA-A2E8-4863-B060-09AB529E94D9}" type="pres">
      <dgm:prSet presAssocID="{E57D41C3-AED7-40C3-AF59-49FBD8D5A5DB}" presName="accent_3" presStyleCnt="0"/>
      <dgm:spPr/>
    </dgm:pt>
    <dgm:pt modelId="{422A5316-6A8E-42C6-934F-322EDF6DF0C1}" type="pres">
      <dgm:prSet presAssocID="{E57D41C3-AED7-40C3-AF59-49FBD8D5A5DB}" presName="accentRepeatNode" presStyleLbl="solidFgAcc1" presStyleIdx="2" presStyleCnt="3"/>
      <dgm:spPr>
        <a:solidFill>
          <a:schemeClr val="accent1">
            <a:lumMod val="50000"/>
          </a:schemeClr>
        </a:solidFill>
        <a:ln>
          <a:noFill/>
        </a:ln>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8F142E62-54CD-4069-8D02-44301E02155E}" type="presOf" srcId="{E57D41C3-AED7-40C3-AF59-49FBD8D5A5DB}" destId="{83FB4EA1-9FF9-44CE-B4CC-E03D33CC065E}" srcOrd="0" destOrd="0" presId="urn:microsoft.com/office/officeart/2008/layout/VerticalCurvedList"/>
    <dgm:cxn modelId="{4BDF59CE-D06B-46D5-B99D-4911A46CF2B5}" srcId="{13BF7155-BE45-4CF9-B41C-0D474A570606}" destId="{E57D41C3-AED7-40C3-AF59-49FBD8D5A5DB}" srcOrd="2" destOrd="0" parTransId="{58CD4CD1-E3F0-4409-A4EA-05558008110D}" sibTransId="{046954A3-3B46-49C4-B94E-EBF4D20F3599}"/>
    <dgm:cxn modelId="{0706EEE6-477C-4DCB-B530-51E51F6CE2A2}" srcId="{13BF7155-BE45-4CF9-B41C-0D474A570606}" destId="{5A1B949C-74D4-408C-BF4F-71E7093C8B8A}" srcOrd="0" destOrd="0" parTransId="{AE599B2E-FDDE-42F4-920E-072EB70282DC}" sibTransId="{FA5E38D6-DC51-4AF6-A245-9E2506A06C37}"/>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9CF02998-68DB-4708-B34A-6A9276FE7C6A}" type="presParOf" srcId="{241F2806-A872-4DC0-88E6-5066154DF9EA}" destId="{83FB4EA1-9FF9-44CE-B4CC-E03D33CC065E}" srcOrd="5" destOrd="0" presId="urn:microsoft.com/office/officeart/2008/layout/VerticalCurvedList"/>
    <dgm:cxn modelId="{96999469-D68D-404E-B38B-8D8026FA6D24}" type="presParOf" srcId="{241F2806-A872-4DC0-88E6-5066154DF9EA}" destId="{815B1FBA-A2E8-4863-B060-09AB529E94D9}" srcOrd="6" destOrd="0" presId="urn:microsoft.com/office/officeart/2008/layout/VerticalCurvedList"/>
    <dgm:cxn modelId="{177D315E-4557-45AD-8F49-433DB9ED052B}" type="presParOf" srcId="{815B1FBA-A2E8-4863-B060-09AB529E94D9}" destId="{422A5316-6A8E-42C6-934F-322EDF6DF0C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15614"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750935" y="541020"/>
          <a:ext cx="8192181" cy="1082040"/>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1. Giác sơ đồ trên máy tính với phần mềm Gerber Technology – Accumark</a:t>
          </a:r>
          <a:endParaRPr lang="en-US" sz="2600" kern="1200"/>
        </a:p>
      </dsp:txBody>
      <dsp:txXfrm>
        <a:off x="750935" y="541020"/>
        <a:ext cx="8192181" cy="1082040"/>
      </dsp:txXfrm>
    </dsp:sp>
    <dsp:sp modelId="{D9A196BA-9014-4600-9E53-77AD77C7300C}">
      <dsp:nvSpPr>
        <dsp:cNvPr id="0" name=""/>
        <dsp:cNvSpPr/>
      </dsp:nvSpPr>
      <dsp:spPr>
        <a:xfrm>
          <a:off x="74660" y="405765"/>
          <a:ext cx="1352550" cy="1352550"/>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1144257" y="2164080"/>
          <a:ext cx="7798859" cy="1082040"/>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2. Các lệnh thường dùng trong giác sơ đồ với phần mềm Gerber Technology – Accumark</a:t>
          </a:r>
          <a:endParaRPr lang="en-US" sz="2600" kern="1200"/>
        </a:p>
      </dsp:txBody>
      <dsp:txXfrm>
        <a:off x="1144257" y="2164080"/>
        <a:ext cx="7798859" cy="1082040"/>
      </dsp:txXfrm>
    </dsp:sp>
    <dsp:sp modelId="{3C4FEECA-1254-41E8-BAE8-E45561F0636D}">
      <dsp:nvSpPr>
        <dsp:cNvPr id="0" name=""/>
        <dsp:cNvSpPr/>
      </dsp:nvSpPr>
      <dsp:spPr>
        <a:xfrm>
          <a:off x="467982" y="2028825"/>
          <a:ext cx="1352550" cy="1352550"/>
        </a:xfrm>
        <a:prstGeom prst="ellipse">
          <a:avLst/>
        </a:prstGeom>
        <a:solidFill>
          <a:schemeClr val="accent1">
            <a:lumMod val="9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3FB4EA1-9FF9-44CE-B4CC-E03D33CC065E}">
      <dsp:nvSpPr>
        <dsp:cNvPr id="0" name=""/>
        <dsp:cNvSpPr/>
      </dsp:nvSpPr>
      <dsp:spPr>
        <a:xfrm>
          <a:off x="750935" y="3787140"/>
          <a:ext cx="8192181" cy="1082040"/>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3. Cách in sơ đồ giác mẫu trên máy in sơ đồ</a:t>
          </a:r>
          <a:r>
            <a:rPr lang="en-US" sz="2600" b="1" kern="1200" smtClean="0"/>
            <a:t> </a:t>
          </a:r>
          <a:endParaRPr lang="en-US" sz="2600" kern="1200"/>
        </a:p>
      </dsp:txBody>
      <dsp:txXfrm>
        <a:off x="750935" y="3787140"/>
        <a:ext cx="8192181" cy="1082040"/>
      </dsp:txXfrm>
    </dsp:sp>
    <dsp:sp modelId="{422A5316-6A8E-42C6-934F-322EDF6DF0C1}">
      <dsp:nvSpPr>
        <dsp:cNvPr id="0" name=""/>
        <dsp:cNvSpPr/>
      </dsp:nvSpPr>
      <dsp:spPr>
        <a:xfrm>
          <a:off x="74660" y="3651885"/>
          <a:ext cx="1352550" cy="1352550"/>
        </a:xfrm>
        <a:prstGeom prst="ellipse">
          <a:avLst/>
        </a:prstGeom>
        <a:solidFill>
          <a:schemeClr val="accent1">
            <a:lumMod val="5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999408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04938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7</a:t>
            </a:fld>
            <a:endParaRPr lang="en-US" altLang="en-US"/>
          </a:p>
        </p:txBody>
      </p:sp>
    </p:spTree>
    <p:extLst>
      <p:ext uri="{BB962C8B-B14F-4D97-AF65-F5344CB8AC3E}">
        <p14:creationId xmlns:p14="http://schemas.microsoft.com/office/powerpoint/2010/main" val="38389214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1733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33831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92597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22947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60533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224165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087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6791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02012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837263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06243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76453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756629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16123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4271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76695704"/>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41677263"/>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8327"/>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8227251"/>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62218818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7469775"/>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848219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20473795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21490231"/>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7367466"/>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2245574"/>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54564772"/>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0"/>
            <a:ext cx="9144000" cy="6858000"/>
          </a:xfrm>
          <a:prstGeom prst="rect">
            <a:avLst/>
          </a:prstGeom>
        </p:spPr>
      </p:pic>
      <p:sp>
        <p:nvSpPr>
          <p:cNvPr id="4" name="Rectangle 3"/>
          <p:cNvSpPr/>
          <p:nvPr/>
        </p:nvSpPr>
        <p:spPr>
          <a:xfrm>
            <a:off x="0" y="176993"/>
            <a:ext cx="9067800" cy="742511"/>
          </a:xfrm>
          <a:prstGeom prst="rect">
            <a:avLst/>
          </a:prstGeom>
        </p:spPr>
        <p:txBody>
          <a:bodyPr wrap="square">
            <a:spAutoFit/>
          </a:bodyPr>
          <a:lstStyle/>
          <a:p>
            <a:pPr algn="ctr" eaLnBrk="1" hangingPunct="1">
              <a:lnSpc>
                <a:spcPct val="150000"/>
              </a:lnSpc>
              <a:defRPr/>
            </a:pPr>
            <a:r>
              <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0" y="852648"/>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411480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rgbClr val="CC6600"/>
              </a:solidFill>
              <a:latin typeface="VNI-Times" pitchFamily="2" charset="0"/>
            </a:endParaRPr>
          </a:p>
        </p:txBody>
      </p:sp>
      <p:sp>
        <p:nvSpPr>
          <p:cNvPr id="3" name="Rectangle 2"/>
          <p:cNvSpPr/>
          <p:nvPr/>
        </p:nvSpPr>
        <p:spPr>
          <a:xfrm>
            <a:off x="0" y="5775346"/>
            <a:ext cx="5486400" cy="1200329"/>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a:t>
            </a:r>
            <a:r>
              <a:rPr lang="en-US" altLang="en-US" sz="2400" b="1" smtClean="0">
                <a:solidFill>
                  <a:srgbClr val="CC6600"/>
                </a:solidFill>
                <a:latin typeface="VNI-Times" pitchFamily="2" charset="0"/>
              </a:rPr>
              <a:t>20C2 </a:t>
            </a:r>
            <a:r>
              <a:rPr lang="en-US" altLang="en-US" sz="2400" b="1">
                <a:solidFill>
                  <a:srgbClr val="CC6600"/>
                </a:solidFill>
                <a:latin typeface="VNI-Times" pitchFamily="2" charset="0"/>
              </a:rPr>
              <a:t>– </a:t>
            </a:r>
            <a:r>
              <a:rPr lang="en-US" altLang="en-US" sz="2400" b="1" smtClean="0">
                <a:solidFill>
                  <a:srgbClr val="CC6600"/>
                </a:solidFill>
                <a:latin typeface="VNI-Times" pitchFamily="2" charset="0"/>
              </a:rPr>
              <a:t>CNM1</a:t>
            </a:r>
            <a:endParaRPr lang="en-US" altLang="en-US" sz="2400">
              <a:solidFill>
                <a:srgbClr val="CC6600"/>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1:</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 nêu các bước công việc cần thực hiện khi tiến hành nhảy mẫu?</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406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1:</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28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 nêu các bước công việc cần thực hiện khi tiến hành nhảy mẫu?</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5" name="Vertical Scroll 4"/>
          <p:cNvSpPr/>
          <p:nvPr/>
        </p:nvSpPr>
        <p:spPr bwMode="auto">
          <a:xfrm>
            <a:off x="2247900" y="1798900"/>
            <a:ext cx="5257800" cy="4571591"/>
          </a:xfrm>
          <a:prstGeom prst="verticalScroll">
            <a:avLst/>
          </a:prstGeom>
          <a:solidFill>
            <a:srgbClr val="6CB4A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6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Các bước công việc cần thực hiện:</a:t>
            </a:r>
          </a:p>
          <a:p>
            <a:pPr marL="0" marR="0" lvl="2" indent="0" algn="just" defTabSz="914400" rtl="0" eaLnBrk="0" fontAlgn="base" latinLnBrk="0" hangingPunct="0">
              <a:lnSpc>
                <a:spcPct val="100000"/>
              </a:lnSpc>
              <a:spcBef>
                <a:spcPct val="0"/>
              </a:spcBef>
              <a:spcAft>
                <a:spcPct val="0"/>
              </a:spcAft>
              <a:buClrTx/>
              <a:buSzTx/>
              <a:buFontTx/>
              <a:buNone/>
              <a:tabLst/>
              <a:defRPr/>
            </a:pPr>
            <a:r>
              <a:rPr kumimoji="0" lang="en-US" sz="26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Xác </a:t>
            </a:r>
            <a:r>
              <a:rPr kumimoji="0" lang="en-US" sz="26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định vị trí của các điểm cần nhảy cỡ.</a:t>
            </a:r>
          </a:p>
          <a:p>
            <a:pPr marL="0" marR="0" lvl="2" indent="0" algn="just" defTabSz="914400" rtl="0" eaLnBrk="0" fontAlgn="base" latinLnBrk="0" hangingPunct="0">
              <a:lnSpc>
                <a:spcPct val="100000"/>
              </a:lnSpc>
              <a:spcBef>
                <a:spcPct val="0"/>
              </a:spcBef>
              <a:spcAft>
                <a:spcPct val="0"/>
              </a:spcAft>
              <a:buClrTx/>
              <a:buSzTx/>
              <a:buFontTx/>
              <a:buNone/>
              <a:tabLst/>
              <a:defRPr/>
            </a:pPr>
            <a:r>
              <a:rPr kumimoji="0" lang="en-US" sz="26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Tính </a:t>
            </a:r>
            <a:r>
              <a:rPr kumimoji="0" lang="en-US" sz="26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toán độ chênh lệch giữa các size (bước nhảy).</a:t>
            </a:r>
          </a:p>
          <a:p>
            <a:pPr marL="0" marR="0" lvl="2" indent="0" algn="just" defTabSz="914400" rtl="0" eaLnBrk="0" fontAlgn="base" latinLnBrk="0" hangingPunct="0">
              <a:lnSpc>
                <a:spcPct val="100000"/>
              </a:lnSpc>
              <a:spcBef>
                <a:spcPct val="0"/>
              </a:spcBef>
              <a:spcAft>
                <a:spcPct val="0"/>
              </a:spcAft>
              <a:buClrTx/>
              <a:buSzTx/>
              <a:buFontTx/>
              <a:buNone/>
              <a:tabLst/>
              <a:defRPr/>
            </a:pPr>
            <a:r>
              <a:rPr kumimoji="0" lang="en-US" sz="26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Xác </a:t>
            </a:r>
            <a:r>
              <a:rPr kumimoji="0" lang="en-US" sz="26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định hướng di chuyển trên các trục tọa độ.</a:t>
            </a:r>
          </a:p>
          <a:p>
            <a:pPr marL="0" marR="0" lvl="2" indent="0" algn="just" defTabSz="914400" rtl="0" eaLnBrk="0" fontAlgn="base" latinLnBrk="0" hangingPunct="0">
              <a:lnSpc>
                <a:spcPct val="100000"/>
              </a:lnSpc>
              <a:spcBef>
                <a:spcPct val="0"/>
              </a:spcBef>
              <a:spcAft>
                <a:spcPct val="0"/>
              </a:spcAft>
              <a:buClrTx/>
              <a:buSzTx/>
              <a:buFontTx/>
              <a:buNone/>
              <a:tabLst/>
              <a:defRPr/>
            </a:pPr>
            <a:r>
              <a:rPr kumimoji="0" lang="en-US" sz="26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Xác </a:t>
            </a:r>
            <a:r>
              <a:rPr kumimoji="0" lang="en-US" sz="26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định dấu “ – ” hoặc “ + ” trên các trục tọa độ.</a:t>
            </a:r>
          </a:p>
        </p:txBody>
      </p:sp>
    </p:spTree>
    <p:extLst>
      <p:ext uri="{BB962C8B-B14F-4D97-AF65-F5344CB8AC3E}">
        <p14:creationId xmlns:p14="http://schemas.microsoft.com/office/powerpoint/2010/main" val="1307735385"/>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pP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dấu hiệu nhận biết chi tiết đã được nhảy mẫu?</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72277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384995"/>
          </a:xfrm>
          <a:prstGeom prst="rect">
            <a:avLst/>
          </a:prstGeom>
        </p:spPr>
        <p:txBody>
          <a:bodyPr wrap="square">
            <a:spAutoFit/>
          </a:bodyPr>
          <a:lstStyle/>
          <a:p>
            <a:pPr lvl="0" algn="just" eaLnBrk="1" hangingPunct="1">
              <a:buClr>
                <a:srgbClr val="3399FF"/>
              </a:buClr>
              <a:defRPr/>
            </a:pP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a:t>
            </a: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hỏi 2:</a:t>
            </a:r>
          </a:p>
          <a:p>
            <a:pPr lvl="0" algn="just" eaLnBrk="1" hangingPunct="1">
              <a:buClr>
                <a:srgbClr val="3399FF"/>
              </a:buCl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dấu hiệu nhận biết chi tiết đã được nhảy mẫu?</a:t>
            </a:r>
            <a:endParaRPr lang="en-US" altLang="en-US" b="1">
              <a:solidFill>
                <a:srgbClr val="0000FF"/>
              </a:solidFill>
              <a:latin typeface="Times New Roman" panose="02020603050405020304" pitchFamily="18" charset="0"/>
              <a:cs typeface="Times New Roman" panose="02020603050405020304" pitchFamily="18" charset="0"/>
            </a:endParaRPr>
          </a:p>
        </p:txBody>
      </p:sp>
      <p:sp>
        <p:nvSpPr>
          <p:cNvPr id="6" name="Line Callout 2 5"/>
          <p:cNvSpPr/>
          <p:nvPr/>
        </p:nvSpPr>
        <p:spPr>
          <a:xfrm>
            <a:off x="2209800" y="2514600"/>
            <a:ext cx="1752600" cy="1295400"/>
          </a:xfrm>
          <a:prstGeom prst="borderCallout2">
            <a:avLst/>
          </a:prstGeom>
          <a:solidFill>
            <a:schemeClr val="accent2">
              <a:lumMod val="75000"/>
            </a:schemeClr>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smtClean="0">
                <a:sym typeface="Wingdings 3" panose="05040102010807070707" pitchFamily="18" charset="2"/>
              </a:rPr>
              <a:t></a:t>
            </a:r>
            <a:endParaRPr lang="en-US" sz="8000"/>
          </a:p>
        </p:txBody>
      </p:sp>
      <p:sp>
        <p:nvSpPr>
          <p:cNvPr id="7" name="Line Callout 2 6"/>
          <p:cNvSpPr/>
          <p:nvPr/>
        </p:nvSpPr>
        <p:spPr>
          <a:xfrm>
            <a:off x="6019800" y="2514600"/>
            <a:ext cx="1752600" cy="1295400"/>
          </a:xfrm>
          <a:prstGeom prst="borderCallout2">
            <a:avLst/>
          </a:prstGeom>
          <a:solidFill>
            <a:schemeClr val="accent2">
              <a:lumMod val="75000"/>
            </a:schemeClr>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a:latin typeface=".VnArabiaH" panose="020B7200000000000000" pitchFamily="34" charset="0"/>
                <a:sym typeface="Wingdings 2" panose="05020102010507070707" pitchFamily="18" charset="2"/>
              </a:rPr>
              <a:t></a:t>
            </a:r>
            <a:endParaRPr lang="en-US" sz="7200"/>
          </a:p>
        </p:txBody>
      </p:sp>
    </p:spTree>
    <p:extLst>
      <p:ext uri="{BB962C8B-B14F-4D97-AF65-F5344CB8AC3E}">
        <p14:creationId xmlns:p14="http://schemas.microsoft.com/office/powerpoint/2010/main" val="3322984334"/>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chemeClr val="tx2">
                    <a:lumMod val="40000"/>
                    <a:lumOff val="60000"/>
                  </a:schemeClr>
                </a:solidFill>
                <a:latin typeface="+mj-lt"/>
              </a:rPr>
              <a:t>CHƯƠNG 6 </a:t>
            </a:r>
          </a:p>
          <a:p>
            <a:pPr marL="0" indent="0" algn="ctr">
              <a:buNone/>
            </a:pPr>
            <a:r>
              <a:rPr lang="de-DE" sz="4000" b="1">
                <a:effectLst/>
              </a:rPr>
              <a:t>GIÁC SƠ ĐỒ TRÊN MÁY TÍNH </a:t>
            </a:r>
            <a:endParaRPr lang="en-US" sz="4000">
              <a:effectLst/>
            </a:endParaRPr>
          </a:p>
          <a:p>
            <a:pPr marL="0" indent="0" algn="ctr">
              <a:buNone/>
            </a:pPr>
            <a:r>
              <a:rPr lang="de-DE" sz="4000" b="1">
                <a:effectLst/>
              </a:rPr>
              <a:t>VỚI PHẦN MỀM GERBER TECHNOLOGY - ACCUMARK</a:t>
            </a:r>
            <a:endParaRPr lang="en-US" sz="4000">
              <a:effectLst/>
            </a:endParaRPr>
          </a:p>
        </p:txBody>
      </p:sp>
    </p:spTree>
    <p:extLst>
      <p:ext uri="{BB962C8B-B14F-4D97-AF65-F5344CB8AC3E}">
        <p14:creationId xmlns:p14="http://schemas.microsoft.com/office/powerpoint/2010/main" val="2824965085"/>
      </p:ext>
    </p:extLst>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11775"/>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2587625"/>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1" y="3071150"/>
            <a:ext cx="4341167" cy="1616857"/>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6" y="3084170"/>
            <a:ext cx="4258216"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trình bày được các lệnh cơ bản dùng trong giác sơ đồ.</a:t>
            </a:r>
          </a:p>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hiểu phương pháp giác sơ đồ mẫu quần âu, áo sơ mi cơ bản để từ đó vận dụng vào thực tế sản xuất.</a:t>
            </a:r>
          </a:p>
        </p:txBody>
      </p:sp>
      <p:grpSp>
        <p:nvGrpSpPr>
          <p:cNvPr id="25606" name="Group 118"/>
          <p:cNvGrpSpPr>
            <a:grpSpLocks/>
          </p:cNvGrpSpPr>
          <p:nvPr/>
        </p:nvGrpSpPr>
        <p:grpSpPr bwMode="auto">
          <a:xfrm>
            <a:off x="5557838" y="2570163"/>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231877" y="1792603"/>
            <a:ext cx="5501448" cy="1220672"/>
          </a:xfrm>
          <a:prstGeom prst="roundRect">
            <a:avLst>
              <a:gd name="adj" fmla="val 16667"/>
            </a:avLst>
          </a:prstGeom>
          <a:solidFill>
            <a:srgbClr val="00B0F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259926" y="1730487"/>
            <a:ext cx="5607474" cy="8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có khả năng:</a:t>
            </a:r>
          </a:p>
          <a:p>
            <a:pPr lvl="0">
              <a:spcBef>
                <a:spcPts val="0"/>
              </a:spcBef>
              <a:buNone/>
            </a:pPr>
            <a:r>
              <a:rPr lang="en-US" sz="2000">
                <a:solidFill>
                  <a:schemeClr val="bg1"/>
                </a:solidFill>
                <a:latin typeface="Times New Roman" panose="02020603050405020304" pitchFamily="18" charset="0"/>
                <a:cs typeface="Times New Roman" panose="02020603050405020304" pitchFamily="18" charset="0"/>
              </a:rPr>
              <a:t>Giác sơ đồ mẫu quần âu, áo sơ mi tên máy tính đảm bảo yêu cầu kỹ thuật.</a:t>
            </a:r>
          </a:p>
          <a:p>
            <a:pPr lvl="0">
              <a:spcBef>
                <a:spcPts val="0"/>
              </a:spcBef>
              <a:buNone/>
            </a:pPr>
            <a:r>
              <a:rPr lang="en-US" sz="2000">
                <a:solidFill>
                  <a:schemeClr val="bg1"/>
                </a:solidFill>
                <a:latin typeface="Times New Roman" panose="02020603050405020304" pitchFamily="18" charset="0"/>
                <a:cs typeface="Times New Roman" panose="02020603050405020304" pitchFamily="18" charset="0"/>
              </a:rPr>
              <a:t>In các sơ đồ trên máy in.</a:t>
            </a:r>
          </a:p>
        </p:txBody>
      </p:sp>
      <p:grpSp>
        <p:nvGrpSpPr>
          <p:cNvPr id="25609" name="Group 119"/>
          <p:cNvGrpSpPr>
            <a:grpSpLocks/>
          </p:cNvGrpSpPr>
          <p:nvPr/>
        </p:nvGrpSpPr>
        <p:grpSpPr bwMode="auto">
          <a:xfrm>
            <a:off x="5521325" y="3697288"/>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295275" y="4760913"/>
            <a:ext cx="5572125" cy="1871662"/>
          </a:xfrm>
          <a:prstGeom prst="roundRect">
            <a:avLst>
              <a:gd name="adj" fmla="val 16667"/>
            </a:avLst>
          </a:prstGeom>
          <a:solidFill>
            <a:srgbClr val="0070C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221423" y="4724400"/>
            <a:ext cx="560152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tự giác, tích cực học tập, phát huy tính sáng tạo, nâng cao kỹ năng sử dụng phần mềm để từ đó có khả năng ứng dụng vào thực tiễn sản xuất.</a:t>
            </a:r>
          </a:p>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Rèn luyện tính cẩn thận, tỉ mỉ, tác phong công nghiệp, đảm bảo an toàn lao động và bảo quản trang thiết </a:t>
            </a:r>
            <a:r>
              <a:rPr lang="en-US" sz="2000" smtClean="0">
                <a:solidFill>
                  <a:schemeClr val="bg1"/>
                </a:solidFill>
                <a:latin typeface="Times New Roman" panose="02020603050405020304" pitchFamily="18" charset="0"/>
                <a:cs typeface="Times New Roman" panose="02020603050405020304" pitchFamily="18" charset="0"/>
              </a:rPr>
              <a:t>bị.</a:t>
            </a:r>
            <a:endParaRPr kumimoji="0" lang="fr-FR"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12" name="Group 43"/>
          <p:cNvGrpSpPr>
            <a:grpSpLocks/>
          </p:cNvGrpSpPr>
          <p:nvPr/>
        </p:nvGrpSpPr>
        <p:grpSpPr bwMode="auto">
          <a:xfrm>
            <a:off x="4368800" y="3116263"/>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34327793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26068" y="55880"/>
            <a:ext cx="1854868" cy="16967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nvPr>
        </p:nvGraphicFramePr>
        <p:xfrm>
          <a:off x="126222" y="1371600"/>
          <a:ext cx="9017778"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36533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749933"/>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ts val="0"/>
              </a:spcBef>
              <a:buClr>
                <a:srgbClr val="CCCCFF"/>
              </a:buClr>
              <a:buNone/>
              <a:defRPr/>
            </a:pPr>
            <a:r>
              <a:rPr kumimoji="0" lang="en-US" altLang="en-US" sz="2800" b="1" i="0" u="none" strike="noStrike" kern="1200" cap="none" spc="0" normalizeH="0" baseline="0" noProof="0" smtClean="0">
                <a:ln>
                  <a:noFill/>
                </a:ln>
                <a:solidFill>
                  <a:schemeClr val="bg1"/>
                </a:solidFill>
                <a:effectLst/>
                <a:uLnTx/>
                <a:uFillTx/>
              </a:rPr>
              <a:t>CHƯƠNG 6</a:t>
            </a:r>
          </a:p>
          <a:p>
            <a:pPr marL="0" indent="0" algn="ctr">
              <a:spcBef>
                <a:spcPts val="0"/>
              </a:spcBef>
              <a:buNone/>
            </a:pPr>
            <a:r>
              <a:rPr lang="de-DE" sz="2800" b="1">
                <a:solidFill>
                  <a:schemeClr val="bg1"/>
                </a:solidFill>
              </a:rPr>
              <a:t>GIÁC SƠ ĐỒ TRÊN MÁY TÍNH </a:t>
            </a:r>
            <a:endParaRPr lang="en-US" sz="2800">
              <a:solidFill>
                <a:schemeClr val="bg1"/>
              </a:solidFill>
            </a:endParaRPr>
          </a:p>
          <a:p>
            <a:pPr marL="0" indent="0" algn="ctr">
              <a:spcBef>
                <a:spcPts val="0"/>
              </a:spcBef>
              <a:buNone/>
            </a:pPr>
            <a:r>
              <a:rPr lang="de-DE" sz="2800" b="1">
                <a:solidFill>
                  <a:schemeClr val="bg1"/>
                </a:solidFill>
              </a:rPr>
              <a:t>VỚI PHẦN MỀM </a:t>
            </a:r>
            <a:endParaRPr lang="de-DE" sz="2800" b="1" smtClean="0">
              <a:solidFill>
                <a:schemeClr val="bg1"/>
              </a:solidFill>
            </a:endParaRPr>
          </a:p>
          <a:p>
            <a:pPr marL="0" indent="0" algn="ctr">
              <a:spcBef>
                <a:spcPts val="0"/>
              </a:spcBef>
              <a:buNone/>
            </a:pPr>
            <a:r>
              <a:rPr lang="de-DE" sz="2800" b="1" smtClean="0">
                <a:solidFill>
                  <a:schemeClr val="bg1"/>
                </a:solidFill>
              </a:rPr>
              <a:t>GERBER </a:t>
            </a:r>
            <a:r>
              <a:rPr lang="de-DE" sz="2800" b="1">
                <a:solidFill>
                  <a:schemeClr val="bg1"/>
                </a:solidFill>
              </a:rPr>
              <a:t>TECHNOLOGY - ACCUMARK</a:t>
            </a:r>
            <a:endParaRPr lang="en-US" sz="2800">
              <a:solidFill>
                <a:schemeClr val="bg1"/>
              </a:solidFill>
            </a:endParaRPr>
          </a:p>
        </p:txBody>
      </p:sp>
      <p:grpSp>
        <p:nvGrpSpPr>
          <p:cNvPr id="11" name="Group 8"/>
          <p:cNvGrpSpPr>
            <a:grpSpLocks/>
          </p:cNvGrpSpPr>
          <p:nvPr/>
        </p:nvGrpSpPr>
        <p:grpSpPr bwMode="auto">
          <a:xfrm>
            <a:off x="76200" y="180565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6937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180565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spcBef>
                <a:spcPts val="0"/>
              </a:spcBef>
              <a:buNone/>
            </a:pPr>
            <a:r>
              <a:rPr lang="en-US" sz="2800" b="1">
                <a:solidFill>
                  <a:schemeClr val="bg1"/>
                </a:solidFill>
              </a:rPr>
              <a:t>Giác sơ đồ trên máy tính với phần mềm Gerber Technology – Accumark</a:t>
            </a:r>
          </a:p>
        </p:txBody>
      </p:sp>
      <p:grpSp>
        <p:nvGrpSpPr>
          <p:cNvPr id="2" name="Group 2"/>
          <p:cNvGrpSpPr>
            <a:grpSpLocks/>
          </p:cNvGrpSpPr>
          <p:nvPr/>
        </p:nvGrpSpPr>
        <p:grpSpPr bwMode="auto">
          <a:xfrm>
            <a:off x="1928811" y="2766348"/>
            <a:ext cx="5538789" cy="4361727"/>
            <a:chOff x="3169" y="10241"/>
            <a:chExt cx="6751" cy="4789"/>
          </a:xfrm>
        </p:grpSpPr>
        <p:grpSp>
          <p:nvGrpSpPr>
            <p:cNvPr id="3" name="Group 3"/>
            <p:cNvGrpSpPr>
              <a:grpSpLocks/>
            </p:cNvGrpSpPr>
            <p:nvPr/>
          </p:nvGrpSpPr>
          <p:grpSpPr bwMode="auto">
            <a:xfrm>
              <a:off x="3169" y="10241"/>
              <a:ext cx="6751" cy="4249"/>
              <a:chOff x="3169" y="10271"/>
              <a:chExt cx="6751" cy="4249"/>
            </a:xfrm>
          </p:grpSpPr>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9" y="10271"/>
                <a:ext cx="6751" cy="4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5"/>
              <p:cNvSpPr>
                <a:spLocks noChangeArrowheads="1"/>
              </p:cNvSpPr>
              <p:nvPr/>
            </p:nvSpPr>
            <p:spPr bwMode="auto">
              <a:xfrm>
                <a:off x="4968" y="11805"/>
                <a:ext cx="1296" cy="720"/>
              </a:xfrm>
              <a:prstGeom prst="ellipse">
                <a:avLst/>
              </a:prstGeom>
              <a:noFill/>
              <a:ln w="9525" algn="ctr">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grpSp>
        <p:sp>
          <p:nvSpPr>
            <p:cNvPr id="4" name="Text Box 6"/>
            <p:cNvSpPr txBox="1">
              <a:spLocks noChangeArrowheads="1"/>
            </p:cNvSpPr>
            <p:nvPr/>
          </p:nvSpPr>
          <p:spPr bwMode="auto">
            <a:xfrm>
              <a:off x="4586" y="14490"/>
              <a:ext cx="3916"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 Menu giác sơ đồ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17475304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02735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2.1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nam cơ bản </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vel 15"/>
          <p:cNvSpPr/>
          <p:nvPr/>
        </p:nvSpPr>
        <p:spPr bwMode="auto">
          <a:xfrm>
            <a:off x="28937" y="2482877"/>
            <a:ext cx="2408500" cy="1523999"/>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3200">
                <a:solidFill>
                  <a:schemeClr val="bg1"/>
                </a:solidFill>
                <a:latin typeface="Times New Roman" panose="02020603050405020304" pitchFamily="18" charset="0"/>
                <a:cs typeface="Times New Roman" panose="02020603050405020304" pitchFamily="18" charset="0"/>
              </a:rPr>
              <a:t>Mở sơ đồ cần giác</a:t>
            </a:r>
          </a:p>
          <a:p>
            <a:pPr algn="ctr"/>
            <a:endParaRPr lang="en-US">
              <a:solidFill>
                <a:schemeClr val="bg1"/>
              </a:solidFill>
              <a:latin typeface="Times New Roman" panose="02020603050405020304" pitchFamily="18" charset="0"/>
              <a:cs typeface="Times New Roman" panose="02020603050405020304" pitchFamily="18" charset="0"/>
            </a:endParaRPr>
          </a:p>
        </p:txBody>
      </p:sp>
      <p:sp>
        <p:nvSpPr>
          <p:cNvPr id="20" name="Bevel 19"/>
          <p:cNvSpPr/>
          <p:nvPr/>
        </p:nvSpPr>
        <p:spPr bwMode="auto">
          <a:xfrm>
            <a:off x="3276600" y="2482877"/>
            <a:ext cx="2408500" cy="1523999"/>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Đặt chi tiết vào sơ đồ</a:t>
            </a:r>
          </a:p>
        </p:txBody>
      </p:sp>
      <p:sp>
        <p:nvSpPr>
          <p:cNvPr id="22" name="Bevel 21"/>
          <p:cNvSpPr/>
          <p:nvPr/>
        </p:nvSpPr>
        <p:spPr bwMode="auto">
          <a:xfrm>
            <a:off x="6458673" y="2482877"/>
            <a:ext cx="2604935" cy="1523999"/>
          </a:xfrm>
          <a:prstGeom prst="bevel">
            <a:avLst/>
          </a:prstGeom>
          <a:solidFill>
            <a:srgbClr val="6CB4A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Báo định mức cho sơ đồ</a:t>
            </a:r>
          </a:p>
          <a:p>
            <a:pPr algn="ctr"/>
            <a:endParaRPr lang="en-US">
              <a:solidFill>
                <a:schemeClr val="bg1"/>
              </a:solidFill>
              <a:latin typeface="Times New Roman" panose="02020603050405020304" pitchFamily="18" charset="0"/>
              <a:cs typeface="Times New Roman" panose="02020603050405020304" pitchFamily="18" charset="0"/>
            </a:endParaRPr>
          </a:p>
        </p:txBody>
      </p:sp>
      <p:sp>
        <p:nvSpPr>
          <p:cNvPr id="23" name="Bevel 22"/>
          <p:cNvSpPr/>
          <p:nvPr/>
        </p:nvSpPr>
        <p:spPr bwMode="auto">
          <a:xfrm>
            <a:off x="6458673" y="4648201"/>
            <a:ext cx="2604935" cy="1523999"/>
          </a:xfrm>
          <a:prstGeom prst="beve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mtClean="0">
                <a:solidFill>
                  <a:schemeClr val="bg1"/>
                </a:solidFill>
                <a:latin typeface="Times New Roman" panose="02020603050405020304" pitchFamily="18" charset="0"/>
                <a:cs typeface="Times New Roman" panose="02020603050405020304" pitchFamily="18" charset="0"/>
              </a:rPr>
              <a:t>Hiệu chỉnh cho sơ </a:t>
            </a:r>
            <a:r>
              <a:rPr lang="en-US">
                <a:solidFill>
                  <a:schemeClr val="bg1"/>
                </a:solidFill>
                <a:latin typeface="Times New Roman" panose="02020603050405020304" pitchFamily="18" charset="0"/>
                <a:cs typeface="Times New Roman" panose="02020603050405020304" pitchFamily="18" charset="0"/>
              </a:rPr>
              <a:t>đồ</a:t>
            </a:r>
          </a:p>
          <a:p>
            <a:pPr algn="ctr"/>
            <a:endParaRPr lang="en-US">
              <a:solidFill>
                <a:schemeClr val="bg1"/>
              </a:solidFill>
              <a:latin typeface="Times New Roman" panose="02020603050405020304" pitchFamily="18" charset="0"/>
              <a:cs typeface="Times New Roman" panose="02020603050405020304" pitchFamily="18" charset="0"/>
            </a:endParaRPr>
          </a:p>
        </p:txBody>
      </p:sp>
      <p:cxnSp>
        <p:nvCxnSpPr>
          <p:cNvPr id="25" name="Elbow Connector 24"/>
          <p:cNvCxnSpPr>
            <a:endCxn id="20" idx="4"/>
          </p:cNvCxnSpPr>
          <p:nvPr/>
        </p:nvCxnSpPr>
        <p:spPr bwMode="auto">
          <a:xfrm>
            <a:off x="2437437" y="2482877"/>
            <a:ext cx="839163" cy="762000"/>
          </a:xfrm>
          <a:prstGeom prst="bentConnector3">
            <a:avLst/>
          </a:prstGeom>
          <a:solidFill>
            <a:schemeClr val="accent1"/>
          </a:solidFill>
          <a:ln w="9525" cap="flat" cmpd="sng" algn="ctr">
            <a:solidFill>
              <a:srgbClr val="CC66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Elbow Connector 25"/>
          <p:cNvCxnSpPr/>
          <p:nvPr/>
        </p:nvCxnSpPr>
        <p:spPr bwMode="auto">
          <a:xfrm>
            <a:off x="5619510" y="2482877"/>
            <a:ext cx="839163" cy="762000"/>
          </a:xfrm>
          <a:prstGeom prst="bentConnector3">
            <a:avLst/>
          </a:prstGeom>
          <a:solidFill>
            <a:schemeClr val="accent1"/>
          </a:solidFill>
          <a:ln w="9525" cap="flat" cmpd="sng" algn="ctr">
            <a:solidFill>
              <a:srgbClr val="CC66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Elbow Connector 26"/>
          <p:cNvCxnSpPr/>
          <p:nvPr/>
        </p:nvCxnSpPr>
        <p:spPr bwMode="auto">
          <a:xfrm rot="16200000" flipH="1">
            <a:off x="7571667" y="4218867"/>
            <a:ext cx="641325" cy="217341"/>
          </a:xfrm>
          <a:prstGeom prst="bentConnector3">
            <a:avLst/>
          </a:prstGeom>
          <a:solidFill>
            <a:schemeClr val="accent1"/>
          </a:solidFill>
          <a:ln w="9525" cap="flat" cmpd="sng" algn="ctr">
            <a:solidFill>
              <a:srgbClr val="CC66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8490331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0-#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circle(in)">
                                      <p:cBhvr>
                                        <p:cTn id="23" dur="2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1000" fill="hold"/>
                                        <p:tgtEl>
                                          <p:spTgt spid="26"/>
                                        </p:tgtEl>
                                        <p:attrNameLst>
                                          <p:attrName>ppt_x</p:attrName>
                                        </p:attrNameLst>
                                      </p:cBhvr>
                                      <p:tavLst>
                                        <p:tav tm="0">
                                          <p:val>
                                            <p:strVal val="0-#ppt_w/2"/>
                                          </p:val>
                                        </p:tav>
                                        <p:tav tm="100000">
                                          <p:val>
                                            <p:strVal val="#ppt_x"/>
                                          </p:val>
                                        </p:tav>
                                      </p:tavLst>
                                    </p:anim>
                                    <p:anim calcmode="lin" valueType="num">
                                      <p:cBhvr additive="base">
                                        <p:cTn id="2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circle(in)">
                                      <p:cBhvr>
                                        <p:cTn id="34" dur="2000"/>
                                        <p:tgtEl>
                                          <p:spTgt spid="2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1"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1000" fill="hold"/>
                                        <p:tgtEl>
                                          <p:spTgt spid="27"/>
                                        </p:tgtEl>
                                        <p:attrNameLst>
                                          <p:attrName>ppt_x</p:attrName>
                                        </p:attrNameLst>
                                      </p:cBhvr>
                                      <p:tavLst>
                                        <p:tav tm="0">
                                          <p:val>
                                            <p:strVal val="#ppt_x"/>
                                          </p:val>
                                        </p:tav>
                                        <p:tav tm="100000">
                                          <p:val>
                                            <p:strVal val="#ppt_x"/>
                                          </p:val>
                                        </p:tav>
                                      </p:tavLst>
                                    </p:anim>
                                    <p:anim calcmode="lin" valueType="num">
                                      <p:cBhvr additive="base">
                                        <p:cTn id="40" dur="10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circle(in)">
                                      <p:cBhvr>
                                        <p:cTn id="45"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20" grpId="0" animBg="1"/>
      <p:bldP spid="22" grpId="0" animBg="1"/>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sz="2800" b="1">
                <a:solidFill>
                  <a:schemeClr val="bg1"/>
                </a:solidFill>
              </a:rPr>
              <a:t>Các lệnh thường dùng trong giác sơ đồ với phần mềm Gerber Technology – Accumark</a:t>
            </a:r>
          </a:p>
        </p:txBody>
      </p:sp>
      <p:sp>
        <p:nvSpPr>
          <p:cNvPr id="18" name="Rounded Rectangle 7"/>
          <p:cNvSpPr>
            <a:spLocks noChangeArrowheads="1"/>
          </p:cNvSpPr>
          <p:nvPr/>
        </p:nvSpPr>
        <p:spPr bwMode="auto">
          <a:xfrm>
            <a:off x="1066800" y="102735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2.1 </a:t>
            </a:r>
            <a:r>
              <a:rPr lang="en-US" b="1">
                <a:solidFill>
                  <a:schemeClr val="accent1">
                    <a:lumMod val="50000"/>
                  </a:schemeClr>
                </a:solidFill>
                <a:latin typeface="Times New Roman" panose="02020603050405020304" pitchFamily="18" charset="0"/>
                <a:cs typeface="Times New Roman" panose="02020603050405020304" pitchFamily="18" charset="0"/>
              </a:rPr>
              <a:t>Giác sơ đồ mẫu áo sơ mi nam cơ bản </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
        <p:nvSpPr>
          <p:cNvPr id="21" name="Striped Right Arrow 20"/>
          <p:cNvSpPr/>
          <p:nvPr/>
        </p:nvSpPr>
        <p:spPr bwMode="auto">
          <a:xfrm>
            <a:off x="17362" y="3013030"/>
            <a:ext cx="3335438" cy="125417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Mở sơ đồ cần giác</a:t>
            </a:r>
          </a:p>
        </p:txBody>
      </p:sp>
      <p:grpSp>
        <p:nvGrpSpPr>
          <p:cNvPr id="6" name="Group 2"/>
          <p:cNvGrpSpPr>
            <a:grpSpLocks/>
          </p:cNvGrpSpPr>
          <p:nvPr/>
        </p:nvGrpSpPr>
        <p:grpSpPr bwMode="auto">
          <a:xfrm>
            <a:off x="3417425" y="1678329"/>
            <a:ext cx="5668702" cy="5103471"/>
            <a:chOff x="3836" y="2594"/>
            <a:chExt cx="5411" cy="4854"/>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6" y="2594"/>
              <a:ext cx="5411" cy="4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4"/>
            <p:cNvSpPr txBox="1">
              <a:spLocks noChangeArrowheads="1"/>
            </p:cNvSpPr>
            <p:nvPr/>
          </p:nvSpPr>
          <p:spPr bwMode="auto">
            <a:xfrm>
              <a:off x="4387" y="6908"/>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6.2 Hộp thoại mở sơ đồ cần giác</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18382074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circle(in)">
                                      <p:cBhvr>
                                        <p:cTn id="12" dur="20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02735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2.1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nam cơ bản </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1" name="Striped Right Arrow 20"/>
          <p:cNvSpPr/>
          <p:nvPr/>
        </p:nvSpPr>
        <p:spPr bwMode="auto">
          <a:xfrm>
            <a:off x="17362" y="3013030"/>
            <a:ext cx="2878238" cy="1711370"/>
          </a:xfrm>
          <a:prstGeom prst="stripedRightArrow">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noProof="0" smtClean="0">
                <a:solidFill>
                  <a:srgbClr val="FFFFFF"/>
                </a:solidFill>
                <a:latin typeface="Times New Roman" panose="02020603050405020304" pitchFamily="18" charset="0"/>
                <a:cs typeface="Times New Roman" panose="02020603050405020304" pitchFamily="18" charset="0"/>
              </a:rPr>
              <a:t>Đặt chi tiết vào sơ đồ</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nvGrpSpPr>
          <p:cNvPr id="2" name="Group 2"/>
          <p:cNvGrpSpPr>
            <a:grpSpLocks/>
          </p:cNvGrpSpPr>
          <p:nvPr/>
        </p:nvGrpSpPr>
        <p:grpSpPr bwMode="auto">
          <a:xfrm>
            <a:off x="2895600" y="1620784"/>
            <a:ext cx="6248400" cy="5542015"/>
            <a:chOff x="3836" y="8450"/>
            <a:chExt cx="5411" cy="4626"/>
          </a:xfrm>
        </p:grpSpPr>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6" y="8450"/>
              <a:ext cx="5411" cy="4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p:cNvSpPr txBox="1">
              <a:spLocks noChangeArrowheads="1"/>
            </p:cNvSpPr>
            <p:nvPr/>
          </p:nvSpPr>
          <p:spPr bwMode="auto">
            <a:xfrm>
              <a:off x="4701" y="12536"/>
              <a:ext cx="3692"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6.3 Đặt chi tiết vào sơ đồ</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6066089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02735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2.1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nam cơ bản </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697374" y="2743200"/>
            <a:ext cx="8104639" cy="4114800"/>
          </a:xfrm>
          <a:prstGeom prst="rect">
            <a:avLst/>
          </a:prstGeom>
        </p:spPr>
      </p:pic>
      <p:sp>
        <p:nvSpPr>
          <p:cNvPr id="21" name="Striped Right Arrow 20"/>
          <p:cNvSpPr/>
          <p:nvPr/>
        </p:nvSpPr>
        <p:spPr bwMode="auto">
          <a:xfrm rot="749913">
            <a:off x="77669" y="1553262"/>
            <a:ext cx="3752444" cy="1061839"/>
          </a:xfrm>
          <a:prstGeom prst="stripedRightArrow">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Báo</a:t>
            </a:r>
            <a:r>
              <a:rPr kumimoji="0" lang="en-US" sz="2800" b="0"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định mức </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sơ đồ</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438423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02735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2.1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nam cơ bản </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23615" y="2685325"/>
            <a:ext cx="7986985" cy="4118011"/>
          </a:xfrm>
          <a:prstGeom prst="rect">
            <a:avLst/>
          </a:prstGeom>
        </p:spPr>
      </p:pic>
      <p:sp>
        <p:nvSpPr>
          <p:cNvPr id="21" name="Striped Right Arrow 20"/>
          <p:cNvSpPr/>
          <p:nvPr/>
        </p:nvSpPr>
        <p:spPr bwMode="auto">
          <a:xfrm rot="749913">
            <a:off x="84768" y="1488437"/>
            <a:ext cx="3153358" cy="1061839"/>
          </a:xfrm>
          <a:prstGeom prst="stripedRightArrow">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Hiệu chỉnh</a:t>
            </a:r>
            <a:r>
              <a:rPr kumimoji="0" lang="en-US" sz="2800" b="0"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sơ đồ</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80456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02735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2.2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nữ</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bâu lá sen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16" name="Group 2"/>
          <p:cNvGrpSpPr>
            <a:grpSpLocks/>
          </p:cNvGrpSpPr>
          <p:nvPr/>
        </p:nvGrpSpPr>
        <p:grpSpPr bwMode="auto">
          <a:xfrm>
            <a:off x="1219200" y="1877992"/>
            <a:ext cx="6956424" cy="5029200"/>
            <a:chOff x="3169" y="10241"/>
            <a:chExt cx="6751" cy="4789"/>
          </a:xfrm>
        </p:grpSpPr>
        <p:grpSp>
          <p:nvGrpSpPr>
            <p:cNvPr id="20" name="Group 3"/>
            <p:cNvGrpSpPr>
              <a:grpSpLocks/>
            </p:cNvGrpSpPr>
            <p:nvPr/>
          </p:nvGrpSpPr>
          <p:grpSpPr bwMode="auto">
            <a:xfrm>
              <a:off x="3169" y="10241"/>
              <a:ext cx="6751" cy="4249"/>
              <a:chOff x="3169" y="10271"/>
              <a:chExt cx="6751" cy="4249"/>
            </a:xfrm>
          </p:grpSpPr>
          <p:pic>
            <p:nvPicPr>
              <p:cNvPr id="2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9" y="10271"/>
                <a:ext cx="6751" cy="4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Oval 5"/>
              <p:cNvSpPr>
                <a:spLocks noChangeArrowheads="1"/>
              </p:cNvSpPr>
              <p:nvPr/>
            </p:nvSpPr>
            <p:spPr bwMode="auto">
              <a:xfrm>
                <a:off x="4968" y="11805"/>
                <a:ext cx="1296" cy="720"/>
              </a:xfrm>
              <a:prstGeom prst="ellipse">
                <a:avLst/>
              </a:prstGeom>
              <a:noFill/>
              <a:ln w="9525" algn="ctr">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grpSp>
        <p:sp>
          <p:nvSpPr>
            <p:cNvPr id="22" name="Text Box 6"/>
            <p:cNvSpPr txBox="1">
              <a:spLocks noChangeArrowheads="1"/>
            </p:cNvSpPr>
            <p:nvPr/>
          </p:nvSpPr>
          <p:spPr bwMode="auto">
            <a:xfrm>
              <a:off x="4586" y="14490"/>
              <a:ext cx="3916"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 Menu giác sơ đồ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2731220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11398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899"/>
            <a:ext cx="8069263" cy="100371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24920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2.2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nữ bâu lá sen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6" name="Bevel 25"/>
          <p:cNvSpPr/>
          <p:nvPr/>
        </p:nvSpPr>
        <p:spPr bwMode="auto">
          <a:xfrm>
            <a:off x="28937" y="2482877"/>
            <a:ext cx="2408500" cy="1523999"/>
          </a:xfrm>
          <a:prstGeom prst="bevel">
            <a:avLst/>
          </a:prstGeom>
          <a:solidFill>
            <a:schemeClr val="accent1">
              <a:lumMod val="2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3200">
                <a:solidFill>
                  <a:schemeClr val="bg1"/>
                </a:solidFill>
                <a:latin typeface="Times New Roman" panose="02020603050405020304" pitchFamily="18" charset="0"/>
                <a:cs typeface="Times New Roman" panose="02020603050405020304" pitchFamily="18" charset="0"/>
              </a:rPr>
              <a:t>Mở sơ đồ cần giác</a:t>
            </a:r>
          </a:p>
          <a:p>
            <a:pPr algn="ctr"/>
            <a:endParaRPr lang="en-US">
              <a:solidFill>
                <a:schemeClr val="bg1"/>
              </a:solidFill>
              <a:latin typeface="Times New Roman" panose="02020603050405020304" pitchFamily="18" charset="0"/>
              <a:cs typeface="Times New Roman" panose="02020603050405020304" pitchFamily="18" charset="0"/>
            </a:endParaRPr>
          </a:p>
        </p:txBody>
      </p:sp>
      <p:sp>
        <p:nvSpPr>
          <p:cNvPr id="27" name="Bevel 26"/>
          <p:cNvSpPr/>
          <p:nvPr/>
        </p:nvSpPr>
        <p:spPr bwMode="auto">
          <a:xfrm>
            <a:off x="3276600" y="2482877"/>
            <a:ext cx="2408500" cy="1523999"/>
          </a:xfrm>
          <a:prstGeom prst="bevel">
            <a:avLst/>
          </a:prstGeom>
          <a:solidFill>
            <a:schemeClr val="accent1">
              <a:lumMod val="5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Đặt chi tiết vào sơ đồ</a:t>
            </a:r>
          </a:p>
        </p:txBody>
      </p:sp>
      <p:sp>
        <p:nvSpPr>
          <p:cNvPr id="28" name="Bevel 27"/>
          <p:cNvSpPr/>
          <p:nvPr/>
        </p:nvSpPr>
        <p:spPr bwMode="auto">
          <a:xfrm>
            <a:off x="6458673" y="2482877"/>
            <a:ext cx="2604935" cy="1523999"/>
          </a:xfrm>
          <a:prstGeom prst="bevel">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Báo định mức cho sơ đồ</a:t>
            </a:r>
          </a:p>
          <a:p>
            <a:pPr algn="ctr"/>
            <a:endParaRPr lang="en-US">
              <a:solidFill>
                <a:schemeClr val="bg1"/>
              </a:solidFill>
              <a:latin typeface="Times New Roman" panose="02020603050405020304" pitchFamily="18" charset="0"/>
              <a:cs typeface="Times New Roman" panose="02020603050405020304" pitchFamily="18" charset="0"/>
            </a:endParaRPr>
          </a:p>
        </p:txBody>
      </p:sp>
      <p:sp>
        <p:nvSpPr>
          <p:cNvPr id="29" name="Bevel 28"/>
          <p:cNvSpPr/>
          <p:nvPr/>
        </p:nvSpPr>
        <p:spPr bwMode="auto">
          <a:xfrm>
            <a:off x="6458673" y="4648201"/>
            <a:ext cx="2604935" cy="1523999"/>
          </a:xfrm>
          <a:prstGeom prst="bevel">
            <a:avLst/>
          </a:prstGeom>
          <a:solidFill>
            <a:schemeClr val="accent1">
              <a:lumMod val="9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mtClean="0">
                <a:solidFill>
                  <a:schemeClr val="bg1"/>
                </a:solidFill>
                <a:latin typeface="Times New Roman" panose="02020603050405020304" pitchFamily="18" charset="0"/>
                <a:cs typeface="Times New Roman" panose="02020603050405020304" pitchFamily="18" charset="0"/>
              </a:rPr>
              <a:t>Hiệu chỉnh cho sơ </a:t>
            </a:r>
            <a:r>
              <a:rPr lang="en-US">
                <a:solidFill>
                  <a:schemeClr val="bg1"/>
                </a:solidFill>
                <a:latin typeface="Times New Roman" panose="02020603050405020304" pitchFamily="18" charset="0"/>
                <a:cs typeface="Times New Roman" panose="02020603050405020304" pitchFamily="18" charset="0"/>
              </a:rPr>
              <a:t>đồ</a:t>
            </a:r>
          </a:p>
          <a:p>
            <a:pPr algn="ctr"/>
            <a:endParaRPr lang="en-US">
              <a:solidFill>
                <a:schemeClr val="bg1"/>
              </a:solidFill>
              <a:latin typeface="Times New Roman" panose="02020603050405020304" pitchFamily="18" charset="0"/>
              <a:cs typeface="Times New Roman" panose="02020603050405020304" pitchFamily="18" charset="0"/>
            </a:endParaRPr>
          </a:p>
        </p:txBody>
      </p:sp>
      <p:cxnSp>
        <p:nvCxnSpPr>
          <p:cNvPr id="3" name="Elbow Connector 2"/>
          <p:cNvCxnSpPr>
            <a:endCxn id="27" idx="4"/>
          </p:cNvCxnSpPr>
          <p:nvPr/>
        </p:nvCxnSpPr>
        <p:spPr bwMode="auto">
          <a:xfrm>
            <a:off x="2437437" y="2482877"/>
            <a:ext cx="839163" cy="762000"/>
          </a:xfrm>
          <a:prstGeom prst="bentConnector3">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Elbow Connector 30"/>
          <p:cNvCxnSpPr/>
          <p:nvPr/>
        </p:nvCxnSpPr>
        <p:spPr bwMode="auto">
          <a:xfrm>
            <a:off x="5619510" y="2482877"/>
            <a:ext cx="839163" cy="762000"/>
          </a:xfrm>
          <a:prstGeom prst="bentConnector3">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 name="Elbow Connector 4"/>
          <p:cNvCxnSpPr/>
          <p:nvPr/>
        </p:nvCxnSpPr>
        <p:spPr bwMode="auto">
          <a:xfrm rot="16200000" flipH="1">
            <a:off x="7571667" y="4218867"/>
            <a:ext cx="641325" cy="217341"/>
          </a:xfrm>
          <a:prstGeom prst="bentConnector3">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564157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circle(in)">
                                      <p:cBhvr>
                                        <p:cTn id="7" dur="20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1000" fill="hold"/>
                                        <p:tgtEl>
                                          <p:spTgt spid="3"/>
                                        </p:tgtEl>
                                        <p:attrNameLst>
                                          <p:attrName>ppt_x</p:attrName>
                                        </p:attrNameLst>
                                      </p:cBhvr>
                                      <p:tavLst>
                                        <p:tav tm="0">
                                          <p:val>
                                            <p:strVal val="0-#ppt_w/2"/>
                                          </p:val>
                                        </p:tav>
                                        <p:tav tm="100000">
                                          <p:val>
                                            <p:strVal val="#ppt_x"/>
                                          </p:val>
                                        </p:tav>
                                      </p:tavLst>
                                    </p:anim>
                                    <p:anim calcmode="lin" valueType="num">
                                      <p:cBhvr additive="base">
                                        <p:cTn id="13"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circle(in)">
                                      <p:cBhvr>
                                        <p:cTn id="18" dur="2000"/>
                                        <p:tgtEl>
                                          <p:spTgt spid="2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1000" fill="hold"/>
                                        <p:tgtEl>
                                          <p:spTgt spid="31"/>
                                        </p:tgtEl>
                                        <p:attrNameLst>
                                          <p:attrName>ppt_x</p:attrName>
                                        </p:attrNameLst>
                                      </p:cBhvr>
                                      <p:tavLst>
                                        <p:tav tm="0">
                                          <p:val>
                                            <p:strVal val="0-#ppt_w/2"/>
                                          </p:val>
                                        </p:tav>
                                        <p:tav tm="100000">
                                          <p:val>
                                            <p:strVal val="#ppt_x"/>
                                          </p:val>
                                        </p:tav>
                                      </p:tavLst>
                                    </p:anim>
                                    <p:anim calcmode="lin" valueType="num">
                                      <p:cBhvr additive="base">
                                        <p:cTn id="24" dur="10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circle(in)">
                                      <p:cBhvr>
                                        <p:cTn id="29" dur="2000"/>
                                        <p:tgtEl>
                                          <p:spTgt spid="28"/>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1000" fill="hold"/>
                                        <p:tgtEl>
                                          <p:spTgt spid="5"/>
                                        </p:tgtEl>
                                        <p:attrNameLst>
                                          <p:attrName>ppt_x</p:attrName>
                                        </p:attrNameLst>
                                      </p:cBhvr>
                                      <p:tavLst>
                                        <p:tav tm="0">
                                          <p:val>
                                            <p:strVal val="#ppt_x"/>
                                          </p:val>
                                        </p:tav>
                                        <p:tav tm="100000">
                                          <p:val>
                                            <p:strVal val="#ppt_x"/>
                                          </p:val>
                                        </p:tav>
                                      </p:tavLst>
                                    </p:anim>
                                    <p:anim calcmode="lin" valueType="num">
                                      <p:cBhvr additive="base">
                                        <p:cTn id="35" dur="10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circle(in)">
                                      <p:cBhvr>
                                        <p:cTn id="40"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11398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899"/>
            <a:ext cx="8069263" cy="100371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24920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2.2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nữ bâu lá sen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20" name="Group 2"/>
          <p:cNvGrpSpPr>
            <a:grpSpLocks/>
          </p:cNvGrpSpPr>
          <p:nvPr/>
        </p:nvGrpSpPr>
        <p:grpSpPr bwMode="auto">
          <a:xfrm>
            <a:off x="1490480" y="1888706"/>
            <a:ext cx="6263351" cy="5676523"/>
            <a:chOff x="3836" y="2594"/>
            <a:chExt cx="5411" cy="4854"/>
          </a:xfrm>
        </p:grpSpPr>
        <p:pic>
          <p:nvPicPr>
            <p:cNvPr id="2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6" y="2594"/>
              <a:ext cx="5411" cy="4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4"/>
            <p:cNvSpPr txBox="1">
              <a:spLocks noChangeArrowheads="1"/>
            </p:cNvSpPr>
            <p:nvPr/>
          </p:nvSpPr>
          <p:spPr bwMode="auto">
            <a:xfrm>
              <a:off x="4387" y="6908"/>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6.2 Hộp thoại mở sơ đồ cần giác</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4043822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11398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899"/>
            <a:ext cx="8069263" cy="100371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24920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2.2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nữ bâu lá sen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20" name="Group 2"/>
          <p:cNvGrpSpPr>
            <a:grpSpLocks/>
          </p:cNvGrpSpPr>
          <p:nvPr/>
        </p:nvGrpSpPr>
        <p:grpSpPr bwMode="auto">
          <a:xfrm>
            <a:off x="1752600" y="1959120"/>
            <a:ext cx="6248400" cy="5542015"/>
            <a:chOff x="3836" y="8450"/>
            <a:chExt cx="5411" cy="4626"/>
          </a:xfrm>
        </p:grpSpPr>
        <p:pic>
          <p:nvPicPr>
            <p:cNvPr id="2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6" y="8450"/>
              <a:ext cx="5411" cy="4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4"/>
            <p:cNvSpPr txBox="1">
              <a:spLocks noChangeArrowheads="1"/>
            </p:cNvSpPr>
            <p:nvPr/>
          </p:nvSpPr>
          <p:spPr bwMode="auto">
            <a:xfrm>
              <a:off x="4701" y="12536"/>
              <a:ext cx="3692"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6.3 Đặt chi tiết vào sơ đồ</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1980549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11398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899"/>
            <a:ext cx="8069263" cy="100371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24920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2.2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áo sơ mi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nữ bâu lá sen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304800" y="1882308"/>
            <a:ext cx="8573696" cy="1905266"/>
          </a:xfrm>
          <a:prstGeom prst="rect">
            <a:avLst/>
          </a:prstGeom>
        </p:spPr>
      </p:pic>
      <p:pic>
        <p:nvPicPr>
          <p:cNvPr id="4" name="Picture 3"/>
          <p:cNvPicPr>
            <a:picLocks noChangeAspect="1"/>
          </p:cNvPicPr>
          <p:nvPr/>
        </p:nvPicPr>
        <p:blipFill>
          <a:blip r:embed="rId4"/>
          <a:stretch>
            <a:fillRect/>
          </a:stretch>
        </p:blipFill>
        <p:spPr>
          <a:xfrm>
            <a:off x="346519" y="3644452"/>
            <a:ext cx="8497340" cy="3137348"/>
          </a:xfrm>
          <a:prstGeom prst="rect">
            <a:avLst/>
          </a:prstGeom>
        </p:spPr>
      </p:pic>
    </p:spTree>
    <p:extLst>
      <p:ext uri="{BB962C8B-B14F-4D97-AF65-F5344CB8AC3E}">
        <p14:creationId xmlns:p14="http://schemas.microsoft.com/office/powerpoint/2010/main" val="29993316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rved Up Ribbon 1"/>
          <p:cNvSpPr/>
          <p:nvPr/>
        </p:nvSpPr>
        <p:spPr bwMode="auto">
          <a:xfrm>
            <a:off x="0" y="0"/>
            <a:ext cx="9144000" cy="2133600"/>
          </a:xfrm>
          <a:prstGeom prst="ellipseRibbon2">
            <a:avLst>
              <a:gd name="adj1" fmla="val 33680"/>
              <a:gd name="adj2" fmla="val 50000"/>
              <a:gd name="adj3" fmla="val 12500"/>
            </a:avLst>
          </a:prstGeom>
          <a:solidFill>
            <a:srgbClr val="7030A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GIÁO</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VIÊN </a:t>
            </a: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THỰC</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HÀNH TRÊN GIAO DIỆN GERBER</a:t>
            </a:r>
            <a:endPar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0" y="2133600"/>
            <a:ext cx="9144000" cy="4724400"/>
          </a:xfrm>
          <a:prstGeom prst="rect">
            <a:avLst/>
          </a:prstGeom>
        </p:spPr>
      </p:pic>
    </p:spTree>
    <p:extLst>
      <p:ext uri="{BB962C8B-B14F-4D97-AF65-F5344CB8AC3E}">
        <p14:creationId xmlns:p14="http://schemas.microsoft.com/office/powerpoint/2010/main" val="34129258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0820045"/>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990600" y="3276600"/>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b="1" smtClean="0">
                <a:solidFill>
                  <a:schemeClr val="bg1"/>
                </a:solidFill>
              </a:rPr>
              <a:t>Sinh viên thực hiện lại các thao tác giáo viên đã hướng dẫn và thao tác mẫu trên lớp học</a:t>
            </a:r>
            <a:endParaRPr kumimoji="0" lang="en-US" altLang="en-US" sz="3200" b="1" i="0" u="none" strike="noStrike" kern="1200" cap="none" spc="0" normalizeH="0" baseline="0" noProof="0" smtClean="0">
              <a:ln>
                <a:noFill/>
              </a:ln>
              <a:solidFill>
                <a:schemeClr val="bg1"/>
              </a:solidFill>
              <a:effectLst/>
              <a:uLnTx/>
              <a:uFillTx/>
              <a:latin typeface="VNI-Times" pitchFamily="2"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3810000" cy="296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25763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10875</TotalTime>
  <Words>869</Words>
  <Application>Microsoft Office PowerPoint</Application>
  <PresentationFormat>On-screen Show (4:3)</PresentationFormat>
  <Paragraphs>115</Paragraphs>
  <Slides>22</Slides>
  <Notes>18</Notes>
  <HiddenSlides>0</HiddenSlides>
  <MMClips>0</MMClips>
  <ScaleCrop>false</ScaleCrop>
  <HeadingPairs>
    <vt:vector size="6" baseType="variant">
      <vt:variant>
        <vt:lpstr>Fonts Used</vt:lpstr>
      </vt:variant>
      <vt:variant>
        <vt:i4>11</vt:i4>
      </vt:variant>
      <vt:variant>
        <vt:lpstr>Theme</vt:lpstr>
      </vt:variant>
      <vt:variant>
        <vt:i4>5</vt:i4>
      </vt:variant>
      <vt:variant>
        <vt:lpstr>Slide Titles</vt:lpstr>
      </vt:variant>
      <vt:variant>
        <vt:i4>22</vt:i4>
      </vt:variant>
    </vt:vector>
  </HeadingPairs>
  <TitlesOfParts>
    <vt:vector size="38" baseType="lpstr">
      <vt:lpstr>VNI-Times</vt:lpstr>
      <vt:lpstr>VNI-Avo</vt:lpstr>
      <vt:lpstr>.VnArabiaH</vt:lpstr>
      <vt:lpstr>Times New Roman</vt:lpstr>
      <vt:lpstr>Wingdings</vt:lpstr>
      <vt:lpstr>Tahoma</vt:lpstr>
      <vt:lpstr>Calibri</vt:lpstr>
      <vt:lpstr>Wingdings 3</vt:lpstr>
      <vt:lpstr>Arial</vt:lpstr>
      <vt:lpstr>Verdana</vt:lpstr>
      <vt:lpstr>Wingdings 2</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900</cp:revision>
  <dcterms:created xsi:type="dcterms:W3CDTF">2006-11-05T16:52:43Z</dcterms:created>
  <dcterms:modified xsi:type="dcterms:W3CDTF">2021-05-14T00:58:26Z</dcterms:modified>
</cp:coreProperties>
</file>