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698" r:id="rId3"/>
    <p:sldMasterId id="2147483957" r:id="rId4"/>
    <p:sldMasterId id="2147484385" r:id="rId5"/>
  </p:sldMasterIdLst>
  <p:notesMasterIdLst>
    <p:notesMasterId r:id="rId37"/>
  </p:notesMasterIdLst>
  <p:sldIdLst>
    <p:sldId id="379" r:id="rId6"/>
    <p:sldId id="969" r:id="rId7"/>
    <p:sldId id="970" r:id="rId8"/>
    <p:sldId id="972" r:id="rId9"/>
    <p:sldId id="973" r:id="rId10"/>
    <p:sldId id="974" r:id="rId11"/>
    <p:sldId id="975" r:id="rId12"/>
    <p:sldId id="996" r:id="rId13"/>
    <p:sldId id="997" r:id="rId14"/>
    <p:sldId id="998" r:id="rId15"/>
    <p:sldId id="999" r:id="rId16"/>
    <p:sldId id="1000" r:id="rId17"/>
    <p:sldId id="1001" r:id="rId18"/>
    <p:sldId id="1002" r:id="rId19"/>
    <p:sldId id="1003" r:id="rId20"/>
    <p:sldId id="1004" r:id="rId21"/>
    <p:sldId id="1005" r:id="rId22"/>
    <p:sldId id="1006" r:id="rId23"/>
    <p:sldId id="1007" r:id="rId24"/>
    <p:sldId id="1008" r:id="rId25"/>
    <p:sldId id="1009" r:id="rId26"/>
    <p:sldId id="1010" r:id="rId27"/>
    <p:sldId id="1011" r:id="rId28"/>
    <p:sldId id="1012" r:id="rId29"/>
    <p:sldId id="1013" r:id="rId30"/>
    <p:sldId id="1014" r:id="rId31"/>
    <p:sldId id="1015" r:id="rId32"/>
    <p:sldId id="1016" r:id="rId33"/>
    <p:sldId id="1017" r:id="rId34"/>
    <p:sldId id="994" r:id="rId35"/>
    <p:sldId id="995" r:id="rId36"/>
  </p:sldIdLst>
  <p:sldSz cx="9144000" cy="6858000" type="screen4x3"/>
  <p:notesSz cx="6858000" cy="9144000"/>
  <p:embeddedFontLst>
    <p:embeddedFont>
      <p:font typeface="Verdana" panose="020B0604030504040204" pitchFamily="34" charset="0"/>
      <p:regular r:id="rId38"/>
      <p:bold r:id="rId39"/>
      <p:italic r:id="rId40"/>
      <p:boldItalic r:id="rId41"/>
    </p:embeddedFont>
    <p:embeddedFont>
      <p:font typeface="Tahoma" panose="020B0604030504040204" pitchFamily="34" charset="0"/>
      <p:regular r:id="rId42"/>
      <p:bold r:id="rId43"/>
    </p:embeddedFont>
    <p:embeddedFont>
      <p:font typeface="VNI-Avo" pitchFamily="2" charset="0"/>
      <p:regular r:id="rId44"/>
      <p:bold r:id="rId45"/>
      <p:italic r:id="rId46"/>
      <p:boldItalic r:id="rId47"/>
    </p:embeddedFont>
    <p:embeddedFont>
      <p:font typeface="VNI-Times" pitchFamily="2" charset="0"/>
      <p:regular r:id="rId48"/>
      <p:bold r:id="rId49"/>
      <p:italic r:id="rId50"/>
      <p:boldItalic r:id="rId51"/>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CB4A6"/>
    <a:srgbClr val="6666FF"/>
    <a:srgbClr val="CC6600"/>
    <a:srgbClr val="F4F173"/>
    <a:srgbClr val="66FFCC"/>
    <a:srgbClr val="0000FF"/>
    <a:srgbClr val="6600CC"/>
    <a:srgbClr val="456C44"/>
    <a:srgbClr val="00FF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51" autoAdjust="0"/>
    <p:restoredTop sz="82905" autoAdjust="0"/>
  </p:normalViewPr>
  <p:slideViewPr>
    <p:cSldViewPr>
      <p:cViewPr varScale="1">
        <p:scale>
          <a:sx n="55" d="100"/>
          <a:sy n="55" d="100"/>
        </p:scale>
        <p:origin x="1500" y="2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2.fntdata"/><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font" Target="fonts/font5.fntdata"/><Relationship Id="rId47" Type="http://schemas.openxmlformats.org/officeDocument/2006/relationships/font" Target="fonts/font10.fntdata"/><Relationship Id="rId50" Type="http://schemas.openxmlformats.org/officeDocument/2006/relationships/font" Target="fonts/font13.fntdata"/><Relationship Id="rId55"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font" Target="fonts/font8.fntdata"/><Relationship Id="rId53" Type="http://schemas.openxmlformats.org/officeDocument/2006/relationships/viewProps" Target="viewProps.xml"/><Relationship Id="rId5" Type="http://schemas.openxmlformats.org/officeDocument/2006/relationships/slideMaster" Target="slideMasters/slideMaster5.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font" Target="fonts/font7.fntdata"/><Relationship Id="rId52"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font" Target="fonts/font6.fntdata"/><Relationship Id="rId48" Type="http://schemas.openxmlformats.org/officeDocument/2006/relationships/font" Target="fonts/font11.fntdata"/><Relationship Id="rId8" Type="http://schemas.openxmlformats.org/officeDocument/2006/relationships/slide" Target="slides/slide3.xml"/><Relationship Id="rId51" Type="http://schemas.openxmlformats.org/officeDocument/2006/relationships/font" Target="fonts/font14.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font" Target="fonts/font1.fntdata"/><Relationship Id="rId46" Type="http://schemas.openxmlformats.org/officeDocument/2006/relationships/font" Target="fonts/font9.fntdata"/><Relationship Id="rId20" Type="http://schemas.openxmlformats.org/officeDocument/2006/relationships/slide" Target="slides/slide15.xml"/><Relationship Id="rId41" Type="http://schemas.openxmlformats.org/officeDocument/2006/relationships/font" Target="fonts/font4.fntdata"/><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font" Target="fonts/font12.fntdata"/></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6CB4A6"/>
        </a:solidFill>
        <a:ln>
          <a:noFill/>
        </a:ln>
      </dgm:spPr>
      <dgm:t>
        <a:bodyPr/>
        <a:lstStyle/>
        <a:p>
          <a:r>
            <a:rPr lang="en-US" smtClean="0"/>
            <a:t>1. Nhảy mẫu trên phần mềm Gerber Technology – Accumark</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92D050"/>
        </a:solidFill>
        <a:ln>
          <a:noFill/>
        </a:ln>
      </dgm:spPr>
      <dgm:t>
        <a:bodyPr/>
        <a:lstStyle/>
        <a:p>
          <a:r>
            <a:rPr lang="en-US" smtClean="0"/>
            <a:t>2. Cách lập bảng chi tiết </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2"/>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2"/>
      <dgm:spPr/>
    </dgm:pt>
    <dgm:pt modelId="{FE5DACDC-D204-4196-9D90-2C749A97F532}" type="pres">
      <dgm:prSet presAssocID="{13BF7155-BE45-4CF9-B41C-0D474A570606}" presName="dstNode" presStyleLbl="node1" presStyleIdx="0" presStyleCnt="2"/>
      <dgm:spPr/>
    </dgm:pt>
    <dgm:pt modelId="{403524E3-91F6-45AB-B12F-51339F9DFC8C}" type="pres">
      <dgm:prSet presAssocID="{5A1B949C-74D4-408C-BF4F-71E7093C8B8A}" presName="text_1" presStyleLbl="node1" presStyleIdx="0" presStyleCnt="2">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2"/>
      <dgm:spPr>
        <a:solidFill>
          <a:srgbClr val="92D050"/>
        </a:solidFill>
      </dgm:spPr>
      <dgm:t>
        <a:bodyPr/>
        <a:lstStyle/>
        <a:p>
          <a:endParaRPr lang="en-US"/>
        </a:p>
      </dgm:t>
    </dgm:pt>
    <dgm:pt modelId="{F588A16F-7F4E-4A50-B952-589A958CDB24}" type="pres">
      <dgm:prSet presAssocID="{F7C15B5E-C61A-4C75-A38E-CB32B8706709}" presName="text_2" presStyleLbl="node1" presStyleIdx="1" presStyleCnt="2">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2"/>
      <dgm:spPr>
        <a:solidFill>
          <a:srgbClr val="6CB4A6"/>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AB152F06-6334-4B7F-9564-F94F50AC4A9A}" srcId="{13BF7155-BE45-4CF9-B41C-0D474A570606}" destId="{F7C15B5E-C61A-4C75-A38E-CB32B8706709}" srcOrd="1" destOrd="0" parTransId="{149E1197-0520-49BD-B274-8CA11AA9A0D5}" sibTransId="{75D448FD-8F9F-4CC2-A5EE-2BC590D6BE90}"/>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37D20121-0924-4EAF-A63E-E629B259916F}" type="presOf" srcId="{F7C15B5E-C61A-4C75-A38E-CB32B8706709}" destId="{F588A16F-7F4E-4A50-B952-589A958CDB24}"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6069492" y="-935954"/>
          <a:ext cx="7282108" cy="7282108"/>
        </a:xfrm>
        <a:prstGeom prst="blockArc">
          <a:avLst>
            <a:gd name="adj1" fmla="val 18900000"/>
            <a:gd name="adj2" fmla="val 2700000"/>
            <a:gd name="adj3" fmla="val 29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994530" y="772901"/>
          <a:ext cx="7994709" cy="1545585"/>
        </a:xfrm>
        <a:prstGeom prst="rect">
          <a:avLst/>
        </a:prstGeom>
        <a:solidFill>
          <a:srgbClr val="6CB4A6"/>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26809" tIns="93980" rIns="93980" bIns="93980" numCol="1" spcCol="1270" anchor="ctr" anchorCtr="0">
          <a:noAutofit/>
        </a:bodyPr>
        <a:lstStyle/>
        <a:p>
          <a:pPr lvl="0" algn="l" defTabSz="1644650">
            <a:lnSpc>
              <a:spcPct val="90000"/>
            </a:lnSpc>
            <a:spcBef>
              <a:spcPct val="0"/>
            </a:spcBef>
            <a:spcAft>
              <a:spcPct val="35000"/>
            </a:spcAft>
          </a:pPr>
          <a:r>
            <a:rPr lang="en-US" sz="3700" kern="1200" smtClean="0"/>
            <a:t>1. Nhảy mẫu trên phần mềm Gerber Technology – Accumark</a:t>
          </a:r>
          <a:endParaRPr lang="en-US" sz="3700" kern="1200"/>
        </a:p>
      </dsp:txBody>
      <dsp:txXfrm>
        <a:off x="994530" y="772901"/>
        <a:ext cx="7994709" cy="1545585"/>
      </dsp:txXfrm>
    </dsp:sp>
    <dsp:sp modelId="{D9A196BA-9014-4600-9E53-77AD77C7300C}">
      <dsp:nvSpPr>
        <dsp:cNvPr id="0" name=""/>
        <dsp:cNvSpPr/>
      </dsp:nvSpPr>
      <dsp:spPr>
        <a:xfrm>
          <a:off x="28538" y="579702"/>
          <a:ext cx="1931982" cy="1931982"/>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994530" y="3091712"/>
          <a:ext cx="7994709" cy="1545585"/>
        </a:xfrm>
        <a:prstGeom prst="rect">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26809" tIns="93980" rIns="93980" bIns="93980" numCol="1" spcCol="1270" anchor="ctr" anchorCtr="0">
          <a:noAutofit/>
        </a:bodyPr>
        <a:lstStyle/>
        <a:p>
          <a:pPr lvl="0" algn="l" defTabSz="1644650">
            <a:lnSpc>
              <a:spcPct val="90000"/>
            </a:lnSpc>
            <a:spcBef>
              <a:spcPct val="0"/>
            </a:spcBef>
            <a:spcAft>
              <a:spcPct val="35000"/>
            </a:spcAft>
          </a:pPr>
          <a:r>
            <a:rPr lang="en-US" sz="3700" kern="1200" smtClean="0"/>
            <a:t>2. Cách lập bảng chi tiết </a:t>
          </a:r>
          <a:endParaRPr lang="en-US" sz="3700" kern="1200"/>
        </a:p>
      </dsp:txBody>
      <dsp:txXfrm>
        <a:off x="994530" y="3091712"/>
        <a:ext cx="7994709" cy="1545585"/>
      </dsp:txXfrm>
    </dsp:sp>
    <dsp:sp modelId="{3C4FEECA-1254-41E8-BAE8-E45561F0636D}">
      <dsp:nvSpPr>
        <dsp:cNvPr id="0" name=""/>
        <dsp:cNvSpPr/>
      </dsp:nvSpPr>
      <dsp:spPr>
        <a:xfrm>
          <a:off x="28538" y="2898514"/>
          <a:ext cx="1931982" cy="1931982"/>
        </a:xfrm>
        <a:prstGeom prst="ellipse">
          <a:avLst/>
        </a:prstGeom>
        <a:solidFill>
          <a:srgbClr val="6CB4A6"/>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3082426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696343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700463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321154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513515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399749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079462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06329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072383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766043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716513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270631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401966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226100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771033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230785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504657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490813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437288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553525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536397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352806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824253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965335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898505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334031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p:spPr>
        <p:txBody>
          <a:bodyPr/>
          <a:lstStyle/>
          <a:p>
            <a:endParaRPr lang="en-US" altLang="en-US" smtClean="0"/>
          </a:p>
        </p:txBody>
      </p:sp>
      <p:sp>
        <p:nvSpPr>
          <p:cNvPr id="86020"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03BFE43-4A33-49D0-B66B-C68C45EB83C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926057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a:defRPr/>
            </a:pPr>
            <a:endParaRPr lang="en-US" altLang="en-US"/>
          </a:p>
        </p:txBody>
      </p:sp>
      <p:sp>
        <p:nvSpPr>
          <p:cNvPr id="24" name="Rectangle 24"/>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25" name="Rectangle 25"/>
          <p:cNvSpPr>
            <a:spLocks noGrp="1" noChangeArrowheads="1"/>
          </p:cNvSpPr>
          <p:nvPr>
            <p:ph type="sldNum" sz="quarter" idx="12"/>
          </p:nvPr>
        </p:nvSpPr>
        <p:spPr/>
        <p:txBody>
          <a:bodyPr/>
          <a:lstStyle>
            <a:lvl1pPr>
              <a:defRPr/>
            </a:lvl1pPr>
          </a:lstStyle>
          <a:p>
            <a:pPr>
              <a:defRPr/>
            </a:pPr>
            <a:fld id="{0C12EB46-E651-4A32-B36D-2E914E999C4D}" type="slidenum">
              <a:rPr lang="en-US" altLang="en-US"/>
              <a:pPr>
                <a:defRPr/>
              </a:pPr>
              <a:t>‹#›</a:t>
            </a:fld>
            <a:endParaRPr lang="en-US" altLang="en-US"/>
          </a:p>
        </p:txBody>
      </p:sp>
    </p:spTree>
    <p:extLst>
      <p:ext uri="{BB962C8B-B14F-4D97-AF65-F5344CB8AC3E}">
        <p14:creationId xmlns:p14="http://schemas.microsoft.com/office/powerpoint/2010/main" val="946661759"/>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7D922915-A788-4AEC-AE0D-D561A1BC583C}" type="slidenum">
              <a:rPr lang="en-US" altLang="en-US"/>
              <a:pPr>
                <a:defRPr/>
              </a:pPr>
              <a:t>‹#›</a:t>
            </a:fld>
            <a:endParaRPr lang="en-US" altLang="en-US"/>
          </a:p>
        </p:txBody>
      </p:sp>
    </p:spTree>
    <p:extLst>
      <p:ext uri="{BB962C8B-B14F-4D97-AF65-F5344CB8AC3E}">
        <p14:creationId xmlns:p14="http://schemas.microsoft.com/office/powerpoint/2010/main" val="1298725192"/>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21C8BDD3-D47D-44FA-BE0B-BAF56B9EEF9A}" type="slidenum">
              <a:rPr lang="en-US" altLang="en-US"/>
              <a:pPr>
                <a:defRPr/>
              </a:pPr>
              <a:t>‹#›</a:t>
            </a:fld>
            <a:endParaRPr lang="en-US" altLang="en-US"/>
          </a:p>
        </p:txBody>
      </p:sp>
    </p:spTree>
    <p:extLst>
      <p:ext uri="{BB962C8B-B14F-4D97-AF65-F5344CB8AC3E}">
        <p14:creationId xmlns:p14="http://schemas.microsoft.com/office/powerpoint/2010/main" val="3230305455"/>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44FD7D72-721A-4740-ADFA-D8003340164C}" type="slidenum">
              <a:rPr lang="en-US" altLang="en-US"/>
              <a:pPr>
                <a:defRPr/>
              </a:pPr>
              <a:t>‹#›</a:t>
            </a:fld>
            <a:endParaRPr lang="en-US" altLang="en-US"/>
          </a:p>
        </p:txBody>
      </p:sp>
    </p:spTree>
    <p:extLst>
      <p:ext uri="{BB962C8B-B14F-4D97-AF65-F5344CB8AC3E}">
        <p14:creationId xmlns:p14="http://schemas.microsoft.com/office/powerpoint/2010/main" val="2028979965"/>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a:defRPr/>
            </a:pPr>
            <a:fld id="{D25F5335-9AC2-4270-834B-63E75B625310}" type="slidenum">
              <a:rPr lang="en-US" altLang="en-US"/>
              <a:pPr>
                <a:defRPr/>
              </a:pPr>
              <a:t>‹#›</a:t>
            </a:fld>
            <a:endParaRPr lang="en-US" altLang="en-US"/>
          </a:p>
        </p:txBody>
      </p:sp>
    </p:spTree>
    <p:extLst>
      <p:ext uri="{BB962C8B-B14F-4D97-AF65-F5344CB8AC3E}">
        <p14:creationId xmlns:p14="http://schemas.microsoft.com/office/powerpoint/2010/main" val="1171571299"/>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a:defRPr/>
            </a:pPr>
            <a:fld id="{4E5277E6-9DDA-40C9-A684-2431F345D8BD}" type="slidenum">
              <a:rPr lang="en-US" altLang="en-US"/>
              <a:pPr>
                <a:defRPr/>
              </a:pPr>
              <a:t>‹#›</a:t>
            </a:fld>
            <a:endParaRPr lang="en-US" altLang="en-US"/>
          </a:p>
        </p:txBody>
      </p:sp>
    </p:spTree>
    <p:extLst>
      <p:ext uri="{BB962C8B-B14F-4D97-AF65-F5344CB8AC3E}">
        <p14:creationId xmlns:p14="http://schemas.microsoft.com/office/powerpoint/2010/main" val="1619645085"/>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a:defRPr/>
            </a:pPr>
            <a:fld id="{4758ADB0-070D-4B90-84EC-42075F815CDB}" type="slidenum">
              <a:rPr lang="en-US" altLang="en-US"/>
              <a:pPr>
                <a:defRPr/>
              </a:pPr>
              <a:t>‹#›</a:t>
            </a:fld>
            <a:endParaRPr lang="en-US" altLang="en-US"/>
          </a:p>
        </p:txBody>
      </p:sp>
    </p:spTree>
    <p:extLst>
      <p:ext uri="{BB962C8B-B14F-4D97-AF65-F5344CB8AC3E}">
        <p14:creationId xmlns:p14="http://schemas.microsoft.com/office/powerpoint/2010/main" val="2587389880"/>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88990D2C-8083-49F7-A2C2-C1CCEF1F2090}" type="slidenum">
              <a:rPr lang="en-US" altLang="en-US"/>
              <a:pPr>
                <a:defRPr/>
              </a:pPr>
              <a:t>‹#›</a:t>
            </a:fld>
            <a:endParaRPr lang="en-US" altLang="en-US"/>
          </a:p>
        </p:txBody>
      </p:sp>
    </p:spTree>
    <p:extLst>
      <p:ext uri="{BB962C8B-B14F-4D97-AF65-F5344CB8AC3E}">
        <p14:creationId xmlns:p14="http://schemas.microsoft.com/office/powerpoint/2010/main" val="973859066"/>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6B66080B-011E-4D63-870B-199684963239}" type="slidenum">
              <a:rPr lang="en-US" altLang="en-US"/>
              <a:pPr>
                <a:defRPr/>
              </a:pPr>
              <a:t>‹#›</a:t>
            </a:fld>
            <a:endParaRPr lang="en-US" altLang="en-US"/>
          </a:p>
        </p:txBody>
      </p:sp>
    </p:spTree>
    <p:extLst>
      <p:ext uri="{BB962C8B-B14F-4D97-AF65-F5344CB8AC3E}">
        <p14:creationId xmlns:p14="http://schemas.microsoft.com/office/powerpoint/2010/main" val="541879861"/>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365F62D2-05E0-44CE-BBFB-CEE3174C4B1A}" type="slidenum">
              <a:rPr lang="en-US" altLang="en-US"/>
              <a:pPr>
                <a:defRPr/>
              </a:pPr>
              <a:t>‹#›</a:t>
            </a:fld>
            <a:endParaRPr lang="en-US" altLang="en-US"/>
          </a:p>
        </p:txBody>
      </p:sp>
    </p:spTree>
    <p:extLst>
      <p:ext uri="{BB962C8B-B14F-4D97-AF65-F5344CB8AC3E}">
        <p14:creationId xmlns:p14="http://schemas.microsoft.com/office/powerpoint/2010/main" val="2092260501"/>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DF2AA345-7462-4447-9A87-1F31286DC186}" type="slidenum">
              <a:rPr lang="en-US" altLang="en-US"/>
              <a:pPr>
                <a:defRPr/>
              </a:pPr>
              <a:t>‹#›</a:t>
            </a:fld>
            <a:endParaRPr lang="en-US" altLang="en-US"/>
          </a:p>
        </p:txBody>
      </p:sp>
    </p:spTree>
    <p:extLst>
      <p:ext uri="{BB962C8B-B14F-4D97-AF65-F5344CB8AC3E}">
        <p14:creationId xmlns:p14="http://schemas.microsoft.com/office/powerpoint/2010/main" val="3594139916"/>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41A6A1D-163E-4350-BB5F-B769E8F1E2FB}" type="slidenum">
              <a:rPr lang="en-US"/>
              <a:pPr>
                <a:defRPr/>
              </a:pPr>
              <a:t>‹#›</a:t>
            </a:fld>
            <a:endParaRPr lang="en-US"/>
          </a:p>
        </p:txBody>
      </p:sp>
    </p:spTree>
    <p:extLst>
      <p:ext uri="{BB962C8B-B14F-4D97-AF65-F5344CB8AC3E}">
        <p14:creationId xmlns:p14="http://schemas.microsoft.com/office/powerpoint/2010/main" val="1983163242"/>
      </p:ext>
    </p:extLst>
  </p:cSld>
  <p:clrMapOvr>
    <a:masterClrMapping/>
  </p:clrMapOvr>
  <p:transition>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99DBECD-7005-408F-9AB5-FE16C9BEBEA7}" type="slidenum">
              <a:rPr lang="en-US"/>
              <a:pPr>
                <a:defRPr/>
              </a:pPr>
              <a:t>‹#›</a:t>
            </a:fld>
            <a:endParaRPr lang="en-US"/>
          </a:p>
        </p:txBody>
      </p:sp>
    </p:spTree>
    <p:extLst>
      <p:ext uri="{BB962C8B-B14F-4D97-AF65-F5344CB8AC3E}">
        <p14:creationId xmlns:p14="http://schemas.microsoft.com/office/powerpoint/2010/main" val="1132674566"/>
      </p:ext>
    </p:extLst>
  </p:cSld>
  <p:clrMapOvr>
    <a:masterClrMapping/>
  </p:clrMapOvr>
  <p:transition>
    <p:split orient="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4ABCFDE-D17F-4385-8382-8F8EB449C984}" type="slidenum">
              <a:rPr lang="en-US"/>
              <a:pPr>
                <a:defRPr/>
              </a:pPr>
              <a:t>‹#›</a:t>
            </a:fld>
            <a:endParaRPr lang="en-US"/>
          </a:p>
        </p:txBody>
      </p:sp>
    </p:spTree>
    <p:extLst>
      <p:ext uri="{BB962C8B-B14F-4D97-AF65-F5344CB8AC3E}">
        <p14:creationId xmlns:p14="http://schemas.microsoft.com/office/powerpoint/2010/main" val="1299777707"/>
      </p:ext>
    </p:extLst>
  </p:cSld>
  <p:clrMapOvr>
    <a:masterClrMapping/>
  </p:clrMapOvr>
  <p:transition>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7173E71-8C29-43C2-B3BD-C192866981E8}" type="slidenum">
              <a:rPr lang="en-US"/>
              <a:pPr>
                <a:defRPr/>
              </a:pPr>
              <a:t>‹#›</a:t>
            </a:fld>
            <a:endParaRPr lang="en-US"/>
          </a:p>
        </p:txBody>
      </p:sp>
    </p:spTree>
    <p:extLst>
      <p:ext uri="{BB962C8B-B14F-4D97-AF65-F5344CB8AC3E}">
        <p14:creationId xmlns:p14="http://schemas.microsoft.com/office/powerpoint/2010/main" val="2877145297"/>
      </p:ext>
    </p:extLst>
  </p:cSld>
  <p:clrMapOvr>
    <a:masterClrMapping/>
  </p:clrMapOvr>
  <p:transition>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7B04777-5597-4B00-AB72-F9B712C87FCF}" type="slidenum">
              <a:rPr lang="en-US"/>
              <a:pPr>
                <a:defRPr/>
              </a:pPr>
              <a:t>‹#›</a:t>
            </a:fld>
            <a:endParaRPr lang="en-US"/>
          </a:p>
        </p:txBody>
      </p:sp>
    </p:spTree>
    <p:extLst>
      <p:ext uri="{BB962C8B-B14F-4D97-AF65-F5344CB8AC3E}">
        <p14:creationId xmlns:p14="http://schemas.microsoft.com/office/powerpoint/2010/main" val="4105709258"/>
      </p:ext>
    </p:extLst>
  </p:cSld>
  <p:clrMapOvr>
    <a:masterClrMapping/>
  </p:clrMapOvr>
  <p:transition>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FB6F647-A774-46EF-B426-6D29282D1B07}" type="slidenum">
              <a:rPr lang="en-US"/>
              <a:pPr>
                <a:defRPr/>
              </a:pPr>
              <a:t>‹#›</a:t>
            </a:fld>
            <a:endParaRPr lang="en-US"/>
          </a:p>
        </p:txBody>
      </p:sp>
    </p:spTree>
    <p:extLst>
      <p:ext uri="{BB962C8B-B14F-4D97-AF65-F5344CB8AC3E}">
        <p14:creationId xmlns:p14="http://schemas.microsoft.com/office/powerpoint/2010/main" val="2726577141"/>
      </p:ext>
    </p:extLst>
  </p:cSld>
  <p:clrMapOvr>
    <a:masterClrMapping/>
  </p:clrMapOvr>
  <p:transition>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E404B65-D486-41AE-93B8-44A64C4BF063}" type="slidenum">
              <a:rPr lang="en-US"/>
              <a:pPr>
                <a:defRPr/>
              </a:pPr>
              <a:t>‹#›</a:t>
            </a:fld>
            <a:endParaRPr lang="en-US"/>
          </a:p>
        </p:txBody>
      </p:sp>
    </p:spTree>
    <p:extLst>
      <p:ext uri="{BB962C8B-B14F-4D97-AF65-F5344CB8AC3E}">
        <p14:creationId xmlns:p14="http://schemas.microsoft.com/office/powerpoint/2010/main" val="3542754524"/>
      </p:ext>
    </p:extLst>
  </p:cSld>
  <p:clrMapOvr>
    <a:masterClrMapping/>
  </p:clrMapOvr>
  <p:transition>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D046A8F-46F4-4F8D-86DB-FF24AF20B455}" type="slidenum">
              <a:rPr lang="en-US"/>
              <a:pPr>
                <a:defRPr/>
              </a:pPr>
              <a:t>‹#›</a:t>
            </a:fld>
            <a:endParaRPr lang="en-US"/>
          </a:p>
        </p:txBody>
      </p:sp>
    </p:spTree>
    <p:extLst>
      <p:ext uri="{BB962C8B-B14F-4D97-AF65-F5344CB8AC3E}">
        <p14:creationId xmlns:p14="http://schemas.microsoft.com/office/powerpoint/2010/main" val="511409760"/>
      </p:ext>
    </p:extLst>
  </p:cSld>
  <p:clrMapOvr>
    <a:masterClrMapping/>
  </p:clrMapOvr>
  <p:transition>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85028E-1FE2-404D-A1BD-569C753D95CF}" type="slidenum">
              <a:rPr lang="en-US"/>
              <a:pPr>
                <a:defRPr/>
              </a:pPr>
              <a:t>‹#›</a:t>
            </a:fld>
            <a:endParaRPr lang="en-US"/>
          </a:p>
        </p:txBody>
      </p:sp>
    </p:spTree>
    <p:extLst>
      <p:ext uri="{BB962C8B-B14F-4D97-AF65-F5344CB8AC3E}">
        <p14:creationId xmlns:p14="http://schemas.microsoft.com/office/powerpoint/2010/main" val="2036092475"/>
      </p:ext>
    </p:extLst>
  </p:cSld>
  <p:clrMapOvr>
    <a:masterClrMapping/>
  </p:clrMapOvr>
  <p:transition>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76AE1A8-28BF-4B13-BFB3-C1CD4A6EB7F2}" type="slidenum">
              <a:rPr lang="en-US"/>
              <a:pPr>
                <a:defRPr/>
              </a:pPr>
              <a:t>‹#›</a:t>
            </a:fld>
            <a:endParaRPr lang="en-US"/>
          </a:p>
        </p:txBody>
      </p:sp>
    </p:spTree>
    <p:extLst>
      <p:ext uri="{BB962C8B-B14F-4D97-AF65-F5344CB8AC3E}">
        <p14:creationId xmlns:p14="http://schemas.microsoft.com/office/powerpoint/2010/main" val="3937032803"/>
      </p:ext>
    </p:extLst>
  </p:cSld>
  <p:clrMapOvr>
    <a:masterClrMapping/>
  </p:clrMapOvr>
  <p:transition>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9263163-2CD2-45B3-B74E-51EE410EB978}" type="slidenum">
              <a:rPr lang="en-US"/>
              <a:pPr>
                <a:defRPr/>
              </a:pPr>
              <a:t>‹#›</a:t>
            </a:fld>
            <a:endParaRPr lang="en-US"/>
          </a:p>
        </p:txBody>
      </p:sp>
    </p:spTree>
    <p:extLst>
      <p:ext uri="{BB962C8B-B14F-4D97-AF65-F5344CB8AC3E}">
        <p14:creationId xmlns:p14="http://schemas.microsoft.com/office/powerpoint/2010/main" val="297977580"/>
      </p:ext>
    </p:extLst>
  </p:cSld>
  <p:clrMapOvr>
    <a:masterClrMapping/>
  </p:clrMapOvr>
  <p:transition>
    <p:split orient="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1204E7D-73B3-43BA-947C-42E622F7922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976695704"/>
      </p:ext>
    </p:extLst>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05BAEF-50CA-40FF-BFA3-224430E3F82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741677263"/>
      </p:ext>
    </p:extLst>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38BCC9-F9E3-4BDC-ADD9-0DAC563A26B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98327"/>
      </p:ext>
    </p:extLst>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93B2F9-1CD3-465E-B2B3-8FF9ACCB5C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48227251"/>
      </p:ext>
    </p:extLst>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8516AC-2212-488B-95D4-7ADFC45BE4FC}"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622188181"/>
      </p:ext>
    </p:extLst>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2F9DE8-B203-4D51-89B8-7618E115776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47469775"/>
      </p:ext>
    </p:extLst>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6EFDF-BAAC-4DC7-8D98-1897418A64A1}"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284821943"/>
      </p:ext>
    </p:extLst>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4AE9BA0-322F-4D61-BA16-4D069F2BDC2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204737956"/>
      </p:ext>
    </p:extLst>
  </p:cSld>
  <p:clrMapOvr>
    <a:masterClrMapping/>
  </p:clrMapOvr>
  <p:transition spd="slow"/>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06E1ED-D1FC-4862-B409-EC4F0092A6B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221490231"/>
      </p:ext>
    </p:extLst>
  </p:cSld>
  <p:clrMapOvr>
    <a:masterClrMapping/>
  </p:clrMapOvr>
  <p:transition spd="slow"/>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E3B28F-0628-4E4A-9D46-208B164A4FC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37367466"/>
      </p:ext>
    </p:extLst>
  </p:cSld>
  <p:clrMapOvr>
    <a:masterClrMapping/>
  </p:clrMapOvr>
  <p:transition spd="slow"/>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781182-9920-46F7-977F-1A02F992EEB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92245574"/>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2.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a:defRPr/>
            </a:pPr>
            <a:endParaRPr lang="en-US" altLang="en-US"/>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a:defRPr/>
            </a:pPr>
            <a:r>
              <a:rPr lang="en-US" altLang="en-US"/>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a:defRPr/>
            </a:pPr>
            <a:fld id="{86B88A9B-F018-4290-BAA4-8B1E5C7DF18E}"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4"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a:defRPr/>
            </a:pPr>
            <a:fld id="{004E5336-7935-4EF7-BA1B-F3717DF4723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348" r:id="rId1"/>
    <p:sldLayoutId id="2147484349" r:id="rId2"/>
    <p:sldLayoutId id="2147484350" r:id="rId3"/>
    <p:sldLayoutId id="2147484351" r:id="rId4"/>
    <p:sldLayoutId id="2147484352" r:id="rId5"/>
    <p:sldLayoutId id="2147484353" r:id="rId6"/>
    <p:sldLayoutId id="2147484354" r:id="rId7"/>
    <p:sldLayoutId id="2147484355" r:id="rId8"/>
    <p:sldLayoutId id="2147484356" r:id="rId9"/>
    <p:sldLayoutId id="2147484357" r:id="rId10"/>
    <p:sldLayoutId id="2147484358"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4"/>
          <p:cNvSpPr>
            <a:spLocks noGrp="1" noChangeArrowheads="1"/>
          </p:cNvSpPr>
          <p:nvPr>
            <p:ph type="dt" sz="half" idx="2"/>
          </p:nvPr>
        </p:nvSpPr>
        <p:spPr bwMode="auto">
          <a:xfrm>
            <a:off x="457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4"/>
          </p:nvPr>
        </p:nvSpPr>
        <p:spPr bwMode="auto">
          <a:xfrm>
            <a:off x="6553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18A212-7E83-4F0A-8517-AA6D2F3A998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454564772"/>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Lst>
  <p:transition spd="slow"/>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52.xml"/><Relationship Id="rId4" Type="http://schemas.openxmlformats.org/officeDocument/2006/relationships/image" Target="../media/image7.gif"/></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8.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8.xml"/><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 y="0"/>
            <a:ext cx="9144000" cy="6858000"/>
          </a:xfrm>
          <a:prstGeom prst="rect">
            <a:avLst/>
          </a:prstGeom>
        </p:spPr>
      </p:pic>
      <p:sp>
        <p:nvSpPr>
          <p:cNvPr id="4" name="Rectangle 3"/>
          <p:cNvSpPr/>
          <p:nvPr/>
        </p:nvSpPr>
        <p:spPr>
          <a:xfrm>
            <a:off x="0" y="176993"/>
            <a:ext cx="9067800" cy="742511"/>
          </a:xfrm>
          <a:prstGeom prst="rect">
            <a:avLst/>
          </a:prstGeom>
        </p:spPr>
        <p:txBody>
          <a:bodyPr wrap="square">
            <a:spAutoFit/>
          </a:bodyPr>
          <a:lstStyle/>
          <a:p>
            <a:pPr algn="ctr" eaLnBrk="1" hangingPunct="1">
              <a:lnSpc>
                <a:spcPct val="150000"/>
              </a:lnSpc>
              <a:defRPr/>
            </a:pPr>
            <a:r>
              <a:rPr lang="en-US" altLang="en-US" sz="3200" b="1">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TRƯỜNG CAO ĐẲNG LÝ TỰ TRỌNG </a:t>
            </a:r>
            <a:r>
              <a:rPr lang="en-US" altLang="en-US" sz="3200" b="1" smtClean="0">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TP.HCM</a:t>
            </a:r>
            <a:endParaRPr lang="en-US" altLang="en-US" sz="3200" b="1">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Rectangle 6"/>
          <p:cNvSpPr/>
          <p:nvPr/>
        </p:nvSpPr>
        <p:spPr>
          <a:xfrm>
            <a:off x="0" y="852648"/>
            <a:ext cx="9067800" cy="823752"/>
          </a:xfrm>
          <a:prstGeom prst="rect">
            <a:avLst/>
          </a:prstGeom>
        </p:spPr>
        <p:txBody>
          <a:bodyPr wrap="square">
            <a:spAutoFit/>
          </a:bodyPr>
          <a:lstStyle/>
          <a:p>
            <a:pPr algn="ctr" eaLnBrk="1" hangingPunct="1">
              <a:lnSpc>
                <a:spcPct val="150000"/>
              </a:lnSpc>
              <a:defRPr/>
            </a:pPr>
            <a:r>
              <a:rPr lang="en-US" altLang="en-US" sz="3600" b="1" smtClean="0">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KHOA MAY – THỜI TRANG</a:t>
            </a:r>
            <a:endParaRPr lang="en-US" altLang="en-US" sz="3600" b="1">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2277" name="Rectangle 5"/>
          <p:cNvSpPr>
            <a:spLocks noChangeArrowheads="1"/>
          </p:cNvSpPr>
          <p:nvPr/>
        </p:nvSpPr>
        <p:spPr bwMode="auto">
          <a:xfrm>
            <a:off x="-411480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rgbClr val="CC6600"/>
              </a:solidFill>
              <a:latin typeface="VNI-Times" pitchFamily="2" charset="0"/>
            </a:endParaRPr>
          </a:p>
        </p:txBody>
      </p:sp>
      <p:sp>
        <p:nvSpPr>
          <p:cNvPr id="3" name="Rectangle 2"/>
          <p:cNvSpPr/>
          <p:nvPr/>
        </p:nvSpPr>
        <p:spPr>
          <a:xfrm>
            <a:off x="0" y="5775346"/>
            <a:ext cx="5486400" cy="1200329"/>
          </a:xfrm>
          <a:prstGeom prst="rect">
            <a:avLst/>
          </a:prstGeom>
        </p:spPr>
        <p:txBody>
          <a:bodyPr wrap="square">
            <a:spAutoFit/>
          </a:bodyPr>
          <a:lstStyle/>
          <a:p>
            <a:pPr eaLnBrk="1" hangingPunct="1">
              <a:lnSpc>
                <a:spcPct val="150000"/>
              </a:lnSpc>
              <a:defRPr/>
            </a:pPr>
            <a:r>
              <a:rPr lang="en-US" altLang="en-US" sz="2400" b="1">
                <a:solidFill>
                  <a:srgbClr val="CC6600"/>
                </a:solidFill>
                <a:latin typeface="VNI-Times" pitchFamily="2" charset="0"/>
              </a:rPr>
              <a:t>GVHD:  LAÂM THÒ PHÖÔNG THUØY</a:t>
            </a:r>
          </a:p>
          <a:p>
            <a:pPr eaLnBrk="1" hangingPunct="1">
              <a:lnSpc>
                <a:spcPct val="150000"/>
              </a:lnSpc>
              <a:defRPr/>
            </a:pPr>
            <a:r>
              <a:rPr lang="en-US" altLang="en-US" sz="2400" b="1">
                <a:solidFill>
                  <a:srgbClr val="CC6600"/>
                </a:solidFill>
                <a:latin typeface="VNI-Times" pitchFamily="2" charset="0"/>
              </a:rPr>
              <a:t> LỚP:   </a:t>
            </a:r>
            <a:r>
              <a:rPr lang="en-US" altLang="en-US" sz="2400" b="1" smtClean="0">
                <a:solidFill>
                  <a:srgbClr val="CC6600"/>
                </a:solidFill>
                <a:latin typeface="VNI-Times" pitchFamily="2" charset="0"/>
              </a:rPr>
              <a:t>19C1 </a:t>
            </a:r>
            <a:r>
              <a:rPr lang="en-US" altLang="en-US" sz="2400" b="1">
                <a:solidFill>
                  <a:srgbClr val="CC6600"/>
                </a:solidFill>
                <a:latin typeface="VNI-Times" pitchFamily="2" charset="0"/>
              </a:rPr>
              <a:t>– </a:t>
            </a:r>
            <a:r>
              <a:rPr lang="en-US" altLang="en-US" sz="2400" b="1" smtClean="0">
                <a:solidFill>
                  <a:srgbClr val="CC6600"/>
                </a:solidFill>
                <a:latin typeface="VNI-Times" pitchFamily="2" charset="0"/>
              </a:rPr>
              <a:t>CNM1</a:t>
            </a:r>
            <a:endParaRPr lang="en-US" altLang="en-US" sz="2400">
              <a:solidFill>
                <a:srgbClr val="CC6600"/>
              </a:solidFill>
              <a:latin typeface="Times New Roman" panose="02020603050405020304" pitchFamily="18" charset="0"/>
              <a:cs typeface="Times New Roman" panose="02020603050405020304" pitchFamily="18"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Câu hỏi 1:</a:t>
              </a:r>
            </a:p>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sz="32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Sinh viên</a:t>
              </a:r>
              <a:r>
                <a:rPr kumimoji="0" lang="en-US" sz="3200" b="1" i="0" u="none" strike="noStrike" kern="1200" cap="none" spc="0" normalizeH="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hãy nêu các bước công việc cần thực hiện khi tiến hành nhảy mẫu?</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168262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90600" y="291405"/>
            <a:ext cx="7772400" cy="1384995"/>
          </a:xfrm>
          <a:prstGeom prst="rect">
            <a:avLst/>
          </a:prstGeom>
        </p:spPr>
        <p:txBody>
          <a:bodyPr wrap="square">
            <a:spAutoFit/>
          </a:bodyPr>
          <a:lstStyle/>
          <a:p>
            <a:pPr lvl="0" algn="just" eaLnBrk="1" hangingPunct="1">
              <a:buClr>
                <a:srgbClr val="3399FF"/>
              </a:buClr>
              <a:defRPr/>
            </a:pPr>
            <a:r>
              <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Câu hỏi 1:</a:t>
            </a:r>
          </a:p>
          <a:p>
            <a:pPr lvl="0" algn="just" eaLnBrk="1" hangingPunct="1">
              <a:buClr>
                <a:srgbClr val="3399FF"/>
              </a:buClr>
              <a:defRPr/>
            </a:pP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hãy nêu các bước công việc cần thực hiện khi tiến hành nhảy mẫu?</a:t>
            </a:r>
            <a:endParaRPr lang="en-US" altLang="en-US" b="1">
              <a:solidFill>
                <a:srgbClr val="0000FF"/>
              </a:solidFill>
              <a:latin typeface="Times New Roman" panose="02020603050405020304" pitchFamily="18" charset="0"/>
              <a:cs typeface="Times New Roman" panose="02020603050405020304" pitchFamily="18" charset="0"/>
            </a:endParaRPr>
          </a:p>
        </p:txBody>
      </p:sp>
      <p:sp>
        <p:nvSpPr>
          <p:cNvPr id="5" name="Vertical Scroll 4"/>
          <p:cNvSpPr/>
          <p:nvPr/>
        </p:nvSpPr>
        <p:spPr bwMode="auto">
          <a:xfrm>
            <a:off x="2247900" y="1798900"/>
            <a:ext cx="5257800" cy="4571591"/>
          </a:xfrm>
          <a:prstGeom prst="verticalScroll">
            <a:avLst/>
          </a:prstGeom>
          <a:solidFill>
            <a:srgbClr val="6CB4A6"/>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sz="2600">
                <a:latin typeface="Times New Roman" panose="02020603050405020304" pitchFamily="18" charset="0"/>
                <a:cs typeface="Times New Roman" panose="02020603050405020304" pitchFamily="18" charset="0"/>
              </a:rPr>
              <a:t>Các bước công việc cần thực hiện:</a:t>
            </a:r>
          </a:p>
          <a:p>
            <a:pPr marL="0" lvl="2" algn="just"/>
            <a:r>
              <a:rPr lang="en-US" sz="2600" smtClean="0">
                <a:latin typeface="Times New Roman" panose="02020603050405020304" pitchFamily="18" charset="0"/>
                <a:cs typeface="Times New Roman" panose="02020603050405020304" pitchFamily="18" charset="0"/>
              </a:rPr>
              <a:t>- Xác </a:t>
            </a:r>
            <a:r>
              <a:rPr lang="en-US" sz="2600">
                <a:latin typeface="Times New Roman" panose="02020603050405020304" pitchFamily="18" charset="0"/>
                <a:cs typeface="Times New Roman" panose="02020603050405020304" pitchFamily="18" charset="0"/>
              </a:rPr>
              <a:t>định vị trí của các điểm cần nhảy cỡ.</a:t>
            </a:r>
          </a:p>
          <a:p>
            <a:pPr marL="0" lvl="2" algn="just"/>
            <a:r>
              <a:rPr lang="en-US" sz="2600" smtClean="0">
                <a:latin typeface="Times New Roman" panose="02020603050405020304" pitchFamily="18" charset="0"/>
                <a:cs typeface="Times New Roman" panose="02020603050405020304" pitchFamily="18" charset="0"/>
              </a:rPr>
              <a:t>- Tính </a:t>
            </a:r>
            <a:r>
              <a:rPr lang="en-US" sz="2600">
                <a:latin typeface="Times New Roman" panose="02020603050405020304" pitchFamily="18" charset="0"/>
                <a:cs typeface="Times New Roman" panose="02020603050405020304" pitchFamily="18" charset="0"/>
              </a:rPr>
              <a:t>toán độ chênh lệch giữa các size (bước nhảy).</a:t>
            </a:r>
          </a:p>
          <a:p>
            <a:pPr marL="0" lvl="2" algn="just"/>
            <a:r>
              <a:rPr lang="en-US" sz="2600" smtClean="0">
                <a:latin typeface="Times New Roman" panose="02020603050405020304" pitchFamily="18" charset="0"/>
                <a:cs typeface="Times New Roman" panose="02020603050405020304" pitchFamily="18" charset="0"/>
              </a:rPr>
              <a:t>- Xác </a:t>
            </a:r>
            <a:r>
              <a:rPr lang="en-US" sz="2600">
                <a:latin typeface="Times New Roman" panose="02020603050405020304" pitchFamily="18" charset="0"/>
                <a:cs typeface="Times New Roman" panose="02020603050405020304" pitchFamily="18" charset="0"/>
              </a:rPr>
              <a:t>định hướng di chuyển trên các trục tọa độ.</a:t>
            </a:r>
          </a:p>
          <a:p>
            <a:pPr marL="0" lvl="2" algn="just"/>
            <a:r>
              <a:rPr lang="en-US" sz="2600" smtClean="0">
                <a:latin typeface="Times New Roman" panose="02020603050405020304" pitchFamily="18" charset="0"/>
                <a:cs typeface="Times New Roman" panose="02020603050405020304" pitchFamily="18" charset="0"/>
              </a:rPr>
              <a:t>- Xác </a:t>
            </a:r>
            <a:r>
              <a:rPr lang="en-US" sz="2600">
                <a:latin typeface="Times New Roman" panose="02020603050405020304" pitchFamily="18" charset="0"/>
                <a:cs typeface="Times New Roman" panose="02020603050405020304" pitchFamily="18" charset="0"/>
              </a:rPr>
              <a:t>định dấu “ – ” hoặc “ + ” trên các trục tọa độ.</a:t>
            </a:r>
          </a:p>
        </p:txBody>
      </p:sp>
    </p:spTree>
    <p:extLst>
      <p:ext uri="{BB962C8B-B14F-4D97-AF65-F5344CB8AC3E}">
        <p14:creationId xmlns:p14="http://schemas.microsoft.com/office/powerpoint/2010/main" val="3905273307"/>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000" b="1" smtClean="0">
                <a:solidFill>
                  <a:srgbClr val="66FFCC"/>
                </a:solidFill>
                <a:latin typeface="+mj-lt"/>
              </a:rPr>
              <a:t>TIẾP THEO</a:t>
            </a:r>
          </a:p>
          <a:p>
            <a:pPr algn="ctr" eaLnBrk="1" hangingPunct="1">
              <a:buFont typeface="Wingdings" panose="05000000000000000000" pitchFamily="2" charset="2"/>
              <a:buNone/>
              <a:defRPr/>
            </a:pPr>
            <a:r>
              <a:rPr lang="en-US" altLang="en-US" sz="4000" b="1" smtClean="0">
                <a:latin typeface="+mj-lt"/>
              </a:rPr>
              <a:t>CHƯƠNG 3</a:t>
            </a:r>
            <a:r>
              <a:rPr lang="en-US" altLang="en-US" sz="4200" b="1" smtClean="0">
                <a:solidFill>
                  <a:schemeClr val="bg1">
                    <a:lumMod val="95000"/>
                  </a:schemeClr>
                </a:solidFill>
                <a:latin typeface="+mj-lt"/>
              </a:rPr>
              <a:t> </a:t>
            </a:r>
          </a:p>
          <a:p>
            <a:pPr marL="0" indent="0" algn="ctr" eaLnBrk="1" hangingPunct="1">
              <a:buNone/>
              <a:defRPr/>
            </a:pPr>
            <a:r>
              <a:rPr lang="en-US" sz="4000" b="1" smtClean="0">
                <a:effectLst>
                  <a:outerShdw blurRad="38100" dist="38100" dir="2700000" algn="tl">
                    <a:srgbClr val="000000">
                      <a:alpha val="43137"/>
                    </a:srgbClr>
                  </a:outerShdw>
                </a:effectLst>
              </a:rPr>
              <a:t>NHẢY MẪU TRÊN PHẦN MỀM GERBER TECHNOLOGY – ACCUMARK </a:t>
            </a:r>
            <a:endParaRPr lang="en-US" sz="4000" b="1" smtClean="0">
              <a:solidFill>
                <a:schemeClr val="tx2">
                  <a:lumMod val="7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68797621"/>
      </p:ext>
    </p:extLst>
  </p:cSld>
  <p:clrMapOvr>
    <a:masterClrMapping/>
  </p:clrMapOvr>
  <p:transition>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AutoShape 50"/>
          <p:cNvSpPr>
            <a:spLocks noChangeArrowheads="1"/>
          </p:cNvSpPr>
          <p:nvPr/>
        </p:nvSpPr>
        <p:spPr bwMode="gray">
          <a:xfrm>
            <a:off x="0" y="1600200"/>
            <a:ext cx="6908800" cy="5173663"/>
          </a:xfrm>
          <a:prstGeom prst="rightArrow">
            <a:avLst>
              <a:gd name="adj1" fmla="val 86065"/>
              <a:gd name="adj2" fmla="val 28433"/>
            </a:avLst>
          </a:prstGeom>
          <a:gradFill rotWithShape="1">
            <a:gsLst>
              <a:gs pos="0">
                <a:srgbClr val="FFCC66">
                  <a:gamma/>
                  <a:tint val="0"/>
                  <a:invGamma/>
                  <a:alpha val="52000"/>
                </a:srgbClr>
              </a:gs>
              <a:gs pos="100000">
                <a:srgbClr val="FFCC66"/>
              </a:gs>
            </a:gsLst>
            <a:lin ang="0" scaled="1"/>
          </a:gra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25603" name="Group 135"/>
          <p:cNvGrpSpPr>
            <a:grpSpLocks/>
          </p:cNvGrpSpPr>
          <p:nvPr/>
        </p:nvGrpSpPr>
        <p:grpSpPr bwMode="auto">
          <a:xfrm>
            <a:off x="6943725" y="2892425"/>
            <a:ext cx="2266950" cy="2274888"/>
            <a:chOff x="6580215" y="2615762"/>
            <a:chExt cx="2514600" cy="2590800"/>
          </a:xfrm>
        </p:grpSpPr>
        <p:grpSp>
          <p:nvGrpSpPr>
            <p:cNvPr id="25629" name="Group 87"/>
            <p:cNvGrpSpPr>
              <a:grpSpLocks/>
            </p:cNvGrpSpPr>
            <p:nvPr/>
          </p:nvGrpSpPr>
          <p:grpSpPr bwMode="auto">
            <a:xfrm>
              <a:off x="6580215" y="2615762"/>
              <a:ext cx="2514600" cy="2590800"/>
              <a:chOff x="839" y="1224"/>
              <a:chExt cx="862" cy="862"/>
            </a:xfrm>
          </p:grpSpPr>
          <p:sp>
            <p:nvSpPr>
              <p:cNvPr id="125" name="Oval 88"/>
              <p:cNvSpPr>
                <a:spLocks noChangeArrowheads="1"/>
              </p:cNvSpPr>
              <p:nvPr/>
            </p:nvSpPr>
            <p:spPr bwMode="gray">
              <a:xfrm>
                <a:off x="839" y="1224"/>
                <a:ext cx="862" cy="862"/>
              </a:xfrm>
              <a:prstGeom prst="ellipse">
                <a:avLst/>
              </a:prstGeom>
              <a:gradFill rotWithShape="1">
                <a:gsLst>
                  <a:gs pos="0">
                    <a:srgbClr val="FFFFFF"/>
                  </a:gs>
                  <a:gs pos="50000">
                    <a:srgbClr val="00CC66"/>
                  </a:gs>
                  <a:gs pos="100000">
                    <a:srgbClr val="FFFFFF"/>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6" name="Oval 89"/>
              <p:cNvSpPr>
                <a:spLocks noChangeArrowheads="1"/>
              </p:cNvSpPr>
              <p:nvPr/>
            </p:nvSpPr>
            <p:spPr bwMode="gray">
              <a:xfrm>
                <a:off x="839" y="1224"/>
                <a:ext cx="862" cy="862"/>
              </a:xfrm>
              <a:prstGeom prst="ellipse">
                <a:avLst/>
              </a:prstGeom>
              <a:gradFill rotWithShape="1">
                <a:gsLst>
                  <a:gs pos="0">
                    <a:srgbClr val="00CC66">
                      <a:alpha val="32001"/>
                    </a:srgbClr>
                  </a:gs>
                  <a:gs pos="100000">
                    <a:srgbClr val="000000">
                      <a:alpha val="89998"/>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7" name="Oval 90"/>
              <p:cNvSpPr>
                <a:spLocks noChangeArrowheads="1"/>
              </p:cNvSpPr>
              <p:nvPr/>
            </p:nvSpPr>
            <p:spPr bwMode="gray">
              <a:xfrm>
                <a:off x="895" y="1280"/>
                <a:ext cx="750" cy="750"/>
              </a:xfrm>
              <a:prstGeom prst="ellipse">
                <a:avLst/>
              </a:prstGeom>
              <a:gradFill rotWithShape="1">
                <a:gsLst>
                  <a:gs pos="0">
                    <a:srgbClr val="006E37"/>
                  </a:gs>
                  <a:gs pos="50000">
                    <a:srgbClr val="00CC66"/>
                  </a:gs>
                  <a:gs pos="100000">
                    <a:srgbClr val="006E37"/>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8" name="Oval 91"/>
              <p:cNvSpPr>
                <a:spLocks noChangeArrowheads="1"/>
              </p:cNvSpPr>
              <p:nvPr/>
            </p:nvSpPr>
            <p:spPr bwMode="gray">
              <a:xfrm>
                <a:off x="896" y="1280"/>
                <a:ext cx="749" cy="750"/>
              </a:xfrm>
              <a:prstGeom prst="ellipse">
                <a:avLst/>
              </a:prstGeom>
              <a:gradFill rotWithShape="1">
                <a:gsLst>
                  <a:gs pos="0">
                    <a:srgbClr val="008241"/>
                  </a:gs>
                  <a:gs pos="100000">
                    <a:srgbClr val="00CC66">
                      <a:alpha val="0"/>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9" name="Oval 92"/>
              <p:cNvSpPr>
                <a:spLocks noChangeArrowheads="1"/>
              </p:cNvSpPr>
              <p:nvPr/>
            </p:nvSpPr>
            <p:spPr bwMode="gray">
              <a:xfrm>
                <a:off x="936" y="1318"/>
                <a:ext cx="674" cy="674"/>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0" name="Oval 93"/>
              <p:cNvSpPr>
                <a:spLocks noChangeArrowheads="1"/>
              </p:cNvSpPr>
              <p:nvPr/>
            </p:nvSpPr>
            <p:spPr bwMode="gray">
              <a:xfrm>
                <a:off x="947" y="1329"/>
                <a:ext cx="653" cy="653"/>
              </a:xfrm>
              <a:prstGeom prst="ellipse">
                <a:avLst/>
              </a:prstGeom>
              <a:gradFill rotWithShape="1">
                <a:gsLst>
                  <a:gs pos="0">
                    <a:srgbClr val="595959"/>
                  </a:gs>
                  <a:gs pos="100000">
                    <a:srgbClr val="C0C0C0"/>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1" name="Oval 94"/>
              <p:cNvSpPr>
                <a:spLocks noChangeArrowheads="1"/>
              </p:cNvSpPr>
              <p:nvPr/>
            </p:nvSpPr>
            <p:spPr bwMode="gray">
              <a:xfrm>
                <a:off x="955" y="1333"/>
                <a:ext cx="637" cy="636"/>
              </a:xfrm>
              <a:prstGeom prst="ellipse">
                <a:avLst/>
              </a:prstGeom>
              <a:gradFill rotWithShape="1">
                <a:gsLst>
                  <a:gs pos="0">
                    <a:srgbClr val="C0C0C0">
                      <a:alpha val="0"/>
                    </a:srgbClr>
                  </a:gs>
                  <a:gs pos="100000">
                    <a:srgbClr val="E9E9E9"/>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2" name="Oval 95"/>
              <p:cNvSpPr>
                <a:spLocks noChangeArrowheads="1"/>
              </p:cNvSpPr>
              <p:nvPr/>
            </p:nvSpPr>
            <p:spPr bwMode="gray">
              <a:xfrm>
                <a:off x="962" y="1339"/>
                <a:ext cx="606" cy="595"/>
              </a:xfrm>
              <a:prstGeom prst="ellipse">
                <a:avLst/>
              </a:prstGeom>
              <a:gradFill rotWithShape="1">
                <a:gsLst>
                  <a:gs pos="0">
                    <a:srgbClr val="989898"/>
                  </a:gs>
                  <a:gs pos="100000">
                    <a:srgbClr val="C0C0C0">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3" name="Oval 96"/>
              <p:cNvSpPr>
                <a:spLocks noChangeArrowheads="1"/>
              </p:cNvSpPr>
              <p:nvPr/>
            </p:nvSpPr>
            <p:spPr bwMode="gray">
              <a:xfrm>
                <a:off x="997" y="1356"/>
                <a:ext cx="539" cy="483"/>
              </a:xfrm>
              <a:prstGeom prst="ellipse">
                <a:avLst/>
              </a:prstGeom>
              <a:gradFill rotWithShape="1">
                <a:gsLst>
                  <a:gs pos="0">
                    <a:srgbClr val="FFFFFF"/>
                  </a:gs>
                  <a:gs pos="100000">
                    <a:srgbClr val="C0C0C0">
                      <a:alpha val="37999"/>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grpSp>
        <p:sp>
          <p:nvSpPr>
            <p:cNvPr id="135" name="Content Placeholder 2"/>
            <p:cNvSpPr>
              <a:spLocks/>
            </p:cNvSpPr>
            <p:nvPr/>
          </p:nvSpPr>
          <p:spPr bwMode="gray">
            <a:xfrm>
              <a:off x="7041577" y="3286514"/>
              <a:ext cx="1572506" cy="1366814"/>
            </a:xfrm>
            <a:prstGeom prst="rect">
              <a:avLst/>
            </a:prstGeom>
            <a:noFill/>
            <a:ln w="9525">
              <a:noFill/>
              <a:miter lim="800000"/>
              <a:headEnd/>
              <a:tailEnd/>
            </a:ln>
          </p:spPr>
          <p:txBody>
            <a:bodyPr lIns="0" rIns="0">
              <a:spAutoFit/>
            </a:bodyPr>
            <a:lstStyle/>
            <a:p>
              <a:pPr marL="5715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36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MỤC TIÊU</a:t>
              </a:r>
              <a:endPar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grpSp>
      <p:sp>
        <p:nvSpPr>
          <p:cNvPr id="40" name="AutoShape 37"/>
          <p:cNvSpPr>
            <a:spLocks noChangeArrowheads="1"/>
          </p:cNvSpPr>
          <p:nvPr/>
        </p:nvSpPr>
        <p:spPr bwMode="auto">
          <a:xfrm>
            <a:off x="19051" y="3565207"/>
            <a:ext cx="4341167" cy="1003618"/>
          </a:xfrm>
          <a:prstGeom prst="roundRect">
            <a:avLst>
              <a:gd name="adj" fmla="val 16667"/>
            </a:avLst>
          </a:prstGeom>
          <a:solidFill>
            <a:srgbClr val="00B050"/>
          </a:solidFill>
          <a:ln w="9525">
            <a:no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41" name="Content Placeholder 2"/>
          <p:cNvSpPr>
            <a:spLocks/>
          </p:cNvSpPr>
          <p:nvPr/>
        </p:nvSpPr>
        <p:spPr bwMode="gray">
          <a:xfrm>
            <a:off x="38886" y="3578225"/>
            <a:ext cx="4258216"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lvl="1" indent="0" algn="just">
              <a:buClr>
                <a:srgbClr val="CCCCFF"/>
              </a:buClr>
              <a:buNone/>
              <a:defRPr/>
            </a:pPr>
            <a:r>
              <a:rPr lang="en-US" sz="2000">
                <a:solidFill>
                  <a:schemeClr val="bg1"/>
                </a:solidFill>
                <a:latin typeface="Times New Roman" panose="02020603050405020304" pitchFamily="18" charset="0"/>
                <a:cs typeface="Times New Roman" panose="02020603050405020304" pitchFamily="18" charset="0"/>
              </a:rPr>
              <a:t>Sinh viên liệt kê được các lệnh cơ bản dùng để nhảy mẫu trên phần mềm Gerber Technology - Accumark</a:t>
            </a:r>
            <a:endParaRPr kumimoji="0" lang="en-US" altLang="en-US" sz="20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grpSp>
        <p:nvGrpSpPr>
          <p:cNvPr id="25606" name="Group 118"/>
          <p:cNvGrpSpPr>
            <a:grpSpLocks/>
          </p:cNvGrpSpPr>
          <p:nvPr/>
        </p:nvGrpSpPr>
        <p:grpSpPr bwMode="auto">
          <a:xfrm>
            <a:off x="5557838" y="2874963"/>
            <a:ext cx="1484312" cy="1212850"/>
            <a:chOff x="2117829" y="2497396"/>
            <a:chExt cx="1372144" cy="1150682"/>
          </a:xfrm>
        </p:grpSpPr>
        <p:grpSp>
          <p:nvGrpSpPr>
            <p:cNvPr id="25624" name="Group 30"/>
            <p:cNvGrpSpPr>
              <a:grpSpLocks/>
            </p:cNvGrpSpPr>
            <p:nvPr/>
          </p:nvGrpSpPr>
          <p:grpSpPr bwMode="auto">
            <a:xfrm>
              <a:off x="2117829" y="2497396"/>
              <a:ext cx="1372144" cy="1150682"/>
              <a:chOff x="2057" y="862"/>
              <a:chExt cx="1549" cy="1351"/>
            </a:xfrm>
          </p:grpSpPr>
          <p:sp>
            <p:nvSpPr>
              <p:cNvPr id="100"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1"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2" name="AutoShape 33"/>
              <p:cNvSpPr>
                <a:spLocks noChangeArrowheads="1"/>
              </p:cNvSpPr>
              <p:nvPr/>
            </p:nvSpPr>
            <p:spPr bwMode="gray">
              <a:xfrm>
                <a:off x="2146" y="942"/>
                <a:ext cx="1350" cy="1169"/>
              </a:xfrm>
              <a:prstGeom prst="hexagon">
                <a:avLst>
                  <a:gd name="adj" fmla="val 28896"/>
                  <a:gd name="vf" fmla="val 115470"/>
                </a:avLst>
              </a:prstGeom>
              <a:gradFill rotWithShape="1">
                <a:gsLst>
                  <a:gs pos="0">
                    <a:srgbClr val="006699"/>
                  </a:gs>
                  <a:gs pos="100000">
                    <a:srgbClr val="0099FF"/>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17" name="Text Box 53"/>
            <p:cNvSpPr txBox="1">
              <a:spLocks noChangeArrowheads="1"/>
            </p:cNvSpPr>
            <p:nvPr/>
          </p:nvSpPr>
          <p:spPr bwMode="gray">
            <a:xfrm>
              <a:off x="2299803" y="2648009"/>
              <a:ext cx="1050754" cy="787705"/>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KỸ NĂNG</a:t>
              </a:r>
            </a:p>
          </p:txBody>
        </p:sp>
      </p:grpSp>
      <p:sp>
        <p:nvSpPr>
          <p:cNvPr id="45" name="AutoShape 37"/>
          <p:cNvSpPr>
            <a:spLocks noChangeArrowheads="1"/>
          </p:cNvSpPr>
          <p:nvPr/>
        </p:nvSpPr>
        <p:spPr bwMode="auto">
          <a:xfrm>
            <a:off x="55563" y="1891560"/>
            <a:ext cx="5651500" cy="1494579"/>
          </a:xfrm>
          <a:prstGeom prst="roundRect">
            <a:avLst>
              <a:gd name="adj" fmla="val 16667"/>
            </a:avLst>
          </a:prstGeom>
          <a:solidFill>
            <a:srgbClr val="00B0F0"/>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46" name="Content Placeholder 2"/>
          <p:cNvSpPr>
            <a:spLocks/>
          </p:cNvSpPr>
          <p:nvPr/>
        </p:nvSpPr>
        <p:spPr bwMode="gray">
          <a:xfrm>
            <a:off x="78548" y="1982047"/>
            <a:ext cx="5607474" cy="1824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None/>
            </a:pPr>
            <a:r>
              <a:rPr lang="en-US" sz="2000">
                <a:solidFill>
                  <a:schemeClr val="bg1"/>
                </a:solidFill>
                <a:latin typeface="Times New Roman" panose="02020603050405020304" pitchFamily="18" charset="0"/>
                <a:cs typeface="Times New Roman" panose="02020603050405020304" pitchFamily="18" charset="0"/>
              </a:rPr>
              <a:t>Nhảy mẫu được tất cả các chi tiết của các sản phẩm từ cơ bản đến nâng cao.</a:t>
            </a:r>
          </a:p>
          <a:p>
            <a:pPr>
              <a:buNone/>
            </a:pPr>
            <a:r>
              <a:rPr lang="en-US" sz="2000">
                <a:solidFill>
                  <a:schemeClr val="bg1"/>
                </a:solidFill>
                <a:latin typeface="Times New Roman" panose="02020603050405020304" pitchFamily="18" charset="0"/>
                <a:cs typeface="Times New Roman" panose="02020603050405020304" pitchFamily="18" charset="0"/>
              </a:rPr>
              <a:t>Xử lý được các phát sinh về lỗi trong quá trình thực hiện</a:t>
            </a:r>
            <a:endParaRPr kumimoji="0" lang="en-US" sz="20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grpSp>
        <p:nvGrpSpPr>
          <p:cNvPr id="25609" name="Group 119"/>
          <p:cNvGrpSpPr>
            <a:grpSpLocks/>
          </p:cNvGrpSpPr>
          <p:nvPr/>
        </p:nvGrpSpPr>
        <p:grpSpPr bwMode="auto">
          <a:xfrm>
            <a:off x="5521325" y="4002088"/>
            <a:ext cx="1565275" cy="1277937"/>
            <a:chOff x="2080343" y="3628488"/>
            <a:chExt cx="1446818" cy="1212488"/>
          </a:xfrm>
        </p:grpSpPr>
        <p:grpSp>
          <p:nvGrpSpPr>
            <p:cNvPr id="25619" name="Group 45"/>
            <p:cNvGrpSpPr>
              <a:grpSpLocks/>
            </p:cNvGrpSpPr>
            <p:nvPr/>
          </p:nvGrpSpPr>
          <p:grpSpPr bwMode="auto">
            <a:xfrm>
              <a:off x="2080343" y="3628488"/>
              <a:ext cx="1446818" cy="1212488"/>
              <a:chOff x="3174" y="2656"/>
              <a:chExt cx="1549" cy="1351"/>
            </a:xfrm>
          </p:grpSpPr>
          <p:sp>
            <p:nvSpPr>
              <p:cNvPr id="113" name="AutoShape 46"/>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4" name="AutoShape 47"/>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5" name="AutoShape 48"/>
              <p:cNvSpPr>
                <a:spLocks noChangeArrowheads="1"/>
              </p:cNvSpPr>
              <p:nvPr/>
            </p:nvSpPr>
            <p:spPr bwMode="gray">
              <a:xfrm>
                <a:off x="3264" y="2737"/>
                <a:ext cx="1351" cy="1168"/>
              </a:xfrm>
              <a:prstGeom prst="hexagon">
                <a:avLst>
                  <a:gd name="adj" fmla="val 28896"/>
                  <a:gd name="vf" fmla="val 115470"/>
                </a:avLst>
              </a:prstGeom>
              <a:gradFill rotWithShape="1">
                <a:gsLst>
                  <a:gs pos="0">
                    <a:srgbClr val="0066CC"/>
                  </a:gs>
                  <a:gs pos="100000">
                    <a:srgbClr val="0066CC">
                      <a:gamma/>
                      <a:shade val="46275"/>
                      <a:invGamma/>
                    </a:srgbClr>
                  </a:gs>
                </a:gsLst>
                <a:lin ang="54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18" name="Text Box 53"/>
            <p:cNvSpPr txBox="1">
              <a:spLocks noChangeArrowheads="1"/>
            </p:cNvSpPr>
            <p:nvPr/>
          </p:nvSpPr>
          <p:spPr bwMode="gray">
            <a:xfrm>
              <a:off x="2169852" y="3902616"/>
              <a:ext cx="1232583" cy="787740"/>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THÁI ĐỘ</a:t>
              </a:r>
            </a:p>
          </p:txBody>
        </p:sp>
      </p:grpSp>
      <p:sp>
        <p:nvSpPr>
          <p:cNvPr id="58" name="AutoShape 37"/>
          <p:cNvSpPr>
            <a:spLocks noChangeArrowheads="1"/>
          </p:cNvSpPr>
          <p:nvPr/>
        </p:nvSpPr>
        <p:spPr bwMode="auto">
          <a:xfrm>
            <a:off x="73852" y="4681538"/>
            <a:ext cx="5572125" cy="1871662"/>
          </a:xfrm>
          <a:prstGeom prst="roundRect">
            <a:avLst>
              <a:gd name="adj" fmla="val 16667"/>
            </a:avLst>
          </a:prstGeom>
          <a:solidFill>
            <a:srgbClr val="0070C0"/>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13323" name="Content Placeholder 2"/>
          <p:cNvSpPr>
            <a:spLocks/>
          </p:cNvSpPr>
          <p:nvPr/>
        </p:nvSpPr>
        <p:spPr bwMode="gray">
          <a:xfrm>
            <a:off x="0" y="4645025"/>
            <a:ext cx="5601527" cy="139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11125">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111125" marR="0" lvl="0" indent="0" algn="just" defTabSz="914400" rtl="0" eaLnBrk="0" fontAlgn="base" latinLnBrk="0" hangingPunct="0">
              <a:lnSpc>
                <a:spcPct val="100000"/>
              </a:lnSpc>
              <a:spcBef>
                <a:spcPts val="0"/>
              </a:spcBef>
              <a:spcAft>
                <a:spcPct val="0"/>
              </a:spcAft>
              <a:buClr>
                <a:srgbClr val="CCCCFF"/>
              </a:buClr>
              <a:buSzTx/>
              <a:buFont typeface="Wingdings" panose="05000000000000000000" pitchFamily="2" charset="2"/>
              <a:buNone/>
              <a:tabLst/>
              <a:defRPr/>
            </a:pPr>
            <a:r>
              <a:rPr kumimoji="0" lang="en-US" sz="20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Sinh viên tự giác, tích cực học tập, phát huy tính sáng tạo, nâng cao kỹ năng sử dụng phần mềm để từ đó có khả năng ứng dụng vào thực tiễn sản xuất.</a:t>
            </a:r>
          </a:p>
          <a:p>
            <a:pPr marL="111125" marR="0" lvl="0" indent="0" algn="just" defTabSz="914400" rtl="0" eaLnBrk="0" fontAlgn="base" latinLnBrk="0" hangingPunct="0">
              <a:lnSpc>
                <a:spcPct val="100000"/>
              </a:lnSpc>
              <a:spcBef>
                <a:spcPts val="0"/>
              </a:spcBef>
              <a:spcAft>
                <a:spcPct val="0"/>
              </a:spcAft>
              <a:buClr>
                <a:srgbClr val="CCCCFF"/>
              </a:buClr>
              <a:buSzTx/>
              <a:buFont typeface="Wingdings" panose="05000000000000000000" pitchFamily="2" charset="2"/>
              <a:buNone/>
              <a:tabLst/>
              <a:defRPr/>
            </a:pPr>
            <a:r>
              <a:rPr kumimoji="0" lang="en-US" sz="20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Rèn luyện tính cẩn thận, tỉ mỉ, tác phong công nghiệp, đảm bảo an toàn lao động và bảo quản trang thiết bị.</a:t>
            </a:r>
            <a:endParaRPr kumimoji="0" lang="fr-FR" altLang="en-US" sz="20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grpSp>
        <p:nvGrpSpPr>
          <p:cNvPr id="25612" name="Group 43"/>
          <p:cNvGrpSpPr>
            <a:grpSpLocks/>
          </p:cNvGrpSpPr>
          <p:nvPr/>
        </p:nvGrpSpPr>
        <p:grpSpPr bwMode="auto">
          <a:xfrm>
            <a:off x="4368800" y="3421063"/>
            <a:ext cx="1484313" cy="1212850"/>
            <a:chOff x="2117829" y="2497396"/>
            <a:chExt cx="1372144" cy="1150682"/>
          </a:xfrm>
        </p:grpSpPr>
        <p:grpSp>
          <p:nvGrpSpPr>
            <p:cNvPr id="25614" name="Group 30"/>
            <p:cNvGrpSpPr>
              <a:grpSpLocks/>
            </p:cNvGrpSpPr>
            <p:nvPr/>
          </p:nvGrpSpPr>
          <p:grpSpPr bwMode="auto">
            <a:xfrm>
              <a:off x="2117829" y="2497396"/>
              <a:ext cx="1372144" cy="1150682"/>
              <a:chOff x="2057" y="862"/>
              <a:chExt cx="1549" cy="1351"/>
            </a:xfrm>
          </p:grpSpPr>
          <p:sp>
            <p:nvSpPr>
              <p:cNvPr id="50"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1"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2" name="AutoShape 33"/>
              <p:cNvSpPr>
                <a:spLocks noChangeArrowheads="1"/>
              </p:cNvSpPr>
              <p:nvPr/>
            </p:nvSpPr>
            <p:spPr bwMode="gray">
              <a:xfrm>
                <a:off x="2146" y="942"/>
                <a:ext cx="1350" cy="1169"/>
              </a:xfrm>
              <a:prstGeom prst="hexagon">
                <a:avLst>
                  <a:gd name="adj" fmla="val 28896"/>
                  <a:gd name="vf" fmla="val 115470"/>
                </a:avLst>
              </a:prstGeom>
              <a:solidFill>
                <a:srgbClr val="00B050"/>
              </a:soli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49" name="Text Box 53"/>
            <p:cNvSpPr txBox="1">
              <a:spLocks noChangeArrowheads="1"/>
            </p:cNvSpPr>
            <p:nvPr/>
          </p:nvSpPr>
          <p:spPr bwMode="gray">
            <a:xfrm>
              <a:off x="2304206" y="2644997"/>
              <a:ext cx="1049286" cy="787705"/>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KIẾN THỨC</a:t>
              </a:r>
            </a:p>
          </p:txBody>
        </p:sp>
      </p:grpSp>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002060"/>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MỤC 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spTree>
    <p:extLst>
      <p:ext uri="{BB962C8B-B14F-4D97-AF65-F5344CB8AC3E}">
        <p14:creationId xmlns:p14="http://schemas.microsoft.com/office/powerpoint/2010/main" val="8083084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circle(in)">
                                      <p:cBhvr>
                                        <p:cTn id="7" dur="2000"/>
                                        <p:tgtEl>
                                          <p:spTgt spid="40"/>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circle(in)">
                                      <p:cBhvr>
                                        <p:cTn id="10" dur="2000"/>
                                        <p:tgtEl>
                                          <p:spTgt spid="4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circle(in)">
                                      <p:cBhvr>
                                        <p:cTn id="15" dur="2000"/>
                                        <p:tgtEl>
                                          <p:spTgt spid="45"/>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circle(in)">
                                      <p:cBhvr>
                                        <p:cTn id="18" dur="2000"/>
                                        <p:tgtEl>
                                          <p:spTgt spid="4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circle(in)">
                                      <p:cBhvr>
                                        <p:cTn id="23" dur="2000"/>
                                        <p:tgtEl>
                                          <p:spTgt spid="58"/>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13323"/>
                                        </p:tgtEl>
                                        <p:attrNameLst>
                                          <p:attrName>style.visibility</p:attrName>
                                        </p:attrNameLst>
                                      </p:cBhvr>
                                      <p:to>
                                        <p:strVal val="visible"/>
                                      </p:to>
                                    </p:set>
                                    <p:animEffect transition="in" filter="circle(in)">
                                      <p:cBhvr>
                                        <p:cTn id="26" dur="2000"/>
                                        <p:tgtEl>
                                          <p:spTgt spid="13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p:bldP spid="45" grpId="0" animBg="1"/>
      <p:bldP spid="46" grpId="0"/>
      <p:bldP spid="58" grpId="0" animBg="1"/>
      <p:bldP spid="133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26068" y="55880"/>
            <a:ext cx="1854868" cy="1696720"/>
            <a:chOff x="4688962" y="4704359"/>
            <a:chExt cx="986857" cy="986857"/>
          </a:xfrm>
          <a:solidFill>
            <a:schemeClr val="accent1">
              <a:lumMod val="75000"/>
            </a:schemeClr>
          </a:solidFill>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a:grpFill/>
          </p:grpSpPr>
          <p:sp>
            <p:nvSpPr>
              <p:cNvPr id="5" name="Oval 4"/>
              <p:cNvSpPr/>
              <p:nvPr/>
            </p:nvSpPr>
            <p:spPr>
              <a:xfrm>
                <a:off x="4688962" y="4704359"/>
                <a:ext cx="986857" cy="986857"/>
              </a:xfrm>
              <a:prstGeom prst="ellipse">
                <a:avLst/>
              </a:prstGeom>
              <a:grp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ext uri="{D42A27DB-BD31-4B8C-83A1-F6EECF244321}">
                <p14:modId xmlns:p14="http://schemas.microsoft.com/office/powerpoint/2010/main" val="3298237245"/>
              </p:ext>
            </p:extLst>
          </p:nvPr>
        </p:nvGraphicFramePr>
        <p:xfrm>
          <a:off x="126222" y="1219200"/>
          <a:ext cx="9017778" cy="5410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0119778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
            <a:ext cx="9172575" cy="152400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buNone/>
              <a:defRPr/>
            </a:pPr>
            <a:r>
              <a:rPr lang="en-US" altLang="en-US" sz="2800" b="1">
                <a:solidFill>
                  <a:schemeClr val="bg1"/>
                </a:solidFill>
              </a:rPr>
              <a:t>CHƯƠNG 3</a:t>
            </a:r>
            <a:r>
              <a:rPr lang="en-US" altLang="en-US" b="1">
                <a:solidFill>
                  <a:schemeClr val="bg1"/>
                </a:solidFill>
              </a:rPr>
              <a:t> </a:t>
            </a:r>
          </a:p>
          <a:p>
            <a:pPr marL="0" indent="0" algn="ctr" eaLnBrk="1" hangingPunct="1">
              <a:buNone/>
              <a:defRPr/>
            </a:pPr>
            <a:r>
              <a:rPr lang="en-US" sz="2800" b="1">
                <a:solidFill>
                  <a:schemeClr val="bg1"/>
                </a:solidFill>
                <a:effectLst>
                  <a:outerShdw blurRad="38100" dist="38100" dir="2700000" algn="tl">
                    <a:srgbClr val="000000">
                      <a:alpha val="43137"/>
                    </a:srgbClr>
                  </a:outerShdw>
                </a:effectLst>
              </a:rPr>
              <a:t>NHẢY MẪU TRÊN PHẦN MỀM GERBER TECHNOLOGY – ACCUMARK </a:t>
            </a:r>
          </a:p>
        </p:txBody>
      </p:sp>
      <p:grpSp>
        <p:nvGrpSpPr>
          <p:cNvPr id="11" name="Group 8"/>
          <p:cNvGrpSpPr>
            <a:grpSpLocks/>
          </p:cNvGrpSpPr>
          <p:nvPr/>
        </p:nvGrpSpPr>
        <p:grpSpPr bwMode="auto">
          <a:xfrm>
            <a:off x="76200" y="1606769"/>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1.</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2590391"/>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800" y="1606769"/>
            <a:ext cx="6781800" cy="91440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None/>
            </a:pPr>
            <a:r>
              <a:rPr lang="en-US" b="1" smtClean="0">
                <a:solidFill>
                  <a:schemeClr val="bg1"/>
                </a:solidFill>
                <a:latin typeface="Times New Roman" panose="02020603050405020304" pitchFamily="18" charset="0"/>
                <a:cs typeface="Times New Roman" panose="02020603050405020304" pitchFamily="18" charset="0"/>
              </a:rPr>
              <a:t>Nhảy </a:t>
            </a:r>
            <a:r>
              <a:rPr lang="en-US" b="1">
                <a:solidFill>
                  <a:schemeClr val="bg1"/>
                </a:solidFill>
                <a:latin typeface="Times New Roman" panose="02020603050405020304" pitchFamily="18" charset="0"/>
                <a:cs typeface="Times New Roman" panose="02020603050405020304" pitchFamily="18" charset="0"/>
              </a:rPr>
              <a:t>mẫu trên phần mềm Gerber Technology – Accumark</a:t>
            </a:r>
          </a:p>
        </p:txBody>
      </p:sp>
      <p:sp>
        <p:nvSpPr>
          <p:cNvPr id="25" name="Rounded Rectangle 7"/>
          <p:cNvSpPr>
            <a:spLocks noChangeArrowheads="1"/>
          </p:cNvSpPr>
          <p:nvPr/>
        </p:nvSpPr>
        <p:spPr bwMode="auto">
          <a:xfrm>
            <a:off x="0" y="26670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buNone/>
            </a:pPr>
            <a:r>
              <a:rPr lang="en-US" b="1" smtClean="0">
                <a:solidFill>
                  <a:schemeClr val="bg1"/>
                </a:solidFill>
                <a:latin typeface="Times New Roman" panose="02020603050405020304" pitchFamily="18" charset="0"/>
                <a:cs typeface="Times New Roman" panose="02020603050405020304" pitchFamily="18" charset="0"/>
              </a:rPr>
              <a:t>1.4 </a:t>
            </a:r>
            <a:r>
              <a:rPr lang="en-US" b="1">
                <a:solidFill>
                  <a:srgbClr val="FFFFFF"/>
                </a:solidFill>
                <a:latin typeface="Times New Roman" panose="02020603050405020304" pitchFamily="18" charset="0"/>
                <a:cs typeface="Times New Roman" panose="02020603050405020304" pitchFamily="18" charset="0"/>
              </a:rPr>
              <a:t>Nhảy mẫu </a:t>
            </a:r>
            <a:r>
              <a:rPr lang="en-US" b="1" smtClean="0">
                <a:solidFill>
                  <a:srgbClr val="FFFFFF"/>
                </a:solidFill>
                <a:latin typeface="Times New Roman" panose="02020603050405020304" pitchFamily="18" charset="0"/>
                <a:cs typeface="Times New Roman" panose="02020603050405020304" pitchFamily="18" charset="0"/>
              </a:rPr>
              <a:t>quần âu nam 1 ply lật</a:t>
            </a:r>
            <a:endParaRPr lang="en-US" b="1">
              <a:solidFill>
                <a:schemeClr val="bg1"/>
              </a:solidFill>
              <a:latin typeface="Times New Roman" panose="02020603050405020304" pitchFamily="18" charset="0"/>
              <a:cs typeface="Times New Roman" panose="02020603050405020304" pitchFamily="18" charset="0"/>
            </a:endParaRPr>
          </a:p>
        </p:txBody>
      </p:sp>
      <p:sp>
        <p:nvSpPr>
          <p:cNvPr id="5" name="Folded Corner 4"/>
          <p:cNvSpPr/>
          <p:nvPr/>
        </p:nvSpPr>
        <p:spPr bwMode="auto">
          <a:xfrm>
            <a:off x="3352800" y="3581400"/>
            <a:ext cx="2209800" cy="3276600"/>
          </a:xfrm>
          <a:prstGeom prst="foldedCorner">
            <a:avLst/>
          </a:prstGeom>
          <a:solidFill>
            <a:srgbClr val="002060"/>
          </a:solidFill>
          <a:ln w="9525" cap="flat" cmpd="sng" algn="ctr">
            <a:solidFill>
              <a:srgbClr val="FFFF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173038" marR="0" defTabSz="914400" rtl="0" eaLnBrk="1" fontAlgn="base" latinLnBrk="0" hangingPunct="1">
              <a:lnSpc>
                <a:spcPct val="100000"/>
              </a:lnSpc>
              <a:spcBef>
                <a:spcPct val="20000"/>
              </a:spcBef>
              <a:spcAft>
                <a:spcPct val="0"/>
              </a:spcAft>
              <a:buClr>
                <a:srgbClr val="3399FF"/>
              </a:buClr>
              <a:buSzTx/>
              <a:buFontTx/>
              <a:buChar char="-"/>
              <a:tabLst/>
            </a:pPr>
            <a:r>
              <a:rPr kumimoji="0" lang="en-US" sz="2800" i="0" u="none" strike="noStrike" cap="none" normalizeH="0" baseline="0" smtClean="0">
                <a:ln>
                  <a:noFill/>
                </a:ln>
                <a:solidFill>
                  <a:schemeClr val="bg1"/>
                </a:solidFill>
                <a:latin typeface="Times New Roman" panose="02020603050405020304" pitchFamily="18" charset="0"/>
                <a:cs typeface="Times New Roman" panose="02020603050405020304" pitchFamily="18" charset="0"/>
              </a:rPr>
              <a:t>Thân</a:t>
            </a:r>
            <a:r>
              <a:rPr kumimoji="0" lang="en-US" sz="2800" i="0" u="none" strike="noStrike" cap="none" normalizeH="0" smtClean="0">
                <a:ln>
                  <a:noFill/>
                </a:ln>
                <a:solidFill>
                  <a:schemeClr val="bg1"/>
                </a:solidFill>
                <a:latin typeface="Times New Roman" panose="02020603050405020304" pitchFamily="18" charset="0"/>
                <a:cs typeface="Times New Roman" panose="02020603050405020304" pitchFamily="18" charset="0"/>
              </a:rPr>
              <a:t> trước;</a:t>
            </a:r>
          </a:p>
          <a:p>
            <a:pPr marL="173038" marR="0" defTabSz="914400" rtl="0" eaLnBrk="1" fontAlgn="base" latinLnBrk="0" hangingPunct="1">
              <a:lnSpc>
                <a:spcPct val="100000"/>
              </a:lnSpc>
              <a:spcBef>
                <a:spcPct val="20000"/>
              </a:spcBef>
              <a:spcAft>
                <a:spcPct val="0"/>
              </a:spcAft>
              <a:buClr>
                <a:srgbClr val="3399FF"/>
              </a:buClr>
              <a:buSzTx/>
              <a:buFontTx/>
              <a:buChar char="-"/>
              <a:tabLst/>
            </a:pPr>
            <a:r>
              <a:rPr lang="en-US" smtClean="0">
                <a:solidFill>
                  <a:schemeClr val="bg1"/>
                </a:solidFill>
                <a:latin typeface="Times New Roman" panose="02020603050405020304" pitchFamily="18" charset="0"/>
                <a:cs typeface="Times New Roman" panose="02020603050405020304" pitchFamily="18" charset="0"/>
              </a:rPr>
              <a:t>Thân sau;</a:t>
            </a:r>
          </a:p>
          <a:p>
            <a:pPr marL="173038" marR="0" defTabSz="914400" rtl="0" eaLnBrk="1" fontAlgn="base" latinLnBrk="0" hangingPunct="1">
              <a:lnSpc>
                <a:spcPct val="100000"/>
              </a:lnSpc>
              <a:spcBef>
                <a:spcPct val="20000"/>
              </a:spcBef>
              <a:spcAft>
                <a:spcPct val="0"/>
              </a:spcAft>
              <a:buClr>
                <a:srgbClr val="3399FF"/>
              </a:buClr>
              <a:buSzTx/>
              <a:buFontTx/>
              <a:buChar char="-"/>
              <a:tabLst/>
            </a:pPr>
            <a:r>
              <a:rPr kumimoji="0" lang="en-US" sz="2800" i="0" u="none" strike="noStrike" cap="none" normalizeH="0" smtClean="0">
                <a:ln>
                  <a:noFill/>
                </a:ln>
                <a:solidFill>
                  <a:schemeClr val="bg1"/>
                </a:solidFill>
                <a:latin typeface="Times New Roman" panose="02020603050405020304" pitchFamily="18" charset="0"/>
                <a:cs typeface="Times New Roman" panose="02020603050405020304" pitchFamily="18" charset="0"/>
              </a:rPr>
              <a:t>Lưng;</a:t>
            </a:r>
          </a:p>
          <a:p>
            <a:pPr marL="173038" marR="0" defTabSz="914400" rtl="0" eaLnBrk="1" fontAlgn="base" latinLnBrk="0" hangingPunct="1">
              <a:lnSpc>
                <a:spcPct val="100000"/>
              </a:lnSpc>
              <a:spcBef>
                <a:spcPct val="20000"/>
              </a:spcBef>
              <a:spcAft>
                <a:spcPct val="0"/>
              </a:spcAft>
              <a:buClr>
                <a:srgbClr val="3399FF"/>
              </a:buClr>
              <a:buSzTx/>
              <a:buFontTx/>
              <a:buChar char="-"/>
              <a:tabLst/>
            </a:pPr>
            <a:r>
              <a:rPr lang="en-US" smtClean="0">
                <a:solidFill>
                  <a:schemeClr val="bg1"/>
                </a:solidFill>
                <a:latin typeface="Times New Roman" panose="02020603050405020304" pitchFamily="18" charset="0"/>
                <a:cs typeface="Times New Roman" panose="02020603050405020304" pitchFamily="18" charset="0"/>
              </a:rPr>
              <a:t>Túi;</a:t>
            </a:r>
          </a:p>
          <a:p>
            <a:pPr marL="173038" marR="0" defTabSz="914400" rtl="0" eaLnBrk="1" fontAlgn="base" latinLnBrk="0" hangingPunct="1">
              <a:lnSpc>
                <a:spcPct val="100000"/>
              </a:lnSpc>
              <a:spcBef>
                <a:spcPct val="20000"/>
              </a:spcBef>
              <a:spcAft>
                <a:spcPct val="0"/>
              </a:spcAft>
              <a:buClr>
                <a:srgbClr val="3399FF"/>
              </a:buClr>
              <a:buSzTx/>
              <a:buFontTx/>
              <a:buChar char="-"/>
              <a:tabLst/>
            </a:pPr>
            <a:r>
              <a:rPr kumimoji="0" lang="en-US" sz="2800" i="0" u="none" strike="noStrike" cap="none" normalizeH="0" smtClean="0">
                <a:ln>
                  <a:noFill/>
                </a:ln>
                <a:solidFill>
                  <a:schemeClr val="bg1"/>
                </a:solidFill>
                <a:latin typeface="Times New Roman" panose="02020603050405020304" pitchFamily="18" charset="0"/>
                <a:cs typeface="Times New Roman" panose="02020603050405020304" pitchFamily="18" charset="0"/>
              </a:rPr>
              <a:t>Pagette.</a:t>
            </a:r>
          </a:p>
          <a:p>
            <a:pPr marL="457200" marR="0" indent="-457200" algn="ctr" defTabSz="914400" rtl="0" eaLnBrk="1" fontAlgn="base" latinLnBrk="0" hangingPunct="1">
              <a:lnSpc>
                <a:spcPct val="100000"/>
              </a:lnSpc>
              <a:spcBef>
                <a:spcPct val="20000"/>
              </a:spcBef>
              <a:spcAft>
                <a:spcPct val="0"/>
              </a:spcAft>
              <a:buClr>
                <a:srgbClr val="3399FF"/>
              </a:buClr>
              <a:buSzTx/>
              <a:buFontTx/>
              <a:buChar char="-"/>
              <a:tabLst/>
            </a:pPr>
            <a:endParaRPr kumimoji="0" lang="en-US" sz="2800" i="0" u="none" strike="noStrike" cap="none" normalizeH="0" baseline="0" smtClean="0">
              <a:ln>
                <a:noFill/>
              </a:ln>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218665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circle(in)">
                                      <p:cBhvr>
                                        <p:cTn id="7" dur="20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7937" y="3048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1.4 </a:t>
            </a: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Nhảy mẫu </a:t>
            </a: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quần âu nam 1 ply lật</a:t>
            </a:r>
            <a:endPar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094" y="1143000"/>
            <a:ext cx="8930640" cy="563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429933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circle(in)">
                                      <p:cBhvr>
                                        <p:cTn id="7"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
            <a:ext cx="9172575" cy="152400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CHƯƠNG 3</a:t>
            </a:r>
            <a:r>
              <a:rPr kumimoji="0" lang="en-US" alt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 </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NHẢY MẪU TRÊN PHẦN MỀM GERBER TECHNOLOGY – ACCUMARK </a:t>
            </a:r>
          </a:p>
        </p:txBody>
      </p:sp>
      <p:grpSp>
        <p:nvGrpSpPr>
          <p:cNvPr id="11" name="Group 8"/>
          <p:cNvGrpSpPr>
            <a:grpSpLocks/>
          </p:cNvGrpSpPr>
          <p:nvPr/>
        </p:nvGrpSpPr>
        <p:grpSpPr bwMode="auto">
          <a:xfrm>
            <a:off x="76200" y="1606769"/>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1.</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2590391"/>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800" y="1606769"/>
            <a:ext cx="6781800" cy="91440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Nhảy </a:t>
            </a: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mẫu trên phần mềm Gerber Technology – Accumark</a:t>
            </a:r>
          </a:p>
        </p:txBody>
      </p:sp>
      <p:sp>
        <p:nvSpPr>
          <p:cNvPr id="25" name="Rounded Rectangle 7"/>
          <p:cNvSpPr>
            <a:spLocks noChangeArrowheads="1"/>
          </p:cNvSpPr>
          <p:nvPr/>
        </p:nvSpPr>
        <p:spPr bwMode="auto">
          <a:xfrm>
            <a:off x="0" y="26670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1.5 </a:t>
            </a: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Nhảy mẫu </a:t>
            </a: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quần âu</a:t>
            </a:r>
            <a:r>
              <a:rPr kumimoji="0" lang="en-US" sz="3200" b="1" i="0" u="none" strike="noStrike" kern="1200" cap="none" spc="0" normalizeH="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 </a:t>
            </a: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nữ</a:t>
            </a:r>
            <a:r>
              <a:rPr kumimoji="0" lang="en-US" sz="3200" b="1" i="0" u="none" strike="noStrike" kern="1200" cap="none" spc="0" normalizeH="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 xăng </a:t>
            </a: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ply ống</a:t>
            </a:r>
            <a:r>
              <a:rPr kumimoji="0" lang="en-US" sz="3200" b="1" i="0" u="none" strike="noStrike" kern="1200" cap="none" spc="0" normalizeH="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 côn</a:t>
            </a:r>
            <a:endPar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5" name="Folded Corner 4"/>
          <p:cNvSpPr/>
          <p:nvPr/>
        </p:nvSpPr>
        <p:spPr bwMode="auto">
          <a:xfrm>
            <a:off x="3352800" y="3581400"/>
            <a:ext cx="2209800" cy="3276600"/>
          </a:xfrm>
          <a:prstGeom prst="foldedCorner">
            <a:avLst/>
          </a:prstGeom>
          <a:solidFill>
            <a:schemeClr val="accent2">
              <a:lumMod val="50000"/>
            </a:schemeClr>
          </a:solidFill>
          <a:ln w="9525" cap="flat" cmpd="sng" algn="ctr">
            <a:solidFill>
              <a:srgbClr val="FFFF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173038" marR="0" lvl="0" indent="0" algn="l" defTabSz="914400" rtl="0" eaLnBrk="1" fontAlgn="base" latinLnBrk="0" hangingPunct="1">
              <a:lnSpc>
                <a:spcPct val="100000"/>
              </a:lnSpc>
              <a:spcBef>
                <a:spcPct val="20000"/>
              </a:spcBef>
              <a:spcAft>
                <a:spcPct val="0"/>
              </a:spcAft>
              <a:buClr>
                <a:srgbClr val="3399FF"/>
              </a:buClr>
              <a:buSzTx/>
              <a:buFontTx/>
              <a:buChar char="-"/>
              <a:tabLst/>
              <a:defRPr/>
            </a:pP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Thân trước;</a:t>
            </a:r>
          </a:p>
          <a:p>
            <a:pPr marL="173038" marR="0" lvl="0" indent="0" algn="l" defTabSz="914400" rtl="0" eaLnBrk="1" fontAlgn="base" latinLnBrk="0" hangingPunct="1">
              <a:lnSpc>
                <a:spcPct val="100000"/>
              </a:lnSpc>
              <a:spcBef>
                <a:spcPct val="20000"/>
              </a:spcBef>
              <a:spcAft>
                <a:spcPct val="0"/>
              </a:spcAft>
              <a:buClr>
                <a:srgbClr val="3399FF"/>
              </a:buClr>
              <a:buSzTx/>
              <a:buFontTx/>
              <a:buChar char="-"/>
              <a:tabLst/>
              <a:defRPr/>
            </a:pP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Thân sau;</a:t>
            </a:r>
          </a:p>
          <a:p>
            <a:pPr marL="173038" marR="0" lvl="0" indent="0" algn="l" defTabSz="914400" rtl="0" eaLnBrk="1" fontAlgn="base" latinLnBrk="0" hangingPunct="1">
              <a:lnSpc>
                <a:spcPct val="100000"/>
              </a:lnSpc>
              <a:spcBef>
                <a:spcPct val="20000"/>
              </a:spcBef>
              <a:spcAft>
                <a:spcPct val="0"/>
              </a:spcAft>
              <a:buClr>
                <a:srgbClr val="3399FF"/>
              </a:buClr>
              <a:buSzTx/>
              <a:buFontTx/>
              <a:buChar char="-"/>
              <a:tabLst/>
              <a:defRPr/>
            </a:pP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Lưng;</a:t>
            </a:r>
          </a:p>
          <a:p>
            <a:pPr marL="173038" marR="0" lvl="0" indent="0" algn="l" defTabSz="914400" rtl="0" eaLnBrk="1" fontAlgn="base" latinLnBrk="0" hangingPunct="1">
              <a:lnSpc>
                <a:spcPct val="100000"/>
              </a:lnSpc>
              <a:spcBef>
                <a:spcPct val="20000"/>
              </a:spcBef>
              <a:spcAft>
                <a:spcPct val="0"/>
              </a:spcAft>
              <a:buClr>
                <a:srgbClr val="3399FF"/>
              </a:buClr>
              <a:buSzTx/>
              <a:buFontTx/>
              <a:buChar char="-"/>
              <a:tabLst/>
              <a:defRPr/>
            </a:pP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Túi;</a:t>
            </a:r>
          </a:p>
          <a:p>
            <a:pPr marL="173038" marR="0" lvl="0" indent="0" algn="l" defTabSz="914400" rtl="0" eaLnBrk="1" fontAlgn="base" latinLnBrk="0" hangingPunct="1">
              <a:lnSpc>
                <a:spcPct val="100000"/>
              </a:lnSpc>
              <a:spcBef>
                <a:spcPct val="20000"/>
              </a:spcBef>
              <a:spcAft>
                <a:spcPct val="0"/>
              </a:spcAft>
              <a:buClr>
                <a:srgbClr val="3399FF"/>
              </a:buClr>
              <a:buSzTx/>
              <a:buFontTx/>
              <a:buChar char="-"/>
              <a:tabLst/>
              <a:defRPr/>
            </a:pP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Pagette.</a:t>
            </a:r>
          </a:p>
          <a:p>
            <a:pPr marL="457200" marR="0" lvl="0" indent="-457200" algn="ctr" defTabSz="914400" rtl="0" eaLnBrk="1" fontAlgn="base" latinLnBrk="0" hangingPunct="1">
              <a:lnSpc>
                <a:spcPct val="100000"/>
              </a:lnSpc>
              <a:spcBef>
                <a:spcPct val="20000"/>
              </a:spcBef>
              <a:spcAft>
                <a:spcPct val="0"/>
              </a:spcAft>
              <a:buClr>
                <a:srgbClr val="3399FF"/>
              </a:buClr>
              <a:buSzTx/>
              <a:buFontTx/>
              <a:buChar char="-"/>
              <a:tabLst/>
              <a:defRPr/>
            </a:pPr>
            <a:endPar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27907061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circle(in)">
                                      <p:cBhvr>
                                        <p:cTn id="7" dur="20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7937" y="3048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Clr>
                <a:srgbClr val="CCCCFF"/>
              </a:buClr>
              <a:buNone/>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1.5 </a:t>
            </a: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Nhảy mẫu </a:t>
            </a:r>
            <a:r>
              <a:rPr lang="en-US" b="1">
                <a:solidFill>
                  <a:srgbClr val="FFFFFF"/>
                </a:solidFill>
                <a:latin typeface="Times New Roman" panose="02020603050405020304" pitchFamily="18" charset="0"/>
                <a:cs typeface="Times New Roman" panose="02020603050405020304" pitchFamily="18" charset="0"/>
              </a:rPr>
              <a:t>quần âu nữ xăng ply ống côn</a:t>
            </a:r>
            <a:endPar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grpSp>
        <p:nvGrpSpPr>
          <p:cNvPr id="2" name="Group 2"/>
          <p:cNvGrpSpPr>
            <a:grpSpLocks/>
          </p:cNvGrpSpPr>
          <p:nvPr/>
        </p:nvGrpSpPr>
        <p:grpSpPr bwMode="auto">
          <a:xfrm>
            <a:off x="298050" y="1045988"/>
            <a:ext cx="8610600" cy="5758962"/>
            <a:chOff x="2139" y="8502"/>
            <a:chExt cx="8724" cy="6281"/>
          </a:xfrm>
        </p:grpSpPr>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1" y="8502"/>
              <a:ext cx="8712" cy="2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9" y="11285"/>
              <a:ext cx="8672" cy="3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68276315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7937" y="3048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1.5 </a:t>
            </a: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Nhảy mẫu quần âu nữ xăng ply ống côn</a:t>
            </a:r>
          </a:p>
        </p:txBody>
      </p:sp>
      <p:grpSp>
        <p:nvGrpSpPr>
          <p:cNvPr id="7" name="Group 6"/>
          <p:cNvGrpSpPr/>
          <p:nvPr/>
        </p:nvGrpSpPr>
        <p:grpSpPr>
          <a:xfrm>
            <a:off x="1947068" y="1447800"/>
            <a:ext cx="5257800" cy="4724400"/>
            <a:chOff x="2514600" y="1524000"/>
            <a:chExt cx="2994025" cy="2520950"/>
          </a:xfrm>
        </p:grpSpPr>
        <p:pic>
          <p:nvPicPr>
            <p:cNvPr id="4104"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1524000"/>
              <a:ext cx="2994025"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roup 9"/>
            <p:cNvGrpSpPr>
              <a:grpSpLocks/>
            </p:cNvGrpSpPr>
            <p:nvPr/>
          </p:nvGrpSpPr>
          <p:grpSpPr bwMode="auto">
            <a:xfrm>
              <a:off x="2978150" y="2330450"/>
              <a:ext cx="2085975" cy="1714500"/>
              <a:chOff x="4221" y="1238"/>
              <a:chExt cx="3283" cy="2700"/>
            </a:xfrm>
          </p:grpSpPr>
          <p:pic>
            <p:nvPicPr>
              <p:cNvPr id="4106"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1" y="1238"/>
                <a:ext cx="1783" cy="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21" y="1238"/>
                <a:ext cx="1504" cy="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3943075751"/>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
            <a:ext cx="9172575" cy="152400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CHƯƠNG 3</a:t>
            </a:r>
            <a:r>
              <a:rPr kumimoji="0" lang="en-US" alt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 </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NHẢY MẪU TRÊN PHẦN MỀM GERBER TECHNOLOGY – ACCUMARK </a:t>
            </a:r>
          </a:p>
        </p:txBody>
      </p:sp>
      <p:grpSp>
        <p:nvGrpSpPr>
          <p:cNvPr id="11" name="Group 8"/>
          <p:cNvGrpSpPr>
            <a:grpSpLocks/>
          </p:cNvGrpSpPr>
          <p:nvPr/>
        </p:nvGrpSpPr>
        <p:grpSpPr bwMode="auto">
          <a:xfrm>
            <a:off x="76200" y="1606769"/>
            <a:ext cx="990600" cy="7550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1006476" y="2168269"/>
            <a:ext cx="8129588" cy="4470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800" y="1606769"/>
            <a:ext cx="6781800" cy="548647"/>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Cách</a:t>
            </a:r>
            <a:r>
              <a:rPr kumimoji="0" lang="en-US" sz="3200" b="1" i="0" u="none" strike="noStrike" kern="1200" cap="none" spc="0" normalizeH="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 lập bảng chi tiết</a:t>
            </a:r>
            <a:endPar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25" name="Rounded Rectangle 7"/>
          <p:cNvSpPr>
            <a:spLocks noChangeArrowheads="1"/>
          </p:cNvSpPr>
          <p:nvPr/>
        </p:nvSpPr>
        <p:spPr bwMode="auto">
          <a:xfrm>
            <a:off x="0" y="2437992"/>
            <a:ext cx="9136063" cy="62906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Clr>
                <a:srgbClr val="CCCCFF"/>
              </a:buClr>
              <a:buNone/>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2.1 </a:t>
            </a:r>
            <a:r>
              <a:rPr lang="en-US" sz="2800" b="1">
                <a:solidFill>
                  <a:schemeClr val="bg1"/>
                </a:solidFill>
                <a:latin typeface="Times New Roman" panose="02020603050405020304" pitchFamily="18" charset="0"/>
                <a:cs typeface="Times New Roman" panose="02020603050405020304" pitchFamily="18" charset="0"/>
              </a:rPr>
              <a:t>Các menu cơ bản thường dùng để lập bảng chi tiết</a:t>
            </a:r>
            <a:endParaRPr kumimoji="0" lang="en-US" sz="2800" b="1"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16" name="Striped Right Arrow 15"/>
          <p:cNvSpPr/>
          <p:nvPr/>
        </p:nvSpPr>
        <p:spPr bwMode="auto">
          <a:xfrm>
            <a:off x="0" y="4191000"/>
            <a:ext cx="5181599" cy="2667000"/>
          </a:xfrm>
          <a:prstGeom prst="stripedRightArrow">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a:solidFill>
                  <a:schemeClr val="bg1"/>
                </a:solidFill>
                <a:latin typeface="Times New Roman" panose="02020603050405020304" pitchFamily="18" charset="0"/>
                <a:cs typeface="Times New Roman" panose="02020603050405020304" pitchFamily="18" charset="0"/>
              </a:rPr>
              <a:t>Từ khách hàng đã chọn bấm phải chuột vào cột bên phải Accumark Explorer</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7799" y="3086323"/>
            <a:ext cx="3352801" cy="3771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481062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circle(in)">
                                      <p:cBhvr>
                                        <p:cTn id="7" dur="20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1000" fill="hold"/>
                                        <p:tgtEl>
                                          <p:spTgt spid="16"/>
                                        </p:tgtEl>
                                        <p:attrNameLst>
                                          <p:attrName>ppt_x</p:attrName>
                                        </p:attrNameLst>
                                      </p:cBhvr>
                                      <p:tavLst>
                                        <p:tav tm="0">
                                          <p:val>
                                            <p:strVal val="0-#ppt_w/2"/>
                                          </p:val>
                                        </p:tav>
                                        <p:tav tm="100000">
                                          <p:val>
                                            <p:strVal val="#ppt_x"/>
                                          </p:val>
                                        </p:tav>
                                      </p:tavLst>
                                    </p:anim>
                                    <p:anim calcmode="lin" valueType="num">
                                      <p:cBhvr additive="base">
                                        <p:cTn id="1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5122"/>
                                        </p:tgtEl>
                                        <p:attrNameLst>
                                          <p:attrName>style.visibility</p:attrName>
                                        </p:attrNameLst>
                                      </p:cBhvr>
                                      <p:to>
                                        <p:strVal val="visible"/>
                                      </p:to>
                                    </p:set>
                                    <p:animEffect transition="in" filter="circle(in)">
                                      <p:cBhvr>
                                        <p:cTn id="18" dur="2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9136063" cy="62906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2.1 </a:t>
            </a: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Các menu cơ bản thường dùng để lập bảng chi tiết</a:t>
            </a:r>
          </a:p>
        </p:txBody>
      </p:sp>
      <p:grpSp>
        <p:nvGrpSpPr>
          <p:cNvPr id="4" name="Group 3"/>
          <p:cNvGrpSpPr/>
          <p:nvPr/>
        </p:nvGrpSpPr>
        <p:grpSpPr>
          <a:xfrm>
            <a:off x="0" y="838200"/>
            <a:ext cx="7772399" cy="6019800"/>
            <a:chOff x="0" y="838200"/>
            <a:chExt cx="7772399" cy="6019800"/>
          </a:xfrm>
        </p:grpSpPr>
        <p:sp>
          <p:nvSpPr>
            <p:cNvPr id="16" name="Striped Right Arrow 15"/>
            <p:cNvSpPr/>
            <p:nvPr/>
          </p:nvSpPr>
          <p:spPr bwMode="auto">
            <a:xfrm>
              <a:off x="0" y="838200"/>
              <a:ext cx="1676399" cy="1143000"/>
            </a:xfrm>
            <a:prstGeom prst="stripedRightArrow">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XHHT</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grpSp>
          <p:nvGrpSpPr>
            <p:cNvPr id="2" name="Group 2"/>
            <p:cNvGrpSpPr>
              <a:grpSpLocks/>
            </p:cNvGrpSpPr>
            <p:nvPr/>
          </p:nvGrpSpPr>
          <p:grpSpPr bwMode="auto">
            <a:xfrm>
              <a:off x="1676398" y="1408735"/>
              <a:ext cx="6096001" cy="5449265"/>
              <a:chOff x="3665" y="10598"/>
              <a:chExt cx="5760" cy="3836"/>
            </a:xfrm>
          </p:grpSpPr>
          <p:pic>
            <p:nvPicPr>
              <p:cNvPr id="6147" name="Picture 6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65" y="10598"/>
                <a:ext cx="5760" cy="3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Oval 4"/>
              <p:cNvSpPr>
                <a:spLocks noChangeArrowheads="1"/>
              </p:cNvSpPr>
              <p:nvPr/>
            </p:nvSpPr>
            <p:spPr bwMode="auto">
              <a:xfrm>
                <a:off x="3873" y="13982"/>
                <a:ext cx="696" cy="360"/>
              </a:xfrm>
              <a:prstGeom prst="ellipse">
                <a:avLst/>
              </a:prstGeom>
              <a:noFill/>
              <a:ln w="12700" algn="ctr">
                <a:solidFill>
                  <a:srgbClr val="000000"/>
                </a:solidFill>
                <a:round/>
                <a:headEnd/>
                <a:tailEnd/>
              </a:ln>
              <a:effectLst/>
              <a:extLst>
                <a:ext uri="{909E8E84-426E-40DD-AFC4-6F175D3DCCD1}">
                  <a14:hiddenFill xmlns:a14="http://schemas.microsoft.com/office/drawing/2010/main">
                    <a:solidFill>
                      <a:srgbClr val="33CCCC"/>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bodyPr>
              <a:lstStyle/>
              <a:p>
                <a:endParaRPr lang="en-US"/>
              </a:p>
            </p:txBody>
          </p:sp>
        </p:grpSp>
      </p:grpSp>
    </p:spTree>
    <p:extLst>
      <p:ext uri="{BB962C8B-B14F-4D97-AF65-F5344CB8AC3E}">
        <p14:creationId xmlns:p14="http://schemas.microsoft.com/office/powerpoint/2010/main" val="369400801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circle(in)">
                                      <p:cBhvr>
                                        <p:cTn id="7" dur="20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9136063" cy="62906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2.1 </a:t>
            </a: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Các menu cơ bản thường dùng để lập bảng chi tiết</a:t>
            </a:r>
          </a:p>
        </p:txBody>
      </p:sp>
      <p:grpSp>
        <p:nvGrpSpPr>
          <p:cNvPr id="14" name="Group 13"/>
          <p:cNvGrpSpPr/>
          <p:nvPr/>
        </p:nvGrpSpPr>
        <p:grpSpPr>
          <a:xfrm>
            <a:off x="122500" y="762000"/>
            <a:ext cx="8907463" cy="6096000"/>
            <a:chOff x="122500" y="762000"/>
            <a:chExt cx="8907463" cy="6096000"/>
          </a:xfrm>
        </p:grpSpPr>
        <p:sp>
          <p:nvSpPr>
            <p:cNvPr id="5" name="Rounded Rectangle 4"/>
            <p:cNvSpPr/>
            <p:nvPr/>
          </p:nvSpPr>
          <p:spPr bwMode="auto">
            <a:xfrm>
              <a:off x="122500" y="762000"/>
              <a:ext cx="8907463" cy="6096000"/>
            </a:xfrm>
            <a:prstGeom prst="roundRect">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Trong ô Comments điền ghi chú khi cần</a:t>
              </a:r>
            </a:p>
            <a:p>
              <a:pPr algn="just"/>
              <a:r>
                <a:rPr lang="en-US">
                  <a:solidFill>
                    <a:schemeClr val="bg1"/>
                  </a:solidFill>
                  <a:latin typeface="Times New Roman" panose="02020603050405020304" pitchFamily="18" charset="0"/>
                  <a:cs typeface="Times New Roman" panose="02020603050405020304" pitchFamily="18" charset="0"/>
                </a:rPr>
                <a:t>Trong cột Piece Name, bấm vào        chọn tên các chi tiết định nhóm vào bảng thống kê</a:t>
              </a:r>
            </a:p>
            <a:p>
              <a:pPr algn="just"/>
              <a:r>
                <a:rPr lang="en-US">
                  <a:solidFill>
                    <a:schemeClr val="bg1"/>
                  </a:solidFill>
                  <a:latin typeface="Times New Roman" panose="02020603050405020304" pitchFamily="18" charset="0"/>
                  <a:cs typeface="Times New Roman" panose="02020603050405020304" pitchFamily="18" charset="0"/>
                </a:rPr>
                <a:t>Trong cột Image : hiển thị sự khác biệt giữa các chi tiết</a:t>
              </a:r>
            </a:p>
            <a:p>
              <a:pPr algn="just"/>
              <a:r>
                <a:rPr lang="en-US">
                  <a:solidFill>
                    <a:schemeClr val="bg1"/>
                  </a:solidFill>
                  <a:latin typeface="Times New Roman" panose="02020603050405020304" pitchFamily="18" charset="0"/>
                  <a:cs typeface="Times New Roman" panose="02020603050405020304" pitchFamily="18" charset="0"/>
                </a:rPr>
                <a:t>Trong cột Fabric : điền loại nguyên liệu</a:t>
              </a:r>
            </a:p>
            <a:p>
              <a:pPr algn="just"/>
              <a:r>
                <a:rPr lang="en-US">
                  <a:solidFill>
                    <a:schemeClr val="bg1"/>
                  </a:solidFill>
                  <a:latin typeface="Times New Roman" panose="02020603050405020304" pitchFamily="18" charset="0"/>
                  <a:cs typeface="Times New Roman" panose="02020603050405020304" pitchFamily="18" charset="0"/>
                </a:rPr>
                <a:t>Trong cột _._ : số lượng chi tiết yêu cầu ở tư thế khi số hóa</a:t>
              </a:r>
            </a:p>
            <a:p>
              <a:pPr algn="just"/>
              <a:r>
                <a:rPr lang="en-US">
                  <a:solidFill>
                    <a:schemeClr val="bg1"/>
                  </a:solidFill>
                  <a:latin typeface="Times New Roman" panose="02020603050405020304" pitchFamily="18" charset="0"/>
                  <a:cs typeface="Times New Roman" panose="02020603050405020304" pitchFamily="18" charset="0"/>
                </a:rPr>
                <a:t>Trong cột Flips (S, Y, XY) : các tư thế lật chi tiết</a:t>
              </a:r>
            </a:p>
            <a:p>
              <a:pPr algn="just"/>
              <a:r>
                <a:rPr lang="en-US">
                  <a:solidFill>
                    <a:schemeClr val="bg1"/>
                  </a:solidFill>
                  <a:latin typeface="Times New Roman" panose="02020603050405020304" pitchFamily="18" charset="0"/>
                  <a:cs typeface="Times New Roman" panose="02020603050405020304" pitchFamily="18" charset="0"/>
                </a:rPr>
                <a:t>Trong cột Haft Piece : chi tiết chia chung giữa các sản phẩm hay không</a:t>
              </a:r>
            </a:p>
            <a:p>
              <a:pPr algn="just"/>
              <a:r>
                <a:rPr lang="en-US">
                  <a:solidFill>
                    <a:schemeClr val="bg1"/>
                  </a:solidFill>
                  <a:latin typeface="Times New Roman" panose="02020603050405020304" pitchFamily="18" charset="0"/>
                  <a:cs typeface="Times New Roman" panose="02020603050405020304" pitchFamily="18" charset="0"/>
                </a:rPr>
                <a:t>Trong cột DYN-PC : số lần cắt can trong sơ đồ</a:t>
              </a:r>
            </a:p>
            <a:p>
              <a:pPr algn="just"/>
              <a:r>
                <a:rPr lang="en-US">
                  <a:solidFill>
                    <a:schemeClr val="bg1"/>
                  </a:solidFill>
                  <a:latin typeface="Times New Roman" panose="02020603050405020304" pitchFamily="18" charset="0"/>
                  <a:cs typeface="Times New Roman" panose="02020603050405020304" pitchFamily="18" charset="0"/>
                </a:rPr>
                <a:t>Trong cột ADD-PC : thêm chi tiết khi giác sơ đồ</a:t>
              </a:r>
            </a:p>
            <a:p>
              <a:pPr algn="just"/>
              <a:r>
                <a:rPr lang="en-US">
                  <a:solidFill>
                    <a:schemeClr val="bg1"/>
                  </a:solidFill>
                  <a:latin typeface="Times New Roman" panose="02020603050405020304" pitchFamily="18" charset="0"/>
                  <a:cs typeface="Times New Roman" panose="02020603050405020304" pitchFamily="18" charset="0"/>
                </a:rPr>
                <a:t>File/Save-Save as đặt tên mã hàng để </a:t>
              </a:r>
              <a:r>
                <a:rPr lang="en-US" smtClean="0">
                  <a:solidFill>
                    <a:schemeClr val="bg1"/>
                  </a:solidFill>
                  <a:latin typeface="Times New Roman" panose="02020603050405020304" pitchFamily="18" charset="0"/>
                  <a:cs typeface="Times New Roman" panose="02020603050405020304" pitchFamily="18" charset="0"/>
                </a:rPr>
                <a:t>lưu.</a:t>
              </a:r>
              <a:endParaRPr lang="en-US">
                <a:solidFill>
                  <a:schemeClr val="bg1"/>
                </a:solidFill>
                <a:latin typeface="Times New Roman" panose="02020603050405020304" pitchFamily="18" charset="0"/>
                <a:cs typeface="Times New Roman" panose="02020603050405020304" pitchFamily="18" charset="0"/>
              </a:endParaRPr>
            </a:p>
          </p:txBody>
        </p:sp>
        <p:pic>
          <p:nvPicPr>
            <p:cNvPr id="7181" name="Picture 70" descr="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0125" y="1502778"/>
              <a:ext cx="612842"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53074088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ircle(in)">
                                      <p:cBhvr>
                                        <p:cTn id="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9136063" cy="62906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2.1 </a:t>
            </a: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Các menu cơ bản thường dùng để lập bảng chi tiết</a:t>
            </a:r>
          </a:p>
        </p:txBody>
      </p:sp>
      <p:sp>
        <p:nvSpPr>
          <p:cNvPr id="2" name="Up Ribbon 1"/>
          <p:cNvSpPr/>
          <p:nvPr/>
        </p:nvSpPr>
        <p:spPr bwMode="auto">
          <a:xfrm>
            <a:off x="2057400" y="609600"/>
            <a:ext cx="5033169" cy="1047340"/>
          </a:xfrm>
          <a:prstGeom prst="ribbon2">
            <a:avLst/>
          </a:prstGeom>
          <a:solidFill>
            <a:srgbClr val="F4F173"/>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sz="2400" b="1" i="0" u="none" strike="noStrike" cap="none" normalizeH="0" baseline="0" smtClean="0">
                <a:ln>
                  <a:noFill/>
                </a:ln>
                <a:solidFill>
                  <a:schemeClr val="tx1"/>
                </a:solidFill>
                <a:latin typeface="Times New Roman" panose="02020603050405020304" pitchFamily="18" charset="0"/>
                <a:cs typeface="Times New Roman" panose="02020603050405020304" pitchFamily="18" charset="0"/>
              </a:rPr>
              <a:t>Lập bảng</a:t>
            </a:r>
            <a:r>
              <a:rPr kumimoji="0" lang="en-US" sz="2400" b="1" i="0" u="none" strike="noStrike" cap="none" normalizeH="0" smtClean="0">
                <a:ln>
                  <a:noFill/>
                </a:ln>
                <a:solidFill>
                  <a:schemeClr val="tx1"/>
                </a:solidFill>
                <a:latin typeface="Times New Roman" panose="02020603050405020304" pitchFamily="18" charset="0"/>
                <a:cs typeface="Times New Roman" panose="02020603050405020304" pitchFamily="18" charset="0"/>
              </a:rPr>
              <a:t> tác nghiệp giác sơ đồ </a:t>
            </a:r>
            <a:endParaRPr kumimoji="0" lang="en-US" sz="2400" b="1" i="0" u="none" strike="noStrike" cap="none" normalizeH="0" baseline="0" smtClean="0">
              <a:ln>
                <a:noFill/>
              </a:ln>
              <a:solidFill>
                <a:schemeClr val="tx1"/>
              </a:solidFill>
              <a:latin typeface="Times New Roman" panose="02020603050405020304" pitchFamily="18" charset="0"/>
              <a:cs typeface="Times New Roman" panose="02020603050405020304" pitchFamily="18" charset="0"/>
            </a:endParaRPr>
          </a:p>
        </p:txBody>
      </p:sp>
      <p:sp>
        <p:nvSpPr>
          <p:cNvPr id="7" name="Striped Right Arrow 6"/>
          <p:cNvSpPr/>
          <p:nvPr/>
        </p:nvSpPr>
        <p:spPr bwMode="auto">
          <a:xfrm>
            <a:off x="0" y="2438400"/>
            <a:ext cx="5181599" cy="2667000"/>
          </a:xfrm>
          <a:prstGeom prst="stripedRightArrow">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a:solidFill>
                  <a:schemeClr val="bg1"/>
                </a:solidFill>
                <a:latin typeface="Times New Roman" panose="02020603050405020304" pitchFamily="18" charset="0"/>
                <a:cs typeface="Times New Roman" panose="02020603050405020304" pitchFamily="18" charset="0"/>
              </a:rPr>
              <a:t>Từ khách hàng đã chọn bấm phải chuột vào cột bên phải Accumark Explorer</a:t>
            </a: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1599" y="1752599"/>
            <a:ext cx="3810001" cy="512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2814872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0-#ppt_w/2"/>
                                          </p:val>
                                        </p:tav>
                                        <p:tav tm="100000">
                                          <p:val>
                                            <p:strVal val="#ppt_x"/>
                                          </p:val>
                                        </p:tav>
                                      </p:tavLst>
                                    </p:anim>
                                    <p:anim calcmode="lin" valueType="num">
                                      <p:cBhvr additive="base">
                                        <p:cTn id="13"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9218"/>
                                        </p:tgtEl>
                                        <p:attrNameLst>
                                          <p:attrName>style.visibility</p:attrName>
                                        </p:attrNameLst>
                                      </p:cBhvr>
                                      <p:to>
                                        <p:strVal val="visible"/>
                                      </p:to>
                                    </p:set>
                                    <p:animEffect transition="in" filter="circle(in)">
                                      <p:cBhvr>
                                        <p:cTn id="18" dur="2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9136063" cy="62906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2.1 </a:t>
            </a: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Các menu cơ bản thường dùng để lập bảng chi tiết</a:t>
            </a:r>
          </a:p>
        </p:txBody>
      </p:sp>
      <p:sp>
        <p:nvSpPr>
          <p:cNvPr id="2" name="Up Ribbon 1"/>
          <p:cNvSpPr/>
          <p:nvPr/>
        </p:nvSpPr>
        <p:spPr bwMode="auto">
          <a:xfrm>
            <a:off x="2057400" y="609600"/>
            <a:ext cx="5033169" cy="1047340"/>
          </a:xfrm>
          <a:prstGeom prst="ribbon2">
            <a:avLst/>
          </a:prstGeom>
          <a:solidFill>
            <a:srgbClr val="F4F173"/>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Lập bảng tác nghiệp giác sơ đồ </a:t>
            </a:r>
          </a:p>
        </p:txBody>
      </p:sp>
      <p:sp>
        <p:nvSpPr>
          <p:cNvPr id="7" name="Striped Right Arrow 6"/>
          <p:cNvSpPr/>
          <p:nvPr/>
        </p:nvSpPr>
        <p:spPr bwMode="auto">
          <a:xfrm>
            <a:off x="1" y="2438400"/>
            <a:ext cx="3581399" cy="2667000"/>
          </a:xfrm>
          <a:prstGeom prst="stripedRightArrow">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r>
              <a:rPr lang="en-US" smtClean="0">
                <a:solidFill>
                  <a:schemeClr val="bg1"/>
                </a:solidFill>
                <a:latin typeface="Times New Roman" panose="02020603050405020304" pitchFamily="18" charset="0"/>
                <a:cs typeface="Times New Roman" panose="02020603050405020304" pitchFamily="18" charset="0"/>
              </a:rPr>
              <a:t>XHHT</a:t>
            </a:r>
          </a:p>
          <a:p>
            <a:pPr lvl="0"/>
            <a:r>
              <a:rPr lang="en-US" smtClean="0">
                <a:solidFill>
                  <a:schemeClr val="bg1"/>
                </a:solidFill>
                <a:latin typeface="Times New Roman" panose="02020603050405020304" pitchFamily="18" charset="0"/>
                <a:cs typeface="Times New Roman" panose="02020603050405020304" pitchFamily="18" charset="0"/>
              </a:rPr>
              <a:t>Trang </a:t>
            </a:r>
            <a:r>
              <a:rPr lang="en-US">
                <a:solidFill>
                  <a:schemeClr val="bg1"/>
                </a:solidFill>
                <a:latin typeface="Times New Roman" panose="02020603050405020304" pitchFamily="18" charset="0"/>
                <a:cs typeface="Times New Roman" panose="02020603050405020304" pitchFamily="18" charset="0"/>
              </a:rPr>
              <a:t>đầu của bảng tác nghiệp</a:t>
            </a:r>
            <a:endParaRPr kumimoji="0" lang="en-US" sz="28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grpSp>
        <p:nvGrpSpPr>
          <p:cNvPr id="3" name="Group 2"/>
          <p:cNvGrpSpPr>
            <a:grpSpLocks/>
          </p:cNvGrpSpPr>
          <p:nvPr/>
        </p:nvGrpSpPr>
        <p:grpSpPr bwMode="auto">
          <a:xfrm>
            <a:off x="3581400" y="1832742"/>
            <a:ext cx="5554663" cy="5025258"/>
            <a:chOff x="4041" y="9859"/>
            <a:chExt cx="5330" cy="4413"/>
          </a:xfrm>
        </p:grpSpPr>
        <p:pic>
          <p:nvPicPr>
            <p:cNvPr id="10243" name="Picture 9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1" y="9859"/>
              <a:ext cx="5330" cy="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Oval 4"/>
            <p:cNvSpPr>
              <a:spLocks noChangeArrowheads="1"/>
            </p:cNvSpPr>
            <p:nvPr/>
          </p:nvSpPr>
          <p:spPr bwMode="auto">
            <a:xfrm>
              <a:off x="4365" y="13766"/>
              <a:ext cx="696" cy="360"/>
            </a:xfrm>
            <a:prstGeom prst="ellipse">
              <a:avLst/>
            </a:prstGeom>
            <a:noFill/>
            <a:ln w="12700" algn="ctr">
              <a:solidFill>
                <a:srgbClr val="000000"/>
              </a:solidFill>
              <a:round/>
              <a:headEnd/>
              <a:tailEnd/>
            </a:ln>
            <a:effectLst/>
            <a:extLst>
              <a:ext uri="{909E8E84-426E-40DD-AFC4-6F175D3DCCD1}">
                <a14:hiddenFill xmlns:a14="http://schemas.microsoft.com/office/drawing/2010/main">
                  <a:solidFill>
                    <a:srgbClr val="33CCCC"/>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12228854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ircle(in)">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9136063" cy="62906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2.1 </a:t>
            </a: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Các menu cơ bản thường dùng để lập bảng chi tiết</a:t>
            </a:r>
          </a:p>
        </p:txBody>
      </p:sp>
      <p:sp>
        <p:nvSpPr>
          <p:cNvPr id="2" name="Up Ribbon 1"/>
          <p:cNvSpPr/>
          <p:nvPr/>
        </p:nvSpPr>
        <p:spPr bwMode="auto">
          <a:xfrm>
            <a:off x="2057400" y="609600"/>
            <a:ext cx="5033169" cy="1047340"/>
          </a:xfrm>
          <a:prstGeom prst="ribbon2">
            <a:avLst/>
          </a:prstGeom>
          <a:solidFill>
            <a:srgbClr val="F4F173"/>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Lập bảng tác nghiệp giác sơ đồ </a:t>
            </a:r>
          </a:p>
        </p:txBody>
      </p:sp>
      <p:sp>
        <p:nvSpPr>
          <p:cNvPr id="9" name="Rounded Rectangle 8"/>
          <p:cNvSpPr/>
          <p:nvPr/>
        </p:nvSpPr>
        <p:spPr bwMode="auto">
          <a:xfrm>
            <a:off x="732100" y="1752600"/>
            <a:ext cx="7649900" cy="5105400"/>
          </a:xfrm>
          <a:prstGeom prst="roundRect">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Trong ô Marker Name, điền tên sơ đồ (tên mã hàng + loại nguyên liệu + khổ vải + size + số lượng)</a:t>
            </a:r>
          </a:p>
          <a:p>
            <a:pPr algn="just"/>
            <a:r>
              <a:rPr lang="en-US">
                <a:solidFill>
                  <a:schemeClr val="bg1"/>
                </a:solidFill>
                <a:latin typeface="Times New Roman" panose="02020603050405020304" pitchFamily="18" charset="0"/>
                <a:cs typeface="Times New Roman" panose="02020603050405020304" pitchFamily="18" charset="0"/>
              </a:rPr>
              <a:t>Trong ô Description mô tả thêm về sơ đồ (nếu có)</a:t>
            </a:r>
          </a:p>
          <a:p>
            <a:pPr algn="just"/>
            <a:r>
              <a:rPr lang="en-US">
                <a:solidFill>
                  <a:schemeClr val="bg1"/>
                </a:solidFill>
                <a:latin typeface="Times New Roman" panose="02020603050405020304" pitchFamily="18" charset="0"/>
                <a:cs typeface="Times New Roman" panose="02020603050405020304" pitchFamily="18" charset="0"/>
              </a:rPr>
              <a:t>Trong ô Order Number, đặt số tác nghiệp (tùy ý)</a:t>
            </a:r>
          </a:p>
          <a:p>
            <a:pPr algn="just"/>
            <a:r>
              <a:rPr lang="en-US">
                <a:solidFill>
                  <a:schemeClr val="bg1"/>
                </a:solidFill>
                <a:latin typeface="Times New Roman" panose="02020603050405020304" pitchFamily="18" charset="0"/>
                <a:cs typeface="Times New Roman" panose="02020603050405020304" pitchFamily="18" charset="0"/>
              </a:rPr>
              <a:t>Trong ô Fabric width, quy định khổ sơ đồ</a:t>
            </a:r>
          </a:p>
          <a:p>
            <a:pPr algn="just"/>
            <a:r>
              <a:rPr lang="en-US">
                <a:solidFill>
                  <a:schemeClr val="bg1"/>
                </a:solidFill>
                <a:latin typeface="Times New Roman" panose="02020603050405020304" pitchFamily="18" charset="0"/>
                <a:cs typeface="Times New Roman" panose="02020603050405020304" pitchFamily="18" charset="0"/>
              </a:rPr>
              <a:t>Trong ô Target Util quy định phần trăm hữu ích</a:t>
            </a:r>
          </a:p>
          <a:p>
            <a:pPr algn="just"/>
            <a:r>
              <a:rPr lang="en-US">
                <a:solidFill>
                  <a:schemeClr val="bg1"/>
                </a:solidFill>
                <a:latin typeface="Times New Roman" panose="02020603050405020304" pitchFamily="18" charset="0"/>
                <a:cs typeface="Times New Roman" panose="02020603050405020304" pitchFamily="18" charset="0"/>
              </a:rPr>
              <a:t>Trong ô Matching, quy định về căn kẻ</a:t>
            </a:r>
          </a:p>
          <a:p>
            <a:pPr algn="just"/>
            <a:r>
              <a:rPr lang="en-US">
                <a:solidFill>
                  <a:schemeClr val="bg1"/>
                </a:solidFill>
                <a:latin typeface="Times New Roman" panose="02020603050405020304" pitchFamily="18" charset="0"/>
                <a:cs typeface="Times New Roman" panose="02020603050405020304" pitchFamily="18" charset="0"/>
              </a:rPr>
              <a:t>	Standard : theo hệ chuẩn</a:t>
            </a:r>
          </a:p>
          <a:p>
            <a:pPr algn="just"/>
            <a:r>
              <a:rPr lang="en-US">
                <a:solidFill>
                  <a:schemeClr val="bg1"/>
                </a:solidFill>
                <a:latin typeface="Times New Roman" panose="02020603050405020304" pitchFamily="18" charset="0"/>
                <a:cs typeface="Times New Roman" panose="02020603050405020304" pitchFamily="18" charset="0"/>
              </a:rPr>
              <a:t>	Star : hoa dâu</a:t>
            </a:r>
          </a:p>
        </p:txBody>
      </p:sp>
    </p:spTree>
    <p:extLst>
      <p:ext uri="{BB962C8B-B14F-4D97-AF65-F5344CB8AC3E}">
        <p14:creationId xmlns:p14="http://schemas.microsoft.com/office/powerpoint/2010/main" val="357870796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9136063" cy="62906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2.1 </a:t>
            </a: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Các menu cơ bản thường dùng để lập bảng chi tiết</a:t>
            </a:r>
          </a:p>
        </p:txBody>
      </p:sp>
      <p:sp>
        <p:nvSpPr>
          <p:cNvPr id="2" name="Up Ribbon 1"/>
          <p:cNvSpPr/>
          <p:nvPr/>
        </p:nvSpPr>
        <p:spPr bwMode="auto">
          <a:xfrm>
            <a:off x="2057400" y="609600"/>
            <a:ext cx="5033169" cy="1047340"/>
          </a:xfrm>
          <a:prstGeom prst="ribbon2">
            <a:avLst/>
          </a:prstGeom>
          <a:solidFill>
            <a:srgbClr val="F4F173"/>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Lập bảng tác nghiệp giác sơ đồ </a:t>
            </a:r>
          </a:p>
        </p:txBody>
      </p:sp>
      <p:sp>
        <p:nvSpPr>
          <p:cNvPr id="9" name="Rounded Rectangle 8"/>
          <p:cNvSpPr/>
          <p:nvPr/>
        </p:nvSpPr>
        <p:spPr bwMode="auto">
          <a:xfrm>
            <a:off x="1219200" y="1828800"/>
            <a:ext cx="7040300" cy="4724400"/>
          </a:xfrm>
          <a:prstGeom prst="roundRect">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Trong ô Flaid, chu kì sọc ngang của vải :</a:t>
            </a:r>
          </a:p>
          <a:p>
            <a:pPr algn="just"/>
            <a:r>
              <a:rPr lang="en-US">
                <a:solidFill>
                  <a:schemeClr val="bg1"/>
                </a:solidFill>
                <a:latin typeface="Times New Roman" panose="02020603050405020304" pitchFamily="18" charset="0"/>
                <a:cs typeface="Times New Roman" panose="02020603050405020304" pitchFamily="18" charset="0"/>
              </a:rPr>
              <a:t>	Offeset : chu kì sọc phụ</a:t>
            </a:r>
          </a:p>
          <a:p>
            <a:pPr algn="just"/>
            <a:r>
              <a:rPr lang="en-US">
                <a:solidFill>
                  <a:schemeClr val="bg1"/>
                </a:solidFill>
                <a:latin typeface="Times New Roman" panose="02020603050405020304" pitchFamily="18" charset="0"/>
                <a:cs typeface="Times New Roman" panose="02020603050405020304" pitchFamily="18" charset="0"/>
              </a:rPr>
              <a:t>	Trong ô Stripe, chu kì sọc dọc của vải</a:t>
            </a:r>
          </a:p>
          <a:p>
            <a:pPr algn="just"/>
            <a:r>
              <a:rPr lang="en-US">
                <a:solidFill>
                  <a:schemeClr val="bg1"/>
                </a:solidFill>
                <a:latin typeface="Times New Roman" panose="02020603050405020304" pitchFamily="18" charset="0"/>
                <a:cs typeface="Times New Roman" panose="02020603050405020304" pitchFamily="18" charset="0"/>
              </a:rPr>
              <a:t>	Offeset : chu kì sọc từ biên</a:t>
            </a:r>
          </a:p>
          <a:p>
            <a:pPr algn="just"/>
            <a:r>
              <a:rPr lang="en-US">
                <a:solidFill>
                  <a:schemeClr val="bg1"/>
                </a:solidFill>
                <a:latin typeface="Times New Roman" panose="02020603050405020304" pitchFamily="18" charset="0"/>
                <a:cs typeface="Times New Roman" panose="02020603050405020304" pitchFamily="18" charset="0"/>
              </a:rPr>
              <a:t>Trong ô Lay Limits, chọn quy định giác sơ đồ</a:t>
            </a:r>
          </a:p>
          <a:p>
            <a:pPr algn="just"/>
            <a:r>
              <a:rPr lang="en-US">
                <a:solidFill>
                  <a:schemeClr val="bg1"/>
                </a:solidFill>
                <a:latin typeface="Times New Roman" panose="02020603050405020304" pitchFamily="18" charset="0"/>
                <a:cs typeface="Times New Roman" panose="02020603050405020304" pitchFamily="18" charset="0"/>
              </a:rPr>
              <a:t>Trong ô Annotation, chọn quy định ghi chú</a:t>
            </a:r>
          </a:p>
          <a:p>
            <a:pPr algn="just"/>
            <a:r>
              <a:rPr lang="en-US">
                <a:solidFill>
                  <a:schemeClr val="bg1"/>
                </a:solidFill>
                <a:latin typeface="Times New Roman" panose="02020603050405020304" pitchFamily="18" charset="0"/>
                <a:cs typeface="Times New Roman" panose="02020603050405020304" pitchFamily="18" charset="0"/>
              </a:rPr>
              <a:t>Trong ô Block Buffer, chọn quy định khối và khoảng đệm</a:t>
            </a:r>
          </a:p>
          <a:p>
            <a:pPr algn="just"/>
            <a:r>
              <a:rPr lang="en-US">
                <a:solidFill>
                  <a:schemeClr val="bg1"/>
                </a:solidFill>
                <a:latin typeface="Times New Roman" panose="02020603050405020304" pitchFamily="18" charset="0"/>
                <a:cs typeface="Times New Roman" panose="02020603050405020304" pitchFamily="18" charset="0"/>
              </a:rPr>
              <a:t>Trong ô Notch, chọn quy định dấu bấm</a:t>
            </a:r>
            <a:endParaRPr kumimoji="0" lang="en-US" sz="28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568280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9136063" cy="62906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2.1 </a:t>
            </a: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Các menu cơ bản thường dùng để lập bảng chi tiết</a:t>
            </a:r>
          </a:p>
        </p:txBody>
      </p:sp>
      <p:sp>
        <p:nvSpPr>
          <p:cNvPr id="2" name="Up Ribbon 1"/>
          <p:cNvSpPr/>
          <p:nvPr/>
        </p:nvSpPr>
        <p:spPr bwMode="auto">
          <a:xfrm>
            <a:off x="2057400" y="609600"/>
            <a:ext cx="5033169" cy="1047340"/>
          </a:xfrm>
          <a:prstGeom prst="ribbon2">
            <a:avLst/>
          </a:prstGeom>
          <a:solidFill>
            <a:srgbClr val="F4F173"/>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Lập bảng tác nghiệp giác sơ đồ </a:t>
            </a:r>
          </a:p>
        </p:txBody>
      </p:sp>
      <p:sp>
        <p:nvSpPr>
          <p:cNvPr id="5" name="Striped Right Arrow 4"/>
          <p:cNvSpPr/>
          <p:nvPr/>
        </p:nvSpPr>
        <p:spPr bwMode="auto">
          <a:xfrm>
            <a:off x="5787" y="2266540"/>
            <a:ext cx="2815958" cy="2674660"/>
          </a:xfrm>
          <a:prstGeom prst="stripedRightArrow">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r>
              <a:rPr lang="en-US">
                <a:solidFill>
                  <a:schemeClr val="bg1"/>
                </a:solidFill>
                <a:latin typeface="Times New Roman" panose="02020603050405020304" pitchFamily="18" charset="0"/>
                <a:cs typeface="Times New Roman" panose="02020603050405020304" pitchFamily="18" charset="0"/>
              </a:rPr>
              <a:t>Chọn vào Model 1 </a:t>
            </a:r>
            <a:endParaRPr lang="en-US" smtClean="0">
              <a:solidFill>
                <a:schemeClr val="bg1"/>
              </a:solidFill>
              <a:latin typeface="Times New Roman" panose="02020603050405020304" pitchFamily="18" charset="0"/>
              <a:cs typeface="Times New Roman" panose="02020603050405020304" pitchFamily="18" charset="0"/>
            </a:endParaRPr>
          </a:p>
          <a:p>
            <a:pPr lvl="0"/>
            <a:r>
              <a:rPr lang="en-US" smtClean="0">
                <a:solidFill>
                  <a:schemeClr val="bg1"/>
                </a:solidFill>
                <a:latin typeface="Times New Roman" panose="02020603050405020304" pitchFamily="18" charset="0"/>
                <a:cs typeface="Times New Roman" panose="02020603050405020304" pitchFamily="18" charset="0"/>
                <a:sym typeface="Wingdings" panose="05000000000000000000" pitchFamily="2" charset="2"/>
              </a:rPr>
              <a:t> </a:t>
            </a:r>
            <a:r>
              <a:rPr lang="en-US" smtClean="0">
                <a:solidFill>
                  <a:schemeClr val="bg1"/>
                </a:solidFill>
                <a:latin typeface="Times New Roman" panose="02020603050405020304" pitchFamily="18" charset="0"/>
                <a:cs typeface="Times New Roman" panose="02020603050405020304" pitchFamily="18" charset="0"/>
              </a:rPr>
              <a:t>XHHT</a:t>
            </a:r>
            <a:endParaRPr kumimoji="0" lang="en-US" sz="28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grpSp>
        <p:nvGrpSpPr>
          <p:cNvPr id="3" name="Group 2"/>
          <p:cNvGrpSpPr>
            <a:grpSpLocks/>
          </p:cNvGrpSpPr>
          <p:nvPr/>
        </p:nvGrpSpPr>
        <p:grpSpPr bwMode="auto">
          <a:xfrm>
            <a:off x="2833320" y="1676230"/>
            <a:ext cx="5396280" cy="5181769"/>
            <a:chOff x="3755" y="7178"/>
            <a:chExt cx="5580" cy="4369"/>
          </a:xfrm>
        </p:grpSpPr>
        <p:pic>
          <p:nvPicPr>
            <p:cNvPr id="11267" name="Picture 9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55" y="7178"/>
              <a:ext cx="5580" cy="4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Oval 4"/>
            <p:cNvSpPr>
              <a:spLocks noChangeArrowheads="1"/>
            </p:cNvSpPr>
            <p:nvPr/>
          </p:nvSpPr>
          <p:spPr bwMode="auto">
            <a:xfrm>
              <a:off x="5517" y="11018"/>
              <a:ext cx="696" cy="360"/>
            </a:xfrm>
            <a:prstGeom prst="ellipse">
              <a:avLst/>
            </a:prstGeom>
            <a:noFill/>
            <a:ln w="12700" algn="ctr">
              <a:solidFill>
                <a:srgbClr val="000000"/>
              </a:solidFill>
              <a:round/>
              <a:headEnd/>
              <a:tailEnd/>
            </a:ln>
            <a:effectLst/>
            <a:extLst>
              <a:ext uri="{909E8E84-426E-40DD-AFC4-6F175D3DCCD1}">
                <a14:hiddenFill xmlns:a14="http://schemas.microsoft.com/office/drawing/2010/main">
                  <a:solidFill>
                    <a:srgbClr val="33CCCC"/>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82598002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0-#ppt_w/2"/>
                                          </p:val>
                                        </p:tav>
                                        <p:tav tm="100000">
                                          <p:val>
                                            <p:strVal val="#ppt_x"/>
                                          </p:val>
                                        </p:tav>
                                      </p:tavLst>
                                    </p:anim>
                                    <p:anim calcmode="lin" valueType="num">
                                      <p:cBhvr additive="base">
                                        <p:cTn id="8" dur="1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ircle(in)">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9136063" cy="62906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2.1 </a:t>
            </a: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Các menu cơ bản thường dùng để lập bảng chi tiết</a:t>
            </a:r>
          </a:p>
        </p:txBody>
      </p:sp>
      <p:sp>
        <p:nvSpPr>
          <p:cNvPr id="2" name="Up Ribbon 1"/>
          <p:cNvSpPr/>
          <p:nvPr/>
        </p:nvSpPr>
        <p:spPr bwMode="auto">
          <a:xfrm>
            <a:off x="2057400" y="609600"/>
            <a:ext cx="5033169" cy="1047340"/>
          </a:xfrm>
          <a:prstGeom prst="ribbon2">
            <a:avLst/>
          </a:prstGeom>
          <a:solidFill>
            <a:srgbClr val="F4F173"/>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Lập bảng tác nghiệp giác sơ đồ </a:t>
            </a:r>
          </a:p>
        </p:txBody>
      </p:sp>
      <p:sp>
        <p:nvSpPr>
          <p:cNvPr id="3" name="Vertical Scroll 2"/>
          <p:cNvSpPr/>
          <p:nvPr/>
        </p:nvSpPr>
        <p:spPr bwMode="auto">
          <a:xfrm>
            <a:off x="1524000" y="2057400"/>
            <a:ext cx="6553200" cy="4572000"/>
          </a:xfrm>
          <a:prstGeom prst="verticalScroll">
            <a:avLst/>
          </a:prstGeom>
          <a:solidFill>
            <a:srgbClr val="00B0F0"/>
          </a:solidFill>
          <a:ln w="952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sz="2400">
                <a:solidFill>
                  <a:schemeClr val="bg1"/>
                </a:solidFill>
                <a:latin typeface="Times New Roman" panose="02020603050405020304" pitchFamily="18" charset="0"/>
                <a:cs typeface="Times New Roman" panose="02020603050405020304" pitchFamily="18" charset="0"/>
              </a:rPr>
              <a:t>Trong ô Models Name, chọn tên “Bảng thống kê  chi tiết” bạn muốn trong tác nghiệp sơ đồ này</a:t>
            </a:r>
          </a:p>
          <a:p>
            <a:r>
              <a:rPr lang="en-US" sz="2400">
                <a:solidFill>
                  <a:schemeClr val="bg1"/>
                </a:solidFill>
                <a:latin typeface="Times New Roman" panose="02020603050405020304" pitchFamily="18" charset="0"/>
                <a:cs typeface="Times New Roman" panose="02020603050405020304" pitchFamily="18" charset="0"/>
              </a:rPr>
              <a:t>Trong ô Add PC/PD, thêm chi tiết/thêm bó khi giác sơ đồ. Chọn </a:t>
            </a:r>
          </a:p>
          <a:p>
            <a:r>
              <a:rPr lang="en-US" sz="2400">
                <a:solidFill>
                  <a:schemeClr val="bg1"/>
                </a:solidFill>
                <a:latin typeface="Times New Roman" panose="02020603050405020304" pitchFamily="18" charset="0"/>
                <a:cs typeface="Times New Roman" panose="02020603050405020304" pitchFamily="18" charset="0"/>
              </a:rPr>
              <a:t>Trong ô Fabric Type điền loại nguyên liệu</a:t>
            </a:r>
          </a:p>
          <a:p>
            <a:r>
              <a:rPr lang="en-US" sz="2400">
                <a:solidFill>
                  <a:schemeClr val="bg1"/>
                </a:solidFill>
                <a:latin typeface="Times New Roman" panose="02020603050405020304" pitchFamily="18" charset="0"/>
                <a:cs typeface="Times New Roman" panose="02020603050405020304" pitchFamily="18" charset="0"/>
              </a:rPr>
              <a:t>Trong cột Size, chỉ định cỡ của mã hàng</a:t>
            </a:r>
          </a:p>
          <a:p>
            <a:r>
              <a:rPr lang="en-US" sz="2400">
                <a:solidFill>
                  <a:schemeClr val="bg1"/>
                </a:solidFill>
                <a:latin typeface="Times New Roman" panose="02020603050405020304" pitchFamily="18" charset="0"/>
                <a:cs typeface="Times New Roman" panose="02020603050405020304" pitchFamily="18" charset="0"/>
              </a:rPr>
              <a:t>Trong cột Quantily, số lượng cở vóc của từng cỡ trên sơ đồ</a:t>
            </a:r>
          </a:p>
          <a:p>
            <a:r>
              <a:rPr lang="en-US" sz="2400">
                <a:solidFill>
                  <a:schemeClr val="bg1"/>
                </a:solidFill>
                <a:latin typeface="Times New Roman" panose="02020603050405020304" pitchFamily="18" charset="0"/>
                <a:cs typeface="Times New Roman" panose="02020603050405020304" pitchFamily="18" charset="0"/>
              </a:rPr>
              <a:t>Chọn Save để lưu</a:t>
            </a:r>
          </a:p>
        </p:txBody>
      </p:sp>
    </p:spTree>
    <p:extLst>
      <p:ext uri="{BB962C8B-B14F-4D97-AF65-F5344CB8AC3E}">
        <p14:creationId xmlns:p14="http://schemas.microsoft.com/office/powerpoint/2010/main" val="120459288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9136063" cy="62906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2.1 </a:t>
            </a: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Các menu cơ bản thường dùng để lập bảng chi tiết</a:t>
            </a:r>
          </a:p>
        </p:txBody>
      </p:sp>
      <p:sp>
        <p:nvSpPr>
          <p:cNvPr id="2" name="Up Ribbon 1"/>
          <p:cNvSpPr/>
          <p:nvPr/>
        </p:nvSpPr>
        <p:spPr bwMode="auto">
          <a:xfrm>
            <a:off x="2057400" y="609600"/>
            <a:ext cx="5033169" cy="685800"/>
          </a:xfrm>
          <a:prstGeom prst="ribbon2">
            <a:avLst/>
          </a:prstGeom>
          <a:solidFill>
            <a:srgbClr val="6666FF"/>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smtClean="0">
                <a:ln>
                  <a:noFill/>
                </a:ln>
                <a:solidFill>
                  <a:schemeClr val="bg1"/>
                </a:solidFill>
                <a:effectLst/>
                <a:uLnTx/>
                <a:uFillTx/>
                <a:latin typeface="Times New Roman" panose="02020603050405020304" pitchFamily="18" charset="0"/>
                <a:ea typeface="+mn-ea"/>
                <a:cs typeface="Times New Roman" panose="02020603050405020304" pitchFamily="18" charset="0"/>
              </a:rPr>
              <a:t>Xử lý</a:t>
            </a:r>
            <a:r>
              <a:rPr kumimoji="0" lang="en-US" sz="2400" b="1" i="0" u="none" strike="noStrike" kern="1200" cap="none" spc="0" normalizeH="0" noProof="0" smtClean="0">
                <a:ln>
                  <a:noFill/>
                </a:ln>
                <a:solidFill>
                  <a:schemeClr val="bg1"/>
                </a:solidFill>
                <a:effectLst/>
                <a:uLnTx/>
                <a:uFillTx/>
                <a:latin typeface="Times New Roman" panose="02020603050405020304" pitchFamily="18" charset="0"/>
                <a:ea typeface="+mn-ea"/>
                <a:cs typeface="Times New Roman" panose="02020603050405020304" pitchFamily="18" charset="0"/>
              </a:rPr>
              <a:t> tác nghiệp</a:t>
            </a:r>
            <a:endParaRPr kumimoji="0" lang="en-US" sz="2400" b="1" i="0" u="none" strike="noStrike" kern="1200" cap="none" spc="0" normalizeH="0" baseline="0" noProof="0" smtClean="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838200" y="1371601"/>
            <a:ext cx="7507706" cy="5486400"/>
          </a:xfrm>
          <a:prstGeom prst="rect">
            <a:avLst/>
          </a:prstGeom>
        </p:spPr>
      </p:pic>
    </p:spTree>
    <p:extLst>
      <p:ext uri="{BB962C8B-B14F-4D97-AF65-F5344CB8AC3E}">
        <p14:creationId xmlns:p14="http://schemas.microsoft.com/office/powerpoint/2010/main" val="293071635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9136063" cy="62906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2.1 </a:t>
            </a: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Các menu cơ bản thường dùng để lập bảng chi tiết</a:t>
            </a:r>
          </a:p>
        </p:txBody>
      </p:sp>
      <p:sp>
        <p:nvSpPr>
          <p:cNvPr id="2" name="Up Ribbon 1"/>
          <p:cNvSpPr/>
          <p:nvPr/>
        </p:nvSpPr>
        <p:spPr bwMode="auto">
          <a:xfrm>
            <a:off x="2057400" y="609600"/>
            <a:ext cx="5033169" cy="685800"/>
          </a:xfrm>
          <a:prstGeom prst="ribbon2">
            <a:avLst/>
          </a:prstGeom>
          <a:solidFill>
            <a:srgbClr val="6666FF"/>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Xử lý tác nghiệp</a:t>
            </a:r>
          </a:p>
        </p:txBody>
      </p:sp>
      <p:pic>
        <p:nvPicPr>
          <p:cNvPr id="3" name="Picture 2"/>
          <p:cNvPicPr>
            <a:picLocks noChangeAspect="1"/>
          </p:cNvPicPr>
          <p:nvPr/>
        </p:nvPicPr>
        <p:blipFill>
          <a:blip r:embed="rId3"/>
          <a:stretch>
            <a:fillRect/>
          </a:stretch>
        </p:blipFill>
        <p:spPr>
          <a:xfrm>
            <a:off x="100316" y="1676400"/>
            <a:ext cx="8967208" cy="4648200"/>
          </a:xfrm>
          <a:prstGeom prst="rect">
            <a:avLst/>
          </a:prstGeom>
        </p:spPr>
      </p:pic>
    </p:spTree>
    <p:extLst>
      <p:ext uri="{BB962C8B-B14F-4D97-AF65-F5344CB8AC3E}">
        <p14:creationId xmlns:p14="http://schemas.microsoft.com/office/powerpoint/2010/main" val="250881412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9136063" cy="62906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2.1 </a:t>
            </a: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Các menu cơ bản thường dùng để lập bảng chi tiết</a:t>
            </a:r>
          </a:p>
        </p:txBody>
      </p:sp>
      <p:sp>
        <p:nvSpPr>
          <p:cNvPr id="2" name="Up Ribbon 1"/>
          <p:cNvSpPr/>
          <p:nvPr/>
        </p:nvSpPr>
        <p:spPr bwMode="auto">
          <a:xfrm>
            <a:off x="2057400" y="609600"/>
            <a:ext cx="5033169" cy="685800"/>
          </a:xfrm>
          <a:prstGeom prst="ribbon2">
            <a:avLst/>
          </a:prstGeom>
          <a:solidFill>
            <a:srgbClr val="6666FF"/>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Xử lý tác nghiệp</a:t>
            </a:r>
          </a:p>
        </p:txBody>
      </p:sp>
      <p:pic>
        <p:nvPicPr>
          <p:cNvPr id="5" name="Picture 4"/>
          <p:cNvPicPr>
            <a:picLocks noChangeAspect="1"/>
          </p:cNvPicPr>
          <p:nvPr/>
        </p:nvPicPr>
        <p:blipFill>
          <a:blip r:embed="rId3"/>
          <a:stretch>
            <a:fillRect/>
          </a:stretch>
        </p:blipFill>
        <p:spPr>
          <a:xfrm>
            <a:off x="1371600" y="1351553"/>
            <a:ext cx="6576350" cy="5526134"/>
          </a:xfrm>
          <a:prstGeom prst="rect">
            <a:avLst/>
          </a:prstGeom>
        </p:spPr>
      </p:pic>
    </p:spTree>
    <p:extLst>
      <p:ext uri="{BB962C8B-B14F-4D97-AF65-F5344CB8AC3E}">
        <p14:creationId xmlns:p14="http://schemas.microsoft.com/office/powerpoint/2010/main" val="335044090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9136063" cy="62906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2.1 </a:t>
            </a: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Các menu cơ bản thường dùng để lập bảng chi tiết</a:t>
            </a:r>
          </a:p>
        </p:txBody>
      </p:sp>
      <p:sp>
        <p:nvSpPr>
          <p:cNvPr id="2" name="Up Ribbon 1"/>
          <p:cNvSpPr/>
          <p:nvPr/>
        </p:nvSpPr>
        <p:spPr bwMode="auto">
          <a:xfrm>
            <a:off x="2057400" y="609600"/>
            <a:ext cx="5033169" cy="685800"/>
          </a:xfrm>
          <a:prstGeom prst="ribbon2">
            <a:avLst/>
          </a:prstGeom>
          <a:solidFill>
            <a:srgbClr val="6666FF"/>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Xử lý tác nghiệp</a:t>
            </a:r>
          </a:p>
        </p:txBody>
      </p:sp>
      <p:pic>
        <p:nvPicPr>
          <p:cNvPr id="3" name="Picture 2"/>
          <p:cNvPicPr>
            <a:picLocks noChangeAspect="1"/>
          </p:cNvPicPr>
          <p:nvPr/>
        </p:nvPicPr>
        <p:blipFill>
          <a:blip r:embed="rId3"/>
          <a:stretch>
            <a:fillRect/>
          </a:stretch>
        </p:blipFill>
        <p:spPr>
          <a:xfrm>
            <a:off x="533400" y="1408993"/>
            <a:ext cx="8050601" cy="5449007"/>
          </a:xfrm>
          <a:prstGeom prst="rect">
            <a:avLst/>
          </a:prstGeom>
        </p:spPr>
      </p:pic>
    </p:spTree>
    <p:extLst>
      <p:ext uri="{BB962C8B-B14F-4D97-AF65-F5344CB8AC3E}">
        <p14:creationId xmlns:p14="http://schemas.microsoft.com/office/powerpoint/2010/main" val="7408025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p Ribbon 1"/>
          <p:cNvSpPr/>
          <p:nvPr/>
        </p:nvSpPr>
        <p:spPr bwMode="auto">
          <a:xfrm>
            <a:off x="2057400" y="152400"/>
            <a:ext cx="5033169" cy="685800"/>
          </a:xfrm>
          <a:prstGeom prst="ribbon2">
            <a:avLst/>
          </a:prstGeom>
          <a:solidFill>
            <a:srgbClr val="6666FF"/>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Xử lý tác nghiệp</a:t>
            </a:r>
          </a:p>
        </p:txBody>
      </p:sp>
      <p:pic>
        <p:nvPicPr>
          <p:cNvPr id="4" name="Picture 3"/>
          <p:cNvPicPr>
            <a:picLocks noChangeAspect="1"/>
          </p:cNvPicPr>
          <p:nvPr/>
        </p:nvPicPr>
        <p:blipFill>
          <a:blip r:embed="rId3"/>
          <a:stretch>
            <a:fillRect/>
          </a:stretch>
        </p:blipFill>
        <p:spPr>
          <a:xfrm>
            <a:off x="1752599" y="990600"/>
            <a:ext cx="7363425" cy="4677507"/>
          </a:xfrm>
          <a:prstGeom prst="rect">
            <a:avLst/>
          </a:prstGeom>
        </p:spPr>
      </p:pic>
      <p:sp>
        <p:nvSpPr>
          <p:cNvPr id="6" name="Rounded Rectangle 7"/>
          <p:cNvSpPr>
            <a:spLocks noChangeArrowheads="1"/>
          </p:cNvSpPr>
          <p:nvPr/>
        </p:nvSpPr>
        <p:spPr bwMode="auto">
          <a:xfrm>
            <a:off x="0" y="1676400"/>
            <a:ext cx="2743200" cy="4876800"/>
          </a:xfrm>
          <a:prstGeom prst="roundRect">
            <a:avLst>
              <a:gd name="adj" fmla="val 16667"/>
            </a:avLst>
          </a:prstGeom>
          <a:solidFill>
            <a:schemeClr val="accent1">
              <a:lumMod val="7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just"/>
            <a:r>
              <a:rPr lang="en-US" sz="2400" smtClean="0">
                <a:solidFill>
                  <a:schemeClr val="bg1"/>
                </a:solidFill>
                <a:latin typeface="Times New Roman" panose="02020603050405020304" pitchFamily="18" charset="0"/>
                <a:cs typeface="Times New Roman" panose="02020603050405020304" pitchFamily="18" charset="0"/>
              </a:rPr>
              <a:t> Cuốn </a:t>
            </a:r>
            <a:r>
              <a:rPr lang="en-US" sz="2400">
                <a:solidFill>
                  <a:schemeClr val="bg1"/>
                </a:solidFill>
                <a:latin typeface="Times New Roman" panose="02020603050405020304" pitchFamily="18" charset="0"/>
                <a:cs typeface="Times New Roman" panose="02020603050405020304" pitchFamily="18" charset="0"/>
              </a:rPr>
              <a:t>tranh trượt tới cuối cùng, xem lỗi ở dòng từ cuối lên</a:t>
            </a:r>
          </a:p>
          <a:p>
            <a:pPr algn="just"/>
            <a:r>
              <a:rPr lang="en-US" sz="2400" smtClean="0">
                <a:solidFill>
                  <a:schemeClr val="bg1"/>
                </a:solidFill>
                <a:latin typeface="Times New Roman" panose="02020603050405020304" pitchFamily="18" charset="0"/>
                <a:cs typeface="Times New Roman" panose="02020603050405020304" pitchFamily="18" charset="0"/>
              </a:rPr>
              <a:t> Có </a:t>
            </a:r>
            <a:r>
              <a:rPr lang="en-US" sz="2400">
                <a:solidFill>
                  <a:schemeClr val="bg1"/>
                </a:solidFill>
                <a:latin typeface="Times New Roman" panose="02020603050405020304" pitchFamily="18" charset="0"/>
                <a:cs typeface="Times New Roman" panose="02020603050405020304" pitchFamily="18" charset="0"/>
              </a:rPr>
              <a:t>rất nhiều lỗi có thể xảy ra như : khai báo loại nguyên liệu sai, khia báo size sai, các chi tiết trùng Category … tiến hành chỉnh sửa sau đó Process lại.</a:t>
            </a:r>
          </a:p>
        </p:txBody>
      </p:sp>
    </p:spTree>
    <p:extLst>
      <p:ext uri="{BB962C8B-B14F-4D97-AF65-F5344CB8AC3E}">
        <p14:creationId xmlns:p14="http://schemas.microsoft.com/office/powerpoint/2010/main" val="221521836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76200"/>
            <a:ext cx="990600" cy="7550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1006476" y="637700"/>
            <a:ext cx="8129588" cy="4470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800" y="76200"/>
            <a:ext cx="6781800" cy="548647"/>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Cách lập bảng chi tiết</a:t>
            </a:r>
            <a:endPar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25" name="Rounded Rectangle 7"/>
          <p:cNvSpPr>
            <a:spLocks noChangeArrowheads="1"/>
          </p:cNvSpPr>
          <p:nvPr/>
        </p:nvSpPr>
        <p:spPr bwMode="auto">
          <a:xfrm>
            <a:off x="0" y="907423"/>
            <a:ext cx="9136063" cy="62906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Clr>
                <a:srgbClr val="CCCCFF"/>
              </a:buClr>
              <a:buNone/>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2.2 </a:t>
            </a:r>
            <a:r>
              <a:rPr lang="en-US" sz="2800" b="1">
                <a:solidFill>
                  <a:schemeClr val="bg1"/>
                </a:solidFill>
                <a:latin typeface="Times New Roman" panose="02020603050405020304" pitchFamily="18" charset="0"/>
                <a:cs typeface="Times New Roman" panose="02020603050405020304" pitchFamily="18" charset="0"/>
              </a:rPr>
              <a:t>Thiết lập bảng chi tiết cho mẫu áo sơ mi nam cơ bản</a:t>
            </a:r>
            <a:endParaRPr kumimoji="0" lang="en-US" sz="2800" b="1"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1590319"/>
            <a:ext cx="6950818" cy="5191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378963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circle(in)">
                                      <p:cBhvr>
                                        <p:cTn id="7"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76200"/>
            <a:ext cx="990600" cy="7550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1006476" y="637700"/>
            <a:ext cx="8129588" cy="4470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800" y="76200"/>
            <a:ext cx="6781800" cy="548647"/>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Cách lập bảng chi tiết</a:t>
            </a:r>
            <a:endPar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25" name="Rounded Rectangle 7"/>
          <p:cNvSpPr>
            <a:spLocks noChangeArrowheads="1"/>
          </p:cNvSpPr>
          <p:nvPr/>
        </p:nvSpPr>
        <p:spPr bwMode="auto">
          <a:xfrm>
            <a:off x="0" y="907423"/>
            <a:ext cx="9136063" cy="62906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2.3 </a:t>
            </a: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Thiết lập bảng chi tiết cho mẫu áo sơ mi </a:t>
            </a:r>
            <a:r>
              <a:rPr kumimoji="0" lang="en-US" sz="28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nữ</a:t>
            </a:r>
            <a:r>
              <a:rPr kumimoji="0" lang="en-US" sz="2800" b="1" i="0" u="none" strike="noStrike" kern="1200" cap="none" spc="0" normalizeH="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 bâu lá sen</a:t>
            </a:r>
            <a:endPar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456" y="1682134"/>
            <a:ext cx="8964220" cy="5092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25507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circle(in)">
                                      <p:cBhvr>
                                        <p:cTn id="7" dur="20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3314"/>
                                        </p:tgtEl>
                                        <p:attrNameLst>
                                          <p:attrName>style.visibility</p:attrName>
                                        </p:attrNameLst>
                                      </p:cBhvr>
                                      <p:to>
                                        <p:strVal val="visible"/>
                                      </p:to>
                                    </p:set>
                                    <p:animEffect transition="in" filter="circle(in)">
                                      <p:cBhvr>
                                        <p:cTn id="12" dur="20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76200"/>
            <a:ext cx="990600" cy="7550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1006476" y="637700"/>
            <a:ext cx="8129588" cy="4470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800" y="76200"/>
            <a:ext cx="6781800" cy="548647"/>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Cách lập bảng chi tiết</a:t>
            </a:r>
            <a:endPar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25" name="Rounded Rectangle 7"/>
          <p:cNvSpPr>
            <a:spLocks noChangeArrowheads="1"/>
          </p:cNvSpPr>
          <p:nvPr/>
        </p:nvSpPr>
        <p:spPr bwMode="auto">
          <a:xfrm>
            <a:off x="0" y="907423"/>
            <a:ext cx="9136063" cy="62906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2.4 </a:t>
            </a: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Thiết lập bảng chi tiết cho mẫu </a:t>
            </a:r>
            <a:r>
              <a:rPr kumimoji="0" lang="en-US" sz="28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quần</a:t>
            </a:r>
            <a:r>
              <a:rPr kumimoji="0" lang="en-US" sz="2800" b="1" i="0" u="none" strike="noStrike" kern="1200" cap="none" spc="0" normalizeH="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 âu nam 1 ply lật</a:t>
            </a:r>
            <a:endPar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pic>
        <p:nvPicPr>
          <p:cNvPr id="143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375" y="1563544"/>
            <a:ext cx="8508358" cy="5218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6781863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circle(in)">
                                      <p:cBhvr>
                                        <p:cTn id="7" dur="20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4338"/>
                                        </p:tgtEl>
                                        <p:attrNameLst>
                                          <p:attrName>style.visibility</p:attrName>
                                        </p:attrNameLst>
                                      </p:cBhvr>
                                      <p:to>
                                        <p:strVal val="visible"/>
                                      </p:to>
                                    </p:set>
                                    <p:animEffect transition="in" filter="circle(in)">
                                      <p:cBhvr>
                                        <p:cTn id="12" dur="20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76200"/>
            <a:ext cx="990600" cy="7550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1006476" y="637700"/>
            <a:ext cx="8129588" cy="4470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800" y="76200"/>
            <a:ext cx="6781800" cy="548647"/>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Cách lập bảng chi tiết</a:t>
            </a:r>
            <a:endPar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25" name="Rounded Rectangle 7"/>
          <p:cNvSpPr>
            <a:spLocks noChangeArrowheads="1"/>
          </p:cNvSpPr>
          <p:nvPr/>
        </p:nvSpPr>
        <p:spPr bwMode="auto">
          <a:xfrm>
            <a:off x="0" y="907422"/>
            <a:ext cx="9136063" cy="921377"/>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2.5 </a:t>
            </a: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Thiết lập bảng chi tiết cho mẫu </a:t>
            </a:r>
            <a:r>
              <a:rPr kumimoji="0" lang="en-US" sz="28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quần âu nam xăng ply ống</a:t>
            </a:r>
            <a:r>
              <a:rPr kumimoji="0" lang="en-US" sz="2800" b="1" i="0" u="none" strike="noStrike" kern="1200" cap="none" spc="0" normalizeH="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 côn</a:t>
            </a:r>
            <a:r>
              <a:rPr kumimoji="0" lang="en-US" sz="28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grpSp>
        <p:nvGrpSpPr>
          <p:cNvPr id="2" name="Group 2"/>
          <p:cNvGrpSpPr>
            <a:grpSpLocks/>
          </p:cNvGrpSpPr>
          <p:nvPr/>
        </p:nvGrpSpPr>
        <p:grpSpPr bwMode="auto">
          <a:xfrm>
            <a:off x="990600" y="1897597"/>
            <a:ext cx="7154486" cy="4922785"/>
            <a:chOff x="4039" y="5198"/>
            <a:chExt cx="5012" cy="3347"/>
          </a:xfrm>
        </p:grpSpPr>
        <p:pic>
          <p:nvPicPr>
            <p:cNvPr id="1536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9" y="5198"/>
              <a:ext cx="5012" cy="3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Oval 4"/>
            <p:cNvSpPr>
              <a:spLocks noChangeArrowheads="1"/>
            </p:cNvSpPr>
            <p:nvPr/>
          </p:nvSpPr>
          <p:spPr bwMode="auto">
            <a:xfrm>
              <a:off x="4101" y="8150"/>
              <a:ext cx="696" cy="360"/>
            </a:xfrm>
            <a:prstGeom prst="ellipse">
              <a:avLst/>
            </a:prstGeom>
            <a:noFill/>
            <a:ln w="12700" algn="ctr">
              <a:solidFill>
                <a:srgbClr val="000000"/>
              </a:solidFill>
              <a:round/>
              <a:headEnd/>
              <a:tailEnd/>
            </a:ln>
            <a:effectLst/>
            <a:extLst>
              <a:ext uri="{909E8E84-426E-40DD-AFC4-6F175D3DCCD1}">
                <a14:hiddenFill xmlns:a14="http://schemas.microsoft.com/office/drawing/2010/main">
                  <a:solidFill>
                    <a:srgbClr val="33CCCC"/>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178808150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circle(in)">
                                      <p:cBhvr>
                                        <p:cTn id="7" dur="20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rved Up Ribbon 1"/>
          <p:cNvSpPr/>
          <p:nvPr/>
        </p:nvSpPr>
        <p:spPr bwMode="auto">
          <a:xfrm>
            <a:off x="0" y="0"/>
            <a:ext cx="9144000" cy="2133600"/>
          </a:xfrm>
          <a:prstGeom prst="ellipseRibbon2">
            <a:avLst>
              <a:gd name="adj1" fmla="val 33680"/>
              <a:gd name="adj2" fmla="val 50000"/>
              <a:gd name="adj3" fmla="val 12500"/>
            </a:avLst>
          </a:prstGeom>
          <a:solidFill>
            <a:schemeClr val="accent1">
              <a:lumMod val="90000"/>
            </a:schemeClr>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FFFFFF">
                    <a:lumMod val="95000"/>
                  </a:srgb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GIÁO VIÊN THỰC HÀNH TRÊN GIAO DIỆN GERBER</a:t>
            </a:r>
          </a:p>
        </p:txBody>
      </p:sp>
      <p:pic>
        <p:nvPicPr>
          <p:cNvPr id="16" name="Picture 15"/>
          <p:cNvPicPr/>
          <p:nvPr/>
        </p:nvPicPr>
        <p:blipFill>
          <a:blip r:embed="rId3" cstate="print">
            <a:extLst>
              <a:ext uri="{28A0092B-C50C-407E-A947-70E740481C1C}">
                <a14:useLocalDpi xmlns:a14="http://schemas.microsoft.com/office/drawing/2010/main" val="0"/>
              </a:ext>
            </a:extLst>
          </a:blip>
          <a:stretch>
            <a:fillRect/>
          </a:stretch>
        </p:blipFill>
        <p:spPr>
          <a:xfrm>
            <a:off x="0" y="2133600"/>
            <a:ext cx="9144000" cy="4724400"/>
          </a:xfrm>
          <a:prstGeom prst="rect">
            <a:avLst/>
          </a:prstGeom>
        </p:spPr>
      </p:pic>
    </p:spTree>
    <p:extLst>
      <p:ext uri="{BB962C8B-B14F-4D97-AF65-F5344CB8AC3E}">
        <p14:creationId xmlns:p14="http://schemas.microsoft.com/office/powerpoint/2010/main" val="283770414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990600" y="3276600"/>
            <a:ext cx="7086600" cy="1944687"/>
          </a:xfrm>
          <a:prstGeom prst="roundRect">
            <a:avLst>
              <a:gd name="adj" fmla="val 16667"/>
            </a:avLst>
          </a:prstGeom>
          <a:solidFill>
            <a:schemeClr val="accent1">
              <a:lumMod val="5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Sinh viên thực hiện lại các thao tác giáo viên đã hướng dẫn và thao tác mẫu trên lớp học</a:t>
            </a:r>
            <a:endParaRPr kumimoji="0" lang="en-US" altLang="en-US" sz="3200" b="1" i="0" u="none" strike="noStrike" kern="1200" cap="none" spc="0" normalizeH="0" baseline="0" noProof="0" smtClean="0">
              <a:ln>
                <a:noFill/>
              </a:ln>
              <a:solidFill>
                <a:srgbClr val="FFFFFF"/>
              </a:solidFill>
              <a:effectLst/>
              <a:uLnTx/>
              <a:uFillTx/>
              <a:latin typeface="VNI-Times" pitchFamily="2" charset="0"/>
              <a:ea typeface="+mn-ea"/>
              <a:cs typeface="Arial" panose="020B0604020202020204" pitchFamily="34" charset="0"/>
            </a:endParaRPr>
          </a:p>
        </p:txBody>
      </p:sp>
      <p:pic>
        <p:nvPicPr>
          <p:cNvPr id="84996"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
            <a:ext cx="3810000" cy="2963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493846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fade">
                                      <p:cBhvr>
                                        <p:cTn id="7" dur="2000"/>
                                        <p:tgtEl>
                                          <p:spTgt spid="73731"/>
                                        </p:tgtEl>
                                      </p:cBhvr>
                                    </p:animEffect>
                                    <p:anim calcmode="lin" valueType="num">
                                      <p:cBhvr>
                                        <p:cTn id="8" dur="2000" fill="hold"/>
                                        <p:tgtEl>
                                          <p:spTgt spid="73731"/>
                                        </p:tgtEl>
                                        <p:attrNameLst>
                                          <p:attrName>ppt_w</p:attrName>
                                        </p:attrNameLst>
                                      </p:cBhvr>
                                      <p:tavLst>
                                        <p:tav tm="0" fmla="#ppt_w*sin(2.5*pi*$)">
                                          <p:val>
                                            <p:fltVal val="0"/>
                                          </p:val>
                                        </p:tav>
                                        <p:tav tm="100000">
                                          <p:val>
                                            <p:fltVal val="1"/>
                                          </p:val>
                                        </p:tav>
                                      </p:tavLst>
                                    </p:anim>
                                    <p:anim calcmode="lin" valueType="num">
                                      <p:cBhvr>
                                        <p:cTn id="9" dur="2000" fill="hold"/>
                                        <p:tgtEl>
                                          <p:spTgt spid="7373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019emeraldsatin">
  <a:themeElements>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fontScheme name="1_019emeraldsati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019emeraldsatin 1">
        <a:dk1>
          <a:srgbClr val="000000"/>
        </a:dk1>
        <a:lt1>
          <a:srgbClr val="9ACD32"/>
        </a:lt1>
        <a:dk2>
          <a:srgbClr val="000000"/>
        </a:dk2>
        <a:lt2>
          <a:srgbClr val="919191"/>
        </a:lt2>
        <a:accent1>
          <a:srgbClr val="CEE79C"/>
        </a:accent1>
        <a:accent2>
          <a:srgbClr val="C4DC23"/>
        </a:accent2>
        <a:accent3>
          <a:srgbClr val="CAE3AD"/>
        </a:accent3>
        <a:accent4>
          <a:srgbClr val="000000"/>
        </a:accent4>
        <a:accent5>
          <a:srgbClr val="E3F1CB"/>
        </a:accent5>
        <a:accent6>
          <a:srgbClr val="B1C71F"/>
        </a:accent6>
        <a:hlink>
          <a:srgbClr val="719824"/>
        </a:hlink>
        <a:folHlink>
          <a:srgbClr val="526929"/>
        </a:folHlink>
      </a:clrScheme>
      <a:clrMap bg1="lt1" tx1="dk1" bg2="lt2" tx2="dk2" accent1="accent1" accent2="accent2" accent3="accent3" accent4="accent4" accent5="accent5" accent6="accent6" hlink="hlink" folHlink="folHlink"/>
    </a:extraClrScheme>
    <a:extraClrScheme>
      <a:clrScheme name="1_019emeraldsatin 2">
        <a:dk1>
          <a:srgbClr val="000000"/>
        </a:dk1>
        <a:lt1>
          <a:srgbClr val="9ACD32"/>
        </a:lt1>
        <a:dk2>
          <a:srgbClr val="000000"/>
        </a:dk2>
        <a:lt2>
          <a:srgbClr val="919191"/>
        </a:lt2>
        <a:accent1>
          <a:srgbClr val="5BCBD8"/>
        </a:accent1>
        <a:accent2>
          <a:srgbClr val="D2E54D"/>
        </a:accent2>
        <a:accent3>
          <a:srgbClr val="CAE3AD"/>
        </a:accent3>
        <a:accent4>
          <a:srgbClr val="000000"/>
        </a:accent4>
        <a:accent5>
          <a:srgbClr val="B5E2E9"/>
        </a:accent5>
        <a:accent6>
          <a:srgbClr val="BECF45"/>
        </a:accent6>
        <a:hlink>
          <a:srgbClr val="6C9023"/>
        </a:hlink>
        <a:folHlink>
          <a:srgbClr val="1D727A"/>
        </a:folHlink>
      </a:clrScheme>
      <a:clrMap bg1="lt1" tx1="dk1" bg2="lt2" tx2="dk2" accent1="accent1" accent2="accent2" accent3="accent3" accent4="accent4" accent5="accent5" accent6="accent6" hlink="hlink" folHlink="folHlink"/>
    </a:extraClrScheme>
    <a:extraClrScheme>
      <a:clrScheme name="1_019emeraldsatin 3">
        <a:dk1>
          <a:srgbClr val="000000"/>
        </a:dk1>
        <a:lt1>
          <a:srgbClr val="9ACD32"/>
        </a:lt1>
        <a:dk2>
          <a:srgbClr val="000000"/>
        </a:dk2>
        <a:lt2>
          <a:srgbClr val="919191"/>
        </a:lt2>
        <a:accent1>
          <a:srgbClr val="E4774D"/>
        </a:accent1>
        <a:accent2>
          <a:srgbClr val="CB59D8"/>
        </a:accent2>
        <a:accent3>
          <a:srgbClr val="CAE3AD"/>
        </a:accent3>
        <a:accent4>
          <a:srgbClr val="000000"/>
        </a:accent4>
        <a:accent5>
          <a:srgbClr val="EFBDB2"/>
        </a:accent5>
        <a:accent6>
          <a:srgbClr val="B850C4"/>
        </a:accent6>
        <a:hlink>
          <a:srgbClr val="5D7C1D"/>
        </a:hlink>
        <a:folHlink>
          <a:srgbClr val="238590"/>
        </a:folHlink>
      </a:clrScheme>
      <a:clrMap bg1="lt1" tx1="dk1" bg2="lt2" tx2="dk2" accent1="accent1" accent2="accent2" accent3="accent3" accent4="accent4" accent5="accent5" accent6="accent6" hlink="hlink" folHlink="folHlink"/>
    </a:extraClrScheme>
    <a:extraClrScheme>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10796</TotalTime>
  <Words>1180</Words>
  <Application>Microsoft Office PowerPoint</Application>
  <PresentationFormat>On-screen Show (4:3)</PresentationFormat>
  <Paragraphs>164</Paragraphs>
  <Slides>31</Slides>
  <Notes>27</Notes>
  <HiddenSlides>0</HiddenSlides>
  <MMClips>0</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31</vt:i4>
      </vt:variant>
    </vt:vector>
  </HeadingPairs>
  <TitlesOfParts>
    <vt:vector size="43" baseType="lpstr">
      <vt:lpstr>Wingdings</vt:lpstr>
      <vt:lpstr>Verdana</vt:lpstr>
      <vt:lpstr>Tahoma</vt:lpstr>
      <vt:lpstr>VNI-Avo</vt:lpstr>
      <vt:lpstr>Times New Roman</vt:lpstr>
      <vt:lpstr>Arial</vt:lpstr>
      <vt:lpstr>VNI-Times</vt:lpstr>
      <vt:lpstr>Ocean</vt:lpstr>
      <vt:lpstr>Watermark</vt:lpstr>
      <vt:lpstr>Maple</vt:lpstr>
      <vt:lpstr>71_slide</vt:lpstr>
      <vt:lpstr>1_019emeraldsatin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888</cp:revision>
  <dcterms:created xsi:type="dcterms:W3CDTF">2006-11-05T16:52:43Z</dcterms:created>
  <dcterms:modified xsi:type="dcterms:W3CDTF">2021-05-12T11:01:52Z</dcterms:modified>
</cp:coreProperties>
</file>