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58"/>
  </p:notesMasterIdLst>
  <p:sldIdLst>
    <p:sldId id="284" r:id="rId2"/>
    <p:sldId id="371" r:id="rId3"/>
    <p:sldId id="414" r:id="rId4"/>
    <p:sldId id="415" r:id="rId5"/>
    <p:sldId id="413" r:id="rId6"/>
    <p:sldId id="372" r:id="rId7"/>
    <p:sldId id="373" r:id="rId8"/>
    <p:sldId id="416" r:id="rId9"/>
    <p:sldId id="417" r:id="rId10"/>
    <p:sldId id="418" r:id="rId11"/>
    <p:sldId id="374" r:id="rId12"/>
    <p:sldId id="375" r:id="rId13"/>
    <p:sldId id="376" r:id="rId14"/>
    <p:sldId id="378" r:id="rId15"/>
    <p:sldId id="379" r:id="rId16"/>
    <p:sldId id="381" r:id="rId17"/>
    <p:sldId id="383" r:id="rId18"/>
    <p:sldId id="382" r:id="rId19"/>
    <p:sldId id="384" r:id="rId20"/>
    <p:sldId id="386" r:id="rId21"/>
    <p:sldId id="387" r:id="rId22"/>
    <p:sldId id="388" r:id="rId23"/>
    <p:sldId id="390" r:id="rId24"/>
    <p:sldId id="421" r:id="rId25"/>
    <p:sldId id="422" r:id="rId26"/>
    <p:sldId id="423" r:id="rId27"/>
    <p:sldId id="427" r:id="rId28"/>
    <p:sldId id="424" r:id="rId29"/>
    <p:sldId id="425" r:id="rId30"/>
    <p:sldId id="391" r:id="rId31"/>
    <p:sldId id="426" r:id="rId32"/>
    <p:sldId id="392" r:id="rId33"/>
    <p:sldId id="394" r:id="rId34"/>
    <p:sldId id="396" r:id="rId35"/>
    <p:sldId id="395" r:id="rId36"/>
    <p:sldId id="403" r:id="rId37"/>
    <p:sldId id="404" r:id="rId38"/>
    <p:sldId id="405" r:id="rId39"/>
    <p:sldId id="407" r:id="rId40"/>
    <p:sldId id="428" r:id="rId41"/>
    <p:sldId id="397" r:id="rId42"/>
    <p:sldId id="398" r:id="rId43"/>
    <p:sldId id="399" r:id="rId44"/>
    <p:sldId id="433" r:id="rId45"/>
    <p:sldId id="434" r:id="rId46"/>
    <p:sldId id="435" r:id="rId47"/>
    <p:sldId id="400" r:id="rId48"/>
    <p:sldId id="401" r:id="rId49"/>
    <p:sldId id="408" r:id="rId50"/>
    <p:sldId id="429" r:id="rId51"/>
    <p:sldId id="430" r:id="rId52"/>
    <p:sldId id="431" r:id="rId53"/>
    <p:sldId id="409" r:id="rId54"/>
    <p:sldId id="411" r:id="rId55"/>
    <p:sldId id="412" r:id="rId56"/>
    <p:sldId id="402" r:id="rId5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3628"/>
    <a:srgbClr val="FF0066"/>
    <a:srgbClr val="FF1919"/>
    <a:srgbClr val="FFCC66"/>
    <a:srgbClr val="DFFF1D"/>
    <a:srgbClr val="FF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32" autoAdjust="0"/>
    <p:restoredTop sz="93357" autoAdjust="0"/>
  </p:normalViewPr>
  <p:slideViewPr>
    <p:cSldViewPr>
      <p:cViewPr varScale="1">
        <p:scale>
          <a:sx n="59" d="100"/>
          <a:sy n="59" d="100"/>
        </p:scale>
        <p:origin x="144" y="5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68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9F1FC-5E95-4955-9ABB-F481C51201B4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74E7A-9786-49CD-973D-0A1ED5F6E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441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17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162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560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448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00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134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687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564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29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614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387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491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270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518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55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222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9680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279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6782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70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4382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220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27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970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0588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1635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4746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340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8822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3693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8086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6215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4204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8232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0823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4717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5917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4538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380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0733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0484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6835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5218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18386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350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65286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63962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59088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42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35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15208"/>
            <a:ext cx="6482715" cy="538516"/>
          </a:xfrm>
        </p:spPr>
        <p:txBody>
          <a:bodyPr/>
          <a:lstStyle>
            <a:lvl1pPr>
              <a:defRPr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851" y="1198367"/>
            <a:ext cx="5620199" cy="5035253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defRPr sz="20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1pPr>
            <a:lvl2pPr marL="685800" indent="-228600">
              <a:lnSpc>
                <a:spcPct val="130000"/>
              </a:lnSpc>
              <a:buFont typeface="Courier New" panose="02070309020205020404" pitchFamily="49" charset="0"/>
              <a:buChar char="o"/>
              <a:defRPr sz="18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2pPr>
            <a:lvl3pPr>
              <a:lnSpc>
                <a:spcPct val="130000"/>
              </a:lnSpc>
              <a:defRPr sz="17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3pPr>
            <a:lvl4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4pPr>
            <a:lvl5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4015" y="6339279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82875" y="54470"/>
            <a:ext cx="1721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SỨC BỀN V.LIỆU</a:t>
            </a:r>
          </a:p>
        </p:txBody>
      </p:sp>
      <p:cxnSp>
        <p:nvCxnSpPr>
          <p:cNvPr id="9" name="Straight Connector 8"/>
          <p:cNvCxnSpPr>
            <a:cxnSpLocks/>
          </p:cNvCxnSpPr>
          <p:nvPr userDrawn="1"/>
        </p:nvCxnSpPr>
        <p:spPr>
          <a:xfrm>
            <a:off x="1835696" y="408792"/>
            <a:ext cx="7308304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8515349" y="6562164"/>
            <a:ext cx="359710" cy="295835"/>
          </a:xfrm>
          <a:prstGeom prst="rect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823B53-A56C-4F18-8CE7-694ED9782F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itchFamily="2" charset="0"/>
                <a:ea typeface="Roboto" pitchFamily="2" charset="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itchFamily="2" charset="0"/>
              <a:ea typeface="Roboto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5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94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36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94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408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04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431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41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0501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52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2738" y="99045"/>
            <a:ext cx="7084583" cy="5385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02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 baseline="0">
          <a:solidFill>
            <a:schemeClr val="tx1"/>
          </a:solidFill>
          <a:latin typeface="Architecture" panose="020B0500000000000000" pitchFamily="34" charset="0"/>
          <a:ea typeface="Architecture" panose="020B0500000000000000" pitchFamily="34" charset="0"/>
          <a:cs typeface="Architecture" panose="020B0500000000000000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4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14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5.bin"/><Relationship Id="rId7" Type="http://schemas.openxmlformats.org/officeDocument/2006/relationships/image" Target="../media/image34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36.wmf"/><Relationship Id="rId5" Type="http://schemas.openxmlformats.org/officeDocument/2006/relationships/image" Target="../media/image33.png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32.wmf"/><Relationship Id="rId9" Type="http://schemas.openxmlformats.org/officeDocument/2006/relationships/image" Target="../media/image35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4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21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58.wmf"/><Relationship Id="rId4" Type="http://schemas.openxmlformats.org/officeDocument/2006/relationships/image" Target="../media/image55.wmf"/><Relationship Id="rId9" Type="http://schemas.openxmlformats.org/officeDocument/2006/relationships/oleObject" Target="../embeddings/oleObject26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59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SỨC BỀN VẬT LIỆU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01. NHỮNG KHÁI NIỆM CHUNG</a:t>
            </a:r>
          </a:p>
        </p:txBody>
      </p:sp>
    </p:spTree>
    <p:extLst>
      <p:ext uri="{BB962C8B-B14F-4D97-AF65-F5344CB8AC3E}">
        <p14:creationId xmlns:p14="http://schemas.microsoft.com/office/powerpoint/2010/main" val="2417323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rắn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đưa</a:t>
            </a:r>
            <a:r>
              <a:rPr lang="en-US" dirty="0">
                <a:sym typeface="Wingdings" panose="05000000000000000000" pitchFamily="2" charset="2"/>
              </a:rPr>
              <a:t> ra </a:t>
            </a:r>
            <a:r>
              <a:rPr lang="en-US" dirty="0" err="1">
                <a:sym typeface="Wingdings" panose="05000000000000000000" pitchFamily="2" charset="2"/>
              </a:rPr>
              <a:t>phương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pháp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tính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toán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thiết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kế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đảm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bảo</a:t>
            </a:r>
            <a:r>
              <a:rPr lang="en-US" dirty="0">
                <a:sym typeface="Wingdings" panose="05000000000000000000" pitchFamily="2" charset="2"/>
              </a:rPr>
              <a:t> an </a:t>
            </a:r>
            <a:r>
              <a:rPr lang="en-US" dirty="0" err="1">
                <a:sym typeface="Wingdings" panose="05000000000000000000" pitchFamily="2" charset="2"/>
              </a:rPr>
              <a:t>toàn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hiệu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quả</a:t>
            </a:r>
            <a:r>
              <a:rPr lang="en-US" dirty="0">
                <a:sym typeface="Wingdings" panose="05000000000000000000" pitchFamily="2" charset="2"/>
              </a:rPr>
              <a:t>.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kế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chi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Bền</a:t>
            </a:r>
            <a:r>
              <a:rPr lang="en-US" dirty="0"/>
              <a:t>: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phá</a:t>
            </a:r>
            <a:r>
              <a:rPr lang="en-US" dirty="0"/>
              <a:t> </a:t>
            </a:r>
            <a:r>
              <a:rPr lang="en-US" dirty="0" err="1"/>
              <a:t>hủy</a:t>
            </a:r>
            <a:endParaRPr lang="en-US" dirty="0"/>
          </a:p>
          <a:p>
            <a:pPr lvl="1"/>
            <a:r>
              <a:rPr lang="en-US" dirty="0" err="1"/>
              <a:t>Cứng</a:t>
            </a:r>
            <a:r>
              <a:rPr lang="en-US" dirty="0"/>
              <a:t>: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endParaRPr lang="en-US" dirty="0"/>
          </a:p>
          <a:p>
            <a:pPr lvl="1"/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: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ban </a:t>
            </a:r>
            <a:r>
              <a:rPr lang="en-US" dirty="0" err="1"/>
              <a:t>đầu</a:t>
            </a:r>
            <a:endParaRPr lang="en-US" dirty="0"/>
          </a:p>
          <a:p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: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rắn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,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b="1" u="sng" dirty="0" err="1"/>
              <a:t>thanh</a:t>
            </a:r>
            <a:endParaRPr lang="vi-VN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bản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Nhiệm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vụ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đối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tượng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nghiên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cứu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A8C7C2-276B-46A6-8475-5641C13C0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4941168"/>
            <a:ext cx="5944115" cy="165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42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,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giản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vẫn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bỏ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ta </a:t>
            </a:r>
            <a:r>
              <a:rPr lang="en-US" dirty="0" err="1"/>
              <a:t>đưa</a:t>
            </a:r>
            <a:r>
              <a:rPr lang="en-US" dirty="0"/>
              <a:t> ra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thiết</a:t>
            </a:r>
            <a:endParaRPr lang="en-US" dirty="0"/>
          </a:p>
          <a:p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1: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tục</a:t>
            </a:r>
            <a:r>
              <a:rPr lang="en-US" dirty="0"/>
              <a:t>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và </a:t>
            </a:r>
            <a:r>
              <a:rPr lang="en-US" dirty="0" err="1"/>
              <a:t>đẳng</a:t>
            </a:r>
            <a:r>
              <a:rPr lang="en-US" dirty="0"/>
              <a:t> </a:t>
            </a:r>
            <a:r>
              <a:rPr lang="en-US" dirty="0" err="1"/>
              <a:t>hướng</a:t>
            </a:r>
            <a:endParaRPr lang="en-US" dirty="0"/>
          </a:p>
          <a:p>
            <a:pPr lvl="1"/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tục</a:t>
            </a:r>
            <a:r>
              <a:rPr lang="en-US" dirty="0"/>
              <a:t>: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gián</a:t>
            </a:r>
            <a:r>
              <a:rPr lang="en-US" dirty="0"/>
              <a:t> </a:t>
            </a:r>
            <a:r>
              <a:rPr lang="en-US" dirty="0" err="1"/>
              <a:t>đoạn</a:t>
            </a:r>
            <a:endParaRPr lang="en-US" dirty="0"/>
          </a:p>
          <a:p>
            <a:pPr lvl="1"/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: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err="1"/>
              <a:t>nhau</a:t>
            </a:r>
            <a:endParaRPr lang="en-US" dirty="0"/>
          </a:p>
          <a:p>
            <a:pPr lvl="1"/>
            <a:r>
              <a:rPr lang="en-US" dirty="0" err="1"/>
              <a:t>Đẳng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: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 và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nhau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bản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giả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thiết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bản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liệu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502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2: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đàn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 </a:t>
            </a:r>
            <a:r>
              <a:rPr lang="en-US" dirty="0" err="1"/>
              <a:t>tuyệt</a:t>
            </a:r>
            <a:r>
              <a:rPr lang="en-US" dirty="0"/>
              <a:t> </a:t>
            </a:r>
            <a:r>
              <a:rPr lang="en-US" dirty="0" err="1"/>
              <a:t>đối</a:t>
            </a:r>
            <a:endParaRPr lang="en-US" dirty="0"/>
          </a:p>
          <a:p>
            <a:pPr lvl="1"/>
            <a:r>
              <a:rPr lang="en-US" dirty="0"/>
              <a:t>Khi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,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endParaRPr lang="en-US" dirty="0"/>
          </a:p>
          <a:p>
            <a:pPr lvl="1"/>
            <a:r>
              <a:rPr lang="en-US" dirty="0"/>
              <a:t>Khi </a:t>
            </a:r>
            <a:r>
              <a:rPr lang="en-US" dirty="0" err="1"/>
              <a:t>thôi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,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ban </a:t>
            </a:r>
            <a:r>
              <a:rPr lang="en-US" dirty="0" err="1"/>
              <a:t>đầu</a:t>
            </a:r>
            <a:endParaRPr lang="en-US" dirty="0"/>
          </a:p>
          <a:p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3: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Hooke “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bậc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lức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ra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”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dirty="0"/>
              <a:t>C: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bản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giả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thiết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bản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liệu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DB171103-4759-45EC-8EEF-1A8CB06946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632658"/>
              </p:ext>
            </p:extLst>
          </p:nvPr>
        </p:nvGraphicFramePr>
        <p:xfrm>
          <a:off x="3954710" y="3789040"/>
          <a:ext cx="1234579" cy="3779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22080" imgH="190440" progId="Equation.DSMT4">
                  <p:embed/>
                </p:oleObj>
              </mc:Choice>
              <mc:Fallback>
                <p:oleObj name="Equation" r:id="rId3" imgW="6220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4710" y="3789040"/>
                        <a:ext cx="1234579" cy="3779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9033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xét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: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trước</a:t>
            </a:r>
            <a:endParaRPr lang="en-US" dirty="0"/>
          </a:p>
          <a:p>
            <a:pPr lvl="1"/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: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endParaRPr lang="en-US" dirty="0"/>
          </a:p>
          <a:p>
            <a:r>
              <a:rPr lang="en-US" dirty="0"/>
              <a:t>Theo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ra:</a:t>
            </a:r>
          </a:p>
          <a:p>
            <a:pPr lvl="1"/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,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endParaRPr lang="en-US" dirty="0"/>
          </a:p>
          <a:p>
            <a:pPr lvl="1"/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bố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713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/>
              <a:t>Khi </a:t>
            </a:r>
            <a:r>
              <a:rPr lang="en-US" dirty="0" err="1"/>
              <a:t>chưa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,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,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,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,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b="1" dirty="0" err="1"/>
              <a:t>Vậy</a:t>
            </a:r>
            <a:r>
              <a:rPr lang="en-US" b="1" dirty="0"/>
              <a:t>,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nội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lực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lượng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thay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đổi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những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lực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tương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tác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giữa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các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phần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tử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vật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chất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của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vật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thể</a:t>
            </a:r>
            <a:endParaRPr lang="vi-VN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473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ta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endParaRPr lang="en-US" dirty="0"/>
          </a:p>
          <a:p>
            <a:pPr lvl="1"/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lực</a:t>
            </a:r>
            <a:endParaRPr lang="en-US" dirty="0"/>
          </a:p>
          <a:p>
            <a:pPr lvl="1"/>
            <a:r>
              <a:rPr lang="en-US" dirty="0"/>
              <a:t>Tưởng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S </a:t>
            </a:r>
            <a:r>
              <a:rPr lang="en-US" dirty="0" err="1"/>
              <a:t>cắt</a:t>
            </a:r>
            <a:r>
              <a:rPr lang="en-US" dirty="0"/>
              <a:t> qua </a:t>
            </a:r>
            <a:r>
              <a:rPr lang="en-US" dirty="0" err="1"/>
              <a:t>vật</a:t>
            </a:r>
            <a:r>
              <a:rPr lang="en-US" dirty="0"/>
              <a:t>, chia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2 </a:t>
            </a:r>
            <a:r>
              <a:rPr lang="en-US" dirty="0" err="1"/>
              <a:t>phần</a:t>
            </a:r>
            <a:endParaRPr lang="en-US" dirty="0"/>
          </a:p>
          <a:p>
            <a:pPr lvl="1"/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A,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hỗ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B </a:t>
            </a:r>
            <a:r>
              <a:rPr lang="en-US" dirty="0" err="1"/>
              <a:t>thông</a:t>
            </a:r>
            <a:r>
              <a:rPr lang="en-US" dirty="0"/>
              <a:t> qua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thêm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C79B3F-BB3D-43D3-B3B9-C74D5A63D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001" y="4149080"/>
            <a:ext cx="503999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15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Kí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: p,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N/m</a:t>
            </a:r>
            <a:r>
              <a:rPr lang="en-US" baseline="30000" dirty="0"/>
              <a:t>2</a:t>
            </a:r>
            <a:endParaRPr lang="en-US" baseline="-25000" dirty="0"/>
          </a:p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, </a:t>
            </a:r>
            <a:r>
              <a:rPr lang="en-US" dirty="0" err="1"/>
              <a:t>nên</a:t>
            </a:r>
            <a:r>
              <a:rPr lang="en-US" dirty="0"/>
              <a:t> chia 2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endParaRPr lang="en-US" dirty="0"/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: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l-GR" dirty="0"/>
              <a:t>σ</a:t>
            </a:r>
            <a:r>
              <a:rPr lang="en-US" dirty="0"/>
              <a:t> (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: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l-GR" dirty="0"/>
              <a:t>τ</a:t>
            </a:r>
            <a:r>
              <a:rPr lang="en-US" dirty="0"/>
              <a:t> (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)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2.3.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C79B3F-BB3D-43D3-B3B9-C74D5A63D3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6"/>
          <a:stretch/>
        </p:blipFill>
        <p:spPr>
          <a:xfrm>
            <a:off x="2051720" y="4149080"/>
            <a:ext cx="5040279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05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560118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;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gọn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vectơ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R và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M</a:t>
            </a:r>
          </a:p>
          <a:p>
            <a:pPr>
              <a:lnSpc>
                <a:spcPct val="130000"/>
              </a:lnSpc>
            </a:pPr>
            <a:r>
              <a:rPr lang="en-US" dirty="0" err="1"/>
              <a:t>Vectơ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R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3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z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, </a:t>
            </a:r>
            <a:r>
              <a:rPr lang="en-US" dirty="0" err="1"/>
              <a:t>N</a:t>
            </a:r>
            <a:r>
              <a:rPr lang="en-US" baseline="-25000" dirty="0" err="1"/>
              <a:t>z</a:t>
            </a:r>
            <a:endParaRPr lang="en-US" baseline="-25000" dirty="0"/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x và y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, </a:t>
            </a:r>
            <a:r>
              <a:rPr lang="en-US" dirty="0" err="1"/>
              <a:t>Q</a:t>
            </a:r>
            <a:r>
              <a:rPr lang="en-US" baseline="-25000" dirty="0" err="1"/>
              <a:t>x</a:t>
            </a:r>
            <a:r>
              <a:rPr lang="en-US" dirty="0"/>
              <a:t>,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endParaRPr lang="en-US" baseline="-25000" dirty="0"/>
          </a:p>
          <a:p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3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endParaRPr lang="en-US" dirty="0"/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quay </a:t>
            </a:r>
            <a:r>
              <a:rPr lang="en-US" dirty="0" err="1"/>
              <a:t>quay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x và y </a:t>
            </a:r>
            <a:br>
              <a:rPr lang="en-US" dirty="0"/>
            </a:b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M</a:t>
            </a:r>
            <a:r>
              <a:rPr lang="en-US" baseline="-25000" dirty="0"/>
              <a:t>x</a:t>
            </a:r>
            <a:r>
              <a:rPr lang="en-US" dirty="0"/>
              <a:t>, M</a:t>
            </a:r>
            <a:r>
              <a:rPr lang="en-US" baseline="-25000" dirty="0"/>
              <a:t>y</a:t>
            </a:r>
          </a:p>
          <a:p>
            <a:pPr lvl="1"/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quay </a:t>
            </a:r>
            <a:r>
              <a:rPr lang="en-US" dirty="0" err="1"/>
              <a:t>quanh</a:t>
            </a:r>
            <a:r>
              <a:rPr lang="en-US" dirty="0"/>
              <a:t> z </a:t>
            </a:r>
            <a:br>
              <a:rPr lang="en-US" dirty="0"/>
            </a:b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M</a:t>
            </a:r>
            <a:r>
              <a:rPr lang="en-US" baseline="-25000" dirty="0" err="1"/>
              <a:t>z</a:t>
            </a:r>
            <a:endParaRPr lang="en-US" baseline="-25000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Ngoại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2.4.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thành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phần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62B329-4831-4834-A9B0-C68AE15DD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3861048"/>
            <a:ext cx="3795089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87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SỨC BỀN VẬT LIỆU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02. KÉO – NÉN ĐÚNG TÂM</a:t>
            </a:r>
          </a:p>
        </p:txBody>
      </p:sp>
    </p:spTree>
    <p:extLst>
      <p:ext uri="{BB962C8B-B14F-4D97-AF65-F5344CB8AC3E}">
        <p14:creationId xmlns:p14="http://schemas.microsoft.com/office/powerpoint/2010/main" val="377407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nén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khi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2</a:t>
            </a:r>
            <a:r>
              <a:rPr lang="vi-VN" dirty="0"/>
              <a:t>. </a:t>
            </a:r>
            <a:r>
              <a:rPr lang="en-US" dirty="0"/>
              <a:t>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đúng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tâm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nghĩa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F477DB-8F0A-4875-8CF3-559D599E9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80000">
            <a:off x="811203" y="2695855"/>
            <a:ext cx="7521592" cy="98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83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299139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30000"/>
              </a:lnSpc>
            </a:pPr>
            <a:r>
              <a:rPr lang="en-US" dirty="0"/>
              <a:t>Tưởng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AB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1-1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trục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Oxyz</a:t>
            </a:r>
            <a:r>
              <a:rPr lang="en-US" dirty="0"/>
              <a:t> và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endParaRPr lang="en-US" dirty="0"/>
          </a:p>
          <a:p>
            <a:pPr lvl="1"/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O, </a:t>
            </a:r>
            <a:r>
              <a:rPr lang="en-US" dirty="0" err="1"/>
              <a:t>suy</a:t>
            </a:r>
            <a:r>
              <a:rPr lang="en-US" dirty="0"/>
              <a:t> ra M</a:t>
            </a:r>
            <a:r>
              <a:rPr lang="en-US" baseline="-25000" dirty="0"/>
              <a:t>x</a:t>
            </a:r>
            <a:r>
              <a:rPr lang="en-US" dirty="0"/>
              <a:t> = 0</a:t>
            </a:r>
          </a:p>
          <a:p>
            <a:pPr lvl="1"/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y, </a:t>
            </a:r>
            <a:r>
              <a:rPr lang="en-US" dirty="0" err="1"/>
              <a:t>suy</a:t>
            </a:r>
            <a:r>
              <a:rPr lang="en-US" dirty="0"/>
              <a:t> ra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r>
              <a:rPr lang="en-US" dirty="0"/>
              <a:t> = 0</a:t>
            </a:r>
          </a:p>
          <a:p>
            <a:pPr lvl="1"/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z, ta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</a:t>
            </a:r>
            <a:r>
              <a:rPr lang="en-US" baseline="-25000" dirty="0" err="1"/>
              <a:t>z</a:t>
            </a:r>
            <a:r>
              <a:rPr lang="en-US" dirty="0"/>
              <a:t> – P = 0</a:t>
            </a:r>
          </a:p>
          <a:p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N</a:t>
            </a:r>
            <a:r>
              <a:rPr lang="en-US" baseline="-25000" dirty="0" err="1"/>
              <a:t>z</a:t>
            </a:r>
            <a:endParaRPr lang="en-US" baseline="-25000" dirty="0"/>
          </a:p>
          <a:p>
            <a:r>
              <a:rPr lang="en-US" dirty="0" err="1"/>
              <a:t>Dấu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ước</a:t>
            </a:r>
            <a:r>
              <a:rPr lang="en-US" dirty="0"/>
              <a:t>: </a:t>
            </a:r>
            <a:r>
              <a:rPr lang="en-US" dirty="0" err="1"/>
              <a:t>dương</a:t>
            </a:r>
            <a:r>
              <a:rPr lang="en-US" dirty="0"/>
              <a:t> khi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, </a:t>
            </a:r>
            <a:r>
              <a:rPr lang="en-US" dirty="0" err="1"/>
              <a:t>âm</a:t>
            </a:r>
            <a:r>
              <a:rPr lang="en-US" dirty="0"/>
              <a:t> khi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nén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2</a:t>
            </a:r>
            <a:r>
              <a:rPr lang="vi-VN" dirty="0"/>
              <a:t>. </a:t>
            </a:r>
            <a:r>
              <a:rPr lang="en-US" dirty="0"/>
              <a:t>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đúng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tâm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DE769B-F4AA-41CF-AD62-FF4927371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20000">
            <a:off x="1148734" y="4575868"/>
            <a:ext cx="6873836" cy="21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0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325621" cy="340396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khác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ta </a:t>
            </a: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</a:t>
            </a: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đúng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tâm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48E5DF-EE6A-4CA4-9631-33C190319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80000">
            <a:off x="1803257" y="3835590"/>
            <a:ext cx="6029690" cy="178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717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40396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đúng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tâm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B76D1E-2926-47AB-A655-9267D4980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80000">
            <a:off x="1618773" y="1335299"/>
            <a:ext cx="5913632" cy="53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248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:</a:t>
            </a:r>
          </a:p>
          <a:p>
            <a:pPr>
              <a:lnSpc>
                <a:spcPct val="130000"/>
              </a:lnSpc>
            </a:pPr>
            <a:endParaRPr lang="en-US" sz="500" dirty="0"/>
          </a:p>
          <a:p>
            <a:pPr lvl="1"/>
            <a:r>
              <a:rPr lang="en-US" dirty="0" err="1"/>
              <a:t>N</a:t>
            </a:r>
            <a:r>
              <a:rPr lang="en-US" baseline="-25000" dirty="0" err="1"/>
              <a:t>z</a:t>
            </a:r>
            <a:r>
              <a:rPr lang="en-US" dirty="0"/>
              <a:t> –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xét</a:t>
            </a:r>
            <a:endParaRPr lang="en-US" dirty="0"/>
          </a:p>
          <a:p>
            <a:pPr lvl="1"/>
            <a:r>
              <a:rPr lang="en-US" dirty="0"/>
              <a:t>F –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endParaRPr lang="en-US" dirty="0"/>
          </a:p>
          <a:p>
            <a:r>
              <a:rPr lang="en-US" dirty="0"/>
              <a:t>Khi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,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(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Hooke)</a:t>
            </a:r>
          </a:p>
          <a:p>
            <a:pPr lvl="1"/>
            <a:r>
              <a:rPr lang="en-US" dirty="0"/>
              <a:t>Khi </a:t>
            </a: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N/EF  = const </a:t>
            </a:r>
            <a:r>
              <a:rPr lang="en-US" dirty="0" err="1"/>
              <a:t>trên</a:t>
            </a:r>
            <a:r>
              <a:rPr lang="en-US" dirty="0"/>
              <a:t> 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L: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Khi </a:t>
            </a: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N/EF = const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L</a:t>
            </a:r>
            <a:r>
              <a:rPr lang="en-US" baseline="-25000" dirty="0"/>
              <a:t>i</a:t>
            </a:r>
            <a:r>
              <a:rPr lang="en-US" dirty="0"/>
              <a:t>: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r>
              <a:rPr lang="en-US" dirty="0" err="1"/>
              <a:t>Với</a:t>
            </a:r>
            <a:r>
              <a:rPr lang="en-US" dirty="0"/>
              <a:t>: E – </a:t>
            </a:r>
            <a:r>
              <a:rPr lang="en-US" dirty="0" err="1"/>
              <a:t>modun</a:t>
            </a:r>
            <a:r>
              <a:rPr lang="en-US" dirty="0"/>
              <a:t> </a:t>
            </a:r>
            <a:r>
              <a:rPr lang="en-US" dirty="0" err="1"/>
              <a:t>đàn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0847D51C-F72C-456F-B842-E069938249F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9357973"/>
              </p:ext>
            </p:extLst>
          </p:nvPr>
        </p:nvGraphicFramePr>
        <p:xfrm>
          <a:off x="5172075" y="1341438"/>
          <a:ext cx="103187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5760" imgH="431640" progId="Equation.DSMT4">
                  <p:embed/>
                </p:oleObj>
              </mc:Choice>
              <mc:Fallback>
                <p:oleObj name="Equation" r:id="rId3" imgW="54576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72075" y="1341438"/>
                        <a:ext cx="1031875" cy="815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53329AB0-0639-42FE-B423-4808307418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9952963"/>
              </p:ext>
            </p:extLst>
          </p:nvPr>
        </p:nvGraphicFramePr>
        <p:xfrm>
          <a:off x="6418263" y="3384551"/>
          <a:ext cx="1106065" cy="709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672840" imgH="431640" progId="Equation.DSMT4">
                  <p:embed/>
                </p:oleObj>
              </mc:Choice>
              <mc:Fallback>
                <p:oleObj name="Equation" r:id="rId5" imgW="672840" imgH="4316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992301A5-1AA0-4786-978D-A09A7B8A0B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18263" y="3384551"/>
                        <a:ext cx="1106065" cy="7090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D8A5D2B-64CA-4CDE-9616-527C7F86F4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8676500"/>
              </p:ext>
            </p:extLst>
          </p:nvPr>
        </p:nvGraphicFramePr>
        <p:xfrm>
          <a:off x="6418263" y="4221163"/>
          <a:ext cx="1724025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079280" imgH="482400" progId="Equation.DSMT4">
                  <p:embed/>
                </p:oleObj>
              </mc:Choice>
              <mc:Fallback>
                <p:oleObj name="Equation" r:id="rId7" imgW="107928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18263" y="4221163"/>
                        <a:ext cx="1724025" cy="769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5468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ta </a:t>
            </a:r>
            <a:r>
              <a:rPr lang="en-US" dirty="0" err="1"/>
              <a:t>thí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, </a:t>
            </a:r>
            <a:r>
              <a:rPr lang="en-US" dirty="0" err="1"/>
              <a:t>nén</a:t>
            </a:r>
            <a:r>
              <a:rPr lang="en-US" dirty="0"/>
              <a:t>, </a:t>
            </a:r>
            <a:r>
              <a:rPr lang="en-US" dirty="0" err="1"/>
              <a:t>cắt</a:t>
            </a:r>
            <a:r>
              <a:rPr lang="en-US" dirty="0"/>
              <a:t>…</a:t>
            </a:r>
          </a:p>
          <a:p>
            <a:pPr>
              <a:lnSpc>
                <a:spcPct val="130000"/>
              </a:lnSpc>
            </a:pP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</a:t>
            </a:r>
            <a:r>
              <a:rPr lang="vi-VN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Đặc trưng cơ học của vật liệu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3.1.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Thí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nghiệm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liệu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dẻo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321D82-C868-486F-A18A-138DBB4A8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265" y="3356992"/>
            <a:ext cx="6984776" cy="278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18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dẻo</a:t>
            </a:r>
            <a:r>
              <a:rPr lang="en-US" dirty="0"/>
              <a:t> </a:t>
            </a:r>
            <a:r>
              <a:rPr lang="en-US" dirty="0" err="1"/>
              <a:t>trải</a:t>
            </a:r>
            <a:r>
              <a:rPr lang="en-US" dirty="0"/>
              <a:t> qua 3 </a:t>
            </a:r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endParaRPr lang="en-US" dirty="0"/>
          </a:p>
          <a:p>
            <a:pPr lvl="1"/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lệ</a:t>
            </a:r>
            <a:endParaRPr lang="en-US" dirty="0"/>
          </a:p>
          <a:p>
            <a:pPr lvl="1"/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chạy</a:t>
            </a:r>
            <a:r>
              <a:rPr lang="en-US" dirty="0"/>
              <a:t> </a:t>
            </a:r>
            <a:r>
              <a:rPr lang="en-US" dirty="0" err="1"/>
              <a:t>dẻo</a:t>
            </a:r>
            <a:endParaRPr lang="en-US" dirty="0"/>
          </a:p>
          <a:p>
            <a:pPr lvl="1"/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đứt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321D82-C868-486F-A18A-138DBB4A8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265" y="3496909"/>
            <a:ext cx="6984776" cy="27855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E6C60A-CC47-4C7C-A4AF-18B7D3BBC153}"/>
              </a:ext>
            </a:extLst>
          </p:cNvPr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</a:t>
            </a:r>
            <a:r>
              <a:rPr lang="vi-VN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Đặc trưng cơ học của vật liệu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3.1.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Thí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nghiệm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liệu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dẻo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159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endParaRPr lang="en-US" dirty="0"/>
          </a:p>
          <a:p>
            <a:pPr lvl="1"/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dẻo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đương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nén</a:t>
            </a:r>
            <a:endParaRPr lang="en-US" dirty="0"/>
          </a:p>
          <a:p>
            <a:pPr lvl="1"/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nén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nhiều</a:t>
            </a:r>
            <a:endParaRPr lang="en-US" dirty="0"/>
          </a:p>
          <a:p>
            <a:pPr lvl="1"/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dẻo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nhiều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A4547A-7C08-4DFE-B405-0A2112728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3707239"/>
            <a:ext cx="7421969" cy="28083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655E8B-2794-4B70-B5B0-BDA9563A5B16}"/>
              </a:ext>
            </a:extLst>
          </p:cNvPr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</a:t>
            </a:r>
            <a:r>
              <a:rPr lang="vi-VN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Đặc trưng cơ học của vật liệu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3.1.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Thí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nghiệm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liệu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giòn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263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dẻo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suy</a:t>
            </a:r>
            <a:r>
              <a:rPr lang="en-US" dirty="0"/>
              <a:t> ra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endParaRPr lang="en-US" dirty="0"/>
          </a:p>
          <a:p>
            <a:pPr lvl="1"/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bền</a:t>
            </a:r>
            <a:endParaRPr lang="en-US" dirty="0"/>
          </a:p>
          <a:p>
            <a:pPr lvl="1"/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:</a:t>
            </a:r>
          </a:p>
          <a:p>
            <a:pPr lvl="1"/>
            <a:endParaRPr lang="en-US" dirty="0"/>
          </a:p>
          <a:p>
            <a:pPr lvl="1"/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2. KÉO – NÉN ĐÚNG TÂM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Điều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kiện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bền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toán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bản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Tính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toán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kéo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nén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đúng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tâm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1FF3E72C-794C-460E-9A4E-D61E218467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826882"/>
              </p:ext>
            </p:extLst>
          </p:nvPr>
        </p:nvGraphicFramePr>
        <p:xfrm>
          <a:off x="3275856" y="1923100"/>
          <a:ext cx="21844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55600" imgH="457200" progId="Equation.DSMT4">
                  <p:embed/>
                </p:oleObj>
              </mc:Choice>
              <mc:Fallback>
                <p:oleObj name="Equation" r:id="rId3" imgW="1155600" imgH="4572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0847D51C-F72C-456F-B842-E069938249F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75856" y="1923100"/>
                        <a:ext cx="21844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EB2B0B6-62A9-473B-B34F-306AE960EC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8324466"/>
              </p:ext>
            </p:extLst>
          </p:nvPr>
        </p:nvGraphicFramePr>
        <p:xfrm>
          <a:off x="4716016" y="3789537"/>
          <a:ext cx="1008112" cy="832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83920" imgH="482400" progId="Equation.DSMT4">
                  <p:embed/>
                </p:oleObj>
              </mc:Choice>
              <mc:Fallback>
                <p:oleObj name="Equation" r:id="rId5" imgW="58392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16016" y="3789537"/>
                        <a:ext cx="1008112" cy="8327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495B33DD-EB57-4C68-A466-66D5BD5299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489354"/>
              </p:ext>
            </p:extLst>
          </p:nvPr>
        </p:nvGraphicFramePr>
        <p:xfrm>
          <a:off x="4700505" y="4797152"/>
          <a:ext cx="1348966" cy="47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761760" imgH="266400" progId="Equation.DSMT4">
                  <p:embed/>
                </p:oleObj>
              </mc:Choice>
              <mc:Fallback>
                <p:oleObj name="Equation" r:id="rId7" imgW="76176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00505" y="4797152"/>
                        <a:ext cx="1348966" cy="472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8734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E38B4-E702-40A8-8569-FD94D2C6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A8066-52C0-44F9-BF47-EC0B64970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E9EA7D-9829-4BFF-85CA-D26A092C1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425" y="1772816"/>
            <a:ext cx="8649149" cy="375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52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E38B4-E702-40A8-8569-FD94D2C6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A8066-52C0-44F9-BF47-EC0B64970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D9D314-1D5E-4116-803C-0976D7D0C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094200"/>
            <a:ext cx="8640960" cy="361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969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E38B4-E702-40A8-8569-FD94D2C6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A8066-52C0-44F9-BF47-EC0B64970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96074E-DF1E-4657-B085-ECBB03A09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057424"/>
            <a:ext cx="8496944" cy="369241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432F0AA-E9B9-496B-BD7C-2F2198F2E323}"/>
              </a:ext>
            </a:extLst>
          </p:cNvPr>
          <p:cNvSpPr/>
          <p:nvPr/>
        </p:nvSpPr>
        <p:spPr>
          <a:xfrm>
            <a:off x="323528" y="1916832"/>
            <a:ext cx="2448272" cy="43204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2733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Khi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song </a:t>
            </a:r>
            <a:r>
              <a:rPr lang="en-US" dirty="0" err="1"/>
              <a:t>song</a:t>
            </a:r>
            <a:r>
              <a:rPr lang="en-US" dirty="0"/>
              <a:t>, </a:t>
            </a:r>
            <a:r>
              <a:rPr lang="en-US" dirty="0" err="1"/>
              <a:t>ngược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,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ở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rần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cắt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3</a:t>
            </a:r>
            <a:r>
              <a:rPr lang="vi-VN" dirty="0"/>
              <a:t>. </a:t>
            </a:r>
            <a:r>
              <a:rPr lang="en-US" dirty="0"/>
              <a:t>CẮT – DẬP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nghĩa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,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C0C98C-B921-4B01-83F8-6F6E53AC8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09362">
            <a:off x="701672" y="3270210"/>
            <a:ext cx="7740655" cy="251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2151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,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đó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tiếp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en-US" dirty="0"/>
              <a:t>Q</a:t>
            </a:r>
            <a:r>
              <a:rPr lang="en-US" baseline="-25000" dirty="0"/>
              <a:t>c</a:t>
            </a:r>
            <a:r>
              <a:rPr lang="en-US" dirty="0"/>
              <a:t> –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(N)</a:t>
            </a:r>
          </a:p>
          <a:p>
            <a:pPr lvl="1"/>
            <a:r>
              <a:rPr lang="en-US" dirty="0"/>
              <a:t>F</a:t>
            </a:r>
            <a:r>
              <a:rPr lang="en-US" baseline="-25000" dirty="0"/>
              <a:t>c</a:t>
            </a:r>
            <a:r>
              <a:rPr lang="en-US" dirty="0"/>
              <a:t> –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endParaRPr lang="en-US" dirty="0"/>
          </a:p>
          <a:p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,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3</a:t>
            </a:r>
            <a:r>
              <a:rPr lang="vi-VN" dirty="0"/>
              <a:t>. </a:t>
            </a:r>
            <a:r>
              <a:rPr lang="en-US" dirty="0"/>
              <a:t>CẮT – DẬP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nghĩa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,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9EE2600-3516-4E2C-B7B9-9300CB2281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3626221"/>
              </p:ext>
            </p:extLst>
          </p:nvPr>
        </p:nvGraphicFramePr>
        <p:xfrm>
          <a:off x="3300908" y="2855913"/>
          <a:ext cx="2135188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30040" imgH="469800" progId="Equation.DSMT4">
                  <p:embed/>
                </p:oleObj>
              </mc:Choice>
              <mc:Fallback>
                <p:oleObj name="Equation" r:id="rId3" imgW="1130040" imgH="4698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0847D51C-F72C-456F-B842-E069938249F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00908" y="2855913"/>
                        <a:ext cx="2135188" cy="887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8352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Trong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,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bậc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en-US" dirty="0"/>
              <a:t>G – </a:t>
            </a:r>
            <a:r>
              <a:rPr lang="en-US" dirty="0" err="1"/>
              <a:t>môđun</a:t>
            </a:r>
            <a:r>
              <a:rPr lang="en-US" dirty="0"/>
              <a:t> </a:t>
            </a:r>
            <a:r>
              <a:rPr lang="en-US" dirty="0" err="1"/>
              <a:t>đàn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khi </a:t>
            </a:r>
            <a:r>
              <a:rPr lang="en-US" dirty="0" err="1"/>
              <a:t>cắt</a:t>
            </a:r>
            <a:r>
              <a:rPr lang="en-US" dirty="0"/>
              <a:t> (N/m</a:t>
            </a:r>
            <a:r>
              <a:rPr lang="en-US" baseline="30000" dirty="0"/>
              <a:t>2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 </a:t>
            </a:r>
            <a:r>
              <a:rPr lang="en-US" dirty="0"/>
              <a:t>–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(rad) </a:t>
            </a:r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3</a:t>
            </a:r>
            <a:r>
              <a:rPr lang="vi-VN" dirty="0"/>
              <a:t>. </a:t>
            </a:r>
            <a:r>
              <a:rPr lang="en-US" dirty="0"/>
              <a:t>CẮT – DẬP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luật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Hook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cắt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333875FD-73C6-4976-961D-FDF566CB20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8344280"/>
              </p:ext>
            </p:extLst>
          </p:nvPr>
        </p:nvGraphicFramePr>
        <p:xfrm>
          <a:off x="3816350" y="2348880"/>
          <a:ext cx="11033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83920" imgH="228600" progId="Equation.DSMT4">
                  <p:embed/>
                </p:oleObj>
              </mc:Choice>
              <mc:Fallback>
                <p:oleObj name="Equation" r:id="rId3" imgW="58392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9EE2600-3516-4E2C-B7B9-9300CB2281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6350" y="2348880"/>
                        <a:ext cx="1103313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180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Điều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bền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r>
              <a:rPr lang="en-US" dirty="0"/>
              <a:t>Ba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3</a:t>
            </a:r>
            <a:r>
              <a:rPr lang="vi-VN" dirty="0"/>
              <a:t>. </a:t>
            </a:r>
            <a:r>
              <a:rPr lang="en-US" dirty="0"/>
              <a:t>CẮT – DẬP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Điều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kiện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toán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cơ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bản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EA94DF3-4604-44D6-B774-567CBB546C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746279"/>
              </p:ext>
            </p:extLst>
          </p:nvPr>
        </p:nvGraphicFramePr>
        <p:xfrm>
          <a:off x="2965450" y="1911350"/>
          <a:ext cx="2806700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85720" imgH="469800" progId="Equation.DSMT4">
                  <p:embed/>
                </p:oleObj>
              </mc:Choice>
              <mc:Fallback>
                <p:oleObj name="Equation" r:id="rId3" imgW="1485720" imgH="4698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9EE2600-3516-4E2C-B7B9-9300CB2281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5450" y="1911350"/>
                        <a:ext cx="2806700" cy="88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53755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SỨC BỀN VẬT LIỆU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05. XOẮN THUẦN TÚY</a:t>
            </a:r>
          </a:p>
        </p:txBody>
      </p:sp>
    </p:spTree>
    <p:extLst>
      <p:ext uri="{BB962C8B-B14F-4D97-AF65-F5344CB8AC3E}">
        <p14:creationId xmlns:p14="http://schemas.microsoft.com/office/powerpoint/2010/main" val="2668331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Thanh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thuần</a:t>
            </a:r>
            <a:r>
              <a:rPr lang="en-US" dirty="0"/>
              <a:t> </a:t>
            </a:r>
            <a:r>
              <a:rPr lang="en-US" dirty="0" err="1"/>
              <a:t>túy</a:t>
            </a:r>
            <a:r>
              <a:rPr lang="en-US" dirty="0"/>
              <a:t> khi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xoắn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Ngẫu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P-P </a:t>
            </a:r>
            <a:r>
              <a:rPr lang="en-US" dirty="0" err="1"/>
              <a:t>tạo</a:t>
            </a:r>
            <a:r>
              <a:rPr lang="en-US" dirty="0"/>
              <a:t> ra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Z,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P.a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nghĩa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2A0B26-E81A-431E-9489-F576E4364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7726">
            <a:off x="2841741" y="3984258"/>
            <a:ext cx="4000847" cy="23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2111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48408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Quy </a:t>
            </a:r>
            <a:r>
              <a:rPr lang="en-US" dirty="0" err="1"/>
              <a:t>ước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: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ta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Quay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 (+) </a:t>
            </a:r>
            <a:r>
              <a:rPr lang="en-US" dirty="0" err="1"/>
              <a:t>M</a:t>
            </a:r>
            <a:r>
              <a:rPr lang="en-US" baseline="-25000" dirty="0" err="1"/>
              <a:t>z</a:t>
            </a:r>
            <a:r>
              <a:rPr lang="en-US" dirty="0"/>
              <a:t> &gt; 0</a:t>
            </a:r>
          </a:p>
          <a:p>
            <a:pPr lvl="1"/>
            <a:r>
              <a:rPr lang="en-US" dirty="0"/>
              <a:t>Quay </a:t>
            </a:r>
            <a:r>
              <a:rPr lang="en-US" dirty="0" err="1"/>
              <a:t>ngược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 (-) </a:t>
            </a:r>
            <a:r>
              <a:rPr lang="en-US" dirty="0" err="1"/>
              <a:t>M</a:t>
            </a:r>
            <a:r>
              <a:rPr lang="en-US" baseline="-25000" dirty="0" err="1"/>
              <a:t>z</a:t>
            </a:r>
            <a:r>
              <a:rPr lang="en-US" dirty="0"/>
              <a:t> &lt; 0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FF659A-6860-4CBF-BDA6-D83787ADB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212976"/>
            <a:ext cx="3610686" cy="23762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36633A-D2FC-449E-9DCA-1368A101F3AD}"/>
              </a:ext>
            </a:extLst>
          </p:cNvPr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Định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nghĩa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220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450585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800" dirty="0" err="1"/>
              <a:t>Ví</a:t>
            </a:r>
            <a:r>
              <a:rPr lang="en-US" sz="1800" dirty="0"/>
              <a:t> </a:t>
            </a:r>
            <a:r>
              <a:rPr lang="en-US" sz="1800" dirty="0" err="1"/>
              <a:t>dụ</a:t>
            </a:r>
            <a:r>
              <a:rPr lang="en-US" sz="1800" dirty="0"/>
              <a:t>: </a:t>
            </a:r>
            <a:r>
              <a:rPr lang="en-US" sz="1800" dirty="0" err="1"/>
              <a:t>Vẽ</a:t>
            </a:r>
            <a:r>
              <a:rPr lang="en-US" sz="1800" dirty="0"/>
              <a:t> </a:t>
            </a:r>
            <a:r>
              <a:rPr lang="en-US" sz="1800" dirty="0" err="1"/>
              <a:t>biểu</a:t>
            </a:r>
            <a:r>
              <a:rPr lang="en-US" sz="1800" dirty="0"/>
              <a:t> </a:t>
            </a:r>
            <a:r>
              <a:rPr lang="en-US" sz="1800" dirty="0" err="1"/>
              <a:t>đồ</a:t>
            </a:r>
            <a:r>
              <a:rPr lang="en-US" sz="1800" dirty="0"/>
              <a:t> </a:t>
            </a:r>
            <a:r>
              <a:rPr lang="en-US" sz="1800" dirty="0" err="1"/>
              <a:t>momen</a:t>
            </a:r>
            <a:r>
              <a:rPr lang="en-US" sz="1800" dirty="0"/>
              <a:t> </a:t>
            </a:r>
            <a:r>
              <a:rPr lang="en-US" sz="1800" dirty="0" err="1"/>
              <a:t>xoắn</a:t>
            </a:r>
            <a:r>
              <a:rPr lang="en-US" sz="1800" dirty="0"/>
              <a:t> </a:t>
            </a:r>
            <a:r>
              <a:rPr lang="en-US" sz="1800" dirty="0" err="1"/>
              <a:t>nội</a:t>
            </a:r>
            <a:r>
              <a:rPr lang="en-US" sz="1800" dirty="0"/>
              <a:t> </a:t>
            </a:r>
            <a:r>
              <a:rPr lang="en-US" sz="1800" dirty="0" err="1"/>
              <a:t>lực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thanh</a:t>
            </a:r>
            <a:r>
              <a:rPr lang="en-US" sz="1800" dirty="0"/>
              <a:t> </a:t>
            </a:r>
            <a:r>
              <a:rPr lang="en-US" sz="1800" dirty="0" err="1"/>
              <a:t>như</a:t>
            </a:r>
            <a:r>
              <a:rPr lang="en-US" sz="1800" dirty="0"/>
              <a:t> </a:t>
            </a:r>
            <a:r>
              <a:rPr lang="en-US" sz="1800" dirty="0" err="1"/>
              <a:t>hình</a:t>
            </a:r>
            <a:r>
              <a:rPr lang="en-US" sz="1800" dirty="0"/>
              <a:t> </a:t>
            </a:r>
            <a:r>
              <a:rPr lang="en-US" sz="1800" dirty="0" err="1"/>
              <a:t>vẽ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mC</a:t>
            </a:r>
            <a:r>
              <a:rPr lang="en-US" sz="1800" dirty="0"/>
              <a:t> = 3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mD</a:t>
            </a:r>
            <a:r>
              <a:rPr lang="en-US" sz="1800" dirty="0"/>
              <a:t> = 1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mE</a:t>
            </a:r>
            <a:r>
              <a:rPr lang="en-US" sz="1800" dirty="0"/>
              <a:t> = 2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bỏ</a:t>
            </a:r>
            <a:r>
              <a:rPr lang="en-US" sz="1800" dirty="0"/>
              <a:t> qua ma </a:t>
            </a:r>
            <a:r>
              <a:rPr lang="en-US" sz="1800" dirty="0" err="1"/>
              <a:t>sát</a:t>
            </a:r>
            <a:r>
              <a:rPr lang="en-US" sz="1800" dirty="0"/>
              <a:t> ở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gối</a:t>
            </a:r>
            <a:r>
              <a:rPr lang="en-US" sz="1800" dirty="0"/>
              <a:t>.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A1913E-9B61-415A-8ABF-E665DF909F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t="26200" r="31100" b="50000"/>
          <a:stretch/>
        </p:blipFill>
        <p:spPr>
          <a:xfrm>
            <a:off x="2483768" y="2371881"/>
            <a:ext cx="46805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383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450585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800" dirty="0" err="1"/>
              <a:t>Ví</a:t>
            </a:r>
            <a:r>
              <a:rPr lang="en-US" sz="1800" dirty="0"/>
              <a:t> </a:t>
            </a:r>
            <a:r>
              <a:rPr lang="en-US" sz="1800" dirty="0" err="1"/>
              <a:t>dụ</a:t>
            </a:r>
            <a:r>
              <a:rPr lang="en-US" sz="1800" dirty="0"/>
              <a:t>: </a:t>
            </a:r>
            <a:r>
              <a:rPr lang="en-US" sz="1800" dirty="0" err="1"/>
              <a:t>Vẽ</a:t>
            </a:r>
            <a:r>
              <a:rPr lang="en-US" sz="1800" dirty="0"/>
              <a:t> </a:t>
            </a:r>
            <a:r>
              <a:rPr lang="en-US" sz="1800" dirty="0" err="1"/>
              <a:t>biểu</a:t>
            </a:r>
            <a:r>
              <a:rPr lang="en-US" sz="1800" dirty="0"/>
              <a:t> </a:t>
            </a:r>
            <a:r>
              <a:rPr lang="en-US" sz="1800" dirty="0" err="1"/>
              <a:t>đồ</a:t>
            </a:r>
            <a:r>
              <a:rPr lang="en-US" sz="1800" dirty="0"/>
              <a:t> </a:t>
            </a:r>
            <a:r>
              <a:rPr lang="en-US" sz="1800" dirty="0" err="1"/>
              <a:t>momen</a:t>
            </a:r>
            <a:r>
              <a:rPr lang="en-US" sz="1800" dirty="0"/>
              <a:t> </a:t>
            </a:r>
            <a:r>
              <a:rPr lang="en-US" sz="1800" dirty="0" err="1"/>
              <a:t>xoắn</a:t>
            </a:r>
            <a:r>
              <a:rPr lang="en-US" sz="1800" dirty="0"/>
              <a:t> </a:t>
            </a:r>
            <a:r>
              <a:rPr lang="en-US" sz="1800" dirty="0" err="1"/>
              <a:t>nội</a:t>
            </a:r>
            <a:r>
              <a:rPr lang="en-US" sz="1800" dirty="0"/>
              <a:t> </a:t>
            </a:r>
            <a:r>
              <a:rPr lang="en-US" sz="1800" dirty="0" err="1"/>
              <a:t>lực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thanh</a:t>
            </a:r>
            <a:r>
              <a:rPr lang="en-US" sz="1800" dirty="0"/>
              <a:t> </a:t>
            </a:r>
            <a:r>
              <a:rPr lang="en-US" sz="1800" dirty="0" err="1"/>
              <a:t>như</a:t>
            </a:r>
            <a:r>
              <a:rPr lang="en-US" sz="1800" dirty="0"/>
              <a:t> </a:t>
            </a:r>
            <a:r>
              <a:rPr lang="en-US" sz="1800" dirty="0" err="1"/>
              <a:t>hình</a:t>
            </a:r>
            <a:r>
              <a:rPr lang="en-US" sz="1800" dirty="0"/>
              <a:t> </a:t>
            </a:r>
            <a:r>
              <a:rPr lang="en-US" sz="1800" dirty="0" err="1"/>
              <a:t>vẽ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mC</a:t>
            </a:r>
            <a:r>
              <a:rPr lang="en-US" sz="1800" dirty="0"/>
              <a:t> = 3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mD</a:t>
            </a:r>
            <a:r>
              <a:rPr lang="en-US" sz="1800" dirty="0"/>
              <a:t> = 1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mE</a:t>
            </a:r>
            <a:r>
              <a:rPr lang="en-US" sz="1800" dirty="0"/>
              <a:t> = 2 </a:t>
            </a:r>
            <a:r>
              <a:rPr lang="en-US" sz="1800" dirty="0" err="1"/>
              <a:t>kNm</a:t>
            </a:r>
            <a:r>
              <a:rPr lang="en-US" sz="1800" dirty="0"/>
              <a:t>, </a:t>
            </a:r>
            <a:r>
              <a:rPr lang="en-US" sz="1800" dirty="0" err="1"/>
              <a:t>bỏ</a:t>
            </a:r>
            <a:r>
              <a:rPr lang="en-US" sz="1800" dirty="0"/>
              <a:t> qua ma </a:t>
            </a:r>
            <a:r>
              <a:rPr lang="en-US" sz="1800" dirty="0" err="1"/>
              <a:t>sát</a:t>
            </a:r>
            <a:r>
              <a:rPr lang="en-US" sz="1800" dirty="0"/>
              <a:t> ở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gối</a:t>
            </a:r>
            <a:r>
              <a:rPr lang="en-US" sz="1800" dirty="0"/>
              <a:t>.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A1913E-9B61-415A-8ABF-E665DF909F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t="26199" r="31100" b="14643"/>
          <a:stretch/>
        </p:blipFill>
        <p:spPr>
          <a:xfrm>
            <a:off x="2483768" y="2371881"/>
            <a:ext cx="4680520" cy="304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117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450585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/>
              <a:t>Khi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,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vạch</a:t>
            </a:r>
            <a:r>
              <a:rPr lang="en-US" dirty="0"/>
              <a:t> song </a:t>
            </a:r>
            <a:r>
              <a:rPr lang="en-US" dirty="0" err="1"/>
              <a:t>song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ốc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: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,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chu vi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thanh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8316754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tròn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033EAC-DFCE-4DFA-A6A2-230CBB3F1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394645"/>
            <a:ext cx="7574936" cy="309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62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450585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thức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en-US" dirty="0" err="1"/>
              <a:t>M</a:t>
            </a:r>
            <a:r>
              <a:rPr lang="en-US" baseline="-25000" dirty="0" err="1"/>
              <a:t>z</a:t>
            </a:r>
            <a:r>
              <a:rPr lang="en-US" dirty="0"/>
              <a:t> –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xét</a:t>
            </a:r>
            <a:endParaRPr lang="en-US" dirty="0"/>
          </a:p>
          <a:p>
            <a:pPr lvl="1"/>
            <a:r>
              <a:rPr lang="en-US" dirty="0"/>
              <a:t>W</a:t>
            </a:r>
            <a:r>
              <a:rPr lang="en-US" baseline="-25000" dirty="0"/>
              <a:t>o</a:t>
            </a:r>
            <a:r>
              <a:rPr lang="en-US" dirty="0"/>
              <a:t> –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,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[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]</a:t>
            </a:r>
            <a:r>
              <a:rPr lang="en-US" baseline="30000" dirty="0"/>
              <a:t>3</a:t>
            </a:r>
          </a:p>
          <a:p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điển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  <a:p>
            <a:pPr lvl="1"/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tròn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:</a:t>
            </a:r>
          </a:p>
          <a:p>
            <a:pPr lvl="1"/>
            <a:endParaRPr lang="en-US" dirty="0"/>
          </a:p>
          <a:p>
            <a:pPr lvl="1"/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tròn</a:t>
            </a:r>
            <a:r>
              <a:rPr lang="en-US" dirty="0"/>
              <a:t> </a:t>
            </a:r>
            <a:r>
              <a:rPr lang="en-US" dirty="0" err="1"/>
              <a:t>rỗng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57A0E0E-C481-4F9C-BFC5-C5E070C9D6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1129695"/>
              </p:ext>
            </p:extLst>
          </p:nvPr>
        </p:nvGraphicFramePr>
        <p:xfrm>
          <a:off x="3390900" y="1989138"/>
          <a:ext cx="1785938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77760" imgH="495000" progId="Equation.DSMT4">
                  <p:embed/>
                </p:oleObj>
              </mc:Choice>
              <mc:Fallback>
                <p:oleObj name="Equation" r:id="rId3" imgW="977760" imgH="495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90900" y="1989138"/>
                        <a:ext cx="1785938" cy="904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F7E1CECB-A457-4651-AF70-73AC0D0A3D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8270947"/>
              </p:ext>
            </p:extLst>
          </p:nvPr>
        </p:nvGraphicFramePr>
        <p:xfrm>
          <a:off x="3492500" y="4437063"/>
          <a:ext cx="2184400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82680" imgH="444240" progId="Equation.DSMT4">
                  <p:embed/>
                </p:oleObj>
              </mc:Choice>
              <mc:Fallback>
                <p:oleObj name="Equation" r:id="rId5" imgW="128268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92500" y="4437063"/>
                        <a:ext cx="2184400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D947D12D-1377-455B-8CB3-35DF2D161B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648701"/>
              </p:ext>
            </p:extLst>
          </p:nvPr>
        </p:nvGraphicFramePr>
        <p:xfrm>
          <a:off x="2392363" y="5619750"/>
          <a:ext cx="4545012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806560" imgH="558720" progId="Equation.DSMT4">
                  <p:embed/>
                </p:oleObj>
              </mc:Choice>
              <mc:Fallback>
                <p:oleObj name="Equation" r:id="rId7" imgW="280656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92363" y="5619750"/>
                        <a:ext cx="4545012" cy="904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F8D8208-407C-4B1D-953A-15755067E123}"/>
              </a:ext>
            </a:extLst>
          </p:cNvPr>
          <p:cNvSpPr txBox="1"/>
          <p:nvPr/>
        </p:nvSpPr>
        <p:spPr>
          <a:xfrm>
            <a:off x="359702" y="575496"/>
            <a:ext cx="8316754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tròn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447C560-708F-4C08-B061-8D41ACF0CF4C}"/>
              </a:ext>
            </a:extLst>
          </p:cNvPr>
          <p:cNvSpPr/>
          <p:nvPr/>
        </p:nvSpPr>
        <p:spPr>
          <a:xfrm>
            <a:off x="7503624" y="4235980"/>
            <a:ext cx="977511" cy="9775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8CD86FF9-4A2D-4075-8928-73E58DACFC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2044663"/>
              </p:ext>
            </p:extLst>
          </p:nvPr>
        </p:nvGraphicFramePr>
        <p:xfrm>
          <a:off x="92075" y="92075"/>
          <a:ext cx="1620838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9" imgW="1620720" imgH="374040" progId="Package">
                  <p:embed/>
                </p:oleObj>
              </mc:Choice>
              <mc:Fallback>
                <p:oleObj name="Packager Shell Object" showAsIcon="1" r:id="rId9" imgW="1620720" imgH="3740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620838" cy="37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59FF0399-B5F8-47D6-9B9B-60A32E550053}"/>
              </a:ext>
            </a:extLst>
          </p:cNvPr>
          <p:cNvSpPr/>
          <p:nvPr/>
        </p:nvSpPr>
        <p:spPr>
          <a:xfrm>
            <a:off x="7503623" y="5414574"/>
            <a:ext cx="977511" cy="9775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080BF94-BEC4-4EDF-B340-79C9EF26BC9C}"/>
              </a:ext>
            </a:extLst>
          </p:cNvPr>
          <p:cNvSpPr/>
          <p:nvPr/>
        </p:nvSpPr>
        <p:spPr>
          <a:xfrm>
            <a:off x="7740352" y="5619750"/>
            <a:ext cx="530613" cy="5306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5231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tròn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xoay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r>
              <a:rPr lang="en-US" dirty="0" err="1"/>
              <a:t>Nếu</a:t>
            </a:r>
            <a:r>
              <a:rPr lang="en-US" dirty="0"/>
              <a:t>                        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en-US" dirty="0"/>
              <a:t>G – </a:t>
            </a:r>
            <a:r>
              <a:rPr lang="en-US" dirty="0" err="1"/>
              <a:t>modun</a:t>
            </a:r>
            <a:r>
              <a:rPr lang="en-US" dirty="0"/>
              <a:t> </a:t>
            </a:r>
            <a:r>
              <a:rPr lang="en-US" dirty="0" err="1"/>
              <a:t>đàn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 </a:t>
            </a:r>
            <a:r>
              <a:rPr lang="en-US" dirty="0" err="1"/>
              <a:t>trượt</a:t>
            </a:r>
            <a:r>
              <a:rPr lang="en-US" dirty="0"/>
              <a:t> khi </a:t>
            </a:r>
            <a:r>
              <a:rPr lang="en-US" dirty="0" err="1"/>
              <a:t>xoắn</a:t>
            </a:r>
            <a:endParaRPr lang="en-US" dirty="0"/>
          </a:p>
          <a:p>
            <a:pPr lvl="1"/>
            <a:r>
              <a:rPr lang="en-US" dirty="0"/>
              <a:t>J</a:t>
            </a:r>
            <a:r>
              <a:rPr lang="en-US" baseline="-25000" dirty="0"/>
              <a:t>o</a:t>
            </a:r>
            <a:r>
              <a:rPr lang="en-US" dirty="0"/>
              <a:t> –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cực</a:t>
            </a:r>
            <a:br>
              <a:rPr lang="en-US" dirty="0"/>
            </a:b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 err="1"/>
              <a:t>G.J</a:t>
            </a:r>
            <a:r>
              <a:rPr lang="en-US" baseline="-25000" dirty="0" err="1"/>
              <a:t>o</a:t>
            </a:r>
            <a:r>
              <a:rPr lang="en-US" dirty="0"/>
              <a:t> –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khi </a:t>
            </a:r>
            <a:r>
              <a:rPr lang="en-US" dirty="0" err="1"/>
              <a:t>xoắn</a:t>
            </a:r>
            <a:endParaRPr lang="en-US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57A0E0E-C481-4F9C-BFC5-C5E070C9D6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921729"/>
              </p:ext>
            </p:extLst>
          </p:nvPr>
        </p:nvGraphicFramePr>
        <p:xfrm>
          <a:off x="3817938" y="2011363"/>
          <a:ext cx="1181100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47640" imgH="469800" progId="Equation.DSMT4">
                  <p:embed/>
                </p:oleObj>
              </mc:Choice>
              <mc:Fallback>
                <p:oleObj name="Equation" r:id="rId3" imgW="647640" imgH="46980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857A0E0E-C481-4F9C-BFC5-C5E070C9D6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7938" y="2011363"/>
                        <a:ext cx="1181100" cy="8588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CDC9265-49CA-445A-BD6E-0B5D968F13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5612" y="4217305"/>
            <a:ext cx="3604572" cy="2065199"/>
          </a:xfrm>
          <a:prstGeom prst="rect">
            <a:avLst/>
          </a:prstGeom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ED08982F-0E88-4AE7-A0B8-AFB69A2DF6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282292"/>
              </p:ext>
            </p:extLst>
          </p:nvPr>
        </p:nvGraphicFramePr>
        <p:xfrm>
          <a:off x="1360488" y="2801938"/>
          <a:ext cx="1390650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63280" imgH="469800" progId="Equation.DSMT4">
                  <p:embed/>
                </p:oleObj>
              </mc:Choice>
              <mc:Fallback>
                <p:oleObj name="Equation" r:id="rId6" imgW="8632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60488" y="2801938"/>
                        <a:ext cx="1390650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3D1DA0B6-3B4B-4D6B-B05A-419D70376F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6275939"/>
              </p:ext>
            </p:extLst>
          </p:nvPr>
        </p:nvGraphicFramePr>
        <p:xfrm>
          <a:off x="5995947" y="2674120"/>
          <a:ext cx="1706921" cy="904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054080" imgH="558720" progId="Equation.DSMT4">
                  <p:embed/>
                </p:oleObj>
              </mc:Choice>
              <mc:Fallback>
                <p:oleObj name="Equation" r:id="rId8" imgW="105408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95947" y="2674120"/>
                        <a:ext cx="1706921" cy="9048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4ACA435-41AF-4B03-93A6-CDD8781540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8812817"/>
              </p:ext>
            </p:extLst>
          </p:nvPr>
        </p:nvGraphicFramePr>
        <p:xfrm>
          <a:off x="2381250" y="5210175"/>
          <a:ext cx="652463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83920" imgH="431640" progId="Equation.DSMT4">
                  <p:embed/>
                </p:oleObj>
              </mc:Choice>
              <mc:Fallback>
                <p:oleObj name="Equation" r:id="rId10" imgW="58392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381250" y="5210175"/>
                        <a:ext cx="652463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0FC6531-E2AF-4AE6-8FA2-318EBAE5E3B0}"/>
              </a:ext>
            </a:extLst>
          </p:cNvPr>
          <p:cNvSpPr txBox="1"/>
          <p:nvPr/>
        </p:nvSpPr>
        <p:spPr>
          <a:xfrm>
            <a:off x="359702" y="575496"/>
            <a:ext cx="8316754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trên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mặt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cắt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của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tròn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94783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450585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thuần</a:t>
            </a:r>
            <a:r>
              <a:rPr lang="en-US" dirty="0"/>
              <a:t> </a:t>
            </a:r>
            <a:r>
              <a:rPr lang="en-US" dirty="0" err="1"/>
              <a:t>túy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endParaRPr lang="en-US" dirty="0"/>
          </a:p>
          <a:p>
            <a:pPr lvl="1"/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bền</a:t>
            </a:r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kế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diện</a:t>
            </a:r>
            <a:endParaRPr lang="en-US" dirty="0"/>
          </a:p>
          <a:p>
            <a:pPr lvl="1"/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57A0E0E-C481-4F9C-BFC5-C5E070C9D6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465971"/>
              </p:ext>
            </p:extLst>
          </p:nvPr>
        </p:nvGraphicFramePr>
        <p:xfrm>
          <a:off x="3078163" y="1989138"/>
          <a:ext cx="2411412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20480" imgH="495000" progId="Equation.DSMT4">
                  <p:embed/>
                </p:oleObj>
              </mc:Choice>
              <mc:Fallback>
                <p:oleObj name="Equation" r:id="rId3" imgW="1320480" imgH="49500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857A0E0E-C481-4F9C-BFC5-C5E070C9D6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8163" y="1989138"/>
                        <a:ext cx="2411412" cy="904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3F6567A-192D-49F2-8BE2-0048F036D6A1}"/>
              </a:ext>
            </a:extLst>
          </p:cNvPr>
          <p:cNvSpPr txBox="1"/>
          <p:nvPr/>
        </p:nvSpPr>
        <p:spPr>
          <a:xfrm>
            <a:off x="359702" y="575496"/>
            <a:ext cx="8316754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toán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734DCAF-95A2-4CD8-B614-B72BE8E845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035825"/>
              </p:ext>
            </p:extLst>
          </p:nvPr>
        </p:nvGraphicFramePr>
        <p:xfrm>
          <a:off x="3923928" y="3514619"/>
          <a:ext cx="2088232" cy="7836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11243" imgH="905256" progId="Equation.DSMT4">
                  <p:embed/>
                </p:oleObj>
              </mc:Choice>
              <mc:Fallback>
                <p:oleObj name="Equation" r:id="rId5" imgW="2411243" imgH="905256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23928" y="3514619"/>
                        <a:ext cx="2088232" cy="7836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07375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endParaRPr lang="en-US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5</a:t>
            </a:r>
            <a:r>
              <a:rPr lang="vi-VN" dirty="0"/>
              <a:t>. </a:t>
            </a:r>
            <a:r>
              <a:rPr lang="en-US" dirty="0"/>
              <a:t>XOẮN THUẦN TÚY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toán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tập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7D7903-DA6B-4974-90CC-E4C070D44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592246"/>
            <a:ext cx="8811662" cy="20527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BD5AB8-D6DD-4B11-B76B-61BD1A81E8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522" y="3645024"/>
            <a:ext cx="3800438" cy="5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6084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endParaRPr lang="en-US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2.3.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những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tròn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tập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145E14-937E-457A-8DF0-7703041C8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56792"/>
            <a:ext cx="9144000" cy="221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874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endParaRPr lang="en-US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2.3.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những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tròn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tập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665D1B-A4BF-4F06-A570-72E4CC91E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0344"/>
            <a:ext cx="9144000" cy="250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51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43426"/>
            <a:ext cx="8181605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endParaRPr lang="en-US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2.3.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Xoắn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túy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những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thanh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tròn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tập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4EE3BC-CCFB-49C0-8492-F3E412856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03801"/>
            <a:ext cx="9144000" cy="241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258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SỨC BỀN VẬT LIỆU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06. UỐN NGANG PHẲNG</a:t>
            </a:r>
          </a:p>
        </p:txBody>
      </p:sp>
    </p:spTree>
    <p:extLst>
      <p:ext uri="{BB962C8B-B14F-4D97-AF65-F5344CB8AC3E}">
        <p14:creationId xmlns:p14="http://schemas.microsoft.com/office/powerpoint/2010/main" val="38685293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</a:t>
            </a:r>
            <a:r>
              <a:rPr lang="en-US" dirty="0"/>
              <a:t>6</a:t>
            </a:r>
            <a:r>
              <a:rPr lang="vi-VN" dirty="0"/>
              <a:t>. </a:t>
            </a:r>
            <a:r>
              <a:rPr lang="en-US" dirty="0"/>
              <a:t>UỐN NGANG PHẲNG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niệm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512FDF4-AFE7-4846-89B9-36F130FCA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6650" y="1988840"/>
            <a:ext cx="3787350" cy="3013826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5013252" cy="515392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/>
              <a:t>Thanh </a:t>
            </a:r>
            <a:r>
              <a:rPr lang="en-US" sz="1800" dirty="0" err="1"/>
              <a:t>bị</a:t>
            </a:r>
            <a:r>
              <a:rPr lang="en-US" sz="1800" dirty="0"/>
              <a:t> </a:t>
            </a:r>
            <a:r>
              <a:rPr lang="en-US" sz="1800" dirty="0" err="1"/>
              <a:t>uốn</a:t>
            </a:r>
            <a:r>
              <a:rPr lang="en-US" sz="1800" dirty="0"/>
              <a:t> </a:t>
            </a:r>
            <a:r>
              <a:rPr lang="en-US" sz="1800" dirty="0" err="1"/>
              <a:t>ngang</a:t>
            </a:r>
            <a:r>
              <a:rPr lang="en-US" sz="1800" dirty="0"/>
              <a:t> </a:t>
            </a:r>
            <a:r>
              <a:rPr lang="en-US" sz="1800" dirty="0" err="1"/>
              <a:t>phẳng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thanh</a:t>
            </a:r>
            <a:r>
              <a:rPr lang="en-US" sz="1800" dirty="0"/>
              <a:t> </a:t>
            </a:r>
            <a:r>
              <a:rPr lang="en-US" sz="1800" dirty="0" err="1"/>
              <a:t>chịu</a:t>
            </a:r>
            <a:r>
              <a:rPr lang="en-US" sz="1800" dirty="0"/>
              <a:t> </a:t>
            </a:r>
            <a:r>
              <a:rPr lang="en-US" sz="1800" dirty="0" err="1"/>
              <a:t>tác</a:t>
            </a:r>
            <a:r>
              <a:rPr lang="en-US" sz="1800" dirty="0"/>
              <a:t> </a:t>
            </a:r>
            <a:r>
              <a:rPr lang="en-US" sz="1800" dirty="0" err="1"/>
              <a:t>dụng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hệ</a:t>
            </a:r>
            <a:r>
              <a:rPr lang="en-US" sz="1800" dirty="0"/>
              <a:t> </a:t>
            </a:r>
            <a:r>
              <a:rPr lang="en-US" sz="1800" dirty="0" err="1"/>
              <a:t>lực</a:t>
            </a:r>
            <a:r>
              <a:rPr lang="en-US" sz="1800" dirty="0"/>
              <a:t> </a:t>
            </a:r>
            <a:r>
              <a:rPr lang="en-US" sz="1800" dirty="0" err="1"/>
              <a:t>phẳng</a:t>
            </a:r>
            <a:r>
              <a:rPr lang="en-US" sz="1800" dirty="0"/>
              <a:t> (</a:t>
            </a:r>
            <a:r>
              <a:rPr lang="en-US" sz="1800" dirty="0" err="1"/>
              <a:t>lực</a:t>
            </a:r>
            <a:r>
              <a:rPr lang="en-US" sz="1800" dirty="0"/>
              <a:t> </a:t>
            </a:r>
            <a:r>
              <a:rPr lang="en-US" sz="1800" dirty="0" err="1"/>
              <a:t>tập</a:t>
            </a:r>
            <a:r>
              <a:rPr lang="en-US" sz="1800" dirty="0"/>
              <a:t> </a:t>
            </a:r>
            <a:r>
              <a:rPr lang="en-US" sz="1800" dirty="0" err="1"/>
              <a:t>trung</a:t>
            </a:r>
            <a:r>
              <a:rPr lang="en-US" sz="1800" dirty="0"/>
              <a:t>, </a:t>
            </a:r>
            <a:r>
              <a:rPr lang="en-US" sz="1800" dirty="0" err="1"/>
              <a:t>lực</a:t>
            </a:r>
            <a:r>
              <a:rPr lang="en-US" sz="1800" dirty="0"/>
              <a:t> </a:t>
            </a:r>
            <a:r>
              <a:rPr lang="en-US" sz="1800" dirty="0" err="1"/>
              <a:t>phân</a:t>
            </a:r>
            <a:r>
              <a:rPr lang="en-US" sz="1800" dirty="0"/>
              <a:t> </a:t>
            </a:r>
            <a:r>
              <a:rPr lang="en-US" sz="1800" dirty="0" err="1"/>
              <a:t>bố</a:t>
            </a:r>
            <a:r>
              <a:rPr lang="en-US" sz="1800" dirty="0"/>
              <a:t>, </a:t>
            </a:r>
            <a:r>
              <a:rPr lang="en-US" sz="1800" dirty="0" err="1"/>
              <a:t>momen</a:t>
            </a:r>
            <a:r>
              <a:rPr lang="en-US" sz="1800" dirty="0"/>
              <a:t> </a:t>
            </a:r>
            <a:r>
              <a:rPr lang="en-US" sz="1800" dirty="0" err="1"/>
              <a:t>tập</a:t>
            </a:r>
            <a:r>
              <a:rPr lang="en-US" sz="1800" dirty="0"/>
              <a:t> </a:t>
            </a:r>
            <a:r>
              <a:rPr lang="en-US" sz="1800" dirty="0" err="1"/>
              <a:t>trung</a:t>
            </a:r>
            <a:r>
              <a:rPr lang="en-US" sz="1800" dirty="0"/>
              <a:t>) </a:t>
            </a:r>
            <a:r>
              <a:rPr lang="en-US" sz="1800" dirty="0" err="1"/>
              <a:t>nằm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mặt</a:t>
            </a:r>
            <a:r>
              <a:rPr lang="en-US" sz="1800" dirty="0"/>
              <a:t> </a:t>
            </a:r>
            <a:r>
              <a:rPr lang="en-US" sz="1800" dirty="0" err="1"/>
              <a:t>phẳng</a:t>
            </a:r>
            <a:r>
              <a:rPr lang="en-US" sz="1800" dirty="0"/>
              <a:t> </a:t>
            </a:r>
            <a:r>
              <a:rPr lang="en-US" sz="1800" dirty="0" err="1"/>
              <a:t>tải</a:t>
            </a:r>
            <a:r>
              <a:rPr lang="en-US" sz="1800" dirty="0"/>
              <a:t> </a:t>
            </a:r>
            <a:r>
              <a:rPr lang="en-US" sz="1800" dirty="0" err="1"/>
              <a:t>trọng</a:t>
            </a:r>
            <a:r>
              <a:rPr lang="en-US" sz="1800" dirty="0"/>
              <a:t> </a:t>
            </a:r>
          </a:p>
          <a:p>
            <a:pPr>
              <a:lnSpc>
                <a:spcPct val="130000"/>
              </a:lnSpc>
            </a:pPr>
            <a:r>
              <a:rPr lang="en-US" sz="1800" dirty="0"/>
              <a:t>Thanh </a:t>
            </a:r>
            <a:r>
              <a:rPr lang="en-US" sz="1800" dirty="0" err="1"/>
              <a:t>chủ</a:t>
            </a:r>
            <a:r>
              <a:rPr lang="en-US" sz="1800" dirty="0"/>
              <a:t> </a:t>
            </a:r>
            <a:r>
              <a:rPr lang="en-US" sz="1800" dirty="0" err="1"/>
              <a:t>yếu</a:t>
            </a:r>
            <a:r>
              <a:rPr lang="en-US" sz="1800" dirty="0"/>
              <a:t> </a:t>
            </a:r>
            <a:r>
              <a:rPr lang="en-US" sz="1800" dirty="0" err="1"/>
              <a:t>chịu</a:t>
            </a:r>
            <a:r>
              <a:rPr lang="en-US" sz="1800" dirty="0"/>
              <a:t> </a:t>
            </a:r>
            <a:r>
              <a:rPr lang="en-US" sz="1800" dirty="0" err="1"/>
              <a:t>uốn</a:t>
            </a:r>
            <a:r>
              <a:rPr lang="en-US" sz="1800" dirty="0"/>
              <a:t> </a:t>
            </a:r>
            <a:r>
              <a:rPr lang="en-US" sz="1800" dirty="0" err="1"/>
              <a:t>gọi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dầm</a:t>
            </a:r>
            <a:endParaRPr lang="en-US" sz="1800" dirty="0"/>
          </a:p>
          <a:p>
            <a:pPr>
              <a:lnSpc>
                <a:spcPct val="130000"/>
              </a:lnSpc>
            </a:pPr>
            <a:r>
              <a:rPr lang="en-US" sz="1800" dirty="0" err="1"/>
              <a:t>Nếu</a:t>
            </a:r>
            <a:r>
              <a:rPr lang="en-US" sz="1800" dirty="0"/>
              <a:t> </a:t>
            </a:r>
            <a:r>
              <a:rPr lang="en-US" sz="1800" dirty="0" err="1"/>
              <a:t>trục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dầm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khi </a:t>
            </a:r>
            <a:r>
              <a:rPr lang="en-US" sz="1800" dirty="0" err="1"/>
              <a:t>uốn</a:t>
            </a:r>
            <a:r>
              <a:rPr lang="en-US" sz="1800" dirty="0"/>
              <a:t> </a:t>
            </a:r>
            <a:r>
              <a:rPr lang="en-US" sz="1800" dirty="0" err="1"/>
              <a:t>cong</a:t>
            </a:r>
            <a:r>
              <a:rPr lang="en-US" sz="1800" dirty="0"/>
              <a:t> </a:t>
            </a:r>
            <a:r>
              <a:rPr lang="en-US" sz="1800" dirty="0" err="1"/>
              <a:t>vẫn</a:t>
            </a:r>
            <a:r>
              <a:rPr lang="en-US" sz="1800" dirty="0"/>
              <a:t> </a:t>
            </a:r>
            <a:r>
              <a:rPr lang="en-US" sz="1800" dirty="0" err="1"/>
              <a:t>nằm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mặt</a:t>
            </a:r>
            <a:r>
              <a:rPr lang="en-US" sz="1800" dirty="0"/>
              <a:t> </a:t>
            </a:r>
            <a:r>
              <a:rPr lang="en-US" sz="1800" dirty="0" err="1"/>
              <a:t>phẳng</a:t>
            </a:r>
            <a:r>
              <a:rPr lang="en-US" sz="1800" dirty="0"/>
              <a:t> </a:t>
            </a:r>
            <a:r>
              <a:rPr lang="en-US" sz="1800" dirty="0" err="1"/>
              <a:t>đối</a:t>
            </a:r>
            <a:r>
              <a:rPr lang="en-US" sz="1800" dirty="0"/>
              <a:t> </a:t>
            </a:r>
            <a:r>
              <a:rPr lang="en-US" sz="1800" dirty="0" err="1"/>
              <a:t>xứng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thanh</a:t>
            </a:r>
            <a:r>
              <a:rPr lang="en-US" sz="1800" dirty="0"/>
              <a:t> </a:t>
            </a:r>
            <a:r>
              <a:rPr lang="en-US" sz="1800" dirty="0" err="1"/>
              <a:t>gọi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b="1" dirty="0" err="1"/>
              <a:t>uốn</a:t>
            </a:r>
            <a:r>
              <a:rPr lang="en-US" sz="1800" b="1" dirty="0"/>
              <a:t> </a:t>
            </a:r>
            <a:r>
              <a:rPr lang="en-US" sz="1800" b="1" dirty="0" err="1"/>
              <a:t>phẳng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28850752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phần</a:t>
            </a:r>
            <a:endParaRPr lang="en-US" dirty="0"/>
          </a:p>
          <a:p>
            <a:pPr lvl="1"/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endParaRPr lang="en-US" baseline="-25000" dirty="0"/>
          </a:p>
          <a:p>
            <a:pPr lvl="1"/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M</a:t>
            </a:r>
            <a:r>
              <a:rPr lang="en-US" baseline="-25000" dirty="0"/>
              <a:t>x</a:t>
            </a:r>
          </a:p>
          <a:p>
            <a:r>
              <a:rPr lang="en-US" dirty="0"/>
              <a:t>Quy </a:t>
            </a:r>
            <a:r>
              <a:rPr lang="en-US" dirty="0" err="1"/>
              <a:t>ước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tuyền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quay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90° </a:t>
            </a:r>
            <a:r>
              <a:rPr lang="en-US" dirty="0" err="1"/>
              <a:t>thuận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gặp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endParaRPr lang="en-US" baseline="-25000" dirty="0"/>
          </a:p>
          <a:p>
            <a:pPr lvl="1"/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M</a:t>
            </a:r>
            <a:r>
              <a:rPr lang="en-US" baseline="-25000" dirty="0"/>
              <a:t>x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thớ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dầm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kéo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C8720C-4C9F-4E70-847C-EA408C8B3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632" y="4605430"/>
            <a:ext cx="6172735" cy="17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877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và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dầm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ước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sau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8CBC21-4F64-464A-9259-C85CA5DAF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3068960"/>
            <a:ext cx="4421543" cy="30243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8B4D74-E740-4737-A514-7B241B7351BC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21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</a:t>
            </a: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1F36B0-5372-4480-8340-23D3F83AED8E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11F2DC-EF29-407A-BE7A-C258E47A3E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31" t="41600" r="43786" b="50000"/>
          <a:stretch/>
        </p:blipFill>
        <p:spPr>
          <a:xfrm>
            <a:off x="2403464" y="2412485"/>
            <a:ext cx="4337072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884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</a:t>
            </a: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1F36B0-5372-4480-8340-23D3F83AED8E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11F2DC-EF29-407A-BE7A-C258E47A3E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21" t="56846" r="42096" b="34754"/>
          <a:stretch/>
        </p:blipFill>
        <p:spPr>
          <a:xfrm>
            <a:off x="2403464" y="2412485"/>
            <a:ext cx="4337072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3677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</a:t>
            </a: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1F36B0-5372-4480-8340-23D3F83AED8E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11F2DC-EF29-407A-BE7A-C258E47A3E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16" t="48828" r="44601" b="42772"/>
          <a:stretch/>
        </p:blipFill>
        <p:spPr>
          <a:xfrm>
            <a:off x="2403464" y="2412485"/>
            <a:ext cx="4337072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459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B9D8F97-CD5F-4C9E-BDAE-ECF757D4269F}"/>
              </a:ext>
            </a:extLst>
          </p:cNvPr>
          <p:cNvGrpSpPr/>
          <p:nvPr/>
        </p:nvGrpSpPr>
        <p:grpSpPr>
          <a:xfrm>
            <a:off x="1619672" y="1430535"/>
            <a:ext cx="5334215" cy="5214541"/>
            <a:chOff x="1619672" y="1430535"/>
            <a:chExt cx="5334215" cy="5214541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1E36878-B0F1-4384-A12C-FC41822E3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05645" y="1430535"/>
              <a:ext cx="4848242" cy="170636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6339DBA-3790-4A6A-8841-36ECAA10F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19672" y="3184623"/>
              <a:ext cx="5166492" cy="341272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7177F07-D96A-4D0A-8885-CE9955E7195C}"/>
                </a:ext>
              </a:extLst>
            </p:cNvPr>
            <p:cNvSpPr/>
            <p:nvPr/>
          </p:nvSpPr>
          <p:spPr>
            <a:xfrm>
              <a:off x="2267744" y="6165304"/>
              <a:ext cx="1656184" cy="479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41F36B0-5372-4480-8340-23D3F83AED8E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0475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6EF3DF-6E6E-4302-98B8-0C6839CC23F0}"/>
              </a:ext>
            </a:extLst>
          </p:cNvPr>
          <p:cNvGrpSpPr/>
          <p:nvPr/>
        </p:nvGrpSpPr>
        <p:grpSpPr>
          <a:xfrm>
            <a:off x="1643796" y="1430535"/>
            <a:ext cx="5544616" cy="4287500"/>
            <a:chOff x="1643796" y="1430535"/>
            <a:chExt cx="5544616" cy="42875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1E36878-B0F1-4384-A12C-FC41822E3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05645" y="1430535"/>
              <a:ext cx="4848242" cy="1706364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53809B6-43A8-4FAD-A46F-60C96995E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43796" y="3284984"/>
              <a:ext cx="5544616" cy="2433051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6AC106B-24D6-41D5-AC57-B87605CEE459}"/>
                </a:ext>
              </a:extLst>
            </p:cNvPr>
            <p:cNvSpPr/>
            <p:nvPr/>
          </p:nvSpPr>
          <p:spPr>
            <a:xfrm>
              <a:off x="5148064" y="3136899"/>
              <a:ext cx="1728192" cy="436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3BAD81A-1B6B-476D-9313-7C4E0B57F269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Khái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niệm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phẳng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biểu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đồ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nội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7462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dầm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thuần</a:t>
            </a:r>
            <a:r>
              <a:rPr lang="en-US" dirty="0"/>
              <a:t> </a:t>
            </a:r>
            <a:r>
              <a:rPr lang="en-US" dirty="0" err="1"/>
              <a:t>túy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khi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dầm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tâm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E076D9-1BDF-4B42-BE88-36120482D5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573016"/>
            <a:ext cx="3785939" cy="21295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ED18E4-48B6-47D6-93E0-2BE571D967E4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tùy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0385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: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thuần</a:t>
            </a:r>
            <a:r>
              <a:rPr lang="en-US" dirty="0"/>
              <a:t> </a:t>
            </a:r>
            <a:r>
              <a:rPr lang="en-US" dirty="0" err="1"/>
              <a:t>túy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pháp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en-US" dirty="0" err="1"/>
              <a:t>W</a:t>
            </a:r>
            <a:r>
              <a:rPr lang="en-US" baseline="-25000" dirty="0" err="1"/>
              <a:t>x</a:t>
            </a:r>
            <a:r>
              <a:rPr lang="en-US" dirty="0"/>
              <a:t>: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ED18E4-48B6-47D6-93E0-2BE571D967E4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tùy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330507-9CD7-423F-9240-64B2503BBF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445" b="8489"/>
          <a:stretch/>
        </p:blipFill>
        <p:spPr>
          <a:xfrm rot="21480000">
            <a:off x="4611001" y="2059284"/>
            <a:ext cx="4112708" cy="2306764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ECC68D1-D619-4E60-8866-5E5DFFD79B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9458835"/>
              </p:ext>
            </p:extLst>
          </p:nvPr>
        </p:nvGraphicFramePr>
        <p:xfrm>
          <a:off x="1757010" y="2434988"/>
          <a:ext cx="1299455" cy="858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469800" progId="Equation.DSMT4">
                  <p:embed/>
                </p:oleObj>
              </mc:Choice>
              <mc:Fallback>
                <p:oleObj name="Equation" r:id="rId4" imgW="71100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57010" y="2434988"/>
                        <a:ext cx="1299455" cy="8585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24A089F-49B7-4D2A-ADBF-949F46A80E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9577727"/>
              </p:ext>
            </p:extLst>
          </p:nvPr>
        </p:nvGraphicFramePr>
        <p:xfrm>
          <a:off x="1770511" y="4985290"/>
          <a:ext cx="1577909" cy="858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63280" imgH="469800" progId="Equation.DSMT4">
                  <p:embed/>
                </p:oleObj>
              </mc:Choice>
              <mc:Fallback>
                <p:oleObj name="Equation" r:id="rId6" imgW="8632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70511" y="4985290"/>
                        <a:ext cx="1577909" cy="8585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47658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điển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tròn</a:t>
            </a:r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tròn</a:t>
            </a:r>
            <a:r>
              <a:rPr lang="en-US" dirty="0"/>
              <a:t> </a:t>
            </a:r>
            <a:r>
              <a:rPr lang="en-US" dirty="0" err="1"/>
              <a:t>rỗng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</a:t>
            </a:r>
            <a:r>
              <a:rPr lang="en-US" dirty="0" err="1"/>
              <a:t>nhật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ED18E4-48B6-47D6-93E0-2BE571D967E4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tùy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ECC68D1-D619-4E60-8866-5E5DFFD79B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5568987"/>
              </p:ext>
            </p:extLst>
          </p:nvPr>
        </p:nvGraphicFramePr>
        <p:xfrm>
          <a:off x="3587428" y="2276872"/>
          <a:ext cx="1344612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253800" progId="Equation.DSMT4">
                  <p:embed/>
                </p:oleObj>
              </mc:Choice>
              <mc:Fallback>
                <p:oleObj name="Equation" r:id="rId3" imgW="736560" imgH="2538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2ECC68D1-D619-4E60-8866-5E5DFFD79B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87428" y="2276872"/>
                        <a:ext cx="1344612" cy="465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25F7A7C5-6BC8-46CC-9807-E87D9F36D6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1344601"/>
              </p:ext>
            </p:extLst>
          </p:nvPr>
        </p:nvGraphicFramePr>
        <p:xfrm>
          <a:off x="3557215" y="3140968"/>
          <a:ext cx="2742977" cy="997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536480" imgH="558720" progId="Equation.DSMT4">
                  <p:embed/>
                </p:oleObj>
              </mc:Choice>
              <mc:Fallback>
                <p:oleObj name="Equation" r:id="rId5" imgW="153648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57215" y="3140968"/>
                        <a:ext cx="2742977" cy="9974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334BB83-DC03-4624-81E6-EF2C2C0916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9196696"/>
              </p:ext>
            </p:extLst>
          </p:nvPr>
        </p:nvGraphicFramePr>
        <p:xfrm>
          <a:off x="3563888" y="4365104"/>
          <a:ext cx="1293491" cy="870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660240" imgH="444240" progId="Equation.DSMT4">
                  <p:embed/>
                </p:oleObj>
              </mc:Choice>
              <mc:Fallback>
                <p:oleObj name="Equation" r:id="rId7" imgW="66024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63888" y="4365104"/>
                        <a:ext cx="1293491" cy="870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198D8A42-F271-4E9A-94A0-553B468105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9429389"/>
              </p:ext>
            </p:extLst>
          </p:nvPr>
        </p:nvGraphicFramePr>
        <p:xfrm>
          <a:off x="3563888" y="5677520"/>
          <a:ext cx="1151756" cy="895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71320" imgH="444240" progId="Equation.DSMT4">
                  <p:embed/>
                </p:oleObj>
              </mc:Choice>
              <mc:Fallback>
                <p:oleObj name="Equation" r:id="rId9" imgW="57132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63888" y="5677520"/>
                        <a:ext cx="1151756" cy="895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14940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ED18E4-48B6-47D6-93E0-2BE571D967E4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thuần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tùy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24A089F-49B7-4D2A-ADBF-949F46A80E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1361197"/>
              </p:ext>
            </p:extLst>
          </p:nvPr>
        </p:nvGraphicFramePr>
        <p:xfrm>
          <a:off x="2694871" y="2060848"/>
          <a:ext cx="2854325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562040" imgH="469800" progId="Equation.DSMT4">
                  <p:embed/>
                </p:oleObj>
              </mc:Choice>
              <mc:Fallback>
                <p:oleObj name="Equation" r:id="rId3" imgW="1562040" imgH="4698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824A089F-49B7-4D2A-ADBF-949F46A80E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4871" y="2060848"/>
                        <a:ext cx="2854325" cy="858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345FBDB-D009-41C1-B3B4-87282613BB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8218309"/>
              </p:ext>
            </p:extLst>
          </p:nvPr>
        </p:nvGraphicFramePr>
        <p:xfrm>
          <a:off x="2696504" y="3137480"/>
          <a:ext cx="2831844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549080" imgH="469800" progId="Equation.DSMT4">
                  <p:embed/>
                </p:oleObj>
              </mc:Choice>
              <mc:Fallback>
                <p:oleObj name="Equation" r:id="rId5" imgW="1549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96504" y="3137480"/>
                        <a:ext cx="2831844" cy="858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4429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dầm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khi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2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Q</a:t>
            </a:r>
            <a:r>
              <a:rPr lang="en-US" baseline="-25000" dirty="0" err="1"/>
              <a:t>y</a:t>
            </a:r>
            <a:r>
              <a:rPr lang="en-US" dirty="0"/>
              <a:t> và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M</a:t>
            </a:r>
            <a:r>
              <a:rPr lang="en-US" baseline="-25000" dirty="0"/>
              <a:t>x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E7CB00-02B6-4219-B91D-4DC70C432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9004">
            <a:off x="1848596" y="2624314"/>
            <a:ext cx="5082980" cy="33607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7CAB1E-A111-4802-B132-E6724B896267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7555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nhanh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qua </a:t>
            </a:r>
            <a:r>
              <a:rPr lang="en-US" dirty="0" err="1"/>
              <a:t>phải</a:t>
            </a:r>
            <a:r>
              <a:rPr lang="en-US" dirty="0"/>
              <a:t> (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1 </a:t>
            </a:r>
            <a:r>
              <a:rPr lang="en-US" dirty="0" err="1"/>
              <a:t>đoạn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=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+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=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+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)</a:t>
            </a:r>
          </a:p>
          <a:p>
            <a:r>
              <a:rPr lang="en-US" dirty="0" err="1"/>
              <a:t>Vẽ</a:t>
            </a:r>
            <a:r>
              <a:rPr lang="en-US" dirty="0"/>
              <a:t> </a:t>
            </a:r>
            <a:r>
              <a:rPr lang="en-US" dirty="0" err="1"/>
              <a:t>nhanh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uốn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qua </a:t>
            </a:r>
            <a:r>
              <a:rPr lang="en-US" dirty="0" err="1"/>
              <a:t>phải</a:t>
            </a:r>
            <a:r>
              <a:rPr lang="en-US" dirty="0"/>
              <a:t> (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1 </a:t>
            </a:r>
            <a:r>
              <a:rPr lang="en-US" dirty="0" err="1"/>
              <a:t>đoạn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=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+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=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+ Diện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ứng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2E3DF5-1FB6-4D97-9B96-0D09BF5C6B7E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7694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6D1F6A-98F4-4A69-8AE6-C3223EEB1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942" y="1916832"/>
            <a:ext cx="7070425" cy="31924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5005AC-15ED-4F89-8C74-F006D68CF45B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5164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2" y="1443426"/>
            <a:ext cx="8037588" cy="515392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endParaRPr lang="en-US" dirty="0"/>
          </a:p>
          <a:p>
            <a:pPr lvl="1"/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sơ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Biểu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đồ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lực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cắt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Qy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có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trị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số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bằng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trị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số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lực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trung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chiều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cùng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chiều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lực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trung</a:t>
            </a:r>
            <a:endParaRPr lang="en-US" dirty="0">
              <a:sym typeface="Wingdings" panose="05000000000000000000" pitchFamily="2" charset="2"/>
            </a:endParaRPr>
          </a:p>
          <a:p>
            <a:pPr lvl="1"/>
            <a:r>
              <a:rPr lang="en-US" dirty="0" err="1">
                <a:sym typeface="Wingdings" panose="05000000000000000000" pitchFamily="2" charset="2"/>
              </a:rPr>
              <a:t>Nơi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nào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trên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sơ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đồ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có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momen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trung</a:t>
            </a:r>
            <a:r>
              <a:rPr lang="en-US" dirty="0">
                <a:sym typeface="Wingdings" panose="05000000000000000000" pitchFamily="2" charset="2"/>
              </a:rPr>
              <a:t>  </a:t>
            </a:r>
            <a:r>
              <a:rPr lang="en-US" dirty="0" err="1">
                <a:sym typeface="Wingdings" panose="05000000000000000000" pitchFamily="2" charset="2"/>
              </a:rPr>
              <a:t>Biểu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đồ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momen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uốn</a:t>
            </a:r>
            <a:r>
              <a:rPr lang="en-US" dirty="0">
                <a:sym typeface="Wingdings" panose="05000000000000000000" pitchFamily="2" charset="2"/>
              </a:rPr>
              <a:t> Mx </a:t>
            </a:r>
            <a:r>
              <a:rPr lang="en-US" dirty="0" err="1">
                <a:sym typeface="Wingdings" panose="05000000000000000000" pitchFamily="2" charset="2"/>
              </a:rPr>
              <a:t>có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trị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số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bằng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trị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số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momen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trung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chiều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bước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nhảy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hướng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xuống</a:t>
            </a:r>
            <a:r>
              <a:rPr lang="en-US" dirty="0">
                <a:sym typeface="Wingdings" panose="05000000000000000000" pitchFamily="2" charset="2"/>
              </a:rPr>
              <a:t> (</a:t>
            </a:r>
            <a:r>
              <a:rPr lang="en-US" dirty="0" err="1">
                <a:sym typeface="Wingdings" panose="05000000000000000000" pitchFamily="2" charset="2"/>
              </a:rPr>
              <a:t>dương</a:t>
            </a:r>
            <a:r>
              <a:rPr lang="en-US" dirty="0">
                <a:sym typeface="Wingdings" panose="05000000000000000000" pitchFamily="2" charset="2"/>
              </a:rPr>
              <a:t>) </a:t>
            </a:r>
            <a:r>
              <a:rPr lang="en-US" dirty="0" err="1">
                <a:sym typeface="Wingdings" panose="05000000000000000000" pitchFamily="2" charset="2"/>
              </a:rPr>
              <a:t>nếu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momen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trung</a:t>
            </a:r>
            <a:r>
              <a:rPr lang="en-US" dirty="0">
                <a:sym typeface="Wingdings" panose="05000000000000000000" pitchFamily="2" charset="2"/>
              </a:rPr>
              <a:t> quay </a:t>
            </a:r>
            <a:r>
              <a:rPr lang="en-US" dirty="0" err="1">
                <a:sym typeface="Wingdings" panose="05000000000000000000" pitchFamily="2" charset="2"/>
              </a:rPr>
              <a:t>cùng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chiều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kim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đồng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hồ</a:t>
            </a:r>
            <a:r>
              <a:rPr lang="en-US" dirty="0">
                <a:sym typeface="Wingdings" panose="05000000000000000000" pitchFamily="2" charset="2"/>
              </a:rPr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1. NHỮNG KHÁI NIỆM CHUNG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B19AA0-9ABC-4E8E-8DE8-419C31B7A624}"/>
              </a:ext>
            </a:extLst>
          </p:cNvPr>
          <p:cNvSpPr txBox="1"/>
          <p:nvPr/>
        </p:nvSpPr>
        <p:spPr>
          <a:xfrm>
            <a:off x="359702" y="575496"/>
            <a:ext cx="7524665" cy="839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Ứng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suất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–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Biến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2.2.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Dầm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chịu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uốn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ngang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phẳng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822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F3864"/>
      </a:hlink>
      <a:folHlink>
        <a:srgbClr val="00206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52147</TotalTime>
  <Words>3276</Words>
  <Application>Microsoft Office PowerPoint</Application>
  <PresentationFormat>On-screen Show (4:3)</PresentationFormat>
  <Paragraphs>393</Paragraphs>
  <Slides>56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6" baseType="lpstr">
      <vt:lpstr>Architecture</vt:lpstr>
      <vt:lpstr>Arial</vt:lpstr>
      <vt:lpstr>Calibri</vt:lpstr>
      <vt:lpstr>Courier New</vt:lpstr>
      <vt:lpstr>Garamond</vt:lpstr>
      <vt:lpstr>Roboto</vt:lpstr>
      <vt:lpstr>Times New Roman</vt:lpstr>
      <vt:lpstr>Office Theme</vt:lpstr>
      <vt:lpstr>Equation</vt:lpstr>
      <vt:lpstr>Packager Shell Object</vt:lpstr>
      <vt:lpstr>SỨC BỀN VẬT LIỆU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SỨC BỀN VẬT LIỆU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CHƯƠNG 2. KÉO – NÉN ĐÚNG TÂM</vt:lpstr>
      <vt:lpstr>PowerPoint Presentation</vt:lpstr>
      <vt:lpstr>PowerPoint Presentation</vt:lpstr>
      <vt:lpstr>PowerPoint Presentation</vt:lpstr>
      <vt:lpstr>CHƯƠNG 3. CẮT – DẬP</vt:lpstr>
      <vt:lpstr>CHƯƠNG 3. CẮT – DẬP</vt:lpstr>
      <vt:lpstr>CHƯƠNG 3. CẮT – DẬP</vt:lpstr>
      <vt:lpstr>CHƯƠNG 3. CẮT – DẬP</vt:lpstr>
      <vt:lpstr>SỨC BỀN VẬT LIỆU</vt:lpstr>
      <vt:lpstr>CHƯƠNG 5. XOẮN THUẦN TÚY</vt:lpstr>
      <vt:lpstr>CHƯƠNG 5. XOẮN THUẦN TÚY</vt:lpstr>
      <vt:lpstr>CHƯƠNG 5. XOẮN THUẦN TÚY</vt:lpstr>
      <vt:lpstr>CHƯƠNG 5. XOẮN THUẦN TÚY</vt:lpstr>
      <vt:lpstr>CHƯƠNG 5. XOẮN THUẦN TÚY</vt:lpstr>
      <vt:lpstr>CHƯƠNG 5. XOẮN THUẦN TÚY</vt:lpstr>
      <vt:lpstr>CHƯƠNG 5. XOẮN THUẦN TÚY</vt:lpstr>
      <vt:lpstr>CHƯƠNG 5. XOẮN THUẦN TÚY</vt:lpstr>
      <vt:lpstr>CHƯƠNG 5. XOẮN THUẦN TÚY</vt:lpstr>
      <vt:lpstr>CHƯƠNG 1. NHỮNG KHÁI NIỆM CHUNG</vt:lpstr>
      <vt:lpstr>CHƯƠNG 1. NHỮNG KHÁI NIỆM CHUNG</vt:lpstr>
      <vt:lpstr>CHƯƠNG 1. NHỮNG KHÁI NIỆM CHUNG</vt:lpstr>
      <vt:lpstr>SỨC BỀN VẬT LIỆU</vt:lpstr>
      <vt:lpstr>CHƯƠNG 6. UỐN NGANG PHẲNG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  <vt:lpstr>CHƯƠNG 1. NHỮNG KHÁI NIỆM CHUNG</vt:lpstr>
    </vt:vector>
  </TitlesOfParts>
  <Company>NamViet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Nguyên lý máy</dc:title>
  <dc:creator>Sơn Hoài</dc:creator>
  <cp:lastModifiedBy>Son Vo-Hoai</cp:lastModifiedBy>
  <cp:revision>806</cp:revision>
  <dcterms:created xsi:type="dcterms:W3CDTF">2005-12-08T15:16:10Z</dcterms:created>
  <dcterms:modified xsi:type="dcterms:W3CDTF">2021-05-21T04:21:58Z</dcterms:modified>
</cp:coreProperties>
</file>