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sldIdLst>
    <p:sldId id="275" r:id="rId3"/>
    <p:sldId id="256" r:id="rId4"/>
    <p:sldId id="257" r:id="rId5"/>
    <p:sldId id="258" r:id="rId6"/>
    <p:sldId id="272" r:id="rId7"/>
    <p:sldId id="273" r:id="rId8"/>
    <p:sldId id="259" r:id="rId9"/>
    <p:sldId id="1037" r:id="rId10"/>
    <p:sldId id="1038" r:id="rId11"/>
    <p:sldId id="1044" r:id="rId12"/>
    <p:sldId id="1045" r:id="rId13"/>
    <p:sldId id="1046" r:id="rId14"/>
    <p:sldId id="1047" r:id="rId15"/>
    <p:sldId id="1048" r:id="rId16"/>
    <p:sldId id="1049" r:id="rId17"/>
    <p:sldId id="1050" r:id="rId18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24480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16264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46970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04420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052432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61765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1014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61866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8085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92696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9848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5873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9059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326062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13586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881866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3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88115-1EF9-4233-B911-D0A539E2FF6A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21037206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455D0-77F2-470C-83D5-C4B9F543F01F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781846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E8551B-CC2D-4246-B4B9-6D30617BAEFF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7207103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516CE-7EB2-4D4E-BC8E-43411BE6EAB1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3729658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92FAA-7B5B-414D-ABDD-FF3238E9A294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3476232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BB3FD-D812-49C8-966C-A4ACD552B72B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3995435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BA6A2-19EA-4725-9C5D-9D8279DE99AE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9690154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E4649-A139-466B-8566-964AE47CF3E0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0160177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B54B5-4CD0-4052-BE8B-12F082070D6B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9870795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8C017-EFD6-4A64-8C1A-BF796B20FF29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8639883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vi-VN" sz="8000">
                <a:solidFill>
                  <a:srgbClr val="A53010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vi-VN" sz="8000">
                <a:solidFill>
                  <a:srgbClr val="A53010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487A5-1C58-4142-9E14-F4F34B225738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2154873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1EC6B-2F1A-47CE-B9F3-EFC87A112241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1742220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vi-VN" sz="8000">
                <a:solidFill>
                  <a:srgbClr val="A53010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vi-VN" sz="8000">
                <a:solidFill>
                  <a:srgbClr val="A53010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B8A54-6C18-418A-983E-2B72A222E90A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6024980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6BDC5-8B76-4394-B3ED-1C7A11035DC5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442367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59842-4204-4686-AAF7-E5468B39E468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1890752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prstClr val="black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D0AEF-AC5F-4A95-8663-6289765A347E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25723553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101B2-533C-44ED-8E07-4E3358D0F5BD}" type="slidenum">
              <a:rPr lang="lv-LV" altLang="vi-VN"/>
              <a:pPr>
                <a:defRPr/>
              </a:pPr>
              <a:t>‹#›</a:t>
            </a:fld>
            <a:endParaRPr lang="lv-LV" altLang="vi-VN"/>
          </a:p>
        </p:txBody>
      </p:sp>
    </p:spTree>
    <p:extLst>
      <p:ext uri="{BB962C8B-B14F-4D97-AF65-F5344CB8AC3E}">
        <p14:creationId xmlns:p14="http://schemas.microsoft.com/office/powerpoint/2010/main" val="2620797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D495C-9176-469A-884F-DF6CB5DABAB2}" type="datetimeFigureOut">
              <a:rPr lang="es-PE" smtClean="0"/>
              <a:t>11/05/2021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0429828-6F25-4EA8-80F6-723042A19193}" type="slidenum">
              <a:rPr lang="es-PE" smtClean="0"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6569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27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prstClr val="black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/>
              <a:t>Click to edit Master title style</a:t>
            </a:r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/>
              <a:t>Click to edit Master text styles</a:t>
            </a:r>
          </a:p>
          <a:p>
            <a:pPr lvl="1"/>
            <a:r>
              <a:rPr lang="en-US" altLang="vi-VN"/>
              <a:t>Second level</a:t>
            </a:r>
          </a:p>
          <a:p>
            <a:pPr lvl="2"/>
            <a:r>
              <a:rPr lang="en-US" altLang="vi-VN"/>
              <a:t>Third level</a:t>
            </a:r>
          </a:p>
          <a:p>
            <a:pPr lvl="3"/>
            <a:r>
              <a:rPr lang="en-US" altLang="vi-VN"/>
              <a:t>Fourth level</a:t>
            </a:r>
          </a:p>
          <a:p>
            <a:pPr lvl="4"/>
            <a:r>
              <a:rPr lang="en-US" altLang="vi-VN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lv-LV">
              <a:solidFill>
                <a:prstClr val="black">
                  <a:tint val="75000"/>
                </a:prst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lv-LV">
              <a:solidFill>
                <a:prstClr val="black">
                  <a:tint val="75000"/>
                </a:prstClr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2000">
                <a:solidFill>
                  <a:srgbClr val="FE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88DA73-BD9E-4258-9C50-46BB76E1B6C4}" type="slidenum">
              <a:rPr lang="lv-LV" altLang="vi-VN">
                <a:latin typeface="Verdana" panose="020B060403050404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lv-LV" altLang="vi-VN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39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transparent.clipartof.com/Royalty-Free-RF-Clip-Art-Illustration-Of-A-Cartoon-Waiter-Dropping-Spaghetti-10241047008.jpg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0" y="2619375"/>
            <a:ext cx="8372475" cy="8223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TRƯỜNG: 		 CAO ĐẲNG LÝ TỰ TRỌNG TP.HCM</a:t>
            </a:r>
          </a:p>
          <a:p>
            <a:pPr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	 CAO ĐẲNG CHUYÊN NGHIỆP</a:t>
            </a:r>
          </a:p>
          <a:p>
            <a:pPr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PHẦN: 		 ANH VĂN 2</a:t>
            </a:r>
          </a:p>
          <a:p>
            <a:pPr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	 PHẠM THỊ THU HIỀN</a:t>
            </a:r>
            <a:endParaRPr lang="vi-VN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855663"/>
            <a:ext cx="37814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3695677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5 CuadroTexto"/>
          <p:cNvSpPr txBox="1"/>
          <p:nvPr/>
        </p:nvSpPr>
        <p:spPr>
          <a:xfrm>
            <a:off x="1043608" y="1988840"/>
            <a:ext cx="75963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7200" b="1" dirty="0" err="1">
                <a:solidFill>
                  <a:srgbClr val="0070C0"/>
                </a:solidFill>
                <a:latin typeface="Jokerman" pitchFamily="82" charset="0"/>
              </a:rPr>
              <a:t>Indefinite</a:t>
            </a:r>
            <a:r>
              <a:rPr lang="es-PE" sz="7200" b="1" dirty="0">
                <a:solidFill>
                  <a:srgbClr val="0070C0"/>
                </a:solidFill>
                <a:latin typeface="Jokerman" pitchFamily="82" charset="0"/>
              </a:rPr>
              <a:t> </a:t>
            </a:r>
          </a:p>
          <a:p>
            <a:r>
              <a:rPr lang="es-PE" sz="7200" b="1" dirty="0" err="1">
                <a:solidFill>
                  <a:srgbClr val="0070C0"/>
                </a:solidFill>
                <a:latin typeface="Jokerman" pitchFamily="82" charset="0"/>
              </a:rPr>
              <a:t>pronouns</a:t>
            </a:r>
            <a:endParaRPr lang="es-PE" sz="7200" b="1" dirty="0">
              <a:solidFill>
                <a:srgbClr val="0070C0"/>
              </a:solidFill>
              <a:latin typeface="Jokerman" pitchFamily="82" charset="0"/>
            </a:endParaRPr>
          </a:p>
        </p:txBody>
      </p:sp>
      <p:sp>
        <p:nvSpPr>
          <p:cNvPr id="3" name="2 Llamada de nube"/>
          <p:cNvSpPr/>
          <p:nvPr/>
        </p:nvSpPr>
        <p:spPr>
          <a:xfrm>
            <a:off x="395536" y="4028675"/>
            <a:ext cx="6192688" cy="2256055"/>
          </a:xfrm>
          <a:prstGeom prst="cloudCallout">
            <a:avLst>
              <a:gd name="adj1" fmla="val 66691"/>
              <a:gd name="adj2" fmla="val -2757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Indefinite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pronouns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are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used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refer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an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object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or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person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that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unknown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the speaker.</a:t>
            </a:r>
          </a:p>
        </p:txBody>
      </p:sp>
      <p:sp>
        <p:nvSpPr>
          <p:cNvPr id="7" name="5 CuadroTexto"/>
          <p:cNvSpPr txBox="1"/>
          <p:nvPr/>
        </p:nvSpPr>
        <p:spPr>
          <a:xfrm>
            <a:off x="773832" y="548680"/>
            <a:ext cx="7596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7200" b="1">
                <a:solidFill>
                  <a:srgbClr val="FF0000"/>
                </a:solidFill>
                <a:latin typeface="Georgia" panose="02040502050405020303" pitchFamily="18" charset="0"/>
              </a:rPr>
              <a:t>UNIT 10</a:t>
            </a:r>
            <a:endParaRPr lang="es-PE" sz="72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66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4 CuadroTexto"/>
          <p:cNvSpPr txBox="1"/>
          <p:nvPr/>
        </p:nvSpPr>
        <p:spPr>
          <a:xfrm>
            <a:off x="467544" y="33265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Every</a:t>
            </a:r>
            <a:r>
              <a:rPr lang="es-PE" sz="36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: </a:t>
            </a:r>
            <a:r>
              <a:rPr lang="es-PE" sz="36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Everybody</a:t>
            </a:r>
            <a:r>
              <a:rPr lang="es-PE" sz="36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- </a:t>
            </a:r>
            <a:r>
              <a:rPr lang="es-PE" sz="36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Everyone</a:t>
            </a:r>
            <a:r>
              <a:rPr lang="es-PE" sz="36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/        </a:t>
            </a:r>
          </a:p>
          <a:p>
            <a:r>
              <a:rPr lang="es-PE" sz="36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              </a:t>
            </a:r>
            <a:r>
              <a:rPr lang="es-PE" sz="36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Everything</a:t>
            </a:r>
            <a:r>
              <a:rPr lang="es-PE" sz="36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/</a:t>
            </a:r>
            <a:r>
              <a:rPr lang="es-PE" sz="36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Everyhwere</a:t>
            </a:r>
            <a:endParaRPr lang="es-PE" sz="3600" dirty="0">
              <a:solidFill>
                <a:schemeClr val="accent4">
                  <a:lumMod val="75000"/>
                </a:schemeClr>
              </a:solidFill>
              <a:latin typeface="Jokerma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34843" y="4034212"/>
            <a:ext cx="6840761" cy="7525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1</a:t>
            </a:r>
            <a:r>
              <a:rPr lang="es-PE" sz="2400" b="1" i="1" dirty="0">
                <a:solidFill>
                  <a:schemeClr val="tx1"/>
                </a:solidFill>
                <a:latin typeface="Comic Sans MS" pitchFamily="66" charset="0"/>
              </a:rPr>
              <a:t>.</a:t>
            </a:r>
            <a:r>
              <a:rPr lang="es-PE" sz="2400" b="1" i="1" dirty="0">
                <a:solidFill>
                  <a:srgbClr val="0070C0"/>
                </a:solidFill>
                <a:latin typeface="Comic Sans MS" pitchFamily="66" charset="0"/>
              </a:rPr>
              <a:t>Everybody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knows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Shaggy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coward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guy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7" name="6 Llamada de nube"/>
          <p:cNvSpPr/>
          <p:nvPr/>
        </p:nvSpPr>
        <p:spPr>
          <a:xfrm>
            <a:off x="312737" y="1570026"/>
            <a:ext cx="5794635" cy="2080681"/>
          </a:xfrm>
          <a:prstGeom prst="cloudCallout">
            <a:avLst>
              <a:gd name="adj1" fmla="val 74188"/>
              <a:gd name="adj2" fmla="val -301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refers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all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members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of a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group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It’s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used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in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affirmative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sentences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 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051719" y="5661248"/>
            <a:ext cx="6696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3.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It’s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so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messy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in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here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!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There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are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clothes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everywhere</a:t>
            </a:r>
            <a:r>
              <a:rPr lang="es-PE" sz="2400" dirty="0">
                <a:solidFill>
                  <a:srgbClr val="0070C0"/>
                </a:solidFill>
                <a:latin typeface="Comic Sans MS" pitchFamily="66" charset="0"/>
              </a:rPr>
              <a:t>.</a:t>
            </a:r>
            <a:endParaRPr lang="es-PE" sz="2400" dirty="0">
              <a:solidFill>
                <a:srgbClr val="0070C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23728" y="4968750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2.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Now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,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you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have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everything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you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prstClr val="black"/>
                </a:solidFill>
                <a:latin typeface="Comic Sans MS" pitchFamily="66" charset="0"/>
              </a:rPr>
              <a:t>need</a:t>
            </a:r>
            <a:r>
              <a:rPr lang="es-PE" sz="2400" dirty="0">
                <a:solidFill>
                  <a:prstClr val="black"/>
                </a:solidFill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664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7" grpId="0" animBg="1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5 CuadroTexto"/>
          <p:cNvSpPr txBox="1"/>
          <p:nvPr/>
        </p:nvSpPr>
        <p:spPr>
          <a:xfrm>
            <a:off x="251520" y="332656"/>
            <a:ext cx="8712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0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Some</a:t>
            </a:r>
            <a:r>
              <a:rPr lang="es-PE" sz="40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: </a:t>
            </a:r>
            <a:r>
              <a:rPr lang="es-PE" sz="40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Somebody</a:t>
            </a:r>
            <a:r>
              <a:rPr lang="es-PE" sz="40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- </a:t>
            </a:r>
            <a:r>
              <a:rPr lang="es-PE" sz="40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Someone</a:t>
            </a:r>
            <a:r>
              <a:rPr lang="es-PE" sz="40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/</a:t>
            </a:r>
          </a:p>
          <a:p>
            <a:r>
              <a:rPr lang="es-PE" sz="40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             </a:t>
            </a:r>
            <a:r>
              <a:rPr lang="es-PE" sz="40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Something</a:t>
            </a:r>
            <a:r>
              <a:rPr lang="es-PE" sz="40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 / </a:t>
            </a:r>
            <a:r>
              <a:rPr lang="es-PE" sz="40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Somewhere</a:t>
            </a:r>
            <a:endParaRPr lang="es-PE" sz="4000" dirty="0">
              <a:solidFill>
                <a:schemeClr val="accent4">
                  <a:lumMod val="75000"/>
                </a:schemeClr>
              </a:solidFill>
              <a:latin typeface="Jokerm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95736" y="4581128"/>
            <a:ext cx="6480720" cy="136946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1.</a:t>
            </a:r>
            <a:r>
              <a:rPr lang="es-PE" sz="2800" b="1" i="1" dirty="0">
                <a:solidFill>
                  <a:srgbClr val="0070C0"/>
                </a:solidFill>
                <a:latin typeface="Comic Sans MS" pitchFamily="66" charset="0"/>
              </a:rPr>
              <a:t>Someone</a:t>
            </a:r>
            <a:r>
              <a:rPr lang="es-PE" sz="2800" b="1" i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knocking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on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the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door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2. I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want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tell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es-PE" sz="2800" i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b="1" i="1" dirty="0" err="1">
                <a:solidFill>
                  <a:srgbClr val="0070C0"/>
                </a:solidFill>
                <a:latin typeface="Comic Sans MS" pitchFamily="66" charset="0"/>
              </a:rPr>
              <a:t>something</a:t>
            </a:r>
            <a:r>
              <a:rPr lang="es-PE" sz="2800" i="1" dirty="0">
                <a:solidFill>
                  <a:srgbClr val="0070C0"/>
                </a:solidFill>
                <a:latin typeface="Comic Sans MS" pitchFamily="66" charset="0"/>
              </a:rPr>
              <a:t>.</a:t>
            </a:r>
          </a:p>
          <a:p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3.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My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keys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800" dirty="0" err="1">
                <a:solidFill>
                  <a:schemeClr val="tx1"/>
                </a:solidFill>
                <a:latin typeface="Comic Sans MS" pitchFamily="66" charset="0"/>
              </a:rPr>
              <a:t>must</a:t>
            </a:r>
            <a:r>
              <a:rPr lang="es-PE" sz="2800" dirty="0">
                <a:solidFill>
                  <a:schemeClr val="tx1"/>
                </a:solidFill>
                <a:latin typeface="Comic Sans MS" pitchFamily="66" charset="0"/>
              </a:rPr>
              <a:t> be </a:t>
            </a:r>
            <a:r>
              <a:rPr lang="es-PE" sz="2800" b="1" i="1" dirty="0" err="1">
                <a:solidFill>
                  <a:srgbClr val="0070C0"/>
                </a:solidFill>
                <a:latin typeface="Comic Sans MS" pitchFamily="66" charset="0"/>
              </a:rPr>
              <a:t>somewhere</a:t>
            </a:r>
            <a:r>
              <a:rPr lang="es-PE" sz="2800" b="1" i="1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10" name="Picture 1" descr="http://www.saberingles.com.ar/images/doo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435797"/>
            <a:ext cx="1152128" cy="1954503"/>
          </a:xfrm>
          <a:prstGeom prst="rect">
            <a:avLst/>
          </a:prstGeom>
          <a:noFill/>
        </p:spPr>
      </p:pic>
      <p:sp>
        <p:nvSpPr>
          <p:cNvPr id="8" name="7 Llamada de nube"/>
          <p:cNvSpPr/>
          <p:nvPr/>
        </p:nvSpPr>
        <p:spPr>
          <a:xfrm>
            <a:off x="395536" y="1844824"/>
            <a:ext cx="5688632" cy="2139099"/>
          </a:xfrm>
          <a:prstGeom prst="cloudCallout">
            <a:avLst>
              <a:gd name="adj1" fmla="val 69877"/>
              <a:gd name="adj2" fmla="val -631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refers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one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person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thing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or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one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part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of a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group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It’s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used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in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affirmative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sentences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66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5 CuadroTexto"/>
          <p:cNvSpPr txBox="1"/>
          <p:nvPr/>
        </p:nvSpPr>
        <p:spPr>
          <a:xfrm>
            <a:off x="467544" y="332656"/>
            <a:ext cx="84969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4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Any</a:t>
            </a:r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: </a:t>
            </a:r>
            <a:r>
              <a:rPr lang="es-PE" sz="44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Anybody-Anyone</a:t>
            </a:r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/</a:t>
            </a:r>
          </a:p>
          <a:p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          </a:t>
            </a:r>
            <a:r>
              <a:rPr lang="es-PE" sz="44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Anything</a:t>
            </a:r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/ </a:t>
            </a:r>
            <a:r>
              <a:rPr lang="es-PE" sz="44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Anywhere</a:t>
            </a:r>
            <a:endParaRPr lang="es-PE" sz="4400" dirty="0">
              <a:solidFill>
                <a:schemeClr val="accent4">
                  <a:lumMod val="75000"/>
                </a:schemeClr>
              </a:solidFill>
              <a:latin typeface="Jokerm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63888" y="4251098"/>
            <a:ext cx="5396177" cy="7452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1.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anyone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who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can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help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me?</a:t>
            </a:r>
            <a:endParaRPr lang="es-PE" sz="2400" dirty="0"/>
          </a:p>
        </p:txBody>
      </p:sp>
      <p:pic>
        <p:nvPicPr>
          <p:cNvPr id="11" name="Picture 2" descr="http://3.bp.blogspot.com/_IhgsMqjY8H4/Sw2aJqhVlII/AAAAAAAAAII/es5hUu92PnQ/s1600/Falling+aslee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01" y="4251098"/>
            <a:ext cx="3226771" cy="1948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Llamada de nube"/>
          <p:cNvSpPr/>
          <p:nvPr/>
        </p:nvSpPr>
        <p:spPr>
          <a:xfrm>
            <a:off x="251520" y="1772816"/>
            <a:ext cx="5904656" cy="1886082"/>
          </a:xfrm>
          <a:prstGeom prst="cloudCallout">
            <a:avLst>
              <a:gd name="adj1" fmla="val 79417"/>
              <a:gd name="adj2" fmla="val 843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refers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one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person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It’s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used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in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negative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and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interrogative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sentences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3568311" y="5085184"/>
            <a:ext cx="5396177" cy="7452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2.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Sorry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but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we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can’t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do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anything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  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for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s-PE" sz="2400" dirty="0"/>
          </a:p>
        </p:txBody>
      </p:sp>
      <p:sp>
        <p:nvSpPr>
          <p:cNvPr id="14" name="13 Rectángulo"/>
          <p:cNvSpPr/>
          <p:nvPr/>
        </p:nvSpPr>
        <p:spPr>
          <a:xfrm>
            <a:off x="3563887" y="5949280"/>
            <a:ext cx="5396177" cy="7452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3.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are so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many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people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 </a:t>
            </a:r>
          </a:p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  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can’t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sit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anywhere</a:t>
            </a:r>
            <a:r>
              <a:rPr lang="es-PE" sz="2400" b="1" i="1" dirty="0">
                <a:solidFill>
                  <a:srgbClr val="0070C0"/>
                </a:solidFill>
                <a:latin typeface="Comic Sans MS" pitchFamily="66" charset="0"/>
              </a:rPr>
              <a:t>.</a:t>
            </a:r>
            <a:endParaRPr lang="es-PE" sz="2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56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5 CuadroTexto"/>
          <p:cNvSpPr txBox="1"/>
          <p:nvPr/>
        </p:nvSpPr>
        <p:spPr>
          <a:xfrm>
            <a:off x="1338983" y="260648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No: no </a:t>
            </a:r>
            <a:r>
              <a:rPr lang="es-PE" sz="44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one-nobody</a:t>
            </a:r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/</a:t>
            </a:r>
          </a:p>
          <a:p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        </a:t>
            </a:r>
            <a:r>
              <a:rPr lang="es-PE" sz="44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nothing</a:t>
            </a:r>
            <a:r>
              <a:rPr lang="es-PE" sz="4400" dirty="0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 / </a:t>
            </a:r>
            <a:r>
              <a:rPr lang="es-PE" sz="4400" dirty="0" err="1">
                <a:solidFill>
                  <a:schemeClr val="accent4">
                    <a:lumMod val="75000"/>
                  </a:schemeClr>
                </a:solidFill>
                <a:latin typeface="Jokerman" pitchFamily="82" charset="0"/>
              </a:rPr>
              <a:t>nowhere</a:t>
            </a:r>
            <a:endParaRPr lang="es-PE" sz="4400" dirty="0">
              <a:solidFill>
                <a:schemeClr val="accent4">
                  <a:lumMod val="75000"/>
                </a:schemeClr>
              </a:solidFill>
              <a:latin typeface="Jokerm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11840" y="3818479"/>
            <a:ext cx="5544616" cy="9020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1.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I’m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not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wearing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my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glasses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 I </a:t>
            </a:r>
          </a:p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  can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see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nothing</a:t>
            </a:r>
            <a:r>
              <a:rPr lang="es-PE" sz="2400" b="1" i="1" dirty="0">
                <a:solidFill>
                  <a:srgbClr val="0070C0"/>
                </a:solidFill>
                <a:latin typeface="Comic Sans MS" pitchFamily="66" charset="0"/>
              </a:rPr>
              <a:t>. </a:t>
            </a:r>
            <a:endParaRPr lang="es-PE" sz="2400" b="1" i="1" dirty="0">
              <a:solidFill>
                <a:srgbClr val="0070C0"/>
              </a:solidFill>
            </a:endParaRPr>
          </a:p>
        </p:txBody>
      </p:sp>
      <p:sp>
        <p:nvSpPr>
          <p:cNvPr id="8" name="7 Llamada de nube"/>
          <p:cNvSpPr/>
          <p:nvPr/>
        </p:nvSpPr>
        <p:spPr>
          <a:xfrm>
            <a:off x="251520" y="1772816"/>
            <a:ext cx="5904656" cy="1886082"/>
          </a:xfrm>
          <a:prstGeom prst="cloudCallout">
            <a:avLst>
              <a:gd name="adj1" fmla="val 63710"/>
              <a:gd name="adj2" fmla="val 1328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It’s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used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in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affirmative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sentences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to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give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negative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meaning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10" name="Picture 4" descr="Royalty-Free (RF) Clip Art Illustration of a Cartoon Waiter Dropping Spaghetti by Ron Leishman">
            <a:hlinkClick r:id="rId2" tooltip="Royalty-Free (RF) Clip Art Illustration of a Cartoon Waiter Dropping Spaghetti by Ron Leishma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33056"/>
            <a:ext cx="2376264" cy="241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3203848" y="4856289"/>
            <a:ext cx="5544616" cy="9020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2400" b="1" i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2.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We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never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buy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milk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es-PE" sz="2400" b="1" i="1" dirty="0">
                <a:solidFill>
                  <a:srgbClr val="0070C0"/>
                </a:solidFill>
                <a:latin typeface="Comic Sans MS" pitchFamily="66" charset="0"/>
              </a:rPr>
              <a:t>No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one</a:t>
            </a:r>
            <a:r>
              <a:rPr lang="es-PE" sz="2400" b="1" i="1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in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my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   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family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likes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s-PE" sz="2400" dirty="0"/>
          </a:p>
        </p:txBody>
      </p:sp>
      <p:sp>
        <p:nvSpPr>
          <p:cNvPr id="14" name="13 Rectángulo"/>
          <p:cNvSpPr/>
          <p:nvPr/>
        </p:nvSpPr>
        <p:spPr>
          <a:xfrm>
            <a:off x="3203848" y="5922344"/>
            <a:ext cx="5544616" cy="9020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3. A:Where’s Jack?</a:t>
            </a:r>
          </a:p>
          <a:p>
            <a:r>
              <a:rPr lang="es-PE" sz="2400" b="1" i="1" dirty="0">
                <a:solidFill>
                  <a:schemeClr val="tx1"/>
                </a:solidFill>
                <a:latin typeface="Comic Sans MS" pitchFamily="66" charset="0"/>
              </a:rPr>
              <a:t>   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B: </a:t>
            </a:r>
            <a:r>
              <a:rPr lang="es-PE" sz="2400" b="1" i="1" dirty="0" err="1">
                <a:solidFill>
                  <a:srgbClr val="0070C0"/>
                </a:solidFill>
                <a:latin typeface="Comic Sans MS" pitchFamily="66" charset="0"/>
              </a:rPr>
              <a:t>Nowhere</a:t>
            </a:r>
            <a:r>
              <a:rPr lang="es-PE" sz="2400" b="1" i="1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He’s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s-PE" sz="2400" dirty="0" err="1">
                <a:solidFill>
                  <a:schemeClr val="tx1"/>
                </a:solidFill>
                <a:latin typeface="Comic Sans MS" pitchFamily="66" charset="0"/>
              </a:rPr>
              <a:t>gone</a:t>
            </a:r>
            <a:r>
              <a:rPr lang="es-PE" sz="2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84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305229"/>
              </p:ext>
            </p:extLst>
          </p:nvPr>
        </p:nvGraphicFramePr>
        <p:xfrm>
          <a:off x="215517" y="2420888"/>
          <a:ext cx="8712965" cy="2194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40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50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2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09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442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E" sz="2400" dirty="0" err="1">
                          <a:latin typeface="Comic Sans MS" pitchFamily="66" charset="0"/>
                        </a:rPr>
                        <a:t>some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E" sz="2400" dirty="0" err="1">
                          <a:latin typeface="Comic Sans MS" pitchFamily="66" charset="0"/>
                        </a:rPr>
                        <a:t>any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E" sz="2400" dirty="0">
                          <a:latin typeface="Comic Sans MS" pitchFamily="66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E" sz="2400" dirty="0" err="1">
                          <a:latin typeface="Comic Sans MS" pitchFamily="66" charset="0"/>
                        </a:rPr>
                        <a:t>every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People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someone</a:t>
                      </a:r>
                      <a:endParaRPr lang="es-PE" sz="2400" dirty="0">
                        <a:latin typeface="Comic Sans MS" pitchFamily="66" charset="0"/>
                      </a:endParaRPr>
                    </a:p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somebody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anyone</a:t>
                      </a:r>
                      <a:endParaRPr lang="es-PE" sz="2400" dirty="0">
                        <a:latin typeface="Comic Sans MS" pitchFamily="66" charset="0"/>
                      </a:endParaRPr>
                    </a:p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anybody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>
                          <a:latin typeface="Comic Sans MS" pitchFamily="66" charset="0"/>
                        </a:rPr>
                        <a:t>no </a:t>
                      </a:r>
                      <a:r>
                        <a:rPr lang="es-PE" sz="2400" dirty="0" err="1">
                          <a:latin typeface="Comic Sans MS" pitchFamily="66" charset="0"/>
                        </a:rPr>
                        <a:t>one</a:t>
                      </a:r>
                      <a:r>
                        <a:rPr lang="es-PE" sz="2400" dirty="0">
                          <a:latin typeface="Comic Sans MS" pitchFamily="66" charset="0"/>
                        </a:rPr>
                        <a:t> </a:t>
                      </a:r>
                    </a:p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nobody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everyone</a:t>
                      </a:r>
                      <a:endParaRPr lang="es-PE" sz="2400" dirty="0">
                        <a:latin typeface="Comic Sans MS" pitchFamily="66" charset="0"/>
                      </a:endParaRPr>
                    </a:p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everybody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Things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something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anything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nothing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everything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PE" sz="2400" dirty="0">
                          <a:latin typeface="Comic Sans MS" pitchFamily="66" charset="0"/>
                        </a:rPr>
                        <a:t>Place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somewhere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anywhere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nowhere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400" dirty="0" err="1">
                          <a:latin typeface="Comic Sans MS" pitchFamily="66" charset="0"/>
                        </a:rPr>
                        <a:t>everywhere</a:t>
                      </a:r>
                      <a:endParaRPr lang="es-PE" sz="24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2 Llamada de nube"/>
          <p:cNvSpPr/>
          <p:nvPr/>
        </p:nvSpPr>
        <p:spPr>
          <a:xfrm>
            <a:off x="1259632" y="795539"/>
            <a:ext cx="4680520" cy="1258980"/>
          </a:xfrm>
          <a:prstGeom prst="cloudCallout">
            <a:avLst>
              <a:gd name="adj1" fmla="val 83715"/>
              <a:gd name="adj2" fmla="val 2203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4000" b="1" dirty="0" err="1">
                <a:solidFill>
                  <a:schemeClr val="tx1"/>
                </a:solidFill>
                <a:latin typeface="Comic Sans MS" pitchFamily="66" charset="0"/>
              </a:rPr>
              <a:t>Remember</a:t>
            </a:r>
            <a:r>
              <a:rPr lang="es-PE" sz="4000" b="1" dirty="0">
                <a:solidFill>
                  <a:schemeClr val="tx1"/>
                </a:solidFill>
                <a:latin typeface="Comic Sans MS" pitchFamily="66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05977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614715"/>
            <a:ext cx="8128000" cy="4196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67" b="1" u="sng" dirty="0">
                <a:solidFill>
                  <a:srgbClr val="3B3835"/>
                </a:solidFill>
                <a:latin typeface="Helvetica Neue"/>
              </a:rPr>
              <a:t>1. </a:t>
            </a:r>
            <a:r>
              <a:rPr lang="vi-VN" sz="2667" b="1" u="sng" dirty="0">
                <a:solidFill>
                  <a:srgbClr val="3B3835"/>
                </a:solidFill>
                <a:latin typeface="Helvetica Neue"/>
              </a:rPr>
              <a:t>Ngữ pháp (sự phù hợp giữa chủ ngữ và động từ) </a:t>
            </a:r>
            <a:endParaRPr lang="en-US" sz="2667" b="1" u="sng" dirty="0">
              <a:solidFill>
                <a:srgbClr val="3B3835"/>
              </a:solidFill>
              <a:latin typeface="Helvetica Neue"/>
            </a:endParaRPr>
          </a:p>
          <a:p>
            <a:r>
              <a:rPr lang="vi-VN" sz="2667" dirty="0">
                <a:solidFill>
                  <a:srgbClr val="FF0000"/>
                </a:solidFill>
                <a:latin typeface="Helvetica Neue"/>
              </a:rPr>
              <a:t>"Each" và "every" đứng trước những </a:t>
            </a:r>
            <a:r>
              <a:rPr lang="vi-VN" sz="2667" u="sng" dirty="0">
                <a:solidFill>
                  <a:srgbClr val="FF0000"/>
                </a:solidFill>
                <a:latin typeface="Helvetica Neue"/>
              </a:rPr>
              <a:t>chủ ngữ số ít </a:t>
            </a:r>
            <a:r>
              <a:rPr lang="vi-VN" sz="2667" dirty="0">
                <a:solidFill>
                  <a:srgbClr val="FF0000"/>
                </a:solidFill>
                <a:latin typeface="Helvetica Neue"/>
              </a:rPr>
              <a:t>liên kết với nhau bằng "and" --&gt; </a:t>
            </a:r>
            <a:r>
              <a:rPr lang="vi-VN" sz="2667" i="1" u="sng" dirty="0">
                <a:solidFill>
                  <a:srgbClr val="FF0000"/>
                </a:solidFill>
                <a:latin typeface="Helvetica Neue"/>
              </a:rPr>
              <a:t>động từ số ít. </a:t>
            </a:r>
            <a:endParaRPr lang="en-US" sz="2667" i="1" u="sng" dirty="0">
              <a:solidFill>
                <a:srgbClr val="FF0000"/>
              </a:solidFill>
              <a:latin typeface="Helvetica Neue"/>
            </a:endParaRPr>
          </a:p>
          <a:p>
            <a:pPr marL="435437" indent="-435437">
              <a:buFontTx/>
              <a:buChar char="-"/>
            </a:pPr>
            <a:r>
              <a:rPr lang="vi-VN" sz="2667" u="sng" dirty="0">
                <a:solidFill>
                  <a:schemeClr val="tx1"/>
                </a:solidFill>
                <a:latin typeface="Helvetica Neue"/>
              </a:rPr>
              <a:t>Each boy and girl 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in the room </a:t>
            </a:r>
            <a:r>
              <a:rPr lang="vi-VN" sz="2667" dirty="0">
                <a:solidFill>
                  <a:srgbClr val="FF0000"/>
                </a:solidFill>
                <a:latin typeface="Helvetica Neue"/>
              </a:rPr>
              <a:t>gets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 only one vote. </a:t>
            </a:r>
            <a:endParaRPr lang="en-US" sz="2667" dirty="0">
              <a:solidFill>
                <a:schemeClr val="tx1"/>
              </a:solidFill>
              <a:latin typeface="Helvetica Neue"/>
            </a:endParaRPr>
          </a:p>
          <a:p>
            <a:pPr marL="435437" indent="-435437">
              <a:buFontTx/>
              <a:buChar char="-"/>
            </a:pPr>
            <a:endParaRPr lang="en-US" sz="2667" dirty="0">
              <a:solidFill>
                <a:schemeClr val="tx1"/>
              </a:solidFill>
              <a:latin typeface="Helvetica Neue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chemeClr val="tx1"/>
                </a:solidFill>
                <a:latin typeface="Helvetica Neue"/>
              </a:rPr>
              <a:t>Nearly </a:t>
            </a:r>
            <a:r>
              <a:rPr lang="vi-VN" sz="2667" u="sng" dirty="0">
                <a:solidFill>
                  <a:schemeClr val="tx1"/>
                </a:solidFill>
                <a:latin typeface="Helvetica Neue"/>
              </a:rPr>
              <a:t>every teacher and student 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in this school </a:t>
            </a:r>
            <a:r>
              <a:rPr lang="vi-VN" sz="2667" dirty="0">
                <a:solidFill>
                  <a:srgbClr val="FF0000"/>
                </a:solidFill>
                <a:latin typeface="Helvetica Neue"/>
              </a:rPr>
              <a:t>is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 opposed to the new rule. </a:t>
            </a:r>
            <a:endParaRPr lang="en-US" sz="2667" dirty="0">
              <a:solidFill>
                <a:schemeClr val="tx1"/>
              </a:solidFill>
              <a:latin typeface="Helvetica Neue"/>
            </a:endParaRPr>
          </a:p>
          <a:p>
            <a:r>
              <a:rPr lang="en-US" sz="2667" dirty="0">
                <a:solidFill>
                  <a:schemeClr val="tx1"/>
                </a:solidFill>
                <a:latin typeface="Helvetica Neue"/>
              </a:rPr>
              <a:t>(</a:t>
            </a:r>
            <a:r>
              <a:rPr lang="vi-VN" sz="2667" dirty="0">
                <a:solidFill>
                  <a:schemeClr val="tx1"/>
                </a:solidFill>
                <a:latin typeface="Helvetica Neue"/>
              </a:rPr>
              <a:t>Hầu như mọi giáo viên và sinh viên trường này đều chống lại quy định mới.</a:t>
            </a:r>
            <a:r>
              <a:rPr lang="en-US" sz="2667" dirty="0">
                <a:solidFill>
                  <a:schemeClr val="tx1"/>
                </a:solidFill>
                <a:latin typeface="Helvetica Neue"/>
              </a:rPr>
              <a:t>)</a:t>
            </a:r>
            <a:endParaRPr lang="en-US" sz="2667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51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7857" y="89722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871438" y="1164120"/>
            <a:ext cx="8272562" cy="58383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u="sng" dirty="0"/>
              <a:t>b. Khi chủ ngữ là những danh từ liên kết với nhau bằng </a:t>
            </a:r>
            <a:r>
              <a:rPr lang="vi-VN" sz="2667" b="1" u="sng" dirty="0">
                <a:solidFill>
                  <a:srgbClr val="FF0000"/>
                </a:solidFill>
              </a:rPr>
              <a:t>or</a:t>
            </a:r>
            <a:r>
              <a:rPr lang="vi-VN" sz="2667" b="1" u="sng" dirty="0"/>
              <a:t>/ </a:t>
            </a:r>
            <a:r>
              <a:rPr lang="vi-VN" sz="2667" b="1" u="sng" dirty="0">
                <a:solidFill>
                  <a:srgbClr val="FF0000"/>
                </a:solidFill>
              </a:rPr>
              <a:t>nor</a:t>
            </a:r>
            <a:r>
              <a:rPr lang="vi-VN" sz="2667" b="1" u="sng" dirty="0"/>
              <a:t>/ </a:t>
            </a:r>
            <a:r>
              <a:rPr lang="vi-VN" sz="2667" b="1" u="sng" dirty="0">
                <a:solidFill>
                  <a:srgbClr val="FF0000"/>
                </a:solidFill>
              </a:rPr>
              <a:t>but</a:t>
            </a:r>
            <a:r>
              <a:rPr lang="vi-VN" sz="2667" b="1" u="sng" dirty="0"/>
              <a:t> hay các cặp liên từ như “</a:t>
            </a:r>
            <a:r>
              <a:rPr lang="vi-VN" sz="2667" b="1" u="sng" dirty="0">
                <a:solidFill>
                  <a:srgbClr val="FF0000"/>
                </a:solidFill>
              </a:rPr>
              <a:t>neither... nor</a:t>
            </a:r>
            <a:r>
              <a:rPr lang="vi-VN" sz="2667" b="1" u="sng" dirty="0"/>
              <a:t>”, “</a:t>
            </a:r>
            <a:r>
              <a:rPr lang="vi-VN" sz="2667" b="1" u="sng" dirty="0">
                <a:solidFill>
                  <a:srgbClr val="FF0000"/>
                </a:solidFill>
              </a:rPr>
              <a:t>either... or</a:t>
            </a:r>
            <a:r>
              <a:rPr lang="vi-VN" sz="2667" b="1" u="sng" dirty="0"/>
              <a:t>”, “</a:t>
            </a:r>
            <a:r>
              <a:rPr lang="vi-VN" sz="2667" b="1" u="sng" dirty="0">
                <a:solidFill>
                  <a:srgbClr val="FF0000"/>
                </a:solidFill>
              </a:rPr>
              <a:t>not only... but also</a:t>
            </a:r>
            <a:r>
              <a:rPr lang="vi-VN" sz="2667" b="1" u="sng" dirty="0"/>
              <a:t>” thì </a:t>
            </a:r>
            <a:r>
              <a:rPr lang="vi-VN" sz="2667" b="1" u="sng" dirty="0">
                <a:solidFill>
                  <a:srgbClr val="0070C0"/>
                </a:solidFill>
              </a:rPr>
              <a:t>động từ phải phù hợp với chủ ngữ nào gần nhất</a:t>
            </a:r>
            <a:r>
              <a:rPr lang="vi-VN" sz="2667" b="1" u="sng" dirty="0"/>
              <a:t>. </a:t>
            </a:r>
            <a:endParaRPr lang="en-US" sz="2667" b="1" u="sng" dirty="0"/>
          </a:p>
          <a:p>
            <a:endParaRPr lang="en-US" sz="2667" u="sng" dirty="0"/>
          </a:p>
          <a:p>
            <a:pPr marL="435437" indent="-435437">
              <a:buFontTx/>
              <a:buChar char="-"/>
            </a:pPr>
            <a:r>
              <a:rPr lang="vi-VN" sz="2667" dirty="0"/>
              <a:t>Her car or Helen’s is always available. (1) </a:t>
            </a:r>
            <a:endParaRPr lang="en-US" sz="2667" dirty="0"/>
          </a:p>
          <a:p>
            <a:r>
              <a:rPr lang="en-US" sz="2667" dirty="0"/>
              <a:t>(</a:t>
            </a:r>
            <a:r>
              <a:rPr lang="vi-VN" sz="2667" dirty="0"/>
              <a:t>Xe của cô ấy hoặc xe của Helen luôn luôn sẵn sàng.</a:t>
            </a:r>
            <a:r>
              <a:rPr lang="en-US" sz="2667" dirty="0"/>
              <a:t>)</a:t>
            </a:r>
            <a:r>
              <a:rPr lang="vi-VN" sz="2667" dirty="0"/>
              <a:t> </a:t>
            </a:r>
            <a:endParaRPr lang="en-US" sz="2667" dirty="0"/>
          </a:p>
          <a:p>
            <a:endParaRPr lang="en-US" sz="2667" dirty="0"/>
          </a:p>
          <a:p>
            <a:pPr marL="435437" indent="-435437">
              <a:buFontTx/>
              <a:buChar char="-"/>
            </a:pPr>
            <a:r>
              <a:rPr lang="vi-VN" sz="2667" dirty="0"/>
              <a:t>Not only the students but also the professor is going to attend. (2) </a:t>
            </a:r>
            <a:endParaRPr lang="en-US" sz="2667" dirty="0"/>
          </a:p>
          <a:p>
            <a:r>
              <a:rPr lang="en-US" sz="2667" dirty="0"/>
              <a:t>(</a:t>
            </a:r>
            <a:r>
              <a:rPr lang="vi-VN" sz="2667" dirty="0"/>
              <a:t>Không chỉ sinh viên mà cả vị giáo sư cũng sẽ tham dự.</a:t>
            </a:r>
            <a:r>
              <a:rPr lang="en-US" sz="2667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121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8"/>
            <a:ext cx="8128000" cy="44897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chemeClr val="tx1"/>
                </a:solidFill>
              </a:rPr>
              <a:t>e. Các đại từ bất định (Indefinite pronouns) như: </a:t>
            </a:r>
            <a:r>
              <a:rPr lang="vi-VN" sz="2667" dirty="0">
                <a:solidFill>
                  <a:srgbClr val="FF0000"/>
                </a:solidFill>
              </a:rPr>
              <a:t>either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neither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each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every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one</a:t>
            </a:r>
            <a:r>
              <a:rPr lang="vi-VN" sz="2667" dirty="0">
                <a:solidFill>
                  <a:schemeClr val="tx1"/>
                </a:solidFill>
              </a:rPr>
              <a:t>, </a:t>
            </a:r>
            <a:r>
              <a:rPr lang="vi-VN" sz="2667" dirty="0">
                <a:solidFill>
                  <a:srgbClr val="FF0000"/>
                </a:solidFill>
              </a:rPr>
              <a:t>các đại từ có one, body hoặc thing</a:t>
            </a:r>
            <a:r>
              <a:rPr lang="vi-VN" sz="2667" dirty="0">
                <a:solidFill>
                  <a:schemeClr val="tx1"/>
                </a:solidFill>
              </a:rPr>
              <a:t> (anyone, no one, someone, anybody, nobody, somebody, anything, everything...) đòi hỏi </a:t>
            </a:r>
            <a:r>
              <a:rPr lang="vi-VN" sz="2667" b="1" dirty="0">
                <a:solidFill>
                  <a:srgbClr val="FF0000"/>
                </a:solidFill>
              </a:rPr>
              <a:t>động từ số ít.</a:t>
            </a:r>
            <a:endParaRPr lang="en-US" sz="2667" b="1" dirty="0">
              <a:solidFill>
                <a:srgbClr val="FF0000"/>
              </a:solidFill>
            </a:endParaRPr>
          </a:p>
          <a:p>
            <a:r>
              <a:rPr lang="vi-VN" sz="2667" dirty="0">
                <a:solidFill>
                  <a:srgbClr val="FF0000"/>
                </a:solidFill>
              </a:rPr>
              <a:t> </a:t>
            </a:r>
            <a:r>
              <a:rPr lang="vi-VN" sz="2667" dirty="0">
                <a:solidFill>
                  <a:schemeClr val="tx1"/>
                </a:solidFill>
              </a:rPr>
              <a:t>- </a:t>
            </a:r>
            <a:r>
              <a:rPr lang="vi-VN" sz="2667" dirty="0">
                <a:solidFill>
                  <a:srgbClr val="FF0000"/>
                </a:solidFill>
              </a:rPr>
              <a:t>One</a:t>
            </a:r>
            <a:r>
              <a:rPr lang="vi-VN" sz="2667" dirty="0">
                <a:solidFill>
                  <a:schemeClr val="tx1"/>
                </a:solidFill>
              </a:rPr>
              <a:t> of my closest friends in the class </a:t>
            </a:r>
            <a:r>
              <a:rPr lang="vi-VN" sz="2667" dirty="0">
                <a:solidFill>
                  <a:srgbClr val="FF0000"/>
                </a:solidFill>
              </a:rPr>
              <a:t>comes</a:t>
            </a:r>
            <a:r>
              <a:rPr lang="vi-VN" sz="2667" dirty="0">
                <a:solidFill>
                  <a:schemeClr val="tx1"/>
                </a:solidFill>
              </a:rPr>
              <a:t> from Singapore.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 lớp, một trong những người bạn thân nhất của tôi đến từ Singapore</a:t>
            </a:r>
            <a:r>
              <a:rPr lang="vi-VN" sz="2667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667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rgbClr val="FF0000"/>
                </a:solidFill>
              </a:rPr>
              <a:t>Each</a:t>
            </a:r>
            <a:r>
              <a:rPr lang="vi-VN" sz="2667" dirty="0">
                <a:solidFill>
                  <a:schemeClr val="tx1"/>
                </a:solidFill>
              </a:rPr>
              <a:t> of us </a:t>
            </a:r>
            <a:r>
              <a:rPr lang="vi-VN" sz="2667" dirty="0">
                <a:solidFill>
                  <a:srgbClr val="FF0000"/>
                </a:solidFill>
              </a:rPr>
              <a:t>studies</a:t>
            </a:r>
            <a:r>
              <a:rPr lang="vi-VN" sz="2667" dirty="0">
                <a:solidFill>
                  <a:schemeClr val="tx1"/>
                </a:solidFill>
              </a:rPr>
              <a:t> hard.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 </a:t>
            </a:r>
            <a:r>
              <a:rPr lang="en-US" sz="2286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vi-VN" sz="2286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chúng tôi đều học hành chăm chỉ.</a:t>
            </a:r>
            <a:endParaRPr lang="en-US" sz="2286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98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35384"/>
            <a:ext cx="8128000" cy="1088571"/>
          </a:xfrm>
        </p:spPr>
        <p:txBody>
          <a:bodyPr>
            <a:noAutofit/>
          </a:bodyPr>
          <a:lstStyle/>
          <a:p>
            <a:pPr algn="ctr"/>
            <a:r>
              <a:rPr lang="en-US" sz="3429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16000" y="1743557"/>
            <a:ext cx="8128000" cy="4607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667" b="1" dirty="0">
                <a:solidFill>
                  <a:schemeClr val="tx1"/>
                </a:solidFill>
              </a:rPr>
              <a:t>Cả khi những đại từ này kết hợp với nhau cũng dùng động từ số ít.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endParaRPr lang="en-US" sz="2667" dirty="0">
              <a:solidFill>
                <a:schemeClr val="tx1"/>
              </a:solidFill>
            </a:endParaRPr>
          </a:p>
          <a:p>
            <a:endParaRPr lang="en-US" sz="2667" dirty="0">
              <a:solidFill>
                <a:schemeClr val="tx1"/>
              </a:solidFill>
            </a:endParaRPr>
          </a:p>
          <a:p>
            <a:pPr marL="435437" indent="-435437">
              <a:buFontTx/>
              <a:buChar char="-"/>
            </a:pPr>
            <a:r>
              <a:rPr lang="vi-VN" sz="2667" dirty="0">
                <a:solidFill>
                  <a:srgbClr val="FF0000"/>
                </a:solidFill>
              </a:rPr>
              <a:t>Anybody </a:t>
            </a:r>
            <a:r>
              <a:rPr lang="vi-VN" sz="2667" u="sng" dirty="0">
                <a:solidFill>
                  <a:schemeClr val="tx1"/>
                </a:solidFill>
              </a:rPr>
              <a:t>and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r>
              <a:rPr lang="vi-VN" sz="2667" dirty="0">
                <a:solidFill>
                  <a:srgbClr val="FF0000"/>
                </a:solidFill>
              </a:rPr>
              <a:t>everybody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r>
              <a:rPr lang="vi-VN" sz="2667" b="1" dirty="0">
                <a:solidFill>
                  <a:srgbClr val="FF0000"/>
                </a:solidFill>
              </a:rPr>
              <a:t>is</a:t>
            </a:r>
            <a:r>
              <a:rPr lang="vi-VN" sz="2667" dirty="0">
                <a:solidFill>
                  <a:schemeClr val="tx1"/>
                </a:solidFill>
              </a:rPr>
              <a:t> welcome. </a:t>
            </a:r>
            <a:endParaRPr lang="en-US" sz="2667" dirty="0">
              <a:solidFill>
                <a:schemeClr val="tx1"/>
              </a:solidFill>
            </a:endParaRPr>
          </a:p>
          <a:p>
            <a:r>
              <a:rPr lang="en-US" sz="2667" dirty="0">
                <a:solidFill>
                  <a:schemeClr val="tx1"/>
                </a:solidFill>
              </a:rPr>
              <a:t>(</a:t>
            </a:r>
            <a:r>
              <a:rPr lang="vi-VN" sz="2667" dirty="0">
                <a:solidFill>
                  <a:schemeClr val="tx1"/>
                </a:solidFill>
              </a:rPr>
              <a:t>Mọi người đều được chào đón.</a:t>
            </a:r>
            <a:r>
              <a:rPr lang="en-US" sz="2667" dirty="0">
                <a:solidFill>
                  <a:schemeClr val="tx1"/>
                </a:solidFill>
              </a:rPr>
              <a:t>)</a:t>
            </a:r>
          </a:p>
          <a:p>
            <a:endParaRPr lang="en-US" sz="2667" dirty="0">
              <a:solidFill>
                <a:schemeClr val="tx1"/>
              </a:solidFill>
            </a:endParaRPr>
          </a:p>
          <a:p>
            <a:r>
              <a:rPr lang="en-US" sz="2667" b="1" dirty="0">
                <a:solidFill>
                  <a:srgbClr val="FF0000"/>
                </a:solidFill>
              </a:rPr>
              <a:t>NOTE</a:t>
            </a:r>
            <a:r>
              <a:rPr lang="vi-VN" sz="2667" dirty="0">
                <a:solidFill>
                  <a:schemeClr val="tx1"/>
                </a:solidFill>
              </a:rPr>
              <a:t>: Khi </a:t>
            </a:r>
            <a:r>
              <a:rPr lang="vi-VN" sz="2667" dirty="0">
                <a:solidFill>
                  <a:srgbClr val="FF0000"/>
                </a:solidFill>
              </a:rPr>
              <a:t>each</a:t>
            </a:r>
            <a:r>
              <a:rPr lang="vi-VN" sz="2667" dirty="0">
                <a:solidFill>
                  <a:schemeClr val="tx1"/>
                </a:solidFill>
              </a:rPr>
              <a:t> </a:t>
            </a:r>
            <a:r>
              <a:rPr lang="vi-VN" sz="2667" u="sng" dirty="0">
                <a:solidFill>
                  <a:schemeClr val="tx1"/>
                </a:solidFill>
              </a:rPr>
              <a:t>theo sau </a:t>
            </a:r>
            <a:r>
              <a:rPr lang="vi-VN" sz="2667" b="1" dirty="0">
                <a:solidFill>
                  <a:schemeClr val="tx1"/>
                </a:solidFill>
              </a:rPr>
              <a:t>chủ ngữ</a:t>
            </a:r>
            <a:r>
              <a:rPr lang="vi-VN" sz="2667" dirty="0">
                <a:solidFill>
                  <a:schemeClr val="tx1"/>
                </a:solidFill>
              </a:rPr>
              <a:t>, thì each </a:t>
            </a:r>
            <a:r>
              <a:rPr lang="vi-VN" sz="2667" b="1" dirty="0">
                <a:solidFill>
                  <a:schemeClr val="tx1"/>
                </a:solidFill>
              </a:rPr>
              <a:t>không ảnh hưởng</a:t>
            </a:r>
            <a:r>
              <a:rPr lang="vi-VN" sz="2667" dirty="0">
                <a:solidFill>
                  <a:schemeClr val="tx1"/>
                </a:solidFill>
              </a:rPr>
              <a:t> đến động từ</a:t>
            </a:r>
            <a:r>
              <a:rPr lang="en-US" sz="2667" dirty="0">
                <a:solidFill>
                  <a:schemeClr val="tx1"/>
                </a:solidFill>
              </a:rPr>
              <a:t>.</a:t>
            </a:r>
          </a:p>
          <a:p>
            <a:pPr marL="435437" indent="-435437">
              <a:buFontTx/>
              <a:buChar char="-"/>
            </a:pPr>
            <a:r>
              <a:rPr lang="en-US" sz="2667" b="1" dirty="0">
                <a:solidFill>
                  <a:schemeClr val="tx1"/>
                </a:solidFill>
              </a:rPr>
              <a:t>Big cities </a:t>
            </a:r>
            <a:r>
              <a:rPr lang="en-US" sz="2667" dirty="0">
                <a:solidFill>
                  <a:srgbClr val="FF0000"/>
                </a:solidFill>
              </a:rPr>
              <a:t>each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b="1" dirty="0">
                <a:solidFill>
                  <a:srgbClr val="FF0000"/>
                </a:solidFill>
              </a:rPr>
              <a:t>have</a:t>
            </a:r>
            <a:r>
              <a:rPr lang="en-US" sz="2667" dirty="0">
                <a:solidFill>
                  <a:schemeClr val="tx1"/>
                </a:solidFill>
              </a:rPr>
              <a:t> their own special problems. </a:t>
            </a:r>
          </a:p>
          <a:p>
            <a:r>
              <a:rPr lang="en-US" sz="2667" dirty="0">
                <a:solidFill>
                  <a:schemeClr val="tx1"/>
                </a:solidFill>
              </a:rPr>
              <a:t>(</a:t>
            </a:r>
            <a:r>
              <a:rPr lang="en-US" sz="2667" dirty="0" err="1">
                <a:solidFill>
                  <a:schemeClr val="tx1"/>
                </a:solidFill>
              </a:rPr>
              <a:t>Mỗi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thành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phố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lớn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đều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có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những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vấn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đề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riêng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biệt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của</a:t>
            </a:r>
            <a:r>
              <a:rPr lang="en-US" sz="2667" dirty="0">
                <a:solidFill>
                  <a:schemeClr val="tx1"/>
                </a:solidFill>
              </a:rPr>
              <a:t> </a:t>
            </a:r>
            <a:r>
              <a:rPr lang="en-US" sz="2667" dirty="0" err="1">
                <a:solidFill>
                  <a:schemeClr val="tx1"/>
                </a:solidFill>
              </a:rPr>
              <a:t>chúng</a:t>
            </a:r>
            <a:r>
              <a:rPr lang="en-US" sz="2667" dirty="0">
                <a:solidFill>
                  <a:schemeClr val="tx1"/>
                </a:solidFill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01870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amboozle - Some/any/much/many">
            <a:extLst>
              <a:ext uri="{FF2B5EF4-FFF2-40B4-BE49-F238E27FC236}">
                <a16:creationId xmlns:a16="http://schemas.microsoft.com/office/drawing/2014/main" id="{12E3D285-E591-46AD-9797-24D251A01B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30"/>
          <a:stretch/>
        </p:blipFill>
        <p:spPr bwMode="auto">
          <a:xfrm>
            <a:off x="539552" y="800708"/>
            <a:ext cx="8386349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103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hân biệt &quot;the other&quot;, &quot;the others&quot;, &quot;another&quot;, &quot;other&quot; và &quot;others&quot; trong  tiếng Anh - jes.edu.vn">
            <a:extLst>
              <a:ext uri="{FF2B5EF4-FFF2-40B4-BE49-F238E27FC236}">
                <a16:creationId xmlns:a16="http://schemas.microsoft.com/office/drawing/2014/main" id="{F136F188-B46E-4BE0-A3D4-78446F2E1C5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0" y="548680"/>
            <a:ext cx="8892480" cy="597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704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Quantifiers - Most vs Most of, Many, Some | Gramática inglesa, Gramática  del inglés, Vocabulario en ingles">
            <a:extLst>
              <a:ext uri="{FF2B5EF4-FFF2-40B4-BE49-F238E27FC236}">
                <a16:creationId xmlns:a16="http://schemas.microsoft.com/office/drawing/2014/main" id="{3EC09C3D-3197-4571-8DAE-8E2CC93F80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79"/>
          <a:stretch/>
        </p:blipFill>
        <p:spPr bwMode="auto">
          <a:xfrm>
            <a:off x="827584" y="116632"/>
            <a:ext cx="7128792" cy="668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869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284CE-7CF4-4109-ACFD-70B324F43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55575"/>
            <a:ext cx="6347713" cy="1320800"/>
          </a:xfrm>
        </p:spPr>
        <p:txBody>
          <a:bodyPr/>
          <a:lstStyle/>
          <a:p>
            <a:r>
              <a:rPr lang="en-US" dirty="0"/>
              <a:t>Exercise (p.39)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C77873-15A0-4CCE-A4B9-FCD86AA723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5076" y="815975"/>
            <a:ext cx="6583228" cy="5946518"/>
          </a:xfrm>
        </p:spPr>
      </p:pic>
    </p:spTree>
    <p:extLst>
      <p:ext uri="{BB962C8B-B14F-4D97-AF65-F5344CB8AC3E}">
        <p14:creationId xmlns:p14="http://schemas.microsoft.com/office/powerpoint/2010/main" val="1768684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284CE-7CF4-4109-ACFD-70B324F43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55575"/>
            <a:ext cx="6347713" cy="1320800"/>
          </a:xfrm>
        </p:spPr>
        <p:txBody>
          <a:bodyPr/>
          <a:lstStyle/>
          <a:p>
            <a:r>
              <a:rPr lang="en-US" dirty="0"/>
              <a:t>Exercise (p.39)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5997816-AAEE-4B4C-965F-EEF14AEC5B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4036" y="1476374"/>
            <a:ext cx="8246918" cy="4472905"/>
          </a:xfrm>
        </p:spPr>
      </p:pic>
    </p:spTree>
    <p:extLst>
      <p:ext uri="{BB962C8B-B14F-4D97-AF65-F5344CB8AC3E}">
        <p14:creationId xmlns:p14="http://schemas.microsoft.com/office/powerpoint/2010/main" val="39177963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207</TotalTime>
  <Words>738</Words>
  <Application>Microsoft Office PowerPoint</Application>
  <PresentationFormat>On-screen Show (4:3)</PresentationFormat>
  <Paragraphs>97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Century Gothic</vt:lpstr>
      <vt:lpstr>Comic Sans MS</vt:lpstr>
      <vt:lpstr>Georgia</vt:lpstr>
      <vt:lpstr>Helvetica Neue</vt:lpstr>
      <vt:lpstr>Jokerman</vt:lpstr>
      <vt:lpstr>Times New Roman</vt:lpstr>
      <vt:lpstr>Trebuchet MS</vt:lpstr>
      <vt:lpstr>Verdana</vt:lpstr>
      <vt:lpstr>Wingdings 3</vt:lpstr>
      <vt:lpstr>Facet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7 : Agreement</vt:lpstr>
      <vt:lpstr>UNIT 7 : Agreement</vt:lpstr>
      <vt:lpstr>UNIT 7 : Agreement</vt:lpstr>
      <vt:lpstr>UNIT 7 : Agreement</vt:lpstr>
      <vt:lpstr>PowerPoint Presentation</vt:lpstr>
      <vt:lpstr>PowerPoint Presentation</vt:lpstr>
      <vt:lpstr>PowerPoint Presentation</vt:lpstr>
      <vt:lpstr>Exercise (p.39)</vt:lpstr>
      <vt:lpstr>Exercise (p.39)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MELINA</dc:creator>
  <cp:lastModifiedBy>Windows User</cp:lastModifiedBy>
  <cp:revision>24</cp:revision>
  <dcterms:created xsi:type="dcterms:W3CDTF">2012-10-17T07:36:03Z</dcterms:created>
  <dcterms:modified xsi:type="dcterms:W3CDTF">2021-05-11T15:17:34Z</dcterms:modified>
</cp:coreProperties>
</file>