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1"/>
  </p:notesMasterIdLst>
  <p:sldIdLst>
    <p:sldId id="295" r:id="rId2"/>
    <p:sldId id="257" r:id="rId3"/>
    <p:sldId id="296" r:id="rId4"/>
    <p:sldId id="297" r:id="rId5"/>
    <p:sldId id="298" r:id="rId6"/>
    <p:sldId id="258" r:id="rId7"/>
    <p:sldId id="300" r:id="rId8"/>
    <p:sldId id="301" r:id="rId9"/>
    <p:sldId id="302" r:id="rId10"/>
    <p:sldId id="259" r:id="rId11"/>
    <p:sldId id="310" r:id="rId12"/>
    <p:sldId id="311" r:id="rId13"/>
    <p:sldId id="312" r:id="rId14"/>
    <p:sldId id="313" r:id="rId15"/>
    <p:sldId id="303" r:id="rId16"/>
    <p:sldId id="304" r:id="rId17"/>
    <p:sldId id="305" r:id="rId18"/>
    <p:sldId id="260" r:id="rId19"/>
    <p:sldId id="306" r:id="rId20"/>
    <p:sldId id="299" r:id="rId21"/>
    <p:sldId id="261" r:id="rId22"/>
    <p:sldId id="307" r:id="rId23"/>
    <p:sldId id="308" r:id="rId24"/>
    <p:sldId id="309" r:id="rId25"/>
    <p:sldId id="262" r:id="rId26"/>
    <p:sldId id="320" r:id="rId27"/>
    <p:sldId id="321" r:id="rId28"/>
    <p:sldId id="322" r:id="rId29"/>
    <p:sldId id="323" r:id="rId30"/>
    <p:sldId id="324" r:id="rId31"/>
    <p:sldId id="325" r:id="rId32"/>
    <p:sldId id="326" r:id="rId33"/>
    <p:sldId id="327" r:id="rId34"/>
    <p:sldId id="328" r:id="rId35"/>
    <p:sldId id="329" r:id="rId36"/>
    <p:sldId id="317" r:id="rId37"/>
    <p:sldId id="318" r:id="rId38"/>
    <p:sldId id="330" r:id="rId39"/>
    <p:sldId id="267" r:id="rId40"/>
    <p:sldId id="270" r:id="rId41"/>
    <p:sldId id="271" r:id="rId42"/>
    <p:sldId id="346" r:id="rId43"/>
    <p:sldId id="347" r:id="rId44"/>
    <p:sldId id="348" r:id="rId45"/>
    <p:sldId id="352" r:id="rId46"/>
    <p:sldId id="350" r:id="rId47"/>
    <p:sldId id="272" r:id="rId48"/>
    <p:sldId id="351" r:id="rId49"/>
    <p:sldId id="356" r:id="rId50"/>
    <p:sldId id="357" r:id="rId51"/>
    <p:sldId id="273" r:id="rId52"/>
    <p:sldId id="358" r:id="rId53"/>
    <p:sldId id="359" r:id="rId54"/>
    <p:sldId id="360" r:id="rId55"/>
    <p:sldId id="355" r:id="rId56"/>
    <p:sldId id="332" r:id="rId57"/>
    <p:sldId id="333" r:id="rId58"/>
    <p:sldId id="334" r:id="rId59"/>
    <p:sldId id="337" r:id="rId60"/>
    <p:sldId id="338" r:id="rId61"/>
    <p:sldId id="340" r:id="rId62"/>
    <p:sldId id="342" r:id="rId63"/>
    <p:sldId id="343" r:id="rId64"/>
    <p:sldId id="361" r:id="rId65"/>
    <p:sldId id="362" r:id="rId66"/>
    <p:sldId id="365" r:id="rId67"/>
    <p:sldId id="366" r:id="rId68"/>
    <p:sldId id="368" r:id="rId69"/>
    <p:sldId id="274" r:id="rId70"/>
    <p:sldId id="369" r:id="rId71"/>
    <p:sldId id="370" r:id="rId72"/>
    <p:sldId id="371" r:id="rId73"/>
    <p:sldId id="363" r:id="rId74"/>
    <p:sldId id="275" r:id="rId75"/>
    <p:sldId id="372" r:id="rId76"/>
    <p:sldId id="373" r:id="rId77"/>
    <p:sldId id="378" r:id="rId78"/>
    <p:sldId id="377" r:id="rId79"/>
    <p:sldId id="276" r:id="rId80"/>
    <p:sldId id="380" r:id="rId81"/>
    <p:sldId id="381" r:id="rId82"/>
    <p:sldId id="379" r:id="rId83"/>
    <p:sldId id="277" r:id="rId84"/>
    <p:sldId id="382" r:id="rId85"/>
    <p:sldId id="383" r:id="rId86"/>
    <p:sldId id="384" r:id="rId87"/>
    <p:sldId id="278" r:id="rId88"/>
    <p:sldId id="393" r:id="rId89"/>
    <p:sldId id="394" r:id="rId90"/>
    <p:sldId id="397" r:id="rId91"/>
    <p:sldId id="396" r:id="rId92"/>
    <p:sldId id="386" r:id="rId93"/>
    <p:sldId id="404" r:id="rId94"/>
    <p:sldId id="401" r:id="rId95"/>
    <p:sldId id="400" r:id="rId96"/>
    <p:sldId id="399" r:id="rId97"/>
    <p:sldId id="387" r:id="rId98"/>
    <p:sldId id="406" r:id="rId99"/>
    <p:sldId id="407" r:id="rId100"/>
    <p:sldId id="408" r:id="rId101"/>
    <p:sldId id="403" r:id="rId102"/>
    <p:sldId id="410" r:id="rId103"/>
    <p:sldId id="411" r:id="rId104"/>
    <p:sldId id="412" r:id="rId105"/>
    <p:sldId id="388" r:id="rId106"/>
    <p:sldId id="417" r:id="rId107"/>
    <p:sldId id="389" r:id="rId108"/>
    <p:sldId id="414" r:id="rId109"/>
    <p:sldId id="415" r:id="rId110"/>
    <p:sldId id="416" r:id="rId111"/>
    <p:sldId id="390" r:id="rId112"/>
    <p:sldId id="421" r:id="rId113"/>
    <p:sldId id="420" r:id="rId114"/>
    <p:sldId id="422" r:id="rId115"/>
    <p:sldId id="423" r:id="rId116"/>
    <p:sldId id="424" r:id="rId117"/>
    <p:sldId id="425" r:id="rId118"/>
    <p:sldId id="429" r:id="rId119"/>
    <p:sldId id="426" r:id="rId120"/>
    <p:sldId id="428" r:id="rId121"/>
    <p:sldId id="391" r:id="rId122"/>
    <p:sldId id="430" r:id="rId123"/>
    <p:sldId id="431" r:id="rId124"/>
    <p:sldId id="432" r:id="rId125"/>
    <p:sldId id="427" r:id="rId126"/>
    <p:sldId id="434" r:id="rId127"/>
    <p:sldId id="436" r:id="rId128"/>
    <p:sldId id="435" r:id="rId129"/>
    <p:sldId id="392" r:id="rId1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3CC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viewProps" Target="view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slide" Target="slides/slide125.xml"/><Relationship Id="rId13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notesMaster" Target="notesMasters/notesMaster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744923-5860-4BCB-A301-1480729A0AB8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A8A13C-A930-4A88-9C31-8DB02DF0AE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225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05778-AACD-4A8A-B94D-89AF4DA5DE91}" type="slidenum">
              <a:rPr lang="vi-VN" smtClean="0"/>
              <a:t>10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375637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05778-AACD-4A8A-B94D-89AF4DA5DE91}" type="slidenum">
              <a:rPr lang="vi-VN" smtClean="0"/>
              <a:t>41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73771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2D1C-4020-423E-AB48-86B815754114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8EAFA-9ECB-4AFD-A8D4-E797CB242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230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2D1C-4020-423E-AB48-86B815754114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8EAFA-9ECB-4AFD-A8D4-E797CB242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335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2D1C-4020-423E-AB48-86B815754114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8EAFA-9ECB-4AFD-A8D4-E797CB242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522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2D1C-4020-423E-AB48-86B815754114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8EAFA-9ECB-4AFD-A8D4-E797CB242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10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2D1C-4020-423E-AB48-86B815754114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8EAFA-9ECB-4AFD-A8D4-E797CB242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630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2D1C-4020-423E-AB48-86B815754114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8EAFA-9ECB-4AFD-A8D4-E797CB242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350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2D1C-4020-423E-AB48-86B815754114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8EAFA-9ECB-4AFD-A8D4-E797CB242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107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2D1C-4020-423E-AB48-86B815754114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8EAFA-9ECB-4AFD-A8D4-E797CB242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155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2D1C-4020-423E-AB48-86B815754114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8EAFA-9ECB-4AFD-A8D4-E797CB242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146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2D1C-4020-423E-AB48-86B815754114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8EAFA-9ECB-4AFD-A8D4-E797CB242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335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2D1C-4020-423E-AB48-86B815754114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8EAFA-9ECB-4AFD-A8D4-E797CB242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82D1C-4020-423E-AB48-86B815754114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8EAFA-9ECB-4AFD-A8D4-E797CB242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9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5.png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400"/>
            <a:ext cx="9144000" cy="5943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16" y="0"/>
            <a:ext cx="914178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UNIT </a:t>
            </a:r>
            <a:r>
              <a:rPr lang="en-GB" sz="5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11: </a:t>
            </a:r>
            <a:r>
              <a:rPr lang="en-GB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TECHNOLOGY</a:t>
            </a:r>
            <a:endParaRPr lang="vi-VN" sz="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69667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16" y="157371"/>
            <a:ext cx="9141784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VOCABULARY</a:t>
            </a:r>
            <a:endParaRPr lang="vi-VN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1" y="1219200"/>
            <a:ext cx="9174481" cy="1295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" y="2514600"/>
            <a:ext cx="9141783" cy="3352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19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712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276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58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029" y="784830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small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electronic device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with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screen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that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llows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you to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read books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in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an</a:t>
            </a:r>
            <a:r>
              <a:rPr lang="en-US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electronic form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9" y="2954656"/>
            <a:ext cx="9114971" cy="390334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029" y="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e-reader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/ˈiː.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ː.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dər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(c)</a:t>
            </a:r>
            <a:endParaRPr lang="en-US" sz="4500" dirty="0"/>
          </a:p>
        </p:txBody>
      </p:sp>
    </p:spTree>
    <p:extLst>
      <p:ext uri="{BB962C8B-B14F-4D97-AF65-F5344CB8AC3E}">
        <p14:creationId xmlns:p14="http://schemas.microsoft.com/office/powerpoint/2010/main" val="299362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573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67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62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0960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en-GB" sz="4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electronic device for playing </a:t>
            </a:r>
            <a:r>
              <a:rPr lang="en-GB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music, especially music as MP3 files  </a:t>
            </a:r>
            <a:endParaRPr lang="vi-VN" sz="4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vi-VN" sz="40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905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music player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9" y="2053771"/>
            <a:ext cx="44196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629" y="2053771"/>
            <a:ext cx="4695371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390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73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0"/>
            <a:ext cx="48768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1118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" y="-46718"/>
            <a:ext cx="4564743" cy="6904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8" y="10886"/>
            <a:ext cx="4572001" cy="6847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609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6330" y="830997"/>
            <a:ext cx="91440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en-US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watch</a:t>
            </a:r>
            <a:r>
              <a:rPr lang="en-US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that has many of the </a:t>
            </a:r>
            <a:r>
              <a:rPr lang="en-US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feature</a:t>
            </a:r>
            <a:r>
              <a:rPr lang="en-US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of a </a:t>
            </a:r>
            <a:r>
              <a:rPr lang="en-US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smartphone</a:t>
            </a:r>
            <a:r>
              <a:rPr lang="en-US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or a</a:t>
            </a:r>
            <a:r>
              <a:rPr lang="en-US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computer</a:t>
            </a:r>
            <a:endParaRPr lang="en-US" sz="41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" y="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5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45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martwatch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/ˈ</a:t>
            </a:r>
            <a:r>
              <a:rPr lang="en-US" sz="4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smɑ:rt.wɑ:tʃ</a:t>
            </a:r>
            <a:r>
              <a:rPr lang="en-US" sz="4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US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658" y="2286000"/>
            <a:ext cx="9176657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336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75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79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16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1771" y="1066800"/>
            <a:ext cx="9144000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(also tablet computer) (computing) a</a:t>
            </a:r>
            <a:r>
              <a:rPr lang="vi-VN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small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one-piece</a:t>
            </a:r>
            <a:r>
              <a:rPr lang="vi-VN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portal</a:t>
            </a:r>
            <a:r>
              <a:rPr lang="en-US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compute</a:t>
            </a:r>
            <a:r>
              <a:rPr lang="en-US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which the</a:t>
            </a:r>
            <a:r>
              <a:rPr lang="vi-VN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user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operates by a touchscreen </a:t>
            </a:r>
            <a:endParaRPr lang="vi-VN" sz="41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8197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tablet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/ˈ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tӕblit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771" y="3276600"/>
            <a:ext cx="4484914" cy="35814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199" y="3276600"/>
            <a:ext cx="4622801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769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1999" cy="6857999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1"/>
            <a:ext cx="4572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184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portable speaker </a:t>
            </a:r>
            <a:endParaRPr lang="vi-VN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990600"/>
            <a:ext cx="4971143" cy="5867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0600"/>
            <a:ext cx="4191000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944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57" y="110275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having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great strength influence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770" y="2187566"/>
            <a:ext cx="912222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 a 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powerful</a:t>
            </a:r>
            <a:r>
              <a:rPr lang="vi-VN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engine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" y="3276600"/>
            <a:ext cx="91439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He’s </a:t>
            </a:r>
            <a:r>
              <a:rPr lang="en-GB" sz="45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powerful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local politics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2286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powerful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(a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4500" dirty="0"/>
          </a:p>
        </p:txBody>
      </p:sp>
    </p:spTree>
    <p:extLst>
      <p:ext uri="{BB962C8B-B14F-4D97-AF65-F5344CB8AC3E}">
        <p14:creationId xmlns:p14="http://schemas.microsoft.com/office/powerpoint/2010/main" val="4051863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0"/>
            <a:ext cx="4952999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2" y="21771"/>
            <a:ext cx="4181428" cy="310242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2" y="3095170"/>
            <a:ext cx="4181428" cy="3762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17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57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0"/>
            <a:ext cx="4648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21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469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4514" y="106680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very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small headphones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that you 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wear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your ears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524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GB" sz="45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arbuds</a:t>
            </a:r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/’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ɪr.bʌdz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US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plurar</a:t>
            </a:r>
            <a:r>
              <a:rPr lang="en-US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4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14" y="2743200"/>
            <a:ext cx="9158514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73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54430" y="439134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VOCABULARY 2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430" y="1981200"/>
            <a:ext cx="9198429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45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2400"/>
            <a:ext cx="91440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6" y="0"/>
            <a:ext cx="914400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79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" y="0"/>
            <a:ext cx="9140371" cy="3810000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1" y="3810000"/>
            <a:ext cx="9182102" cy="3084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970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2800"/>
            <a:ext cx="914400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143"/>
            <a:ext cx="9144000" cy="3370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8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54430" y="50424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VOCABULARY 3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5254"/>
            <a:ext cx="9144000" cy="6022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928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504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343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54430" y="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VOCABULARY 4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2" y="784830"/>
            <a:ext cx="9205687" cy="64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2" y="1433662"/>
            <a:ext cx="9169401" cy="5424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664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54430" y="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VOCABULARY 5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9" y="784830"/>
            <a:ext cx="9147629" cy="662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1440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510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1772" y="4411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GRAMMAR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54429" y="708883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GRAMMAR 1</a:t>
            </a:r>
            <a:endParaRPr lang="en-US" sz="45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6370"/>
            <a:ext cx="9144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71" y="2440770"/>
            <a:ext cx="9143999" cy="4417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8109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524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" y="1524000"/>
            <a:ext cx="8915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1. Equality</a:t>
            </a:r>
            <a:endParaRPr lang="en-US" sz="50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2438400"/>
            <a:ext cx="91440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</a:rPr>
              <a:t>S + </a:t>
            </a:r>
            <a:r>
              <a:rPr lang="en-US" sz="4000" b="1" dirty="0" smtClean="0">
                <a:solidFill>
                  <a:srgbClr val="CC00CC"/>
                </a:solidFill>
              </a:rPr>
              <a:t>Be</a:t>
            </a:r>
            <a:r>
              <a:rPr lang="en-US" sz="4000" b="1" dirty="0" smtClean="0">
                <a:solidFill>
                  <a:schemeClr val="tx1"/>
                </a:solidFill>
              </a:rPr>
              <a:t> +  </a:t>
            </a:r>
            <a:r>
              <a:rPr lang="en-US" sz="4000" b="1" dirty="0" smtClean="0">
                <a:solidFill>
                  <a:srgbClr val="FF0000"/>
                </a:solidFill>
              </a:rPr>
              <a:t>As</a:t>
            </a:r>
            <a:r>
              <a:rPr lang="en-US" sz="4000" b="1" dirty="0" smtClean="0">
                <a:solidFill>
                  <a:srgbClr val="660066"/>
                </a:solidFill>
              </a:rPr>
              <a:t> </a:t>
            </a:r>
            <a:r>
              <a:rPr lang="en-US" sz="4000" b="1" dirty="0" smtClean="0">
                <a:solidFill>
                  <a:schemeClr val="tx1"/>
                </a:solidFill>
              </a:rPr>
              <a:t>+ </a:t>
            </a:r>
            <a:r>
              <a:rPr lang="en-US" sz="4000" b="1" dirty="0" smtClean="0">
                <a:solidFill>
                  <a:srgbClr val="CC00CC"/>
                </a:solidFill>
              </a:rPr>
              <a:t>ADJ </a:t>
            </a:r>
            <a:r>
              <a:rPr lang="en-US" sz="4000" b="1" dirty="0" smtClean="0">
                <a:solidFill>
                  <a:schemeClr val="tx1"/>
                </a:solidFill>
              </a:rPr>
              <a:t>+ </a:t>
            </a:r>
            <a:r>
              <a:rPr lang="en-US" sz="4000" b="1" dirty="0" smtClean="0">
                <a:solidFill>
                  <a:srgbClr val="FF0000"/>
                </a:solidFill>
              </a:rPr>
              <a:t>As</a:t>
            </a:r>
            <a:r>
              <a:rPr lang="en-US" sz="4000" b="1" dirty="0" smtClean="0">
                <a:solidFill>
                  <a:schemeClr val="tx1"/>
                </a:solidFill>
              </a:rPr>
              <a:t> + S (N/PRO) + (V</a:t>
            </a:r>
            <a:r>
              <a:rPr lang="en-US" sz="4000" dirty="0" smtClean="0">
                <a:solidFill>
                  <a:schemeClr val="tx1"/>
                </a:solidFill>
              </a:rPr>
              <a:t>)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800" y="3200400"/>
            <a:ext cx="8458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00B050"/>
                </a:solidFill>
              </a:rPr>
              <a:t>Ex : Tom </a:t>
            </a:r>
            <a:r>
              <a:rPr lang="en-US" sz="5000" b="1" dirty="0" smtClean="0">
                <a:solidFill>
                  <a:srgbClr val="CC00CC"/>
                </a:solidFill>
              </a:rPr>
              <a:t>is</a:t>
            </a:r>
            <a:r>
              <a:rPr lang="en-US" sz="5000" b="1" dirty="0" smtClean="0">
                <a:solidFill>
                  <a:srgbClr val="00B050"/>
                </a:solidFill>
              </a:rPr>
              <a:t> </a:t>
            </a:r>
            <a:r>
              <a:rPr lang="en-US" sz="5000" b="1" dirty="0" smtClean="0">
                <a:solidFill>
                  <a:srgbClr val="FF0000"/>
                </a:solidFill>
              </a:rPr>
              <a:t>as</a:t>
            </a:r>
            <a:r>
              <a:rPr lang="en-US" sz="5000" b="1" dirty="0" smtClean="0">
                <a:solidFill>
                  <a:srgbClr val="00B050"/>
                </a:solidFill>
              </a:rPr>
              <a:t> </a:t>
            </a:r>
            <a:r>
              <a:rPr lang="en-US" sz="5000" b="1" dirty="0" smtClean="0">
                <a:solidFill>
                  <a:srgbClr val="CC00CC"/>
                </a:solidFill>
              </a:rPr>
              <a:t>tall</a:t>
            </a:r>
            <a:r>
              <a:rPr lang="en-US" sz="5000" b="1" dirty="0" smtClean="0">
                <a:solidFill>
                  <a:srgbClr val="00B050"/>
                </a:solidFill>
              </a:rPr>
              <a:t> </a:t>
            </a:r>
            <a:r>
              <a:rPr lang="en-US" sz="5000" b="1" dirty="0" smtClean="0">
                <a:solidFill>
                  <a:srgbClr val="FF0000"/>
                </a:solidFill>
              </a:rPr>
              <a:t>as</a:t>
            </a:r>
            <a:r>
              <a:rPr lang="en-US" sz="5000" b="1" dirty="0" smtClean="0">
                <a:solidFill>
                  <a:srgbClr val="00B050"/>
                </a:solidFill>
              </a:rPr>
              <a:t> Jerry.</a:t>
            </a:r>
            <a:endParaRPr lang="en-US" sz="5000" b="1" dirty="0">
              <a:solidFill>
                <a:srgbClr val="00B05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4191000"/>
            <a:ext cx="91440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500" b="1" dirty="0" smtClean="0">
                <a:solidFill>
                  <a:schemeClr val="tx1"/>
                </a:solidFill>
              </a:rPr>
              <a:t>S + </a:t>
            </a:r>
            <a:r>
              <a:rPr lang="en-US" sz="4500" b="1" dirty="0" smtClean="0">
                <a:solidFill>
                  <a:srgbClr val="CC00CC"/>
                </a:solidFill>
              </a:rPr>
              <a:t>V</a:t>
            </a:r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4500" b="1" dirty="0" smtClean="0">
                <a:solidFill>
                  <a:schemeClr val="tx1"/>
                </a:solidFill>
              </a:rPr>
              <a:t>+  </a:t>
            </a:r>
            <a:r>
              <a:rPr lang="en-US" sz="4500" b="1" dirty="0" smtClean="0">
                <a:solidFill>
                  <a:srgbClr val="FF0000"/>
                </a:solidFill>
              </a:rPr>
              <a:t>As</a:t>
            </a:r>
            <a:r>
              <a:rPr lang="en-US" sz="4500" b="1" dirty="0" smtClean="0">
                <a:solidFill>
                  <a:schemeClr val="tx1"/>
                </a:solidFill>
              </a:rPr>
              <a:t> + </a:t>
            </a:r>
            <a:r>
              <a:rPr lang="en-US" sz="4500" b="1" dirty="0" smtClean="0">
                <a:solidFill>
                  <a:srgbClr val="CC00CC"/>
                </a:solidFill>
              </a:rPr>
              <a:t>ADV</a:t>
            </a:r>
            <a:r>
              <a:rPr lang="en-US" sz="4500" b="1" dirty="0" smtClean="0">
                <a:solidFill>
                  <a:schemeClr val="tx1"/>
                </a:solidFill>
              </a:rPr>
              <a:t> + </a:t>
            </a:r>
            <a:r>
              <a:rPr lang="en-US" sz="4500" b="1" dirty="0" smtClean="0">
                <a:solidFill>
                  <a:srgbClr val="FF0000"/>
                </a:solidFill>
              </a:rPr>
              <a:t>As</a:t>
            </a:r>
            <a:r>
              <a:rPr lang="en-US" sz="4500" b="1" dirty="0" smtClean="0">
                <a:solidFill>
                  <a:schemeClr val="tx1"/>
                </a:solidFill>
              </a:rPr>
              <a:t> + S + (V</a:t>
            </a:r>
            <a:r>
              <a:rPr lang="en-US" sz="4500" dirty="0" smtClean="0">
                <a:solidFill>
                  <a:schemeClr val="tx1"/>
                </a:solidFill>
              </a:rPr>
              <a:t>)</a:t>
            </a:r>
            <a:endParaRPr lang="en-US" sz="4500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5181600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00B050"/>
                </a:solidFill>
              </a:rPr>
              <a:t>Ex : Peter </a:t>
            </a:r>
            <a:r>
              <a:rPr lang="en-US" sz="5000" b="1" dirty="0" smtClean="0">
                <a:solidFill>
                  <a:srgbClr val="CC00CC"/>
                </a:solidFill>
              </a:rPr>
              <a:t>dances</a:t>
            </a:r>
            <a:r>
              <a:rPr lang="en-US" sz="5000" b="1" dirty="0" smtClean="0">
                <a:solidFill>
                  <a:srgbClr val="00B050"/>
                </a:solidFill>
              </a:rPr>
              <a:t> </a:t>
            </a:r>
            <a:r>
              <a:rPr lang="en-US" sz="5000" b="1" dirty="0" smtClean="0">
                <a:solidFill>
                  <a:srgbClr val="FF0000"/>
                </a:solidFill>
              </a:rPr>
              <a:t>as</a:t>
            </a:r>
            <a:r>
              <a:rPr lang="en-US" sz="5000" b="1" dirty="0" smtClean="0">
                <a:solidFill>
                  <a:srgbClr val="00B050"/>
                </a:solidFill>
              </a:rPr>
              <a:t> </a:t>
            </a:r>
            <a:r>
              <a:rPr lang="en-US" sz="5000" b="1" dirty="0" smtClean="0">
                <a:solidFill>
                  <a:srgbClr val="CC00CC"/>
                </a:solidFill>
              </a:rPr>
              <a:t>well</a:t>
            </a:r>
            <a:r>
              <a:rPr lang="en-US" sz="5000" b="1" dirty="0" smtClean="0">
                <a:solidFill>
                  <a:srgbClr val="00B050"/>
                </a:solidFill>
              </a:rPr>
              <a:t> </a:t>
            </a:r>
            <a:r>
              <a:rPr lang="en-US" sz="5000" b="1" dirty="0" smtClean="0">
                <a:solidFill>
                  <a:srgbClr val="FF0000"/>
                </a:solidFill>
              </a:rPr>
              <a:t>as</a:t>
            </a:r>
            <a:r>
              <a:rPr lang="en-US" sz="5000" b="1" dirty="0" smtClean="0">
                <a:solidFill>
                  <a:srgbClr val="00B050"/>
                </a:solidFill>
              </a:rPr>
              <a:t> Mary.</a:t>
            </a:r>
            <a:endParaRPr lang="en-US" sz="5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142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/>
      <p:bldP spid="9" grpId="0" animBg="1"/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600" y="0"/>
            <a:ext cx="8915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Comparative</a:t>
            </a:r>
            <a:endParaRPr lang="en-US" sz="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676400"/>
            <a:ext cx="9144000" cy="990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500" b="1" dirty="0" smtClean="0">
                <a:solidFill>
                  <a:schemeClr val="tx1"/>
                </a:solidFill>
              </a:rPr>
              <a:t>S + </a:t>
            </a:r>
            <a:r>
              <a:rPr lang="en-US" sz="4500" b="1" dirty="0" smtClean="0">
                <a:solidFill>
                  <a:srgbClr val="CC00CC"/>
                </a:solidFill>
              </a:rPr>
              <a:t>Be</a:t>
            </a:r>
            <a:r>
              <a:rPr lang="en-US" sz="4500" b="1" dirty="0" smtClean="0">
                <a:solidFill>
                  <a:schemeClr val="tx1"/>
                </a:solidFill>
              </a:rPr>
              <a:t>/ </a:t>
            </a:r>
            <a:r>
              <a:rPr lang="en-US" sz="4500" b="1" dirty="0" smtClean="0">
                <a:solidFill>
                  <a:srgbClr val="990000"/>
                </a:solidFill>
              </a:rPr>
              <a:t>V</a:t>
            </a:r>
            <a:r>
              <a:rPr lang="en-US" sz="4500" b="1" dirty="0" smtClean="0">
                <a:solidFill>
                  <a:schemeClr val="tx1"/>
                </a:solidFill>
              </a:rPr>
              <a:t>  + </a:t>
            </a:r>
            <a:r>
              <a:rPr lang="en-US" sz="4500" b="1" dirty="0" smtClean="0">
                <a:solidFill>
                  <a:srgbClr val="CC00CC"/>
                </a:solidFill>
              </a:rPr>
              <a:t>ADJ</a:t>
            </a:r>
            <a:r>
              <a:rPr lang="en-US" sz="4500" b="1" dirty="0" smtClean="0">
                <a:solidFill>
                  <a:srgbClr val="FF0000"/>
                </a:solidFill>
              </a:rPr>
              <a:t>/</a:t>
            </a:r>
            <a:r>
              <a:rPr lang="en-US" sz="4500" b="1" dirty="0" smtClean="0">
                <a:solidFill>
                  <a:srgbClr val="660033"/>
                </a:solidFill>
              </a:rPr>
              <a:t>ADV</a:t>
            </a:r>
            <a:r>
              <a:rPr lang="en-US" sz="4500" b="1" dirty="0" smtClean="0">
                <a:solidFill>
                  <a:schemeClr val="tx1"/>
                </a:solidFill>
              </a:rPr>
              <a:t> </a:t>
            </a:r>
            <a:r>
              <a:rPr lang="en-US" sz="4500" b="1" dirty="0" smtClean="0">
                <a:solidFill>
                  <a:srgbClr val="FF0000"/>
                </a:solidFill>
              </a:rPr>
              <a:t>+ </a:t>
            </a:r>
            <a:r>
              <a:rPr lang="en-US" sz="4500" b="1" dirty="0" err="1" smtClean="0">
                <a:solidFill>
                  <a:srgbClr val="006600"/>
                </a:solidFill>
              </a:rPr>
              <a:t>er</a:t>
            </a:r>
            <a:r>
              <a:rPr lang="en-US" sz="4500" b="1" dirty="0" smtClean="0">
                <a:solidFill>
                  <a:srgbClr val="FF0000"/>
                </a:solidFill>
              </a:rPr>
              <a:t> + than + …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8600" y="2667000"/>
            <a:ext cx="8458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0000CC"/>
                </a:solidFill>
              </a:rPr>
              <a:t>Ex : Tom </a:t>
            </a:r>
            <a:r>
              <a:rPr lang="en-US" sz="5000" b="1" dirty="0" smtClean="0">
                <a:solidFill>
                  <a:srgbClr val="CC00CC"/>
                </a:solidFill>
              </a:rPr>
              <a:t>is</a:t>
            </a:r>
            <a:r>
              <a:rPr lang="en-US" sz="5000" b="1" dirty="0" smtClean="0">
                <a:solidFill>
                  <a:srgbClr val="00B050"/>
                </a:solidFill>
              </a:rPr>
              <a:t> </a:t>
            </a:r>
            <a:r>
              <a:rPr lang="en-US" sz="5000" b="1" dirty="0" smtClean="0">
                <a:solidFill>
                  <a:srgbClr val="FF0000"/>
                </a:solidFill>
              </a:rPr>
              <a:t>tall</a:t>
            </a:r>
            <a:r>
              <a:rPr lang="en-US" sz="5000" b="1" dirty="0" smtClean="0">
                <a:solidFill>
                  <a:srgbClr val="006600"/>
                </a:solidFill>
              </a:rPr>
              <a:t>er</a:t>
            </a:r>
            <a:r>
              <a:rPr lang="en-US" sz="5000" b="1" dirty="0" smtClean="0">
                <a:solidFill>
                  <a:srgbClr val="FF0000"/>
                </a:solidFill>
              </a:rPr>
              <a:t> than </a:t>
            </a:r>
            <a:r>
              <a:rPr lang="en-US" sz="5000" b="1" dirty="0" smtClean="0"/>
              <a:t>Mary.</a:t>
            </a:r>
            <a:endParaRPr lang="en-US" sz="5000" b="1" dirty="0"/>
          </a:p>
        </p:txBody>
      </p:sp>
      <p:sp>
        <p:nvSpPr>
          <p:cNvPr id="9" name="Rectangle 8"/>
          <p:cNvSpPr/>
          <p:nvPr/>
        </p:nvSpPr>
        <p:spPr>
          <a:xfrm>
            <a:off x="0" y="4343400"/>
            <a:ext cx="91440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200" b="1" dirty="0" smtClean="0">
                <a:solidFill>
                  <a:schemeClr val="tx1"/>
                </a:solidFill>
              </a:rPr>
              <a:t>S + </a:t>
            </a:r>
            <a:r>
              <a:rPr lang="en-US" sz="4200" b="1" dirty="0" smtClean="0">
                <a:solidFill>
                  <a:srgbClr val="CC00CC"/>
                </a:solidFill>
              </a:rPr>
              <a:t>Be</a:t>
            </a:r>
            <a:r>
              <a:rPr lang="en-US" sz="4200" b="1" dirty="0" smtClean="0">
                <a:solidFill>
                  <a:schemeClr val="tx1"/>
                </a:solidFill>
              </a:rPr>
              <a:t>/ </a:t>
            </a:r>
            <a:r>
              <a:rPr lang="en-US" sz="4200" b="1" dirty="0" smtClean="0">
                <a:solidFill>
                  <a:srgbClr val="990000"/>
                </a:solidFill>
              </a:rPr>
              <a:t>V</a:t>
            </a:r>
            <a:r>
              <a:rPr lang="en-US" sz="4200" b="1" dirty="0" smtClean="0">
                <a:solidFill>
                  <a:schemeClr val="tx1"/>
                </a:solidFill>
              </a:rPr>
              <a:t> +  </a:t>
            </a:r>
            <a:r>
              <a:rPr lang="en-US" sz="4200" b="1" dirty="0" smtClean="0">
                <a:solidFill>
                  <a:srgbClr val="FF0000"/>
                </a:solidFill>
              </a:rPr>
              <a:t>more</a:t>
            </a:r>
            <a:r>
              <a:rPr lang="en-US" sz="4200" b="1" dirty="0" smtClean="0">
                <a:solidFill>
                  <a:schemeClr val="tx1"/>
                </a:solidFill>
              </a:rPr>
              <a:t> + </a:t>
            </a:r>
            <a:r>
              <a:rPr lang="en-US" sz="4200" b="1" dirty="0" smtClean="0">
                <a:solidFill>
                  <a:srgbClr val="FF0000"/>
                </a:solidFill>
              </a:rPr>
              <a:t>ADJ</a:t>
            </a:r>
            <a:r>
              <a:rPr lang="en-US" sz="4200" b="1" dirty="0" smtClean="0">
                <a:solidFill>
                  <a:schemeClr val="tx1"/>
                </a:solidFill>
              </a:rPr>
              <a:t>/</a:t>
            </a:r>
            <a:r>
              <a:rPr lang="en-US" sz="4200" b="1" dirty="0" smtClean="0">
                <a:solidFill>
                  <a:srgbClr val="660033"/>
                </a:solidFill>
              </a:rPr>
              <a:t>ADV</a:t>
            </a:r>
            <a:r>
              <a:rPr lang="en-US" sz="4200" b="1" dirty="0" smtClean="0">
                <a:solidFill>
                  <a:schemeClr val="tx1"/>
                </a:solidFill>
              </a:rPr>
              <a:t> + </a:t>
            </a:r>
            <a:r>
              <a:rPr lang="en-US" sz="4200" b="1" dirty="0" smtClean="0">
                <a:solidFill>
                  <a:srgbClr val="FF0000"/>
                </a:solidFill>
              </a:rPr>
              <a:t>than</a:t>
            </a:r>
            <a:r>
              <a:rPr lang="en-US" sz="4200" b="1" dirty="0" smtClean="0">
                <a:solidFill>
                  <a:schemeClr val="tx1"/>
                </a:solidFill>
              </a:rPr>
              <a:t> </a:t>
            </a:r>
            <a:r>
              <a:rPr lang="en-US" sz="4200" b="1" dirty="0" smtClean="0">
                <a:solidFill>
                  <a:srgbClr val="FF0000"/>
                </a:solidFill>
              </a:rPr>
              <a:t>+…</a:t>
            </a:r>
            <a:endParaRPr lang="en-US" sz="42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5257800"/>
            <a:ext cx="9144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0000CC"/>
                </a:solidFill>
              </a:rPr>
              <a:t>Ex : Peter </a:t>
            </a:r>
            <a:r>
              <a:rPr lang="en-US" sz="4800" b="1" dirty="0" smtClean="0">
                <a:solidFill>
                  <a:srgbClr val="990000"/>
                </a:solidFill>
              </a:rPr>
              <a:t>dances</a:t>
            </a:r>
            <a:r>
              <a:rPr lang="en-US" sz="4800" b="1" dirty="0" smtClean="0">
                <a:solidFill>
                  <a:srgbClr val="00B050"/>
                </a:solidFill>
              </a:rPr>
              <a:t> </a:t>
            </a:r>
            <a:r>
              <a:rPr lang="en-US" sz="4800" b="1" dirty="0" smtClean="0">
                <a:solidFill>
                  <a:srgbClr val="FF0000"/>
                </a:solidFill>
              </a:rPr>
              <a:t>more</a:t>
            </a:r>
            <a:r>
              <a:rPr lang="en-US" sz="4800" b="1" dirty="0" smtClean="0">
                <a:solidFill>
                  <a:srgbClr val="00B050"/>
                </a:solidFill>
              </a:rPr>
              <a:t> beautifully </a:t>
            </a:r>
            <a:r>
              <a:rPr lang="en-US" sz="4800" b="1" dirty="0" smtClean="0">
                <a:solidFill>
                  <a:srgbClr val="FF0000"/>
                </a:solidFill>
              </a:rPr>
              <a:t>than </a:t>
            </a:r>
            <a:r>
              <a:rPr lang="en-US" sz="4800" b="1" dirty="0" smtClean="0">
                <a:solidFill>
                  <a:srgbClr val="00B050"/>
                </a:solidFill>
              </a:rPr>
              <a:t>Mary.</a:t>
            </a:r>
            <a:endParaRPr lang="en-US" sz="48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600" y="762000"/>
            <a:ext cx="8534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339933"/>
                </a:solidFill>
                <a:latin typeface="Times New Roman" pitchFamily="18" charset="0"/>
                <a:cs typeface="Times New Roman" pitchFamily="18" charset="0"/>
              </a:rPr>
              <a:t>a. Short Adjective</a:t>
            </a:r>
            <a:endParaRPr lang="en-US" sz="4500" b="1" dirty="0">
              <a:solidFill>
                <a:srgbClr val="33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9600" y="3429000"/>
            <a:ext cx="8534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339933"/>
                </a:solidFill>
                <a:latin typeface="Times New Roman" pitchFamily="18" charset="0"/>
                <a:cs typeface="Times New Roman" pitchFamily="18" charset="0"/>
              </a:rPr>
              <a:t>b. Long Adjective</a:t>
            </a:r>
            <a:endParaRPr lang="en-US" sz="4500" b="1" dirty="0">
              <a:solidFill>
                <a:srgbClr val="3399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40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/>
      <p:bldP spid="9" grpId="0" animBg="1"/>
      <p:bldP spid="10" grpId="0"/>
      <p:bldP spid="11" grpId="0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155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692696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vi-VN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88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555555555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11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7765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AAAAAAAA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702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467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9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79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85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28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771" y="755801"/>
            <a:ext cx="906417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suitable for your purposes</a:t>
            </a:r>
            <a:r>
              <a:rPr lang="en-GB" sz="3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3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and needs and causing</a:t>
            </a:r>
            <a:endParaRPr lang="vi-VN" sz="31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65315" y="1325188"/>
            <a:ext cx="9144000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1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en-GB" sz="31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31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local shop</a:t>
            </a:r>
            <a:r>
              <a:rPr lang="en-GB" sz="31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has very </a:t>
            </a:r>
            <a:r>
              <a:rPr lang="en-GB" sz="31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convenient</a:t>
            </a:r>
            <a:r>
              <a:rPr lang="en-GB" sz="31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opening hours.</a:t>
            </a:r>
            <a:endParaRPr lang="vi-VN" sz="31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3800" b="1" dirty="0">
                <a:solidFill>
                  <a:srgbClr val="FF3399"/>
                </a:solidFill>
              </a:rPr>
              <a:t>       </a:t>
            </a:r>
            <a:endParaRPr lang="vi-VN" sz="3800" b="1" dirty="0">
              <a:solidFill>
                <a:srgbClr val="FF3399"/>
              </a:solidFill>
            </a:endParaRPr>
          </a:p>
          <a:p>
            <a:endParaRPr lang="vi-VN" b="1" dirty="0"/>
          </a:p>
        </p:txBody>
      </p:sp>
      <p:sp>
        <p:nvSpPr>
          <p:cNvPr id="5" name="Rectangle 4"/>
          <p:cNvSpPr/>
          <p:nvPr/>
        </p:nvSpPr>
        <p:spPr>
          <a:xfrm>
            <a:off x="21772" y="0"/>
            <a:ext cx="916087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convenient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kən’vi:niənt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(a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GB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40768"/>
            <a:ext cx="9144000" cy="481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39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55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5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29" y="10886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excited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45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ɪk’saitid</a:t>
            </a:r>
            <a:r>
              <a:rPr lang="en-US" sz="45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36287" y="1399378"/>
            <a:ext cx="914400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Tim </a:t>
            </a:r>
            <a:r>
              <a:rPr lang="en-GB" sz="3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was very </a:t>
            </a:r>
            <a:r>
              <a:rPr lang="en-GB" sz="35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excited</a:t>
            </a:r>
            <a:r>
              <a:rPr lang="en-GB" sz="3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about going to Bangkok.</a:t>
            </a:r>
            <a:endParaRPr lang="vi-VN" sz="3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5" name="Rectangle 4"/>
          <p:cNvSpPr/>
          <p:nvPr/>
        </p:nvSpPr>
        <p:spPr>
          <a:xfrm>
            <a:off x="0" y="13716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4500" b="1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29" y="698749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eeling very</a:t>
            </a:r>
            <a:r>
              <a:rPr lang="en-US" sz="4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happy</a:t>
            </a:r>
            <a:r>
              <a:rPr lang="en-US" sz="4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en-US" sz="4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enthusiastic</a:t>
            </a:r>
            <a:endParaRPr lang="en-US"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56430"/>
            <a:ext cx="9143999" cy="4701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915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834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442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89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1772" y="985170"/>
            <a:ext cx="91440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4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abbreviation</a:t>
            </a:r>
            <a:r>
              <a:rPr lang="en-GB" sz="4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for </a:t>
            </a:r>
            <a:r>
              <a:rPr lang="en-GB" sz="4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liquid crystal display</a:t>
            </a:r>
            <a:endParaRPr lang="vi-VN" sz="4300" b="1" dirty="0">
              <a:solidFill>
                <a:srgbClr val="00B05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10886" y="140985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LCD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/el.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:’di:/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8800"/>
            <a:ext cx="9122227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65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 2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4830"/>
            <a:ext cx="9144000" cy="96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2600"/>
            <a:ext cx="914400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059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 3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4830"/>
            <a:ext cx="9144000" cy="815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0200"/>
            <a:ext cx="9144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14600"/>
            <a:ext cx="914400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164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05986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 4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4830"/>
            <a:ext cx="9144000" cy="89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4" y="1676400"/>
            <a:ext cx="9129486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367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 5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85800"/>
            <a:ext cx="91440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30" y="1219200"/>
            <a:ext cx="9173029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394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600" y="0"/>
            <a:ext cx="8915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3. Superlative</a:t>
            </a:r>
            <a:endParaRPr lang="en-US" sz="50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676400"/>
            <a:ext cx="9144000" cy="990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500" b="1" dirty="0" smtClean="0">
                <a:solidFill>
                  <a:schemeClr val="tx1"/>
                </a:solidFill>
              </a:rPr>
              <a:t>S + </a:t>
            </a:r>
            <a:r>
              <a:rPr lang="en-US" sz="4500" b="1" dirty="0" smtClean="0">
                <a:solidFill>
                  <a:srgbClr val="006600"/>
                </a:solidFill>
              </a:rPr>
              <a:t>Be</a:t>
            </a:r>
            <a:r>
              <a:rPr lang="en-US" sz="4500" b="1" dirty="0" smtClean="0">
                <a:solidFill>
                  <a:schemeClr val="tx1"/>
                </a:solidFill>
              </a:rPr>
              <a:t>/ </a:t>
            </a:r>
            <a:r>
              <a:rPr lang="en-US" sz="4500" b="1" dirty="0" smtClean="0">
                <a:solidFill>
                  <a:srgbClr val="660033"/>
                </a:solidFill>
              </a:rPr>
              <a:t>V </a:t>
            </a:r>
            <a:r>
              <a:rPr lang="en-US" sz="4500" b="1" dirty="0" smtClean="0">
                <a:solidFill>
                  <a:schemeClr val="tx1"/>
                </a:solidFill>
              </a:rPr>
              <a:t> + </a:t>
            </a:r>
            <a:r>
              <a:rPr lang="en-US" sz="4500" b="1" dirty="0" smtClean="0">
                <a:solidFill>
                  <a:srgbClr val="FF0000"/>
                </a:solidFill>
              </a:rPr>
              <a:t>the</a:t>
            </a:r>
            <a:r>
              <a:rPr lang="en-US" sz="4500" b="1" dirty="0" smtClean="0">
                <a:solidFill>
                  <a:schemeClr val="tx1"/>
                </a:solidFill>
              </a:rPr>
              <a:t> + </a:t>
            </a:r>
            <a:r>
              <a:rPr lang="en-US" sz="4500" b="1" dirty="0" smtClean="0">
                <a:solidFill>
                  <a:srgbClr val="FF0000"/>
                </a:solidFill>
              </a:rPr>
              <a:t>ADJ</a:t>
            </a:r>
            <a:r>
              <a:rPr lang="en-US" sz="4500" b="1" dirty="0" smtClean="0">
                <a:solidFill>
                  <a:schemeClr val="tx1"/>
                </a:solidFill>
              </a:rPr>
              <a:t>/</a:t>
            </a:r>
            <a:r>
              <a:rPr lang="en-US" sz="4500" b="1" dirty="0" smtClean="0">
                <a:solidFill>
                  <a:srgbClr val="660033"/>
                </a:solidFill>
              </a:rPr>
              <a:t>ADV</a:t>
            </a:r>
            <a:r>
              <a:rPr lang="en-US" sz="4500" b="1" dirty="0" smtClean="0">
                <a:solidFill>
                  <a:schemeClr val="tx1"/>
                </a:solidFill>
              </a:rPr>
              <a:t> </a:t>
            </a:r>
            <a:r>
              <a:rPr lang="en-US" sz="4500" b="1" dirty="0" smtClean="0">
                <a:solidFill>
                  <a:srgbClr val="FF0000"/>
                </a:solidFill>
              </a:rPr>
              <a:t>+ </a:t>
            </a:r>
            <a:r>
              <a:rPr lang="en-US" sz="4500" b="1" dirty="0" err="1" smtClean="0">
                <a:solidFill>
                  <a:srgbClr val="FFC000"/>
                </a:solidFill>
              </a:rPr>
              <a:t>est</a:t>
            </a:r>
            <a:r>
              <a:rPr lang="en-US" sz="4500" b="1" dirty="0" smtClean="0">
                <a:solidFill>
                  <a:srgbClr val="FF0000"/>
                </a:solidFill>
              </a:rPr>
              <a:t> + </a:t>
            </a:r>
            <a:r>
              <a:rPr lang="en-US" sz="4500" b="1" dirty="0" smtClean="0">
                <a:solidFill>
                  <a:srgbClr val="CC00CC"/>
                </a:solidFill>
              </a:rPr>
              <a:t>N</a:t>
            </a:r>
            <a:r>
              <a:rPr lang="en-US" sz="4500" b="1" dirty="0" smtClean="0">
                <a:solidFill>
                  <a:srgbClr val="FF0000"/>
                </a:solidFill>
              </a:rPr>
              <a:t> ..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26670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CC"/>
                </a:solidFill>
              </a:rPr>
              <a:t>Ex : Tom </a:t>
            </a:r>
            <a:r>
              <a:rPr lang="en-US" sz="4400" b="1" dirty="0" smtClean="0">
                <a:solidFill>
                  <a:srgbClr val="006600"/>
                </a:solidFill>
              </a:rPr>
              <a:t>is</a:t>
            </a:r>
            <a:r>
              <a:rPr lang="en-US" sz="4400" b="1" dirty="0" smtClean="0">
                <a:solidFill>
                  <a:srgbClr val="00B050"/>
                </a:solidFill>
              </a:rPr>
              <a:t> </a:t>
            </a:r>
            <a:r>
              <a:rPr lang="en-US" sz="4400" b="1" dirty="0" smtClean="0">
                <a:solidFill>
                  <a:srgbClr val="FF0000"/>
                </a:solidFill>
              </a:rPr>
              <a:t>the</a:t>
            </a:r>
            <a:r>
              <a:rPr lang="en-US" sz="4400" b="1" dirty="0" smtClean="0">
                <a:solidFill>
                  <a:srgbClr val="00B050"/>
                </a:solidFill>
              </a:rPr>
              <a:t> </a:t>
            </a:r>
            <a:r>
              <a:rPr lang="en-US" sz="4400" b="1" dirty="0" smtClean="0">
                <a:solidFill>
                  <a:srgbClr val="FF0000"/>
                </a:solidFill>
              </a:rPr>
              <a:t>tall</a:t>
            </a:r>
            <a:r>
              <a:rPr lang="en-US" sz="4400" b="1" dirty="0" smtClean="0">
                <a:solidFill>
                  <a:srgbClr val="FFC000"/>
                </a:solidFill>
              </a:rPr>
              <a:t>est</a:t>
            </a:r>
            <a:r>
              <a:rPr lang="en-US" sz="4400" b="1" dirty="0" smtClean="0">
                <a:solidFill>
                  <a:srgbClr val="FF0000"/>
                </a:solidFill>
              </a:rPr>
              <a:t> </a:t>
            </a:r>
            <a:r>
              <a:rPr lang="en-US" sz="4400" b="1" dirty="0" smtClean="0">
                <a:solidFill>
                  <a:srgbClr val="CC00CC"/>
                </a:solidFill>
              </a:rPr>
              <a:t>boy</a:t>
            </a:r>
            <a:r>
              <a:rPr lang="en-US" sz="4400" b="1" dirty="0" smtClean="0">
                <a:solidFill>
                  <a:srgbClr val="FF0000"/>
                </a:solidFill>
              </a:rPr>
              <a:t> </a:t>
            </a:r>
            <a:r>
              <a:rPr lang="en-US" sz="4400" b="1" dirty="0" smtClean="0">
                <a:solidFill>
                  <a:srgbClr val="0000CC"/>
                </a:solidFill>
              </a:rPr>
              <a:t>in his class</a:t>
            </a:r>
            <a:r>
              <a:rPr lang="en-US" sz="4400" b="1" dirty="0" smtClean="0">
                <a:solidFill>
                  <a:srgbClr val="006600"/>
                </a:solidFill>
              </a:rPr>
              <a:t>.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4343400"/>
            <a:ext cx="91440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200" b="1" dirty="0" smtClean="0">
                <a:solidFill>
                  <a:schemeClr val="tx1"/>
                </a:solidFill>
              </a:rPr>
              <a:t>S + </a:t>
            </a:r>
            <a:r>
              <a:rPr lang="en-US" sz="4200" b="1" dirty="0" smtClean="0">
                <a:solidFill>
                  <a:srgbClr val="006600"/>
                </a:solidFill>
              </a:rPr>
              <a:t>Be</a:t>
            </a:r>
            <a:r>
              <a:rPr lang="en-US" sz="4200" b="1" dirty="0" smtClean="0">
                <a:solidFill>
                  <a:schemeClr val="tx1"/>
                </a:solidFill>
              </a:rPr>
              <a:t>/ </a:t>
            </a:r>
            <a:r>
              <a:rPr lang="en-US" sz="4200" b="1" dirty="0" smtClean="0">
                <a:solidFill>
                  <a:srgbClr val="660033"/>
                </a:solidFill>
              </a:rPr>
              <a:t>V</a:t>
            </a:r>
            <a:r>
              <a:rPr lang="en-US" sz="4200" b="1" dirty="0" smtClean="0">
                <a:solidFill>
                  <a:schemeClr val="tx1"/>
                </a:solidFill>
              </a:rPr>
              <a:t> +  </a:t>
            </a:r>
            <a:r>
              <a:rPr lang="en-US" sz="4200" b="1" dirty="0" smtClean="0">
                <a:solidFill>
                  <a:srgbClr val="FF0000"/>
                </a:solidFill>
              </a:rPr>
              <a:t>the</a:t>
            </a:r>
            <a:r>
              <a:rPr lang="en-US" sz="4200" b="1" dirty="0" smtClean="0">
                <a:solidFill>
                  <a:schemeClr val="tx1"/>
                </a:solidFill>
              </a:rPr>
              <a:t> </a:t>
            </a:r>
            <a:r>
              <a:rPr lang="en-US" sz="4200" b="1" dirty="0" smtClean="0">
                <a:solidFill>
                  <a:srgbClr val="FF0000"/>
                </a:solidFill>
              </a:rPr>
              <a:t>most</a:t>
            </a:r>
            <a:r>
              <a:rPr lang="en-US" sz="4200" b="1" dirty="0" smtClean="0">
                <a:solidFill>
                  <a:schemeClr val="tx1"/>
                </a:solidFill>
              </a:rPr>
              <a:t> + </a:t>
            </a:r>
            <a:r>
              <a:rPr lang="en-US" sz="4200" b="1" dirty="0" smtClean="0">
                <a:solidFill>
                  <a:srgbClr val="FF0000"/>
                </a:solidFill>
              </a:rPr>
              <a:t>ADJ</a:t>
            </a:r>
            <a:r>
              <a:rPr lang="en-US" sz="4200" b="1" dirty="0" smtClean="0">
                <a:solidFill>
                  <a:schemeClr val="tx1"/>
                </a:solidFill>
              </a:rPr>
              <a:t>/</a:t>
            </a:r>
            <a:r>
              <a:rPr lang="en-US" sz="4200" b="1" dirty="0" smtClean="0">
                <a:solidFill>
                  <a:srgbClr val="660033"/>
                </a:solidFill>
              </a:rPr>
              <a:t>ADV</a:t>
            </a:r>
            <a:r>
              <a:rPr lang="en-US" sz="4200" b="1" dirty="0" smtClean="0">
                <a:solidFill>
                  <a:schemeClr val="tx1"/>
                </a:solidFill>
              </a:rPr>
              <a:t> + </a:t>
            </a:r>
            <a:r>
              <a:rPr lang="en-US" sz="4200" b="1" dirty="0" smtClean="0">
                <a:solidFill>
                  <a:srgbClr val="CC00CC"/>
                </a:solidFill>
              </a:rPr>
              <a:t>N</a:t>
            </a:r>
            <a:r>
              <a:rPr lang="en-US" sz="4200" b="1" dirty="0" smtClean="0">
                <a:solidFill>
                  <a:schemeClr val="tx1"/>
                </a:solidFill>
              </a:rPr>
              <a:t> … </a:t>
            </a:r>
            <a:endParaRPr lang="en-US" sz="42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5257800"/>
            <a:ext cx="9144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0000CC"/>
                </a:solidFill>
              </a:rPr>
              <a:t>Ex : Peter </a:t>
            </a:r>
            <a:r>
              <a:rPr lang="en-US" sz="4800" b="1" dirty="0" smtClean="0">
                <a:solidFill>
                  <a:srgbClr val="990000"/>
                </a:solidFill>
              </a:rPr>
              <a:t>draws</a:t>
            </a:r>
            <a:r>
              <a:rPr lang="en-US" sz="4800" b="1" dirty="0" smtClean="0">
                <a:solidFill>
                  <a:srgbClr val="00B050"/>
                </a:solidFill>
              </a:rPr>
              <a:t> </a:t>
            </a:r>
            <a:r>
              <a:rPr lang="en-US" sz="4800" b="1" dirty="0" smtClean="0">
                <a:solidFill>
                  <a:srgbClr val="FF0000"/>
                </a:solidFill>
              </a:rPr>
              <a:t>the </a:t>
            </a:r>
            <a:r>
              <a:rPr lang="en-US" sz="4800" b="1" smtClean="0">
                <a:solidFill>
                  <a:srgbClr val="FF0000"/>
                </a:solidFill>
              </a:rPr>
              <a:t>most beautifully</a:t>
            </a:r>
            <a:r>
              <a:rPr lang="en-US" sz="4800" b="1" smtClean="0">
                <a:solidFill>
                  <a:srgbClr val="00B050"/>
                </a:solidFill>
              </a:rPr>
              <a:t> </a:t>
            </a:r>
            <a:r>
              <a:rPr lang="en-US" sz="4800" b="1" dirty="0" smtClean="0">
                <a:solidFill>
                  <a:srgbClr val="0000CC"/>
                </a:solidFill>
              </a:rPr>
              <a:t>in his family</a:t>
            </a:r>
            <a:r>
              <a:rPr lang="en-US" sz="4800" b="1" dirty="0" smtClean="0">
                <a:solidFill>
                  <a:srgbClr val="00B050"/>
                </a:solidFill>
              </a:rPr>
              <a:t>.</a:t>
            </a:r>
            <a:endParaRPr lang="en-US" sz="48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600" y="762000"/>
            <a:ext cx="8534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339933"/>
                </a:solidFill>
                <a:latin typeface="Times New Roman" pitchFamily="18" charset="0"/>
                <a:cs typeface="Times New Roman" pitchFamily="18" charset="0"/>
              </a:rPr>
              <a:t>a. Short Adjective</a:t>
            </a:r>
            <a:endParaRPr lang="en-US" sz="4500" b="1" dirty="0">
              <a:solidFill>
                <a:srgbClr val="33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9600" y="3429000"/>
            <a:ext cx="8534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339933"/>
                </a:solidFill>
                <a:latin typeface="Times New Roman" pitchFamily="18" charset="0"/>
                <a:cs typeface="Times New Roman" pitchFamily="18" charset="0"/>
              </a:rPr>
              <a:t>b. Long Adjective</a:t>
            </a:r>
            <a:endParaRPr lang="en-US" sz="4500" b="1" dirty="0">
              <a:solidFill>
                <a:srgbClr val="3399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998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/>
      <p:bldP spid="9" grpId="0" animBg="1"/>
      <p:bldP spid="10" grpId="0"/>
      <p:bldP spid="11" grpId="0"/>
      <p:bldP spid="1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29" y="1447799"/>
            <a:ext cx="9129486" cy="762000"/>
          </a:xfrm>
          <a:prstGeom prst="rect">
            <a:avLst/>
          </a:prstGeom>
        </p:spPr>
      </p:pic>
      <p:pic>
        <p:nvPicPr>
          <p:cNvPr id="8" name="Picture 7" descr="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1353878"/>
            <a:ext cx="3650343" cy="855921"/>
          </a:xfrm>
          <a:prstGeom prst="rect">
            <a:avLst/>
          </a:prstGeom>
        </p:spPr>
      </p:pic>
      <p:pic>
        <p:nvPicPr>
          <p:cNvPr id="9" name="Picture 8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14" y="2699230"/>
            <a:ext cx="9129486" cy="990600"/>
          </a:xfrm>
          <a:prstGeom prst="rect">
            <a:avLst/>
          </a:prstGeom>
        </p:spPr>
      </p:pic>
      <p:pic>
        <p:nvPicPr>
          <p:cNvPr id="10" name="Picture 9" descr="W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6200" y="2699230"/>
            <a:ext cx="3048000" cy="832330"/>
          </a:xfrm>
          <a:prstGeom prst="rect">
            <a:avLst/>
          </a:prstGeom>
        </p:spPr>
      </p:pic>
      <p:pic>
        <p:nvPicPr>
          <p:cNvPr id="11" name="Picture 10" descr="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00" y="4137054"/>
            <a:ext cx="9129486" cy="1219200"/>
          </a:xfrm>
          <a:prstGeom prst="rect">
            <a:avLst/>
          </a:prstGeom>
        </p:spPr>
      </p:pic>
      <p:pic>
        <p:nvPicPr>
          <p:cNvPr id="13" name="Picture 12" descr="BU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76600" y="4126651"/>
            <a:ext cx="2667000" cy="70781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52400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EXERCISE</a:t>
            </a:r>
            <a:endParaRPr lang="en-US" sz="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410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1752600"/>
          </a:xfrm>
          <a:prstGeom prst="rect">
            <a:avLst/>
          </a:prstGeom>
        </p:spPr>
      </p:pic>
      <p:pic>
        <p:nvPicPr>
          <p:cNvPr id="8" name="Picture 7" descr="44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447800"/>
            <a:ext cx="4343400" cy="876300"/>
          </a:xfrm>
          <a:prstGeom prst="rect">
            <a:avLst/>
          </a:prstGeom>
        </p:spPr>
      </p:pic>
      <p:pic>
        <p:nvPicPr>
          <p:cNvPr id="9" name="Picture 8" descr="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258" y="2843212"/>
            <a:ext cx="9151257" cy="866775"/>
          </a:xfrm>
          <a:prstGeom prst="rect">
            <a:avLst/>
          </a:prstGeom>
        </p:spPr>
      </p:pic>
      <p:pic>
        <p:nvPicPr>
          <p:cNvPr id="10" name="Picture 9" descr="555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8200" y="2843212"/>
            <a:ext cx="4038600" cy="914400"/>
          </a:xfrm>
          <a:prstGeom prst="rect">
            <a:avLst/>
          </a:prstGeom>
        </p:spPr>
      </p:pic>
      <p:pic>
        <p:nvPicPr>
          <p:cNvPr id="11" name="Picture 10" descr="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7258" y="4343400"/>
            <a:ext cx="9151258" cy="1600200"/>
          </a:xfrm>
          <a:prstGeom prst="rect">
            <a:avLst/>
          </a:prstGeom>
        </p:spPr>
      </p:pic>
      <p:pic>
        <p:nvPicPr>
          <p:cNvPr id="12" name="Picture 11" descr="66666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24200" y="4495800"/>
            <a:ext cx="4953000" cy="68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428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8143" y="0"/>
            <a:ext cx="914399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READING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endParaRPr lang="vi-VN" b="1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43" y="784830"/>
            <a:ext cx="9162143" cy="510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5400"/>
            <a:ext cx="9125856" cy="556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271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902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11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687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0"/>
            <a:ext cx="92963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75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1" y="41549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Internet </a:t>
            </a:r>
            <a:r>
              <a:rPr lang="en-US" sz="4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/’</a:t>
            </a:r>
            <a:r>
              <a:rPr lang="en-US" sz="48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ɪntənet</a:t>
            </a:r>
            <a:r>
              <a:rPr lang="en-US" sz="48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GB" sz="45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vi-VN" sz="4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676400"/>
            <a:ext cx="9143999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43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computing</a:t>
            </a:r>
            <a:r>
              <a:rPr lang="en-US" sz="4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 a worldwide computer network that provides information on very many subjects and enables users to exchange messages</a:t>
            </a:r>
            <a:endParaRPr lang="en-US" sz="43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81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23276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189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"/>
            <a:ext cx="44196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87"/>
            <a:ext cx="47244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26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810230"/>
            <a:ext cx="92202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8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the study of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 </a:t>
            </a:r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science applied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 practical, 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 especially</a:t>
            </a:r>
            <a:r>
              <a:rPr lang="en-GB" sz="38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industrial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purposes </a:t>
            </a:r>
            <a:endParaRPr lang="vi-VN" sz="3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54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technology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tek’nolədʒi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 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/>
          </a:p>
        </p:txBody>
      </p:sp>
      <p:sp>
        <p:nvSpPr>
          <p:cNvPr id="4" name="Rectangle 3"/>
          <p:cNvSpPr/>
          <p:nvPr/>
        </p:nvSpPr>
        <p:spPr>
          <a:xfrm>
            <a:off x="-36286" y="2072114"/>
            <a:ext cx="918028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(plural) 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technologies</a:t>
            </a:r>
            <a:endParaRPr lang="en-US" sz="4500" dirty="0">
              <a:solidFill>
                <a:srgbClr val="CC00CC"/>
              </a:solidFill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921657" y="2274029"/>
            <a:ext cx="914400" cy="3810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6945"/>
            <a:ext cx="9144000" cy="4001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41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3629" y="1524000"/>
            <a:ext cx="91440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belonging </a:t>
            </a:r>
            <a:r>
              <a:rPr lang="en-GB" sz="4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 a </a:t>
            </a:r>
            <a:r>
              <a:rPr lang="en-GB" sz="4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certain place</a:t>
            </a:r>
            <a:r>
              <a:rPr lang="en-GB" sz="4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or </a:t>
            </a:r>
            <a:r>
              <a:rPr lang="en-GB" sz="4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district </a:t>
            </a:r>
            <a:endParaRPr lang="vi-VN" sz="43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257" y="2667000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local residents</a:t>
            </a:r>
            <a:endParaRPr lang="vi-VN" sz="45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5" name="Rectangle 4"/>
          <p:cNvSpPr/>
          <p:nvPr/>
        </p:nvSpPr>
        <p:spPr>
          <a:xfrm>
            <a:off x="-7257" y="3810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local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/ˈ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ləukəl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(n): </a:t>
            </a:r>
            <a:endParaRPr lang="en-US" sz="4500" dirty="0"/>
          </a:p>
        </p:txBody>
      </p:sp>
      <p:sp>
        <p:nvSpPr>
          <p:cNvPr id="6" name="TextBox 5"/>
          <p:cNvSpPr txBox="1"/>
          <p:nvPr/>
        </p:nvSpPr>
        <p:spPr>
          <a:xfrm>
            <a:off x="-25400" y="3870843"/>
            <a:ext cx="925252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The </a:t>
            </a:r>
            <a:r>
              <a:rPr lang="en-GB" sz="45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local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shops are very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good.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05161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86507"/>
            <a:ext cx="5257799" cy="6071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677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PARAGRAPH 2</a:t>
            </a:r>
            <a:endParaRPr lang="vi-VN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786507"/>
            <a:ext cx="3886200" cy="6071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817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975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5858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42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48768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0"/>
            <a:ext cx="4648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41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44119" y="750923"/>
            <a:ext cx="530192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regulation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or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order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57801" y="784830"/>
            <a:ext cx="4570185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4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en-GB" sz="4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rules</a:t>
            </a:r>
            <a:endParaRPr lang="vi-VN" sz="45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vi-VN" dirty="0"/>
          </a:p>
        </p:txBody>
      </p:sp>
      <p:sp>
        <p:nvSpPr>
          <p:cNvPr id="7" name="Rectangle 6"/>
          <p:cNvSpPr/>
          <p:nvPr/>
        </p:nvSpPr>
        <p:spPr>
          <a:xfrm>
            <a:off x="-18142" y="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rule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ru:l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/>
          </a:p>
        </p:txBody>
      </p:sp>
      <p:sp>
        <p:nvSpPr>
          <p:cNvPr id="8" name="Rectangle 7"/>
          <p:cNvSpPr/>
          <p:nvPr/>
        </p:nvSpPr>
        <p:spPr>
          <a:xfrm>
            <a:off x="0" y="1563785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He make 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it a </a:t>
            </a:r>
            <a:r>
              <a:rPr lang="en-US" sz="4500" b="1" dirty="0">
                <a:solidFill>
                  <a:srgbClr val="0033CC"/>
                </a:solidFill>
                <a:latin typeface="Times New Roman" pitchFamily="18" charset="0"/>
              </a:rPr>
              <a:t>rule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 never to be late </a:t>
            </a:r>
            <a:endParaRPr lang="en-US" sz="4500" b="1" dirty="0" smtClean="0">
              <a:solidFill>
                <a:srgbClr val="CC00CC"/>
              </a:solidFill>
              <a:latin typeface="Times New Roman" pitchFamily="18" charset="0"/>
            </a:endParaRPr>
          </a:p>
          <a:p>
            <a:pPr algn="ctr"/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for 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appointments.</a:t>
            </a: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232" y="3200400"/>
            <a:ext cx="4551218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350" y="3179618"/>
            <a:ext cx="4680650" cy="3678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547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032752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584709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8003944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981200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She </a:t>
            </a:r>
            <a:r>
              <a:rPr lang="en-GB" sz="45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left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her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gloves in the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car.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5" name="TextBox 4"/>
          <p:cNvSpPr txBox="1"/>
          <p:nvPr/>
        </p:nvSpPr>
        <p:spPr>
          <a:xfrm>
            <a:off x="0" y="3084592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en-GB" sz="45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left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his children behind </a:t>
            </a:r>
            <a:endParaRPr lang="en-GB" sz="45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when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he went to France.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203156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leave 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li:v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(v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987986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go without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taking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17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500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724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27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970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804553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not to forbid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or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prevent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035" y="1636586"/>
            <a:ext cx="908393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He allowed me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to enter.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034" y="2667000"/>
            <a:ext cx="9113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Smoking is not </a:t>
            </a:r>
            <a:r>
              <a:rPr lang="en-GB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allow</a:t>
            </a:r>
            <a:r>
              <a:rPr lang="en-GB" sz="36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ed inside the </a:t>
            </a:r>
            <a:r>
              <a:rPr lang="en-GB" sz="36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restaurant.</a:t>
            </a:r>
            <a:endParaRPr lang="vi-VN" sz="36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b="1" dirty="0">
              <a:solidFill>
                <a:srgbClr val="FF3399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allow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ə’lau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(v)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2730"/>
            <a:ext cx="9113965" cy="3115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983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709" y="0"/>
            <a:ext cx="917758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PARAGRAPH 3</a:t>
            </a:r>
            <a:endParaRPr lang="vi-VN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7026"/>
            <a:ext cx="5943600" cy="6050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673" y="807025"/>
            <a:ext cx="3207327" cy="6050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840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931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719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0" y="3429000"/>
            <a:ext cx="4246419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6" y="20782"/>
            <a:ext cx="4232564" cy="3408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198" y="20782"/>
            <a:ext cx="4876801" cy="683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88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826394"/>
            <a:ext cx="917758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 talk</a:t>
            </a:r>
            <a:r>
              <a:rPr lang="en-GB" sz="4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in </a:t>
            </a:r>
            <a:r>
              <a:rPr lang="en-GB" sz="4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friendly</a:t>
            </a:r>
            <a:r>
              <a:rPr lang="en-GB" sz="4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and informal way</a:t>
            </a:r>
            <a:endParaRPr lang="vi-VN" sz="45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580447"/>
            <a:ext cx="917758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They </a:t>
            </a:r>
            <a:r>
              <a:rPr lang="en-GB" sz="45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chat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ted about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the weather.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chat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tʃӕt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(v) (chatted)</a:t>
            </a:r>
            <a:endParaRPr lang="en-US" sz="45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53283"/>
            <a:ext cx="9144000" cy="440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081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1176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5315125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513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625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stay off</a:t>
            </a:r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(v)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4343400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990600"/>
            <a:ext cx="4800600" cy="5867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9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41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554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849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29000" y="-4879"/>
            <a:ext cx="568729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set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restriction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on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41564"/>
            <a:ext cx="4572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limit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(v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/>
          </a:p>
        </p:txBody>
      </p:sp>
      <p:sp>
        <p:nvSpPr>
          <p:cNvPr id="7" name="TextBox 6"/>
          <p:cNvSpPr txBox="1"/>
          <p:nvPr/>
        </p:nvSpPr>
        <p:spPr>
          <a:xfrm>
            <a:off x="-55419" y="972214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must </a:t>
            </a:r>
            <a:r>
              <a:rPr lang="en-GB" sz="45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limit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the amount of time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vi-VN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 spend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on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this work.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38400"/>
            <a:ext cx="92202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777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755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794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0"/>
            <a:ext cx="91301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702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709" y="1143000"/>
            <a:ext cx="9144000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4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GB" sz="4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(help </a:t>
            </a:r>
            <a:r>
              <a:rPr lang="en-GB" sz="4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person</a:t>
            </a:r>
            <a:r>
              <a:rPr lang="en-GB" sz="4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3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en-GB" sz="4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to</a:t>
            </a:r>
            <a:r>
              <a:rPr lang="en-GB" sz="4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 avoid</a:t>
            </a:r>
            <a:r>
              <a:rPr lang="en-GB" sz="4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doing</a:t>
            </a:r>
            <a:r>
              <a:rPr lang="vi-VN" sz="4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st</a:t>
            </a:r>
            <a:endParaRPr lang="vi-VN" sz="43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b="1" dirty="0">
              <a:solidFill>
                <a:srgbClr val="92D05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6927" y="231761"/>
            <a:ext cx="9137073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get out of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(phrasal verb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endParaRPr lang="en-US" sz="4500" dirty="0"/>
          </a:p>
        </p:txBody>
      </p:sp>
      <p:sp>
        <p:nvSpPr>
          <p:cNvPr id="6" name="TextBox 5"/>
          <p:cNvSpPr txBox="1"/>
          <p:nvPr/>
        </p:nvSpPr>
        <p:spPr>
          <a:xfrm>
            <a:off x="-32992" y="2187906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How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can I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him </a:t>
            </a:r>
            <a:r>
              <a:rPr lang="en-GB" sz="45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out of </a:t>
            </a:r>
            <a:endParaRPr lang="vi-VN" sz="4500" b="1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going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the party?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72" y="3886200"/>
            <a:ext cx="9163137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 wonder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how I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can </a:t>
            </a:r>
            <a:r>
              <a:rPr lang="en-GB" sz="45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get out </a:t>
            </a:r>
            <a:r>
              <a:rPr lang="en-GB" sz="45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washing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the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dishes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761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636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17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66255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GB" sz="45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arely</a:t>
            </a:r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>
                <a:solidFill>
                  <a:srgbClr val="0000FF"/>
                </a:solidFill>
                <a:latin typeface="Times New Roman" pitchFamily="18" charset="0"/>
              </a:rPr>
              <a:t>/ˈber.li/</a:t>
            </a:r>
            <a:r>
              <a:rPr lang="en-GB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45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adv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vi-VN" sz="4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14300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have barely enough time </a:t>
            </a:r>
            <a:endParaRPr lang="vi-VN" sz="45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catch the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train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2785086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She was </a:t>
            </a:r>
            <a:r>
              <a:rPr lang="en-US" sz="4500" b="1" dirty="0">
                <a:solidFill>
                  <a:srgbClr val="0033CC"/>
                </a:solidFill>
                <a:latin typeface="Times New Roman" pitchFamily="18" charset="0"/>
              </a:rPr>
              <a:t>barely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(= only just) 15 when she </a:t>
            </a:r>
            <a:r>
              <a:rPr lang="vi-VN" sz="4500" b="1" dirty="0" smtClean="0">
                <a:solidFill>
                  <a:srgbClr val="CC00CC"/>
                </a:solidFill>
                <a:latin typeface="Times New Roman" pitchFamily="18" charset="0"/>
              </a:rPr>
              <a:t>won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her first </a:t>
            </a:r>
            <a:r>
              <a:rPr lang="vi-VN" sz="4500" b="1" dirty="0" smtClean="0">
                <a:solidFill>
                  <a:srgbClr val="CC00CC"/>
                </a:solidFill>
                <a:latin typeface="Times New Roman" pitchFamily="18" charset="0"/>
              </a:rPr>
              <a:t>championship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.</a:t>
            </a:r>
            <a:endParaRPr lang="en-US" sz="4500" b="1" dirty="0">
              <a:solidFill>
                <a:srgbClr val="CC00CC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14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78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1297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858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27709" y="819466"/>
            <a:ext cx="9296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i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 stop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oneself from (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doing</a:t>
            </a:r>
            <a:r>
              <a:rPr lang="vi-VN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15" y="1597369"/>
            <a:ext cx="9124130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3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GB" sz="43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3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could hardly </a:t>
            </a:r>
            <a:r>
              <a:rPr lang="en-GB" sz="43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keep</a:t>
            </a:r>
            <a:r>
              <a:rPr lang="en-GB" sz="43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 from </a:t>
            </a:r>
            <a:r>
              <a:rPr lang="en-GB" sz="43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hitting him.</a:t>
            </a:r>
            <a:endParaRPr lang="vi-VN" sz="43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5" name="Rectangle 4"/>
          <p:cNvSpPr/>
          <p:nvPr/>
        </p:nvSpPr>
        <p:spPr>
          <a:xfrm>
            <a:off x="6015" y="34636"/>
            <a:ext cx="913798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keep from phrasal verb</a:t>
            </a:r>
            <a:endParaRPr lang="en-US" sz="4500" dirty="0">
              <a:solidFill>
                <a:srgbClr val="FF0000"/>
              </a:solidFill>
            </a:endParaRPr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09" y="2438400"/>
            <a:ext cx="9157854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712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782"/>
            <a:ext cx="9144000" cy="6878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0825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5538384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938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2562426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9061298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2419263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951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4495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8874" y="13855"/>
            <a:ext cx="4655126" cy="6844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680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0261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5179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drop </a:t>
            </a:r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call 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(phrasal verb)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7008"/>
            <a:ext cx="9144000" cy="5770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2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950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646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1766615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0782" y="1066800"/>
            <a:ext cx="930510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difficult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to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understand or explain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524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omplicated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(v)</a:t>
            </a:r>
            <a:endParaRPr lang="en-US" sz="4500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20782" y="2209800"/>
            <a:ext cx="916478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complicated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instructions.</a:t>
            </a:r>
            <a:endParaRPr lang="vi-VN" sz="4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54619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674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194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258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29029" y="1295400"/>
            <a:ext cx="919129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piece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of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housework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or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other hard or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dull job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47297" y="3140968"/>
            <a:ext cx="9209565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I’ve got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a load of household</a:t>
            </a:r>
          </a:p>
          <a:p>
            <a:pPr algn="ctr"/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chore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 to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do.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5" name="Rectangle 4"/>
          <p:cNvSpPr/>
          <p:nvPr/>
        </p:nvSpPr>
        <p:spPr>
          <a:xfrm>
            <a:off x="-47297" y="228600"/>
            <a:ext cx="919129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chore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tʃo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:/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(n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endParaRPr lang="en-US" sz="4500" dirty="0"/>
          </a:p>
        </p:txBody>
      </p:sp>
    </p:spTree>
    <p:extLst>
      <p:ext uri="{BB962C8B-B14F-4D97-AF65-F5344CB8AC3E}">
        <p14:creationId xmlns:p14="http://schemas.microsoft.com/office/powerpoint/2010/main" val="190786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1035</TotalTime>
  <Words>514</Words>
  <Application>Microsoft Office PowerPoint</Application>
  <PresentationFormat>On-screen Show (4:3)</PresentationFormat>
  <Paragraphs>112</Paragraphs>
  <Slides>129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129</vt:i4>
      </vt:variant>
    </vt:vector>
  </HeadingPairs>
  <TitlesOfParts>
    <vt:vector size="13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damin</dc:creator>
  <cp:lastModifiedBy>damin</cp:lastModifiedBy>
  <cp:revision>57</cp:revision>
  <dcterms:created xsi:type="dcterms:W3CDTF">2020-04-29T05:37:19Z</dcterms:created>
  <dcterms:modified xsi:type="dcterms:W3CDTF">2021-05-14T09:17:02Z</dcterms:modified>
</cp:coreProperties>
</file>