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5"/>
  </p:notesMasterIdLst>
  <p:sldIdLst>
    <p:sldId id="298" r:id="rId2"/>
    <p:sldId id="257" r:id="rId3"/>
    <p:sldId id="299" r:id="rId4"/>
    <p:sldId id="300" r:id="rId5"/>
    <p:sldId id="301" r:id="rId6"/>
    <p:sldId id="297" r:id="rId7"/>
    <p:sldId id="302" r:id="rId8"/>
    <p:sldId id="303" r:id="rId9"/>
    <p:sldId id="304" r:id="rId10"/>
    <p:sldId id="258" r:id="rId11"/>
    <p:sldId id="305" r:id="rId12"/>
    <p:sldId id="306" r:id="rId13"/>
    <p:sldId id="307" r:id="rId14"/>
    <p:sldId id="259" r:id="rId15"/>
    <p:sldId id="260" r:id="rId16"/>
    <p:sldId id="308" r:id="rId17"/>
    <p:sldId id="309" r:id="rId18"/>
    <p:sldId id="310" r:id="rId19"/>
    <p:sldId id="261" r:id="rId20"/>
    <p:sldId id="311" r:id="rId21"/>
    <p:sldId id="312" r:id="rId22"/>
    <p:sldId id="313" r:id="rId23"/>
    <p:sldId id="262" r:id="rId24"/>
    <p:sldId id="314" r:id="rId25"/>
    <p:sldId id="315" r:id="rId26"/>
    <p:sldId id="263" r:id="rId27"/>
    <p:sldId id="317" r:id="rId28"/>
    <p:sldId id="319" r:id="rId29"/>
    <p:sldId id="316" r:id="rId30"/>
    <p:sldId id="264" r:id="rId31"/>
    <p:sldId id="320" r:id="rId32"/>
    <p:sldId id="321" r:id="rId33"/>
    <p:sldId id="322" r:id="rId34"/>
    <p:sldId id="323" r:id="rId35"/>
    <p:sldId id="265" r:id="rId36"/>
    <p:sldId id="325" r:id="rId37"/>
    <p:sldId id="326" r:id="rId38"/>
    <p:sldId id="327" r:id="rId39"/>
    <p:sldId id="324" r:id="rId40"/>
    <p:sldId id="347" r:id="rId41"/>
    <p:sldId id="348" r:id="rId42"/>
    <p:sldId id="350" r:id="rId43"/>
    <p:sldId id="266" r:id="rId44"/>
    <p:sldId id="353" r:id="rId45"/>
    <p:sldId id="352" r:id="rId46"/>
    <p:sldId id="351" r:id="rId47"/>
    <p:sldId id="267" r:id="rId48"/>
    <p:sldId id="355" r:id="rId49"/>
    <p:sldId id="356" r:id="rId50"/>
    <p:sldId id="268" r:id="rId51"/>
    <p:sldId id="328" r:id="rId52"/>
    <p:sldId id="330" r:id="rId53"/>
    <p:sldId id="331" r:id="rId54"/>
    <p:sldId id="332" r:id="rId55"/>
    <p:sldId id="269" r:id="rId56"/>
    <p:sldId id="329" r:id="rId57"/>
    <p:sldId id="271" r:id="rId58"/>
    <p:sldId id="272" r:id="rId59"/>
    <p:sldId id="333" r:id="rId60"/>
    <p:sldId id="341" r:id="rId61"/>
    <p:sldId id="343" r:id="rId62"/>
    <p:sldId id="335" r:id="rId63"/>
    <p:sldId id="336" r:id="rId64"/>
    <p:sldId id="274" r:id="rId65"/>
    <p:sldId id="344" r:id="rId66"/>
    <p:sldId id="275" r:id="rId67"/>
    <p:sldId id="337" r:id="rId68"/>
    <p:sldId id="340" r:id="rId69"/>
    <p:sldId id="345" r:id="rId70"/>
    <p:sldId id="338" r:id="rId71"/>
    <p:sldId id="276" r:id="rId72"/>
    <p:sldId id="277" r:id="rId73"/>
    <p:sldId id="339" r:id="rId74"/>
    <p:sldId id="278" r:id="rId75"/>
    <p:sldId id="279" r:id="rId76"/>
    <p:sldId id="280" r:id="rId77"/>
    <p:sldId id="346" r:id="rId78"/>
    <p:sldId id="281" r:id="rId79"/>
    <p:sldId id="282" r:id="rId80"/>
    <p:sldId id="283" r:id="rId81"/>
    <p:sldId id="284" r:id="rId82"/>
    <p:sldId id="285" r:id="rId83"/>
    <p:sldId id="286" r:id="rId84"/>
    <p:sldId id="287" r:id="rId85"/>
    <p:sldId id="288" r:id="rId86"/>
    <p:sldId id="289" r:id="rId87"/>
    <p:sldId id="290" r:id="rId88"/>
    <p:sldId id="291" r:id="rId89"/>
    <p:sldId id="292" r:id="rId90"/>
    <p:sldId id="293" r:id="rId91"/>
    <p:sldId id="294" r:id="rId92"/>
    <p:sldId id="295" r:id="rId93"/>
    <p:sldId id="296" r:id="rId9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333300"/>
    <a:srgbClr val="0000CC"/>
    <a:srgbClr val="CC00CC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94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37AE4B-A3CC-4FB8-A743-A2729FCAADF8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DB82BA-2A62-4EA2-BB4D-A584BF3EB1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6470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505778-AACD-4A8A-B94D-89AF4DA5DE91}" type="slidenum">
              <a:rPr lang="vi-VN" smtClean="0"/>
              <a:t>62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7255738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505778-AACD-4A8A-B94D-89AF4DA5DE91}" type="slidenum">
              <a:rPr lang="vi-VN" smtClean="0"/>
              <a:t>71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733001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238A-DEB2-4224-92DE-4F4F640387AA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03DF-D197-4336-9971-B67EA9741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938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238A-DEB2-4224-92DE-4F4F640387AA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03DF-D197-4336-9971-B67EA9741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482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238A-DEB2-4224-92DE-4F4F640387AA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03DF-D197-4336-9971-B67EA9741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232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238A-DEB2-4224-92DE-4F4F640387AA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03DF-D197-4336-9971-B67EA9741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00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238A-DEB2-4224-92DE-4F4F640387AA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03DF-D197-4336-9971-B67EA9741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561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238A-DEB2-4224-92DE-4F4F640387AA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03DF-D197-4336-9971-B67EA9741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61403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238A-DEB2-4224-92DE-4F4F640387AA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03DF-D197-4336-9971-B67EA9741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350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238A-DEB2-4224-92DE-4F4F640387AA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03DF-D197-4336-9971-B67EA9741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040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238A-DEB2-4224-92DE-4F4F640387AA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03DF-D197-4336-9971-B67EA9741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135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238A-DEB2-4224-92DE-4F4F640387AA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03DF-D197-4336-9971-B67EA9741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388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238A-DEB2-4224-92DE-4F4F640387AA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03DF-D197-4336-9971-B67EA9741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692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0238A-DEB2-4224-92DE-4F4F640387AA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D03DF-D197-4336-9971-B67EA9741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4139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pn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pn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0591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UNIT </a:t>
            </a:r>
            <a:r>
              <a:rPr lang="en-GB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en-GB" b="1" dirty="0"/>
              <a:t> </a:t>
            </a:r>
            <a:endParaRPr lang="vi-VN" dirty="0"/>
          </a:p>
          <a:p>
            <a:endParaRPr lang="vi-VN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4400"/>
            <a:ext cx="9144000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322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34636" y="0"/>
            <a:ext cx="917863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 VOCABULARY</a:t>
            </a:r>
            <a:r>
              <a:rPr lang="en-GB" b="1" dirty="0" smtClean="0">
                <a:solidFill>
                  <a:srgbClr val="FF0000"/>
                </a:solidFill>
              </a:rPr>
              <a:t> </a:t>
            </a:r>
            <a:endParaRPr lang="vi-VN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41563" y="1211774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VOCABULARY 1</a:t>
            </a:r>
            <a:endParaRPr lang="vi-VN" sz="45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09" y="2608639"/>
            <a:ext cx="9185563" cy="820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213272" cy="1570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8028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0244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958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"/>
            <a:ext cx="4648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318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7053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34636" y="626336"/>
            <a:ext cx="917863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 kind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of grain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used as food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-13856" y="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cereal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/ˈ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siəriəl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(n)</a:t>
            </a:r>
            <a:endParaRPr lang="en-US" sz="4500" dirty="0">
              <a:solidFill>
                <a:srgbClr val="00206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37" y="2819400"/>
            <a:ext cx="9171709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-20782" y="1353700"/>
            <a:ext cx="915785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 wheat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, barley, 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and other </a:t>
            </a:r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cereal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vi-VN" sz="45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(also adjective) </a:t>
            </a:r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cereal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crops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45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818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48150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08611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2752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855" y="1066800"/>
            <a:ext cx="914400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wheat, </a:t>
            </a:r>
            <a:r>
              <a:rPr lang="en-GB" sz="3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or </a:t>
            </a:r>
            <a:r>
              <a:rPr lang="en-GB" sz="3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other cereal,</a:t>
            </a:r>
            <a:r>
              <a:rPr lang="en-GB" sz="3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3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ground</a:t>
            </a:r>
            <a:r>
              <a:rPr lang="en-GB" sz="3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into </a:t>
            </a:r>
            <a:r>
              <a:rPr lang="en-GB" sz="3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 powder</a:t>
            </a:r>
            <a:r>
              <a:rPr lang="en-GB" sz="3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and </a:t>
            </a:r>
            <a:r>
              <a:rPr lang="en-GB" sz="3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used for cooking, baking</a:t>
            </a:r>
            <a:r>
              <a:rPr lang="en-GB" sz="3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38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etc</a:t>
            </a:r>
            <a:endParaRPr lang="vi-VN" sz="3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5240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flour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/ˈ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flauə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(n)</a:t>
            </a:r>
            <a:endParaRPr lang="en-US" sz="4500" dirty="0">
              <a:solidFill>
                <a:srgbClr val="00206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82" y="2438400"/>
            <a:ext cx="9123218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2762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2310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683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5143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20782" y="784830"/>
            <a:ext cx="914400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green or</a:t>
            </a:r>
            <a:r>
              <a:rPr lang="en-GB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black</a:t>
            </a:r>
            <a:r>
              <a:rPr lang="en-GB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smooth-skinned eatable berry</a:t>
            </a:r>
            <a:r>
              <a:rPr lang="en-GB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 from </a:t>
            </a:r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which wine</a:t>
            </a:r>
            <a:r>
              <a:rPr lang="en-GB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is </a:t>
            </a:r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made </a:t>
            </a:r>
            <a:endParaRPr lang="vi-VN" sz="41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62346" y="2139047"/>
            <a:ext cx="918556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seedless </a:t>
            </a:r>
            <a:r>
              <a:rPr lang="en-GB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grape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vi-VN" sz="45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3855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grape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/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ɡreip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(n)</a:t>
            </a:r>
            <a:endParaRPr lang="en-US" sz="4500" dirty="0">
              <a:solidFill>
                <a:srgbClr val="002060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564" y="2923877"/>
            <a:ext cx="9185564" cy="3934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2592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626983"/>
            <a:ext cx="9178903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thick sticky substance made of fruit </a:t>
            </a:r>
            <a:r>
              <a:rPr lang="en-GB" sz="41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etc</a:t>
            </a:r>
            <a:r>
              <a:rPr lang="en-GB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preserved </a:t>
            </a:r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by </a:t>
            </a:r>
            <a:r>
              <a:rPr lang="en-GB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being boiled </a:t>
            </a:r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with sugar</a:t>
            </a:r>
            <a:endParaRPr lang="vi-VN" sz="41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886" y="1828800"/>
            <a:ext cx="91331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raspberry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jam</a:t>
            </a:r>
            <a:endParaRPr lang="vi-VN" sz="45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vi-VN" sz="4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3311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jam </a:t>
            </a:r>
            <a:r>
              <a:rPr lang="en-GB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GB" sz="4500" b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dʒӕm</a:t>
            </a:r>
            <a:r>
              <a:rPr lang="en-GB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(n)</a:t>
            </a:r>
            <a:endParaRPr lang="en-US" sz="4500" dirty="0">
              <a:solidFill>
                <a:srgbClr val="002060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67464"/>
            <a:ext cx="9121105" cy="4290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466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00891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74481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0767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34462" y="685800"/>
            <a:ext cx="91784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 strip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of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paste usually</a:t>
            </a:r>
            <a:r>
              <a:rPr lang="en-GB" sz="4500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made with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water,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flour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and egg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b="1" dirty="0">
              <a:solidFill>
                <a:srgbClr val="92D05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1" y="2133600"/>
            <a:ext cx="908182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f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ried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noodles</a:t>
            </a:r>
            <a:endParaRPr lang="vi-VN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sz="4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62171" y="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noodle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/ˈ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nuːdl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(n)</a:t>
            </a:r>
            <a:endParaRPr lang="en-US" sz="4500" dirty="0">
              <a:solidFill>
                <a:srgbClr val="002060"/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172" y="2879190"/>
            <a:ext cx="9206171" cy="3978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4450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29645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01362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6313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654784"/>
            <a:ext cx="9144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 type</a:t>
            </a:r>
            <a:r>
              <a:rPr lang="en-GB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en-GB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vegetable with an eatable bulb</a:t>
            </a:r>
            <a:r>
              <a:rPr lang="en-GB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which has a </a:t>
            </a:r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strong taste and</a:t>
            </a:r>
            <a:r>
              <a:rPr lang="en-GB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smell </a:t>
            </a:r>
            <a:endParaRPr lang="vi-VN" sz="41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b="1" dirty="0">
              <a:solidFill>
                <a:srgbClr val="92D05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893585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pickled 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onions</a:t>
            </a:r>
            <a:endParaRPr lang="vi-VN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13855" y="0"/>
            <a:ext cx="9130145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onion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/ˈ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anjən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(n)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500" dirty="0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6" y="2678415"/>
            <a:ext cx="9157855" cy="4179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7849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1856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1044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-32588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orange juice 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/’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ɔ:r.ɪndʒ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dʒu:s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(U)N</a:t>
            </a:r>
            <a:endParaRPr lang="vi-VN" sz="45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5600"/>
            <a:ext cx="4191000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775394"/>
            <a:ext cx="914400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800" b="1" dirty="0" smtClean="0">
                <a:solidFill>
                  <a:srgbClr val="00B050"/>
                </a:solidFill>
                <a:latin typeface="Times New Roman" pitchFamily="18" charset="0"/>
              </a:rPr>
              <a:t>drink</a:t>
            </a:r>
            <a:r>
              <a:rPr lang="en-GB" sz="3800" b="1" dirty="0">
                <a:solidFill>
                  <a:srgbClr val="00B050"/>
                </a:solidFill>
                <a:latin typeface="Times New Roman" pitchFamily="18" charset="0"/>
              </a:rPr>
              <a:t> consisting </a:t>
            </a:r>
            <a:r>
              <a:rPr lang="en-GB" sz="3800" b="1" dirty="0" smtClean="0">
                <a:solidFill>
                  <a:srgbClr val="00B050"/>
                </a:solidFill>
                <a:latin typeface="Times New Roman" pitchFamily="18" charset="0"/>
              </a:rPr>
              <a:t>of the juice from oranges</a:t>
            </a:r>
            <a:endParaRPr lang="en-US" sz="3800" b="1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1381960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For breakfast, 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have toast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and </a:t>
            </a:r>
          </a:p>
          <a:p>
            <a:pPr algn="ctr"/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a glass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of </a:t>
            </a:r>
            <a:r>
              <a:rPr lang="en-GB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orange juice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b="1" dirty="0">
              <a:solidFill>
                <a:srgbClr val="FF3399"/>
              </a:solidFill>
            </a:endParaRPr>
          </a:p>
        </p:txBody>
      </p:sp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2895600"/>
            <a:ext cx="4953000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5659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90059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15672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5416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609600"/>
            <a:ext cx="91440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 plant,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grown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in 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well-watered ground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in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tropical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countries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lang="en-GB" sz="45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whose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seeds are used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as food</a:t>
            </a:r>
            <a:r>
              <a:rPr lang="en-GB" sz="45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45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4953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rice 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rais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(n) </a:t>
            </a:r>
            <a:endParaRPr lang="en-US" sz="4500" dirty="0">
              <a:solidFill>
                <a:srgbClr val="00206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79425"/>
            <a:ext cx="9144000" cy="407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572000" y="41711"/>
            <a:ext cx="4572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 fried</a:t>
            </a:r>
            <a:r>
              <a:rPr lang="en-GB" sz="4500" b="1" i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rice</a:t>
            </a:r>
            <a:endParaRPr lang="vi-VN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006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1752600"/>
            <a:ext cx="9137073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381000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en-GB" sz="5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VOCABULARY </a:t>
            </a:r>
            <a:r>
              <a:rPr lang="en-GB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vi-VN" sz="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2590800"/>
            <a:ext cx="9137073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8563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54"/>
            <a:ext cx="9144000" cy="3872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36" y="3879272"/>
            <a:ext cx="9178636" cy="2978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9999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418" y="1600200"/>
            <a:ext cx="9144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152400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en-GB" sz="5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VOCABULARY </a:t>
            </a:r>
            <a:r>
              <a:rPr lang="en-GB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vi-VN" sz="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3200"/>
            <a:ext cx="9109364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1195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5" y="0"/>
            <a:ext cx="9157855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10" y="3733800"/>
            <a:ext cx="9171710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9655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52400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en-GB" sz="5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VOCABULARY 4</a:t>
            </a:r>
            <a:endParaRPr lang="vi-VN" sz="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5" y="1278618"/>
            <a:ext cx="9144000" cy="1007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473" y="2286000"/>
            <a:ext cx="9162667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471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9866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2198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9328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068992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any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one of several kinds of </a:t>
            </a:r>
            <a:endParaRPr lang="en-GB" sz="45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pod-bearing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plant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or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its seed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-804" y="15240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bean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/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bi:n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(n)</a:t>
            </a:r>
            <a:endParaRPr lang="en-US" sz="4500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804" y="289560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 broad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bean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s, 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green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bean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vi-VN" sz="45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9821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0"/>
            <a:ext cx="4648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958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8924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958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0"/>
            <a:ext cx="4648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2810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0"/>
            <a:ext cx="47244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710"/>
            <a:ext cx="4419600" cy="6961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1988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189672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 kind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bottle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made of glass or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pottery,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with a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wide mouth 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443" y="15240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jar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/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dʒa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:/ 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(n) </a:t>
            </a:r>
            <a:endParaRPr lang="en-US" sz="4500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21771" y="2819400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a 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jam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jar</a:t>
            </a:r>
            <a:endParaRPr lang="vi-VN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6" name="TextBox 5"/>
          <p:cNvSpPr txBox="1"/>
          <p:nvPr/>
        </p:nvSpPr>
        <p:spPr>
          <a:xfrm>
            <a:off x="32657" y="3849043"/>
            <a:ext cx="9149443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She 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poured the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jam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into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large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jar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s.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>
              <a:solidFill>
                <a:srgbClr val="FF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684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378008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661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476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3464" y="791757"/>
            <a:ext cx="9220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round,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deep dish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for mixing or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serving food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etc</a:t>
            </a:r>
            <a:r>
              <a:rPr lang="en-GB" sz="4500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38100" y="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bowl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/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bəul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(n) </a:t>
            </a:r>
            <a:endParaRPr lang="en-US" sz="4500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38100" y="2269085"/>
            <a:ext cx="91821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a 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baking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bowl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, a 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soup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bowl</a:t>
            </a:r>
            <a:endParaRPr lang="vi-VN" sz="45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24200"/>
            <a:ext cx="9105900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789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93803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4101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56409" y="685800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vegetable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with)an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edible,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en-GB" sz="45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orange,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pointed root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24741" y="2163128"/>
            <a:ext cx="9133114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a 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bunch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 of 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carrots.</a:t>
            </a:r>
            <a:endParaRPr lang="vi-VN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/>
              <a:t> </a:t>
            </a:r>
            <a:endParaRPr lang="vi-VN" dirty="0"/>
          </a:p>
          <a:p>
            <a:endParaRPr lang="vi-VN" dirty="0"/>
          </a:p>
        </p:txBody>
      </p:sp>
      <p:sp>
        <p:nvSpPr>
          <p:cNvPr id="5" name="Rectangle 4"/>
          <p:cNvSpPr/>
          <p:nvPr/>
        </p:nvSpPr>
        <p:spPr>
          <a:xfrm>
            <a:off x="16823" y="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carrot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/ˈ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kӕrət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endParaRPr lang="en-US" sz="4500" dirty="0">
              <a:solidFill>
                <a:srgbClr val="00206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9143999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8355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8" y="0"/>
            <a:ext cx="9127671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8" y="3962400"/>
            <a:ext cx="9127672" cy="2918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7458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8200"/>
            <a:ext cx="9144000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40213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vi-VN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VOCABULARY 5</a:t>
            </a:r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4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460131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28600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vi-VN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GB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GRAMMAR </a:t>
            </a:r>
            <a:endParaRPr lang="vi-VN" sz="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4" name="TextBox 3"/>
          <p:cNvSpPr txBox="1"/>
          <p:nvPr/>
        </p:nvSpPr>
        <p:spPr>
          <a:xfrm>
            <a:off x="5443" y="2590800"/>
            <a:ext cx="914400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vi-VN" sz="50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Question with </a:t>
            </a:r>
          </a:p>
          <a:p>
            <a:pPr lvl="0" algn="ctr"/>
            <a:r>
              <a:rPr lang="vi-VN" sz="50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How many/ How much</a:t>
            </a:r>
            <a:endParaRPr lang="vi-VN" sz="5000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5" name="TextBox 4"/>
          <p:cNvSpPr txBox="1"/>
          <p:nvPr/>
        </p:nvSpPr>
        <p:spPr>
          <a:xfrm>
            <a:off x="0" y="1386134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GRAMMAR</a:t>
            </a:r>
            <a:r>
              <a:rPr lang="vi-VN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1</a:t>
            </a:r>
            <a:r>
              <a:rPr lang="en-GB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45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82327780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18968"/>
            <a:ext cx="9111343" cy="962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32657" y="15006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GRAMMAR</a:t>
            </a:r>
            <a:r>
              <a:rPr lang="vi-VN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</a:t>
            </a:r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4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1200"/>
            <a:ext cx="91440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293428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76443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GRAMMAR </a:t>
            </a:r>
            <a:r>
              <a:rPr lang="vi-VN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</a:t>
            </a:r>
            <a:endParaRPr lang="vi-VN" sz="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3" name="TextBox 2"/>
          <p:cNvSpPr txBox="1"/>
          <p:nvPr/>
        </p:nvSpPr>
        <p:spPr>
          <a:xfrm>
            <a:off x="5442" y="1198887"/>
            <a:ext cx="913855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en-GB" sz="5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HOW MANY, HOW MUCH</a:t>
            </a:r>
            <a:endParaRPr lang="vi-VN" sz="50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7914640"/>
              </p:ext>
            </p:extLst>
          </p:nvPr>
        </p:nvGraphicFramePr>
        <p:xfrm>
          <a:off x="-15766" y="2362201"/>
          <a:ext cx="9144000" cy="1123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44000"/>
              </a:tblGrid>
              <a:tr h="1123960">
                <a:tc>
                  <a:txBody>
                    <a:bodyPr/>
                    <a:lstStyle/>
                    <a:p>
                      <a:pPr algn="ctr"/>
                      <a:r>
                        <a:rPr lang="en-GB" sz="45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GB" sz="30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How many </a:t>
                      </a:r>
                      <a:r>
                        <a:rPr lang="en-GB" sz="3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+ </a:t>
                      </a:r>
                      <a:r>
                        <a:rPr lang="en-GB" sz="3000" b="1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Count. Noun </a:t>
                      </a:r>
                      <a:r>
                        <a:rPr lang="en-GB" sz="3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+ </a:t>
                      </a:r>
                      <a:r>
                        <a:rPr lang="en-GB" sz="3000" b="1" kern="1200" dirty="0" smtClean="0">
                          <a:solidFill>
                            <a:srgbClr val="00B05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Auxiliary Verb </a:t>
                      </a:r>
                      <a:r>
                        <a:rPr lang="en-GB" sz="3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+ S + V ?                       </a:t>
                      </a:r>
                      <a:endParaRPr lang="vi-VN" sz="3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-21772" y="3505200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How 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many </a:t>
            </a:r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egg</a:t>
            </a:r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does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she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? </a:t>
            </a:r>
            <a:r>
              <a:rPr lang="vi-VN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7" name="TextBox 6"/>
          <p:cNvSpPr txBox="1"/>
          <p:nvPr/>
        </p:nvSpPr>
        <p:spPr>
          <a:xfrm>
            <a:off x="-16329" y="5564005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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Count.</a:t>
            </a:r>
            <a:r>
              <a:rPr lang="vi-VN" sz="4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Ns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: egg, carrot,</a:t>
            </a:r>
            <a:r>
              <a:rPr lang="vi-VN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potato</a:t>
            </a:r>
            <a:endParaRPr lang="vi-VN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8" name="TextBox 7"/>
          <p:cNvSpPr txBox="1"/>
          <p:nvPr/>
        </p:nvSpPr>
        <p:spPr>
          <a:xfrm>
            <a:off x="0" y="4502648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How 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many </a:t>
            </a:r>
            <a:r>
              <a:rPr lang="vi-VN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carrot</a:t>
            </a:r>
            <a:r>
              <a:rPr lang="vi-VN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do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r>
              <a:rPr lang="vi-VN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892845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7426112"/>
              </p:ext>
            </p:extLst>
          </p:nvPr>
        </p:nvGraphicFramePr>
        <p:xfrm>
          <a:off x="0" y="685800"/>
          <a:ext cx="91440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44000"/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How much </a:t>
                      </a:r>
                      <a:r>
                        <a:rPr lang="en-GB" sz="2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+ </a:t>
                      </a:r>
                      <a:r>
                        <a:rPr lang="en-GB" sz="2800" b="1" kern="1200" dirty="0" err="1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UnCount</a:t>
                      </a:r>
                      <a:r>
                        <a:rPr lang="en-GB" sz="2800" b="1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 Noun </a:t>
                      </a:r>
                      <a:r>
                        <a:rPr lang="en-GB" sz="2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+ </a:t>
                      </a:r>
                      <a:r>
                        <a:rPr lang="en-GB" sz="2800" b="1" kern="1200" dirty="0" smtClean="0">
                          <a:solidFill>
                            <a:srgbClr val="00B05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Auxiliary Verb </a:t>
                      </a:r>
                      <a:r>
                        <a:rPr lang="en-GB" sz="2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+ S + V ?                       </a:t>
                      </a:r>
                      <a:endParaRPr lang="vi-VN" sz="2800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vi-VN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-48986" y="190500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How much </a:t>
            </a:r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rice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do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we need ? 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16329" y="4267200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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45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UnCount</a:t>
            </a:r>
            <a:r>
              <a:rPr lang="vi-VN" sz="4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vi-VN" sz="4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water, rice, oil</a:t>
            </a:r>
            <a:endParaRPr lang="vi-VN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5" name="TextBox 4"/>
          <p:cNvSpPr txBox="1"/>
          <p:nvPr/>
        </p:nvSpPr>
        <p:spPr>
          <a:xfrm>
            <a:off x="0" y="3053616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How much </a:t>
            </a:r>
            <a:r>
              <a:rPr lang="vi-VN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vi-VN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ater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do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42640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677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GRAMMAR 1</a:t>
            </a:r>
            <a:endParaRPr lang="vi-VN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057400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to cook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(meat,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fruit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etc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) by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slowly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boiling and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simmering 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024796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stew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/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stju</a:t>
            </a:r>
            <a:r>
              <a:rPr lang="vi-VN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(v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5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3733800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She stewed </a:t>
            </a:r>
            <a:r>
              <a:rPr lang="vi-VN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steak.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7" name="TextBox 6"/>
          <p:cNvSpPr txBox="1"/>
          <p:nvPr/>
        </p:nvSpPr>
        <p:spPr>
          <a:xfrm>
            <a:off x="16328" y="4792254"/>
            <a:ext cx="912767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The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meat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was </a:t>
            </a:r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stew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ing in the pan.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59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201558"/>
            <a:ext cx="91440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measure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for liquids, eight pints </a:t>
            </a:r>
            <a:endParaRPr lang="vi-VN" sz="45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in Britain, 4.546 litres; in the United States, 3.785 litres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" y="22860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gallon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vi-VN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ɡӕlən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(n)</a:t>
            </a:r>
            <a:r>
              <a:rPr lang="vi-VN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5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979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8525"/>
            <a:ext cx="9144000" cy="5259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32657" y="15006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GRAMMAR</a:t>
            </a:r>
            <a:r>
              <a:rPr lang="vi-VN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</a:t>
            </a:r>
            <a:endParaRPr lang="vi-VN" sz="4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657" y="762000"/>
            <a:ext cx="9176657" cy="83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7128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8495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436245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0"/>
            <a:ext cx="48005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09949"/>
            <a:ext cx="4343400" cy="344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263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16329" y="1219200"/>
            <a:ext cx="91736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set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instructions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on </a:t>
            </a:r>
            <a:endParaRPr lang="vi-VN" sz="45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how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to prepare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cook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something 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5444" y="3048000"/>
            <a:ext cx="914944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vi-VN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recipe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for 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curry</a:t>
            </a:r>
          </a:p>
          <a:p>
            <a:pPr algn="ctr"/>
            <a:r>
              <a:rPr lang="en-GB" sz="48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(also adjective) a </a:t>
            </a:r>
            <a:r>
              <a:rPr lang="en-GB" sz="4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recipe</a:t>
            </a:r>
            <a:r>
              <a:rPr lang="en-GB" sz="48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book</a:t>
            </a:r>
            <a:endParaRPr lang="vi-VN" sz="48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5" name="Rectangle 4"/>
          <p:cNvSpPr/>
          <p:nvPr/>
        </p:nvSpPr>
        <p:spPr>
          <a:xfrm>
            <a:off x="16328" y="228600"/>
            <a:ext cx="9140993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recipe </a:t>
            </a:r>
            <a:r>
              <a:rPr lang="en-GB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vi-VN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GB" sz="4500" b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resəpi</a:t>
            </a:r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5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257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6820" y="152400"/>
            <a:ext cx="915082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en-GB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GRAMMAR</a:t>
            </a:r>
            <a:r>
              <a:rPr lang="vi-VN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endParaRPr lang="vi-VN" b="1" dirty="0">
              <a:solidFill>
                <a:srgbClr val="FF0000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921" y="1242130"/>
            <a:ext cx="9206627" cy="828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283" y="1981200"/>
            <a:ext cx="9207283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921" y="2819400"/>
            <a:ext cx="9206627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965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996" y="447534"/>
            <a:ext cx="915082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en-GB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GRAMMAR</a:t>
            </a:r>
            <a:r>
              <a:rPr lang="vi-VN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endParaRPr lang="vi-VN" b="1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6820" y="1905000"/>
            <a:ext cx="91440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ctr"/>
            <a:r>
              <a:rPr lang="en-GB" sz="5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MANY, A LOT, </a:t>
            </a:r>
            <a:endParaRPr lang="vi-VN" sz="50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1" algn="ctr"/>
            <a:r>
              <a:rPr lang="en-GB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GB" sz="5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FEW, A LITTLE</a:t>
            </a:r>
            <a:endParaRPr lang="vi-VN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1592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8982729"/>
              </p:ext>
            </p:extLst>
          </p:nvPr>
        </p:nvGraphicFramePr>
        <p:xfrm>
          <a:off x="-16330" y="21771"/>
          <a:ext cx="9144000" cy="15581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44000"/>
              </a:tblGrid>
              <a:tr h="1558102">
                <a:tc>
                  <a:txBody>
                    <a:bodyPr/>
                    <a:lstStyle/>
                    <a:p>
                      <a:pPr algn="ctr"/>
                      <a:r>
                        <a:rPr lang="en-GB" sz="45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MANY</a:t>
                      </a:r>
                      <a:r>
                        <a:rPr lang="en-GB" sz="45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+   </a:t>
                      </a:r>
                      <a:r>
                        <a:rPr lang="en-GB" sz="4500" b="1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Count. </a:t>
                      </a:r>
                      <a:r>
                        <a:rPr lang="en-GB" sz="4500" b="1" kern="1200" dirty="0" smtClean="0">
                          <a:solidFill>
                            <a:srgbClr val="00B05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Noun</a:t>
                      </a:r>
                      <a:endParaRPr lang="vi-VN" sz="4500" kern="1200" dirty="0" smtClean="0">
                        <a:solidFill>
                          <a:srgbClr val="00B05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en-GB" sz="45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  </a:t>
                      </a:r>
                      <a:r>
                        <a:rPr lang="en-GB" sz="45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FEW / A</a:t>
                      </a:r>
                      <a:r>
                        <a:rPr lang="en-GB" sz="45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FEW </a:t>
                      </a:r>
                      <a:endParaRPr lang="vi-VN" sz="4500" kern="1200" dirty="0" smtClean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-1" y="157737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I don't have </a:t>
            </a:r>
            <a:r>
              <a:rPr lang="en-US" sz="4500" b="1" dirty="0">
                <a:solidFill>
                  <a:srgbClr val="0000CC"/>
                </a:solidFill>
                <a:latin typeface="Times New Roman" pitchFamily="18" charset="0"/>
              </a:rPr>
              <a:t>many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 </a:t>
            </a:r>
            <a:r>
              <a:rPr lang="en-US" sz="4500" b="1" dirty="0" smtClean="0">
                <a:solidFill>
                  <a:srgbClr val="00B050"/>
                </a:solidFill>
                <a:latin typeface="Times New Roman" pitchFamily="18" charset="0"/>
              </a:rPr>
              <a:t>clothes</a:t>
            </a:r>
            <a:r>
              <a:rPr lang="en-US" sz="4500" b="1" dirty="0" smtClean="0">
                <a:solidFill>
                  <a:srgbClr val="CC00CC"/>
                </a:solidFill>
                <a:latin typeface="Times New Roman" pitchFamily="18" charset="0"/>
              </a:rPr>
              <a:t>.</a:t>
            </a:r>
            <a:endParaRPr lang="en-US" sz="4500" b="1" dirty="0">
              <a:solidFill>
                <a:srgbClr val="CC00CC"/>
              </a:solidFill>
              <a:latin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2514600"/>
            <a:ext cx="9143999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Were there </a:t>
            </a:r>
            <a:r>
              <a:rPr lang="en-US" sz="4500" b="1" dirty="0">
                <a:solidFill>
                  <a:srgbClr val="0000CC"/>
                </a:solidFill>
                <a:latin typeface="Times New Roman" pitchFamily="18" charset="0"/>
              </a:rPr>
              <a:t>many</a:t>
            </a:r>
            <a:r>
              <a:rPr lang="en-US" sz="4500" b="1" dirty="0">
                <a:latin typeface="Times New Roman" pitchFamily="18" charset="0"/>
              </a:rPr>
              <a:t> </a:t>
            </a:r>
            <a:r>
              <a:rPr lang="en-US" sz="4500" b="1" dirty="0" smtClean="0">
                <a:solidFill>
                  <a:srgbClr val="00B050"/>
                </a:solidFill>
                <a:latin typeface="Times New Roman" pitchFamily="18" charset="0"/>
              </a:rPr>
              <a:t>cars</a:t>
            </a:r>
            <a:r>
              <a:rPr lang="en-US" sz="4500" b="1" dirty="0">
                <a:latin typeface="Times New Roman" pitchFamily="18" charset="0"/>
              </a:rPr>
              <a:t> 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on the </a:t>
            </a:r>
            <a:r>
              <a:rPr lang="en-US" sz="4500" b="1" dirty="0" smtClean="0">
                <a:solidFill>
                  <a:srgbClr val="CC00CC"/>
                </a:solidFill>
                <a:latin typeface="Times New Roman" pitchFamily="18" charset="0"/>
              </a:rPr>
              <a:t>road?</a:t>
            </a:r>
            <a:endParaRPr lang="en-US" sz="4500" b="1" dirty="0">
              <a:solidFill>
                <a:srgbClr val="CC00CC"/>
              </a:solidFill>
              <a:latin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64" y="3483429"/>
            <a:ext cx="912767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500" b="1" dirty="0" smtClean="0">
                <a:solidFill>
                  <a:srgbClr val="CC00CC"/>
                </a:solidFill>
                <a:latin typeface="Times New Roman" pitchFamily="18" charset="0"/>
              </a:rPr>
              <a:t>Our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 </a:t>
            </a:r>
            <a:r>
              <a:rPr lang="en-US" sz="4500" b="1" dirty="0" smtClean="0">
                <a:solidFill>
                  <a:srgbClr val="CC00CC"/>
                </a:solidFill>
                <a:latin typeface="Times New Roman" pitchFamily="18" charset="0"/>
              </a:rPr>
              <a:t>costs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 have </a:t>
            </a:r>
            <a:r>
              <a:rPr lang="en-US" sz="4500" b="1" dirty="0" smtClean="0">
                <a:solidFill>
                  <a:srgbClr val="CC00CC"/>
                </a:solidFill>
                <a:latin typeface="Times New Roman" pitchFamily="18" charset="0"/>
              </a:rPr>
              <a:t>climbed rapidly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 </a:t>
            </a:r>
            <a:endParaRPr lang="en-US" sz="4500" b="1" dirty="0" smtClean="0">
              <a:solidFill>
                <a:srgbClr val="CC00CC"/>
              </a:solidFill>
              <a:latin typeface="Times New Roman" pitchFamily="18" charset="0"/>
            </a:endParaRPr>
          </a:p>
          <a:p>
            <a:pPr algn="ctr"/>
            <a:r>
              <a:rPr lang="en-US" sz="4500" b="1" dirty="0" smtClean="0">
                <a:solidFill>
                  <a:srgbClr val="CC00CC"/>
                </a:solidFill>
                <a:latin typeface="Times New Roman" pitchFamily="18" charset="0"/>
              </a:rPr>
              <a:t>in 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the last </a:t>
            </a:r>
            <a:r>
              <a:rPr lang="en-US" sz="4500" b="1" dirty="0">
                <a:solidFill>
                  <a:srgbClr val="0000CC"/>
                </a:solidFill>
                <a:latin typeface="Times New Roman" pitchFamily="18" charset="0"/>
              </a:rPr>
              <a:t>few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 </a:t>
            </a:r>
            <a:r>
              <a:rPr lang="en-US" sz="4500" b="1" dirty="0" smtClean="0">
                <a:solidFill>
                  <a:srgbClr val="00B050"/>
                </a:solidFill>
                <a:latin typeface="Times New Roman" pitchFamily="18" charset="0"/>
              </a:rPr>
              <a:t>years</a:t>
            </a:r>
            <a:r>
              <a:rPr lang="en-US" sz="4500" b="1" dirty="0" smtClean="0">
                <a:solidFill>
                  <a:srgbClr val="CC00CC"/>
                </a:solidFill>
                <a:latin typeface="Times New Roman" pitchFamily="18" charset="0"/>
              </a:rPr>
              <a:t>.</a:t>
            </a:r>
            <a:endParaRPr lang="en-US" sz="4500" b="1" dirty="0">
              <a:solidFill>
                <a:srgbClr val="CC00CC"/>
              </a:solidFill>
              <a:latin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661" y="5105400"/>
            <a:ext cx="911678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500" b="1" dirty="0" smtClean="0">
                <a:solidFill>
                  <a:srgbClr val="CC00CC"/>
                </a:solidFill>
                <a:latin typeface="Times New Roman" pitchFamily="18" charset="0"/>
              </a:rPr>
              <a:t>Very </a:t>
            </a:r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</a:rPr>
              <a:t>few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 </a:t>
            </a:r>
            <a:r>
              <a:rPr lang="en-US" sz="4500" b="1" dirty="0" smtClean="0">
                <a:solidFill>
                  <a:srgbClr val="00B050"/>
                </a:solidFill>
                <a:latin typeface="Times New Roman" pitchFamily="18" charset="0"/>
              </a:rPr>
              <a:t>people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 can </a:t>
            </a:r>
            <a:r>
              <a:rPr lang="en-US" sz="4500" b="1" dirty="0" smtClean="0">
                <a:solidFill>
                  <a:srgbClr val="CC00CC"/>
                </a:solidFill>
                <a:latin typeface="Times New Roman" pitchFamily="18" charset="0"/>
              </a:rPr>
              <a:t>afford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 to </a:t>
            </a:r>
            <a:r>
              <a:rPr lang="en-US" sz="4500" b="1" dirty="0" smtClean="0">
                <a:solidFill>
                  <a:srgbClr val="CC00CC"/>
                </a:solidFill>
                <a:latin typeface="Times New Roman" pitchFamily="18" charset="0"/>
              </a:rPr>
              <a:t>pay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 </a:t>
            </a:r>
            <a:endParaRPr lang="en-US" sz="4500" b="1" dirty="0" smtClean="0">
              <a:solidFill>
                <a:srgbClr val="CC00CC"/>
              </a:solidFill>
              <a:latin typeface="Times New Roman" pitchFamily="18" charset="0"/>
            </a:endParaRPr>
          </a:p>
          <a:p>
            <a:pPr algn="ctr"/>
            <a:r>
              <a:rPr lang="en-US" sz="4500" b="1" dirty="0" smtClean="0">
                <a:solidFill>
                  <a:srgbClr val="CC00CC"/>
                </a:solidFill>
                <a:latin typeface="Times New Roman" pitchFamily="18" charset="0"/>
              </a:rPr>
              <a:t>those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 </a:t>
            </a:r>
            <a:r>
              <a:rPr lang="en-US" sz="4500" b="1" dirty="0" smtClean="0">
                <a:solidFill>
                  <a:srgbClr val="CC00CC"/>
                </a:solidFill>
                <a:latin typeface="Times New Roman" pitchFamily="18" charset="0"/>
              </a:rPr>
              <a:t>prices.</a:t>
            </a:r>
            <a:endParaRPr lang="en-US" sz="4500" b="1" dirty="0">
              <a:solidFill>
                <a:srgbClr val="CC00CC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0447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7389695"/>
              </p:ext>
            </p:extLst>
          </p:nvPr>
        </p:nvGraphicFramePr>
        <p:xfrm>
          <a:off x="30480" y="106680"/>
          <a:ext cx="8884920" cy="2423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84920"/>
              </a:tblGrid>
              <a:tr h="16459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</a:t>
                      </a:r>
                      <a:r>
                        <a:rPr lang="en-GB" sz="45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 </a:t>
                      </a:r>
                      <a:r>
                        <a:rPr lang="en-GB" sz="45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LOT </a:t>
                      </a:r>
                      <a:r>
                        <a:rPr lang="en-GB" sz="45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OF</a:t>
                      </a:r>
                      <a:r>
                        <a:rPr lang="en-GB" sz="45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GB" sz="45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GB" sz="4500" b="1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+</a:t>
                      </a:r>
                      <a:r>
                        <a:rPr lang="en-GB" sz="4500" b="1" kern="1200" baseline="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GB" sz="4500" b="1" kern="1200" baseline="0" dirty="0" err="1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Coun</a:t>
                      </a:r>
                      <a:r>
                        <a:rPr lang="en-GB" sz="45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 </a:t>
                      </a:r>
                      <a:r>
                        <a:rPr lang="en-GB" sz="45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UnCount</a:t>
                      </a:r>
                      <a:r>
                        <a:rPr lang="en-GB" sz="45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 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5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 LITTLE/</a:t>
                      </a:r>
                      <a:r>
                        <a:rPr lang="en-GB" sz="45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LITTLE + </a:t>
                      </a:r>
                      <a:r>
                        <a:rPr lang="en-GB" sz="45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UnCount.N</a:t>
                      </a:r>
                      <a:endParaRPr lang="vi-VN" sz="4500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vi-VN" sz="4500" kern="1200" dirty="0" smtClean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en-GB" sz="18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vi-VN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5240" y="2514600"/>
            <a:ext cx="89001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There is 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lot of </a:t>
            </a:r>
            <a:r>
              <a:rPr lang="en-US" sz="4500" b="1" dirty="0" smtClean="0">
                <a:solidFill>
                  <a:srgbClr val="333300"/>
                </a:solidFill>
                <a:latin typeface="Times New Roman" pitchFamily="18" charset="0"/>
                <a:cs typeface="Times New Roman" pitchFamily="18" charset="0"/>
              </a:rPr>
              <a:t>salt</a:t>
            </a:r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in this soup.</a:t>
            </a:r>
            <a:endParaRPr lang="en-US" sz="45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7160" y="3396972"/>
            <a:ext cx="890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There are  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lot of </a:t>
            </a:r>
            <a:r>
              <a:rPr lang="en-US" sz="4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people</a:t>
            </a:r>
            <a:r>
              <a:rPr lang="en-US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in the hall.</a:t>
            </a:r>
            <a:endParaRPr lang="en-US" sz="4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240" y="4257258"/>
            <a:ext cx="890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There is  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little </a:t>
            </a:r>
            <a:r>
              <a:rPr lang="en-US" sz="4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money</a:t>
            </a:r>
            <a:r>
              <a:rPr lang="en-US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in the purse.</a:t>
            </a:r>
            <a:endParaRPr lang="en-US" sz="4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5172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0" y="2133600"/>
            <a:ext cx="91440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304998"/>
            <a:ext cx="9144000" cy="828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32657" y="243169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GRAMMAR</a:t>
            </a:r>
            <a:r>
              <a:rPr lang="vi-VN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endParaRPr lang="vi-VN" sz="4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72588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62000"/>
            <a:ext cx="9144001" cy="836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32657" y="15006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GRAMMAR</a:t>
            </a:r>
            <a:r>
              <a:rPr lang="vi-VN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vi-VN" sz="4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582427"/>
            <a:ext cx="9111344" cy="5275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31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4348"/>
            <a:ext cx="9144000" cy="697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32657" y="15006"/>
            <a:ext cx="9144000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3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GRAMMAR</a:t>
            </a:r>
            <a:r>
              <a:rPr lang="vi-VN" sz="3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vi-VN" sz="3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1545"/>
            <a:ext cx="9144000" cy="5586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2101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15240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pick </a:t>
            </a:r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up</a:t>
            </a:r>
            <a:r>
              <a:rPr lang="vi-VN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(phrasal verb)</a:t>
            </a:r>
            <a:endParaRPr lang="en-US" sz="45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" y="1122172"/>
            <a:ext cx="9143999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to 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collect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(s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) from 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somewere</a:t>
            </a:r>
            <a:endParaRPr lang="en-US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" y="2286000"/>
            <a:ext cx="9144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1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I ordered </a:t>
            </a:r>
            <a:r>
              <a:rPr lang="en-GB" sz="41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some </a:t>
            </a:r>
            <a:r>
              <a:rPr lang="en-GB" sz="41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meat</a:t>
            </a:r>
            <a:r>
              <a:rPr lang="en-GB" sz="41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from </a:t>
            </a:r>
            <a:r>
              <a:rPr lang="en-GB" sz="41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vi-VN" sz="41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1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butcher</a:t>
            </a:r>
            <a:r>
              <a:rPr lang="en-GB" sz="41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vi-VN" sz="4100" b="1" dirty="0" smtClean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I’ll </a:t>
            </a:r>
            <a:r>
              <a:rPr lang="en-GB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pick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en-GB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up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on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way</a:t>
            </a:r>
          </a:p>
          <a:p>
            <a:pPr algn="ctr"/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home  tonight.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4267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30480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left </a:t>
            </a:r>
            <a:r>
              <a:rPr lang="en-GB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endParaRPr lang="vi-VN" sz="45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37160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He has five francs </a:t>
            </a:r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left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2514600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How much milk is </a:t>
            </a:r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left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?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54543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219200"/>
            <a:ext cx="91440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pie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without a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top that has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a base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made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of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pastry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and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filled with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mixture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of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cheese,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eggs, 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vegetables</a:t>
            </a:r>
            <a:endParaRPr lang="en-GB" sz="45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22860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quiche 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GB" sz="45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kiːʃ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sz="4500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770" y="3657600"/>
            <a:ext cx="912222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a vegetarian 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quiche</a:t>
            </a:r>
            <a:endParaRPr lang="vi-VN" sz="4500" b="1" dirty="0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3519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32658" y="228600"/>
            <a:ext cx="917665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sound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(v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88938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50783" y="793276"/>
            <a:ext cx="915668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comparative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sillier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superlative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silliest foolish; not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sensible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45340" y="2286933"/>
            <a:ext cx="9162125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Don’t be so </a:t>
            </a:r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silly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5" name="Rectangle 4"/>
          <p:cNvSpPr/>
          <p:nvPr/>
        </p:nvSpPr>
        <p:spPr>
          <a:xfrm>
            <a:off x="0" y="4752"/>
            <a:ext cx="915668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silly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/ˈ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sili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 </a:t>
            </a:r>
            <a:r>
              <a:rPr lang="en-GB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(a)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500" dirty="0"/>
          </a:p>
        </p:txBody>
      </p:sp>
    </p:spTree>
    <p:extLst>
      <p:ext uri="{BB962C8B-B14F-4D97-AF65-F5344CB8AC3E}">
        <p14:creationId xmlns:p14="http://schemas.microsoft.com/office/powerpoint/2010/main" val="3974670496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21771" y="937230"/>
            <a:ext cx="916577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sweet course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in a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meal;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pudding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54428" y="1896231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We had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ice cream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for </a:t>
            </a:r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dessert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sz="4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48985" y="15240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dessert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/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diˈ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zə</a:t>
            </a:r>
            <a:r>
              <a:rPr lang="vi-VN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(n)</a:t>
            </a:r>
            <a:endParaRPr lang="en-US" sz="45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5326495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219200"/>
            <a:ext cx="91440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4500" b="1" dirty="0">
                <a:solidFill>
                  <a:srgbClr val="00B050"/>
                </a:solidFill>
                <a:latin typeface="Times New Roman" pitchFamily="18" charset="0"/>
              </a:rPr>
              <a:t>an </a:t>
            </a:r>
            <a:r>
              <a:rPr lang="en-US" sz="4500" b="1" dirty="0" smtClean="0">
                <a:solidFill>
                  <a:srgbClr val="00B050"/>
                </a:solidFill>
                <a:latin typeface="Times New Roman" pitchFamily="18" charset="0"/>
              </a:rPr>
              <a:t>oval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</a:rPr>
              <a:t>-shaped nut </a:t>
            </a:r>
            <a:r>
              <a:rPr lang="en-US" sz="4500" b="1" dirty="0">
                <a:solidFill>
                  <a:srgbClr val="00B050"/>
                </a:solidFill>
                <a:latin typeface="Times New Roman" pitchFamily="18" charset="0"/>
              </a:rPr>
              <a:t> that 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</a:rPr>
              <a:t>grows underground in pairs </a:t>
            </a:r>
            <a:r>
              <a:rPr lang="en-US" sz="4500" b="1" dirty="0" smtClean="0">
                <a:solidFill>
                  <a:srgbClr val="00B050"/>
                </a:solidFill>
                <a:latin typeface="Times New Roman" pitchFamily="18" charset="0"/>
              </a:rPr>
              <a:t>inside </a:t>
            </a:r>
            <a:endParaRPr lang="vi-VN" sz="4500" b="1" dirty="0" smtClean="0">
              <a:solidFill>
                <a:srgbClr val="00B050"/>
              </a:solidFill>
              <a:latin typeface="Times New Roman" pitchFamily="18" charset="0"/>
            </a:endParaRPr>
          </a:p>
          <a:p>
            <a:pPr lvl="0" algn="ctr"/>
            <a:r>
              <a:rPr lang="en-US" sz="4500" b="1" dirty="0" smtClean="0">
                <a:solidFill>
                  <a:srgbClr val="00B050"/>
                </a:solidFill>
                <a:latin typeface="Times New Roman" pitchFamily="18" charset="0"/>
              </a:rPr>
              <a:t>a</a:t>
            </a:r>
            <a:r>
              <a:rPr lang="en-US" sz="4500" b="1" dirty="0">
                <a:solidFill>
                  <a:srgbClr val="00B050"/>
                </a:solidFill>
                <a:latin typeface="Times New Roman" pitchFamily="18" charset="0"/>
              </a:rPr>
              <a:t> 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</a:rPr>
              <a:t>thin brown shell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27214" y="378144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roast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peanut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vi-VN" sz="45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-27214" y="22860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peanut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/ˈ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piːnat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GB" sz="4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4500" b="1" dirty="0" smtClean="0">
                <a:latin typeface="Times New Roman" pitchFamily="18" charset="0"/>
                <a:cs typeface="Times New Roman" pitchFamily="18" charset="0"/>
              </a:rPr>
              <a:t>(n)</a:t>
            </a:r>
            <a:endParaRPr lang="en-US" sz="4500" dirty="0"/>
          </a:p>
        </p:txBody>
      </p:sp>
    </p:spTree>
    <p:extLst>
      <p:ext uri="{BB962C8B-B14F-4D97-AF65-F5344CB8AC3E}">
        <p14:creationId xmlns:p14="http://schemas.microsoft.com/office/powerpoint/2010/main" val="3540247497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4400"/>
            <a:ext cx="9144000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12778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5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READING</a:t>
            </a:r>
            <a:endParaRPr lang="vi-VN" sz="5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722927267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545822"/>
            <a:ext cx="91440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superfood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ˈ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su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ː.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pə.fuːd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 (n):</a:t>
            </a:r>
            <a:r>
              <a:rPr lang="en-GB" sz="4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a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food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en-GB" sz="4500" b="1" dirty="0" smtClean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that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is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considered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to be very good 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for</a:t>
            </a:r>
            <a:r>
              <a:rPr lang="vi-VN" sz="4500" b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your 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health</a:t>
            </a:r>
            <a:endParaRPr lang="vi-VN" sz="45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646858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76672"/>
            <a:ext cx="802838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5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PARAGRAPH 1</a:t>
            </a:r>
            <a:endParaRPr lang="vi-VN" sz="5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615445"/>
            <a:ext cx="118448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hard (a):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not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easy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to do,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learn,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en-GB" sz="4500" b="1" dirty="0" smtClean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sz="4500" b="1" dirty="0" err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slove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err="1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etc</a:t>
            </a:r>
            <a:r>
              <a:rPr lang="en-GB" sz="4500" b="1" i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45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429000"/>
            <a:ext cx="10116616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Is Finnish a hard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language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to </a:t>
            </a:r>
            <a:endParaRPr lang="en-GB" sz="4500" b="1" dirty="0" smtClean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learn?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sz="4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993717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620688"/>
            <a:ext cx="802838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He is a hard man to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please</a:t>
            </a:r>
            <a:r>
              <a:rPr lang="en-GB" sz="4500" b="1" i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916832"/>
            <a:ext cx="9144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taste (v):</a:t>
            </a:r>
            <a:r>
              <a:rPr lang="en-GB" sz="4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to </a:t>
            </a:r>
            <a:r>
              <a:rPr lang="en-GB" sz="4500" b="1" dirty="0" err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teast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or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find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out the flavour/</a:t>
            </a:r>
            <a:r>
              <a:rPr lang="en-GB" sz="4500" b="1" dirty="0" err="1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flavor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or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quality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of (food </a:t>
            </a:r>
            <a:r>
              <a:rPr lang="en-GB" sz="4500" b="1" dirty="0" err="1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etc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) by eating or drinking a little of it: </a:t>
            </a:r>
            <a:endParaRPr lang="vi-VN" sz="45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2312271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32656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Please taste this and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tell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me if it is too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sweet.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3" name="TextBox 2"/>
          <p:cNvSpPr txBox="1"/>
          <p:nvPr/>
        </p:nvSpPr>
        <p:spPr>
          <a:xfrm>
            <a:off x="0" y="2086982"/>
            <a:ext cx="111967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fast food (n): 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food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that can be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quickly prepared,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err="1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hamburgers </a:t>
            </a:r>
            <a:r>
              <a:rPr lang="en-GB" sz="4500" b="1" dirty="0" err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etc</a:t>
            </a:r>
            <a:endParaRPr lang="vi-VN" sz="45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861048"/>
            <a:ext cx="96845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(also adjective) a 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fast food restaurant.</a:t>
            </a:r>
            <a:endParaRPr lang="vi-VN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sz="45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1004624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48680"/>
            <a:ext cx="91440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make /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meik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 (v):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past tense, past participle made /</a:t>
            </a:r>
            <a:r>
              <a:rPr lang="en-GB" sz="4500" b="1" dirty="0" err="1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meid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/: to </a:t>
            </a:r>
            <a:r>
              <a:rPr lang="en-GB" sz="4500" b="1" dirty="0" err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creat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form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or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produce: </a:t>
            </a:r>
            <a:endParaRPr lang="vi-VN" sz="4500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342900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I’m going to make 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lunch/coffee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8764803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48680"/>
            <a:ext cx="853244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5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PARAGRAPH 2</a:t>
            </a:r>
            <a:endParaRPr lang="vi-VN" sz="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3" name="TextBox 2"/>
          <p:cNvSpPr txBox="1"/>
          <p:nvPr/>
        </p:nvSpPr>
        <p:spPr>
          <a:xfrm>
            <a:off x="0" y="2204864"/>
            <a:ext cx="884646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so-called (a): 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wrongly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described 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or</a:t>
            </a:r>
          </a:p>
          <a:p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named in such a way : </a:t>
            </a:r>
            <a:endParaRPr lang="vi-VN" sz="4500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2143869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32656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Your so-called friends have gone without you!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3" name="TextBox 2"/>
          <p:cNvSpPr txBox="1"/>
          <p:nvPr/>
        </p:nvSpPr>
        <p:spPr>
          <a:xfrm>
            <a:off x="0" y="2636912"/>
            <a:ext cx="10548664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kale /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keɪl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(n): [ U ]: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a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type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of </a:t>
            </a:r>
            <a:endParaRPr lang="en-GB" sz="4500" b="1" dirty="0" smtClean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cabbage with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green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or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purple </a:t>
            </a:r>
            <a:r>
              <a:rPr lang="en-GB" sz="4500" b="1" dirty="0" err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tighly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curled leaves:</a:t>
            </a:r>
            <a:r>
              <a:rPr lang="en-GB" sz="45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45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274100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54591" y="476672"/>
            <a:ext cx="1009919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- blueberry /ˈ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blu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ːˌ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bər.i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 (n) 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[ C ] :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the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dark blue fruit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of a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bush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that is grown in North Americas 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in similar to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a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bilberry:</a:t>
            </a:r>
            <a:r>
              <a:rPr lang="en-GB" sz="45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4500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455212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04664"/>
            <a:ext cx="117728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-salmon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/ˈ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sӕmən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 (n), plural salmon:</a:t>
            </a:r>
            <a:r>
              <a:rPr lang="en-GB" sz="4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a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type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of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large fish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with orange-pink </a:t>
            </a:r>
            <a:endParaRPr lang="en-GB" sz="4500" b="1" dirty="0" smtClean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flesh: </a:t>
            </a:r>
            <a:endParaRPr lang="vi-VN" sz="4500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996952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- nut /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nat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(n):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a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fruit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consisting of a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single seed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in a hard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shell:</a:t>
            </a:r>
            <a:r>
              <a:rPr lang="en-GB" sz="45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4500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7144929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60648"/>
            <a:ext cx="860444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 a 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hazelnut, 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a 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walnut</a:t>
            </a:r>
            <a:r>
              <a:rPr lang="en-GB" sz="4500" b="1" i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484784"/>
            <a:ext cx="91440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nutrition (n):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(the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act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of giving or getting)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nourishment,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or the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scientific study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of this:</a:t>
            </a:r>
            <a:r>
              <a:rPr lang="en-GB" sz="4500" dirty="0">
                <a:latin typeface="Times New Roman" pitchFamily="18" charset="0"/>
                <a:cs typeface="Times New Roman" pitchFamily="18" charset="0"/>
              </a:rPr>
              <a:t> </a:t>
            </a:r>
            <a:endParaRPr lang="vi-VN" sz="4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25473" y="3933056"/>
            <a:ext cx="903649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Eggs are a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source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of nutrition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601245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620688"/>
            <a:ext cx="91440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condition /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kənˈdiʃən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(n):</a:t>
            </a:r>
            <a:r>
              <a:rPr lang="en-GB" sz="4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state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or circumstances in which a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person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or thing is: </a:t>
            </a:r>
            <a:endParaRPr lang="vi-VN" sz="45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3068960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The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house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is not in good </a:t>
            </a:r>
            <a:endParaRPr lang="en-GB" sz="4500" b="1" dirty="0" smtClean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condition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4257074069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04664"/>
            <a:ext cx="91440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blood pressure(n):</a:t>
            </a:r>
            <a:r>
              <a:rPr lang="en-GB" sz="45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(medical) the (amount of)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pressure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of the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blood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on the walls of the blood-vessels</a:t>
            </a:r>
            <a:r>
              <a:rPr lang="en-GB" dirty="0"/>
              <a:t>: </a:t>
            </a:r>
            <a:endParaRPr lang="vi-VN" dirty="0"/>
          </a:p>
        </p:txBody>
      </p:sp>
      <p:sp>
        <p:nvSpPr>
          <p:cNvPr id="3" name="TextBox 2"/>
          <p:cNvSpPr txBox="1"/>
          <p:nvPr/>
        </p:nvSpPr>
        <p:spPr>
          <a:xfrm>
            <a:off x="0" y="2996952"/>
            <a:ext cx="113407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The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excitement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will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raise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his </a:t>
            </a:r>
            <a:endParaRPr lang="en-GB" sz="4500" b="1" dirty="0" smtClean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blood pressure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7712090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620688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The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nurse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measured his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blood </a:t>
            </a:r>
          </a:p>
          <a:p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pressure.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>
              <a:solidFill>
                <a:srgbClr val="FF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3392397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1373"/>
            <a:ext cx="9252520" cy="6324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cholesterol /(British) 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kəˈlestəˌrol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endParaRPr lang="en-GB" sz="4500" b="1" dirty="0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American) 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kəˈlestəˌroːl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kəˈlestə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ˌ</a:t>
            </a:r>
          </a:p>
          <a:p>
            <a:pPr lvl="0"/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roul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/: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chemical </a:t>
            </a:r>
            <a:r>
              <a:rPr lang="vi-VN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subtance found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in </a:t>
            </a:r>
            <a:endParaRPr lang="vi-VN" sz="4500" b="1" dirty="0" smtClean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vi-VN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animal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tissues 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vi-VN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vi-VN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certain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foods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Too much cholesterol in the blood can  </a:t>
            </a:r>
            <a:r>
              <a:rPr lang="vi-VN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cause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diseases of the </a:t>
            </a:r>
            <a:r>
              <a:rPr lang="vi-VN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heart</a:t>
            </a:r>
            <a:endParaRPr lang="vi-VN" sz="4500" b="1" u="sng" dirty="0" smtClean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vi-VN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cholesterol</a:t>
            </a:r>
            <a:endParaRPr lang="vi-VN" sz="45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sz="4500" b="1" dirty="0">
              <a:latin typeface="Times New Roman" pitchFamily="18" charset="0"/>
              <a:cs typeface="Times New Roman" pitchFamily="18" charset="0"/>
            </a:endParaRPr>
          </a:p>
          <a:p>
            <a:endParaRPr lang="vi-VN" sz="45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290750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620688"/>
            <a:ext cx="91440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A </a:t>
            </a:r>
            <a:r>
              <a:rPr lang="vi-VN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common cause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of high </a:t>
            </a:r>
            <a:r>
              <a:rPr lang="vi-VN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blood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cholesterol levels is eating too much saturated </a:t>
            </a:r>
            <a:r>
              <a:rPr lang="vi-VN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fat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3356992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dish /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diʃ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(n): 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food mixed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and prepared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for the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table:</a:t>
            </a:r>
            <a:r>
              <a:rPr lang="en-GB" sz="45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45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0679577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7541" y="260648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She served us an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interesting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dish containing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chicken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and almonds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988840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main /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mein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(a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):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chief,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principal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or most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important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GB" sz="4500" b="1" u="sng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45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17541" y="3466168"/>
            <a:ext cx="124928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Wingdings"/>
              <a:buChar char="à"/>
            </a:pP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main 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purpose, 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the main</a:t>
            </a:r>
            <a:r>
              <a:rPr lang="en-GB" sz="4500" b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en-GB" sz="4500" b="1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sz="4500" b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character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in the</a:t>
            </a:r>
            <a:r>
              <a:rPr lang="en-GB" sz="4500" b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story.</a:t>
            </a:r>
            <a:endParaRPr lang="vi-VN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dirty="0"/>
              <a:t> </a:t>
            </a:r>
            <a:endParaRPr lang="vi-VN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9417371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</TotalTime>
  <Words>544</Words>
  <Application>Microsoft Office PowerPoint</Application>
  <PresentationFormat>On-screen Show (4:3)</PresentationFormat>
  <Paragraphs>173</Paragraphs>
  <Slides>93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93</vt:i4>
      </vt:variant>
    </vt:vector>
  </HeadingPairs>
  <TitlesOfParts>
    <vt:vector size="9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damin</dc:creator>
  <cp:lastModifiedBy>damin</cp:lastModifiedBy>
  <cp:revision>38</cp:revision>
  <dcterms:created xsi:type="dcterms:W3CDTF">2020-05-08T04:23:43Z</dcterms:created>
  <dcterms:modified xsi:type="dcterms:W3CDTF">2020-12-04T12:22:47Z</dcterms:modified>
</cp:coreProperties>
</file>