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sldIdLst>
    <p:sldId id="298" r:id="rId2"/>
    <p:sldId id="257" r:id="rId3"/>
    <p:sldId id="299" r:id="rId4"/>
    <p:sldId id="300" r:id="rId5"/>
    <p:sldId id="301" r:id="rId6"/>
    <p:sldId id="297" r:id="rId7"/>
    <p:sldId id="302" r:id="rId8"/>
    <p:sldId id="303" r:id="rId9"/>
    <p:sldId id="304" r:id="rId10"/>
    <p:sldId id="258" r:id="rId11"/>
    <p:sldId id="305" r:id="rId12"/>
    <p:sldId id="306" r:id="rId13"/>
    <p:sldId id="307" r:id="rId14"/>
    <p:sldId id="259" r:id="rId15"/>
    <p:sldId id="260" r:id="rId16"/>
    <p:sldId id="308" r:id="rId17"/>
    <p:sldId id="309" r:id="rId18"/>
    <p:sldId id="310" r:id="rId19"/>
    <p:sldId id="261" r:id="rId20"/>
    <p:sldId id="311" r:id="rId21"/>
    <p:sldId id="312" r:id="rId22"/>
    <p:sldId id="313" r:id="rId23"/>
    <p:sldId id="262" r:id="rId24"/>
    <p:sldId id="314" r:id="rId25"/>
    <p:sldId id="315" r:id="rId26"/>
    <p:sldId id="263" r:id="rId27"/>
    <p:sldId id="317" r:id="rId28"/>
    <p:sldId id="319" r:id="rId29"/>
    <p:sldId id="316" r:id="rId30"/>
    <p:sldId id="264" r:id="rId31"/>
    <p:sldId id="320" r:id="rId32"/>
    <p:sldId id="321" r:id="rId33"/>
    <p:sldId id="322" r:id="rId34"/>
    <p:sldId id="323" r:id="rId35"/>
    <p:sldId id="265" r:id="rId36"/>
    <p:sldId id="325" r:id="rId37"/>
    <p:sldId id="326" r:id="rId38"/>
    <p:sldId id="327" r:id="rId39"/>
    <p:sldId id="324" r:id="rId40"/>
    <p:sldId id="347" r:id="rId41"/>
    <p:sldId id="348" r:id="rId42"/>
    <p:sldId id="350" r:id="rId43"/>
    <p:sldId id="266" r:id="rId44"/>
    <p:sldId id="353" r:id="rId45"/>
    <p:sldId id="352" r:id="rId46"/>
    <p:sldId id="351" r:id="rId47"/>
    <p:sldId id="267" r:id="rId48"/>
    <p:sldId id="355" r:id="rId49"/>
    <p:sldId id="356" r:id="rId50"/>
    <p:sldId id="268" r:id="rId51"/>
    <p:sldId id="328" r:id="rId52"/>
    <p:sldId id="330" r:id="rId53"/>
    <p:sldId id="331" r:id="rId54"/>
    <p:sldId id="332" r:id="rId55"/>
    <p:sldId id="269" r:id="rId56"/>
    <p:sldId id="329" r:id="rId57"/>
    <p:sldId id="271" r:id="rId58"/>
    <p:sldId id="272" r:id="rId59"/>
    <p:sldId id="333" r:id="rId60"/>
    <p:sldId id="341" r:id="rId61"/>
    <p:sldId id="343" r:id="rId62"/>
    <p:sldId id="335" r:id="rId63"/>
    <p:sldId id="336" r:id="rId64"/>
    <p:sldId id="274" r:id="rId65"/>
    <p:sldId id="344" r:id="rId66"/>
    <p:sldId id="275" r:id="rId67"/>
    <p:sldId id="337" r:id="rId68"/>
    <p:sldId id="340" r:id="rId69"/>
    <p:sldId id="345" r:id="rId70"/>
    <p:sldId id="338" r:id="rId71"/>
    <p:sldId id="276" r:id="rId72"/>
    <p:sldId id="277" r:id="rId73"/>
    <p:sldId id="339" r:id="rId74"/>
    <p:sldId id="278" r:id="rId75"/>
    <p:sldId id="279" r:id="rId76"/>
    <p:sldId id="280" r:id="rId77"/>
    <p:sldId id="346" r:id="rId78"/>
    <p:sldId id="281" r:id="rId79"/>
    <p:sldId id="282" r:id="rId80"/>
    <p:sldId id="283" r:id="rId81"/>
    <p:sldId id="284" r:id="rId82"/>
    <p:sldId id="285" r:id="rId83"/>
    <p:sldId id="286" r:id="rId84"/>
    <p:sldId id="287" r:id="rId85"/>
    <p:sldId id="288" r:id="rId86"/>
    <p:sldId id="289" r:id="rId87"/>
    <p:sldId id="290" r:id="rId88"/>
    <p:sldId id="291" r:id="rId89"/>
    <p:sldId id="292" r:id="rId90"/>
    <p:sldId id="293" r:id="rId91"/>
    <p:sldId id="294" r:id="rId92"/>
    <p:sldId id="295" r:id="rId93"/>
    <p:sldId id="296" r:id="rId94"/>
    <p:sldId id="357" r:id="rId95"/>
    <p:sldId id="358" r:id="rId96"/>
    <p:sldId id="363" r:id="rId97"/>
    <p:sldId id="364" r:id="rId98"/>
    <p:sldId id="359" r:id="rId99"/>
    <p:sldId id="360" r:id="rId100"/>
    <p:sldId id="361" r:id="rId101"/>
    <p:sldId id="362" r:id="rId10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333300"/>
    <a:srgbClr val="0000CC"/>
    <a:srgbClr val="CC00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94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7AE4B-A3CC-4FB8-A743-A2729FCAADF8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DB82BA-2A62-4EA2-BB4D-A584BF3EB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647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62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25573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05778-AACD-4A8A-B94D-89AF4DA5DE91}" type="slidenum">
              <a:rPr lang="vi-VN" smtClean="0"/>
              <a:t>71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73300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B82BA-2A62-4EA2-BB4D-A584BF3EB14F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71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938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482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3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00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56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140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5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4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35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388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9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0238A-DEB2-4224-92DE-4F4F640387AA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D03DF-D197-4336-9971-B67EA9741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139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png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591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UNIT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GB" b="1" dirty="0"/>
              <a:t> </a:t>
            </a:r>
            <a:endParaRPr lang="vi-VN" dirty="0"/>
          </a:p>
          <a:p>
            <a:endParaRPr lang="vi-VN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322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34636" y="0"/>
            <a:ext cx="91786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VOCABULARY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1563" y="1211774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VOCABULARY 1</a:t>
            </a:r>
            <a:endParaRPr lang="vi-VN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2608639"/>
            <a:ext cx="9185563" cy="82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213272" cy="1570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02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24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18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05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4636" y="626336"/>
            <a:ext cx="91786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kind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 grain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used as food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3856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siəriəl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7" y="2819400"/>
            <a:ext cx="9171709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-20782" y="1353700"/>
            <a:ext cx="91578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wheat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barley, 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and other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(also adjective)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crops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8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815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861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2752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855" y="1066800"/>
            <a:ext cx="9144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wheat, 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other cereal,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ground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into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powder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and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used for cooking, baking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3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vi-VN" sz="3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flour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flauə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2438400"/>
            <a:ext cx="9123218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7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31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8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14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0782" y="784830"/>
            <a:ext cx="9144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green or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smooth-skinned eatable berry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 from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which wine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is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2346" y="2139047"/>
            <a:ext cx="918556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seedless 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grape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3855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grape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ɡreip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4" y="2923877"/>
            <a:ext cx="9185564" cy="3934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59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6983"/>
            <a:ext cx="917890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thick sticky substance made of fruit </a:t>
            </a:r>
            <a:r>
              <a:rPr lang="en-GB" sz="41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preserved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being boiled 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 sugar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86" y="1828800"/>
            <a:ext cx="9133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raspberry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3311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jam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dʒӕm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7464"/>
            <a:ext cx="9121105" cy="4290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466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089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448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76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4462" y="685800"/>
            <a:ext cx="9178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strip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paste usually</a:t>
            </a:r>
            <a:r>
              <a:rPr lang="en-GB" sz="45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with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water,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flour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 egg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92D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" y="2133600"/>
            <a:ext cx="90818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ried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noodles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2171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noodle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nuːdl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72" y="2879190"/>
            <a:ext cx="9206171" cy="397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4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2964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136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31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54784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type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 with an eatable bulb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which has a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strong taste and</a:t>
            </a:r>
            <a:r>
              <a:rPr lang="en-GB" sz="41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smell </a:t>
            </a:r>
            <a:endParaRPr lang="vi-VN" sz="41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92D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93585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pickled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onions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3855" y="0"/>
            <a:ext cx="913014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onion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anjən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6" y="2678415"/>
            <a:ext cx="9157855" cy="4179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8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85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04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-32588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orange juice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/’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ɔ:r.ɪndʒ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dʒu:s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(U)N</a:t>
            </a:r>
            <a:endParaRPr lang="vi-VN" sz="4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4191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775394"/>
            <a:ext cx="9144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</a:rPr>
              <a:t>drink</a:t>
            </a:r>
            <a:r>
              <a:rPr lang="en-GB" sz="3800" b="1" dirty="0">
                <a:solidFill>
                  <a:srgbClr val="00B050"/>
                </a:solidFill>
                <a:latin typeface="Times New Roman" pitchFamily="18" charset="0"/>
              </a:rPr>
              <a:t> consisting </a:t>
            </a:r>
            <a:r>
              <a:rPr lang="en-GB" sz="3800" b="1" dirty="0" smtClean="0">
                <a:solidFill>
                  <a:srgbClr val="00B050"/>
                </a:solidFill>
                <a:latin typeface="Times New Roman" pitchFamily="18" charset="0"/>
              </a:rPr>
              <a:t>of the juice from oranges</a:t>
            </a:r>
            <a:endParaRPr lang="en-US" sz="38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38196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For breakfast,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have toast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a glass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orange juice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b="1" dirty="0">
              <a:solidFill>
                <a:srgbClr val="FF3399"/>
              </a:solidFill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895600"/>
            <a:ext cx="49530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65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0059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567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41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096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plant,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grown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 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well-watered ground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in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tropical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countries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whose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seeds are used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as food</a:t>
            </a:r>
            <a:r>
              <a:rPr lang="en-GB" sz="4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4953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rice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rais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9425"/>
            <a:ext cx="9144000" cy="407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72000" y="41711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fried</a:t>
            </a:r>
            <a:r>
              <a:rPr lang="en-GB" sz="4500" b="1" i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00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1752600"/>
            <a:ext cx="913707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3810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2590800"/>
            <a:ext cx="913707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856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4"/>
            <a:ext cx="9144000" cy="3872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3879272"/>
            <a:ext cx="9178636" cy="297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9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18" y="16002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9109364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1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57855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3733800"/>
            <a:ext cx="917171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965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524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4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" y="1278618"/>
            <a:ext cx="9144000" cy="1007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73" y="2286000"/>
            <a:ext cx="916266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47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86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19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32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6899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one of several kinds of 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pod-bearing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plant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its seed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804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bi:n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804" y="28956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 broad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s,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green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bean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82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92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81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710"/>
            <a:ext cx="4419600" cy="696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98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8967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kind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bottle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of glass or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pottery,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 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wide mouth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43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dʒa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:/ 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21771" y="28194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jar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6" name="TextBox 5"/>
          <p:cNvSpPr txBox="1"/>
          <p:nvPr/>
        </p:nvSpPr>
        <p:spPr>
          <a:xfrm>
            <a:off x="32657" y="3849043"/>
            <a:ext cx="914944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poured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jam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into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large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jar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8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7800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6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476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464" y="791757"/>
            <a:ext cx="922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round,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deep dish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for mixing or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serving food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38100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bəul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8100" y="2269085"/>
            <a:ext cx="91821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baking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soup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bowl</a:t>
            </a:r>
            <a:endParaRPr lang="vi-VN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200"/>
            <a:ext cx="91059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78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380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10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56409" y="6858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with)an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edible,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orange,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pointed root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4741" y="2163128"/>
            <a:ext cx="913311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bunch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 of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carrots.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/>
              <a:t> </a:t>
            </a:r>
            <a:endParaRPr lang="vi-VN" dirty="0"/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16823" y="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carrot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kӕrət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en-US" sz="4500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3999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35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" y="0"/>
            <a:ext cx="9127671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" y="3962400"/>
            <a:ext cx="9127672" cy="2918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45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0213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 5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6013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286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4" name="TextBox 3"/>
          <p:cNvSpPr txBox="1"/>
          <p:nvPr/>
        </p:nvSpPr>
        <p:spPr>
          <a:xfrm>
            <a:off x="5443" y="2590800"/>
            <a:ext cx="91440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Question with </a:t>
            </a:r>
          </a:p>
          <a:p>
            <a:pPr lvl="0" algn="ctr"/>
            <a:r>
              <a:rPr lang="vi-VN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How many/ How much</a:t>
            </a:r>
            <a:endParaRPr lang="vi-VN" sz="5000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386134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232778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8968"/>
            <a:ext cx="9111343" cy="962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9144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9342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443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5442" y="1198887"/>
            <a:ext cx="913855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HOW MANY, HOW MUCH</a:t>
            </a:r>
            <a:endParaRPr lang="vi-VN" sz="50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914640"/>
              </p:ext>
            </p:extLst>
          </p:nvPr>
        </p:nvGraphicFramePr>
        <p:xfrm>
          <a:off x="-15766" y="2362201"/>
          <a:ext cx="9144000" cy="1123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1123960">
                <a:tc>
                  <a:txBody>
                    <a:bodyPr/>
                    <a:lstStyle/>
                    <a:p>
                      <a:pPr algn="ctr"/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30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How many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30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Count. Noun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30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Auxiliary Verb </a:t>
                      </a:r>
                      <a:r>
                        <a:rPr lang="en-GB" sz="3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S + V ?                       </a:t>
                      </a:r>
                      <a:endParaRPr lang="vi-VN" sz="3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21772" y="35052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egg</a:t>
            </a:r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she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?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-16329" y="5564005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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Count.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 egg, carrot,</a:t>
            </a:r>
            <a:r>
              <a:rPr lang="vi-VN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potato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8" name="TextBox 7"/>
          <p:cNvSpPr txBox="1"/>
          <p:nvPr/>
        </p:nvSpPr>
        <p:spPr>
          <a:xfrm>
            <a:off x="0" y="4502648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carrot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9284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426112"/>
              </p:ext>
            </p:extLst>
          </p:nvPr>
        </p:nvGraphicFramePr>
        <p:xfrm>
          <a:off x="0" y="685800"/>
          <a:ext cx="91440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How much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2800" b="1" kern="1200" dirty="0" err="1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</a:t>
                      </a:r>
                      <a:r>
                        <a:rPr lang="en-GB" sz="28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Noun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</a:t>
                      </a:r>
                      <a:r>
                        <a:rPr lang="en-GB" sz="28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Auxiliary Verb </a:t>
                      </a:r>
                      <a:r>
                        <a:rPr lang="en-GB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 S + V ?                       </a:t>
                      </a:r>
                      <a:endParaRPr lang="vi-VN" sz="28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vi-VN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-48986" y="1905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How much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we need ?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6329" y="42672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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45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UnCount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vi-VN" sz="4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water, rice, oil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053616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How much </a:t>
            </a:r>
            <a:r>
              <a:rPr lang="vi-VN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ater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264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77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 1</a:t>
            </a:r>
            <a:endParaRPr lang="vi-VN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0574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cook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(meat,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by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slowly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boiling and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simmering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24796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stew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stju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7338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She stewed 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steak.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16328" y="4792254"/>
            <a:ext cx="91276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was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stew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ing in the pan.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9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0155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measure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for liquids, eight pints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 Britain, 4.546 litres; in the United States, 3.785 litres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gallon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ɡӕlən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r>
              <a:rPr lang="vi-VN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97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8525"/>
            <a:ext cx="9144000" cy="525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7" y="762000"/>
            <a:ext cx="9176657" cy="8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12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849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436245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5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9949"/>
            <a:ext cx="434340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63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6329" y="1219200"/>
            <a:ext cx="9173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instructions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to prepare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cook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something 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5444" y="3048000"/>
            <a:ext cx="91494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vi-VN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recipe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for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curry</a:t>
            </a:r>
          </a:p>
          <a:p>
            <a:pPr algn="ctr"/>
            <a:r>
              <a:rPr lang="en-GB" sz="48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(also adjective) a </a:t>
            </a:r>
            <a:r>
              <a:rPr lang="en-GB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recipe</a:t>
            </a:r>
            <a:r>
              <a:rPr lang="en-GB" sz="4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book</a:t>
            </a:r>
            <a:endParaRPr lang="vi-VN" sz="48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16328" y="228600"/>
            <a:ext cx="914099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recipe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GB" sz="45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resəpi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820" y="152400"/>
            <a:ext cx="91508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1" y="1242130"/>
            <a:ext cx="9206627" cy="82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283" y="1981200"/>
            <a:ext cx="920728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1" y="2819400"/>
            <a:ext cx="9206627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6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96" y="447534"/>
            <a:ext cx="91508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GB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820" y="1905000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MANY, A LOT, </a:t>
            </a:r>
            <a:endParaRPr lang="vi-VN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en-GB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FEW, A LITTLE</a:t>
            </a:r>
            <a:endParaRPr lang="vi-VN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59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982729"/>
              </p:ext>
            </p:extLst>
          </p:nvPr>
        </p:nvGraphicFramePr>
        <p:xfrm>
          <a:off x="-16330" y="21771"/>
          <a:ext cx="9144000" cy="1558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1558102">
                <a:tc>
                  <a:txBody>
                    <a:bodyPr/>
                    <a:lstStyle/>
                    <a:p>
                      <a:pPr algn="ctr"/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MANY</a:t>
                      </a:r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+   </a:t>
                      </a:r>
                      <a:r>
                        <a:rPr lang="en-GB" sz="45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Count. </a:t>
                      </a:r>
                      <a:r>
                        <a:rPr lang="en-GB" sz="4500" b="1" kern="1200" dirty="0" smtClean="0">
                          <a:solidFill>
                            <a:srgbClr val="00B05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Noun</a:t>
                      </a:r>
                      <a:endParaRPr lang="vi-VN" sz="4500" kern="1200" dirty="0" smtClean="0">
                        <a:solidFill>
                          <a:srgbClr val="00B05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FEW / A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FEW </a:t>
                      </a:r>
                      <a:endParaRPr lang="vi-VN" sz="4500" kern="1200" dirty="0" smtClean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-1" y="157737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I don't have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many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clothes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514600"/>
            <a:ext cx="91439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Were there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many</a:t>
            </a:r>
            <a:r>
              <a:rPr lang="en-US" sz="4500" b="1" dirty="0"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cars</a:t>
            </a:r>
            <a:r>
              <a:rPr lang="en-US" sz="4500" b="1" dirty="0">
                <a:latin typeface="Times New Roman" pitchFamily="18" charset="0"/>
              </a:rPr>
              <a:t> 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on the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road?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64" y="3483429"/>
            <a:ext cx="91276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Our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costs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have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climbed rapidly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endParaRPr lang="en-US" sz="4500" b="1" dirty="0" smtClean="0">
              <a:solidFill>
                <a:srgbClr val="CC00CC"/>
              </a:solidFill>
              <a:latin typeface="Times New Roman" pitchFamily="18" charset="0"/>
            </a:endParaRPr>
          </a:p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in 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the last </a:t>
            </a:r>
            <a:r>
              <a:rPr lang="en-US" sz="4500" b="1" dirty="0">
                <a:solidFill>
                  <a:srgbClr val="0000CC"/>
                </a:solidFill>
                <a:latin typeface="Times New Roman" pitchFamily="18" charset="0"/>
              </a:rPr>
              <a:t>few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years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661" y="5105400"/>
            <a:ext cx="91167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Very 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</a:rPr>
              <a:t>few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people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can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afford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to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pay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endParaRPr lang="en-US" sz="4500" b="1" dirty="0" smtClean="0">
              <a:solidFill>
                <a:srgbClr val="CC00CC"/>
              </a:solidFill>
              <a:latin typeface="Times New Roman" pitchFamily="18" charset="0"/>
            </a:endParaRPr>
          </a:p>
          <a:p>
            <a:pPr algn="ctr"/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those</a:t>
            </a:r>
            <a:r>
              <a:rPr lang="en-US" sz="4500" b="1" dirty="0">
                <a:solidFill>
                  <a:srgbClr val="CC00CC"/>
                </a:solidFill>
                <a:latin typeface="Times New Roman" pitchFamily="18" charset="0"/>
              </a:rPr>
              <a:t> </a:t>
            </a:r>
            <a:r>
              <a:rPr lang="en-US" sz="4500" b="1" dirty="0" smtClean="0">
                <a:solidFill>
                  <a:srgbClr val="CC00CC"/>
                </a:solidFill>
                <a:latin typeface="Times New Roman" pitchFamily="18" charset="0"/>
              </a:rPr>
              <a:t>prices.</a:t>
            </a:r>
            <a:endParaRPr lang="en-US" sz="4500" b="1" dirty="0">
              <a:solidFill>
                <a:srgbClr val="CC00CC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44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89695"/>
              </p:ext>
            </p:extLst>
          </p:nvPr>
        </p:nvGraphicFramePr>
        <p:xfrm>
          <a:off x="30480" y="106680"/>
          <a:ext cx="8884920" cy="2423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84920"/>
              </a:tblGrid>
              <a:tr h="16459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LOT OF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+</a:t>
                      </a:r>
                      <a:r>
                        <a:rPr lang="en-GB" sz="4500" b="1" kern="1200" baseline="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GB" sz="4500" b="1" kern="1200" baseline="0" dirty="0" err="1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Coun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 </a:t>
                      </a:r>
                      <a:r>
                        <a:rPr lang="en-GB" sz="45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</a:t>
                      </a:r>
                      <a:r>
                        <a:rPr lang="en-GB" sz="45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5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LITTLE/</a:t>
                      </a:r>
                      <a:r>
                        <a:rPr lang="en-GB" sz="45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LITTLE + </a:t>
                      </a:r>
                      <a:r>
                        <a:rPr lang="en-GB" sz="45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UnCount.N</a:t>
                      </a:r>
                      <a:endParaRPr lang="vi-VN" sz="450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vi-VN" sz="4500" kern="1200" dirty="0" smtClean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GB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vi-VN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240" y="2514600"/>
            <a:ext cx="89001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lot of </a:t>
            </a:r>
            <a:r>
              <a:rPr lang="en-US" sz="4500" b="1" dirty="0" smtClean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salt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in this soup.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160" y="3396972"/>
            <a:ext cx="890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are 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lot of </a:t>
            </a:r>
            <a:r>
              <a:rPr lang="en-US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in the hall.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" y="4257258"/>
            <a:ext cx="890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There is 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little </a:t>
            </a:r>
            <a:r>
              <a:rPr lang="en-US" sz="4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in the purse.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17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0" y="2133600"/>
            <a:ext cx="91440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04998"/>
            <a:ext cx="9144000" cy="82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32657" y="243169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7258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2000"/>
            <a:ext cx="9144001" cy="83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vi-VN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2427"/>
            <a:ext cx="9111344" cy="5275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1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348"/>
            <a:ext cx="9144000" cy="697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2657" y="15006"/>
            <a:ext cx="91440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GRAMMAR</a:t>
            </a:r>
            <a:r>
              <a:rPr lang="vi-VN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vi-VN" sz="3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1545"/>
            <a:ext cx="9144000" cy="558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10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pick </a:t>
            </a:r>
            <a:r>
              <a:rPr lang="en-GB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vi-VN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(phrasal verb)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1122172"/>
            <a:ext cx="91439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collect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(s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from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somewere</a:t>
            </a:r>
            <a:endParaRPr lang="en-US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" y="228600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 ordered 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some 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from 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vi-VN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1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butcher</a:t>
            </a:r>
            <a:r>
              <a:rPr lang="en-GB" sz="41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vi-VN" sz="41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I’ll 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pick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GB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on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way</a:t>
            </a:r>
          </a:p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home  tonight.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2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048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left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vi-VN" sz="4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716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He has five francs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14600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How much milk is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?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4543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192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pie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without a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top that has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a base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made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pastry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and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filled with 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mixture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cheese,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eggs, 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vegetables</a:t>
            </a:r>
            <a:endParaRPr lang="en-GB" sz="45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quiche 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kiːʃ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45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770" y="3657600"/>
            <a:ext cx="91222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a vegetarian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quiche</a:t>
            </a:r>
            <a:endParaRPr lang="vi-VN" sz="45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1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2658" y="228600"/>
            <a:ext cx="91766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sound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(v</a:t>
            </a:r>
            <a:r>
              <a:rPr lang="en-GB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88938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50783" y="793276"/>
            <a:ext cx="91566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comparative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sillier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superlative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silliest foolish; not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sensible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5340" y="2286933"/>
            <a:ext cx="916212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Don’t be so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silly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5" name="Rectangle 4"/>
          <p:cNvSpPr/>
          <p:nvPr/>
        </p:nvSpPr>
        <p:spPr>
          <a:xfrm>
            <a:off x="0" y="4752"/>
            <a:ext cx="91566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silly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sili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(a)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397467049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771" y="937230"/>
            <a:ext cx="91657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sweet course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 a </a:t>
            </a:r>
            <a:r>
              <a:rPr lang="en-GB" sz="45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meal; </a:t>
            </a:r>
            <a:r>
              <a:rPr lang="en-GB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pudding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54428" y="189623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We had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ice cream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for </a:t>
            </a:r>
            <a:r>
              <a:rPr lang="en-GB" sz="4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dessert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8985" y="1524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dessert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diˈ</a:t>
            </a:r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zə</a:t>
            </a:r>
            <a:r>
              <a:rPr lang="vi-VN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4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2649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192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an 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oval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-shaped nut </a:t>
            </a:r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 that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grows underground in pairs 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inside </a:t>
            </a:r>
            <a:endParaRPr lang="vi-VN" sz="4500" b="1" dirty="0" smtClean="0">
              <a:solidFill>
                <a:srgbClr val="00B050"/>
              </a:solidFill>
              <a:latin typeface="Times New Roman" pitchFamily="18" charset="0"/>
            </a:endParaRPr>
          </a:p>
          <a:p>
            <a:pPr lvl="0" algn="ctr"/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</a:rPr>
              <a:t>a</a:t>
            </a:r>
            <a:r>
              <a:rPr lang="en-US" sz="4500" b="1" dirty="0">
                <a:solidFill>
                  <a:srgbClr val="00B050"/>
                </a:solidFill>
                <a:latin typeface="Times New Roman" pitchFamily="18" charset="0"/>
              </a:rPr>
              <a:t> </a:t>
            </a:r>
            <a:r>
              <a:rPr lang="vi-VN" sz="4500" b="1" dirty="0" smtClean="0">
                <a:solidFill>
                  <a:srgbClr val="00B050"/>
                </a:solidFill>
                <a:latin typeface="Times New Roman" pitchFamily="18" charset="0"/>
              </a:rPr>
              <a:t>thin brown shell</a:t>
            </a:r>
            <a:endParaRPr lang="vi-VN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7214" y="378144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roast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peanut</a:t>
            </a:r>
            <a:r>
              <a:rPr lang="en-GB" sz="4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vi-VN" sz="4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7214" y="228600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peanut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piːnat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500" b="1" dirty="0" smtClean="0">
                <a:latin typeface="Times New Roman" pitchFamily="18" charset="0"/>
                <a:cs typeface="Times New Roman" pitchFamily="18" charset="0"/>
              </a:rPr>
              <a:t>(n)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354024749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2778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READING</a:t>
            </a:r>
            <a:endParaRPr lang="vi-VN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2292726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45822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superfood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ː.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pə.fuːd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is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considered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to be very good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vi-VN" sz="45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your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health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64685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76672"/>
            <a:ext cx="802838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1</a:t>
            </a:r>
            <a:endParaRPr lang="vi-VN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15445"/>
            <a:ext cx="118448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hard (a):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not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easy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to do,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learn,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slove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i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429000"/>
            <a:ext cx="1011661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Is Finnish a hard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language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to 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learn?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9371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80283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He is a hard man to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en-GB" sz="4500" b="1" i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16832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taste (v):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to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teast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out the flavour/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flavor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quality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(food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) by eating or drinking a little of it: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31227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Please taste this and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tell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me if it is too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sweet.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086982"/>
            <a:ext cx="11196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fast food (n):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that can be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quickly prepared,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hamburgers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861048"/>
            <a:ext cx="96845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(also adjective)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fast food restaurant.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00462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make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meik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(v):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past tense, past participle made /</a:t>
            </a:r>
            <a:r>
              <a:rPr lang="en-GB" sz="45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meid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/: to 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creat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produce: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4290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I’m going to make 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lunch/coffee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6480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85324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PARAGRAPH 2</a:t>
            </a:r>
            <a:endParaRPr lang="vi-VN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04864"/>
            <a:ext cx="88464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so-called (a): 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wrongly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described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or</a:t>
            </a: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named in such a way 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14386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Your so-called friends have gone without you!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636912"/>
            <a:ext cx="1054866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kale 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keɪl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 [ U ]: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cabbage with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green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purple </a:t>
            </a:r>
            <a:r>
              <a:rPr lang="en-GB" sz="4500" b="1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tighly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curled leaves: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27410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4591" y="476672"/>
            <a:ext cx="100991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 blueberry 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blu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ːˌ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bər.i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[ C ] 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dark blue fruit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that is grown in North Americas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in similar to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bilberry:</a:t>
            </a:r>
            <a:r>
              <a:rPr lang="en-GB" sz="45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4552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117728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-salmon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/ˈ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sӕmən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 (n), plural salmon: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large fish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with orange-pink </a:t>
            </a:r>
            <a:endParaRPr lang="en-GB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flesh: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99695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- nut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nat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consisting of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single seed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in a hard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shell: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14492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860444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 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hazelnut,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walnut</a:t>
            </a:r>
            <a:r>
              <a:rPr lang="en-GB" sz="45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84784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nutrition (n):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(the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act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giving or getting)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nourishment,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or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scientific study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this:</a:t>
            </a:r>
            <a:r>
              <a:rPr lang="en-GB" sz="45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5473" y="3933056"/>
            <a:ext cx="903649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Eggs are a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source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 nutrition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0124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condition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kənˈdiʃən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state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circumstances in which a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person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thing is: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06896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house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is not in good 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condition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25707406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blood pressure(n):</a:t>
            </a:r>
            <a:r>
              <a:rPr lang="en-GB" sz="45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(medical) the (amount of)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pressure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of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blood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on the walls of the blood-vessels</a:t>
            </a:r>
            <a:r>
              <a:rPr lang="en-GB" dirty="0"/>
              <a:t>: 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996952"/>
            <a:ext cx="113407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excitement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will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raise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his </a:t>
            </a:r>
            <a:endParaRPr lang="en-GB" sz="45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 pressure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71209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The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nurse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measured his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 </a:t>
            </a:r>
          </a:p>
          <a:p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pressure.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39239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1373"/>
            <a:ext cx="925252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cholesterol /(British)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kəˈlestəˌrol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endParaRPr lang="en-GB" sz="4500" b="1" dirty="0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American)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kəˈlestəˌroːl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kəˈlestə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ˌ</a:t>
            </a:r>
          </a:p>
          <a:p>
            <a:pPr lvl="0"/>
            <a:r>
              <a:rPr lang="en-GB" sz="4500" b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roul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/: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chemical 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subtance found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in </a:t>
            </a:r>
            <a:endParaRPr lang="vi-VN" sz="4500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animal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tissues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vi-VN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certain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foods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Too much cholesterol in the blood can 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cause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diseases of the </a:t>
            </a:r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heart</a:t>
            </a:r>
            <a:endParaRPr lang="vi-VN" sz="4500" b="1" u="sng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vi-VN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cholesterol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  <a:p>
            <a:endParaRPr lang="vi-VN" sz="4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075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A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common cause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of high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blood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cholesterol levels is eating too much saturated </a:t>
            </a:r>
            <a:r>
              <a:rPr lang="vi-VN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fat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35699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dish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diʃ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(n): 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food mixed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and prepared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for the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table:</a:t>
            </a:r>
            <a:r>
              <a:rPr lang="en-GB" sz="45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67957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7541" y="26064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 err="1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: She served us an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dish containing 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chicken</a:t>
            </a:r>
            <a:r>
              <a:rPr lang="en-GB" sz="4500" b="1" dirty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 and almonds</a:t>
            </a:r>
            <a:r>
              <a:rPr lang="en-GB" sz="45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45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888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main /</a:t>
            </a:r>
            <a:r>
              <a:rPr lang="en-GB" sz="4500" b="1" dirty="0" err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mein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/ (a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chief,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principal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 or most </a:t>
            </a:r>
            <a:r>
              <a:rPr lang="en-GB" sz="45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important </a:t>
            </a:r>
            <a:r>
              <a:rPr lang="en-GB" sz="45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4500" b="1" u="sng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45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7541" y="3466168"/>
            <a:ext cx="12492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/>
              <a:buChar char="à"/>
            </a:pP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main </a:t>
            </a:r>
            <a:r>
              <a:rPr lang="en-GB" sz="4500" b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purpose, 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the main</a:t>
            </a:r>
            <a:r>
              <a:rPr lang="en-GB" sz="45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GB" sz="4500" b="1" smtClean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4500" b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character</a:t>
            </a:r>
            <a:r>
              <a:rPr lang="en-GB" sz="4500" b="1" dirty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in the</a:t>
            </a:r>
            <a:r>
              <a:rPr lang="en-GB" sz="45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4500" b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story.</a:t>
            </a:r>
            <a:endParaRPr lang="vi-VN" sz="4500" b="1" dirty="0">
              <a:solidFill>
                <a:srgbClr val="33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dirty="0"/>
              <a:t> 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94173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23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83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57" y="-87085"/>
            <a:ext cx="91440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2143" y="1502229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1. F</a:t>
            </a:r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6313" y="1478710"/>
            <a:ext cx="91439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P1, L2 </a:t>
            </a:r>
            <a:r>
              <a:rPr lang="en-US" sz="5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↓,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" y="2340484"/>
            <a:ext cx="9144000" cy="707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6" y="3832831"/>
            <a:ext cx="9144000" cy="662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0200" y="3048000"/>
            <a:ext cx="1905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2</a:t>
            </a:r>
            <a:r>
              <a:rPr lang="en-US" sz="4500" b="1" dirty="0" smtClean="0">
                <a:solidFill>
                  <a:srgbClr val="FF0000"/>
                </a:solidFill>
              </a:rPr>
              <a:t>. T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9683" y="3033486"/>
            <a:ext cx="729343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P1, L3 </a:t>
            </a:r>
            <a:r>
              <a:rPr lang="en-US" sz="4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↓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1600"/>
            <a:ext cx="9144000" cy="169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30200" y="4433056"/>
            <a:ext cx="1905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3. T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65078" y="4470401"/>
            <a:ext cx="729343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P2, L1,2,3 </a:t>
            </a:r>
            <a:r>
              <a:rPr lang="en-US" sz="45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↓ 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35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10" grpId="0"/>
      <p:bldP spid="11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2143" y="2064658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4</a:t>
            </a:r>
            <a:r>
              <a:rPr lang="en-US" sz="4800" b="1" dirty="0" smtClean="0">
                <a:solidFill>
                  <a:srgbClr val="FF0000"/>
                </a:solidFill>
              </a:rPr>
              <a:t>. F</a:t>
            </a:r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87284" y="2033881"/>
            <a:ext cx="91439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P2, L2,3 </a:t>
            </a:r>
            <a:r>
              <a:rPr lang="en-US" sz="5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↓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3" y="3009966"/>
            <a:ext cx="9140371" cy="137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5772" y="4410540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5. T</a:t>
            </a:r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87284" y="4410540"/>
            <a:ext cx="91439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P2, L1,2 </a:t>
            </a:r>
            <a:r>
              <a:rPr lang="en-US" sz="5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↑ 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5257800"/>
            <a:ext cx="9122228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30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4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92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306408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4162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586</Words>
  <Application>Microsoft Office PowerPoint</Application>
  <PresentationFormat>On-screen Show (4:3)</PresentationFormat>
  <Paragraphs>184</Paragraphs>
  <Slides>101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101</vt:i4>
      </vt:variant>
    </vt:vector>
  </HeadingPairs>
  <TitlesOfParts>
    <vt:vector size="10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41</cp:revision>
  <dcterms:created xsi:type="dcterms:W3CDTF">2020-05-08T04:23:43Z</dcterms:created>
  <dcterms:modified xsi:type="dcterms:W3CDTF">2021-05-28T12:51:14Z</dcterms:modified>
</cp:coreProperties>
</file>