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48" r:id="rId1"/>
    <p:sldMasterId id="2147483960" r:id="rId2"/>
    <p:sldMasterId id="2147484032" r:id="rId3"/>
  </p:sldMasterIdLst>
  <p:notesMasterIdLst>
    <p:notesMasterId r:id="rId47"/>
  </p:notesMasterIdLst>
  <p:handoutMasterIdLst>
    <p:handoutMasterId r:id="rId48"/>
  </p:handoutMasterIdLst>
  <p:sldIdLst>
    <p:sldId id="344" r:id="rId4"/>
    <p:sldId id="343" r:id="rId5"/>
    <p:sldId id="347" r:id="rId6"/>
    <p:sldId id="809" r:id="rId7"/>
    <p:sldId id="1036" r:id="rId8"/>
    <p:sldId id="979" r:id="rId9"/>
    <p:sldId id="944" r:id="rId10"/>
    <p:sldId id="983" r:id="rId11"/>
    <p:sldId id="984" r:id="rId12"/>
    <p:sldId id="1038" r:id="rId13"/>
    <p:sldId id="1039" r:id="rId14"/>
    <p:sldId id="985" r:id="rId15"/>
    <p:sldId id="1040" r:id="rId16"/>
    <p:sldId id="1041" r:id="rId17"/>
    <p:sldId id="1045" r:id="rId18"/>
    <p:sldId id="1046" r:id="rId19"/>
    <p:sldId id="1049" r:id="rId20"/>
    <p:sldId id="1050" r:id="rId21"/>
    <p:sldId id="1051" r:id="rId22"/>
    <p:sldId id="1052" r:id="rId23"/>
    <p:sldId id="1048" r:id="rId24"/>
    <p:sldId id="1053" r:id="rId25"/>
    <p:sldId id="1054" r:id="rId26"/>
    <p:sldId id="1055" r:id="rId27"/>
    <p:sldId id="1056" r:id="rId28"/>
    <p:sldId id="1057" r:id="rId29"/>
    <p:sldId id="1062" r:id="rId30"/>
    <p:sldId id="1058" r:id="rId31"/>
    <p:sldId id="1059" r:id="rId32"/>
    <p:sldId id="1060" r:id="rId33"/>
    <p:sldId id="1061" r:id="rId34"/>
    <p:sldId id="1063" r:id="rId35"/>
    <p:sldId id="1030" r:id="rId36"/>
    <p:sldId id="1031" r:id="rId37"/>
    <p:sldId id="1033" r:id="rId38"/>
    <p:sldId id="1032" r:id="rId39"/>
    <p:sldId id="1064" r:id="rId40"/>
    <p:sldId id="1066" r:id="rId41"/>
    <p:sldId id="1065" r:id="rId42"/>
    <p:sldId id="1035" r:id="rId43"/>
    <p:sldId id="1068" r:id="rId44"/>
    <p:sldId id="1067" r:id="rId45"/>
    <p:sldId id="856" r:id="rId46"/>
  </p:sldIdLst>
  <p:sldSz cx="96012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024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3333FF"/>
    <a:srgbClr val="0000FF"/>
    <a:srgbClr val="008000"/>
    <a:srgbClr val="FFFFFF"/>
    <a:srgbClr val="CC9900"/>
    <a:srgbClr val="FFFF00"/>
    <a:srgbClr val="000099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7886" autoAdjust="0"/>
  </p:normalViewPr>
  <p:slideViewPr>
    <p:cSldViewPr>
      <p:cViewPr varScale="1">
        <p:scale>
          <a:sx n="64" d="100"/>
          <a:sy n="64" d="100"/>
        </p:scale>
        <p:origin x="-606" y="-108"/>
      </p:cViewPr>
      <p:guideLst>
        <p:guide orient="horz" pos="2160"/>
        <p:guide pos="3024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7" d="100"/>
          <a:sy n="57" d="100"/>
        </p:scale>
        <p:origin x="-2814" y="-9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043E828-91EA-4872-B860-D4D8F5C2F115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6B6B35-23B6-47B6-A142-4884BD64012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13875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B837EF-9A69-4F37-8B39-78182C2A25A2}" type="datetimeFigureOut">
              <a:rPr lang="en-US" smtClean="0"/>
              <a:t>5/12/2021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28700" y="685800"/>
            <a:ext cx="48006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FF188-A134-4220-AF94-31C883111FA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16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BD86EA-054A-480D-ADEE-E8036023C9C6}" type="datetime1">
              <a:rPr lang="en-US" smtClean="0"/>
              <a:t>5/12/2021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00C5EC-73A9-4ED4-AFCE-0EDC280100F4}" type="datetime1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ADA5A6-CD27-47F0-A144-7C42A8DD125B}" type="datetime1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1D9A77-4055-4641-9667-719408FBEB7E}" type="datetime1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94E7EE-CB9A-49A8-BF81-27B7291E8503}" type="datetime1">
              <a:rPr lang="en-US" smtClean="0"/>
              <a:t>5/12/2021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D493A4-7464-475F-84E0-5C0D13638AF7}" type="datetime1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6537B2-8355-480B-A645-D1CBEDE22913}" type="datetime1">
              <a:rPr lang="en-US" smtClean="0"/>
              <a:t>5/12/2021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74E55-D3B9-4A07-B1ED-7342E3E8CD5F}" type="datetime1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FD5B41-655F-4A69-BDF1-13A1ABB6D8EC}" type="datetime1">
              <a:rPr lang="en-US" smtClean="0"/>
              <a:t>5/12/2021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39D3D8-5161-4416-9321-B0A11E9DD71E}" type="datetime1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744A4-20A2-45DC-B7B1-C248F8EA778A}" type="datetime1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504188" y="359898"/>
            <a:ext cx="7776972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504188" y="1850064"/>
            <a:ext cx="7776972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0D1E81-AF57-486B-8EF1-D8A04F166A8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967504" y="1413802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1215035" y="1345016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6273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C432A2-99B8-420E-97AB-4D5F08EDFA1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409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97035" y="-54"/>
            <a:ext cx="72009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07312" y="2600325"/>
            <a:ext cx="672084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07312" y="1066800"/>
            <a:ext cx="672084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B991D-9D85-4238-B7A1-62403CF1F38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Rectangle 9"/>
          <p:cNvSpPr/>
          <p:nvPr/>
        </p:nvSpPr>
        <p:spPr bwMode="invGray">
          <a:xfrm>
            <a:off x="2400300" y="0"/>
            <a:ext cx="800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280937" y="2814656"/>
            <a:ext cx="220828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2528467" y="2745870"/>
            <a:ext cx="672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696208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7388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39892" y="1524000"/>
            <a:ext cx="384048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8684AB-2B3B-48D6-9895-2A7F4AF2C53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2909140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5160336"/>
            <a:ext cx="864108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0060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896612" y="328278"/>
            <a:ext cx="4224528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80060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96612" y="969336"/>
            <a:ext cx="4224528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1A1E0C-D034-4625-B7F4-8AEA2B0439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113975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320"/>
            <a:ext cx="7872984" cy="1143000"/>
          </a:xfrm>
        </p:spPr>
        <p:txBody>
          <a:bodyPr anchor="ctr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64E3BA-C58D-4034-B90A-B30C227018B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15284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65733" y="0"/>
            <a:ext cx="853546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24C1CA-863C-4D21-BA0F-9FEF5379721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Rectangle 5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449543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060" y="216778"/>
            <a:ext cx="40005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80060" y="1406964"/>
            <a:ext cx="40005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80060" y="2133601"/>
            <a:ext cx="856107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7543E-7F31-4BB4-AD81-E61CD983F57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46417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81241" y="1066800"/>
            <a:ext cx="288036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E76AA9-D45A-403B-8790-1AF2AACC63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00100" y="1066800"/>
            <a:ext cx="48006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indent="-283464">
              <a:lnSpc>
                <a:spcPts val="3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None/>
            </a:pPr>
            <a:endParaRPr lang="en-US" sz="3200">
              <a:solidFill>
                <a:prstClr val="black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80110" y="1143004"/>
            <a:ext cx="464058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416561" y="954341"/>
            <a:ext cx="72009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253850" y="936786"/>
            <a:ext cx="681685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0110" y="4800600"/>
            <a:ext cx="464058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07516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3ED6B-F75F-499F-9A38-CF7E1871E09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82696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00900" y="274640"/>
            <a:ext cx="192024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00150" y="274641"/>
            <a:ext cx="584073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355A0-6EE9-41B5-8025-10D4B33AFF9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396160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889" y="-8468"/>
            <a:ext cx="962829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7125" y="2404534"/>
            <a:ext cx="6118055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87125" y="4050835"/>
            <a:ext cx="6118055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E449FD-E6DF-40F1-A2AE-42A3D3668B1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991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378313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8" y="2700869"/>
            <a:ext cx="6665101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8" y="4527448"/>
            <a:ext cx="6665101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137B8E-4205-4737-ADBC-CD6C46CAF55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454296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609600"/>
            <a:ext cx="6665100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40081" y="2160589"/>
            <a:ext cx="3242514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62664" y="2160590"/>
            <a:ext cx="3242516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55E1EB-7DF7-48C7-BA2B-EB231095C8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505188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099" cy="13208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9" y="2160983"/>
            <a:ext cx="324520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0079" y="2737247"/>
            <a:ext cx="3245206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059972" y="2160983"/>
            <a:ext cx="324520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059972" y="2737247"/>
            <a:ext cx="3245206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221B89-ED1E-4C47-8A4A-CCD650807CC4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501531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100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121304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F242E1-FD29-471C-AE4C-CD5BC3F72D82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271147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1498604"/>
            <a:ext cx="2929691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49839" y="514926"/>
            <a:ext cx="3555339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79" y="2777069"/>
            <a:ext cx="2929691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AF5874-3490-4925-9A41-FF400A1770D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349287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4800600"/>
            <a:ext cx="66651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40079" y="609600"/>
            <a:ext cx="6665100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0079" y="5367338"/>
            <a:ext cx="6665100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3C18E6-1C4B-46C6-8212-4C59827543CC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260158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80" y="609600"/>
            <a:ext cx="6665100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80" y="4470400"/>
            <a:ext cx="6665100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893462"/>
      </p:ext>
    </p:extLst>
  </p:cSld>
  <p:clrMapOvr>
    <a:masterClrMapping/>
  </p:clrMapOvr>
  <p:hf hdr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629" y="609600"/>
            <a:ext cx="637579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56128" y="3632200"/>
            <a:ext cx="569079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8" y="4470400"/>
            <a:ext cx="6665101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6847" y="790378"/>
            <a:ext cx="480185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85084" y="2886556"/>
            <a:ext cx="480185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59243630"/>
      </p:ext>
    </p:extLst>
  </p:cSld>
  <p:clrMapOvr>
    <a:masterClrMapping/>
  </p:clrMapOvr>
  <p:hf hdr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8" y="1931988"/>
            <a:ext cx="6665101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8" y="4527448"/>
            <a:ext cx="66651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0769041"/>
      </p:ext>
    </p:extLst>
  </p:cSld>
  <p:clrMapOvr>
    <a:masterClrMapping/>
  </p:clrMapOvr>
  <p:hf hdr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3629" y="609600"/>
            <a:ext cx="6375791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40077" y="4013200"/>
            <a:ext cx="66651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8" y="4527448"/>
            <a:ext cx="66651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06847" y="790378"/>
            <a:ext cx="480185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85084" y="2886556"/>
            <a:ext cx="480185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13045362"/>
      </p:ext>
    </p:extLst>
  </p:cSld>
  <p:clrMapOvr>
    <a:masterClrMapping/>
  </p:clrMapOvr>
  <p:hf hdr="0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6641" y="609600"/>
            <a:ext cx="6658538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40077" y="4013200"/>
            <a:ext cx="6665102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8" y="4527448"/>
            <a:ext cx="6665101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224B2-EEB8-4051-AB7E-5D5659C8DDC5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9136284"/>
      </p:ext>
    </p:extLst>
  </p:cSld>
  <p:clrMapOvr>
    <a:masterClrMapping/>
  </p:clrMapOvr>
  <p:hf hdr="0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91559-EDDF-43AD-B595-E9EA384BB591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277379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76177" y="609601"/>
            <a:ext cx="102775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40079" y="609601"/>
            <a:ext cx="5454777" cy="5251451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F4063-541E-4B59-83C0-B1BE014EAB9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66402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6" Type="http://schemas.openxmlformats.org/officeDocument/2006/relationships/slideLayout" Target="../slideLayouts/slideLayout38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slideLayout" Target="../slideLayouts/slideLayout3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661D1992-8D74-4662-91FA-89040CB5CB35}" type="datetime1">
              <a:rPr lang="en-US" smtClean="0"/>
              <a:t>5/12/2021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56723" y="-815922"/>
            <a:ext cx="1720831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177257" y="21103"/>
            <a:ext cx="178730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Donut 10"/>
          <p:cNvSpPr/>
          <p:nvPr/>
        </p:nvSpPr>
        <p:spPr>
          <a:xfrm rot="2315675">
            <a:off x="192026" y="1055077"/>
            <a:ext cx="1182003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63517" y="-54"/>
            <a:ext cx="8537683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507388" y="1447800"/>
            <a:ext cx="7872984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760470" y="6305550"/>
            <a:ext cx="224028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1AD99C-029E-41E6-9068-A7D36B117DA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6000750" y="6305550"/>
            <a:ext cx="304038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9044330" y="6305550"/>
            <a:ext cx="48006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‹#›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15" name="Rectangle 14"/>
          <p:cNvSpPr/>
          <p:nvPr/>
        </p:nvSpPr>
        <p:spPr bwMode="invGray">
          <a:xfrm>
            <a:off x="1065733" y="-54"/>
            <a:ext cx="7681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10566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890" y="-8468"/>
            <a:ext cx="962829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099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40079" y="2160590"/>
            <a:ext cx="6665100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75521" y="6041364"/>
            <a:ext cx="718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1D1992-8D74-4662-91FA-89040CB5CB35}" type="datetime1">
              <a:rPr lang="en-US" smtClean="0"/>
              <a:t>5/12/2021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0079" y="6041364"/>
            <a:ext cx="48541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66910" y="6041364"/>
            <a:ext cx="53827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1D263B0-E126-4FDA-BA5D-F09334D1969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46373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33" r:id="rId1"/>
    <p:sldLayoutId id="2147484034" r:id="rId2"/>
    <p:sldLayoutId id="2147484035" r:id="rId3"/>
    <p:sldLayoutId id="2147484036" r:id="rId4"/>
    <p:sldLayoutId id="2147484037" r:id="rId5"/>
    <p:sldLayoutId id="2147484038" r:id="rId6"/>
    <p:sldLayoutId id="2147484039" r:id="rId7"/>
    <p:sldLayoutId id="2147484040" r:id="rId8"/>
    <p:sldLayoutId id="2147484041" r:id="rId9"/>
    <p:sldLayoutId id="2147484042" r:id="rId10"/>
    <p:sldLayoutId id="2147484043" r:id="rId11"/>
    <p:sldLayoutId id="2147484044" r:id="rId12"/>
    <p:sldLayoutId id="2147484045" r:id="rId13"/>
    <p:sldLayoutId id="2147484046" r:id="rId14"/>
    <p:sldLayoutId id="2147484047" r:id="rId15"/>
    <p:sldLayoutId id="2147484048" r:id="rId16"/>
  </p:sldLayoutIdLs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8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16.png"/><Relationship Id="rId5" Type="http://schemas.openxmlformats.org/officeDocument/2006/relationships/image" Target="../media/image18.emf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hyperlink" Target="https://www.oxfordlearnersdictionaries.com/definition/english/surfing" TargetMode="Externa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16.png"/><Relationship Id="rId4" Type="http://schemas.openxmlformats.org/officeDocument/2006/relationships/image" Target="../media/image2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16.pn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16.png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4.xml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5" Type="http://schemas.openxmlformats.org/officeDocument/2006/relationships/image" Target="../media/image16.png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4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108166" y="228600"/>
            <a:ext cx="84582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dirty="0" err="1" smtClean="0">
                <a:solidFill>
                  <a:srgbClr val="FF0000"/>
                </a:solidFill>
              </a:rPr>
              <a:t>TRƯỜNG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4400" dirty="0" smtClean="0">
                <a:solidFill>
                  <a:srgbClr val="FF0000"/>
                </a:solidFill>
              </a:rPr>
              <a:t>CAO </a:t>
            </a:r>
            <a:r>
              <a:rPr lang="en-US" sz="4400" dirty="0" err="1" smtClean="0">
                <a:solidFill>
                  <a:srgbClr val="FF0000"/>
                </a:solidFill>
              </a:rPr>
              <a:t>ĐẲNG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LÝ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TỰ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4400" dirty="0" err="1" smtClean="0">
                <a:solidFill>
                  <a:srgbClr val="FF0000"/>
                </a:solidFill>
              </a:rPr>
              <a:t>TRỌNG</a:t>
            </a:r>
            <a:r>
              <a:rPr lang="en-US" sz="4400" dirty="0" smtClean="0">
                <a:solidFill>
                  <a:srgbClr val="FF0000"/>
                </a:solidFill>
              </a:rPr>
              <a:t> </a:t>
            </a:r>
            <a:r>
              <a:rPr lang="en-US" sz="3200" dirty="0" smtClean="0">
                <a:solidFill>
                  <a:srgbClr val="FF0000"/>
                </a:solidFill>
              </a:rPr>
              <a:t>TP. </a:t>
            </a:r>
            <a:r>
              <a:rPr lang="en-US" sz="3200" dirty="0" err="1" smtClean="0">
                <a:solidFill>
                  <a:srgbClr val="FF0000"/>
                </a:solidFill>
              </a:rPr>
              <a:t>HỒ</a:t>
            </a:r>
            <a:r>
              <a:rPr lang="en-US" sz="3200" dirty="0" smtClean="0">
                <a:solidFill>
                  <a:srgbClr val="FF0000"/>
                </a:solidFill>
              </a:rPr>
              <a:t> </a:t>
            </a:r>
            <a:r>
              <a:rPr lang="en-US" sz="3200" dirty="0" err="1" smtClean="0">
                <a:solidFill>
                  <a:srgbClr val="FF0000"/>
                </a:solidFill>
              </a:rPr>
              <a:t>CHÍ</a:t>
            </a:r>
            <a:r>
              <a:rPr lang="en-US" sz="3200" dirty="0" smtClean="0">
                <a:solidFill>
                  <a:srgbClr val="FF0000"/>
                </a:solidFill>
              </a:rPr>
              <a:t> MINH</a:t>
            </a:r>
            <a:endParaRPr lang="en-US" sz="3200" dirty="0">
              <a:solidFill>
                <a:srgbClr val="FF0000"/>
              </a:solidFill>
            </a:endParaRP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4066" y="1447800"/>
            <a:ext cx="7280530" cy="4800600"/>
          </a:xfr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1</a:t>
            </a:fld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34C5C4-A7E3-43A3-9F96-C046554F783D}" type="datetime1">
              <a:rPr lang="en-US" smtClean="0"/>
              <a:t>5/12/2021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049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47800" y="152400"/>
            <a:ext cx="787298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KHOA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HỌC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CƠ</a:t>
            </a:r>
            <a:r>
              <a:rPr lang="en-US" sz="4800" b="1" dirty="0" smtClean="0">
                <a:solidFill>
                  <a:srgbClr val="0000FF"/>
                </a:solidFill>
              </a:rPr>
              <a:t> </a:t>
            </a:r>
            <a:r>
              <a:rPr lang="en-US" sz="4800" b="1" dirty="0" err="1" smtClean="0">
                <a:solidFill>
                  <a:srgbClr val="0000FF"/>
                </a:solidFill>
              </a:rPr>
              <a:t>BẢN</a:t>
            </a:r>
            <a:endParaRPr lang="en-US" sz="4800" b="1" dirty="0">
              <a:solidFill>
                <a:srgbClr val="0000FF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A5AD7D-C215-4B80-89AE-E602CE85A05F}" type="datetime1">
              <a:rPr lang="en-US" smtClean="0"/>
              <a:t>5/12/2021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Tiếng Anh 3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/>
              <a:t>2</a:t>
            </a:fld>
            <a:endParaRPr lang="en-US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8125" y="2072344"/>
            <a:ext cx="7872413" cy="3795055"/>
          </a:xfrm>
        </p:spPr>
      </p:pic>
    </p:spTree>
    <p:extLst>
      <p:ext uri="{BB962C8B-B14F-4D97-AF65-F5344CB8AC3E}">
        <p14:creationId xmlns:p14="http://schemas.microsoft.com/office/powerpoint/2010/main" val="1658904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51780" y="361553"/>
            <a:ext cx="8549419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ỦY BAN NHÂN DÂN THÀNH PHỐ HỒ CHÍ MINH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51781" y="894148"/>
            <a:ext cx="856901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LÝ TỰ TRỌNG TP. HỒ CHÍ MINH</a:t>
            </a: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60876" y="1752600"/>
            <a:ext cx="1967570" cy="21861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057401" y="4191000"/>
            <a:ext cx="7081690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Bậc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đào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tạo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CAO ĐẲNG CHUYÊN NGHIỆP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TỔ ANH VĂN</a:t>
            </a:r>
            <a:endParaRPr lang="en-US" sz="2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718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168275"/>
            <a:ext cx="8229600" cy="4784725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8800" dirty="0" smtClean="0">
                <a:solidFill>
                  <a:srgbClr val="0000FF"/>
                </a:solidFill>
              </a:rPr>
              <a:t>Good afternoon everybody</a:t>
            </a:r>
            <a:endParaRPr lang="en-US" sz="8800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7DA04-ECF5-4F84-A2FB-7C8B9981C98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2" name="AutoShape 2" descr="Good Afternoon GIFs | Tenor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7" name="Picture 6" descr="▷ Good Afternoon: Animated Images, Gifs, Pictures &amp; Animations ...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4267200"/>
            <a:ext cx="3962400" cy="25908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72176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FD3101-5173-428D-8E29-965885F3E16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9050"/>
            <a:ext cx="8229600" cy="653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397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7200" b="1" dirty="0" smtClean="0">
                <a:solidFill>
                  <a:srgbClr val="FF0000"/>
                </a:solidFill>
              </a:rPr>
              <a:t>UNIT 6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19200" y="2057400"/>
            <a:ext cx="8001000" cy="4038600"/>
          </a:xfrm>
        </p:spPr>
        <p:txBody>
          <a:bodyPr>
            <a:normAutofit/>
          </a:bodyPr>
          <a:lstStyle/>
          <a:p>
            <a:pPr marL="82296" indent="0" algn="ctr">
              <a:buNone/>
            </a:pPr>
            <a:r>
              <a:rPr lang="en-US" sz="7200" b="1" dirty="0" smtClean="0">
                <a:solidFill>
                  <a:srgbClr val="FF0000"/>
                </a:solidFill>
              </a:rPr>
              <a:t>COMPARISIONS</a:t>
            </a:r>
            <a:endParaRPr lang="en-US" sz="72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328A3B-1D76-49EE-8EEC-75D7F3AB79F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1417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990600"/>
            <a:ext cx="8040316" cy="43053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6: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00A8C4-C6F8-40CD-8F1D-139B63F1A160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9032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6: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143000"/>
            <a:ext cx="7802180" cy="4781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530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</a:t>
            </a:r>
            <a:r>
              <a:rPr lang="en-US" sz="3600" b="1" dirty="0">
                <a:solidFill>
                  <a:srgbClr val="0000FF"/>
                </a:solidFill>
              </a:rPr>
              <a:t>6</a:t>
            </a:r>
            <a:r>
              <a:rPr lang="en-US" sz="3600" b="1" dirty="0" smtClean="0">
                <a:solidFill>
                  <a:srgbClr val="0000FF"/>
                </a:solidFill>
              </a:rPr>
              <a:t>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323703"/>
            <a:ext cx="7858125" cy="3857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512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180703"/>
            <a:ext cx="8534400" cy="1143000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</a:t>
            </a:r>
            <a:r>
              <a:rPr lang="en-US" sz="3600" b="1" dirty="0">
                <a:solidFill>
                  <a:srgbClr val="0000FF"/>
                </a:solidFill>
              </a:rPr>
              <a:t>6</a:t>
            </a:r>
            <a:r>
              <a:rPr lang="en-US" sz="3600" b="1" dirty="0" smtClean="0">
                <a:solidFill>
                  <a:srgbClr val="0000FF"/>
                </a:solidFill>
              </a:rPr>
              <a:t>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F3CA29-959E-47D8-B177-91D415D663C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1524000"/>
            <a:ext cx="7986712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9154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</a:t>
            </a:r>
            <a:r>
              <a:rPr lang="en-US" sz="3600" b="1" dirty="0">
                <a:solidFill>
                  <a:srgbClr val="0000FF"/>
                </a:solidFill>
              </a:rPr>
              <a:t>6</a:t>
            </a:r>
            <a:r>
              <a:rPr lang="en-US" sz="3600" b="1" dirty="0" smtClean="0">
                <a:solidFill>
                  <a:srgbClr val="0000FF"/>
                </a:solidFill>
              </a:rPr>
              <a:t>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</a:t>
            </a:r>
            <a:r>
              <a:rPr lang="en-US" dirty="0" err="1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Anh</a:t>
            </a:r>
            <a:r>
              <a:rPr lang="en-US" dirty="0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 2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1474788"/>
            <a:ext cx="8439150" cy="39354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5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152400"/>
            <a:ext cx="7391400" cy="58129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solidFill>
                  <a:srgbClr val="0000FF"/>
                </a:solidFill>
              </a:rPr>
              <a:t>UNIT 6: </a:t>
            </a:r>
            <a:r>
              <a:rPr lang="en-US" sz="3600" b="1" dirty="0" err="1" smtClean="0">
                <a:solidFill>
                  <a:srgbClr val="0000FF"/>
                </a:solidFill>
              </a:rPr>
              <a:t>Comparisions</a:t>
            </a:r>
            <a:r>
              <a:rPr lang="en-US" sz="3600" b="1" dirty="0" smtClean="0">
                <a:solidFill>
                  <a:srgbClr val="0000FF"/>
                </a:solidFill>
              </a:rPr>
              <a:t> - </a:t>
            </a:r>
            <a:r>
              <a:rPr lang="en-US" sz="3600" b="1" dirty="0" err="1" smtClean="0">
                <a:solidFill>
                  <a:srgbClr val="0000FF"/>
                </a:solidFill>
              </a:rPr>
              <a:t>Execises</a:t>
            </a:r>
            <a:endParaRPr lang="en-US" sz="3600" b="1" dirty="0">
              <a:solidFill>
                <a:srgbClr val="0000FF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BF8ED-4A63-4028-8343-A4C5F8B88603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762000"/>
            <a:ext cx="8791575" cy="6096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</p:pic>
      <p:cxnSp>
        <p:nvCxnSpPr>
          <p:cNvPr id="10" name="Straight Connector 9"/>
          <p:cNvCxnSpPr/>
          <p:nvPr/>
        </p:nvCxnSpPr>
        <p:spPr>
          <a:xfrm>
            <a:off x="4876800" y="2286000"/>
            <a:ext cx="1219200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990600" y="3733800"/>
            <a:ext cx="685800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800600" y="5105400"/>
            <a:ext cx="1219200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819400" y="6553200"/>
            <a:ext cx="1725930" cy="0"/>
          </a:xfrm>
          <a:prstGeom prst="line">
            <a:avLst/>
          </a:prstGeom>
          <a:ln>
            <a:solidFill>
              <a:srgbClr val="FF6600"/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408827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274638"/>
            <a:ext cx="7872984" cy="487362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solidFill>
                  <a:srgbClr val="3333FF"/>
                </a:solidFill>
              </a:rPr>
              <a:t>Unit 6: Exercise:</a:t>
            </a:r>
            <a:endParaRPr lang="en-US" dirty="0">
              <a:solidFill>
                <a:srgbClr val="3333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057275"/>
            <a:ext cx="8705850" cy="572452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352800" y="5791200"/>
            <a:ext cx="21336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 smtClean="0"/>
              <a:t>C. question</a:t>
            </a:r>
            <a:endParaRPr lang="en-US" sz="3000" dirty="0"/>
          </a:p>
        </p:txBody>
      </p:sp>
      <p:sp>
        <p:nvSpPr>
          <p:cNvPr id="9" name="Rectangle 8"/>
          <p:cNvSpPr/>
          <p:nvPr/>
        </p:nvSpPr>
        <p:spPr>
          <a:xfrm>
            <a:off x="6285847" y="5791825"/>
            <a:ext cx="2133600" cy="4572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dirty="0"/>
              <a:t>D</a:t>
            </a:r>
            <a:r>
              <a:rPr lang="en-US" sz="3000" dirty="0" smtClean="0"/>
              <a:t>. best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119486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742950"/>
          </a:xfrm>
        </p:spPr>
        <p:txBody>
          <a:bodyPr>
            <a:normAutofit/>
          </a:bodyPr>
          <a:lstStyle/>
          <a:p>
            <a:r>
              <a:rPr lang="en-US" dirty="0" smtClean="0"/>
              <a:t>Unit 6: Exercise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6422" y="876300"/>
            <a:ext cx="8743950" cy="57531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008397" y="1905000"/>
            <a:ext cx="1621003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C/ request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6200" y="2324100"/>
            <a:ext cx="4343400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C/ upon request = when asked for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008396" y="3219450"/>
            <a:ext cx="1621003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C/ effect 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79949" y="3726617"/>
            <a:ext cx="4339652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Take effect = be effective; begin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895600" y="4711596"/>
            <a:ext cx="1621003" cy="3176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B/ attention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516603" y="5105400"/>
            <a:ext cx="4339652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Pay attention to = look at carefully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895599" y="6036664"/>
            <a:ext cx="1621003" cy="381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B/ balance</a:t>
            </a:r>
            <a:endParaRPr lang="en-US" sz="2000" dirty="0">
              <a:solidFill>
                <a:schemeClr val="tx1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4876800" y="6324600"/>
            <a:ext cx="4339652" cy="533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 smtClean="0">
                <a:solidFill>
                  <a:schemeClr val="tx1"/>
                </a:solidFill>
              </a:rPr>
              <a:t>Bank balance = money left over in one’s bank account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264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050561"/>
            <a:ext cx="7337476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23 Track 23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610600" y="383499"/>
            <a:ext cx="609600" cy="609600"/>
          </a:xfrm>
        </p:spPr>
      </p:pic>
    </p:spTree>
    <p:extLst>
      <p:ext uri="{BB962C8B-B14F-4D97-AF65-F5344CB8AC3E}">
        <p14:creationId xmlns:p14="http://schemas.microsoft.com/office/powerpoint/2010/main" val="20606037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57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8776E-9022-49C0-975E-4D3E3EE997B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1" y="609600"/>
            <a:ext cx="7696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447800"/>
            <a:ext cx="5105400" cy="49700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23 Track 23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53400" y="3048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6269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357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7360921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Vocabulary: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" y="1447800"/>
            <a:ext cx="6665100" cy="4593563"/>
          </a:xfrm>
        </p:spPr>
        <p:txBody>
          <a:bodyPr/>
          <a:lstStyle/>
          <a:p>
            <a:r>
              <a:rPr lang="en-US" sz="3000" b="1" dirty="0" smtClean="0">
                <a:solidFill>
                  <a:srgbClr val="00B050"/>
                </a:solidFill>
              </a:rPr>
              <a:t>Sleepy (</a:t>
            </a:r>
            <a:r>
              <a:rPr lang="en-US" sz="3000" b="1" dirty="0" err="1" smtClean="0">
                <a:solidFill>
                  <a:srgbClr val="00B050"/>
                </a:solidFill>
              </a:rPr>
              <a:t>adj</a:t>
            </a:r>
            <a:r>
              <a:rPr lang="en-US" sz="3000" b="1" dirty="0" smtClean="0">
                <a:solidFill>
                  <a:srgbClr val="00B050"/>
                </a:solidFill>
              </a:rPr>
              <a:t>): </a:t>
            </a:r>
            <a:r>
              <a:rPr lang="en-US" sz="3200" dirty="0"/>
              <a:t>needing sleep; ready to go to sleep</a:t>
            </a:r>
            <a:endParaRPr lang="en-US" sz="3000" b="1" dirty="0">
              <a:solidFill>
                <a:srgbClr val="00B05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3352800"/>
            <a:ext cx="5715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4795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7360921" cy="838200"/>
          </a:xfrm>
        </p:spPr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VOCABULARY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" y="3276600"/>
            <a:ext cx="9520002" cy="3581400"/>
          </a:xfrm>
        </p:spPr>
        <p:txBody>
          <a:bodyPr>
            <a:normAutofit/>
          </a:bodyPr>
          <a:lstStyle/>
          <a:p>
            <a:pPr fontAlgn="base">
              <a:buFont typeface="Arial"/>
              <a:buChar char="•"/>
            </a:pPr>
            <a:r>
              <a:rPr lang="en-US" sz="3000" b="1" dirty="0" err="1" smtClean="0">
                <a:solidFill>
                  <a:srgbClr val="00B050"/>
                </a:solidFill>
              </a:rPr>
              <a:t>jeg</a:t>
            </a:r>
            <a:r>
              <a:rPr lang="en-US" sz="3000" b="1" dirty="0" smtClean="0">
                <a:solidFill>
                  <a:srgbClr val="00B050"/>
                </a:solidFill>
              </a:rPr>
              <a:t> lag (n): </a:t>
            </a:r>
            <a:r>
              <a:rPr lang="en-US" sz="3200" dirty="0">
                <a:solidFill>
                  <a:srgbClr val="333333"/>
                </a:solidFill>
                <a:latin typeface="inherit"/>
              </a:rPr>
              <a:t>the feeling of being tired and slightly confused after a long plane journey, especially when there is a big difference in the time at </a:t>
            </a:r>
            <a:r>
              <a:rPr lang="en-US" sz="3200" dirty="0" smtClean="0">
                <a:solidFill>
                  <a:srgbClr val="333333"/>
                </a:solidFill>
                <a:latin typeface="inherit"/>
              </a:rPr>
              <a:t>the </a:t>
            </a:r>
            <a:r>
              <a:rPr lang="en-US" sz="3200" dirty="0">
                <a:solidFill>
                  <a:srgbClr val="333333"/>
                </a:solidFill>
                <a:latin typeface="inherit"/>
              </a:rPr>
              <a:t>place you leave and that at the place you arrive </a:t>
            </a:r>
            <a:r>
              <a:rPr lang="en-US" sz="3200" dirty="0" err="1">
                <a:solidFill>
                  <a:srgbClr val="333333"/>
                </a:solidFill>
                <a:latin typeface="inherit"/>
              </a:rPr>
              <a:t>in</a:t>
            </a:r>
            <a:r>
              <a:rPr lang="en-US" sz="3200" i="1" dirty="0" err="1">
                <a:solidFill>
                  <a:srgbClr val="333333"/>
                </a:solidFill>
                <a:latin typeface="inherit"/>
              </a:rPr>
              <a:t>I’m</a:t>
            </a:r>
            <a:r>
              <a:rPr lang="en-US" sz="3200" i="1" dirty="0">
                <a:solidFill>
                  <a:srgbClr val="333333"/>
                </a:solidFill>
                <a:latin typeface="inherit"/>
              </a:rPr>
              <a:t> still suffering from jet lag after my trip to Australia.</a:t>
            </a:r>
            <a:endParaRPr lang="en-US" sz="3200" b="0" i="1" dirty="0">
              <a:solidFill>
                <a:srgbClr val="333333"/>
              </a:solidFill>
              <a:effectLst/>
              <a:latin typeface="inherit"/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5122" name="Picture 2" descr="Jet lag là gì ?? Biện pháp khắc phục cho Jet Lag là gì? | Vietnam Lik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5600" y="152400"/>
            <a:ext cx="4897202" cy="2592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307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" y="3986212"/>
            <a:ext cx="6665100" cy="2055151"/>
          </a:xfrm>
        </p:spPr>
        <p:txBody>
          <a:bodyPr>
            <a:normAutofit/>
          </a:bodyPr>
          <a:lstStyle/>
          <a:p>
            <a:r>
              <a:rPr lang="en-US" sz="3000" dirty="0" smtClean="0"/>
              <a:t>Asleep (</a:t>
            </a:r>
            <a:r>
              <a:rPr lang="en-US" sz="3000" dirty="0" err="1" smtClean="0"/>
              <a:t>adj</a:t>
            </a:r>
            <a:r>
              <a:rPr lang="en-US" sz="3000" dirty="0" smtClean="0"/>
              <a:t>): </a:t>
            </a:r>
            <a:r>
              <a:rPr lang="en-US" sz="3000" dirty="0" err="1" smtClean="0"/>
              <a:t>ngủ</a:t>
            </a:r>
            <a:r>
              <a:rPr lang="en-US" sz="3000" dirty="0" smtClean="0"/>
              <a:t> </a:t>
            </a:r>
            <a:r>
              <a:rPr lang="en-US" sz="3000" dirty="0" err="1" smtClean="0"/>
              <a:t>ngục</a:t>
            </a:r>
            <a:r>
              <a:rPr lang="en-US" sz="3000" dirty="0" smtClean="0"/>
              <a:t> </a:t>
            </a:r>
          </a:p>
          <a:p>
            <a:r>
              <a:rPr lang="en-US" sz="3000" i="1" dirty="0"/>
              <a:t>He was so exhausted that he </a:t>
            </a:r>
            <a:r>
              <a:rPr lang="en-US" sz="3000" b="1" i="1" dirty="0"/>
              <a:t>fell asleep</a:t>
            </a:r>
            <a:r>
              <a:rPr lang="en-US" sz="3000" i="1" dirty="0"/>
              <a:t> at his desk.</a:t>
            </a:r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19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304800"/>
            <a:ext cx="5318363" cy="36814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0192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" y="3525658"/>
            <a:ext cx="8122921" cy="1351142"/>
          </a:xfrm>
        </p:spPr>
        <p:txBody>
          <a:bodyPr>
            <a:normAutofit/>
          </a:bodyPr>
          <a:lstStyle/>
          <a:p>
            <a:r>
              <a:rPr lang="en-US" sz="3000" dirty="0" smtClean="0"/>
              <a:t>A surf board (n): </a:t>
            </a:r>
            <a:r>
              <a:rPr lang="en-US" sz="3200" dirty="0"/>
              <a:t>a long narrow board used for </a:t>
            </a:r>
            <a:r>
              <a:rPr lang="en-US" sz="3200" u="sng" dirty="0" smtClean="0">
                <a:hlinkClick r:id="rId2" tooltip="surfing definition"/>
              </a:rPr>
              <a:t>surfing</a:t>
            </a:r>
            <a:r>
              <a:rPr lang="en-US" sz="3200" dirty="0" smtClean="0"/>
              <a:t> </a:t>
            </a:r>
            <a:r>
              <a:rPr lang="en-US" sz="3200" dirty="0" smtClean="0">
                <a:sym typeface="Wingdings" pitchFamily="2" charset="2"/>
              </a:rPr>
              <a:t> </a:t>
            </a:r>
            <a:r>
              <a:rPr lang="en-US" sz="3000" dirty="0" err="1" smtClean="0"/>
              <a:t>ván</a:t>
            </a:r>
            <a:r>
              <a:rPr lang="en-US" sz="3000" dirty="0" smtClean="0"/>
              <a:t> </a:t>
            </a:r>
            <a:r>
              <a:rPr lang="en-US" sz="3000" dirty="0" err="1" smtClean="0"/>
              <a:t>lướt</a:t>
            </a:r>
            <a:r>
              <a:rPr lang="en-US" sz="3000" dirty="0" smtClean="0"/>
              <a:t> </a:t>
            </a:r>
            <a:r>
              <a:rPr lang="en-US" sz="3000" dirty="0" err="1" smtClean="0"/>
              <a:t>sóng</a:t>
            </a:r>
            <a:r>
              <a:rPr lang="en-US" sz="3000" dirty="0" smtClean="0"/>
              <a:t> </a:t>
            </a: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5400" y="16239"/>
            <a:ext cx="4376737" cy="32808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52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Answer: </a:t>
            </a:r>
            <a:endParaRPr lang="en-US" dirty="0"/>
          </a:p>
        </p:txBody>
      </p:sp>
      <p:pic>
        <p:nvPicPr>
          <p:cNvPr id="7" name="23 Track 23.wma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209800" y="4038600"/>
            <a:ext cx="609600" cy="609600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1639" y="422223"/>
            <a:ext cx="5513832" cy="617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1" y="1371600"/>
            <a:ext cx="3505200" cy="2171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82298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14357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9554" y="228600"/>
            <a:ext cx="6665099" cy="762000"/>
          </a:xfrm>
        </p:spPr>
        <p:txBody>
          <a:bodyPr/>
          <a:lstStyle/>
          <a:p>
            <a:r>
              <a:rPr lang="en-US" dirty="0" smtClean="0"/>
              <a:t>Part IV: Short talks – p. 132 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31" y="838200"/>
            <a:ext cx="6588369" cy="57099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24 Track 24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43800" y="624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60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23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640079" y="228600"/>
            <a:ext cx="6665099" cy="838200"/>
          </a:xfrm>
        </p:spPr>
        <p:txBody>
          <a:bodyPr/>
          <a:lstStyle/>
          <a:p>
            <a:r>
              <a:rPr lang="en-US" dirty="0" smtClean="0"/>
              <a:t>Part IV: Short talks – p. 132 </a:t>
            </a:r>
            <a:endParaRPr lang="en-U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55557"/>
            <a:ext cx="5726243" cy="54696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24 Track 24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620000" y="10118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3901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22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099" cy="8382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40079" y="1295401"/>
            <a:ext cx="6665100" cy="19050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island </a:t>
            </a:r>
            <a:r>
              <a:rPr lang="en-US" sz="3000" dirty="0"/>
              <a:t>/ˈ</a:t>
            </a:r>
            <a:r>
              <a:rPr lang="en-US" sz="3000" dirty="0" err="1"/>
              <a:t>aɪlənd</a:t>
            </a:r>
            <a:r>
              <a:rPr lang="en-US" sz="3000" dirty="0"/>
              <a:t>/ </a:t>
            </a:r>
            <a:r>
              <a:rPr lang="en-US" sz="3000" dirty="0" smtClean="0"/>
              <a:t>(n) : </a:t>
            </a:r>
            <a:r>
              <a:rPr lang="en-US" sz="3000" dirty="0"/>
              <a:t>a piece of land that is completely surrounded by </a:t>
            </a:r>
            <a:r>
              <a:rPr lang="en-US" sz="3000" dirty="0" smtClean="0"/>
              <a:t>water</a:t>
            </a: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0244" name="Picture 4" descr="WILSON ISLAND - Đánh giá Khu cắm trại &amp; So sánh giá - Tripadvis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4950" y="2819400"/>
            <a:ext cx="5238750" cy="3495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0722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304800"/>
            <a:ext cx="6665099" cy="10668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7800" y="5486400"/>
            <a:ext cx="5151121" cy="658809"/>
          </a:xfrm>
        </p:spPr>
        <p:txBody>
          <a:bodyPr>
            <a:normAutofit/>
          </a:bodyPr>
          <a:lstStyle/>
          <a:p>
            <a:r>
              <a:rPr lang="en-US" sz="3000" dirty="0" smtClean="0"/>
              <a:t>A CRUISE SHIP</a:t>
            </a: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1266" name="Picture 2" descr="Timeline: how coronavirus is disrupting the cruise sec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295400"/>
            <a:ext cx="5181600" cy="3886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5136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304800"/>
            <a:ext cx="6665099" cy="10668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143000"/>
            <a:ext cx="5410200" cy="2514600"/>
          </a:xfrm>
        </p:spPr>
        <p:txBody>
          <a:bodyPr>
            <a:normAutofit/>
          </a:bodyPr>
          <a:lstStyle/>
          <a:p>
            <a:pPr fontAlgn="base"/>
            <a:r>
              <a:rPr lang="en-US" sz="3200" b="1" dirty="0" smtClean="0"/>
              <a:t>Episode (N): </a:t>
            </a:r>
            <a:r>
              <a:rPr lang="en-US" sz="3200" dirty="0"/>
              <a:t>one part of a story that is broadcast on television or radio in several </a:t>
            </a:r>
            <a:r>
              <a:rPr lang="en-US" sz="3200" dirty="0" smtClean="0"/>
              <a:t>parts: TẬP PHIM </a:t>
            </a:r>
            <a:endParaRPr lang="en-US" sz="3200" b="1" dirty="0"/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2290" name="Picture 2" descr="Choices, Episode – Emily Short's Interactive Storytelli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6151" y="-44970"/>
            <a:ext cx="3733800" cy="6629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251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099" cy="7620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451373"/>
            <a:ext cx="6665100" cy="1672828"/>
          </a:xfrm>
        </p:spPr>
        <p:txBody>
          <a:bodyPr>
            <a:normAutofit/>
          </a:bodyPr>
          <a:lstStyle/>
          <a:p>
            <a:pPr fontAlgn="base"/>
            <a:r>
              <a:rPr lang="en-US" sz="3000" dirty="0" smtClean="0"/>
              <a:t>Reporter </a:t>
            </a:r>
            <a:r>
              <a:rPr lang="en-US" sz="3000" dirty="0"/>
              <a:t>/</a:t>
            </a:r>
            <a:r>
              <a:rPr lang="en-US" sz="3000" dirty="0" err="1"/>
              <a:t>rɪˈpɔːrtər</a:t>
            </a:r>
            <a:r>
              <a:rPr lang="en-US" sz="3000" dirty="0" smtClean="0"/>
              <a:t>/ (n): ​</a:t>
            </a:r>
            <a:r>
              <a:rPr lang="en-US" sz="3000" dirty="0"/>
              <a:t>a person who collects and reports news for newspapers, radio or television</a:t>
            </a:r>
          </a:p>
          <a:p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1450" y="3391759"/>
            <a:ext cx="5154760" cy="3433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2" name="Picture 4" descr="News reporter live broadcasting on street ⬇ Stock Photo, Image by ©  michaeljung #349109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30" y="3378017"/>
            <a:ext cx="5171255" cy="344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224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49" y="152400"/>
            <a:ext cx="6665099" cy="10668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1143000"/>
            <a:ext cx="5410200" cy="685800"/>
          </a:xfrm>
        </p:spPr>
        <p:txBody>
          <a:bodyPr>
            <a:normAutofit/>
          </a:bodyPr>
          <a:lstStyle/>
          <a:p>
            <a:pPr fontAlgn="base"/>
            <a:r>
              <a:rPr lang="en-US" sz="3200" b="1" dirty="0" smtClean="0"/>
              <a:t>GOAT-MILK CHEESE</a:t>
            </a:r>
            <a:endParaRPr lang="en-US" sz="3200" b="1" dirty="0"/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3316" name="Picture 4" descr="GOAT MILK CHEESE (Phô mai sữa dê tươi) » Sữa Dê Olala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078636"/>
            <a:ext cx="4876799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003501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49" y="152400"/>
            <a:ext cx="6665099" cy="1066800"/>
          </a:xfrm>
        </p:spPr>
        <p:txBody>
          <a:bodyPr/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143000"/>
            <a:ext cx="7616825" cy="1066800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en-US" sz="3200" b="1" dirty="0" smtClean="0"/>
              <a:t>Sunburn </a:t>
            </a:r>
            <a:r>
              <a:rPr lang="en-US" sz="2400" dirty="0"/>
              <a:t>/ˈ</a:t>
            </a:r>
            <a:r>
              <a:rPr lang="en-US" sz="2400" dirty="0" err="1"/>
              <a:t>sʌnbɜːn</a:t>
            </a:r>
            <a:r>
              <a:rPr lang="en-US" sz="2400" dirty="0"/>
              <a:t>/ </a:t>
            </a:r>
            <a:r>
              <a:rPr lang="en-US" sz="3200" b="1" dirty="0" smtClean="0"/>
              <a:t>(n):</a:t>
            </a:r>
            <a:r>
              <a:rPr lang="en-US" sz="3200" dirty="0"/>
              <a:t>the condition of having painful red skin because you have spent too much time in the sun</a:t>
            </a:r>
            <a:endParaRPr lang="en-US" sz="3200" b="1" dirty="0"/>
          </a:p>
          <a:p>
            <a:pPr marL="0" indent="0">
              <a:buNone/>
            </a:pP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29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AutoShape 2" descr="Sunburn - Skin Disorders - MSD Manual Consumer Versio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800" y="2590800"/>
            <a:ext cx="5590309" cy="3886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97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0079" y="228600"/>
            <a:ext cx="3703321" cy="762000"/>
          </a:xfrm>
        </p:spPr>
        <p:txBody>
          <a:bodyPr>
            <a:normAutofit/>
          </a:bodyPr>
          <a:lstStyle/>
          <a:p>
            <a:r>
              <a:rPr lang="en-US" dirty="0" smtClean="0"/>
              <a:t>VOCABULARY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4419600" cy="5562600"/>
          </a:xfrm>
        </p:spPr>
        <p:txBody>
          <a:bodyPr>
            <a:normAutofit/>
          </a:bodyPr>
          <a:lstStyle/>
          <a:p>
            <a:pPr fontAlgn="base"/>
            <a:r>
              <a:rPr lang="en-US" sz="3000" dirty="0" smtClean="0"/>
              <a:t>Sunscreen </a:t>
            </a:r>
            <a:r>
              <a:rPr lang="en-US" sz="3200" dirty="0"/>
              <a:t>/ˈ</a:t>
            </a:r>
            <a:r>
              <a:rPr lang="en-US" sz="3200" dirty="0" err="1"/>
              <a:t>sʌnskriːn</a:t>
            </a:r>
            <a:r>
              <a:rPr lang="en-US" sz="3200" dirty="0"/>
              <a:t>/</a:t>
            </a:r>
          </a:p>
          <a:p>
            <a:pPr fontAlgn="base"/>
            <a:r>
              <a:rPr lang="en-US" sz="3200" dirty="0"/>
              <a:t>[countable, uncountable]</a:t>
            </a:r>
          </a:p>
          <a:p>
            <a:pPr fontAlgn="base"/>
            <a:r>
              <a:rPr lang="en-US" sz="3200" dirty="0"/>
              <a:t>​a cream or liquid that you put on your skin to protect it from the harmful effects of the sun</a:t>
            </a:r>
          </a:p>
          <a:p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912" y="0"/>
            <a:ext cx="537306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009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33" y="1600201"/>
            <a:ext cx="2869367" cy="3276600"/>
          </a:xfrm>
        </p:spPr>
        <p:txBody>
          <a:bodyPr>
            <a:normAutofit fontScale="92500" lnSpcReduction="20000"/>
          </a:bodyPr>
          <a:lstStyle/>
          <a:p>
            <a:r>
              <a:rPr lang="en-US" sz="3000" dirty="0" smtClean="0"/>
              <a:t>1/ (B)</a:t>
            </a:r>
          </a:p>
          <a:p>
            <a:r>
              <a:rPr lang="en-US" sz="3000" dirty="0" smtClean="0"/>
              <a:t>On an island</a:t>
            </a:r>
          </a:p>
          <a:p>
            <a:r>
              <a:rPr lang="en-US" sz="3000" dirty="0" smtClean="0"/>
              <a:t>2/ (A)</a:t>
            </a:r>
          </a:p>
          <a:p>
            <a:r>
              <a:rPr lang="en-US" sz="3000" dirty="0" smtClean="0"/>
              <a:t>He is a reporter.</a:t>
            </a:r>
          </a:p>
          <a:p>
            <a:r>
              <a:rPr lang="en-US" sz="3000" dirty="0" smtClean="0"/>
              <a:t>3/ (C)</a:t>
            </a:r>
          </a:p>
          <a:p>
            <a:r>
              <a:rPr lang="en-US" sz="3000" dirty="0" smtClean="0"/>
              <a:t>Part 3</a:t>
            </a:r>
          </a:p>
          <a:p>
            <a:endParaRPr lang="en-US" sz="3000" dirty="0" smtClean="0"/>
          </a:p>
          <a:p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5600" y="1752600"/>
            <a:ext cx="6584414" cy="502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40079" y="381000"/>
            <a:ext cx="6665099" cy="762000"/>
          </a:xfrm>
        </p:spPr>
        <p:txBody>
          <a:bodyPr/>
          <a:lstStyle/>
          <a:p>
            <a:r>
              <a:rPr lang="en-US" dirty="0" smtClean="0"/>
              <a:t>ANSWER: PART IV: SHORT TALKS </a:t>
            </a:r>
            <a:endParaRPr lang="en-US" dirty="0"/>
          </a:p>
        </p:txBody>
      </p:sp>
      <p:pic>
        <p:nvPicPr>
          <p:cNvPr id="2" name="24 Track 24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924800" y="2286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1761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5" dur="20223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6665099" cy="685800"/>
          </a:xfrm>
        </p:spPr>
        <p:txBody>
          <a:bodyPr/>
          <a:lstStyle/>
          <a:p>
            <a:r>
              <a:rPr lang="en-US" dirty="0" smtClean="0"/>
              <a:t>ANSWER: PART IV: SHORT TALKS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39" y="1066801"/>
            <a:ext cx="4022361" cy="3810000"/>
          </a:xfrm>
        </p:spPr>
        <p:txBody>
          <a:bodyPr>
            <a:normAutofit/>
          </a:bodyPr>
          <a:lstStyle/>
          <a:p>
            <a:r>
              <a:rPr lang="en-US" sz="3000" dirty="0" smtClean="0"/>
              <a:t>4/ (B) what to do</a:t>
            </a:r>
          </a:p>
          <a:p>
            <a:r>
              <a:rPr lang="en-US" sz="3000" dirty="0" smtClean="0"/>
              <a:t>5/ (D) 11 </a:t>
            </a:r>
            <a:r>
              <a:rPr lang="en-US" sz="3000" dirty="0" err="1" smtClean="0"/>
              <a:t>a.m</a:t>
            </a:r>
            <a:r>
              <a:rPr lang="en-US" sz="3000" dirty="0" smtClean="0"/>
              <a:t> and 2 </a:t>
            </a:r>
            <a:r>
              <a:rPr lang="en-US" sz="3000" dirty="0" err="1" smtClean="0"/>
              <a:t>p.m</a:t>
            </a:r>
            <a:endParaRPr lang="en-US" sz="3000" dirty="0" smtClean="0"/>
          </a:p>
          <a:p>
            <a:r>
              <a:rPr lang="en-US" sz="3000" dirty="0" smtClean="0"/>
              <a:t>6/ (A) buying sunscreen</a:t>
            </a:r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914400"/>
            <a:ext cx="5441992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24 Track 24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905000" y="37950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511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0223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1600" y="1219200"/>
            <a:ext cx="4267200" cy="2133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1 Education</a:t>
            </a:r>
          </a:p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 – Page 39</a:t>
            </a:r>
          </a:p>
          <a:p>
            <a:pPr marL="82296" indent="0" algn="ctr">
              <a:buNone/>
            </a:pP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65DBF8-4261-46DD-AAC0-E3AF6696047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19458" name="Picture 2" descr="C:\Users\PC\Desktop\H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457200"/>
            <a:ext cx="428625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39694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838200"/>
            <a:ext cx="8305800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Intermediate 1 Unit 6 At Work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5DA0DD-4686-46A0-B7E8-064139343DD8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34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1752600"/>
            <a:ext cx="79248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1997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6 At Work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E948D6-3666-4D70-B401-3539481D333A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35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Duke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Duke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Joe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Duke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Joe</a:t>
            </a:r>
          </a:p>
          <a:p>
            <a:pPr marL="342900" indent="-342900"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Duke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8162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 algn="r"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a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5365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  <p:bldP spid="11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609600"/>
            <a:ext cx="9144000" cy="990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40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36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pic>
        <p:nvPicPr>
          <p:cNvPr id="20482" name="Picture 2" descr="C:\Users\PC\Desktop\H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524000"/>
            <a:ext cx="38290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5410200" y="1524000"/>
            <a:ext cx="3581400" cy="510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Answer b: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1. college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2. attends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3. championship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4. coach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5. mastered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6. Motivated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7. Intelligent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Answer c: </a:t>
            </a:r>
          </a:p>
          <a:p>
            <a:pPr algn="just"/>
            <a:r>
              <a:rPr lang="en-US" sz="3000" dirty="0" smtClean="0">
                <a:solidFill>
                  <a:schemeClr val="tx1"/>
                </a:solidFill>
              </a:rPr>
              <a:t>1, 2,4,5</a:t>
            </a:r>
            <a:endParaRPr lang="en-US" sz="3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1483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7200900" cy="6858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41</a:t>
            </a:r>
            <a:endParaRPr lang="en-US" sz="44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37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10200" y="1143000"/>
            <a:ext cx="3581400" cy="5715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Answer a: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False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True</a:t>
            </a:r>
          </a:p>
          <a:p>
            <a:pPr algn="just"/>
            <a:r>
              <a:rPr lang="en-US" sz="2400" dirty="0" smtClean="0">
                <a:solidFill>
                  <a:schemeClr val="tx1"/>
                </a:solidFill>
              </a:rPr>
              <a:t>Answer b: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Against</a:t>
            </a:r>
          </a:p>
          <a:p>
            <a:pPr marL="514350" indent="-514350" algn="just"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  <a:endParaRPr lang="en-US" sz="2000" dirty="0" smtClean="0">
              <a:solidFill>
                <a:prstClr val="white"/>
              </a:solidFill>
            </a:endParaRPr>
          </a:p>
        </p:txBody>
      </p:sp>
      <p:pic>
        <p:nvPicPr>
          <p:cNvPr id="21506" name="Picture 2" descr="C:\Users\PC\Desktop\H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" y="1556479"/>
            <a:ext cx="3486150" cy="464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885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3200" b="1" dirty="0" smtClean="0">
                <a:solidFill>
                  <a:srgbClr val="00B050"/>
                </a:solidFill>
              </a:rPr>
              <a:t>English Discoveries</a:t>
            </a:r>
            <a:endParaRPr lang="en-US" sz="32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457201"/>
            <a:ext cx="6172200" cy="6858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Unit 1: Education page 42</a:t>
            </a:r>
            <a:endParaRPr lang="en-US" sz="3000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FB95BF-55DF-4D11-9E7B-DD6C3B4A0A46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38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410200" y="990600"/>
            <a:ext cx="3581400" cy="1295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2400" dirty="0" smtClean="0">
                <a:solidFill>
                  <a:prstClr val="black"/>
                </a:solidFill>
              </a:rPr>
              <a:t>Write a letter and then hand in</a:t>
            </a:r>
            <a:endParaRPr lang="en-US" sz="2000" dirty="0">
              <a:solidFill>
                <a:prstClr val="white"/>
              </a:solidFill>
            </a:endParaRPr>
          </a:p>
        </p:txBody>
      </p:sp>
      <p:pic>
        <p:nvPicPr>
          <p:cNvPr id="22530" name="Picture 2" descr="C:\Users\PC\Desktop\H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1497767"/>
            <a:ext cx="3886200" cy="518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1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39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640079" y="609600"/>
            <a:ext cx="6665099" cy="6858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3000" b="1" dirty="0" smtClean="0">
                <a:solidFill>
                  <a:srgbClr val="FF0000"/>
                </a:solidFill>
              </a:rPr>
              <a:t>Unit 1: Education page 43</a:t>
            </a:r>
            <a:endParaRPr lang="en-US" sz="3000" b="1" dirty="0">
              <a:solidFill>
                <a:srgbClr val="FF0000"/>
              </a:solidFill>
            </a:endParaRPr>
          </a:p>
        </p:txBody>
      </p:sp>
      <p:pic>
        <p:nvPicPr>
          <p:cNvPr id="23554" name="Picture 2" descr="C:\Users\PC\Desktop\H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1371600"/>
            <a:ext cx="3638550" cy="485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ontent Placeholder 7"/>
          <p:cNvSpPr>
            <a:spLocks noGrp="1"/>
          </p:cNvSpPr>
          <p:nvPr>
            <p:ph idx="1"/>
          </p:nvPr>
        </p:nvSpPr>
        <p:spPr>
          <a:xfrm>
            <a:off x="4267200" y="1261180"/>
            <a:ext cx="5361454" cy="5063420"/>
          </a:xfrm>
        </p:spPr>
        <p:txBody>
          <a:bodyPr>
            <a:no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Answer a: 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How did you do on that math test yesterday?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That was the hardest test I’ve ever taken.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Yeah. I wonder if Mr. Pascal has graded them yet.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I’m sure he has.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How can you be sure?</a:t>
            </a:r>
          </a:p>
          <a:p>
            <a:r>
              <a:rPr lang="en-US" sz="2400" dirty="0" smtClean="0">
                <a:solidFill>
                  <a:schemeClr val="tx1"/>
                </a:solidFill>
              </a:rPr>
              <a:t>I saw him this morning and he wasn’t happy at all.</a:t>
            </a: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346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  <p:bldP spid="8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7388" y="76200"/>
            <a:ext cx="7872984" cy="685800"/>
          </a:xfrm>
        </p:spPr>
        <p:txBody>
          <a:bodyPr>
            <a:normAutofit/>
          </a:bodyPr>
          <a:lstStyle/>
          <a:p>
            <a:pPr algn="r"/>
            <a:r>
              <a:rPr lang="en-US" sz="2800" b="1" dirty="0" smtClean="0">
                <a:solidFill>
                  <a:srgbClr val="00B050"/>
                </a:solidFill>
              </a:rPr>
              <a:t>English Discoveries</a:t>
            </a:r>
            <a:endParaRPr lang="en-US" sz="2800" b="1" dirty="0">
              <a:solidFill>
                <a:srgbClr val="00B05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3000" y="609600"/>
            <a:ext cx="8305800" cy="838200"/>
          </a:xfrm>
        </p:spPr>
        <p:txBody>
          <a:bodyPr>
            <a:noAutofit/>
          </a:bodyPr>
          <a:lstStyle/>
          <a:p>
            <a:pPr marL="82296" indent="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Intermediate 1 Unit 1: Education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839C0D-2546-4AF7-A68D-DBC416847817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 dirty="0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40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371600" y="1981200"/>
            <a:ext cx="80772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 both</a:t>
            </a:r>
          </a:p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Teacher</a:t>
            </a:r>
          </a:p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Student</a:t>
            </a:r>
          </a:p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Teacher</a:t>
            </a:r>
          </a:p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Student</a:t>
            </a:r>
          </a:p>
          <a:p>
            <a:pPr marL="342900" indent="-342900">
              <a:buFontTx/>
              <a:buAutoNum type="arabicPeriod"/>
            </a:pPr>
            <a:r>
              <a:rPr lang="en-US" sz="3600" dirty="0" smtClean="0">
                <a:solidFill>
                  <a:srgbClr val="0000FF"/>
                </a:solidFill>
              </a:rPr>
              <a:t>Teacher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285875" y="1295400"/>
            <a:ext cx="3590925" cy="609600"/>
          </a:xfrm>
          <a:prstGeom prst="rect">
            <a:avLst/>
          </a:prstGeom>
        </p:spPr>
        <p:txBody>
          <a:bodyPr>
            <a:noAutofit/>
          </a:bodyPr>
          <a:lstStyle>
            <a:lvl1pPr marL="365760" indent="-283464" algn="l" rtl="0" eaLnBrk="1" latinLnBrk="0" hangingPunct="1">
              <a:lnSpc>
                <a:spcPct val="100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37744" algn="l" rtl="0" eaLnBrk="1" latinLnBrk="0" hangingPunct="1">
              <a:lnSpc>
                <a:spcPct val="100000"/>
              </a:lnSpc>
              <a:spcBef>
                <a:spcPts val="550"/>
              </a:spcBef>
              <a:buClr>
                <a:schemeClr val="accent1"/>
              </a:buClr>
              <a:buFont typeface="Verdana"/>
              <a:buChar char="◦"/>
              <a:defRPr kumimoji="0"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86968" indent="-22860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2"/>
              </a:buClr>
              <a:buFont typeface="Wingdings 2"/>
              <a:buChar char="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7280" indent="-173736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298448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50876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5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71907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0240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30552" indent="-182880" algn="l" rtl="0" eaLnBrk="1" latinLnBrk="0" hangingPunct="1">
              <a:lnSpc>
                <a:spcPct val="100000"/>
              </a:lnSpc>
              <a:spcBef>
                <a:spcPct val="20000"/>
              </a:spcBef>
              <a:buClr>
                <a:schemeClr val="accent6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pPr marL="82296" indent="0">
              <a:buClr>
                <a:srgbClr val="3891A7"/>
              </a:buClr>
              <a:buFont typeface="Wingdings 2"/>
              <a:buNone/>
            </a:pPr>
            <a:r>
              <a:rPr lang="en-US" b="1" dirty="0" smtClean="0">
                <a:solidFill>
                  <a:srgbClr val="0000FF"/>
                </a:solidFill>
              </a:rPr>
              <a:t>Answer Key b</a:t>
            </a:r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7941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19599" y="1447800"/>
            <a:ext cx="4724401" cy="4593563"/>
          </a:xfrm>
        </p:spPr>
        <p:txBody>
          <a:bodyPr>
            <a:normAutofit/>
          </a:bodyPr>
          <a:lstStyle/>
          <a:p>
            <a:r>
              <a:rPr lang="en-US" sz="2400" dirty="0" smtClean="0">
                <a:solidFill>
                  <a:schemeClr val="tx1"/>
                </a:solidFill>
              </a:rPr>
              <a:t>Answer a: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For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Since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Just/ already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Already/ just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Already</a:t>
            </a:r>
          </a:p>
          <a:p>
            <a:pPr>
              <a:buAutoNum type="arabicPeriod"/>
            </a:pPr>
            <a:r>
              <a:rPr lang="en-US" sz="2400" dirty="0" smtClean="0">
                <a:solidFill>
                  <a:schemeClr val="tx1"/>
                </a:solidFill>
              </a:rPr>
              <a:t>yet</a:t>
            </a:r>
            <a:endParaRPr lang="en-US" sz="2400" dirty="0">
              <a:solidFill>
                <a:schemeClr val="tx1"/>
              </a:solidFill>
            </a:endParaRP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623341" y="152400"/>
            <a:ext cx="7360921" cy="7366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44</a:t>
            </a:r>
            <a:endParaRPr lang="en-US" sz="4400" b="1" dirty="0">
              <a:solidFill>
                <a:srgbClr val="FF0000"/>
              </a:solidFill>
            </a:endParaRPr>
          </a:p>
        </p:txBody>
      </p:sp>
      <p:pic>
        <p:nvPicPr>
          <p:cNvPr id="24578" name="Picture 2" descr="C:\Users\PC\Desktop\H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346200"/>
            <a:ext cx="3733800" cy="4978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1935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24000"/>
            <a:ext cx="8762999" cy="4517363"/>
          </a:xfrm>
        </p:spPr>
        <p:txBody>
          <a:bodyPr>
            <a:normAutofit/>
          </a:bodyPr>
          <a:lstStyle/>
          <a:p>
            <a:r>
              <a:rPr lang="en-US" sz="3000" dirty="0" smtClean="0"/>
              <a:t>Answer c: </a:t>
            </a:r>
          </a:p>
          <a:p>
            <a:pPr marL="514350" indent="-514350">
              <a:buAutoNum type="arabicPeriod"/>
            </a:pPr>
            <a:r>
              <a:rPr lang="en-US" sz="3000" dirty="0" smtClean="0"/>
              <a:t>I have been a student at Jefferson High for three years.</a:t>
            </a:r>
          </a:p>
          <a:p>
            <a:pPr marL="514350" indent="-514350">
              <a:buAutoNum type="arabicPeriod"/>
            </a:pPr>
            <a:r>
              <a:rPr lang="en-US" sz="3000" dirty="0" smtClean="0"/>
              <a:t>No, I’m concentrating on my exams.</a:t>
            </a:r>
          </a:p>
          <a:p>
            <a:pPr marL="514350" indent="-514350">
              <a:buAutoNum type="arabicPeriod"/>
            </a:pPr>
            <a:r>
              <a:rPr lang="en-US" sz="3000" dirty="0" smtClean="0"/>
              <a:t>Yes, I met him once at school reunion.</a:t>
            </a:r>
          </a:p>
          <a:p>
            <a:pPr marL="514350" indent="-514350">
              <a:buAutoNum type="arabicPeriod"/>
            </a:pPr>
            <a:r>
              <a:rPr lang="en-US" sz="3000" dirty="0" smtClean="0"/>
              <a:t>I have known Coach Washington for three years.</a:t>
            </a:r>
          </a:p>
          <a:p>
            <a:pPr marL="514350" indent="-514350">
              <a:buAutoNum type="arabicPeriod"/>
            </a:pPr>
            <a:r>
              <a:rPr lang="en-US" sz="3000" dirty="0" smtClean="0"/>
              <a:t>No, I have never been interviewed before.  </a:t>
            </a:r>
          </a:p>
          <a:p>
            <a:endParaRPr lang="en-US" sz="30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173C1-7B71-445F-8221-0684662BF739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42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2"/>
          <p:cNvSpPr>
            <a:spLocks noGrp="1"/>
          </p:cNvSpPr>
          <p:nvPr>
            <p:ph type="title"/>
          </p:nvPr>
        </p:nvSpPr>
        <p:spPr>
          <a:xfrm>
            <a:off x="640079" y="609600"/>
            <a:ext cx="7208521" cy="762000"/>
          </a:xfrm>
        </p:spPr>
        <p:txBody>
          <a:bodyPr>
            <a:noAutofit/>
          </a:bodyPr>
          <a:lstStyle/>
          <a:p>
            <a:pPr marL="82296" indent="0" algn="ctr">
              <a:buNone/>
            </a:pPr>
            <a:r>
              <a:rPr lang="en-US" sz="4400" b="1" dirty="0" smtClean="0">
                <a:solidFill>
                  <a:srgbClr val="FF0000"/>
                </a:solidFill>
              </a:rPr>
              <a:t>Unit 1: Education page 44</a:t>
            </a:r>
            <a:endParaRPr lang="en-US" sz="4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6558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7" grpId="0" build="p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284DD2-A21E-4AD7-8C63-CBD6FF8BA77F}" type="datetime1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5/12/2021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t>Tiếng Anh 3</a:t>
            </a:r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D263B0-E126-4FDA-BA5D-F09334D19693}" type="slidenum">
              <a:rPr lang="en-US" smtClean="0">
                <a:solidFill>
                  <a:srgbClr val="E7DEC9">
                    <a:shade val="50000"/>
                    <a:satMod val="200000"/>
                  </a:srgbClr>
                </a:solidFill>
              </a:rPr>
              <a:pPr/>
              <a:t>43</a:t>
            </a:fld>
            <a:endParaRPr lang="en-US">
              <a:solidFill>
                <a:srgbClr val="E7DEC9">
                  <a:shade val="50000"/>
                  <a:satMod val="200000"/>
                </a:srgbClr>
              </a:solidFill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66800" y="1219200"/>
            <a:ext cx="8534400" cy="164660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marL="82296" indent="0" algn="ctr">
              <a:buNone/>
            </a:pP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Thank you very much </a:t>
            </a:r>
          </a:p>
          <a:p>
            <a:pPr marL="82296" indent="0" algn="ctr">
              <a:buNone/>
            </a:pPr>
            <a:r>
              <a:rPr lang="en-US" sz="4800" b="1" cap="all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for your </a:t>
            </a:r>
            <a:r>
              <a:rPr lang="en-US" sz="4800" b="1" cap="all" dirty="0" smtClean="0">
                <a:ln/>
                <a:solidFill>
                  <a:srgbClr val="0000FF"/>
                </a:solidFill>
                <a:effectLst>
                  <a:outerShdw blurRad="19685" dist="12700" dir="5400000" algn="tl" rotWithShape="0">
                    <a:srgbClr val="3891A7">
                      <a:satMod val="130000"/>
                      <a:alpha val="60000"/>
                    </a:srgbClr>
                  </a:outerShdw>
                  <a:reflection blurRad="10000" stA="55000" endPos="48000" dist="500" dir="5400000" sy="-100000" algn="bl" rotWithShape="0"/>
                </a:effectLst>
              </a:rPr>
              <a:t>cooperation.</a:t>
            </a:r>
            <a:endParaRPr lang="en-US" sz="4800" b="1" cap="all" dirty="0">
              <a:ln/>
              <a:solidFill>
                <a:srgbClr val="0000FF"/>
              </a:solidFill>
              <a:effectLst>
                <a:outerShdw blurRad="19685" dist="12700" dir="5400000" algn="tl" rotWithShape="0">
                  <a:srgbClr val="3891A7">
                    <a:satMod val="130000"/>
                    <a:alpha val="60000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6146" name="Picture 2" descr="kurumi-chan.4 EN | Anime kawaii, Menina anime, Desenhos de meninas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599" y="3733800"/>
            <a:ext cx="2466975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20050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Facet" id="{C0C680CD-088A-49FC-A102-D699147F32B2}" vid="{CFBC31BA-B70F-4F30-BCAA-4F3011E16C4D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11259</TotalTime>
  <Words>941</Words>
  <Application>Microsoft Office PowerPoint</Application>
  <PresentationFormat>Custom</PresentationFormat>
  <Paragraphs>270</Paragraphs>
  <Slides>43</Slides>
  <Notes>0</Notes>
  <HiddenSlides>0</HiddenSlides>
  <MMClips>7</MMClips>
  <ScaleCrop>false</ScaleCrop>
  <HeadingPairs>
    <vt:vector size="4" baseType="variant">
      <vt:variant>
        <vt:lpstr>Theme</vt:lpstr>
      </vt:variant>
      <vt:variant>
        <vt:i4>3</vt:i4>
      </vt:variant>
      <vt:variant>
        <vt:lpstr>Slide Titles</vt:lpstr>
      </vt:variant>
      <vt:variant>
        <vt:i4>43</vt:i4>
      </vt:variant>
    </vt:vector>
  </HeadingPairs>
  <TitlesOfParts>
    <vt:vector size="46" baseType="lpstr">
      <vt:lpstr>Solstice</vt:lpstr>
      <vt:lpstr>1_Solstice</vt:lpstr>
      <vt:lpstr>Facet</vt:lpstr>
      <vt:lpstr>TRƯỜNG CAO ĐẲNG LÝ TỰ TRỌNG TP. HỒ CHÍ MINH</vt:lpstr>
      <vt:lpstr>KHOA KHOA HỌC CƠ BẢN</vt:lpstr>
      <vt:lpstr>PowerPoint Presentation</vt:lpstr>
      <vt:lpstr>PowerPoint Presentation</vt:lpstr>
      <vt:lpstr>PowerPoint Presentation</vt:lpstr>
      <vt:lpstr>UNIT 6</vt:lpstr>
      <vt:lpstr>UNIT 6: Comparisions</vt:lpstr>
      <vt:lpstr>UNIT 6: Comparisions</vt:lpstr>
      <vt:lpstr>UNIT 6: Comparisions</vt:lpstr>
      <vt:lpstr>UNIT 6: Comparisions</vt:lpstr>
      <vt:lpstr>UNIT 6: Comparisions</vt:lpstr>
      <vt:lpstr>UNIT 6: Comparisions - Execises</vt:lpstr>
      <vt:lpstr>Unit 6: Exercise:</vt:lpstr>
      <vt:lpstr>Unit 6: Exercise</vt:lpstr>
      <vt:lpstr>PowerPoint Presentation</vt:lpstr>
      <vt:lpstr>PowerPoint Presentation</vt:lpstr>
      <vt:lpstr>Vocabulary:</vt:lpstr>
      <vt:lpstr>VOCABULARY</vt:lpstr>
      <vt:lpstr>VOCABULARY</vt:lpstr>
      <vt:lpstr>VOCABULARY</vt:lpstr>
      <vt:lpstr>Answer: </vt:lpstr>
      <vt:lpstr>Part IV: Short talks – p. 132 </vt:lpstr>
      <vt:lpstr>Part IV: Short talks – p. 132 </vt:lpstr>
      <vt:lpstr>VOCABULARY</vt:lpstr>
      <vt:lpstr>VOCABULARY</vt:lpstr>
      <vt:lpstr>VOCABULARY</vt:lpstr>
      <vt:lpstr>VOCABULARY</vt:lpstr>
      <vt:lpstr>VOCABULARY</vt:lpstr>
      <vt:lpstr>VOCABULARY</vt:lpstr>
      <vt:lpstr>VOCABULARY</vt:lpstr>
      <vt:lpstr>ANSWER: PART IV: SHORT TALKS </vt:lpstr>
      <vt:lpstr>ANSWER: PART IV: SHORT TALKS </vt:lpstr>
      <vt:lpstr>English Discoveries</vt:lpstr>
      <vt:lpstr>English Discoveries</vt:lpstr>
      <vt:lpstr>English Discoveries</vt:lpstr>
      <vt:lpstr>English Discoveries</vt:lpstr>
      <vt:lpstr>English Discoveries</vt:lpstr>
      <vt:lpstr>English Discoveries</vt:lpstr>
      <vt:lpstr>Unit 1: Education page 43</vt:lpstr>
      <vt:lpstr>English Discoveries</vt:lpstr>
      <vt:lpstr>Unit 1: Education page 44</vt:lpstr>
      <vt:lpstr>Unit 1: Education page 44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Amin</dc:creator>
  <cp:lastModifiedBy>PC</cp:lastModifiedBy>
  <cp:revision>1250</cp:revision>
  <dcterms:created xsi:type="dcterms:W3CDTF">2017-11-18T13:40:10Z</dcterms:created>
  <dcterms:modified xsi:type="dcterms:W3CDTF">2021-05-12T15:54:38Z</dcterms:modified>
</cp:coreProperties>
</file>