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948" r:id="rId1"/>
    <p:sldMasterId id="2147483960" r:id="rId2"/>
    <p:sldMasterId id="2147484020" r:id="rId3"/>
  </p:sldMasterIdLst>
  <p:notesMasterIdLst>
    <p:notesMasterId r:id="rId46"/>
  </p:notesMasterIdLst>
  <p:handoutMasterIdLst>
    <p:handoutMasterId r:id="rId47"/>
  </p:handoutMasterIdLst>
  <p:sldIdLst>
    <p:sldId id="347" r:id="rId4"/>
    <p:sldId id="809" r:id="rId5"/>
    <p:sldId id="1036" r:id="rId6"/>
    <p:sldId id="979" r:id="rId7"/>
    <p:sldId id="944" r:id="rId8"/>
    <p:sldId id="1037" r:id="rId9"/>
    <p:sldId id="1038" r:id="rId10"/>
    <p:sldId id="1039" r:id="rId11"/>
    <p:sldId id="1040" r:id="rId12"/>
    <p:sldId id="1041" r:id="rId13"/>
    <p:sldId id="1042" r:id="rId14"/>
    <p:sldId id="1043" r:id="rId15"/>
    <p:sldId id="1044" r:id="rId16"/>
    <p:sldId id="1045" r:id="rId17"/>
    <p:sldId id="1046" r:id="rId18"/>
    <p:sldId id="1047" r:id="rId19"/>
    <p:sldId id="1048" r:id="rId20"/>
    <p:sldId id="1049" r:id="rId21"/>
    <p:sldId id="1054" r:id="rId22"/>
    <p:sldId id="1053" r:id="rId23"/>
    <p:sldId id="1055" r:id="rId24"/>
    <p:sldId id="1056" r:id="rId25"/>
    <p:sldId id="1052" r:id="rId26"/>
    <p:sldId id="1057" r:id="rId27"/>
    <p:sldId id="1080" r:id="rId28"/>
    <p:sldId id="1079" r:id="rId29"/>
    <p:sldId id="1059" r:id="rId30"/>
    <p:sldId id="1060" r:id="rId31"/>
    <p:sldId id="1061" r:id="rId32"/>
    <p:sldId id="1065" r:id="rId33"/>
    <p:sldId id="1067" r:id="rId34"/>
    <p:sldId id="1068" r:id="rId35"/>
    <p:sldId id="1073" r:id="rId36"/>
    <p:sldId id="1071" r:id="rId37"/>
    <p:sldId id="1076" r:id="rId38"/>
    <p:sldId id="1077" r:id="rId39"/>
    <p:sldId id="1078" r:id="rId40"/>
    <p:sldId id="1074" r:id="rId41"/>
    <p:sldId id="1075" r:id="rId42"/>
    <p:sldId id="1072" r:id="rId43"/>
    <p:sldId id="1069" r:id="rId44"/>
    <p:sldId id="856" r:id="rId45"/>
  </p:sldIdLst>
  <p:sldSz cx="96012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02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00099"/>
    <a:srgbClr val="008000"/>
    <a:srgbClr val="FF6600"/>
    <a:srgbClr val="FFFFFF"/>
    <a:srgbClr val="CC9900"/>
    <a:srgbClr val="3333FF"/>
    <a:srgbClr val="FFFF00"/>
    <a:srgbClr val="00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7886" autoAdjust="0"/>
  </p:normalViewPr>
  <p:slideViewPr>
    <p:cSldViewPr>
      <p:cViewPr varScale="1">
        <p:scale>
          <a:sx n="60" d="100"/>
          <a:sy n="60" d="100"/>
        </p:scale>
        <p:origin x="1518" y="66"/>
      </p:cViewPr>
      <p:guideLst>
        <p:guide orient="horz" pos="2160"/>
        <p:guide pos="302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7" d="100"/>
          <a:sy n="57" d="100"/>
        </p:scale>
        <p:origin x="-2814" y="-96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handoutMaster" Target="handoutMasters/handoutMaster1.xml"/><Relationship Id="rId50" Type="http://schemas.openxmlformats.org/officeDocument/2006/relationships/theme" Target="theme/theme1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presProps" Target="presProps.xml"/><Relationship Id="rId8" Type="http://schemas.openxmlformats.org/officeDocument/2006/relationships/slide" Target="slides/slide5.xml"/><Relationship Id="rId51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43E828-91EA-4872-B860-D4D8F5C2F115}" type="datetimeFigureOut">
              <a:rPr lang="en-US" smtClean="0"/>
              <a:t>5/18/2021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6B6B35-23B6-47B6-A142-4884BD6401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138753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B837EF-9A69-4F37-8B39-78182C2A25A2}" type="datetimeFigureOut">
              <a:rPr lang="en-US" smtClean="0"/>
              <a:t>5/18/2021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28700" y="685800"/>
            <a:ext cx="48006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6FF188-A134-4220-AF94-31C883111F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016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504188" y="359898"/>
            <a:ext cx="7776972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504188" y="1850064"/>
            <a:ext cx="7776972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BD86EA-054A-480D-ADEE-E8036023C9C6}" type="datetime1">
              <a:rPr lang="en-US" smtClean="0"/>
              <a:t>5/18/2021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Tiếng Anh 3</a:t>
            </a: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67504" y="1413802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215035" y="1345016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0C5EC-73A9-4ED4-AFCE-0EDC280100F4}" type="datetime1">
              <a:rPr lang="en-US" smtClean="0"/>
              <a:t>5/18/2021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Tiếng Anh 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97035" y="-54"/>
            <a:ext cx="72009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07312" y="2600325"/>
            <a:ext cx="672084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07312" y="1066800"/>
            <a:ext cx="672084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DA5A6-CD27-47F0-A144-7C42A8DD125B}" type="datetime1">
              <a:rPr lang="en-US" smtClean="0"/>
              <a:t>5/18/2021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Tiếng Anh 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400300" y="0"/>
            <a:ext cx="800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280937" y="2814656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528467" y="2745870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07388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39892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1D9A77-4055-4641-9667-719408FBEB7E}" type="datetime1">
              <a:rPr lang="en-US" smtClean="0"/>
              <a:t>5/18/2021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Tiếng Anh 3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5160336"/>
            <a:ext cx="864108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0060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896612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80060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96612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94E7EE-CB9A-49A8-BF81-27B7291E8503}" type="datetime1">
              <a:rPr lang="en-US" smtClean="0"/>
              <a:t>5/18/2021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Tiếng Anh 3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 anchor="ctr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493A4-7464-475F-84E0-5C0D13638AF7}" type="datetime1">
              <a:rPr lang="en-US" smtClean="0"/>
              <a:t>5/18/2021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Tiếng Anh 3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65733" y="0"/>
            <a:ext cx="853546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537B2-8355-480B-A645-D1CBEDE22913}" type="datetime1">
              <a:rPr lang="en-US" smtClean="0"/>
              <a:t>5/18/2021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Tiếng Anh 3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216778"/>
            <a:ext cx="40005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80060" y="1406964"/>
            <a:ext cx="40005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80060" y="2133601"/>
            <a:ext cx="856107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74E55-D3B9-4A07-B1ED-7342E3E8CD5F}" type="datetime1">
              <a:rPr lang="en-US" smtClean="0"/>
              <a:t>5/18/2021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Tiếng Anh 3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81241" y="1066800"/>
            <a:ext cx="288036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D5B41-655F-4A69-BDF1-13A1ABB6D8EC}" type="datetime1">
              <a:rPr lang="en-US" smtClean="0"/>
              <a:t>5/18/2021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Tiếng Anh 3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00100" y="1066800"/>
            <a:ext cx="48006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/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80110" y="1143004"/>
            <a:ext cx="464058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416561" y="954341"/>
            <a:ext cx="72009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253850" y="936786"/>
            <a:ext cx="681685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0110" y="4800600"/>
            <a:ext cx="464058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9D3D8-5161-4416-9321-B0A11E9DD71E}" type="datetime1">
              <a:rPr lang="en-US" smtClean="0"/>
              <a:t>5/18/2021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Tiếng Anh 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00900" y="274640"/>
            <a:ext cx="192024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00150" y="274641"/>
            <a:ext cx="584073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744A4-20A2-45DC-B7B1-C248F8EA778A}" type="datetime1">
              <a:rPr lang="en-US" smtClean="0"/>
              <a:t>5/18/2021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Tiếng Anh 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504188" y="359898"/>
            <a:ext cx="7776972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504188" y="1850064"/>
            <a:ext cx="7776972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D1E81-AF57-486B-8EF1-D8A04F166A8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5/18/2021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967504" y="1413802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1215035" y="1345016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56627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C432A2-99B8-420E-97AB-4D5F08EDFA1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5/18/2021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74090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97035" y="-54"/>
            <a:ext cx="72009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07312" y="2600325"/>
            <a:ext cx="672084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07312" y="1066800"/>
            <a:ext cx="672084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EB991D-9D85-4238-B7A1-62403CF1F38C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5/18/2021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Rectangle 9"/>
          <p:cNvSpPr/>
          <p:nvPr/>
        </p:nvSpPr>
        <p:spPr bwMode="invGray">
          <a:xfrm>
            <a:off x="2400300" y="0"/>
            <a:ext cx="800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2280937" y="2814656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2528467" y="2745870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696208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07388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39892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684AB-2B3B-48D6-9895-2A7F4AF2C534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5/18/2021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909140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5160336"/>
            <a:ext cx="864108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0060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896612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80060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96612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A1E0C-D034-4625-B7F4-8AEA2B0439B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5/18/2021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13975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 anchor="ctr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4E3BA-C58D-4034-B90A-B30C227018B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5/18/2021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152845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65733" y="0"/>
            <a:ext cx="853546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24C1CA-863C-4D21-BA0F-9FEF5379721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5/18/2021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Rectangle 5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449543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216778"/>
            <a:ext cx="40005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80060" y="1406964"/>
            <a:ext cx="40005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80060" y="2133601"/>
            <a:ext cx="856107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7543E-7F31-4BB4-AD81-E61CD983F576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5/18/2021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464177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81241" y="1066800"/>
            <a:ext cx="288036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E76AA9-D45A-403B-8790-1AF2AACC63A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5/18/2021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00100" y="1066800"/>
            <a:ext cx="48006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/>
          <a:p>
            <a:pPr indent="-283464">
              <a:lnSpc>
                <a:spcPts val="3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None/>
            </a:pPr>
            <a:endParaRPr lang="en-US" sz="3200">
              <a:solidFill>
                <a:prstClr val="black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80110" y="1143004"/>
            <a:ext cx="464058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416561" y="954341"/>
            <a:ext cx="72009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253850" y="936786"/>
            <a:ext cx="681685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0110" y="4800600"/>
            <a:ext cx="464058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1075167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A3ED6B-F75F-499F-9A38-CF7E1871E09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5/18/2021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82696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00900" y="274640"/>
            <a:ext cx="192024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00150" y="274641"/>
            <a:ext cx="584073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355A0-6EE9-41B5-8025-10D4B33AFF9A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5/18/2021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396160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504188" y="359898"/>
            <a:ext cx="7776972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504188" y="1850064"/>
            <a:ext cx="7776972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449FD-E6DF-40F1-A2AE-42A3D3668B1C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5/18/2021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967504" y="1413802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1215035" y="1345016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538557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173C1-7B71-445F-8221-0684662BF73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5/18/2021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189589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97035" y="-54"/>
            <a:ext cx="72009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07312" y="2600325"/>
            <a:ext cx="672084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07312" y="1066800"/>
            <a:ext cx="672084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137B8E-4205-4737-ADBC-CD6C46CAF556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5/18/2021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Rectangle 9"/>
          <p:cNvSpPr/>
          <p:nvPr/>
        </p:nvSpPr>
        <p:spPr bwMode="invGray">
          <a:xfrm>
            <a:off x="2400300" y="0"/>
            <a:ext cx="800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2280937" y="2814656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2528467" y="2745870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818338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07388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39892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5E1EB-7DF7-48C7-BA2B-EB231095C83A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5/18/2021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905439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5160336"/>
            <a:ext cx="864108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0060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896612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80060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96612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221B89-ED1E-4C47-8A4A-CCD650807CC4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5/18/2021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483444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 anchor="ctr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C8776E-9022-49C0-975E-4D3E3EE997BA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5/18/2021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514121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65733" y="0"/>
            <a:ext cx="853546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242E1-FD29-471C-AE4C-CD5BC3F72D8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5/18/2021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Rectangle 5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71126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216778"/>
            <a:ext cx="40005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80060" y="1406964"/>
            <a:ext cx="40005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80060" y="2133601"/>
            <a:ext cx="856107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AF5874-3490-4925-9A41-FF400A1770D6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5/18/2021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918115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81241" y="1066800"/>
            <a:ext cx="288036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3C18E6-1C4B-46C6-8212-4C59827543CC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5/18/2021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00100" y="1066800"/>
            <a:ext cx="48006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/>
          <a:p>
            <a:pPr indent="-283464">
              <a:lnSpc>
                <a:spcPts val="3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None/>
            </a:pPr>
            <a:endParaRPr lang="en-US" sz="3200">
              <a:solidFill>
                <a:prstClr val="black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80110" y="1143004"/>
            <a:ext cx="464058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416561" y="954341"/>
            <a:ext cx="72009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253850" y="936786"/>
            <a:ext cx="681685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0110" y="4800600"/>
            <a:ext cx="464058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3000442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91559-EDDF-43AD-B595-E9EA384BB59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5/18/2021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382976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00900" y="274640"/>
            <a:ext cx="192024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00150" y="274641"/>
            <a:ext cx="584073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F4063-541E-4B59-83C0-B1BE014EAB98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5/18/2021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25675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56723" y="-815922"/>
            <a:ext cx="1720831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77257" y="21103"/>
            <a:ext cx="178730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92026" y="1055077"/>
            <a:ext cx="1182003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63517" y="-54"/>
            <a:ext cx="8537683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507388" y="274638"/>
            <a:ext cx="7872984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507388" y="1447800"/>
            <a:ext cx="7872984" cy="48006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760470" y="6305550"/>
            <a:ext cx="224028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661D1992-8D74-4662-91FA-89040CB5CB35}" type="datetime1">
              <a:rPr lang="en-US" smtClean="0"/>
              <a:t>5/18/2021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6000750" y="6305550"/>
            <a:ext cx="304038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r>
              <a:rPr lang="en-US"/>
              <a:t>Tiếng Anh 3</a:t>
            </a:r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9044330" y="6305550"/>
            <a:ext cx="48006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49" r:id="rId1"/>
    <p:sldLayoutId id="2147483950" r:id="rId2"/>
    <p:sldLayoutId id="2147483951" r:id="rId3"/>
    <p:sldLayoutId id="2147483952" r:id="rId4"/>
    <p:sldLayoutId id="2147483953" r:id="rId5"/>
    <p:sldLayoutId id="2147483954" r:id="rId6"/>
    <p:sldLayoutId id="2147483955" r:id="rId7"/>
    <p:sldLayoutId id="2147483956" r:id="rId8"/>
    <p:sldLayoutId id="2147483957" r:id="rId9"/>
    <p:sldLayoutId id="2147483958" r:id="rId10"/>
    <p:sldLayoutId id="2147483959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56723" y="-815922"/>
            <a:ext cx="1720831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177257" y="21103"/>
            <a:ext cx="178730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Donut 10"/>
          <p:cNvSpPr/>
          <p:nvPr/>
        </p:nvSpPr>
        <p:spPr>
          <a:xfrm rot="2315675">
            <a:off x="192026" y="1055077"/>
            <a:ext cx="1182003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063517" y="-54"/>
            <a:ext cx="8537683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507388" y="274638"/>
            <a:ext cx="7872984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507388" y="1447800"/>
            <a:ext cx="7872984" cy="48006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760470" y="6305550"/>
            <a:ext cx="224028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7F1AD99C-029E-41E6-9068-A7D36B117DA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5/18/2021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6000750" y="6305550"/>
            <a:ext cx="304038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9044330" y="6305550"/>
            <a:ext cx="48006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5" name="Rectangle 14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10566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1" r:id="rId1"/>
    <p:sldLayoutId id="2147483962" r:id="rId2"/>
    <p:sldLayoutId id="2147483963" r:id="rId3"/>
    <p:sldLayoutId id="2147483964" r:id="rId4"/>
    <p:sldLayoutId id="2147483965" r:id="rId5"/>
    <p:sldLayoutId id="2147483966" r:id="rId6"/>
    <p:sldLayoutId id="2147483967" r:id="rId7"/>
    <p:sldLayoutId id="2147483968" r:id="rId8"/>
    <p:sldLayoutId id="2147483969" r:id="rId9"/>
    <p:sldLayoutId id="2147483970" r:id="rId10"/>
    <p:sldLayoutId id="2147483971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56723" y="-815922"/>
            <a:ext cx="1720831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177257" y="21103"/>
            <a:ext cx="178730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Donut 10"/>
          <p:cNvSpPr/>
          <p:nvPr/>
        </p:nvSpPr>
        <p:spPr>
          <a:xfrm rot="2315675">
            <a:off x="192026" y="1055077"/>
            <a:ext cx="1182003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063517" y="-54"/>
            <a:ext cx="8537683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507388" y="274638"/>
            <a:ext cx="7872984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507388" y="1447800"/>
            <a:ext cx="7872984" cy="48006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760470" y="6305550"/>
            <a:ext cx="224028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62224B2-EEB8-4051-AB7E-5D5659C8DDC5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5/18/2021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6000750" y="6305550"/>
            <a:ext cx="304038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9044330" y="6305550"/>
            <a:ext cx="48006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5" name="Rectangle 14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30516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21" r:id="rId1"/>
    <p:sldLayoutId id="2147484022" r:id="rId2"/>
    <p:sldLayoutId id="2147484023" r:id="rId3"/>
    <p:sldLayoutId id="2147484024" r:id="rId4"/>
    <p:sldLayoutId id="2147484025" r:id="rId5"/>
    <p:sldLayoutId id="2147484026" r:id="rId6"/>
    <p:sldLayoutId id="2147484027" r:id="rId7"/>
    <p:sldLayoutId id="2147484028" r:id="rId8"/>
    <p:sldLayoutId id="2147484029" r:id="rId9"/>
    <p:sldLayoutId id="2147484030" r:id="rId10"/>
    <p:sldLayoutId id="2147484031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4.xml"/></Relationships>
</file>

<file path=ppt/slides/_rels/slide2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8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4.xml"/></Relationships>
</file>

<file path=ppt/slides/_rels/slide29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4.xml"/></Relationships>
</file>

<file path=ppt/slides/_rels/slide30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4.xml"/></Relationships>
</file>

<file path=ppt/slides/_rels/slide31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4.xml"/></Relationships>
</file>

<file path=ppt/slides/_rels/slide32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4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4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4.xml"/></Relationships>
</file>

<file path=ppt/slides/_rels/slide35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4.xml"/></Relationships>
</file>

<file path=ppt/slides/_rels/slide36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4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8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4.xml"/></Relationships>
</file>

<file path=ppt/slides/_rels/slide39.xml.rels><?xml version="1.0" encoding="UTF-8" standalone="yes"?>
<Relationships xmlns="http://schemas.openxmlformats.org/package/2006/relationships"><Relationship Id="rId3" Type="http://schemas.microsoft.com/office/2007/relationships/hdphoto" Target="../media/hdphoto12.wd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4.xml"/></Relationships>
</file>

<file path=ppt/slides/_rels/slide40.xml.rels><?xml version="1.0" encoding="UTF-8" standalone="yes"?>
<Relationships xmlns="http://schemas.openxmlformats.org/package/2006/relationships"><Relationship Id="rId3" Type="http://schemas.microsoft.com/office/2007/relationships/hdphoto" Target="../media/hdphoto13.wd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4.xml"/></Relationships>
</file>

<file path=ppt/slides/_rels/slide41.xml.rels><?xml version="1.0" encoding="UTF-8" standalone="yes"?>
<Relationships xmlns="http://schemas.openxmlformats.org/package/2006/relationships"><Relationship Id="rId3" Type="http://schemas.microsoft.com/office/2007/relationships/hdphoto" Target="../media/hdphoto14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4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51780" y="361553"/>
            <a:ext cx="8549419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ỦY BAN NHÂN DÂN THÀNH PHỐ HỒ CHÍ MINH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51781" y="894148"/>
            <a:ext cx="8569013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TRƯỜNG CAO ĐẲNG LÝ TỰ TRỌNG TP. HỒ CHÍ MINH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60876" y="1752600"/>
            <a:ext cx="1967570" cy="218618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057401" y="4191000"/>
            <a:ext cx="708169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Bậc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đào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CAO ĐẲNG CHUYÊN NGHIỆP</a:t>
            </a:r>
          </a:p>
          <a:p>
            <a:pPr algn="ctr">
              <a:lnSpc>
                <a:spcPct val="150000"/>
              </a:lnSpc>
            </a:pPr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Tên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giảng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TỔ ANH VĂN</a:t>
            </a:r>
          </a:p>
        </p:txBody>
      </p:sp>
    </p:spTree>
    <p:extLst>
      <p:ext uri="{BB962C8B-B14F-4D97-AF65-F5344CB8AC3E}">
        <p14:creationId xmlns:p14="http://schemas.microsoft.com/office/powerpoint/2010/main" val="3327189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68275"/>
            <a:ext cx="8229600" cy="2803525"/>
          </a:xfrm>
        </p:spPr>
        <p:txBody>
          <a:bodyPr>
            <a:normAutofit/>
          </a:bodyPr>
          <a:lstStyle/>
          <a:p>
            <a:pPr marL="82296" indent="0" algn="ctr">
              <a:buNone/>
            </a:pPr>
            <a:endParaRPr lang="en-US" sz="6600" dirty="0">
              <a:solidFill>
                <a:srgbClr val="0000FF"/>
              </a:solidFill>
            </a:endParaRPr>
          </a:p>
          <a:p>
            <a:pPr marL="82296" indent="0" algn="ctr">
              <a:buNone/>
            </a:pPr>
            <a:r>
              <a:rPr lang="en-US" sz="6200" b="1" dirty="0">
                <a:solidFill>
                  <a:srgbClr val="00B050"/>
                </a:solidFill>
              </a:rPr>
              <a:t>Good morning class.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B7DA04-ECF5-4F84-A2FB-7C8B9981C986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5/18/2021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" name="AutoShape 2" descr="Good Afternoon GIFs | Tenor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2200" y="2971800"/>
            <a:ext cx="5486400" cy="3086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21766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D3101-5173-428D-8E29-965885F3E168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5/18/2021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450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19050"/>
            <a:ext cx="8229600" cy="653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939728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7200" b="1" dirty="0">
                <a:solidFill>
                  <a:srgbClr val="FF0000"/>
                </a:solidFill>
              </a:rPr>
              <a:t>UNIT 7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2057400"/>
            <a:ext cx="8001000" cy="4038600"/>
          </a:xfrm>
        </p:spPr>
        <p:txBody>
          <a:bodyPr>
            <a:normAutofit/>
          </a:bodyPr>
          <a:lstStyle/>
          <a:p>
            <a:pPr marL="82296" indent="0" algn="ctr">
              <a:buNone/>
            </a:pPr>
            <a:r>
              <a:rPr lang="en-US" sz="7200" b="1" dirty="0">
                <a:solidFill>
                  <a:srgbClr val="FF0000"/>
                </a:solidFill>
              </a:rPr>
              <a:t>AGREEMENT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28A3B-1D76-49EE-8EEC-75D7F3AB79F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5/18/2021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14178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80703"/>
            <a:ext cx="8534400" cy="1143000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solidFill>
                  <a:srgbClr val="0000FF"/>
                </a:solidFill>
              </a:rPr>
              <a:t>UNIT 7 </a:t>
            </a:r>
            <a:r>
              <a:rPr lang="en-US" sz="3600" b="1">
                <a:solidFill>
                  <a:srgbClr val="0000FF"/>
                </a:solidFill>
              </a:rPr>
              <a:t>: Agreement(p.32)</a:t>
            </a:r>
            <a:endParaRPr lang="en-US" sz="3600" b="1" dirty="0">
              <a:solidFill>
                <a:srgbClr val="0000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63C3C0E-E6B3-471D-879B-B2F4BDF7ABF4}"/>
              </a:ext>
            </a:extLst>
          </p:cNvPr>
          <p:cNvSpPr txBox="1"/>
          <p:nvPr/>
        </p:nvSpPr>
        <p:spPr>
          <a:xfrm>
            <a:off x="1066800" y="1524000"/>
            <a:ext cx="8534400" cy="526297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800" b="1" i="0" u="sng" dirty="0">
                <a:solidFill>
                  <a:srgbClr val="3B3835"/>
                </a:solidFill>
                <a:effectLst/>
                <a:latin typeface="Helvetica Neue"/>
              </a:rPr>
              <a:t>1. </a:t>
            </a:r>
            <a:r>
              <a:rPr lang="vi-VN" sz="2800" b="1" i="0" u="sng" dirty="0">
                <a:solidFill>
                  <a:srgbClr val="3B3835"/>
                </a:solidFill>
                <a:effectLst/>
                <a:latin typeface="Helvetica Neue"/>
              </a:rPr>
              <a:t>Ngữ pháp (sự phù hợp giữa chủ ngữ và động từ) </a:t>
            </a:r>
            <a:endParaRPr lang="en-US" sz="2800" b="1" i="0" u="sng" dirty="0">
              <a:solidFill>
                <a:srgbClr val="3B3835"/>
              </a:solidFill>
              <a:effectLst/>
              <a:latin typeface="Helvetica Neue"/>
            </a:endParaRPr>
          </a:p>
          <a:p>
            <a:r>
              <a:rPr lang="vi-VN" sz="2800" b="0" i="0" dirty="0">
                <a:solidFill>
                  <a:srgbClr val="FF0000"/>
                </a:solidFill>
                <a:effectLst/>
                <a:latin typeface="Helvetica Neue"/>
              </a:rPr>
              <a:t>a. Hai chủ ngữ liên kết với nhau bằng "and" --&gt; động từ số nhiều. </a:t>
            </a:r>
            <a:endParaRPr lang="en-US" sz="2800" b="0" i="0" dirty="0">
              <a:solidFill>
                <a:srgbClr val="FF0000"/>
              </a:solidFill>
              <a:effectLst/>
              <a:latin typeface="Helvetica Neue"/>
            </a:endParaRPr>
          </a:p>
          <a:p>
            <a:pPr marL="285750" indent="-285750">
              <a:buFontTx/>
              <a:buChar char="-"/>
            </a:pPr>
            <a:r>
              <a:rPr lang="vi-VN" sz="2800" b="0" i="0" dirty="0">
                <a:solidFill>
                  <a:srgbClr val="3B3835"/>
                </a:solidFill>
                <a:effectLst/>
                <a:latin typeface="Helvetica Neue"/>
              </a:rPr>
              <a:t>Helen and Dorothy are here.</a:t>
            </a:r>
            <a:endParaRPr lang="en-US" sz="2800" dirty="0">
              <a:solidFill>
                <a:srgbClr val="3B3835"/>
              </a:solidFill>
              <a:latin typeface="Helvetica Neue"/>
            </a:endParaRPr>
          </a:p>
          <a:p>
            <a:r>
              <a:rPr lang="en-US" sz="2800" b="0" i="0" dirty="0">
                <a:solidFill>
                  <a:srgbClr val="3B3835"/>
                </a:solidFill>
                <a:effectLst/>
                <a:latin typeface="Helvetica Neue"/>
              </a:rPr>
              <a:t>(</a:t>
            </a:r>
            <a:r>
              <a:rPr lang="vi-VN" sz="2800" b="0" i="0" dirty="0">
                <a:solidFill>
                  <a:srgbClr val="3B3835"/>
                </a:solidFill>
                <a:effectLst/>
                <a:latin typeface="Helvetica Neue"/>
              </a:rPr>
              <a:t>Helen và Dorothy ở đây</a:t>
            </a:r>
            <a:r>
              <a:rPr lang="en-US" sz="2800" b="0" i="0" dirty="0">
                <a:solidFill>
                  <a:srgbClr val="3B3835"/>
                </a:solidFill>
                <a:effectLst/>
                <a:latin typeface="Helvetica Neue"/>
              </a:rPr>
              <a:t>)</a:t>
            </a:r>
          </a:p>
          <a:p>
            <a:pPr marL="285750" indent="-285750">
              <a:buFontTx/>
              <a:buChar char="-"/>
            </a:pPr>
            <a:r>
              <a:rPr lang="vi-VN" sz="2800" b="0" i="0" dirty="0">
                <a:solidFill>
                  <a:srgbClr val="3B3835"/>
                </a:solidFill>
                <a:effectLst/>
                <a:latin typeface="Helvetica Neue"/>
              </a:rPr>
              <a:t>Lưu ý: Nếu </a:t>
            </a:r>
            <a:r>
              <a:rPr lang="vi-VN" sz="2800" b="0" i="0" dirty="0">
                <a:solidFill>
                  <a:srgbClr val="000099"/>
                </a:solidFill>
                <a:effectLst/>
                <a:latin typeface="Helvetica Neue"/>
              </a:rPr>
              <a:t>hai chủ ngữ </a:t>
            </a:r>
            <a:r>
              <a:rPr lang="vi-VN" sz="2800" b="0" i="0" dirty="0">
                <a:solidFill>
                  <a:srgbClr val="3B3835"/>
                </a:solidFill>
                <a:effectLst/>
                <a:latin typeface="Helvetica Neue"/>
              </a:rPr>
              <a:t>tuy nối với nhau bằng "</a:t>
            </a:r>
            <a:r>
              <a:rPr lang="vi-VN" sz="2800" b="0" i="0" dirty="0">
                <a:solidFill>
                  <a:srgbClr val="FF0000"/>
                </a:solidFill>
                <a:effectLst/>
                <a:latin typeface="Helvetica Neue"/>
              </a:rPr>
              <a:t>and</a:t>
            </a:r>
            <a:r>
              <a:rPr lang="vi-VN" sz="2800" b="0" i="0" dirty="0">
                <a:solidFill>
                  <a:srgbClr val="3B3835"/>
                </a:solidFill>
                <a:effectLst/>
                <a:latin typeface="Helvetica Neue"/>
              </a:rPr>
              <a:t>" nhưng được xem </a:t>
            </a:r>
            <a:r>
              <a:rPr lang="vi-VN" sz="2800" b="0" i="0" u="sng" dirty="0">
                <a:solidFill>
                  <a:srgbClr val="3B3835"/>
                </a:solidFill>
                <a:effectLst/>
                <a:latin typeface="Helvetica Neue"/>
              </a:rPr>
              <a:t>là một </a:t>
            </a:r>
            <a:r>
              <a:rPr lang="vi-VN" sz="2800" b="0" i="0" dirty="0">
                <a:solidFill>
                  <a:srgbClr val="3B3835"/>
                </a:solidFill>
                <a:effectLst/>
                <a:latin typeface="Helvetica Neue"/>
              </a:rPr>
              <a:t>thì </a:t>
            </a:r>
            <a:r>
              <a:rPr lang="vi-VN" sz="2800" b="0" i="0" u="sng" dirty="0">
                <a:solidFill>
                  <a:srgbClr val="3B3835"/>
                </a:solidFill>
                <a:effectLst/>
                <a:latin typeface="Helvetica Neue"/>
              </a:rPr>
              <a:t>động từ theo sau ở số ít. </a:t>
            </a:r>
            <a:endParaRPr lang="en-US" sz="2800" b="0" i="0" u="sng" dirty="0">
              <a:solidFill>
                <a:srgbClr val="3B3835"/>
              </a:solidFill>
              <a:effectLst/>
              <a:latin typeface="Helvetica Neue"/>
            </a:endParaRPr>
          </a:p>
          <a:p>
            <a:pPr marL="285750" indent="-285750">
              <a:buFontTx/>
              <a:buChar char="-"/>
            </a:pPr>
            <a:r>
              <a:rPr lang="vi-VN" sz="2800" b="0" i="0" dirty="0">
                <a:solidFill>
                  <a:srgbClr val="3B3835"/>
                </a:solidFill>
                <a:effectLst/>
                <a:latin typeface="Helvetica Neue"/>
              </a:rPr>
              <a:t>The president and CEO is Mr. Smith. </a:t>
            </a:r>
            <a:endParaRPr lang="en-US" sz="2800" b="0" i="0" dirty="0">
              <a:solidFill>
                <a:srgbClr val="3B3835"/>
              </a:solidFill>
              <a:effectLst/>
              <a:latin typeface="Helvetica Neue"/>
            </a:endParaRPr>
          </a:p>
          <a:p>
            <a:r>
              <a:rPr lang="vi-VN" sz="2800" b="0" i="0" dirty="0">
                <a:solidFill>
                  <a:srgbClr val="3B3835"/>
                </a:solidFill>
                <a:effectLst/>
                <a:latin typeface="Helvetica Neue"/>
              </a:rPr>
              <a:t>Chủ tịch (Hội đồng quản trị) kiêm giám đốc điều hành là ông Smith. 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129032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80703"/>
            <a:ext cx="8534400" cy="1143000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solidFill>
                  <a:srgbClr val="0000FF"/>
                </a:solidFill>
              </a:rPr>
              <a:t>UNIT 7 : Agreement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63C3C0E-E6B3-471D-879B-B2F4BDF7ABF4}"/>
              </a:ext>
            </a:extLst>
          </p:cNvPr>
          <p:cNvSpPr txBox="1"/>
          <p:nvPr/>
        </p:nvSpPr>
        <p:spPr>
          <a:xfrm>
            <a:off x="1066800" y="1524000"/>
            <a:ext cx="8534400" cy="440120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800" b="1" i="0" u="sng" dirty="0">
                <a:solidFill>
                  <a:srgbClr val="3B3835"/>
                </a:solidFill>
                <a:effectLst/>
                <a:latin typeface="Helvetica Neue"/>
              </a:rPr>
              <a:t>1. </a:t>
            </a:r>
            <a:r>
              <a:rPr lang="vi-VN" sz="2800" b="1" i="0" u="sng" dirty="0">
                <a:solidFill>
                  <a:srgbClr val="3B3835"/>
                </a:solidFill>
                <a:effectLst/>
                <a:latin typeface="Helvetica Neue"/>
              </a:rPr>
              <a:t>Ngữ pháp (sự phù hợp giữa chủ ngữ và động từ) </a:t>
            </a:r>
            <a:endParaRPr lang="en-US" sz="2800" b="1" i="0" u="sng" dirty="0">
              <a:solidFill>
                <a:srgbClr val="3B3835"/>
              </a:solidFill>
              <a:effectLst/>
              <a:latin typeface="Helvetica Neue"/>
            </a:endParaRPr>
          </a:p>
          <a:p>
            <a:r>
              <a:rPr lang="vi-VN" sz="2800" b="0" i="0" dirty="0">
                <a:solidFill>
                  <a:srgbClr val="FF0000"/>
                </a:solidFill>
                <a:effectLst/>
                <a:latin typeface="Helvetica Neue"/>
              </a:rPr>
              <a:t>"Each" và "every" đứng trước những </a:t>
            </a:r>
            <a:r>
              <a:rPr lang="vi-VN" sz="2800" b="0" i="0" u="sng" dirty="0">
                <a:solidFill>
                  <a:srgbClr val="FF0000"/>
                </a:solidFill>
                <a:effectLst/>
                <a:latin typeface="Helvetica Neue"/>
              </a:rPr>
              <a:t>chủ ngữ số ít </a:t>
            </a:r>
            <a:r>
              <a:rPr lang="vi-VN" sz="2800" b="0" i="0" dirty="0">
                <a:solidFill>
                  <a:srgbClr val="FF0000"/>
                </a:solidFill>
                <a:effectLst/>
                <a:latin typeface="Helvetica Neue"/>
              </a:rPr>
              <a:t>liên kết với nhau bằng "and" --&gt; </a:t>
            </a:r>
            <a:r>
              <a:rPr lang="vi-VN" sz="2800" b="0" i="1" u="sng" dirty="0">
                <a:solidFill>
                  <a:srgbClr val="FF0000"/>
                </a:solidFill>
                <a:effectLst/>
                <a:latin typeface="Helvetica Neue"/>
              </a:rPr>
              <a:t>động từ số ít. </a:t>
            </a:r>
            <a:endParaRPr lang="en-US" sz="2800" b="0" i="1" u="sng" dirty="0">
              <a:solidFill>
                <a:srgbClr val="FF0000"/>
              </a:solidFill>
              <a:effectLst/>
              <a:latin typeface="Helvetica Neue"/>
            </a:endParaRPr>
          </a:p>
          <a:p>
            <a:pPr marL="457200" indent="-457200">
              <a:buFontTx/>
              <a:buChar char="-"/>
            </a:pPr>
            <a:r>
              <a:rPr lang="vi-VN" sz="2800" b="0" i="0" u="sng" dirty="0">
                <a:solidFill>
                  <a:schemeClr val="tx1"/>
                </a:solidFill>
                <a:effectLst/>
                <a:latin typeface="Helvetica Neue"/>
              </a:rPr>
              <a:t>Each boy and girl </a:t>
            </a:r>
            <a:r>
              <a:rPr lang="vi-VN" sz="2800" b="0" i="0" dirty="0">
                <a:solidFill>
                  <a:schemeClr val="tx1"/>
                </a:solidFill>
                <a:effectLst/>
                <a:latin typeface="Helvetica Neue"/>
              </a:rPr>
              <a:t>in the room </a:t>
            </a:r>
            <a:r>
              <a:rPr lang="vi-VN" sz="2800" b="0" i="0" dirty="0">
                <a:solidFill>
                  <a:srgbClr val="FF0000"/>
                </a:solidFill>
                <a:effectLst/>
                <a:latin typeface="Helvetica Neue"/>
              </a:rPr>
              <a:t>gets</a:t>
            </a:r>
            <a:r>
              <a:rPr lang="vi-VN" sz="2800" b="0" i="0" dirty="0">
                <a:solidFill>
                  <a:schemeClr val="tx1"/>
                </a:solidFill>
                <a:effectLst/>
                <a:latin typeface="Helvetica Neue"/>
              </a:rPr>
              <a:t> only one vote. </a:t>
            </a:r>
            <a:endParaRPr lang="en-US" sz="2800" b="0" i="0" dirty="0">
              <a:solidFill>
                <a:schemeClr val="tx1"/>
              </a:solidFill>
              <a:effectLst/>
              <a:latin typeface="Helvetica Neue"/>
            </a:endParaRPr>
          </a:p>
          <a:p>
            <a:pPr marL="457200" indent="-457200">
              <a:buFontTx/>
              <a:buChar char="-"/>
            </a:pPr>
            <a:endParaRPr lang="en-US" sz="2800" b="0" i="0" dirty="0">
              <a:solidFill>
                <a:schemeClr val="tx1"/>
              </a:solidFill>
              <a:effectLst/>
              <a:latin typeface="Helvetica Neue"/>
            </a:endParaRPr>
          </a:p>
          <a:p>
            <a:pPr marL="457200" indent="-457200">
              <a:buFontTx/>
              <a:buChar char="-"/>
            </a:pPr>
            <a:r>
              <a:rPr lang="vi-VN" sz="2800" b="0" i="0" dirty="0">
                <a:solidFill>
                  <a:schemeClr val="tx1"/>
                </a:solidFill>
                <a:effectLst/>
                <a:latin typeface="Helvetica Neue"/>
              </a:rPr>
              <a:t>Nearly </a:t>
            </a:r>
            <a:r>
              <a:rPr lang="vi-VN" sz="2800" b="0" i="0" u="sng" dirty="0">
                <a:solidFill>
                  <a:schemeClr val="tx1"/>
                </a:solidFill>
                <a:effectLst/>
                <a:latin typeface="Helvetica Neue"/>
              </a:rPr>
              <a:t>every teacher and student </a:t>
            </a:r>
            <a:r>
              <a:rPr lang="vi-VN" sz="2800" b="0" i="0" dirty="0">
                <a:solidFill>
                  <a:schemeClr val="tx1"/>
                </a:solidFill>
                <a:effectLst/>
                <a:latin typeface="Helvetica Neue"/>
              </a:rPr>
              <a:t>in this school </a:t>
            </a:r>
            <a:r>
              <a:rPr lang="vi-VN" sz="2800" b="0" i="0" dirty="0">
                <a:solidFill>
                  <a:srgbClr val="FF0000"/>
                </a:solidFill>
                <a:effectLst/>
                <a:latin typeface="Helvetica Neue"/>
              </a:rPr>
              <a:t>is</a:t>
            </a:r>
            <a:r>
              <a:rPr lang="vi-VN" sz="2800" b="0" i="0" dirty="0">
                <a:solidFill>
                  <a:schemeClr val="tx1"/>
                </a:solidFill>
                <a:effectLst/>
                <a:latin typeface="Helvetica Neue"/>
              </a:rPr>
              <a:t> opposed to the new rule. </a:t>
            </a:r>
            <a:endParaRPr lang="en-US" sz="2800" b="0" i="0" dirty="0">
              <a:solidFill>
                <a:schemeClr val="tx1"/>
              </a:solidFill>
              <a:effectLst/>
              <a:latin typeface="Helvetica Neue"/>
            </a:endParaRPr>
          </a:p>
          <a:p>
            <a:r>
              <a:rPr lang="en-US" sz="2800" b="0" i="0" dirty="0">
                <a:solidFill>
                  <a:schemeClr val="tx1"/>
                </a:solidFill>
                <a:effectLst/>
                <a:latin typeface="Helvetica Neue"/>
              </a:rPr>
              <a:t>(</a:t>
            </a:r>
            <a:r>
              <a:rPr lang="vi-VN" sz="2800" b="0" i="0" dirty="0">
                <a:solidFill>
                  <a:schemeClr val="tx1"/>
                </a:solidFill>
                <a:effectLst/>
                <a:latin typeface="Helvetica Neue"/>
              </a:rPr>
              <a:t>Hầu như mọi giáo viên và sinh viên trường này đều chống lại quy định mới.</a:t>
            </a:r>
            <a:r>
              <a:rPr lang="en-US" sz="2800" b="0" i="0" dirty="0">
                <a:solidFill>
                  <a:schemeClr val="tx1"/>
                </a:solidFill>
                <a:effectLst/>
                <a:latin typeface="Helvetica Neue"/>
              </a:rPr>
              <a:t>)</a:t>
            </a:r>
            <a:endParaRPr lang="en-US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95122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7750" y="-77242"/>
            <a:ext cx="8534400" cy="1143000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solidFill>
                  <a:srgbClr val="0000FF"/>
                </a:solidFill>
              </a:rPr>
              <a:t>UNIT 7 : Agreement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63C3C0E-E6B3-471D-879B-B2F4BDF7ABF4}"/>
              </a:ext>
            </a:extLst>
          </p:cNvPr>
          <p:cNvSpPr txBox="1"/>
          <p:nvPr/>
        </p:nvSpPr>
        <p:spPr>
          <a:xfrm>
            <a:off x="915010" y="1050876"/>
            <a:ext cx="8686190" cy="440120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vi-VN" sz="2800" b="1" u="sng" dirty="0"/>
              <a:t>b. Khi chủ ngữ là những danh từ liên kết với nhau bằng </a:t>
            </a:r>
            <a:r>
              <a:rPr lang="vi-VN" sz="2800" b="1" u="sng" dirty="0">
                <a:solidFill>
                  <a:srgbClr val="FF0000"/>
                </a:solidFill>
              </a:rPr>
              <a:t>or</a:t>
            </a:r>
            <a:r>
              <a:rPr lang="vi-VN" sz="2800" b="1" u="sng" dirty="0"/>
              <a:t>/ </a:t>
            </a:r>
            <a:r>
              <a:rPr lang="vi-VN" sz="2800" b="1" u="sng" dirty="0">
                <a:solidFill>
                  <a:srgbClr val="FF0000"/>
                </a:solidFill>
              </a:rPr>
              <a:t>nor</a:t>
            </a:r>
            <a:r>
              <a:rPr lang="vi-VN" sz="2800" b="1" u="sng" dirty="0"/>
              <a:t>/ </a:t>
            </a:r>
            <a:r>
              <a:rPr lang="vi-VN" sz="2800" b="1" u="sng" dirty="0">
                <a:solidFill>
                  <a:srgbClr val="FF0000"/>
                </a:solidFill>
              </a:rPr>
              <a:t>but</a:t>
            </a:r>
            <a:r>
              <a:rPr lang="vi-VN" sz="2800" b="1" u="sng" dirty="0"/>
              <a:t> hay các cặp liên từ như “</a:t>
            </a:r>
            <a:r>
              <a:rPr lang="vi-VN" sz="2800" b="1" u="sng" dirty="0">
                <a:solidFill>
                  <a:srgbClr val="FF0000"/>
                </a:solidFill>
              </a:rPr>
              <a:t>neither... nor</a:t>
            </a:r>
            <a:r>
              <a:rPr lang="vi-VN" sz="2800" b="1" u="sng" dirty="0"/>
              <a:t>”, “</a:t>
            </a:r>
            <a:r>
              <a:rPr lang="vi-VN" sz="2800" b="1" u="sng" dirty="0">
                <a:solidFill>
                  <a:srgbClr val="FF0000"/>
                </a:solidFill>
              </a:rPr>
              <a:t>either... or</a:t>
            </a:r>
            <a:r>
              <a:rPr lang="vi-VN" sz="2800" b="1" u="sng" dirty="0"/>
              <a:t>”, “</a:t>
            </a:r>
            <a:r>
              <a:rPr lang="vi-VN" sz="2800" b="1" u="sng" dirty="0">
                <a:solidFill>
                  <a:srgbClr val="FF0000"/>
                </a:solidFill>
              </a:rPr>
              <a:t>not only... but also</a:t>
            </a:r>
            <a:r>
              <a:rPr lang="vi-VN" sz="2800" b="1" u="sng" dirty="0"/>
              <a:t>” thì </a:t>
            </a:r>
            <a:r>
              <a:rPr lang="vi-VN" sz="2800" b="1" u="sng" dirty="0">
                <a:solidFill>
                  <a:srgbClr val="0070C0"/>
                </a:solidFill>
              </a:rPr>
              <a:t>động từ phải phù hợp với chủ ngữ nào gần nhất</a:t>
            </a:r>
            <a:r>
              <a:rPr lang="vi-VN" sz="2800" b="1" u="sng" dirty="0"/>
              <a:t>. </a:t>
            </a:r>
            <a:endParaRPr lang="en-US" sz="2800" b="1" u="sng" dirty="0"/>
          </a:p>
          <a:p>
            <a:endParaRPr lang="en-US" sz="2800" u="sng" dirty="0"/>
          </a:p>
          <a:p>
            <a:pPr marL="457200" indent="-457200">
              <a:buFontTx/>
              <a:buChar char="-"/>
            </a:pPr>
            <a:r>
              <a:rPr lang="vi-VN" sz="2800" dirty="0"/>
              <a:t>Her car or Helen’s is always available. (1) </a:t>
            </a:r>
            <a:endParaRPr lang="en-US" sz="2800" dirty="0"/>
          </a:p>
          <a:p>
            <a:endParaRPr lang="en-US" sz="2800" dirty="0"/>
          </a:p>
          <a:p>
            <a:pPr marL="457200" indent="-457200">
              <a:buFontTx/>
              <a:buChar char="-"/>
            </a:pPr>
            <a:r>
              <a:rPr lang="vi-VN" sz="2800" dirty="0"/>
              <a:t>Not only the students but also the professor is going to attend. (2) 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212165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80703"/>
            <a:ext cx="8534400" cy="1143000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solidFill>
                  <a:srgbClr val="0000FF"/>
                </a:solidFill>
              </a:rPr>
              <a:t>UNIT 7 : Agreement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63C3C0E-E6B3-471D-879B-B2F4BDF7ABF4}"/>
              </a:ext>
            </a:extLst>
          </p:cNvPr>
          <p:cNvSpPr txBox="1"/>
          <p:nvPr/>
        </p:nvSpPr>
        <p:spPr>
          <a:xfrm>
            <a:off x="1066800" y="1524000"/>
            <a:ext cx="8534400" cy="397031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800" b="1" dirty="0"/>
              <a:t>c. </a:t>
            </a:r>
            <a:r>
              <a:rPr lang="en-US" sz="2800" b="1" dirty="0" err="1"/>
              <a:t>Những</a:t>
            </a:r>
            <a:r>
              <a:rPr lang="en-US" sz="2800" b="1" dirty="0"/>
              <a:t> </a:t>
            </a:r>
            <a:r>
              <a:rPr lang="en-US" sz="2800" b="1" dirty="0" err="1"/>
              <a:t>cụm</a:t>
            </a:r>
            <a:r>
              <a:rPr lang="en-US" sz="2800" b="1" dirty="0"/>
              <a:t> </a:t>
            </a:r>
            <a:r>
              <a:rPr lang="en-US" sz="2800" b="1" dirty="0" err="1"/>
              <a:t>từ</a:t>
            </a:r>
            <a:r>
              <a:rPr lang="en-US" sz="2800" b="1" dirty="0"/>
              <a:t> xen </a:t>
            </a:r>
            <a:r>
              <a:rPr lang="en-US" sz="2800" b="1" dirty="0" err="1"/>
              <a:t>vào</a:t>
            </a:r>
            <a:r>
              <a:rPr lang="en-US" sz="2800" b="1" dirty="0"/>
              <a:t> </a:t>
            </a:r>
            <a:r>
              <a:rPr lang="en-US" sz="2800" b="1" dirty="0" err="1"/>
              <a:t>giữa</a:t>
            </a:r>
            <a:r>
              <a:rPr lang="en-US" sz="2800" b="1" dirty="0"/>
              <a:t> </a:t>
            </a:r>
            <a:r>
              <a:rPr lang="en-US" sz="2800" b="1" dirty="0" err="1"/>
              <a:t>chủ</a:t>
            </a:r>
            <a:r>
              <a:rPr lang="en-US" sz="2800" b="1" dirty="0"/>
              <a:t> </a:t>
            </a:r>
            <a:r>
              <a:rPr lang="en-US" sz="2800" b="1" dirty="0" err="1"/>
              <a:t>ngữ</a:t>
            </a:r>
            <a:r>
              <a:rPr lang="en-US" sz="2800" b="1" dirty="0"/>
              <a:t> </a:t>
            </a:r>
            <a:r>
              <a:rPr lang="en-US" sz="2800" b="1" dirty="0" err="1"/>
              <a:t>và</a:t>
            </a:r>
            <a:r>
              <a:rPr lang="en-US" sz="2800" b="1" dirty="0"/>
              <a:t> </a:t>
            </a:r>
            <a:r>
              <a:rPr lang="en-US" sz="2800" b="1" dirty="0" err="1"/>
              <a:t>động</a:t>
            </a:r>
            <a:r>
              <a:rPr lang="en-US" sz="2800" b="1" dirty="0"/>
              <a:t> </a:t>
            </a:r>
            <a:r>
              <a:rPr lang="en-US" sz="2800" b="1" dirty="0" err="1"/>
              <a:t>từ</a:t>
            </a:r>
            <a:r>
              <a:rPr lang="en-US" sz="2800" b="1" dirty="0"/>
              <a:t>: </a:t>
            </a:r>
            <a:r>
              <a:rPr lang="en-US" sz="2800" b="1" u="sng" dirty="0">
                <a:solidFill>
                  <a:srgbClr val="FF0000"/>
                </a:solidFill>
              </a:rPr>
              <a:t>as well as</a:t>
            </a:r>
            <a:r>
              <a:rPr lang="en-US" sz="2800" b="1" u="sng" dirty="0">
                <a:solidFill>
                  <a:schemeClr val="tx1"/>
                </a:solidFill>
              </a:rPr>
              <a:t>,</a:t>
            </a:r>
            <a:r>
              <a:rPr lang="en-US" sz="2800" b="1" u="sng" dirty="0">
                <a:solidFill>
                  <a:srgbClr val="FF0000"/>
                </a:solidFill>
              </a:rPr>
              <a:t> in addition to</a:t>
            </a:r>
            <a:r>
              <a:rPr lang="en-US" sz="2800" b="1" u="sng" dirty="0">
                <a:solidFill>
                  <a:schemeClr val="tx1"/>
                </a:solidFill>
              </a:rPr>
              <a:t>,</a:t>
            </a:r>
            <a:r>
              <a:rPr lang="en-US" sz="2800" b="1" u="sng" dirty="0">
                <a:solidFill>
                  <a:srgbClr val="FF0000"/>
                </a:solidFill>
              </a:rPr>
              <a:t> together with</a:t>
            </a:r>
            <a:r>
              <a:rPr lang="en-US" sz="2800" b="1" u="sng" dirty="0">
                <a:solidFill>
                  <a:schemeClr val="tx1"/>
                </a:solidFill>
              </a:rPr>
              <a:t>,</a:t>
            </a:r>
            <a:r>
              <a:rPr lang="en-US" sz="2800" b="1" u="sng" dirty="0">
                <a:solidFill>
                  <a:srgbClr val="FF0000"/>
                </a:solidFill>
              </a:rPr>
              <a:t> along with</a:t>
            </a:r>
            <a:r>
              <a:rPr lang="en-US" sz="2800" b="1" u="sng" dirty="0">
                <a:solidFill>
                  <a:schemeClr val="tx1"/>
                </a:solidFill>
              </a:rPr>
              <a:t>,</a:t>
            </a:r>
            <a:r>
              <a:rPr lang="en-US" sz="2800" b="1" u="sng" dirty="0">
                <a:solidFill>
                  <a:srgbClr val="FF0000"/>
                </a:solidFill>
              </a:rPr>
              <a:t> accompanied by</a:t>
            </a:r>
            <a:r>
              <a:rPr lang="en-US" sz="2800" b="1" u="sng" dirty="0">
                <a:solidFill>
                  <a:schemeClr val="tx1"/>
                </a:solidFill>
              </a:rPr>
              <a:t>,</a:t>
            </a:r>
            <a:r>
              <a:rPr lang="en-US" sz="2800" b="1" u="sng" dirty="0">
                <a:solidFill>
                  <a:srgbClr val="FF0000"/>
                </a:solidFill>
              </a:rPr>
              <a:t> including</a:t>
            </a:r>
            <a:r>
              <a:rPr lang="en-US" sz="2800" b="1" u="sng" dirty="0">
                <a:solidFill>
                  <a:schemeClr val="tx1"/>
                </a:solidFill>
              </a:rPr>
              <a:t>,</a:t>
            </a:r>
            <a:r>
              <a:rPr lang="en-US" sz="2800" b="1" u="sng" dirty="0">
                <a:solidFill>
                  <a:srgbClr val="FF0000"/>
                </a:solidFill>
              </a:rPr>
              <a:t> not to mention</a:t>
            </a:r>
            <a:r>
              <a:rPr lang="en-US" sz="2800" b="1" u="sng" dirty="0">
                <a:solidFill>
                  <a:schemeClr val="tx1"/>
                </a:solidFill>
              </a:rPr>
              <a:t>... </a:t>
            </a:r>
          </a:p>
          <a:p>
            <a:r>
              <a:rPr lang="en-US" sz="2800" b="1" dirty="0" err="1"/>
              <a:t>Chú</a:t>
            </a:r>
            <a:r>
              <a:rPr lang="en-US" sz="2800" b="1" dirty="0"/>
              <a:t> ý </a:t>
            </a:r>
            <a:r>
              <a:rPr lang="en-US" sz="2800" b="1" dirty="0" err="1">
                <a:solidFill>
                  <a:srgbClr val="FF0000"/>
                </a:solidFill>
              </a:rPr>
              <a:t>dùng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động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từ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hợp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với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chủ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ngữ</a:t>
            </a:r>
            <a:r>
              <a:rPr lang="en-US" sz="2800" b="1" dirty="0"/>
              <a:t> - </a:t>
            </a:r>
            <a:r>
              <a:rPr lang="en-US" sz="2800" b="1" u="sng" dirty="0"/>
              <a:t>KHÔNG PHẢI </a:t>
            </a:r>
            <a:r>
              <a:rPr lang="en-US" sz="2800" b="1" u="sng" dirty="0" err="1"/>
              <a:t>là</a:t>
            </a:r>
            <a:r>
              <a:rPr lang="en-US" sz="2800" b="1" u="sng" dirty="0"/>
              <a:t> </a:t>
            </a:r>
            <a:r>
              <a:rPr lang="en-US" sz="2800" b="1" u="sng" dirty="0" err="1"/>
              <a:t>phù</a:t>
            </a:r>
            <a:r>
              <a:rPr lang="en-US" sz="2800" b="1" u="sng" dirty="0"/>
              <a:t> </a:t>
            </a:r>
            <a:r>
              <a:rPr lang="en-US" sz="2800" b="1" u="sng" dirty="0" err="1"/>
              <a:t>hợp</a:t>
            </a:r>
            <a:r>
              <a:rPr lang="en-US" sz="2800" b="1" u="sng" dirty="0"/>
              <a:t> </a:t>
            </a:r>
            <a:r>
              <a:rPr lang="en-US" sz="2800" b="1" u="sng" dirty="0" err="1"/>
              <a:t>với</a:t>
            </a:r>
            <a:r>
              <a:rPr lang="en-US" sz="2800" b="1" u="sng" dirty="0"/>
              <a:t> </a:t>
            </a:r>
            <a:r>
              <a:rPr lang="en-US" sz="2800" b="1" u="sng" dirty="0" err="1"/>
              <a:t>danh</a:t>
            </a:r>
            <a:r>
              <a:rPr lang="en-US" sz="2800" b="1" u="sng" dirty="0"/>
              <a:t> </a:t>
            </a:r>
            <a:r>
              <a:rPr lang="en-US" sz="2800" b="1" u="sng" dirty="0" err="1"/>
              <a:t>từ</a:t>
            </a:r>
            <a:r>
              <a:rPr lang="en-US" sz="2800" b="1" u="sng" dirty="0"/>
              <a:t> </a:t>
            </a:r>
            <a:r>
              <a:rPr lang="en-US" sz="2800" b="1" u="sng" dirty="0" err="1"/>
              <a:t>nào</a:t>
            </a:r>
            <a:r>
              <a:rPr lang="en-US" sz="2800" b="1" u="sng" dirty="0"/>
              <a:t> </a:t>
            </a:r>
            <a:r>
              <a:rPr lang="en-US" sz="2800" b="1" u="sng" dirty="0" err="1"/>
              <a:t>đứng</a:t>
            </a:r>
            <a:r>
              <a:rPr lang="en-US" sz="2800" b="1" u="sng" dirty="0"/>
              <a:t> </a:t>
            </a:r>
            <a:r>
              <a:rPr lang="en-US" sz="2800" b="1" u="sng" dirty="0" err="1"/>
              <a:t>gần</a:t>
            </a:r>
            <a:r>
              <a:rPr lang="en-US" sz="2800" b="1" u="sng" dirty="0"/>
              <a:t> </a:t>
            </a:r>
            <a:r>
              <a:rPr lang="en-US" sz="2800" b="1" u="sng" dirty="0" err="1"/>
              <a:t>động</a:t>
            </a:r>
            <a:r>
              <a:rPr lang="en-US" sz="2800" b="1" u="sng" dirty="0"/>
              <a:t> </a:t>
            </a:r>
            <a:r>
              <a:rPr lang="en-US" sz="2800" b="1" u="sng" dirty="0" err="1"/>
              <a:t>từ</a:t>
            </a:r>
            <a:r>
              <a:rPr lang="en-US" sz="2800" b="1" u="sng" dirty="0"/>
              <a:t>. </a:t>
            </a:r>
          </a:p>
          <a:p>
            <a:endParaRPr lang="en-US" sz="2800" u="sng" dirty="0"/>
          </a:p>
          <a:p>
            <a:r>
              <a:rPr lang="en-US" sz="2800" dirty="0"/>
              <a:t> - Rose, as well as her brothers, intends to spend the summer here. </a:t>
            </a:r>
          </a:p>
        </p:txBody>
      </p:sp>
    </p:spTree>
    <p:extLst>
      <p:ext uri="{BB962C8B-B14F-4D97-AF65-F5344CB8AC3E}">
        <p14:creationId xmlns:p14="http://schemas.microsoft.com/office/powerpoint/2010/main" val="9202367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9050"/>
            <a:ext cx="8534400" cy="1143000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solidFill>
                  <a:srgbClr val="0000FF"/>
                </a:solidFill>
              </a:rPr>
              <a:t>UNIT 7 : Agreement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63C3C0E-E6B3-471D-879B-B2F4BDF7ABF4}"/>
              </a:ext>
            </a:extLst>
          </p:cNvPr>
          <p:cNvSpPr txBox="1"/>
          <p:nvPr/>
        </p:nvSpPr>
        <p:spPr>
          <a:xfrm>
            <a:off x="989990" y="1087934"/>
            <a:ext cx="8534400" cy="440120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vi-VN" sz="2800" b="1" dirty="0"/>
              <a:t>d. Với các danh từ tập hợp làm chủ ngữ - </a:t>
            </a:r>
            <a:r>
              <a:rPr lang="vi-VN" sz="2800" dirty="0"/>
              <a:t>như </a:t>
            </a:r>
            <a:r>
              <a:rPr lang="vi-VN" sz="2800" dirty="0">
                <a:solidFill>
                  <a:srgbClr val="FF0000"/>
                </a:solidFill>
              </a:rPr>
              <a:t>jury</a:t>
            </a:r>
            <a:r>
              <a:rPr lang="vi-VN" sz="2800" dirty="0"/>
              <a:t>, </a:t>
            </a:r>
            <a:r>
              <a:rPr lang="vi-VN" sz="2800" dirty="0">
                <a:solidFill>
                  <a:srgbClr val="FF0000"/>
                </a:solidFill>
              </a:rPr>
              <a:t>committee</a:t>
            </a:r>
            <a:r>
              <a:rPr lang="vi-VN" sz="2800" dirty="0"/>
              <a:t>, </a:t>
            </a:r>
            <a:r>
              <a:rPr lang="vi-VN" sz="2800" dirty="0">
                <a:solidFill>
                  <a:srgbClr val="FF0000"/>
                </a:solidFill>
              </a:rPr>
              <a:t>crowd</a:t>
            </a:r>
            <a:r>
              <a:rPr lang="vi-VN" sz="2800" dirty="0"/>
              <a:t>, </a:t>
            </a:r>
            <a:r>
              <a:rPr lang="vi-VN" sz="2800" dirty="0">
                <a:solidFill>
                  <a:srgbClr val="FF0000"/>
                </a:solidFill>
              </a:rPr>
              <a:t>team</a:t>
            </a:r>
            <a:r>
              <a:rPr lang="vi-VN" sz="2800" dirty="0"/>
              <a:t>, </a:t>
            </a:r>
            <a:r>
              <a:rPr lang="vi-VN" sz="2800" dirty="0">
                <a:solidFill>
                  <a:srgbClr val="FF0000"/>
                </a:solidFill>
              </a:rPr>
              <a:t>group</a:t>
            </a:r>
            <a:r>
              <a:rPr lang="vi-VN" sz="2800" dirty="0"/>
              <a:t>, </a:t>
            </a:r>
            <a:r>
              <a:rPr lang="vi-VN" sz="2800" dirty="0">
                <a:solidFill>
                  <a:srgbClr val="FF0000"/>
                </a:solidFill>
              </a:rPr>
              <a:t>majority</a:t>
            </a:r>
            <a:r>
              <a:rPr lang="vi-VN" sz="2800" dirty="0"/>
              <a:t>... – </a:t>
            </a:r>
            <a:endParaRPr lang="en-US" sz="2800" dirty="0"/>
          </a:p>
          <a:p>
            <a:endParaRPr lang="en-US" sz="2800" i="1" dirty="0"/>
          </a:p>
          <a:p>
            <a:r>
              <a:rPr lang="en-US" sz="2800" i="1" dirty="0"/>
              <a:t>-</a:t>
            </a:r>
            <a:r>
              <a:rPr lang="vi-VN" sz="2800" i="1" dirty="0"/>
              <a:t>hầu hết </a:t>
            </a:r>
            <a:r>
              <a:rPr lang="vi-VN" sz="2800" dirty="0"/>
              <a:t>đều dùng </a:t>
            </a:r>
            <a:r>
              <a:rPr lang="vi-VN" sz="2800" u="sng" dirty="0">
                <a:solidFill>
                  <a:srgbClr val="FF0000"/>
                </a:solidFill>
              </a:rPr>
              <a:t>động từ số ít </a:t>
            </a:r>
            <a:r>
              <a:rPr lang="vi-VN" sz="2800" dirty="0"/>
              <a:t>khi ta xem danh từ đó như </a:t>
            </a:r>
            <a:r>
              <a:rPr lang="vi-VN" sz="2800" dirty="0">
                <a:solidFill>
                  <a:srgbClr val="FF0000"/>
                </a:solidFill>
              </a:rPr>
              <a:t>một đơn vị (unit)</a:t>
            </a:r>
            <a:r>
              <a:rPr lang="vi-VN" sz="2800" dirty="0"/>
              <a:t>. </a:t>
            </a:r>
            <a:endParaRPr lang="en-US" sz="2800" dirty="0"/>
          </a:p>
          <a:p>
            <a:endParaRPr lang="en-US" sz="2800" dirty="0"/>
          </a:p>
          <a:p>
            <a:r>
              <a:rPr lang="en-US" sz="2800" dirty="0"/>
              <a:t>-</a:t>
            </a:r>
            <a:r>
              <a:rPr lang="vi-VN" sz="2800" dirty="0"/>
              <a:t> nếu ta dùng với nghĩa </a:t>
            </a:r>
            <a:r>
              <a:rPr lang="vi-VN" sz="2800" u="sng" dirty="0">
                <a:solidFill>
                  <a:srgbClr val="FF0000"/>
                </a:solidFill>
              </a:rPr>
              <a:t>từng thành viên (member) riêng biệt hợp thành</a:t>
            </a:r>
            <a:r>
              <a:rPr lang="vi-VN" sz="2800" dirty="0">
                <a:solidFill>
                  <a:srgbClr val="FF0000"/>
                </a:solidFill>
              </a:rPr>
              <a:t>,</a:t>
            </a:r>
            <a:r>
              <a:rPr lang="vi-VN" sz="2800" dirty="0"/>
              <a:t> thì lúc đó, danh từ tập hợp cần </a:t>
            </a:r>
            <a:r>
              <a:rPr lang="vi-VN" sz="2800" u="sng" dirty="0">
                <a:solidFill>
                  <a:srgbClr val="FF0000"/>
                </a:solidFill>
              </a:rPr>
              <a:t>động từ số nhiều. </a:t>
            </a:r>
            <a:endParaRPr lang="en-US" sz="2800" u="sng" dirty="0">
              <a:solidFill>
                <a:srgbClr val="FF0000"/>
              </a:solidFill>
            </a:endParaRPr>
          </a:p>
          <a:p>
            <a:r>
              <a:rPr lang="vi-VN" sz="2800" dirty="0">
                <a:solidFill>
                  <a:srgbClr val="FF0000"/>
                </a:solidFill>
              </a:rPr>
              <a:t> </a:t>
            </a:r>
            <a:endParaRPr lang="en-US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71547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80703"/>
            <a:ext cx="8534400" cy="1143000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solidFill>
                  <a:srgbClr val="0000FF"/>
                </a:solidFill>
              </a:rPr>
              <a:t>UNIT 7 : Agreement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63C3C0E-E6B3-471D-879B-B2F4BDF7ABF4}"/>
              </a:ext>
            </a:extLst>
          </p:cNvPr>
          <p:cNvSpPr txBox="1"/>
          <p:nvPr/>
        </p:nvSpPr>
        <p:spPr>
          <a:xfrm>
            <a:off x="1066800" y="1659285"/>
            <a:ext cx="8534400" cy="35394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457200" indent="-457200">
              <a:buFontTx/>
              <a:buChar char="-"/>
            </a:pPr>
            <a:r>
              <a:rPr lang="vi-VN" sz="2800" dirty="0">
                <a:solidFill>
                  <a:schemeClr val="tx1"/>
                </a:solidFill>
              </a:rPr>
              <a:t>The family are arriving for the wedding at different times. </a:t>
            </a:r>
            <a:endParaRPr lang="en-US" sz="2800" dirty="0">
              <a:solidFill>
                <a:schemeClr val="tx1"/>
              </a:solidFill>
            </a:endParaRPr>
          </a:p>
          <a:p>
            <a:r>
              <a:rPr lang="vi-VN" sz="2800" i="1" dirty="0">
                <a:solidFill>
                  <a:schemeClr val="tx1"/>
                </a:solidFill>
              </a:rPr>
              <a:t>(Các thành viên) Gia đình đến dự đám cưới vào những thời điểm khác nhau. </a:t>
            </a:r>
            <a:endParaRPr lang="en-US" sz="2800" i="1" dirty="0">
              <a:solidFill>
                <a:schemeClr val="tx1"/>
              </a:solidFill>
            </a:endParaRPr>
          </a:p>
          <a:p>
            <a:endParaRPr lang="en-US" sz="2800" i="1" dirty="0">
              <a:solidFill>
                <a:schemeClr val="tx1"/>
              </a:solidFill>
            </a:endParaRPr>
          </a:p>
          <a:p>
            <a:pPr marL="457200" indent="-457200">
              <a:buFontTx/>
              <a:buChar char="-"/>
            </a:pPr>
            <a:r>
              <a:rPr lang="vi-VN" sz="2800" dirty="0">
                <a:solidFill>
                  <a:schemeClr val="tx1"/>
                </a:solidFill>
              </a:rPr>
              <a:t>After deliberating, the jury reports its verdict. </a:t>
            </a:r>
            <a:endParaRPr lang="en-US" sz="2800" dirty="0">
              <a:solidFill>
                <a:schemeClr val="tx1"/>
              </a:solidFill>
            </a:endParaRPr>
          </a:p>
          <a:p>
            <a:r>
              <a:rPr lang="en-US" sz="2800" i="1" dirty="0">
                <a:solidFill>
                  <a:schemeClr val="tx1"/>
                </a:solidFill>
              </a:rPr>
              <a:t>(</a:t>
            </a:r>
            <a:r>
              <a:rPr lang="vi-VN" sz="2800" i="1" dirty="0">
                <a:solidFill>
                  <a:schemeClr val="tx1"/>
                </a:solidFill>
              </a:rPr>
              <a:t>Sau khi cân nhắc kỹ lưỡng, bồi thẩm đoàn tuyên bố phán quyết của mình.</a:t>
            </a:r>
            <a:r>
              <a:rPr lang="vi-VN" sz="2800" dirty="0">
                <a:solidFill>
                  <a:schemeClr val="tx1"/>
                </a:solidFill>
              </a:rPr>
              <a:t> </a:t>
            </a:r>
            <a:r>
              <a:rPr lang="en-US" sz="2800" dirty="0">
                <a:solidFill>
                  <a:schemeClr val="tx1"/>
                </a:solidFill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40732567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80703"/>
            <a:ext cx="8534400" cy="1143000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solidFill>
                  <a:srgbClr val="0000FF"/>
                </a:solidFill>
              </a:rPr>
              <a:t>UNIT 7 : Agreement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63C3C0E-E6B3-471D-879B-B2F4BDF7ABF4}"/>
              </a:ext>
            </a:extLst>
          </p:cNvPr>
          <p:cNvSpPr txBox="1"/>
          <p:nvPr/>
        </p:nvSpPr>
        <p:spPr>
          <a:xfrm>
            <a:off x="1066800" y="1659285"/>
            <a:ext cx="8534400" cy="310854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</a:rPr>
              <a:t>The number of...” </a:t>
            </a:r>
            <a:r>
              <a:rPr lang="en-US" sz="2800" b="1" dirty="0" err="1">
                <a:solidFill>
                  <a:srgbClr val="FF0000"/>
                </a:solidFill>
              </a:rPr>
              <a:t>luôn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luôn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cần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u="sng" dirty="0" err="1">
                <a:solidFill>
                  <a:srgbClr val="FF0000"/>
                </a:solidFill>
              </a:rPr>
              <a:t>động</a:t>
            </a:r>
            <a:r>
              <a:rPr lang="en-US" sz="2800" b="1" u="sng" dirty="0">
                <a:solidFill>
                  <a:srgbClr val="FF0000"/>
                </a:solidFill>
              </a:rPr>
              <a:t> </a:t>
            </a:r>
            <a:r>
              <a:rPr lang="en-US" sz="2800" b="1" u="sng" dirty="0" err="1">
                <a:solidFill>
                  <a:srgbClr val="FF0000"/>
                </a:solidFill>
              </a:rPr>
              <a:t>từ</a:t>
            </a:r>
            <a:r>
              <a:rPr lang="en-US" sz="2800" b="1" u="sng" dirty="0">
                <a:solidFill>
                  <a:srgbClr val="FF0000"/>
                </a:solidFill>
              </a:rPr>
              <a:t> </a:t>
            </a:r>
            <a:r>
              <a:rPr lang="en-US" sz="2800" b="1" u="sng" dirty="0" err="1">
                <a:solidFill>
                  <a:srgbClr val="FF0000"/>
                </a:solidFill>
              </a:rPr>
              <a:t>số</a:t>
            </a:r>
            <a:r>
              <a:rPr lang="en-US" sz="2800" b="1" u="sng" dirty="0">
                <a:solidFill>
                  <a:srgbClr val="FF0000"/>
                </a:solidFill>
              </a:rPr>
              <a:t> </a:t>
            </a:r>
            <a:r>
              <a:rPr lang="en-US" sz="2800" b="1" u="sng" dirty="0" err="1">
                <a:solidFill>
                  <a:srgbClr val="FF0000"/>
                </a:solidFill>
              </a:rPr>
              <a:t>ít</a:t>
            </a:r>
            <a:r>
              <a:rPr lang="en-US" sz="2800" b="1" u="sng" dirty="0">
                <a:solidFill>
                  <a:srgbClr val="FF0000"/>
                </a:solidFill>
              </a:rPr>
              <a:t>;</a:t>
            </a:r>
          </a:p>
          <a:p>
            <a:r>
              <a:rPr lang="en-US" sz="2800" b="1" dirty="0">
                <a:solidFill>
                  <a:srgbClr val="FF0000"/>
                </a:solidFill>
              </a:rPr>
              <a:t>A number of …” </a:t>
            </a:r>
            <a:r>
              <a:rPr lang="en-US" sz="2800" b="1" dirty="0" err="1">
                <a:solidFill>
                  <a:srgbClr val="FF0000"/>
                </a:solidFill>
              </a:rPr>
              <a:t>cần</a:t>
            </a:r>
            <a:r>
              <a:rPr lang="en-US" sz="2800" b="1" dirty="0">
                <a:solidFill>
                  <a:srgbClr val="FF0000"/>
                </a:solidFill>
              </a:rPr>
              <a:t> </a:t>
            </a:r>
            <a:r>
              <a:rPr lang="en-US" sz="2800" b="1" u="sng" dirty="0" err="1">
                <a:solidFill>
                  <a:srgbClr val="FF0000"/>
                </a:solidFill>
              </a:rPr>
              <a:t>động</a:t>
            </a:r>
            <a:r>
              <a:rPr lang="en-US" sz="2800" b="1" u="sng" dirty="0">
                <a:solidFill>
                  <a:srgbClr val="FF0000"/>
                </a:solidFill>
              </a:rPr>
              <a:t> </a:t>
            </a:r>
            <a:r>
              <a:rPr lang="en-US" sz="2800" b="1" u="sng" dirty="0" err="1">
                <a:solidFill>
                  <a:srgbClr val="FF0000"/>
                </a:solidFill>
              </a:rPr>
              <a:t>từ</a:t>
            </a:r>
            <a:r>
              <a:rPr lang="en-US" sz="2800" b="1" u="sng" dirty="0">
                <a:solidFill>
                  <a:srgbClr val="FF0000"/>
                </a:solidFill>
              </a:rPr>
              <a:t> </a:t>
            </a:r>
            <a:r>
              <a:rPr lang="en-US" sz="2800" b="1" u="sng" dirty="0" err="1">
                <a:solidFill>
                  <a:srgbClr val="FF0000"/>
                </a:solidFill>
              </a:rPr>
              <a:t>số</a:t>
            </a:r>
            <a:r>
              <a:rPr lang="en-US" sz="2800" b="1" u="sng" dirty="0">
                <a:solidFill>
                  <a:srgbClr val="FF0000"/>
                </a:solidFill>
              </a:rPr>
              <a:t> </a:t>
            </a:r>
            <a:r>
              <a:rPr lang="en-US" sz="2800" b="1" u="sng" dirty="0" err="1">
                <a:solidFill>
                  <a:srgbClr val="FF0000"/>
                </a:solidFill>
              </a:rPr>
              <a:t>nhiều</a:t>
            </a:r>
            <a:endParaRPr lang="en-US" sz="2800" b="1" u="sng" dirty="0">
              <a:solidFill>
                <a:srgbClr val="FF0000"/>
              </a:solidFill>
            </a:endParaRPr>
          </a:p>
          <a:p>
            <a:endParaRPr lang="en-US" sz="2800" dirty="0">
              <a:solidFill>
                <a:srgbClr val="FF0000"/>
              </a:solidFill>
            </a:endParaRPr>
          </a:p>
          <a:p>
            <a:r>
              <a:rPr lang="vi-VN" sz="2800" dirty="0">
                <a:solidFill>
                  <a:schemeClr val="tx1"/>
                </a:solidFill>
              </a:rPr>
              <a:t> - The number of employees needing supervision is diminishing. </a:t>
            </a:r>
            <a:endParaRPr lang="en-US" sz="2800" dirty="0">
              <a:solidFill>
                <a:schemeClr val="tx1"/>
              </a:solidFill>
            </a:endParaRPr>
          </a:p>
          <a:p>
            <a:endParaRPr lang="en-US" sz="2800" dirty="0">
              <a:solidFill>
                <a:schemeClr val="tx1"/>
              </a:solidFill>
            </a:endParaRPr>
          </a:p>
          <a:p>
            <a:pPr marL="457200" indent="-457200">
              <a:buFontTx/>
              <a:buChar char="-"/>
            </a:pPr>
            <a:r>
              <a:rPr lang="vi-VN" sz="2800" dirty="0">
                <a:solidFill>
                  <a:schemeClr val="tx1"/>
                </a:solidFill>
              </a:rPr>
              <a:t>A number of people are asking for bonuses. </a:t>
            </a:r>
            <a:endParaRPr lang="en-US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5052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80703"/>
            <a:ext cx="8534400" cy="1143000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solidFill>
                  <a:srgbClr val="0000FF"/>
                </a:solidFill>
              </a:rPr>
              <a:t>UNIT 7 : Agreement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63C3C0E-E6B3-471D-879B-B2F4BDF7ABF4}"/>
              </a:ext>
            </a:extLst>
          </p:cNvPr>
          <p:cNvSpPr txBox="1"/>
          <p:nvPr/>
        </p:nvSpPr>
        <p:spPr>
          <a:xfrm>
            <a:off x="1066800" y="1659285"/>
            <a:ext cx="8534400" cy="224676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vi-VN" sz="2800" dirty="0">
                <a:solidFill>
                  <a:schemeClr val="tx1"/>
                </a:solidFill>
              </a:rPr>
              <a:t>KHÔNG CÓ giới từ “</a:t>
            </a:r>
            <a:r>
              <a:rPr lang="vi-VN" sz="2800" dirty="0">
                <a:solidFill>
                  <a:srgbClr val="FF0000"/>
                </a:solidFill>
              </a:rPr>
              <a:t>of</a:t>
            </a:r>
            <a:r>
              <a:rPr lang="vi-VN" sz="2800" dirty="0">
                <a:solidFill>
                  <a:schemeClr val="tx1"/>
                </a:solidFill>
              </a:rPr>
              <a:t> “ theo sau “</a:t>
            </a:r>
            <a:r>
              <a:rPr lang="vi-VN" sz="2800" dirty="0">
                <a:solidFill>
                  <a:srgbClr val="FF0000"/>
                </a:solidFill>
              </a:rPr>
              <a:t>a number</a:t>
            </a:r>
            <a:r>
              <a:rPr lang="vi-VN" sz="2800" dirty="0">
                <a:solidFill>
                  <a:schemeClr val="tx1"/>
                </a:solidFill>
              </a:rPr>
              <a:t>”mà </a:t>
            </a:r>
            <a:r>
              <a:rPr lang="vi-VN" sz="2800" b="1" u="sng" dirty="0">
                <a:solidFill>
                  <a:schemeClr val="tx1"/>
                </a:solidFill>
              </a:rPr>
              <a:t>ngữ nghĩa hàm ý một khối thống nhất</a:t>
            </a:r>
            <a:r>
              <a:rPr lang="vi-VN" sz="2800" dirty="0">
                <a:solidFill>
                  <a:schemeClr val="tx1"/>
                </a:solidFill>
              </a:rPr>
              <a:t> thì </a:t>
            </a:r>
            <a:r>
              <a:rPr lang="vi-VN" sz="2800" b="1" dirty="0">
                <a:solidFill>
                  <a:srgbClr val="FF0000"/>
                </a:solidFill>
              </a:rPr>
              <a:t>động từ ở số ít.</a:t>
            </a:r>
            <a:endParaRPr lang="en-US" sz="2800" b="1" dirty="0">
              <a:solidFill>
                <a:srgbClr val="FF0000"/>
              </a:solidFill>
            </a:endParaRPr>
          </a:p>
          <a:p>
            <a:endParaRPr lang="en-US" sz="2800" b="1" dirty="0">
              <a:solidFill>
                <a:srgbClr val="FF0000"/>
              </a:solidFill>
            </a:endParaRPr>
          </a:p>
          <a:p>
            <a:r>
              <a:rPr lang="en-US" sz="2800" dirty="0">
                <a:solidFill>
                  <a:schemeClr val="tx1"/>
                </a:solidFill>
              </a:rPr>
              <a:t>- </a:t>
            </a:r>
            <a:r>
              <a:rPr lang="en-US" sz="2800" u="sng" dirty="0">
                <a:solidFill>
                  <a:schemeClr val="tx1"/>
                </a:solidFill>
              </a:rPr>
              <a:t>A number like twelve billion </a:t>
            </a:r>
            <a:r>
              <a:rPr lang="en-US" sz="2800" b="1" dirty="0">
                <a:solidFill>
                  <a:srgbClr val="FF0000"/>
                </a:solidFill>
              </a:rPr>
              <a:t>is</a:t>
            </a:r>
            <a:r>
              <a:rPr lang="en-US" sz="2800" dirty="0">
                <a:solidFill>
                  <a:schemeClr val="tx1"/>
                </a:solidFill>
              </a:rPr>
              <a:t> hard to comprehend. </a:t>
            </a:r>
          </a:p>
        </p:txBody>
      </p:sp>
    </p:spTree>
    <p:extLst>
      <p:ext uri="{BB962C8B-B14F-4D97-AF65-F5344CB8AC3E}">
        <p14:creationId xmlns:p14="http://schemas.microsoft.com/office/powerpoint/2010/main" val="2968654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80703"/>
            <a:ext cx="8534400" cy="1143000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solidFill>
                  <a:srgbClr val="0000FF"/>
                </a:solidFill>
              </a:rPr>
              <a:t>UNIT 7 : Agreement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63C3C0E-E6B3-471D-879B-B2F4BDF7ABF4}"/>
              </a:ext>
            </a:extLst>
          </p:cNvPr>
          <p:cNvSpPr txBox="1"/>
          <p:nvPr/>
        </p:nvSpPr>
        <p:spPr>
          <a:xfrm>
            <a:off x="1066800" y="1659285"/>
            <a:ext cx="8534400" cy="440120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vi-VN" sz="2800" b="1" dirty="0">
                <a:solidFill>
                  <a:schemeClr val="tx1"/>
                </a:solidFill>
              </a:rPr>
              <a:t>e. Các đại từ bất định (Indefinite pronouns) như: </a:t>
            </a:r>
            <a:r>
              <a:rPr lang="vi-VN" sz="2800" dirty="0">
                <a:solidFill>
                  <a:srgbClr val="FF0000"/>
                </a:solidFill>
              </a:rPr>
              <a:t>either</a:t>
            </a:r>
            <a:r>
              <a:rPr lang="vi-VN" sz="2800" dirty="0">
                <a:solidFill>
                  <a:schemeClr val="tx1"/>
                </a:solidFill>
              </a:rPr>
              <a:t>, </a:t>
            </a:r>
            <a:r>
              <a:rPr lang="vi-VN" sz="2800" dirty="0">
                <a:solidFill>
                  <a:srgbClr val="FF0000"/>
                </a:solidFill>
              </a:rPr>
              <a:t>neither</a:t>
            </a:r>
            <a:r>
              <a:rPr lang="vi-VN" sz="2800" dirty="0">
                <a:solidFill>
                  <a:schemeClr val="tx1"/>
                </a:solidFill>
              </a:rPr>
              <a:t>, </a:t>
            </a:r>
            <a:r>
              <a:rPr lang="vi-VN" sz="2800" dirty="0">
                <a:solidFill>
                  <a:srgbClr val="FF0000"/>
                </a:solidFill>
              </a:rPr>
              <a:t>each</a:t>
            </a:r>
            <a:r>
              <a:rPr lang="vi-VN" sz="2800" dirty="0">
                <a:solidFill>
                  <a:schemeClr val="tx1"/>
                </a:solidFill>
              </a:rPr>
              <a:t>, </a:t>
            </a:r>
            <a:r>
              <a:rPr lang="vi-VN" sz="2800" dirty="0">
                <a:solidFill>
                  <a:srgbClr val="FF0000"/>
                </a:solidFill>
              </a:rPr>
              <a:t>every</a:t>
            </a:r>
            <a:r>
              <a:rPr lang="vi-VN" sz="2800" dirty="0">
                <a:solidFill>
                  <a:schemeClr val="tx1"/>
                </a:solidFill>
              </a:rPr>
              <a:t>, </a:t>
            </a:r>
            <a:r>
              <a:rPr lang="vi-VN" sz="2800" dirty="0">
                <a:solidFill>
                  <a:srgbClr val="FF0000"/>
                </a:solidFill>
              </a:rPr>
              <a:t>one</a:t>
            </a:r>
            <a:r>
              <a:rPr lang="vi-VN" sz="2800" dirty="0">
                <a:solidFill>
                  <a:schemeClr val="tx1"/>
                </a:solidFill>
              </a:rPr>
              <a:t>, </a:t>
            </a:r>
            <a:r>
              <a:rPr lang="vi-VN" sz="2800" dirty="0">
                <a:solidFill>
                  <a:srgbClr val="FF0000"/>
                </a:solidFill>
              </a:rPr>
              <a:t>các đại từ có one, body hoặc thing</a:t>
            </a:r>
            <a:r>
              <a:rPr lang="vi-VN" sz="2800" dirty="0">
                <a:solidFill>
                  <a:schemeClr val="tx1"/>
                </a:solidFill>
              </a:rPr>
              <a:t> (anyone, no one, someone, anybody, nobody, somebody, anything, everything...) đòi hỏi </a:t>
            </a:r>
            <a:r>
              <a:rPr lang="vi-VN" sz="2800" b="1" dirty="0">
                <a:solidFill>
                  <a:srgbClr val="FF0000"/>
                </a:solidFill>
              </a:rPr>
              <a:t>động từ số ít.</a:t>
            </a:r>
            <a:endParaRPr lang="en-US" sz="2800" b="1" dirty="0">
              <a:solidFill>
                <a:srgbClr val="FF0000"/>
              </a:solidFill>
            </a:endParaRPr>
          </a:p>
          <a:p>
            <a:r>
              <a:rPr lang="vi-VN" sz="2800" dirty="0">
                <a:solidFill>
                  <a:srgbClr val="FF0000"/>
                </a:solidFill>
              </a:rPr>
              <a:t> </a:t>
            </a:r>
            <a:r>
              <a:rPr lang="vi-VN" sz="2800" dirty="0">
                <a:solidFill>
                  <a:schemeClr val="tx1"/>
                </a:solidFill>
              </a:rPr>
              <a:t>- </a:t>
            </a:r>
            <a:r>
              <a:rPr lang="vi-VN" sz="2800" dirty="0">
                <a:solidFill>
                  <a:srgbClr val="FF0000"/>
                </a:solidFill>
              </a:rPr>
              <a:t>One</a:t>
            </a:r>
            <a:r>
              <a:rPr lang="vi-VN" sz="2800" dirty="0">
                <a:solidFill>
                  <a:schemeClr val="tx1"/>
                </a:solidFill>
              </a:rPr>
              <a:t> of my closest friends in the class </a:t>
            </a:r>
            <a:r>
              <a:rPr lang="vi-VN" sz="2800" dirty="0">
                <a:solidFill>
                  <a:srgbClr val="FF0000"/>
                </a:solidFill>
              </a:rPr>
              <a:t>comes</a:t>
            </a:r>
            <a:r>
              <a:rPr lang="vi-VN" sz="2800" dirty="0">
                <a:solidFill>
                  <a:schemeClr val="tx1"/>
                </a:solidFill>
              </a:rPr>
              <a:t> from Singapore. </a:t>
            </a:r>
            <a:endParaRPr lang="en-US" sz="2800" dirty="0">
              <a:solidFill>
                <a:schemeClr val="tx1"/>
              </a:solidFill>
            </a:endParaRPr>
          </a:p>
          <a:p>
            <a:endParaRPr lang="en-US" sz="2800" dirty="0">
              <a:solidFill>
                <a:schemeClr val="tx1"/>
              </a:solidFill>
            </a:endParaRPr>
          </a:p>
          <a:p>
            <a:pPr marL="457200" indent="-457200">
              <a:buFontTx/>
              <a:buChar char="-"/>
            </a:pPr>
            <a:r>
              <a:rPr lang="vi-VN" sz="2800" dirty="0">
                <a:solidFill>
                  <a:srgbClr val="FF0000"/>
                </a:solidFill>
              </a:rPr>
              <a:t>Each</a:t>
            </a:r>
            <a:r>
              <a:rPr lang="vi-VN" sz="2800" dirty="0">
                <a:solidFill>
                  <a:schemeClr val="tx1"/>
                </a:solidFill>
              </a:rPr>
              <a:t> of us </a:t>
            </a:r>
            <a:r>
              <a:rPr lang="vi-VN" sz="2800" dirty="0">
                <a:solidFill>
                  <a:srgbClr val="FF0000"/>
                </a:solidFill>
              </a:rPr>
              <a:t>studies</a:t>
            </a:r>
            <a:r>
              <a:rPr lang="vi-VN" sz="2800" dirty="0">
                <a:solidFill>
                  <a:schemeClr val="tx1"/>
                </a:solidFill>
              </a:rPr>
              <a:t> hard. </a:t>
            </a:r>
            <a:endParaRPr lang="en-US" sz="2800" dirty="0">
              <a:solidFill>
                <a:schemeClr val="tx1"/>
              </a:solidFill>
            </a:endParaRPr>
          </a:p>
          <a:p>
            <a:pPr marL="457200" indent="-457200">
              <a:buFontTx/>
              <a:buChar char="-"/>
            </a:pPr>
            <a:endParaRPr lang="en-US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3988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80703"/>
            <a:ext cx="8534400" cy="1143000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solidFill>
                  <a:srgbClr val="0000FF"/>
                </a:solidFill>
              </a:rPr>
              <a:t>UNIT 7 : Agreement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63C3C0E-E6B3-471D-879B-B2F4BDF7ABF4}"/>
              </a:ext>
            </a:extLst>
          </p:cNvPr>
          <p:cNvSpPr txBox="1"/>
          <p:nvPr/>
        </p:nvSpPr>
        <p:spPr>
          <a:xfrm>
            <a:off x="1066800" y="1659285"/>
            <a:ext cx="8534400" cy="440120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vi-VN" sz="2800" b="1" dirty="0">
                <a:solidFill>
                  <a:schemeClr val="tx1"/>
                </a:solidFill>
              </a:rPr>
              <a:t>Cả khi những đại từ này kết hợp với nhau cũng dùng động từ số ít.</a:t>
            </a:r>
            <a:r>
              <a:rPr lang="vi-VN" sz="2800" dirty="0">
                <a:solidFill>
                  <a:schemeClr val="tx1"/>
                </a:solidFill>
              </a:rPr>
              <a:t> </a:t>
            </a:r>
            <a:endParaRPr lang="en-US" sz="2800" dirty="0">
              <a:solidFill>
                <a:schemeClr val="tx1"/>
              </a:solidFill>
            </a:endParaRPr>
          </a:p>
          <a:p>
            <a:endParaRPr lang="en-US" sz="2800" dirty="0">
              <a:solidFill>
                <a:schemeClr val="tx1"/>
              </a:solidFill>
            </a:endParaRPr>
          </a:p>
          <a:p>
            <a:pPr marL="457200" indent="-457200">
              <a:buFontTx/>
              <a:buChar char="-"/>
            </a:pPr>
            <a:r>
              <a:rPr lang="vi-VN" sz="2800" dirty="0">
                <a:solidFill>
                  <a:srgbClr val="FF0000"/>
                </a:solidFill>
              </a:rPr>
              <a:t>Anybody </a:t>
            </a:r>
            <a:r>
              <a:rPr lang="vi-VN" sz="2800" u="sng" dirty="0">
                <a:solidFill>
                  <a:schemeClr val="tx1"/>
                </a:solidFill>
              </a:rPr>
              <a:t>and</a:t>
            </a:r>
            <a:r>
              <a:rPr lang="vi-VN" sz="2800" dirty="0">
                <a:solidFill>
                  <a:schemeClr val="tx1"/>
                </a:solidFill>
              </a:rPr>
              <a:t> </a:t>
            </a:r>
            <a:r>
              <a:rPr lang="vi-VN" sz="2800" dirty="0">
                <a:solidFill>
                  <a:srgbClr val="FF0000"/>
                </a:solidFill>
              </a:rPr>
              <a:t>everybody</a:t>
            </a:r>
            <a:r>
              <a:rPr lang="vi-VN" sz="2800" dirty="0">
                <a:solidFill>
                  <a:schemeClr val="tx1"/>
                </a:solidFill>
              </a:rPr>
              <a:t> </a:t>
            </a:r>
            <a:r>
              <a:rPr lang="vi-VN" sz="2800" b="1" dirty="0">
                <a:solidFill>
                  <a:srgbClr val="FF0000"/>
                </a:solidFill>
              </a:rPr>
              <a:t>is</a:t>
            </a:r>
            <a:r>
              <a:rPr lang="vi-VN" sz="2800" dirty="0">
                <a:solidFill>
                  <a:schemeClr val="tx1"/>
                </a:solidFill>
              </a:rPr>
              <a:t> welcome. </a:t>
            </a:r>
            <a:endParaRPr lang="en-US" sz="2800" dirty="0">
              <a:solidFill>
                <a:schemeClr val="tx1"/>
              </a:solidFill>
            </a:endParaRPr>
          </a:p>
          <a:p>
            <a:r>
              <a:rPr lang="en-US" sz="2800" dirty="0">
                <a:solidFill>
                  <a:schemeClr val="tx1"/>
                </a:solidFill>
              </a:rPr>
              <a:t>(</a:t>
            </a:r>
            <a:r>
              <a:rPr lang="vi-VN" sz="2800" dirty="0">
                <a:solidFill>
                  <a:schemeClr val="tx1"/>
                </a:solidFill>
              </a:rPr>
              <a:t>Mọi người đều được chào đón.</a:t>
            </a:r>
            <a:r>
              <a:rPr lang="en-US" sz="2800" dirty="0">
                <a:solidFill>
                  <a:schemeClr val="tx1"/>
                </a:solidFill>
              </a:rPr>
              <a:t>)</a:t>
            </a:r>
          </a:p>
          <a:p>
            <a:endParaRPr lang="en-US" sz="2800" dirty="0">
              <a:solidFill>
                <a:schemeClr val="tx1"/>
              </a:solidFill>
            </a:endParaRPr>
          </a:p>
          <a:p>
            <a:r>
              <a:rPr lang="en-US" sz="2800" b="1" dirty="0">
                <a:solidFill>
                  <a:srgbClr val="FF0000"/>
                </a:solidFill>
              </a:rPr>
              <a:t>NOTE</a:t>
            </a:r>
            <a:r>
              <a:rPr lang="vi-VN" sz="2800" dirty="0">
                <a:solidFill>
                  <a:schemeClr val="tx1"/>
                </a:solidFill>
              </a:rPr>
              <a:t>: Khi </a:t>
            </a:r>
            <a:r>
              <a:rPr lang="vi-VN" sz="2800" dirty="0">
                <a:solidFill>
                  <a:srgbClr val="FF0000"/>
                </a:solidFill>
              </a:rPr>
              <a:t>each</a:t>
            </a:r>
            <a:r>
              <a:rPr lang="vi-VN" sz="2800" dirty="0">
                <a:solidFill>
                  <a:schemeClr val="tx1"/>
                </a:solidFill>
              </a:rPr>
              <a:t> </a:t>
            </a:r>
            <a:r>
              <a:rPr lang="vi-VN" sz="2800" u="sng" dirty="0">
                <a:solidFill>
                  <a:schemeClr val="tx1"/>
                </a:solidFill>
              </a:rPr>
              <a:t>theo sau </a:t>
            </a:r>
            <a:r>
              <a:rPr lang="vi-VN" sz="2800" b="1" dirty="0">
                <a:solidFill>
                  <a:schemeClr val="tx1"/>
                </a:solidFill>
              </a:rPr>
              <a:t>chủ ngữ</a:t>
            </a:r>
            <a:r>
              <a:rPr lang="vi-VN" sz="2800" dirty="0">
                <a:solidFill>
                  <a:schemeClr val="tx1"/>
                </a:solidFill>
              </a:rPr>
              <a:t>, thì each </a:t>
            </a:r>
            <a:r>
              <a:rPr lang="vi-VN" sz="2800" b="1" dirty="0">
                <a:solidFill>
                  <a:schemeClr val="tx1"/>
                </a:solidFill>
              </a:rPr>
              <a:t>không ảnh hưởng</a:t>
            </a:r>
            <a:r>
              <a:rPr lang="vi-VN" sz="2800" dirty="0">
                <a:solidFill>
                  <a:schemeClr val="tx1"/>
                </a:solidFill>
              </a:rPr>
              <a:t> đến động từ</a:t>
            </a:r>
            <a:r>
              <a:rPr lang="en-US" sz="2800" dirty="0">
                <a:solidFill>
                  <a:schemeClr val="tx1"/>
                </a:solidFill>
              </a:rPr>
              <a:t>.</a:t>
            </a:r>
          </a:p>
          <a:p>
            <a:pPr marL="457200" indent="-457200">
              <a:buFontTx/>
              <a:buChar char="-"/>
            </a:pPr>
            <a:r>
              <a:rPr lang="en-US" sz="2800" b="1" dirty="0">
                <a:solidFill>
                  <a:schemeClr val="tx1"/>
                </a:solidFill>
              </a:rPr>
              <a:t>Big cities </a:t>
            </a:r>
            <a:r>
              <a:rPr lang="en-US" sz="2800" dirty="0">
                <a:solidFill>
                  <a:srgbClr val="FF0000"/>
                </a:solidFill>
              </a:rPr>
              <a:t>each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b="1" dirty="0">
                <a:solidFill>
                  <a:srgbClr val="FF0000"/>
                </a:solidFill>
              </a:rPr>
              <a:t>have</a:t>
            </a:r>
            <a:r>
              <a:rPr lang="en-US" sz="2800" dirty="0">
                <a:solidFill>
                  <a:schemeClr val="tx1"/>
                </a:solidFill>
              </a:rPr>
              <a:t> their own special problems. </a:t>
            </a:r>
          </a:p>
          <a:p>
            <a:pPr marL="457200" indent="-457200">
              <a:buFontTx/>
              <a:buChar char="-"/>
            </a:pPr>
            <a:endParaRPr lang="en-US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87059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80703"/>
            <a:ext cx="8534400" cy="1143000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solidFill>
                  <a:srgbClr val="0000FF"/>
                </a:solidFill>
              </a:rPr>
              <a:t>UNIT 7 : Agreement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63C3C0E-E6B3-471D-879B-B2F4BDF7ABF4}"/>
              </a:ext>
            </a:extLst>
          </p:cNvPr>
          <p:cNvSpPr txBox="1"/>
          <p:nvPr/>
        </p:nvSpPr>
        <p:spPr>
          <a:xfrm>
            <a:off x="1066800" y="1659285"/>
            <a:ext cx="8534400" cy="267765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Các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đại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b="1" dirty="0" err="1">
                <a:solidFill>
                  <a:schemeClr val="tx1"/>
                </a:solidFill>
              </a:rPr>
              <a:t>từ</a:t>
            </a:r>
            <a:r>
              <a:rPr lang="en-US" sz="2800" b="1" dirty="0">
                <a:solidFill>
                  <a:schemeClr val="tx1"/>
                </a:solidFill>
              </a:rPr>
              <a:t> </a:t>
            </a:r>
            <a:r>
              <a:rPr lang="en-US" sz="2800" dirty="0">
                <a:solidFill>
                  <a:srgbClr val="FF0000"/>
                </a:solidFill>
              </a:rPr>
              <a:t>both</a:t>
            </a:r>
            <a:r>
              <a:rPr lang="en-US" sz="2800" dirty="0">
                <a:solidFill>
                  <a:schemeClr val="tx1"/>
                </a:solidFill>
              </a:rPr>
              <a:t> (</a:t>
            </a:r>
            <a:r>
              <a:rPr lang="en-US" sz="2800" dirty="0" err="1">
                <a:solidFill>
                  <a:schemeClr val="tx1"/>
                </a:solidFill>
              </a:rPr>
              <a:t>cả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hai</a:t>
            </a:r>
            <a:r>
              <a:rPr lang="en-US" sz="2800" dirty="0">
                <a:solidFill>
                  <a:schemeClr val="tx1"/>
                </a:solidFill>
              </a:rPr>
              <a:t> ), </a:t>
            </a:r>
            <a:r>
              <a:rPr lang="en-US" sz="2800" dirty="0">
                <a:solidFill>
                  <a:srgbClr val="FF0000"/>
                </a:solidFill>
              </a:rPr>
              <a:t>few</a:t>
            </a:r>
            <a:r>
              <a:rPr lang="en-US" sz="2800" dirty="0">
                <a:solidFill>
                  <a:schemeClr val="tx1"/>
                </a:solidFill>
              </a:rPr>
              <a:t> (</a:t>
            </a:r>
            <a:r>
              <a:rPr lang="en-US" sz="2800" dirty="0" err="1">
                <a:solidFill>
                  <a:schemeClr val="tx1"/>
                </a:solidFill>
              </a:rPr>
              <a:t>vài</a:t>
            </a:r>
            <a:r>
              <a:rPr lang="en-US" sz="2800" dirty="0">
                <a:solidFill>
                  <a:schemeClr val="tx1"/>
                </a:solidFill>
              </a:rPr>
              <a:t>, </a:t>
            </a:r>
            <a:r>
              <a:rPr lang="en-US" sz="2800" dirty="0" err="1">
                <a:solidFill>
                  <a:schemeClr val="tx1"/>
                </a:solidFill>
              </a:rPr>
              <a:t>số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ít</a:t>
            </a:r>
            <a:r>
              <a:rPr lang="en-US" sz="2800" dirty="0">
                <a:solidFill>
                  <a:schemeClr val="tx1"/>
                </a:solidFill>
              </a:rPr>
              <a:t>), </a:t>
            </a:r>
            <a:r>
              <a:rPr lang="en-US" sz="2800" dirty="0">
                <a:solidFill>
                  <a:srgbClr val="FF0000"/>
                </a:solidFill>
              </a:rPr>
              <a:t>many</a:t>
            </a:r>
            <a:r>
              <a:rPr lang="en-US" sz="2800" dirty="0">
                <a:solidFill>
                  <a:schemeClr val="tx1"/>
                </a:solidFill>
              </a:rPr>
              <a:t> (</a:t>
            </a:r>
            <a:r>
              <a:rPr lang="en-US" sz="2800" dirty="0" err="1">
                <a:solidFill>
                  <a:schemeClr val="tx1"/>
                </a:solidFill>
              </a:rPr>
              <a:t>nhiều</a:t>
            </a:r>
            <a:r>
              <a:rPr lang="en-US" sz="2800" dirty="0">
                <a:solidFill>
                  <a:schemeClr val="tx1"/>
                </a:solidFill>
              </a:rPr>
              <a:t>), </a:t>
            </a:r>
            <a:r>
              <a:rPr lang="en-US" sz="2800" dirty="0">
                <a:solidFill>
                  <a:srgbClr val="FF0000"/>
                </a:solidFill>
              </a:rPr>
              <a:t>others</a:t>
            </a:r>
            <a:r>
              <a:rPr lang="en-US" sz="2800" dirty="0">
                <a:solidFill>
                  <a:schemeClr val="tx1"/>
                </a:solidFill>
              </a:rPr>
              <a:t> (</a:t>
            </a:r>
            <a:r>
              <a:rPr lang="en-US" sz="2800" dirty="0" err="1">
                <a:solidFill>
                  <a:schemeClr val="tx1"/>
                </a:solidFill>
              </a:rPr>
              <a:t>những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cái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khác</a:t>
            </a:r>
            <a:r>
              <a:rPr lang="en-US" sz="2800" dirty="0">
                <a:solidFill>
                  <a:schemeClr val="tx1"/>
                </a:solidFill>
              </a:rPr>
              <a:t>) </a:t>
            </a:r>
            <a:r>
              <a:rPr lang="en-US" sz="2800" dirty="0" err="1">
                <a:solidFill>
                  <a:schemeClr val="tx1"/>
                </a:solidFill>
              </a:rPr>
              <a:t>và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>
                <a:solidFill>
                  <a:srgbClr val="FF0000"/>
                </a:solidFill>
              </a:rPr>
              <a:t>several</a:t>
            </a:r>
            <a:r>
              <a:rPr lang="en-US" sz="2800" dirty="0">
                <a:solidFill>
                  <a:schemeClr val="tx1"/>
                </a:solidFill>
              </a:rPr>
              <a:t> (</a:t>
            </a:r>
            <a:r>
              <a:rPr lang="en-US" sz="2800" dirty="0" err="1">
                <a:solidFill>
                  <a:schemeClr val="tx1"/>
                </a:solidFill>
              </a:rPr>
              <a:t>một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dirty="0" err="1">
                <a:solidFill>
                  <a:schemeClr val="tx1"/>
                </a:solidFill>
              </a:rPr>
              <a:t>số</a:t>
            </a:r>
            <a:r>
              <a:rPr lang="en-US" sz="2800" dirty="0">
                <a:solidFill>
                  <a:schemeClr val="tx1"/>
                </a:solidFill>
              </a:rPr>
              <a:t>, </a:t>
            </a:r>
            <a:r>
              <a:rPr lang="en-US" sz="2800" dirty="0" err="1">
                <a:solidFill>
                  <a:schemeClr val="tx1"/>
                </a:solidFill>
              </a:rPr>
              <a:t>nhiều</a:t>
            </a:r>
            <a:r>
              <a:rPr lang="en-US" sz="2800" dirty="0">
                <a:solidFill>
                  <a:schemeClr val="tx1"/>
                </a:solidFill>
              </a:rPr>
              <a:t>) </a:t>
            </a:r>
            <a:r>
              <a:rPr lang="en-US" sz="2800" dirty="0" err="1">
                <a:solidFill>
                  <a:srgbClr val="FF0000"/>
                </a:solidFill>
              </a:rPr>
              <a:t>động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từ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theo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phải</a:t>
            </a:r>
            <a:r>
              <a:rPr lang="en-US" sz="2800" dirty="0">
                <a:solidFill>
                  <a:srgbClr val="FF0000"/>
                </a:solidFill>
              </a:rPr>
              <a:t> ở </a:t>
            </a:r>
            <a:r>
              <a:rPr lang="en-US" sz="2800" dirty="0" err="1">
                <a:solidFill>
                  <a:srgbClr val="FF0000"/>
                </a:solidFill>
              </a:rPr>
              <a:t>hình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thức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số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nhiều</a:t>
            </a:r>
            <a:r>
              <a:rPr lang="en-US" sz="2800" dirty="0">
                <a:solidFill>
                  <a:schemeClr val="tx1"/>
                </a:solidFill>
              </a:rPr>
              <a:t>. </a:t>
            </a:r>
          </a:p>
          <a:p>
            <a:pPr marL="457200" indent="-457200">
              <a:buFontTx/>
              <a:buChar char="-"/>
            </a:pPr>
            <a:r>
              <a:rPr lang="en-US" sz="2800" b="1" dirty="0">
                <a:solidFill>
                  <a:schemeClr val="tx1"/>
                </a:solidFill>
              </a:rPr>
              <a:t>Both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en-US" sz="2800" b="1" dirty="0">
                <a:solidFill>
                  <a:srgbClr val="FF0000"/>
                </a:solidFill>
              </a:rPr>
              <a:t>were</a:t>
            </a:r>
            <a:r>
              <a:rPr lang="en-US" sz="2800" dirty="0">
                <a:solidFill>
                  <a:schemeClr val="tx1"/>
                </a:solidFill>
              </a:rPr>
              <a:t> small. </a:t>
            </a:r>
          </a:p>
          <a:p>
            <a:pPr marL="457200" indent="-457200">
              <a:buFontTx/>
              <a:buChar char="-"/>
            </a:pPr>
            <a:r>
              <a:rPr lang="en-US" sz="2800" dirty="0">
                <a:solidFill>
                  <a:srgbClr val="FF0000"/>
                </a:solidFill>
              </a:rPr>
              <a:t>Many of</a:t>
            </a:r>
            <a:r>
              <a:rPr lang="en-US" sz="2800" dirty="0">
                <a:solidFill>
                  <a:schemeClr val="tx1"/>
                </a:solidFill>
              </a:rPr>
              <a:t> her books </a:t>
            </a:r>
            <a:r>
              <a:rPr lang="en-US" sz="2800" b="1" dirty="0">
                <a:solidFill>
                  <a:srgbClr val="FF0000"/>
                </a:solidFill>
              </a:rPr>
              <a:t>are</a:t>
            </a:r>
            <a:r>
              <a:rPr lang="en-US" sz="2800" dirty="0">
                <a:solidFill>
                  <a:schemeClr val="tx1"/>
                </a:solidFill>
              </a:rPr>
              <a:t> in English. </a:t>
            </a:r>
          </a:p>
          <a:p>
            <a:r>
              <a:rPr lang="en-US" sz="2400" i="1" dirty="0" err="1">
                <a:solidFill>
                  <a:schemeClr val="tx1"/>
                </a:solidFill>
              </a:rPr>
              <a:t>Phần</a:t>
            </a:r>
            <a:r>
              <a:rPr lang="en-US" sz="2400" i="1" dirty="0">
                <a:solidFill>
                  <a:schemeClr val="tx1"/>
                </a:solidFill>
              </a:rPr>
              <a:t> </a:t>
            </a:r>
            <a:r>
              <a:rPr lang="en-US" sz="2400" i="1" dirty="0" err="1">
                <a:solidFill>
                  <a:schemeClr val="tx1"/>
                </a:solidFill>
              </a:rPr>
              <a:t>lớn</a:t>
            </a:r>
            <a:r>
              <a:rPr lang="en-US" sz="2400" i="1" dirty="0">
                <a:solidFill>
                  <a:schemeClr val="tx1"/>
                </a:solidFill>
              </a:rPr>
              <a:t> </a:t>
            </a:r>
            <a:r>
              <a:rPr lang="en-US" sz="2400" i="1" dirty="0" err="1">
                <a:solidFill>
                  <a:schemeClr val="tx1"/>
                </a:solidFill>
              </a:rPr>
              <a:t>sách</a:t>
            </a:r>
            <a:r>
              <a:rPr lang="en-US" sz="2400" i="1" dirty="0">
                <a:solidFill>
                  <a:schemeClr val="tx1"/>
                </a:solidFill>
              </a:rPr>
              <a:t> </a:t>
            </a:r>
            <a:r>
              <a:rPr lang="en-US" sz="2400" i="1" dirty="0" err="1">
                <a:solidFill>
                  <a:schemeClr val="tx1"/>
                </a:solidFill>
              </a:rPr>
              <a:t>của</a:t>
            </a:r>
            <a:r>
              <a:rPr lang="en-US" sz="2400" i="1" dirty="0">
                <a:solidFill>
                  <a:schemeClr val="tx1"/>
                </a:solidFill>
              </a:rPr>
              <a:t> </a:t>
            </a:r>
            <a:r>
              <a:rPr lang="en-US" sz="2400" i="1" dirty="0" err="1">
                <a:solidFill>
                  <a:schemeClr val="tx1"/>
                </a:solidFill>
              </a:rPr>
              <a:t>cô</a:t>
            </a:r>
            <a:r>
              <a:rPr lang="en-US" sz="2400" i="1" dirty="0">
                <a:solidFill>
                  <a:schemeClr val="tx1"/>
                </a:solidFill>
              </a:rPr>
              <a:t> </a:t>
            </a:r>
            <a:r>
              <a:rPr lang="en-US" sz="2400" i="1" dirty="0" err="1">
                <a:solidFill>
                  <a:schemeClr val="tx1"/>
                </a:solidFill>
              </a:rPr>
              <a:t>ấy</a:t>
            </a:r>
            <a:r>
              <a:rPr lang="en-US" sz="2400" i="1" dirty="0">
                <a:solidFill>
                  <a:schemeClr val="tx1"/>
                </a:solidFill>
              </a:rPr>
              <a:t> </a:t>
            </a:r>
            <a:r>
              <a:rPr lang="en-US" sz="2400" i="1" dirty="0" err="1">
                <a:solidFill>
                  <a:schemeClr val="tx1"/>
                </a:solidFill>
              </a:rPr>
              <a:t>viết</a:t>
            </a:r>
            <a:r>
              <a:rPr lang="en-US" sz="2400" i="1" dirty="0">
                <a:solidFill>
                  <a:schemeClr val="tx1"/>
                </a:solidFill>
              </a:rPr>
              <a:t> </a:t>
            </a:r>
            <a:r>
              <a:rPr lang="en-US" sz="2400" i="1" dirty="0" err="1">
                <a:solidFill>
                  <a:schemeClr val="tx1"/>
                </a:solidFill>
              </a:rPr>
              <a:t>bằng</a:t>
            </a:r>
            <a:r>
              <a:rPr lang="en-US" sz="2400" i="1" dirty="0">
                <a:solidFill>
                  <a:schemeClr val="tx1"/>
                </a:solidFill>
              </a:rPr>
              <a:t> </a:t>
            </a:r>
            <a:r>
              <a:rPr lang="en-US" sz="2400" i="1" dirty="0" err="1">
                <a:solidFill>
                  <a:schemeClr val="tx1"/>
                </a:solidFill>
              </a:rPr>
              <a:t>tiếng</a:t>
            </a:r>
            <a:r>
              <a:rPr lang="en-US" sz="2400" i="1" dirty="0">
                <a:solidFill>
                  <a:schemeClr val="tx1"/>
                </a:solidFill>
              </a:rPr>
              <a:t> Anh.</a:t>
            </a:r>
          </a:p>
        </p:txBody>
      </p:sp>
    </p:spTree>
    <p:extLst>
      <p:ext uri="{BB962C8B-B14F-4D97-AF65-F5344CB8AC3E}">
        <p14:creationId xmlns:p14="http://schemas.microsoft.com/office/powerpoint/2010/main" val="12873698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80703"/>
            <a:ext cx="8534400" cy="1143000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solidFill>
                  <a:srgbClr val="0000FF"/>
                </a:solidFill>
              </a:rPr>
              <a:t>UNIT 7 : Agreement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63C3C0E-E6B3-471D-879B-B2F4BDF7ABF4}"/>
              </a:ext>
            </a:extLst>
          </p:cNvPr>
          <p:cNvSpPr txBox="1"/>
          <p:nvPr/>
        </p:nvSpPr>
        <p:spPr>
          <a:xfrm>
            <a:off x="1066800" y="1659285"/>
            <a:ext cx="8534400" cy="267765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tx1"/>
                </a:solidFill>
              </a:rPr>
              <a:t>NOTE: </a:t>
            </a:r>
            <a:r>
              <a:rPr lang="vi-VN" sz="2800" dirty="0">
                <a:solidFill>
                  <a:srgbClr val="FF0000"/>
                </a:solidFill>
              </a:rPr>
              <a:t>many</a:t>
            </a:r>
            <a:r>
              <a:rPr lang="vi-VN" sz="2800" dirty="0">
                <a:solidFill>
                  <a:schemeClr val="tx1"/>
                </a:solidFill>
              </a:rPr>
              <a:t> đi với </a:t>
            </a:r>
            <a:r>
              <a:rPr lang="vi-VN" sz="2800" dirty="0">
                <a:solidFill>
                  <a:srgbClr val="FF0000"/>
                </a:solidFill>
              </a:rPr>
              <a:t>a</a:t>
            </a:r>
            <a:r>
              <a:rPr lang="vi-VN" sz="2800" dirty="0">
                <a:solidFill>
                  <a:schemeClr val="tx1"/>
                </a:solidFill>
              </a:rPr>
              <a:t> cũng với </a:t>
            </a:r>
            <a:r>
              <a:rPr lang="vi-VN" sz="2800" u="sng" dirty="0">
                <a:solidFill>
                  <a:schemeClr val="tx1"/>
                </a:solidFill>
              </a:rPr>
              <a:t>nghĩa như many</a:t>
            </a:r>
            <a:r>
              <a:rPr lang="vi-VN" sz="2800" dirty="0">
                <a:solidFill>
                  <a:schemeClr val="tx1"/>
                </a:solidFill>
              </a:rPr>
              <a:t>, nhưng “</a:t>
            </a:r>
            <a:r>
              <a:rPr lang="vi-VN" sz="2800" dirty="0">
                <a:solidFill>
                  <a:srgbClr val="FF0000"/>
                </a:solidFill>
              </a:rPr>
              <a:t>many a</a:t>
            </a:r>
            <a:r>
              <a:rPr lang="vi-VN" sz="2800" dirty="0">
                <a:solidFill>
                  <a:schemeClr val="tx1"/>
                </a:solidFill>
              </a:rPr>
              <a:t>” dùng với </a:t>
            </a:r>
            <a:r>
              <a:rPr lang="vi-VN" sz="2800" dirty="0">
                <a:solidFill>
                  <a:srgbClr val="FF0000"/>
                </a:solidFill>
              </a:rPr>
              <a:t>danh từ số ít </a:t>
            </a:r>
            <a:r>
              <a:rPr lang="vi-VN" sz="2800" dirty="0">
                <a:solidFill>
                  <a:schemeClr val="tx1"/>
                </a:solidFill>
              </a:rPr>
              <a:t>và </a:t>
            </a:r>
            <a:r>
              <a:rPr lang="vi-VN" sz="2800" dirty="0">
                <a:solidFill>
                  <a:srgbClr val="FF0000"/>
                </a:solidFill>
              </a:rPr>
              <a:t>động từ theo sau cũng phải ở số ít</a:t>
            </a:r>
            <a:r>
              <a:rPr lang="vi-VN" sz="2800" dirty="0">
                <a:solidFill>
                  <a:schemeClr val="tx1"/>
                </a:solidFill>
              </a:rPr>
              <a:t>. </a:t>
            </a:r>
            <a:endParaRPr lang="en-US" sz="2800" dirty="0">
              <a:solidFill>
                <a:schemeClr val="tx1"/>
              </a:solidFill>
            </a:endParaRPr>
          </a:p>
          <a:p>
            <a:endParaRPr lang="en-US" sz="2800" dirty="0">
              <a:solidFill>
                <a:schemeClr val="tx1"/>
              </a:solidFill>
            </a:endParaRPr>
          </a:p>
          <a:p>
            <a:pPr marL="457200" indent="-457200">
              <a:buFontTx/>
              <a:buChar char="-"/>
            </a:pPr>
            <a:r>
              <a:rPr lang="vi-VN" sz="2800" dirty="0">
                <a:solidFill>
                  <a:schemeClr val="tx1"/>
                </a:solidFill>
              </a:rPr>
              <a:t>Many a student does not work hard. </a:t>
            </a:r>
            <a:endParaRPr lang="en-US" sz="2800" dirty="0">
              <a:solidFill>
                <a:schemeClr val="tx1"/>
              </a:solidFill>
            </a:endParaRPr>
          </a:p>
          <a:p>
            <a:pPr marL="457200" indent="-457200">
              <a:buFontTx/>
              <a:buChar char="-"/>
            </a:pPr>
            <a:endParaRPr lang="en-US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0691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80703"/>
            <a:ext cx="8534400" cy="1143000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solidFill>
                  <a:srgbClr val="0000FF"/>
                </a:solidFill>
              </a:rPr>
              <a:t>UNIT 7 : Agreement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63C3C0E-E6B3-471D-879B-B2F4BDF7ABF4}"/>
              </a:ext>
            </a:extLst>
          </p:cNvPr>
          <p:cNvSpPr txBox="1"/>
          <p:nvPr/>
        </p:nvSpPr>
        <p:spPr>
          <a:xfrm>
            <a:off x="1066800" y="1659285"/>
            <a:ext cx="8534400" cy="433965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vi-VN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all</a:t>
            </a:r>
            <a:r>
              <a:rPr lang="vi-VN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(toàn bộ, tất cả), </a:t>
            </a:r>
            <a:r>
              <a:rPr lang="vi-VN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any</a:t>
            </a:r>
            <a:r>
              <a:rPr lang="vi-VN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(một số hoặc lượng không xác định, không một ai), </a:t>
            </a:r>
            <a:r>
              <a:rPr lang="vi-VN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some</a:t>
            </a:r>
            <a:r>
              <a:rPr lang="vi-VN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(một vài), </a:t>
            </a:r>
            <a:r>
              <a:rPr lang="vi-VN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none</a:t>
            </a:r>
            <a:r>
              <a:rPr lang="vi-VN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(không ai, không vật gì)... có thể đi với </a:t>
            </a:r>
            <a:r>
              <a:rPr lang="vi-V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 từ số ít hay số nhiều </a:t>
            </a:r>
            <a:r>
              <a:rPr lang="vi-VN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tùy thuộc vào ngữ nghĩa của danh từ mà đại từ đó thay thế.</a:t>
            </a: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vi-VN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All of the money is reserved for emergencies. </a:t>
            </a: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vi-VN" sz="24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Toàn bộ </a:t>
            </a:r>
            <a:r>
              <a:rPr lang="en-US" sz="24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4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tiền</a:t>
            </a:r>
            <a:r>
              <a:rPr lang="en-US" sz="24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4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 để dự trữ cho các trường hợp khẩn cấp</a:t>
            </a:r>
            <a:r>
              <a:rPr lang="vi-VN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Tx/>
              <a:buChar char="-"/>
            </a:pPr>
            <a:r>
              <a:rPr lang="vi-VN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All of the candidates promise to improve the educational system. </a:t>
            </a: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vi-VN" sz="24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Toàn bộ các ứng viên đều hứa</a:t>
            </a:r>
            <a:r>
              <a:rPr lang="en-US" sz="24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hẹn</a:t>
            </a:r>
            <a:r>
              <a:rPr lang="vi-VN" sz="24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cải thiện hệ thống giáo dục.</a:t>
            </a:r>
            <a:endParaRPr lang="en-US" sz="2400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14994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80703"/>
            <a:ext cx="8534400" cy="1143000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solidFill>
                  <a:srgbClr val="0000FF"/>
                </a:solidFill>
              </a:rPr>
              <a:t>UNIT 7 : Agreement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63C3C0E-E6B3-471D-879B-B2F4BDF7ABF4}"/>
              </a:ext>
            </a:extLst>
          </p:cNvPr>
          <p:cNvSpPr txBox="1"/>
          <p:nvPr/>
        </p:nvSpPr>
        <p:spPr>
          <a:xfrm>
            <a:off x="1066800" y="1659285"/>
            <a:ext cx="8534400" cy="440120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vi-VN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f. Khi các đại từ </a:t>
            </a:r>
            <a:r>
              <a:rPr lang="vi-V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who</a:t>
            </a:r>
            <a:r>
              <a:rPr lang="vi-VN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vi-V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which</a:t>
            </a:r>
            <a:r>
              <a:rPr lang="vi-VN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vi-V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that</a:t>
            </a:r>
            <a:r>
              <a:rPr lang="vi-VN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làm </a:t>
            </a:r>
            <a:r>
              <a:rPr lang="vi-VN" sz="2800" b="1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chủ ngữ </a:t>
            </a:r>
            <a:r>
              <a:rPr lang="vi-VN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cho một mệnh đề phụ thuộc, 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vi-VN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thì </a:t>
            </a:r>
            <a:r>
              <a:rPr lang="vi-V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 từ</a:t>
            </a:r>
            <a:r>
              <a:rPr lang="vi-VN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trong mệnh đề đó </a:t>
            </a:r>
            <a:r>
              <a:rPr lang="vi-V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phải phù hợp </a:t>
            </a:r>
            <a:r>
              <a:rPr lang="vi-VN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những </a:t>
            </a:r>
            <a:r>
              <a:rPr lang="vi-VN" sz="2800" b="1" i="1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từ hay cụm từ được thay thế</a:t>
            </a:r>
            <a:r>
              <a:rPr lang="vi-VN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vi-VN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John is one of </a:t>
            </a:r>
            <a:r>
              <a:rPr lang="vi-VN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men </a:t>
            </a:r>
            <a:r>
              <a:rPr lang="vi-VN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who</a:t>
            </a:r>
            <a:r>
              <a:rPr lang="vi-VN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drink</a:t>
            </a:r>
            <a:r>
              <a:rPr lang="vi-VN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too much beer. </a:t>
            </a: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vi-VN" sz="28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John là một trong những người uống quá nhiều bia. </a:t>
            </a:r>
            <a:endParaRPr lang="en-US" sz="2800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vi-VN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John is </a:t>
            </a:r>
            <a:r>
              <a:rPr lang="vi-VN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one man </a:t>
            </a:r>
            <a:r>
              <a:rPr lang="vi-VN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who</a:t>
            </a:r>
            <a:r>
              <a:rPr lang="vi-VN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drinks</a:t>
            </a:r>
            <a:r>
              <a:rPr lang="vi-VN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too much beer.</a:t>
            </a: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vi-VN" sz="28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John là một người uống quá nhiều bia</a:t>
            </a:r>
            <a:r>
              <a:rPr lang="en-US" sz="28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890807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80703"/>
            <a:ext cx="8534400" cy="1143000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solidFill>
                  <a:srgbClr val="0000FF"/>
                </a:solidFill>
              </a:rPr>
              <a:t>UNIT 7 : Agreement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63C3C0E-E6B3-471D-879B-B2F4BDF7ABF4}"/>
              </a:ext>
            </a:extLst>
          </p:cNvPr>
          <p:cNvSpPr txBox="1"/>
          <p:nvPr/>
        </p:nvSpPr>
        <p:spPr>
          <a:xfrm>
            <a:off x="1009040" y="1323703"/>
            <a:ext cx="8534400" cy="532453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vi-VN" sz="2400" b="1" dirty="0">
                <a:solidFill>
                  <a:schemeClr val="tx1"/>
                </a:solidFill>
              </a:rPr>
              <a:t>Những danh từ có </a:t>
            </a:r>
            <a:r>
              <a:rPr lang="vi-VN" sz="2400" b="1" dirty="0">
                <a:solidFill>
                  <a:srgbClr val="FF0000"/>
                </a:solidFill>
              </a:rPr>
              <a:t>hình thức số nhiều </a:t>
            </a:r>
            <a:r>
              <a:rPr lang="vi-VN" sz="2400" b="1" dirty="0">
                <a:solidFill>
                  <a:schemeClr val="tx1"/>
                </a:solidFill>
              </a:rPr>
              <a:t>nhưng ngữ </a:t>
            </a:r>
            <a:r>
              <a:rPr lang="vi-VN" sz="2400" b="1" dirty="0">
                <a:solidFill>
                  <a:srgbClr val="FF0000"/>
                </a:solidFill>
              </a:rPr>
              <a:t>nghĩa số ít</a:t>
            </a:r>
            <a:r>
              <a:rPr lang="vi-VN" sz="2400" b="1" dirty="0">
                <a:solidFill>
                  <a:schemeClr val="tx1"/>
                </a:solidFill>
              </a:rPr>
              <a:t>: </a:t>
            </a:r>
            <a:endParaRPr lang="en-US" sz="2400" b="1" dirty="0">
              <a:solidFill>
                <a:schemeClr val="tx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vi-VN" sz="2400" b="1" dirty="0">
                <a:solidFill>
                  <a:schemeClr val="tx1"/>
                </a:solidFill>
              </a:rPr>
              <a:t>Các môn học và các hoạt động: </a:t>
            </a:r>
            <a:r>
              <a:rPr lang="vi-VN" sz="2400" b="1" dirty="0">
                <a:solidFill>
                  <a:srgbClr val="FF0000"/>
                </a:solidFill>
              </a:rPr>
              <a:t>athletics</a:t>
            </a:r>
            <a:r>
              <a:rPr lang="vi-VN" sz="2400" b="1" dirty="0">
                <a:solidFill>
                  <a:schemeClr val="tx1"/>
                </a:solidFill>
              </a:rPr>
              <a:t> (điền kinh), </a:t>
            </a:r>
            <a:r>
              <a:rPr lang="vi-VN" sz="2400" b="1" dirty="0">
                <a:solidFill>
                  <a:srgbClr val="FF0000"/>
                </a:solidFill>
              </a:rPr>
              <a:t>economics</a:t>
            </a:r>
            <a:r>
              <a:rPr lang="vi-VN" sz="2400" b="1" dirty="0">
                <a:solidFill>
                  <a:schemeClr val="tx1"/>
                </a:solidFill>
              </a:rPr>
              <a:t> (kinh tế học), </a:t>
            </a:r>
            <a:r>
              <a:rPr lang="vi-VN" sz="2400" b="1" dirty="0">
                <a:solidFill>
                  <a:srgbClr val="FF0000"/>
                </a:solidFill>
              </a:rPr>
              <a:t>linguistics</a:t>
            </a:r>
            <a:r>
              <a:rPr lang="vi-VN" sz="2400" b="1" dirty="0">
                <a:solidFill>
                  <a:schemeClr val="tx1"/>
                </a:solidFill>
              </a:rPr>
              <a:t> (ngôn ngữ học), </a:t>
            </a:r>
            <a:r>
              <a:rPr lang="vi-VN" sz="2400" b="1" dirty="0">
                <a:solidFill>
                  <a:srgbClr val="FF0000"/>
                </a:solidFill>
              </a:rPr>
              <a:t>mathematics</a:t>
            </a:r>
            <a:r>
              <a:rPr lang="vi-VN" sz="2400" b="1" dirty="0">
                <a:solidFill>
                  <a:schemeClr val="tx1"/>
                </a:solidFill>
              </a:rPr>
              <a:t> (toán học), </a:t>
            </a:r>
            <a:r>
              <a:rPr lang="vi-VN" sz="2400" b="1" dirty="0">
                <a:solidFill>
                  <a:srgbClr val="FF0000"/>
                </a:solidFill>
              </a:rPr>
              <a:t>politics</a:t>
            </a:r>
            <a:r>
              <a:rPr lang="vi-VN" sz="2400" b="1" dirty="0">
                <a:solidFill>
                  <a:schemeClr val="tx1"/>
                </a:solidFill>
              </a:rPr>
              <a:t> (chính trị học)... </a:t>
            </a:r>
            <a:endParaRPr lang="en-US" sz="2400" b="1" dirty="0">
              <a:solidFill>
                <a:schemeClr val="tx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vi-VN" sz="2400" b="1" dirty="0">
                <a:solidFill>
                  <a:schemeClr val="tx1"/>
                </a:solidFill>
              </a:rPr>
              <a:t>Các môn chơi, trò chơi: </a:t>
            </a:r>
            <a:r>
              <a:rPr lang="vi-VN" sz="2400" b="1" dirty="0">
                <a:solidFill>
                  <a:srgbClr val="FF0000"/>
                </a:solidFill>
              </a:rPr>
              <a:t>billiards</a:t>
            </a:r>
            <a:r>
              <a:rPr lang="vi-VN" sz="2400" b="1" dirty="0">
                <a:solidFill>
                  <a:schemeClr val="tx1"/>
                </a:solidFill>
              </a:rPr>
              <a:t> (bi-da), </a:t>
            </a:r>
            <a:r>
              <a:rPr lang="vi-VN" sz="2400" b="1" dirty="0">
                <a:solidFill>
                  <a:srgbClr val="FF0000"/>
                </a:solidFill>
              </a:rPr>
              <a:t>checkers</a:t>
            </a:r>
            <a:r>
              <a:rPr lang="vi-VN" sz="2400" b="1" dirty="0">
                <a:solidFill>
                  <a:schemeClr val="tx1"/>
                </a:solidFill>
              </a:rPr>
              <a:t> (cờ đam), </a:t>
            </a:r>
            <a:r>
              <a:rPr lang="vi-VN" sz="2400" b="1" dirty="0">
                <a:solidFill>
                  <a:srgbClr val="FF0000"/>
                </a:solidFill>
              </a:rPr>
              <a:t>darts</a:t>
            </a:r>
            <a:r>
              <a:rPr lang="vi-VN" sz="2400" b="1" dirty="0">
                <a:solidFill>
                  <a:schemeClr val="tx1"/>
                </a:solidFill>
              </a:rPr>
              <a:t> (trò </a:t>
            </a:r>
            <a:r>
              <a:rPr lang="en-US" sz="2400" b="1" dirty="0" err="1">
                <a:solidFill>
                  <a:schemeClr val="tx1"/>
                </a:solidFill>
              </a:rPr>
              <a:t>ném</a:t>
            </a:r>
            <a:r>
              <a:rPr lang="en-US" sz="2400" b="1" dirty="0">
                <a:solidFill>
                  <a:schemeClr val="tx1"/>
                </a:solidFill>
              </a:rPr>
              <a:t> phi </a:t>
            </a:r>
            <a:r>
              <a:rPr lang="en-US" sz="2400" b="1" dirty="0" err="1">
                <a:solidFill>
                  <a:schemeClr val="tx1"/>
                </a:solidFill>
              </a:rPr>
              <a:t>tiêu</a:t>
            </a:r>
            <a:r>
              <a:rPr lang="vi-VN" sz="2400" b="1" dirty="0">
                <a:solidFill>
                  <a:schemeClr val="tx1"/>
                </a:solidFill>
              </a:rPr>
              <a:t>), </a:t>
            </a:r>
            <a:r>
              <a:rPr lang="vi-VN" sz="2400" b="1" dirty="0">
                <a:solidFill>
                  <a:srgbClr val="FF0000"/>
                </a:solidFill>
              </a:rPr>
              <a:t>dominoes</a:t>
            </a:r>
            <a:r>
              <a:rPr lang="vi-VN" sz="2400" b="1" dirty="0">
                <a:solidFill>
                  <a:schemeClr val="tx1"/>
                </a:solidFill>
              </a:rPr>
              <a:t> (trò chơi đô-mi-nô)... </a:t>
            </a:r>
            <a:endParaRPr lang="en-US" sz="2400" b="1" dirty="0">
              <a:solidFill>
                <a:schemeClr val="tx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vi-VN" sz="2400" b="1" dirty="0">
                <a:solidFill>
                  <a:schemeClr val="tx1"/>
                </a:solidFill>
              </a:rPr>
              <a:t>Tên một số bệnh: </a:t>
            </a:r>
            <a:r>
              <a:rPr lang="vi-VN" sz="2400" b="1" dirty="0">
                <a:solidFill>
                  <a:srgbClr val="FF0000"/>
                </a:solidFill>
              </a:rPr>
              <a:t>diabetes</a:t>
            </a:r>
            <a:r>
              <a:rPr lang="vi-VN" sz="2400" b="1" dirty="0">
                <a:solidFill>
                  <a:schemeClr val="tx1"/>
                </a:solidFill>
              </a:rPr>
              <a:t> (bệnh tiểu đường), </a:t>
            </a:r>
            <a:r>
              <a:rPr lang="vi-VN" sz="2400" b="1" dirty="0">
                <a:solidFill>
                  <a:srgbClr val="FF0000"/>
                </a:solidFill>
              </a:rPr>
              <a:t>measles</a:t>
            </a:r>
            <a:r>
              <a:rPr lang="vi-VN" sz="2400" b="1" dirty="0">
                <a:solidFill>
                  <a:schemeClr val="tx1"/>
                </a:solidFill>
              </a:rPr>
              <a:t> (bệnh sởi), </a:t>
            </a:r>
            <a:r>
              <a:rPr lang="vi-VN" sz="2400" b="1" dirty="0">
                <a:solidFill>
                  <a:srgbClr val="FF0000"/>
                </a:solidFill>
              </a:rPr>
              <a:t>mumps</a:t>
            </a:r>
            <a:r>
              <a:rPr lang="vi-VN" sz="2400" b="1" dirty="0">
                <a:solidFill>
                  <a:schemeClr val="tx1"/>
                </a:solidFill>
              </a:rPr>
              <a:t> (bệnh quai bị), </a:t>
            </a:r>
            <a:r>
              <a:rPr lang="vi-VN" sz="2400" b="1" dirty="0">
                <a:solidFill>
                  <a:srgbClr val="FF0000"/>
                </a:solidFill>
              </a:rPr>
              <a:t>rabies</a:t>
            </a:r>
            <a:r>
              <a:rPr lang="vi-VN" sz="2400" b="1" dirty="0">
                <a:solidFill>
                  <a:schemeClr val="tx1"/>
                </a:solidFill>
              </a:rPr>
              <a:t> (bệnh dại), </a:t>
            </a:r>
            <a:r>
              <a:rPr lang="vi-VN" sz="2400" b="1" dirty="0">
                <a:solidFill>
                  <a:srgbClr val="FF0000"/>
                </a:solidFill>
              </a:rPr>
              <a:t>shingles</a:t>
            </a:r>
            <a:r>
              <a:rPr lang="vi-VN" sz="2400" b="1" dirty="0">
                <a:solidFill>
                  <a:schemeClr val="tx1"/>
                </a:solidFill>
              </a:rPr>
              <a:t> (bệnh zona), </a:t>
            </a:r>
            <a:r>
              <a:rPr lang="vi-VN" sz="2400" b="1" dirty="0">
                <a:solidFill>
                  <a:srgbClr val="FF0000"/>
                </a:solidFill>
              </a:rPr>
              <a:t>rickets</a:t>
            </a:r>
            <a:r>
              <a:rPr lang="vi-VN" sz="2400" b="1" dirty="0">
                <a:solidFill>
                  <a:schemeClr val="tx1"/>
                </a:solidFill>
              </a:rPr>
              <a:t> (bệnh còi xương)... </a:t>
            </a:r>
            <a:endParaRPr lang="en-US" sz="2400" b="1" dirty="0">
              <a:solidFill>
                <a:schemeClr val="tx1"/>
              </a:solidFill>
            </a:endParaRPr>
          </a:p>
          <a:p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Mathematics is too difficult for them.</a:t>
            </a:r>
          </a:p>
        </p:txBody>
      </p:sp>
    </p:spTree>
    <p:extLst>
      <p:ext uri="{BB962C8B-B14F-4D97-AF65-F5344CB8AC3E}">
        <p14:creationId xmlns:p14="http://schemas.microsoft.com/office/powerpoint/2010/main" val="2842297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80703"/>
            <a:ext cx="8534400" cy="1143000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solidFill>
                  <a:srgbClr val="0000FF"/>
                </a:solidFill>
              </a:rPr>
              <a:t>UNIT 7 : Agreement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63C3C0E-E6B3-471D-879B-B2F4BDF7ABF4}"/>
              </a:ext>
            </a:extLst>
          </p:cNvPr>
          <p:cNvSpPr txBox="1"/>
          <p:nvPr/>
        </p:nvSpPr>
        <p:spPr>
          <a:xfrm>
            <a:off x="1066800" y="1659285"/>
            <a:ext cx="8534400" cy="483209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vi-VN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 số từ như </a:t>
            </a:r>
            <a:r>
              <a:rPr lang="vi-V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pants</a:t>
            </a:r>
            <a:r>
              <a:rPr lang="vi-VN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(quần), </a:t>
            </a:r>
            <a:r>
              <a:rPr lang="vi-V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trousers</a:t>
            </a:r>
            <a:r>
              <a:rPr lang="vi-VN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(quần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dài</a:t>
            </a:r>
            <a:r>
              <a:rPr lang="vi-VN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vi-V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pliers</a:t>
            </a:r>
            <a:r>
              <a:rPr lang="vi-VN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(cái kềm), </a:t>
            </a:r>
            <a:r>
              <a:rPr lang="vi-V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scissors</a:t>
            </a:r>
            <a:r>
              <a:rPr lang="vi-VN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(cái kéo), </a:t>
            </a:r>
            <a:r>
              <a:rPr lang="vi-V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shears</a:t>
            </a:r>
            <a:r>
              <a:rPr lang="vi-VN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(cái kéo lớn - để cắt lông cừu) và </a:t>
            </a:r>
            <a:r>
              <a:rPr lang="vi-V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tongs</a:t>
            </a:r>
            <a:r>
              <a:rPr lang="vi-VN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(cái kẹp) là danh từ số nhiều và cần </a:t>
            </a:r>
            <a:r>
              <a:rPr lang="vi-V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 từ số nhiều </a:t>
            </a:r>
            <a:r>
              <a:rPr lang="vi-VN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 cùng. </a:t>
            </a: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vi-VN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Tuy nhiên, khi có từ </a:t>
            </a:r>
            <a:r>
              <a:rPr lang="vi-VN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pair (of) </a:t>
            </a:r>
            <a:r>
              <a:rPr lang="vi-VN" sz="2800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 trước </a:t>
            </a:r>
            <a:r>
              <a:rPr lang="vi-VN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 danh từ này và đứng làm chủ ngữ thì </a:t>
            </a:r>
            <a:r>
              <a:rPr lang="vi-VN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 từ theo sau là số ít</a:t>
            </a:r>
            <a:endParaRPr lang="en-US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Tx/>
              <a:buChar char="-"/>
            </a:pP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scissors 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are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very sharp. </a:t>
            </a:r>
          </a:p>
          <a:p>
            <a:pPr marL="457200" indent="-457200">
              <a:buFontTx/>
              <a:buChar char="-"/>
            </a:pP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Tx/>
              <a:buChar char="-"/>
            </a:pP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pair of scissors 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was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left on the table. </a:t>
            </a:r>
          </a:p>
          <a:p>
            <a:pPr marL="457200" indent="-457200">
              <a:buFontTx/>
              <a:buChar char="-"/>
            </a:pPr>
            <a:endParaRPr lang="en-US" sz="2800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12993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80703"/>
            <a:ext cx="8534400" cy="1143000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solidFill>
                  <a:srgbClr val="0000FF"/>
                </a:solidFill>
              </a:rPr>
              <a:t>UNIT 7 : Agreement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63C3C0E-E6B3-471D-879B-B2F4BDF7ABF4}"/>
              </a:ext>
            </a:extLst>
          </p:cNvPr>
          <p:cNvSpPr txBox="1"/>
          <p:nvPr/>
        </p:nvSpPr>
        <p:spPr>
          <a:xfrm>
            <a:off x="1047750" y="1659285"/>
            <a:ext cx="8439150" cy="440120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Tựa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sách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tên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phẩm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nghệ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thuật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kịch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bản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... -&gt;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ở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ít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dù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tựa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đề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nhiều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457200" indent="-457200">
              <a:buFontTx/>
              <a:buChar char="-"/>
            </a:pP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Sons and Lovers 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was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one of the strangest books I have ever read.</a:t>
            </a:r>
          </a:p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vi-VN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Tên của các đơn vị, tổ chức... là các danh từ tập hợp </a:t>
            </a:r>
            <a:r>
              <a:rPr lang="vi-VN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-&gt; </a:t>
            </a:r>
            <a:r>
              <a:rPr lang="vi-V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 từ số ít</a:t>
            </a:r>
            <a:r>
              <a:rPr lang="vi-VN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vi-VN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vi-VN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Marshall, Smith, and Williams </a:t>
            </a:r>
            <a:r>
              <a:rPr lang="vi-VN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</a:t>
            </a:r>
            <a:r>
              <a:rPr lang="vi-VN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law firm</a:t>
            </a:r>
            <a:r>
              <a:rPr lang="vi-VN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in Colorado.</a:t>
            </a: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00406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80703"/>
            <a:ext cx="8534400" cy="1143000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solidFill>
                  <a:srgbClr val="0000FF"/>
                </a:solidFill>
              </a:rPr>
              <a:t>UNIT 7 : Agreement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63C3C0E-E6B3-471D-879B-B2F4BDF7ABF4}"/>
              </a:ext>
            </a:extLst>
          </p:cNvPr>
          <p:cNvSpPr txBox="1"/>
          <p:nvPr/>
        </p:nvSpPr>
        <p:spPr>
          <a:xfrm>
            <a:off x="1066800" y="1659285"/>
            <a:ext cx="8534400" cy="483209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vi-V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k.</a:t>
            </a:r>
            <a:r>
              <a:rPr lang="vi-VN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There</a:t>
            </a:r>
            <a:r>
              <a:rPr lang="vi-VN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và </a:t>
            </a:r>
            <a:r>
              <a:rPr lang="vi-VN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here</a:t>
            </a:r>
            <a:r>
              <a:rPr lang="vi-VN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 bao giờ đóng vai chủ ngữ </a:t>
            </a:r>
            <a:r>
              <a:rPr lang="vi-VN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 một câu. Nếu một câu </a:t>
            </a:r>
            <a:r>
              <a:rPr lang="vi-VN" sz="2800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bắt đầu bằng there hoặc here thì chủ ngữ thường nằm ở phía sau động từ.</a:t>
            </a:r>
            <a:r>
              <a:rPr lang="vi-VN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Tx/>
              <a:buChar char="-"/>
            </a:pPr>
            <a:r>
              <a:rPr lang="vi-VN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Here</a:t>
            </a:r>
            <a:r>
              <a:rPr lang="vi-VN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are</a:t>
            </a:r>
            <a:r>
              <a:rPr lang="vi-VN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pictures </a:t>
            </a:r>
            <a:r>
              <a:rPr lang="vi-VN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 our wedding. </a:t>
            </a: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Tx/>
              <a:buChar char="-"/>
            </a:pPr>
            <a:r>
              <a:rPr lang="vi-VN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There</a:t>
            </a:r>
            <a:r>
              <a:rPr lang="vi-VN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</a:t>
            </a:r>
            <a:r>
              <a:rPr lang="vi-VN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only one desk </a:t>
            </a:r>
            <a:r>
              <a:rPr lang="vi-VN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the classroom. </a:t>
            </a: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câu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bắt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"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chủ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ngữ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--&gt;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luôn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ở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ít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was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Dorothy and Helen who came to see us yesterday while we were away</a:t>
            </a:r>
          </a:p>
        </p:txBody>
      </p:sp>
    </p:spTree>
    <p:extLst>
      <p:ext uri="{BB962C8B-B14F-4D97-AF65-F5344CB8AC3E}">
        <p14:creationId xmlns:p14="http://schemas.microsoft.com/office/powerpoint/2010/main" val="17892878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80703"/>
            <a:ext cx="8534400" cy="1143000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solidFill>
                  <a:srgbClr val="0000FF"/>
                </a:solidFill>
              </a:rPr>
              <a:t>UNIT 7 : Agreement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63C3C0E-E6B3-471D-879B-B2F4BDF7ABF4}"/>
              </a:ext>
            </a:extLst>
          </p:cNvPr>
          <p:cNvSpPr txBox="1"/>
          <p:nvPr/>
        </p:nvSpPr>
        <p:spPr>
          <a:xfrm>
            <a:off x="1066800" y="1659285"/>
            <a:ext cx="8534400" cy="526297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vi-VN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Danh từ nói về số lượng tiền bạc, thời gian, khoảng cách</a:t>
            </a:r>
            <a:r>
              <a:rPr lang="vi-VN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...--&gt;</a:t>
            </a:r>
            <a:r>
              <a:rPr lang="vi-VN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 từ số ít</a:t>
            </a:r>
            <a:r>
              <a:rPr lang="vi-VN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Tx/>
              <a:buChar char="-"/>
            </a:pPr>
            <a:r>
              <a:rPr lang="vi-VN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Eleven dollars a year </a:t>
            </a:r>
            <a:r>
              <a:rPr lang="vi-VN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was</a:t>
            </a:r>
            <a:r>
              <a:rPr lang="vi-VN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per capita income </a:t>
            </a:r>
            <a:r>
              <a:rPr lang="vi-VN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Japan in 1960. </a:t>
            </a: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vi-VN" sz="28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Mười một đô-la một năm là thu nhập bình quân đầu người ở Nhật Bản năm 1960. </a:t>
            </a:r>
            <a:endParaRPr lang="en-US" sz="2800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vi-VN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KHI người viết cố ý nhấn mạnh đến </a:t>
            </a:r>
            <a:r>
              <a:rPr lang="vi-VN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từng “đơn vị” </a:t>
            </a:r>
            <a:r>
              <a:rPr lang="vi-VN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 khối lượng số nhiều đó, thì phải dùng </a:t>
            </a:r>
            <a:r>
              <a:rPr lang="vi-VN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 từ số nhiều</a:t>
            </a:r>
            <a:r>
              <a:rPr lang="vi-VN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Tx/>
              <a:buChar char="-"/>
            </a:pPr>
            <a:r>
              <a:rPr lang="vi-VN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fourt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vi-VN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dollars were dropped in to the till </a:t>
            </a:r>
            <a:r>
              <a:rPr lang="vi-VN" sz="2800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one by one. </a:t>
            </a:r>
            <a:endParaRPr lang="en-US" sz="2800" u="sng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Tx/>
              <a:buChar char="-"/>
            </a:pPr>
            <a:endParaRPr lang="en-US" sz="2800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69119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80703"/>
            <a:ext cx="8534400" cy="1143000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>
                <a:solidFill>
                  <a:srgbClr val="0000FF"/>
                </a:solidFill>
              </a:rPr>
              <a:t>UNIT 7 : Agreement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63C3C0E-E6B3-471D-879B-B2F4BDF7ABF4}"/>
              </a:ext>
            </a:extLst>
          </p:cNvPr>
          <p:cNvSpPr txBox="1"/>
          <p:nvPr/>
        </p:nvSpPr>
        <p:spPr>
          <a:xfrm>
            <a:off x="1066800" y="1659285"/>
            <a:ext cx="8534400" cy="520142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vi-V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vi-VN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Khi </a:t>
            </a:r>
            <a:r>
              <a:rPr lang="vi-VN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chủ ngữ </a:t>
            </a:r>
            <a:r>
              <a:rPr lang="vi-VN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là </a:t>
            </a:r>
            <a:r>
              <a:rPr lang="vi-V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một phân số </a:t>
            </a:r>
            <a:r>
              <a:rPr lang="vi-VN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(fraction) hoặc </a:t>
            </a:r>
            <a:r>
              <a:rPr lang="vi-V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phần trăm </a:t>
            </a:r>
            <a:r>
              <a:rPr lang="vi-VN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(percent), hay các từ như: </a:t>
            </a:r>
            <a:r>
              <a:rPr lang="vi-VN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half</a:t>
            </a:r>
            <a:r>
              <a:rPr lang="vi-VN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vi-VN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part</a:t>
            </a:r>
            <a:r>
              <a:rPr lang="vi-VN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vi-VN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plenty</a:t>
            </a:r>
            <a:r>
              <a:rPr lang="vi-VN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và </a:t>
            </a:r>
            <a:r>
              <a:rPr lang="vi-VN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rest</a:t>
            </a:r>
            <a:r>
              <a:rPr lang="vi-VN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thì số của </a:t>
            </a:r>
            <a:r>
              <a:rPr lang="vi-VN" sz="2800" b="1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 từ tùy thuộc vào danh từ làm bổ ngữ cho giới từ đi theo phân số hoặc phần trăm</a:t>
            </a:r>
            <a:r>
              <a:rPr lang="vi-VN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hay các từ đó. </a:t>
            </a: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Tx/>
              <a:buChar char="-"/>
            </a:pPr>
            <a:r>
              <a:rPr lang="vi-VN" sz="2800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Sixty percent </a:t>
            </a:r>
            <a:r>
              <a:rPr lang="vi-VN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lang="vi-VN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 house </a:t>
            </a:r>
            <a:r>
              <a:rPr lang="vi-VN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</a:t>
            </a:r>
            <a:r>
              <a:rPr lang="vi-VN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painted blue. </a:t>
            </a: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Tx/>
              <a:buChar char="-"/>
            </a:pP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Tx/>
              <a:buChar char="-"/>
            </a:pPr>
            <a:r>
              <a:rPr lang="vi-VN" sz="2800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More than thirty percent </a:t>
            </a:r>
            <a:r>
              <a:rPr lang="vi-VN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lang="vi-VN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houses </a:t>
            </a:r>
            <a:r>
              <a:rPr lang="vi-VN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 this street </a:t>
            </a:r>
            <a:r>
              <a:rPr lang="vi-VN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are</a:t>
            </a:r>
            <a:r>
              <a:rPr lang="vi-VN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forsale. </a:t>
            </a: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Tx/>
              <a:buChar char="-"/>
            </a:pP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Tx/>
              <a:buChar char="-"/>
            </a:pPr>
            <a:r>
              <a:rPr lang="vi-VN" sz="2800" u="sng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Half</a:t>
            </a:r>
            <a:r>
              <a:rPr lang="vi-VN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vi-VN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of</a:t>
            </a:r>
            <a:r>
              <a:rPr lang="vi-VN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vi-V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her relatives </a:t>
            </a:r>
            <a:r>
              <a:rPr lang="vi-VN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live</a:t>
            </a:r>
            <a:r>
              <a:rPr lang="vi-VN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abroad. </a:t>
            </a: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Tx/>
              <a:buChar char="-"/>
            </a:pPr>
            <a:endParaRPr lang="en-US" sz="2400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08888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A3F937-9FBB-4CE8-A077-92458D3033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5277019A-B40E-43CF-AA6D-354CB41B916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828801" y="192750"/>
            <a:ext cx="6517274" cy="6589050"/>
          </a:xfr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788E73-5656-4B5E-99A5-0498CE85E0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173C1-7B71-445F-8221-0684662BF73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5/18/2021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426F9E-A81D-459F-B045-512E001C3C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9C3E07-0C68-467C-BBEA-85AE7E94CF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060200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9AE2DB-EB9A-4919-A8F7-0EB0B7FC21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3F820EEE-DDA9-40CD-8662-53D2ED32D2F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77113" y="914400"/>
            <a:ext cx="8435943" cy="4574420"/>
          </a:xfr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E15DC1-619E-4905-B330-AE92D624D5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173C1-7B71-445F-8221-0684662BF73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5/18/2021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67494E-401D-4485-A142-6750725AE7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3129C1-E1CA-4989-9C0A-28146C558E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843671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2EB304-7381-4C06-B812-26C1C6EFD4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7196" y="2324100"/>
            <a:ext cx="7872984" cy="1143000"/>
          </a:xfrm>
        </p:spPr>
        <p:txBody>
          <a:bodyPr>
            <a:noAutofit/>
          </a:bodyPr>
          <a:lstStyle/>
          <a:p>
            <a:pPr algn="ctr"/>
            <a:r>
              <a:rPr lang="en-US" sz="5400" dirty="0"/>
              <a:t>PART 5: </a:t>
            </a:r>
            <a:br>
              <a:rPr lang="en-US" sz="5400" dirty="0"/>
            </a:br>
            <a:r>
              <a:rPr lang="en-US" sz="5400" dirty="0"/>
              <a:t>INCOMPLETE SENTENCES</a:t>
            </a:r>
            <a:br>
              <a:rPr lang="en-US" sz="5400" dirty="0"/>
            </a:br>
            <a:r>
              <a:rPr lang="en-US" sz="5400" dirty="0"/>
              <a:t>P. 149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A45D90-D4D3-455F-8EE8-022F803F43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173C1-7B71-445F-8221-0684662BF73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5/18/2021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8D9521-683A-4527-8DD1-8A0FCE3F59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835173-408A-40DE-B9D4-A73913AD8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095560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52F017-D184-4B61-87D6-F12F0F06E8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173C1-7B71-445F-8221-0684662BF73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5/18/2021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2ABC55-A0CF-48B9-8957-BCE9B9C91C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E66E18-997F-48F6-B2A8-5E5759ACA8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7" name="Content Placeholder 7">
            <a:extLst>
              <a:ext uri="{FF2B5EF4-FFF2-40B4-BE49-F238E27FC236}">
                <a16:creationId xmlns:a16="http://schemas.microsoft.com/office/drawing/2014/main" id="{BFD771AB-7956-4CC5-8DD3-1C6499CDCF3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57200" y="228266"/>
            <a:ext cx="8915399" cy="6471107"/>
          </a:xfrm>
        </p:spPr>
      </p:pic>
    </p:spTree>
    <p:extLst>
      <p:ext uri="{BB962C8B-B14F-4D97-AF65-F5344CB8AC3E}">
        <p14:creationId xmlns:p14="http://schemas.microsoft.com/office/powerpoint/2010/main" val="129801216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2EB304-7381-4C06-B812-26C1C6EFD4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59132103-4242-4CA2-A0D7-0E1D17A9074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20827" y="609600"/>
            <a:ext cx="9329260" cy="5029200"/>
          </a:xfr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A45D90-D4D3-455F-8EE8-022F803F43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173C1-7B71-445F-8221-0684662BF73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5/18/2021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8D9521-683A-4527-8DD1-8A0FCE3F59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835173-408A-40DE-B9D4-A73913AD8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80899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B88F5C7B-9BA2-44D4-ADEC-E1DDD91EE3C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2547" y="228600"/>
            <a:ext cx="9190863" cy="6553200"/>
          </a:xfr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A45D90-D4D3-455F-8EE8-022F803F43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835173-408A-40DE-B9D4-A73913AD8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608595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A45D90-D4D3-455F-8EE8-022F803F43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835173-408A-40DE-B9D4-A73913AD8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08FB8399-33B4-4D5D-974D-17F5A55C772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98567" y="381000"/>
            <a:ext cx="8256608" cy="6096000"/>
          </a:xfrm>
        </p:spPr>
      </p:pic>
    </p:spTree>
    <p:extLst>
      <p:ext uri="{BB962C8B-B14F-4D97-AF65-F5344CB8AC3E}">
        <p14:creationId xmlns:p14="http://schemas.microsoft.com/office/powerpoint/2010/main" val="298405103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A45D90-D4D3-455F-8EE8-022F803F43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835173-408A-40DE-B9D4-A73913AD8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F7F5F0B-3CF2-45E3-BE37-BE84C3703B5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371600" y="80442"/>
            <a:ext cx="7243978" cy="6701358"/>
          </a:xfrm>
        </p:spPr>
      </p:pic>
    </p:spTree>
    <p:extLst>
      <p:ext uri="{BB962C8B-B14F-4D97-AF65-F5344CB8AC3E}">
        <p14:creationId xmlns:p14="http://schemas.microsoft.com/office/powerpoint/2010/main" val="100369336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4BE862-5CB8-4E5E-9A76-34E4C9167C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11376" y="2667000"/>
            <a:ext cx="7872984" cy="1143000"/>
          </a:xfrm>
        </p:spPr>
        <p:txBody>
          <a:bodyPr>
            <a:noAutofit/>
          </a:bodyPr>
          <a:lstStyle/>
          <a:p>
            <a:pPr algn="ctr"/>
            <a:r>
              <a:rPr lang="en-US" sz="4800" dirty="0"/>
              <a:t>PART 6: INCOMPLETE  TEXT</a:t>
            </a:r>
            <a:br>
              <a:rPr lang="en-US" sz="4800" dirty="0"/>
            </a:br>
            <a:r>
              <a:rPr lang="en-US" sz="4800" dirty="0"/>
              <a:t>P.152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C75956-0212-4974-9830-DB3363A8DB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173C1-7B71-445F-8221-0684662BF73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5/18/2021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B4F095-3C6F-473B-A81A-0BD05D6D90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C44E2C-01B5-421A-A106-5B1B20BCD4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272515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A45D90-D4D3-455F-8EE8-022F803F43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835173-408A-40DE-B9D4-A73913AD8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A4A6524-639E-4E0C-A20E-C92EFB8DEE2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62000" y="-26666"/>
            <a:ext cx="8282330" cy="6853869"/>
          </a:xfrm>
        </p:spPr>
      </p:pic>
    </p:spTree>
    <p:extLst>
      <p:ext uri="{BB962C8B-B14F-4D97-AF65-F5344CB8AC3E}">
        <p14:creationId xmlns:p14="http://schemas.microsoft.com/office/powerpoint/2010/main" val="280551576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A45D90-D4D3-455F-8EE8-022F803F43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835173-408A-40DE-B9D4-A73913AD8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0699CE6-74CD-400F-9C01-FCC34B80219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62497" y="76200"/>
            <a:ext cx="7612151" cy="6705600"/>
          </a:xfrm>
        </p:spPr>
      </p:pic>
    </p:spTree>
    <p:extLst>
      <p:ext uri="{BB962C8B-B14F-4D97-AF65-F5344CB8AC3E}">
        <p14:creationId xmlns:p14="http://schemas.microsoft.com/office/powerpoint/2010/main" val="41170880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A45D90-D4D3-455F-8EE8-022F803F43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835173-408A-40DE-B9D4-A73913AD8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1357E9E-F8B7-47D2-95F1-1C2D52A676F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33344" y="76200"/>
            <a:ext cx="8110666" cy="6781800"/>
          </a:xfrm>
        </p:spPr>
      </p:pic>
    </p:spTree>
    <p:extLst>
      <p:ext uri="{BB962C8B-B14F-4D97-AF65-F5344CB8AC3E}">
        <p14:creationId xmlns:p14="http://schemas.microsoft.com/office/powerpoint/2010/main" val="204876503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844C51-4DDA-4090-84C6-414AB555FD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11376" y="2286000"/>
            <a:ext cx="7872984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/>
              <a:t>PART 7: READING COMPREHENSION P.155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041E93-EA48-4CB8-9156-F96A2AE338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173C1-7B71-445F-8221-0684662BF73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5/18/2021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39E711-BE69-4565-AF94-145A19F3C3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66CF70-4809-4555-8166-7E74C747A9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820428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A45D90-D4D3-455F-8EE8-022F803F43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835173-408A-40DE-B9D4-A73913AD8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2E087B7-4871-415A-BB75-74C1AF8240F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19050" y="685800"/>
            <a:ext cx="9629172" cy="5105400"/>
          </a:xfrm>
        </p:spPr>
      </p:pic>
    </p:spTree>
    <p:extLst>
      <p:ext uri="{BB962C8B-B14F-4D97-AF65-F5344CB8AC3E}">
        <p14:creationId xmlns:p14="http://schemas.microsoft.com/office/powerpoint/2010/main" val="326868511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A45D90-D4D3-455F-8EE8-022F803F43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835173-408A-40DE-B9D4-A73913AD8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A0CEDDBE-36EE-4948-837B-D0AE880D98E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52400" y="838200"/>
            <a:ext cx="9425006" cy="4648200"/>
          </a:xfrm>
        </p:spPr>
      </p:pic>
    </p:spTree>
    <p:extLst>
      <p:ext uri="{BB962C8B-B14F-4D97-AF65-F5344CB8AC3E}">
        <p14:creationId xmlns:p14="http://schemas.microsoft.com/office/powerpoint/2010/main" val="163222493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A45D90-D4D3-455F-8EE8-022F803F43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835173-408A-40DE-B9D4-A73913AD8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02136550-DF1E-467F-912A-3F81C9E179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457200"/>
            <a:ext cx="9509233" cy="5333999"/>
          </a:xfrm>
        </p:spPr>
      </p:pic>
    </p:spTree>
    <p:extLst>
      <p:ext uri="{BB962C8B-B14F-4D97-AF65-F5344CB8AC3E}">
        <p14:creationId xmlns:p14="http://schemas.microsoft.com/office/powerpoint/2010/main" val="384228233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A45D90-D4D3-455F-8EE8-022F803F43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835173-408A-40DE-B9D4-A73913AD8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A59F210F-A581-4FD8-BBA5-534C005D13C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99027" y="228600"/>
            <a:ext cx="8568537" cy="6400800"/>
          </a:xfrm>
        </p:spPr>
      </p:pic>
    </p:spTree>
    <p:extLst>
      <p:ext uri="{BB962C8B-B14F-4D97-AF65-F5344CB8AC3E}">
        <p14:creationId xmlns:p14="http://schemas.microsoft.com/office/powerpoint/2010/main" val="356529435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1066800" y="1219200"/>
            <a:ext cx="8534400" cy="164660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marL="82296" indent="0" algn="ctr">
              <a:buNone/>
            </a:pPr>
            <a:r>
              <a:rPr lang="en-US" sz="4800" b="1" cap="all" dirty="0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Thank you very much </a:t>
            </a:r>
          </a:p>
          <a:p>
            <a:pPr marL="82296" indent="0" algn="ctr">
              <a:buNone/>
            </a:pPr>
            <a:r>
              <a:rPr lang="en-US" sz="4800" b="1" cap="all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for your </a:t>
            </a:r>
            <a:r>
              <a:rPr lang="en-US" sz="4800" b="1" cap="all" dirty="0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cooperation.</a:t>
            </a:r>
          </a:p>
        </p:txBody>
      </p:sp>
      <p:pic>
        <p:nvPicPr>
          <p:cNvPr id="6146" name="Picture 2" descr="kurumi-chan.4 EN | Anime kawaii, Menina anime, Desenhos de meninas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599" y="3733800"/>
            <a:ext cx="2466975" cy="2133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2005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5_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12150</TotalTime>
  <Words>1829</Words>
  <Application>Microsoft Office PowerPoint</Application>
  <PresentationFormat>Custom</PresentationFormat>
  <Paragraphs>202</Paragraphs>
  <Slides>42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42</vt:i4>
      </vt:variant>
    </vt:vector>
  </HeadingPairs>
  <TitlesOfParts>
    <vt:vector size="53" baseType="lpstr">
      <vt:lpstr>Arial</vt:lpstr>
      <vt:lpstr>Calibri</vt:lpstr>
      <vt:lpstr>Gill Sans MT</vt:lpstr>
      <vt:lpstr>Helvetica Neue</vt:lpstr>
      <vt:lpstr>Tahoma</vt:lpstr>
      <vt:lpstr>Times New Roman</vt:lpstr>
      <vt:lpstr>Verdana</vt:lpstr>
      <vt:lpstr>Wingdings 2</vt:lpstr>
      <vt:lpstr>Solstice</vt:lpstr>
      <vt:lpstr>1_Solstice</vt:lpstr>
      <vt:lpstr>5_Solstice</vt:lpstr>
      <vt:lpstr>PowerPoint Presentation</vt:lpstr>
      <vt:lpstr>PowerPoint Presentation</vt:lpstr>
      <vt:lpstr>PowerPoint Presentation</vt:lpstr>
      <vt:lpstr>UNIT 7</vt:lpstr>
      <vt:lpstr>UNIT 7 : Agreement(p.32)</vt:lpstr>
      <vt:lpstr>UNIT 7 : Agreement</vt:lpstr>
      <vt:lpstr>UNIT 7 : Agreement</vt:lpstr>
      <vt:lpstr>UNIT 7 : Agreement</vt:lpstr>
      <vt:lpstr>UNIT 7 : Agreement</vt:lpstr>
      <vt:lpstr>UNIT 7 : Agreement</vt:lpstr>
      <vt:lpstr>UNIT 7 : Agreement</vt:lpstr>
      <vt:lpstr>UNIT 7 : Agreement</vt:lpstr>
      <vt:lpstr>UNIT 7 : Agreement</vt:lpstr>
      <vt:lpstr>UNIT 7 : Agreement</vt:lpstr>
      <vt:lpstr>UNIT 7 : Agreement</vt:lpstr>
      <vt:lpstr>UNIT 7 : Agreement</vt:lpstr>
      <vt:lpstr>UNIT 7 : Agreement</vt:lpstr>
      <vt:lpstr>UNIT 7 : Agreement</vt:lpstr>
      <vt:lpstr>UNIT 7 : Agreement</vt:lpstr>
      <vt:lpstr>UNIT 7 : Agreement</vt:lpstr>
      <vt:lpstr>UNIT 7 : Agreement</vt:lpstr>
      <vt:lpstr>UNIT 7 : Agreement</vt:lpstr>
      <vt:lpstr>UNIT 7 : Agreement</vt:lpstr>
      <vt:lpstr>UNIT 7 : Agreement</vt:lpstr>
      <vt:lpstr>PowerPoint Presentation</vt:lpstr>
      <vt:lpstr>PowerPoint Presentation</vt:lpstr>
      <vt:lpstr>PART 5:  INCOMPLETE SENTENCES P. 149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PART 6: INCOMPLETE  TEXT P.152</vt:lpstr>
      <vt:lpstr>PowerPoint Presentation</vt:lpstr>
      <vt:lpstr>PowerPoint Presentation</vt:lpstr>
      <vt:lpstr>PowerPoint Presentation</vt:lpstr>
      <vt:lpstr>PART 7: READING COMPREHENSION P.155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Amin</dc:creator>
  <cp:lastModifiedBy>Windows User</cp:lastModifiedBy>
  <cp:revision>1263</cp:revision>
  <dcterms:created xsi:type="dcterms:W3CDTF">2017-11-18T13:40:10Z</dcterms:created>
  <dcterms:modified xsi:type="dcterms:W3CDTF">2021-05-18T12:34:06Z</dcterms:modified>
</cp:coreProperties>
</file>