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60" r:id="rId4"/>
    <p:sldId id="258" r:id="rId5"/>
    <p:sldId id="284" r:id="rId6"/>
    <p:sldId id="261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63" r:id="rId15"/>
    <p:sldId id="266" r:id="rId16"/>
    <p:sldId id="265" r:id="rId17"/>
    <p:sldId id="259" r:id="rId18"/>
    <p:sldId id="267" r:id="rId19"/>
    <p:sldId id="268" r:id="rId20"/>
    <p:sldId id="269" r:id="rId21"/>
    <p:sldId id="294" r:id="rId22"/>
    <p:sldId id="295" r:id="rId23"/>
    <p:sldId id="282" r:id="rId24"/>
    <p:sldId id="273" r:id="rId25"/>
    <p:sldId id="281" r:id="rId26"/>
    <p:sldId id="271" r:id="rId27"/>
    <p:sldId id="279" r:id="rId28"/>
    <p:sldId id="278" r:id="rId29"/>
    <p:sldId id="275" r:id="rId30"/>
    <p:sldId id="276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DD215-1716-4B8B-87F5-84D25F4C85DD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1DF5C-0525-40AC-8BBD-B7E9A165F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861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05778-AACD-4A8A-B94D-89AF4DA5DE91}" type="slidenum">
              <a:rPr lang="vi-VN" smtClean="0"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7377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121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427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794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874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652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720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448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386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470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31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59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3E76F-5551-4D4B-BF4C-BF70B9CD5129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8E742-2EC4-4945-AF61-BE60F45D1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633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1000"/>
            <a:ext cx="9144000" cy="1470025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UNIT 9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828800"/>
            <a:ext cx="9144000" cy="1752600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COMPARISON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41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95600" y="1510145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less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9800" y="1510145"/>
            <a:ext cx="289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fewer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71800" y="3200400"/>
            <a:ext cx="24730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subject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9800" y="3187197"/>
            <a:ext cx="24730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</a:t>
            </a:r>
            <a:r>
              <a:rPr lang="en-US" sz="4000" b="1" dirty="0" err="1" smtClean="0">
                <a:solidFill>
                  <a:srgbClr val="FF0000"/>
                </a:solidFill>
              </a:rPr>
              <a:t>obbject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27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09600"/>
            <a:ext cx="9144000" cy="1470025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Grammar Focus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1752600"/>
          </a:xfrm>
        </p:spPr>
        <p:txBody>
          <a:bodyPr/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Comparison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70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297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52400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1. Equality</a:t>
            </a:r>
            <a:endParaRPr lang="en-US" sz="5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24384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</a:rPr>
              <a:t>S + </a:t>
            </a:r>
            <a:r>
              <a:rPr lang="en-US" sz="4000" b="1" dirty="0" smtClean="0">
                <a:solidFill>
                  <a:srgbClr val="CC00CC"/>
                </a:solidFill>
              </a:rPr>
              <a:t>Be</a:t>
            </a:r>
            <a:r>
              <a:rPr lang="en-US" sz="4000" b="1" dirty="0" smtClean="0">
                <a:solidFill>
                  <a:schemeClr val="tx1"/>
                </a:solidFill>
              </a:rPr>
              <a:t> +  </a:t>
            </a:r>
            <a:r>
              <a:rPr lang="en-US" sz="4000" b="1" dirty="0" smtClean="0">
                <a:solidFill>
                  <a:srgbClr val="FF0000"/>
                </a:solidFill>
              </a:rPr>
              <a:t>As</a:t>
            </a:r>
            <a:r>
              <a:rPr lang="en-US" sz="4000" b="1" dirty="0" smtClean="0">
                <a:solidFill>
                  <a:srgbClr val="660066"/>
                </a:solidFill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</a:rPr>
              <a:t>+ </a:t>
            </a:r>
            <a:r>
              <a:rPr lang="en-US" sz="4000" b="1" dirty="0" smtClean="0">
                <a:solidFill>
                  <a:srgbClr val="CC00CC"/>
                </a:solidFill>
              </a:rPr>
              <a:t>ADJ </a:t>
            </a:r>
            <a:r>
              <a:rPr lang="en-US" sz="4000" b="1" dirty="0" smtClean="0">
                <a:solidFill>
                  <a:schemeClr val="tx1"/>
                </a:solidFill>
              </a:rPr>
              <a:t>+ </a:t>
            </a:r>
            <a:r>
              <a:rPr lang="en-US" sz="4000" b="1" dirty="0" smtClean="0">
                <a:solidFill>
                  <a:srgbClr val="FF0000"/>
                </a:solidFill>
              </a:rPr>
              <a:t>As</a:t>
            </a:r>
            <a:r>
              <a:rPr lang="en-US" sz="4000" b="1" dirty="0" smtClean="0">
                <a:solidFill>
                  <a:schemeClr val="tx1"/>
                </a:solidFill>
              </a:rPr>
              <a:t> + S (N/PRO) + (V</a:t>
            </a:r>
            <a:r>
              <a:rPr lang="en-US" sz="4000" dirty="0" smtClean="0">
                <a:solidFill>
                  <a:schemeClr val="tx1"/>
                </a:solidFill>
              </a:rPr>
              <a:t>)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3200400"/>
            <a:ext cx="8458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B050"/>
                </a:solidFill>
              </a:rPr>
              <a:t>Ex : Tom </a:t>
            </a:r>
            <a:r>
              <a:rPr lang="en-US" sz="5000" b="1" dirty="0" smtClean="0">
                <a:solidFill>
                  <a:srgbClr val="CC00CC"/>
                </a:solidFill>
              </a:rPr>
              <a:t>is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CC00CC"/>
                </a:solidFill>
              </a:rPr>
              <a:t>tall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Jerry.</a:t>
            </a:r>
            <a:endParaRPr lang="en-US" sz="5000" b="1" dirty="0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1910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chemeClr val="tx1"/>
                </a:solidFill>
              </a:rPr>
              <a:t>S + </a:t>
            </a:r>
            <a:r>
              <a:rPr lang="en-US" sz="4500" b="1" dirty="0" smtClean="0">
                <a:solidFill>
                  <a:srgbClr val="CC00CC"/>
                </a:solidFill>
              </a:rPr>
              <a:t>V</a:t>
            </a:r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 smtClean="0">
                <a:solidFill>
                  <a:schemeClr val="tx1"/>
                </a:solidFill>
              </a:rPr>
              <a:t>+  </a:t>
            </a:r>
            <a:r>
              <a:rPr lang="en-US" sz="4500" b="1" dirty="0" smtClean="0">
                <a:solidFill>
                  <a:srgbClr val="FF0000"/>
                </a:solidFill>
              </a:rPr>
              <a:t>As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CC00CC"/>
                </a:solidFill>
              </a:rPr>
              <a:t>ADV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FF0000"/>
                </a:solidFill>
              </a:rPr>
              <a:t>As</a:t>
            </a:r>
            <a:r>
              <a:rPr lang="en-US" sz="4500" b="1" dirty="0" smtClean="0">
                <a:solidFill>
                  <a:schemeClr val="tx1"/>
                </a:solidFill>
              </a:rPr>
              <a:t> + S + (V</a:t>
            </a:r>
            <a:r>
              <a:rPr lang="en-US" sz="4500" dirty="0" smtClean="0">
                <a:solidFill>
                  <a:schemeClr val="tx1"/>
                </a:solidFill>
              </a:rPr>
              <a:t>)</a:t>
            </a:r>
            <a:endParaRPr lang="en-US" sz="45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1816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B050"/>
                </a:solidFill>
              </a:rPr>
              <a:t>Ex : Peter </a:t>
            </a:r>
            <a:r>
              <a:rPr lang="en-US" sz="5000" b="1" dirty="0" smtClean="0">
                <a:solidFill>
                  <a:srgbClr val="CC00CC"/>
                </a:solidFill>
              </a:rPr>
              <a:t>dances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CC00CC"/>
                </a:solidFill>
              </a:rPr>
              <a:t>well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as</a:t>
            </a:r>
            <a:r>
              <a:rPr lang="en-US" sz="5000" b="1" dirty="0" smtClean="0">
                <a:solidFill>
                  <a:srgbClr val="00B050"/>
                </a:solidFill>
              </a:rPr>
              <a:t> Mary.</a:t>
            </a:r>
            <a:endParaRPr lang="en-US" sz="5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06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594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Comparative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676400"/>
            <a:ext cx="91440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chemeClr val="tx1"/>
                </a:solidFill>
              </a:rPr>
              <a:t>S + </a:t>
            </a:r>
            <a:r>
              <a:rPr lang="en-US" sz="4500" b="1" dirty="0" smtClean="0">
                <a:solidFill>
                  <a:srgbClr val="CC00CC"/>
                </a:solidFill>
              </a:rPr>
              <a:t>Be</a:t>
            </a:r>
            <a:r>
              <a:rPr lang="en-US" sz="4500" b="1" dirty="0" smtClean="0">
                <a:solidFill>
                  <a:schemeClr val="tx1"/>
                </a:solidFill>
              </a:rPr>
              <a:t>/ </a:t>
            </a:r>
            <a:r>
              <a:rPr lang="en-US" sz="4500" b="1" dirty="0" smtClean="0">
                <a:solidFill>
                  <a:srgbClr val="990000"/>
                </a:solidFill>
              </a:rPr>
              <a:t>V</a:t>
            </a:r>
            <a:r>
              <a:rPr lang="en-US" sz="4500" b="1" dirty="0" smtClean="0">
                <a:solidFill>
                  <a:schemeClr val="tx1"/>
                </a:solidFill>
              </a:rPr>
              <a:t>  + </a:t>
            </a:r>
            <a:r>
              <a:rPr lang="en-US" sz="4500" b="1" dirty="0" smtClean="0">
                <a:solidFill>
                  <a:srgbClr val="CC00CC"/>
                </a:solidFill>
              </a:rPr>
              <a:t>ADJ</a:t>
            </a:r>
            <a:r>
              <a:rPr lang="en-US" sz="4500" b="1" dirty="0" smtClean="0">
                <a:solidFill>
                  <a:srgbClr val="FF0000"/>
                </a:solidFill>
              </a:rPr>
              <a:t>/</a:t>
            </a:r>
            <a:r>
              <a:rPr lang="en-US" sz="4500" b="1" dirty="0" smtClean="0">
                <a:solidFill>
                  <a:srgbClr val="660033"/>
                </a:solidFill>
              </a:rPr>
              <a:t>ADV</a:t>
            </a:r>
            <a:r>
              <a:rPr lang="en-US" sz="4500" b="1" dirty="0" smtClean="0">
                <a:solidFill>
                  <a:schemeClr val="tx1"/>
                </a:solidFill>
              </a:rPr>
              <a:t> </a:t>
            </a:r>
            <a:r>
              <a:rPr lang="en-US" sz="4500" b="1" dirty="0" smtClean="0">
                <a:solidFill>
                  <a:srgbClr val="FF0000"/>
                </a:solidFill>
              </a:rPr>
              <a:t>+ </a:t>
            </a:r>
            <a:r>
              <a:rPr lang="en-US" sz="4500" b="1" dirty="0" err="1" smtClean="0">
                <a:solidFill>
                  <a:srgbClr val="006600"/>
                </a:solidFill>
              </a:rPr>
              <a:t>er</a:t>
            </a:r>
            <a:r>
              <a:rPr lang="en-US" sz="4500" b="1" dirty="0" smtClean="0">
                <a:solidFill>
                  <a:srgbClr val="FF0000"/>
                </a:solidFill>
              </a:rPr>
              <a:t> + than + 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600" y="2667000"/>
            <a:ext cx="8458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00CC"/>
                </a:solidFill>
              </a:rPr>
              <a:t>Ex : Tom </a:t>
            </a:r>
            <a:r>
              <a:rPr lang="en-US" sz="5000" b="1" dirty="0" smtClean="0">
                <a:solidFill>
                  <a:srgbClr val="CC00CC"/>
                </a:solidFill>
              </a:rPr>
              <a:t>is</a:t>
            </a:r>
            <a:r>
              <a:rPr lang="en-US" sz="5000" b="1" dirty="0" smtClean="0">
                <a:solidFill>
                  <a:srgbClr val="00B050"/>
                </a:solidFill>
              </a:rPr>
              <a:t> </a:t>
            </a:r>
            <a:r>
              <a:rPr lang="en-US" sz="5000" b="1" dirty="0" smtClean="0">
                <a:solidFill>
                  <a:srgbClr val="FF0000"/>
                </a:solidFill>
              </a:rPr>
              <a:t>tall</a:t>
            </a:r>
            <a:r>
              <a:rPr lang="en-US" sz="5000" b="1" dirty="0" smtClean="0">
                <a:solidFill>
                  <a:srgbClr val="006600"/>
                </a:solidFill>
              </a:rPr>
              <a:t>er</a:t>
            </a:r>
            <a:r>
              <a:rPr lang="en-US" sz="5000" b="1" dirty="0" smtClean="0">
                <a:solidFill>
                  <a:srgbClr val="FF0000"/>
                </a:solidFill>
              </a:rPr>
              <a:t> than </a:t>
            </a:r>
            <a:r>
              <a:rPr lang="en-US" sz="5000" b="1" dirty="0" smtClean="0"/>
              <a:t>Mary.</a:t>
            </a:r>
            <a:endParaRPr lang="en-US" sz="5000" b="1" dirty="0"/>
          </a:p>
        </p:txBody>
      </p:sp>
      <p:sp>
        <p:nvSpPr>
          <p:cNvPr id="9" name="Rectangle 8"/>
          <p:cNvSpPr/>
          <p:nvPr/>
        </p:nvSpPr>
        <p:spPr>
          <a:xfrm>
            <a:off x="0" y="43434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 smtClean="0">
                <a:solidFill>
                  <a:schemeClr val="tx1"/>
                </a:solidFill>
              </a:rPr>
              <a:t>S + </a:t>
            </a:r>
            <a:r>
              <a:rPr lang="en-US" sz="4200" b="1" dirty="0" smtClean="0">
                <a:solidFill>
                  <a:srgbClr val="CC00CC"/>
                </a:solidFill>
              </a:rPr>
              <a:t>Be</a:t>
            </a:r>
            <a:r>
              <a:rPr lang="en-US" sz="4200" b="1" dirty="0" smtClean="0">
                <a:solidFill>
                  <a:schemeClr val="tx1"/>
                </a:solidFill>
              </a:rPr>
              <a:t>/ </a:t>
            </a:r>
            <a:r>
              <a:rPr lang="en-US" sz="4200" b="1" dirty="0" smtClean="0">
                <a:solidFill>
                  <a:srgbClr val="990000"/>
                </a:solidFill>
              </a:rPr>
              <a:t>V</a:t>
            </a:r>
            <a:r>
              <a:rPr lang="en-US" sz="4200" b="1" dirty="0" smtClean="0">
                <a:solidFill>
                  <a:schemeClr val="tx1"/>
                </a:solidFill>
              </a:rPr>
              <a:t> +  </a:t>
            </a:r>
            <a:r>
              <a:rPr lang="en-US" sz="4200" b="1" dirty="0" smtClean="0">
                <a:solidFill>
                  <a:srgbClr val="FF0000"/>
                </a:solidFill>
              </a:rPr>
              <a:t>more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FF0000"/>
                </a:solidFill>
              </a:rPr>
              <a:t>ADJ</a:t>
            </a:r>
            <a:r>
              <a:rPr lang="en-US" sz="4200" b="1" dirty="0" smtClean="0">
                <a:solidFill>
                  <a:schemeClr val="tx1"/>
                </a:solidFill>
              </a:rPr>
              <a:t>/</a:t>
            </a:r>
            <a:r>
              <a:rPr lang="en-US" sz="4200" b="1" dirty="0" smtClean="0">
                <a:solidFill>
                  <a:srgbClr val="660033"/>
                </a:solidFill>
              </a:rPr>
              <a:t>ADV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FF0000"/>
                </a:solidFill>
              </a:rPr>
              <a:t>than</a:t>
            </a:r>
            <a:r>
              <a:rPr lang="en-US" sz="4200" b="1" dirty="0" smtClean="0">
                <a:solidFill>
                  <a:schemeClr val="tx1"/>
                </a:solidFill>
              </a:rPr>
              <a:t> </a:t>
            </a:r>
            <a:r>
              <a:rPr lang="en-US" sz="4200" b="1" dirty="0" smtClean="0">
                <a:solidFill>
                  <a:srgbClr val="FF0000"/>
                </a:solidFill>
              </a:rPr>
              <a:t>+…</a:t>
            </a:r>
            <a:endParaRPr lang="en-US" sz="4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257800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CC"/>
                </a:solidFill>
              </a:rPr>
              <a:t>Ex : Peter </a:t>
            </a:r>
            <a:r>
              <a:rPr lang="en-US" sz="4800" b="1" dirty="0" smtClean="0">
                <a:solidFill>
                  <a:srgbClr val="990000"/>
                </a:solidFill>
              </a:rPr>
              <a:t>dances</a:t>
            </a:r>
            <a:r>
              <a:rPr lang="en-US" sz="4800" b="1" dirty="0" smtClean="0">
                <a:solidFill>
                  <a:srgbClr val="00B05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more</a:t>
            </a:r>
            <a:r>
              <a:rPr lang="en-US" sz="4800" b="1" dirty="0" smtClean="0">
                <a:solidFill>
                  <a:srgbClr val="00B050"/>
                </a:solidFill>
              </a:rPr>
              <a:t> beautifully </a:t>
            </a:r>
            <a:r>
              <a:rPr lang="en-US" sz="4800" b="1" dirty="0" smtClean="0">
                <a:solidFill>
                  <a:srgbClr val="FF0000"/>
                </a:solidFill>
              </a:rPr>
              <a:t>than </a:t>
            </a:r>
            <a:r>
              <a:rPr lang="en-US" sz="4800" b="1" dirty="0" smtClean="0">
                <a:solidFill>
                  <a:srgbClr val="00B050"/>
                </a:solidFill>
              </a:rPr>
              <a:t>Mary.</a:t>
            </a:r>
            <a:endParaRPr lang="en-US" sz="48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762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a. Short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" y="3429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b. Long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85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1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9269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vi-VN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71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555555555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1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95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AAAAAAAA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70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97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896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3. Superlative</a:t>
            </a:r>
            <a:endParaRPr lang="en-US" sz="5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676400"/>
            <a:ext cx="91440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chemeClr val="tx1"/>
                </a:solidFill>
              </a:rPr>
              <a:t>S + </a:t>
            </a:r>
            <a:r>
              <a:rPr lang="en-US" sz="4500" b="1" dirty="0" smtClean="0">
                <a:solidFill>
                  <a:srgbClr val="006600"/>
                </a:solidFill>
              </a:rPr>
              <a:t>Be</a:t>
            </a:r>
            <a:r>
              <a:rPr lang="en-US" sz="4500" b="1" dirty="0" smtClean="0">
                <a:solidFill>
                  <a:schemeClr val="tx1"/>
                </a:solidFill>
              </a:rPr>
              <a:t>/ </a:t>
            </a:r>
            <a:r>
              <a:rPr lang="en-US" sz="4500" b="1" dirty="0" smtClean="0">
                <a:solidFill>
                  <a:srgbClr val="660033"/>
                </a:solidFill>
              </a:rPr>
              <a:t>V 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FF0000"/>
                </a:solidFill>
              </a:rPr>
              <a:t>the</a:t>
            </a:r>
            <a:r>
              <a:rPr lang="en-US" sz="4500" b="1" dirty="0" smtClean="0">
                <a:solidFill>
                  <a:schemeClr val="tx1"/>
                </a:solidFill>
              </a:rPr>
              <a:t> + </a:t>
            </a:r>
            <a:r>
              <a:rPr lang="en-US" sz="4500" b="1" dirty="0" smtClean="0">
                <a:solidFill>
                  <a:srgbClr val="FF0000"/>
                </a:solidFill>
              </a:rPr>
              <a:t>ADJ</a:t>
            </a:r>
            <a:r>
              <a:rPr lang="en-US" sz="4500" b="1" dirty="0" smtClean="0">
                <a:solidFill>
                  <a:schemeClr val="tx1"/>
                </a:solidFill>
              </a:rPr>
              <a:t>/</a:t>
            </a:r>
            <a:r>
              <a:rPr lang="en-US" sz="4500" b="1" dirty="0" smtClean="0">
                <a:solidFill>
                  <a:srgbClr val="660033"/>
                </a:solidFill>
              </a:rPr>
              <a:t>ADV</a:t>
            </a:r>
            <a:r>
              <a:rPr lang="en-US" sz="4500" b="1" dirty="0" smtClean="0">
                <a:solidFill>
                  <a:schemeClr val="tx1"/>
                </a:solidFill>
              </a:rPr>
              <a:t> </a:t>
            </a:r>
            <a:r>
              <a:rPr lang="en-US" sz="4500" b="1" dirty="0" smtClean="0">
                <a:solidFill>
                  <a:srgbClr val="FF0000"/>
                </a:solidFill>
              </a:rPr>
              <a:t>+ </a:t>
            </a:r>
            <a:r>
              <a:rPr lang="en-US" sz="4500" b="1" dirty="0" err="1" smtClean="0">
                <a:solidFill>
                  <a:srgbClr val="FFC000"/>
                </a:solidFill>
              </a:rPr>
              <a:t>est</a:t>
            </a:r>
            <a:r>
              <a:rPr lang="en-US" sz="4500" b="1" dirty="0" smtClean="0">
                <a:solidFill>
                  <a:srgbClr val="FF0000"/>
                </a:solidFill>
              </a:rPr>
              <a:t> + </a:t>
            </a:r>
            <a:r>
              <a:rPr lang="en-US" sz="4500" b="1" dirty="0" smtClean="0">
                <a:solidFill>
                  <a:srgbClr val="CC00CC"/>
                </a:solidFill>
              </a:rPr>
              <a:t>N</a:t>
            </a:r>
            <a:r>
              <a:rPr lang="en-US" sz="4500" b="1" dirty="0" smtClean="0">
                <a:solidFill>
                  <a:srgbClr val="FF0000"/>
                </a:solidFill>
              </a:rPr>
              <a:t> ..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26670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CC"/>
                </a:solidFill>
              </a:rPr>
              <a:t>Ex : Tom </a:t>
            </a:r>
            <a:r>
              <a:rPr lang="en-US" sz="4400" b="1" dirty="0" smtClean="0">
                <a:solidFill>
                  <a:srgbClr val="006600"/>
                </a:solidFill>
              </a:rPr>
              <a:t>is</a:t>
            </a:r>
            <a:r>
              <a:rPr lang="en-US" sz="4400" b="1" dirty="0" smtClean="0">
                <a:solidFill>
                  <a:srgbClr val="00B050"/>
                </a:solidFill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the</a:t>
            </a:r>
            <a:r>
              <a:rPr lang="en-US" sz="4400" b="1" dirty="0" smtClean="0">
                <a:solidFill>
                  <a:srgbClr val="00B050"/>
                </a:solidFill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tall</a:t>
            </a:r>
            <a:r>
              <a:rPr lang="en-US" sz="4400" b="1" dirty="0" smtClean="0">
                <a:solidFill>
                  <a:srgbClr val="FFC000"/>
                </a:solidFill>
              </a:rPr>
              <a:t>est</a:t>
            </a:r>
            <a:r>
              <a:rPr lang="en-US" sz="4400" b="1" dirty="0" smtClean="0">
                <a:solidFill>
                  <a:srgbClr val="FF0000"/>
                </a:solidFill>
              </a:rPr>
              <a:t> </a:t>
            </a:r>
            <a:r>
              <a:rPr lang="en-US" sz="4400" b="1" dirty="0" smtClean="0">
                <a:solidFill>
                  <a:srgbClr val="CC00CC"/>
                </a:solidFill>
              </a:rPr>
              <a:t>boy</a:t>
            </a:r>
            <a:r>
              <a:rPr lang="en-US" sz="4400" b="1" dirty="0" smtClean="0">
                <a:solidFill>
                  <a:srgbClr val="FF0000"/>
                </a:solidFill>
              </a:rPr>
              <a:t> </a:t>
            </a:r>
            <a:r>
              <a:rPr lang="en-US" sz="4400" b="1" dirty="0" smtClean="0">
                <a:solidFill>
                  <a:srgbClr val="0000CC"/>
                </a:solidFill>
              </a:rPr>
              <a:t>in his class</a:t>
            </a:r>
            <a:r>
              <a:rPr lang="en-US" sz="4400" b="1" dirty="0" smtClean="0">
                <a:solidFill>
                  <a:srgbClr val="006600"/>
                </a:solidFill>
              </a:rPr>
              <a:t>.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34340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 smtClean="0">
                <a:solidFill>
                  <a:schemeClr val="tx1"/>
                </a:solidFill>
              </a:rPr>
              <a:t>S + </a:t>
            </a:r>
            <a:r>
              <a:rPr lang="en-US" sz="4200" b="1" dirty="0" smtClean="0">
                <a:solidFill>
                  <a:srgbClr val="006600"/>
                </a:solidFill>
              </a:rPr>
              <a:t>Be</a:t>
            </a:r>
            <a:r>
              <a:rPr lang="en-US" sz="4200" b="1" dirty="0" smtClean="0">
                <a:solidFill>
                  <a:schemeClr val="tx1"/>
                </a:solidFill>
              </a:rPr>
              <a:t>/ </a:t>
            </a:r>
            <a:r>
              <a:rPr lang="en-US" sz="4200" b="1" dirty="0" smtClean="0">
                <a:solidFill>
                  <a:srgbClr val="660033"/>
                </a:solidFill>
              </a:rPr>
              <a:t>V</a:t>
            </a:r>
            <a:r>
              <a:rPr lang="en-US" sz="4200" b="1" dirty="0" smtClean="0">
                <a:solidFill>
                  <a:schemeClr val="tx1"/>
                </a:solidFill>
              </a:rPr>
              <a:t> +  </a:t>
            </a:r>
            <a:r>
              <a:rPr lang="en-US" sz="4200" b="1" dirty="0" smtClean="0">
                <a:solidFill>
                  <a:srgbClr val="FF0000"/>
                </a:solidFill>
              </a:rPr>
              <a:t>the</a:t>
            </a:r>
            <a:r>
              <a:rPr lang="en-US" sz="4200" b="1" dirty="0" smtClean="0">
                <a:solidFill>
                  <a:schemeClr val="tx1"/>
                </a:solidFill>
              </a:rPr>
              <a:t> </a:t>
            </a:r>
            <a:r>
              <a:rPr lang="en-US" sz="4200" b="1" dirty="0" smtClean="0">
                <a:solidFill>
                  <a:srgbClr val="FF0000"/>
                </a:solidFill>
              </a:rPr>
              <a:t>most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FF0000"/>
                </a:solidFill>
              </a:rPr>
              <a:t>ADJ</a:t>
            </a:r>
            <a:r>
              <a:rPr lang="en-US" sz="4200" b="1" dirty="0" smtClean="0">
                <a:solidFill>
                  <a:schemeClr val="tx1"/>
                </a:solidFill>
              </a:rPr>
              <a:t>/</a:t>
            </a:r>
            <a:r>
              <a:rPr lang="en-US" sz="4200" b="1" dirty="0" smtClean="0">
                <a:solidFill>
                  <a:srgbClr val="660033"/>
                </a:solidFill>
              </a:rPr>
              <a:t>ADV</a:t>
            </a:r>
            <a:r>
              <a:rPr lang="en-US" sz="4200" b="1" dirty="0" smtClean="0">
                <a:solidFill>
                  <a:schemeClr val="tx1"/>
                </a:solidFill>
              </a:rPr>
              <a:t> + </a:t>
            </a:r>
            <a:r>
              <a:rPr lang="en-US" sz="4200" b="1" dirty="0" smtClean="0">
                <a:solidFill>
                  <a:srgbClr val="CC00CC"/>
                </a:solidFill>
              </a:rPr>
              <a:t>N</a:t>
            </a:r>
            <a:r>
              <a:rPr lang="en-US" sz="4200" b="1" dirty="0" smtClean="0">
                <a:solidFill>
                  <a:schemeClr val="tx1"/>
                </a:solidFill>
              </a:rPr>
              <a:t> … </a:t>
            </a:r>
            <a:endParaRPr lang="en-US" sz="4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257800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CC"/>
                </a:solidFill>
              </a:rPr>
              <a:t>Ex : Peter </a:t>
            </a:r>
            <a:r>
              <a:rPr lang="en-US" sz="4800" b="1" dirty="0" smtClean="0">
                <a:solidFill>
                  <a:srgbClr val="990000"/>
                </a:solidFill>
              </a:rPr>
              <a:t>draws</a:t>
            </a:r>
            <a:r>
              <a:rPr lang="en-US" sz="4800" b="1" dirty="0" smtClean="0">
                <a:solidFill>
                  <a:srgbClr val="00B05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the </a:t>
            </a:r>
            <a:r>
              <a:rPr lang="en-US" sz="4800" b="1" smtClean="0">
                <a:solidFill>
                  <a:srgbClr val="FF0000"/>
                </a:solidFill>
              </a:rPr>
              <a:t>most beautifully</a:t>
            </a:r>
            <a:r>
              <a:rPr lang="en-US" sz="4800" b="1" smtClean="0">
                <a:solidFill>
                  <a:srgbClr val="00B050"/>
                </a:solidFill>
              </a:rPr>
              <a:t> </a:t>
            </a:r>
            <a:r>
              <a:rPr lang="en-US" sz="4800" b="1" dirty="0" smtClean="0">
                <a:solidFill>
                  <a:srgbClr val="0000CC"/>
                </a:solidFill>
              </a:rPr>
              <a:t>in his family</a:t>
            </a:r>
            <a:r>
              <a:rPr lang="en-US" sz="4800" b="1" dirty="0" smtClean="0">
                <a:solidFill>
                  <a:srgbClr val="00B050"/>
                </a:solidFill>
              </a:rPr>
              <a:t>.</a:t>
            </a:r>
            <a:endParaRPr lang="en-US" sz="48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762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a. Short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" y="3429000"/>
            <a:ext cx="853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b. Long Adjective</a:t>
            </a:r>
            <a:endParaRPr lang="en-US" sz="4500" b="1" dirty="0">
              <a:solidFill>
                <a:srgbClr val="3399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84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173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Grammar Exercises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685800"/>
            <a:ext cx="9164782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90650"/>
            <a:ext cx="9144000" cy="539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28855" y="20574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1. earlier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87291" y="30480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2. much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01146" y="3954821"/>
            <a:ext cx="1922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3. to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47905" y="53340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4. as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47905" y="6041886"/>
            <a:ext cx="22530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5. much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57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00600" y="685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6. fastest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2133600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7. the most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00600" y="32766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8. to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0600" y="47244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9. more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8200" y="5432286"/>
            <a:ext cx="243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10. as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2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131617"/>
            <a:ext cx="9144000" cy="685799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solidFill>
                  <a:srgbClr val="FF0000"/>
                </a:solidFill>
              </a:rPr>
              <a:t>Part 5: INCOMPLETE SENTENCES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416"/>
            <a:ext cx="9144000" cy="6040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29000" y="1828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1. B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29000" y="36576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2. 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9000" y="5555673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3. C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94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57600" y="9144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4. B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78382" y="2714187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5. B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7600" y="4495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6. </a:t>
            </a:r>
            <a:r>
              <a:rPr lang="en-US" sz="40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7600" y="59436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7. A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59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81400" y="7620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8. B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09109" y="2590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9. 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5200" y="4495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10. </a:t>
            </a:r>
            <a:r>
              <a:rPr lang="en-US" sz="40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81400" y="5971309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11. C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02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28999" y="8382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12. C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8999" y="2590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13. </a:t>
            </a:r>
            <a:r>
              <a:rPr lang="en-US" sz="4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6708" y="42672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14. </a:t>
            </a:r>
            <a:r>
              <a:rPr lang="en-US" sz="40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56708" y="59436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15. B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71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29" y="1447799"/>
            <a:ext cx="9129486" cy="762000"/>
          </a:xfrm>
          <a:prstGeom prst="rect">
            <a:avLst/>
          </a:prstGeom>
        </p:spPr>
      </p:pic>
      <p:pic>
        <p:nvPicPr>
          <p:cNvPr id="8" name="Picture 7" descr="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1353878"/>
            <a:ext cx="3650343" cy="855921"/>
          </a:xfrm>
          <a:prstGeom prst="rect">
            <a:avLst/>
          </a:prstGeom>
        </p:spPr>
      </p:pic>
      <p:pic>
        <p:nvPicPr>
          <p:cNvPr id="9" name="Picture 8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14" y="2699230"/>
            <a:ext cx="9129486" cy="990600"/>
          </a:xfrm>
          <a:prstGeom prst="rect">
            <a:avLst/>
          </a:prstGeom>
        </p:spPr>
      </p:pic>
      <p:pic>
        <p:nvPicPr>
          <p:cNvPr id="10" name="Picture 9" descr="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2699230"/>
            <a:ext cx="3048000" cy="832330"/>
          </a:xfrm>
          <a:prstGeom prst="rect">
            <a:avLst/>
          </a:prstGeom>
        </p:spPr>
      </p:pic>
      <p:pic>
        <p:nvPicPr>
          <p:cNvPr id="11" name="Picture 10" descr="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00" y="4137054"/>
            <a:ext cx="9129486" cy="1219200"/>
          </a:xfrm>
          <a:prstGeom prst="rect">
            <a:avLst/>
          </a:prstGeom>
        </p:spPr>
      </p:pic>
      <p:pic>
        <p:nvPicPr>
          <p:cNvPr id="13" name="Picture 12" descr="BU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6600" y="4126651"/>
            <a:ext cx="2667000" cy="7078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524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EXERCISE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73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1752600"/>
          </a:xfrm>
          <a:prstGeom prst="rect">
            <a:avLst/>
          </a:prstGeom>
        </p:spPr>
      </p:pic>
      <p:pic>
        <p:nvPicPr>
          <p:cNvPr id="8" name="Picture 7" descr="44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447800"/>
            <a:ext cx="4343400" cy="876300"/>
          </a:xfrm>
          <a:prstGeom prst="rect">
            <a:avLst/>
          </a:prstGeom>
        </p:spPr>
      </p:pic>
      <p:pic>
        <p:nvPicPr>
          <p:cNvPr id="9" name="Picture 8" descr="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258" y="2843212"/>
            <a:ext cx="9151257" cy="866775"/>
          </a:xfrm>
          <a:prstGeom prst="rect">
            <a:avLst/>
          </a:prstGeom>
        </p:spPr>
      </p:pic>
      <p:pic>
        <p:nvPicPr>
          <p:cNvPr id="10" name="Picture 9" descr="55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8200" y="2843212"/>
            <a:ext cx="4038600" cy="914400"/>
          </a:xfrm>
          <a:prstGeom prst="rect">
            <a:avLst/>
          </a:prstGeom>
        </p:spPr>
      </p:pic>
      <p:pic>
        <p:nvPicPr>
          <p:cNvPr id="11" name="Picture 10" descr="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258" y="4343400"/>
            <a:ext cx="9151258" cy="1600200"/>
          </a:xfrm>
          <a:prstGeom prst="rect">
            <a:avLst/>
          </a:prstGeom>
        </p:spPr>
      </p:pic>
      <p:pic>
        <p:nvPicPr>
          <p:cNvPr id="12" name="Picture 11" descr="6666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4200" y="4495800"/>
            <a:ext cx="4953000" cy="68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104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1524000"/>
            <a:ext cx="9144000" cy="2286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500" b="1" dirty="0" smtClean="0">
                <a:solidFill>
                  <a:srgbClr val="FF0000"/>
                </a:solidFill>
              </a:rPr>
              <a:t>PART 6: INCOMPLETE TEXTS</a:t>
            </a:r>
            <a:endParaRPr lang="en-US" sz="5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50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3999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400800" y="17526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1. C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00800" y="32766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2. B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62400" y="515389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3. 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738"/>
            <a:ext cx="9144000" cy="77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661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5" y="990600"/>
            <a:ext cx="9109365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43200" y="515389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4. </a:t>
            </a:r>
            <a:r>
              <a:rPr lang="en-US" sz="4000" b="1" dirty="0">
                <a:solidFill>
                  <a:srgbClr val="FF0000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413874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48400" y="1447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5. 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48400" y="4446004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6. </a:t>
            </a:r>
            <a:r>
              <a:rPr lang="en-US" sz="4000" b="1" dirty="0">
                <a:solidFill>
                  <a:srgbClr val="FF0000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6083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09" y="27709"/>
            <a:ext cx="9137073" cy="734291"/>
          </a:xfrm>
        </p:spPr>
        <p:txBody>
          <a:bodyPr>
            <a:no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PART 7: READING COMPREHENSION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4332"/>
            <a:ext cx="9144000" cy="510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010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83036" y="2671319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1. </a:t>
            </a:r>
            <a:r>
              <a:rPr lang="en-US" sz="40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3036" y="45720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2. </a:t>
            </a:r>
            <a:r>
              <a:rPr lang="en-US" sz="4000" b="1" dirty="0">
                <a:solidFill>
                  <a:srgbClr val="FF000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802649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552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05945" y="1898073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3. 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5945" y="44958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4. </a:t>
            </a:r>
            <a:r>
              <a:rPr lang="en-US" sz="4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5945" y="5876932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5. </a:t>
            </a:r>
            <a:r>
              <a:rPr lang="en-US" sz="4000" b="1" dirty="0">
                <a:solidFill>
                  <a:srgbClr val="FF0000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59653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349</Words>
  <Application>Microsoft Office PowerPoint</Application>
  <PresentationFormat>On-screen Show (4:3)</PresentationFormat>
  <Paragraphs>69</Paragraphs>
  <Slides>30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UNIT 9</vt:lpstr>
      <vt:lpstr>PowerPoint Presentation</vt:lpstr>
      <vt:lpstr>Grammar Focus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Exercises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7: READING COMPREHENSION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9</dc:title>
  <dc:creator>damin</dc:creator>
  <cp:lastModifiedBy>damin</cp:lastModifiedBy>
  <cp:revision>17</cp:revision>
  <dcterms:created xsi:type="dcterms:W3CDTF">2021-05-18T14:02:26Z</dcterms:created>
  <dcterms:modified xsi:type="dcterms:W3CDTF">2021-05-19T13:49:10Z</dcterms:modified>
</cp:coreProperties>
</file>