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7" r:id="rId3"/>
    <p:sldId id="260" r:id="rId4"/>
    <p:sldId id="261" r:id="rId5"/>
    <p:sldId id="262" r:id="rId6"/>
    <p:sldId id="263" r:id="rId7"/>
    <p:sldId id="264" r:id="rId8"/>
    <p:sldId id="265" r:id="rId9"/>
    <p:sldId id="266" r:id="rId10"/>
    <p:sldId id="267" r:id="rId11"/>
    <p:sldId id="268" r:id="rId12"/>
    <p:sldId id="270" r:id="rId13"/>
    <p:sldId id="269" r:id="rId14"/>
  </p:sldIdLst>
  <p:sldSz cx="12192000" cy="6858000"/>
  <p:notesSz cx="6858000" cy="9144000"/>
  <p:embeddedFontLst>
    <p:embeddedFont>
      <p:font typeface="Calibri Light" panose="020F0302020204030204" pitchFamily="34" charset="0"/>
      <p:regular r:id="rId15"/>
      <p:italic r:id="rId16"/>
    </p:embeddedFont>
    <p:embeddedFont>
      <p:font typeface="Calibri" panose="020F0502020204030204" pitchFamily="34" charset="0"/>
      <p:regular r:id="rId17"/>
      <p:bold r:id="rId18"/>
      <p:italic r:id="rId19"/>
      <p:boldItalic r:id="rId20"/>
    </p:embeddedFont>
    <p:embeddedFont>
      <p:font typeface="Tahoma" panose="020B0604030504040204" pitchFamily="34" charset="0"/>
      <p:regular r:id="rId21"/>
      <p:bold r:id="rId22"/>
    </p:embeddedFont>
  </p:embeddedFontLst>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FF00FF"/>
    <a:srgbClr val="FF0066"/>
    <a:srgbClr val="00B050"/>
    <a:srgbClr val="FFFF00"/>
    <a:srgbClr val="5B9BD5"/>
    <a:srgbClr val="FFC000"/>
    <a:srgbClr val="00FF00"/>
    <a:srgbClr val="0000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12" autoAdjust="0"/>
    <p:restoredTop sz="94660"/>
  </p:normalViewPr>
  <p:slideViewPr>
    <p:cSldViewPr snapToGrid="0">
      <p:cViewPr varScale="1">
        <p:scale>
          <a:sx n="73" d="100"/>
          <a:sy n="73" d="100"/>
        </p:scale>
        <p:origin x="54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4.fntdata"/><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font" Target="fonts/font7.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3.fntdata"/><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font" Target="fonts/font1.fntdata"/><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font" Target="fonts/font5.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vi-V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11/05/2021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3497880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11/05/2021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8933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vi-V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A32C21-FD13-4697-ADCD-F9E33DDFF06F}" type="datetimeFigureOut">
              <a:rPr lang="vi-VN" smtClean="0"/>
              <a:t>11/05/2021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72729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Date Placeholder 4"/>
          <p:cNvSpPr>
            <a:spLocks noGrp="1"/>
          </p:cNvSpPr>
          <p:nvPr>
            <p:ph type="dt" sz="half" idx="10"/>
          </p:nvPr>
        </p:nvSpPr>
        <p:spPr/>
        <p:txBody>
          <a:bodyPr/>
          <a:lstStyle/>
          <a:p>
            <a:fld id="{DBA32C21-FD13-4697-ADCD-F9E33DDFF06F}" type="datetimeFigureOut">
              <a:rPr lang="vi-VN" smtClean="0"/>
              <a:t>11/05/2021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13951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vi-V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Date Placeholder 6"/>
          <p:cNvSpPr>
            <a:spLocks noGrp="1"/>
          </p:cNvSpPr>
          <p:nvPr>
            <p:ph type="dt" sz="half" idx="10"/>
          </p:nvPr>
        </p:nvSpPr>
        <p:spPr/>
        <p:txBody>
          <a:bodyPr/>
          <a:lstStyle/>
          <a:p>
            <a:fld id="{DBA32C21-FD13-4697-ADCD-F9E33DDFF06F}" type="datetimeFigureOut">
              <a:rPr lang="vi-VN" smtClean="0"/>
              <a:t>11/05/2021</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071951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Date Placeholder 2"/>
          <p:cNvSpPr>
            <a:spLocks noGrp="1"/>
          </p:cNvSpPr>
          <p:nvPr>
            <p:ph type="dt" sz="half" idx="10"/>
          </p:nvPr>
        </p:nvSpPr>
        <p:spPr/>
        <p:txBody>
          <a:bodyPr/>
          <a:lstStyle/>
          <a:p>
            <a:fld id="{DBA32C21-FD13-4697-ADCD-F9E33DDFF06F}" type="datetimeFigureOut">
              <a:rPr lang="vi-VN" smtClean="0"/>
              <a:t>11/05/2021</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645997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A32C21-FD13-4697-ADCD-F9E33DDFF06F}" type="datetimeFigureOut">
              <a:rPr lang="vi-VN" smtClean="0"/>
              <a:t>11/05/2021</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312842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t>11/05/2021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457913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t>11/05/2021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4191363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11/05/2021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2812363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vi-V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11/05/2021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8277647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F0851-4052-4098-998D-FE0A4C19401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16B6FB3-987A-424A-B6AF-EC54B7DACF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AD7C6A-3AFC-490A-A5C0-821BF423FC9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5/11/2021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32AA506-B73B-40B0-AEC3-7EA7808EF46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6B305159-5A15-4275-B9B8-2BD0B141DD7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49805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9056C-3107-46F3-BC63-750C7357C8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4AD99D2-C562-458C-893B-BBD7DE83F18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3733A82-84CB-4A9B-9F84-413B78FA31B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5/11/2021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80F4F22-7333-4F1F-B61A-42897E1C373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5510237-6404-4E67-AB25-EF372BE04A6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4276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8FA52-1C58-48F6-B784-73CF1295691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840C9F9-0A55-44B6-BE29-2C34F3E30C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BB5485B-B583-4F31-9BCF-2057780321F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5/11/2021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65A8DE39-FFA7-492A-93D5-54CC0BDA67E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50901C15-0BC5-4237-A326-2348B89228B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9565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B00B5-5827-4EAD-9697-D7B0113F528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2E640D4-65D5-4ED3-98E9-A06E2337979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2A511B1-20B4-4E34-B510-E7E1AD7C855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EBE0FFA-EECF-45AE-A38C-94D2692F5A6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5/11/2021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49DD85F6-31C5-40E1-A14B-77E000E4403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11044E4-B84E-4DA7-847B-7D6975FA336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6054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8FBAF-6F0C-46FB-A5D5-B441F587BDA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C06DD2C-9927-493C-8EE8-7451E33B06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04B84D5-80CF-44B5-A597-C4CCF83679E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60F51F5-7AAE-4721-87A9-05F3B39DE5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2CFE5F6-5793-450E-8D14-8BA0C7C94DC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753B177-B4A4-442F-B168-E6F927E7390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5/11/2021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C085CDE4-67BC-421D-A807-87454B568A8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032A0338-88D7-4735-B961-299B6D0D176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12440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B94FF-40C6-4AF7-BC50-CDF7D8A217D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886A1BE-5191-4323-8077-7B99C042473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5/11/2021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22ABC3A-28E0-4215-B946-0CFA0D6ACB1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C5EA8FA-A930-4A93-8EF8-08314A0B6F7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91564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97E58A-5914-45F1-8746-2424158074E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5/11/2021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651C1CF-89BE-4AB7-A9F5-05FE86717CF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355B275A-5E65-4735-B67B-8A4AD5C968B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3416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E6F11-C5CE-4D6A-89BA-DC6B8DD495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33BDB64-CD34-46E8-A7E9-FF1771FDEF6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201326C-5462-4081-A4EF-4D5133EE63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26DB90-D806-4D3E-9E20-2CE85DCE4DE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5/11/2021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0F42EC2F-BCBD-4742-98A0-FB2258658C5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6990823C-61AC-4357-8D6E-32FAFCC49F4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55782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73B25-817B-42A5-99FA-E2E79BCB0E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3721344-E237-4E2A-86C6-2B6580CC31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A2A4CFF-18E4-444D-8BC7-AD66BA0608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65DFF2F-8217-46E5-B81F-FC3C31BFEB1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5/11/2021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E34DD3A-4AC2-42DE-8036-C9C7BF10C60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CDE12075-6069-4D94-BCE6-218E5E8263F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49063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31103-985E-46C6-AAB5-66F167DBB48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6D49FF3-410C-47BA-AE37-4BB62D8614D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E7D681-2CC1-4FC0-ACE3-F7E143DC342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5/11/2021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4633B9AD-2B54-4EC7-9F47-F8641A79C3D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3152B40-D923-4BB5-982C-BB061CA4B5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34429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79E774-E9E6-4D9A-96BE-F38FE4E6005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CC7CBBD-0DAF-4ABB-9D73-B1DB4C106F3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41DBB0-0F9A-407C-A826-F21387C99B5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5/11/2021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6CD16167-F7A6-4151-B6F1-7B6EA0A31BD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111022B7-90F3-42B7-914F-9F7C230783E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9987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vi-V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A32C21-FD13-4697-ADCD-F9E33DDFF06F}" type="datetimeFigureOut">
              <a:rPr lang="vi-VN" smtClean="0"/>
              <a:t>11/05/2021</a:t>
            </a:fld>
            <a:endParaRPr lang="vi-V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85D699-091F-4322-9983-565B97A178FD}" type="slidenum">
              <a:rPr lang="vi-VN" smtClean="0"/>
              <a:t>‹#›</a:t>
            </a:fld>
            <a:endParaRPr lang="vi-VN"/>
          </a:p>
        </p:txBody>
      </p:sp>
    </p:spTree>
    <p:extLst>
      <p:ext uri="{BB962C8B-B14F-4D97-AF65-F5344CB8AC3E}">
        <p14:creationId xmlns:p14="http://schemas.microsoft.com/office/powerpoint/2010/main" val="7921486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64BAEA-143B-4073-A353-CE8EEFA561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85D6056-3BFD-4B66-B417-64D82C03B7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3E8072-DBD1-41FB-975A-259BFCCF22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5/11/2021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EAA92D8D-5EED-4538-8E28-C2B8041680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8C9199-42EE-4350-B27A-2EE172D944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25532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9.xml"/><Relationship Id="rId1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slide" Target="slide3.xml"/><Relationship Id="rId12" Type="http://schemas.openxmlformats.org/officeDocument/2006/relationships/slide" Target="slide8.xml"/><Relationship Id="rId17" Type="http://schemas.openxmlformats.org/officeDocument/2006/relationships/image" Target="../media/image6.gif"/><Relationship Id="rId2" Type="http://schemas.openxmlformats.org/officeDocument/2006/relationships/audio" Target="../media/media1.wav"/><Relationship Id="rId16" Type="http://schemas.openxmlformats.org/officeDocument/2006/relationships/image" Target="../media/image5.gif"/><Relationship Id="rId1" Type="http://schemas.microsoft.com/office/2007/relationships/media" Target="../media/media1.wav"/><Relationship Id="rId6" Type="http://schemas.openxmlformats.org/officeDocument/2006/relationships/slide" Target="slide2.xml"/><Relationship Id="rId11" Type="http://schemas.openxmlformats.org/officeDocument/2006/relationships/slide" Target="slide7.xml"/><Relationship Id="rId5" Type="http://schemas.openxmlformats.org/officeDocument/2006/relationships/image" Target="../media/image3.png"/><Relationship Id="rId15" Type="http://schemas.openxmlformats.org/officeDocument/2006/relationships/image" Target="../media/image4.gif"/><Relationship Id="rId10" Type="http://schemas.openxmlformats.org/officeDocument/2006/relationships/slide" Target="slide6.xml"/><Relationship Id="rId19" Type="http://schemas.openxmlformats.org/officeDocument/2006/relationships/slide" Target="slide12.xml"/><Relationship Id="rId4" Type="http://schemas.openxmlformats.org/officeDocument/2006/relationships/image" Target="../media/image2.png"/><Relationship Id="rId9" Type="http://schemas.openxmlformats.org/officeDocument/2006/relationships/slide" Target="slide5.xml"/><Relationship Id="rId14" Type="http://schemas.openxmlformats.org/officeDocument/2006/relationships/slide" Target="slide10.xml"/></Relationships>
</file>

<file path=ppt/slides/_rels/slide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62000"/>
            <a:lum/>
          </a:blip>
          <a:srcRect/>
          <a:stretch>
            <a:fillRect t="-6000" b="-6000"/>
          </a:stretch>
        </a:blipFill>
        <a:effectLst/>
      </p:bgPr>
    </p:bg>
    <p:spTree>
      <p:nvGrpSpPr>
        <p:cNvPr id="1" name=""/>
        <p:cNvGrpSpPr/>
        <p:nvPr/>
      </p:nvGrpSpPr>
      <p:grpSpPr>
        <a:xfrm>
          <a:off x="0" y="0"/>
          <a:ext cx="0" cy="0"/>
          <a:chOff x="0" y="0"/>
          <a:chExt cx="0" cy="0"/>
        </a:xfrm>
      </p:grpSpPr>
      <p:grpSp>
        <p:nvGrpSpPr>
          <p:cNvPr id="22" name="vong quay"/>
          <p:cNvGrpSpPr/>
          <p:nvPr/>
        </p:nvGrpSpPr>
        <p:grpSpPr>
          <a:xfrm>
            <a:off x="5799858" y="462610"/>
            <a:ext cx="5042125" cy="5036855"/>
            <a:chOff x="5425622" y="292790"/>
            <a:chExt cx="5834378" cy="582828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26928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30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84872"/>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40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266361"/>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20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80" y="218947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10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1" y="3524665"/>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50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6" y="4492996"/>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60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4" y="450023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70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8" y="3556175"/>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80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5" name="quay dung"/>
          <p:cNvSpPr/>
          <p:nvPr/>
        </p:nvSpPr>
        <p:spPr>
          <a:xfrm>
            <a:off x="9287691" y="5878286"/>
            <a:ext cx="2704012"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Tahoma" panose="020B0604030504040204" pitchFamily="34" charset="0"/>
                <a:ea typeface="Tahoma" panose="020B0604030504040204" pitchFamily="34" charset="0"/>
                <a:cs typeface="Tahoma" panose="020B0604030504040204" pitchFamily="34" charset="0"/>
              </a:rPr>
              <a:t>QUAY</a:t>
            </a:r>
            <a:endParaRPr lang="vi-VN" sz="2400" b="1" dirty="0">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6" action="ppaction://hlinksldjump"/>
          </p:cNvPr>
          <p:cNvSpPr/>
          <p:nvPr/>
        </p:nvSpPr>
        <p:spPr>
          <a:xfrm>
            <a:off x="857805"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7" action="ppaction://hlinksldjump"/>
          </p:cNvPr>
          <p:cNvSpPr/>
          <p:nvPr/>
        </p:nvSpPr>
        <p:spPr>
          <a:xfrm>
            <a:off x="2355722"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8" action="ppaction://hlinksldjump"/>
          </p:cNvPr>
          <p:cNvSpPr/>
          <p:nvPr/>
        </p:nvSpPr>
        <p:spPr>
          <a:xfrm>
            <a:off x="3853638"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9" action="ppaction://hlinksldjump"/>
          </p:cNvPr>
          <p:cNvSpPr/>
          <p:nvPr/>
        </p:nvSpPr>
        <p:spPr>
          <a:xfrm>
            <a:off x="858563"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10" action="ppaction://hlinksldjump"/>
          </p:cNvPr>
          <p:cNvSpPr/>
          <p:nvPr/>
        </p:nvSpPr>
        <p:spPr>
          <a:xfrm>
            <a:off x="2356480"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1" action="ppaction://hlinksldjump"/>
          </p:cNvPr>
          <p:cNvSpPr/>
          <p:nvPr/>
        </p:nvSpPr>
        <p:spPr>
          <a:xfrm>
            <a:off x="3854396"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2" action="ppaction://hlinksldjump"/>
          </p:cNvPr>
          <p:cNvSpPr/>
          <p:nvPr/>
        </p:nvSpPr>
        <p:spPr>
          <a:xfrm>
            <a:off x="859321"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3" action="ppaction://hlinksldjump"/>
          </p:cNvPr>
          <p:cNvSpPr/>
          <p:nvPr/>
        </p:nvSpPr>
        <p:spPr>
          <a:xfrm>
            <a:off x="2357238"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4" action="ppaction://hlinksldjump"/>
          </p:cNvPr>
          <p:cNvSpPr/>
          <p:nvPr/>
        </p:nvSpPr>
        <p:spPr>
          <a:xfrm>
            <a:off x="3855154"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402426" y="95110"/>
            <a:ext cx="5121915" cy="1938992"/>
          </a:xfrm>
          <a:prstGeom prst="rect">
            <a:avLst/>
          </a:prstGeom>
          <a:noFill/>
        </p:spPr>
        <p:txBody>
          <a:bodyPr wrap="none" lIns="91440" tIns="45720" rIns="91440" bIns="45720">
            <a:spAutoFit/>
          </a:bodyPr>
          <a:lstStyle/>
          <a:p>
            <a:pPr algn="ctr"/>
            <a:r>
              <a:rPr lang="en-US" sz="6000" b="1" dirty="0">
                <a:ln w="6600">
                  <a:solidFill>
                    <a:schemeClr val="accent2"/>
                  </a:solidFill>
                  <a:prstDash val="solid"/>
                </a:ln>
                <a:solidFill>
                  <a:srgbClr val="FFFF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6000" b="1" dirty="0">
                <a:ln w="6600">
                  <a:solidFill>
                    <a:schemeClr val="accent2"/>
                  </a:solidFill>
                  <a:prstDash val="solid"/>
                </a:ln>
                <a:solidFill>
                  <a:srgbClr val="FFFF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24807" y="845531"/>
            <a:ext cx="495300" cy="438150"/>
          </a:xfrm>
          <a:prstGeom prst="rect">
            <a:avLst/>
          </a:prstGeom>
        </p:spPr>
      </p:pic>
      <p:pic>
        <p:nvPicPr>
          <p:cNvPr id="45" name="Picture 44"/>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829739" y="1207472"/>
            <a:ext cx="495300" cy="438150"/>
          </a:xfrm>
          <a:prstGeom prst="rect">
            <a:avLst/>
          </a:prstGeom>
        </p:spPr>
      </p:pic>
      <p:pic>
        <p:nvPicPr>
          <p:cNvPr id="46" name="Picture 45"/>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919150" y="680278"/>
            <a:ext cx="495300" cy="438150"/>
          </a:xfrm>
          <a:prstGeom prst="rect">
            <a:avLst/>
          </a:prstGeom>
        </p:spPr>
      </p:pic>
      <p:pic>
        <p:nvPicPr>
          <p:cNvPr id="47" name="Picture 46"/>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1111830" y="478508"/>
            <a:ext cx="714375" cy="1190625"/>
          </a:xfrm>
          <a:prstGeom prst="rect">
            <a:avLst/>
          </a:prstGeom>
        </p:spPr>
      </p:pic>
      <p:pic>
        <p:nvPicPr>
          <p:cNvPr id="2" name="Picture 1"/>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7646194" y="2397345"/>
            <a:ext cx="1354214" cy="1155064"/>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a:stretch>
            <a:fillRect/>
          </a:stretch>
        </p:blipFill>
        <p:spPr>
          <a:xfrm>
            <a:off x="9714152" y="-693733"/>
            <a:ext cx="609600" cy="609600"/>
          </a:xfrm>
          <a:prstGeom prst="rect">
            <a:avLst/>
          </a:prstGeom>
        </p:spPr>
      </p:pic>
      <p:sp>
        <p:nvSpPr>
          <p:cNvPr id="31" name="Isosceles Triangle 3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2" name="Isosceles Triangle 3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3" name="Isosceles Triangle 3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4" name="Isosceles Triangle 3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2" name="Isosceles Triangle 4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3" name="Isosceles Triangle 4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8" name="Isosceles Triangle 4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9" name="Isosceles Triangle 4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0" name="Isosceles Triangle 4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1" name="Isosceles Triangle 5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2" name="Isosceles Triangle 5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3" name="Isosceles Triangle 5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4" name="Isosceles Triangle 5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5" name="Isosceles Triangle 54"/>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6" name="Isosceles Triangle 55"/>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7" name="Isosceles Triangle 56"/>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8" name="Isosceles Triangle 5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 name="Isosceles Triangle 5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0" name="Isosceles Triangle 5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1" name="Isosceles Triangle 6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Heart 23">
            <a:hlinkClick r:id="rId19" action="ppaction://hlinksldjump"/>
          </p:cNvPr>
          <p:cNvSpPr/>
          <p:nvPr/>
        </p:nvSpPr>
        <p:spPr>
          <a:xfrm rot="5400000">
            <a:off x="11351621" y="2586449"/>
            <a:ext cx="783772" cy="783770"/>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4251677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Xu thế lớn của thế giới những năm tới trong quan hệ đối ngoại</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Hợp tác và phát triển</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6" name="Pentagon 5">
            <a:hlinkClick r:id="rId3"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Tree>
    <p:extLst>
      <p:ext uri="{BB962C8B-B14F-4D97-AF65-F5344CB8AC3E}">
        <p14:creationId xmlns:p14="http://schemas.microsoft.com/office/powerpoint/2010/main" val="235932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200" b="1" dirty="0" smtClean="0">
                <a:solidFill>
                  <a:srgbClr val="7030A0"/>
                </a:solidFill>
                <a:latin typeface="+mj-lt"/>
                <a:ea typeface="Tahoma" panose="020B0604030504040204" pitchFamily="34" charset="0"/>
                <a:cs typeface="Tahoma" panose="020B0604030504040204" pitchFamily="34" charset="0"/>
              </a:rPr>
              <a:t>Các vấn đề an ninh phi truyền thống cộng đồng quốc tế đang phải đối mặt là gì?</a:t>
            </a:r>
            <a:endParaRPr kumimoji="0" lang="vi-VN" sz="2200" b="1" i="0" u="none" strike="noStrike" kern="1200" cap="none" spc="0" normalizeH="0" baseline="0" noProof="0" dirty="0">
              <a:ln>
                <a:noFill/>
              </a:ln>
              <a:solidFill>
                <a:srgbClr val="7030A0"/>
              </a:solidFill>
              <a:effectLst/>
              <a:uLnTx/>
              <a:uFillTx/>
              <a:latin typeface="+mj-lt"/>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Biến đổi khí hậu, thiên tai, dịch bệnh, an ninh mạng...</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14552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Những vấn đề kinh tế- chính trị gì đang diễn ra gay gắt, phức tạp ở khu vực Đông Nam Á hiện nay</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Tranh chấp lãnh thổ, chủ quyền biển đảo, trong khu vực và trên biển Đông</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48608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mph" presetSubtype="0" fill="hold" grpId="0" nodeType="clickEffect">
                                  <p:stCondLst>
                                    <p:cond delay="0"/>
                                  </p:stCondLst>
                                  <p:childTnLst>
                                    <p:animEffect transition="out" filter="fade">
                                      <p:cBhvr>
                                        <p:cTn id="18" dur="500" tmFilter="0, 0; .2, .5; .8, .5; 1, 0"/>
                                        <p:tgtEl>
                                          <p:spTgt spid="5"/>
                                        </p:tgtEl>
                                      </p:cBhvr>
                                    </p:animEffect>
                                    <p:animScale>
                                      <p:cBhvr>
                                        <p:cTn id="19"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400" b="1" dirty="0">
                <a:solidFill>
                  <a:srgbClr val="7030A0"/>
                </a:solidFill>
                <a:latin typeface="Tahoma" panose="020B0604030504040204" pitchFamily="34" charset="0"/>
                <a:ea typeface="Tahoma" panose="020B0604030504040204" pitchFamily="34" charset="0"/>
                <a:cs typeface="Tahoma" panose="020B0604030504040204" pitchFamily="34" charset="0"/>
              </a:rPr>
              <a:t>Chọn cụm từ điền vào chỗ trống đúng với quan đểm của Đảng Cộng sản Việt Nam về đường lối đối ngoại:  Bảo đảm hội nhập quốc tế là sự nghiệp của toàn dân và cả hệ thống chính trị, đẩy mạnh hội nhập trên cơ sở phát huy ......, gắn kết chặt chẽ và thúc đẩy quá trình nâng cao sức mạnh tổng hợp, năng lực cạnh tranh của đất nước.</a:t>
            </a:r>
            <a:endParaRPr kumimoji="0" lang="vi-VN" sz="24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Tối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đa</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nội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lực</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6012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400" b="1" dirty="0">
                <a:solidFill>
                  <a:srgbClr val="7030A0"/>
                </a:solidFill>
                <a:latin typeface="Tahoma" panose="020B0604030504040204" pitchFamily="34" charset="0"/>
                <a:ea typeface="Tahoma" panose="020B0604030504040204" pitchFamily="34" charset="0"/>
                <a:cs typeface="Tahoma" panose="020B0604030504040204" pitchFamily="34" charset="0"/>
              </a:rPr>
              <a:t>Nguyên tắc tối cao của hoạt động đối ngoại ở nước ta hiện nay là:</a:t>
            </a:r>
            <a:endParaRPr kumimoji="0" lang="vi-VN" sz="24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Bảo</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đảm</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lợi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ích</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tối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cao</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của</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quốc</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gia</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dân</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tộc</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646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400" b="1" dirty="0">
                <a:solidFill>
                  <a:srgbClr val="7030A0"/>
                </a:solidFill>
                <a:latin typeface="Tahoma" panose="020B0604030504040204" pitchFamily="34" charset="0"/>
                <a:ea typeface="Tahoma" panose="020B0604030504040204" pitchFamily="34" charset="0"/>
                <a:cs typeface="Tahoma" panose="020B0604030504040204" pitchFamily="34" charset="0"/>
              </a:rPr>
              <a:t>Ai là nữ tướng quân đội đầu tiên của Việt Nam?</a:t>
            </a:r>
            <a:endParaRPr kumimoji="0" lang="vi-VN" sz="24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843314" y="3264087"/>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Nguyễn Thị Định</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4603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rgbClr val="7030A0"/>
                </a:solidFill>
                <a:latin typeface="Tahoma" panose="020B0604030504040204" pitchFamily="34" charset="0"/>
                <a:ea typeface="Tahoma" panose="020B0604030504040204" pitchFamily="34" charset="0"/>
                <a:cs typeface="Tahoma" panose="020B0604030504040204" pitchFamily="34" charset="0"/>
              </a:rPr>
              <a:t>Quan điểm của Đảng về đường lối quốc phòng toàn dân một trong những nhiệm vụ trọng yếu, thường xuyên của Đảng, Nhà nước, của cả hệ thống chính trị và toàn dân hiện nay là:</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rPr>
              <a:t>Củng cố quốc phòng, giữ vững an ninh quốc gia, ổn định chính trị, trật tự, an toàn xã hội</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0865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rgbClr val="7030A0"/>
                </a:solidFill>
                <a:latin typeface="Tahoma" panose="020B0604030504040204" pitchFamily="34" charset="0"/>
                <a:ea typeface="Tahoma" panose="020B0604030504040204" pitchFamily="34" charset="0"/>
                <a:cs typeface="Tahoma" panose="020B0604030504040204" pitchFamily="34" charset="0"/>
              </a:rPr>
              <a:t>Trong các nhiệm vụ chủ yếu của quốc phòng, an ninh, Đảng ta chủ trương giải quyết những bất đồng, tranh chấp bằng giải pháp hòa bình trên cơ sở nào?</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Tôn</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trọng</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luật</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pháp</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quốc</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tế</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8435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Nghĩa</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vụ</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thiêng</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liêng</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của</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công</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dân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latin typeface="Tahoma" panose="020B0604030504040204" pitchFamily="34" charset="0"/>
                <a:ea typeface="Tahoma" panose="020B0604030504040204" pitchFamily="34" charset="0"/>
                <a:cs typeface="Tahoma" panose="020B0604030504040204" pitchFamily="34" charset="0"/>
              </a:rPr>
              <a:t>là</a:t>
            </a:r>
            <a:r>
              <a:rPr lang="vi-VN" sz="32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Trung</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thành</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và</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bảo</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vệ</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tổ</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quốc</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Cộng</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hòa</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xã</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hội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chủ</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nghĩa</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Việt</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Nam</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97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t>Hiện nay, Việt Nam có quan hệ ngoại giao chính thức với bao nhiêu nước ?</a:t>
            </a:r>
            <a:endParaRPr lang="en-US" dirty="0"/>
          </a:p>
        </p:txBody>
      </p:sp>
      <p:sp>
        <p:nvSpPr>
          <p:cNvPr id="3" name="Content Placeholder 2"/>
          <p:cNvSpPr>
            <a:spLocks noGrp="1"/>
          </p:cNvSpPr>
          <p:nvPr>
            <p:ph idx="1"/>
          </p:nvPr>
        </p:nvSpPr>
        <p:spPr/>
        <p:txBody>
          <a:bodyPr/>
          <a:lstStyle/>
          <a:p>
            <a:r>
              <a:rPr lang="vi-VN" dirty="0"/>
              <a:t>189 nước</a:t>
            </a:r>
            <a:endParaRPr lang="en-US" dirty="0"/>
          </a:p>
        </p:txBody>
      </p:sp>
    </p:spTree>
    <p:extLst>
      <p:ext uri="{BB962C8B-B14F-4D97-AF65-F5344CB8AC3E}">
        <p14:creationId xmlns:p14="http://schemas.microsoft.com/office/powerpoint/2010/main" val="38275877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DB1035E-86C1-46B8-8D67-BC8B762D40C1}"/>
              </a:ext>
            </a:extLst>
          </p:cNvPr>
          <p:cNvSpPr/>
          <p:nvPr/>
        </p:nvSpPr>
        <p:spPr>
          <a:xfrm>
            <a:off x="0" y="2136338"/>
            <a:ext cx="12192000" cy="175432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ĐĂNG KÝ TRỢ GIẢNG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GẮN KẾT CỘNG ĐỒNG GIÁO VIÊN</a:t>
            </a:r>
          </a:p>
        </p:txBody>
      </p:sp>
    </p:spTree>
    <p:extLst>
      <p:ext uri="{BB962C8B-B14F-4D97-AF65-F5344CB8AC3E}">
        <p14:creationId xmlns:p14="http://schemas.microsoft.com/office/powerpoint/2010/main" val="369459223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TotalTime>
  <Words>415</Words>
  <Application>Microsoft Office PowerPoint</Application>
  <PresentationFormat>Widescreen</PresentationFormat>
  <Paragraphs>51</Paragraphs>
  <Slides>12</Slides>
  <Notes>0</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12</vt:i4>
      </vt:variant>
    </vt:vector>
  </HeadingPairs>
  <TitlesOfParts>
    <vt:vector size="19" baseType="lpstr">
      <vt:lpstr>Arial</vt:lpstr>
      <vt:lpstr>Times New Roman</vt:lpstr>
      <vt:lpstr>Calibri Light</vt:lpstr>
      <vt:lpstr>Calibri</vt:lpstr>
      <vt:lpstr>Tahoma</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Hiện nay, Việt Nam có quan hệ ngoại giao chính thức với bao nhiêu nước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Vo Van Xin Em</dc:creator>
  <cp:lastModifiedBy>Welcome</cp:lastModifiedBy>
  <cp:revision>38</cp:revision>
  <dcterms:created xsi:type="dcterms:W3CDTF">2018-07-11T14:54:56Z</dcterms:created>
  <dcterms:modified xsi:type="dcterms:W3CDTF">2021-05-11T04:21:41Z</dcterms:modified>
</cp:coreProperties>
</file>