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07" autoAdjust="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620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314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407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64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43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78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60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63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855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901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667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90252-6A9B-435E-B63D-29110E778DBE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FACC2-5202-4466-B7DE-CCA70084D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4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72575" cy="16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600200"/>
            <a:ext cx="9165648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621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87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893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35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74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2667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8145" y="3106249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Although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19400" y="38481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300" b="1" dirty="0" smtClean="0">
                <a:solidFill>
                  <a:srgbClr val="FF0000"/>
                </a:solidFill>
              </a:rPr>
              <a:t>in spite of</a:t>
            </a:r>
            <a:endParaRPr lang="en-US" sz="43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4290" y="44196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Although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08218" y="5144125"/>
            <a:ext cx="28194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100" b="1" dirty="0" smtClean="0">
                <a:solidFill>
                  <a:srgbClr val="FF0000"/>
                </a:solidFill>
              </a:rPr>
              <a:t> in spite of</a:t>
            </a:r>
            <a:endParaRPr lang="en-US" sz="41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52800" y="57150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4300" b="1" dirty="0" smtClean="0">
                <a:solidFill>
                  <a:srgbClr val="FF0000"/>
                </a:solidFill>
              </a:rPr>
              <a:t>in spite of</a:t>
            </a:r>
            <a:endParaRPr lang="en-US" sz="43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11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457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38600" y="3837708"/>
            <a:ext cx="2819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b="1" dirty="0" smtClean="0">
                <a:solidFill>
                  <a:srgbClr val="FF0000"/>
                </a:solidFill>
              </a:rPr>
              <a:t> in spite of</a:t>
            </a:r>
            <a:endParaRPr lang="en-US" sz="43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0" y="2438400"/>
            <a:ext cx="26288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1. </a:t>
            </a:r>
            <a:r>
              <a:rPr lang="en-US" sz="4300" b="1" dirty="0" smtClean="0">
                <a:solidFill>
                  <a:srgbClr val="FF0000"/>
                </a:solidFill>
              </a:rPr>
              <a:t>despite </a:t>
            </a:r>
            <a:endParaRPr lang="en-US" sz="43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4386895"/>
            <a:ext cx="2819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b="1" dirty="0" smtClean="0">
                <a:solidFill>
                  <a:srgbClr val="FF0000"/>
                </a:solidFill>
              </a:rPr>
              <a:t> in spite of</a:t>
            </a:r>
            <a:endParaRPr lang="en-US" sz="43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5140948"/>
            <a:ext cx="112914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 </a:t>
            </a:r>
            <a:r>
              <a:rPr lang="en-US" sz="3500" b="1" dirty="0" smtClean="0">
                <a:solidFill>
                  <a:srgbClr val="FF0000"/>
                </a:solidFill>
              </a:rPr>
              <a:t>but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9481" y="5102475"/>
            <a:ext cx="2819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 /</a:t>
            </a:r>
            <a:r>
              <a:rPr lang="en-US" sz="3500" b="1" dirty="0" smtClean="0">
                <a:solidFill>
                  <a:srgbClr val="FF0000"/>
                </a:solidFill>
              </a:rPr>
              <a:t>although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09800" y="2209800"/>
            <a:ext cx="2667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3. though</a:t>
            </a:r>
            <a:endParaRPr lang="en-US" sz="43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24500" y="5257800"/>
            <a:ext cx="2667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Even though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43300" y="5832471"/>
            <a:ext cx="51815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     </a:t>
            </a:r>
            <a:r>
              <a:rPr lang="en-US" sz="4000" b="1" dirty="0" smtClean="0">
                <a:solidFill>
                  <a:srgbClr val="FF0000"/>
                </a:solidFill>
              </a:rPr>
              <a:t>4. although/ though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87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294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4089"/>
            <a:ext cx="9144000" cy="983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7763"/>
            <a:ext cx="9144000" cy="94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76800"/>
            <a:ext cx="9144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5867400"/>
            <a:ext cx="9171709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96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43000"/>
            <a:ext cx="91440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19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3500"/>
            <a:ext cx="9144000" cy="552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66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66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926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0"/>
            <a:ext cx="3276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58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5800"/>
            <a:ext cx="8686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288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82" y="2971800"/>
            <a:ext cx="8666018" cy="609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4" y="4114800"/>
            <a:ext cx="8630516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4" y="5181600"/>
            <a:ext cx="8630516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4" y="6248400"/>
            <a:ext cx="8630516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43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242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074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505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14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886200"/>
            <a:ext cx="4267200" cy="535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27" y="4421332"/>
            <a:ext cx="4260273" cy="531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953000"/>
            <a:ext cx="426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410200"/>
            <a:ext cx="4267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26" y="6019800"/>
            <a:ext cx="4260273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953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8145" y="37338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Although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62400" y="4518630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i</a:t>
            </a:r>
            <a:r>
              <a:rPr lang="en-US" sz="4000" b="1" dirty="0" smtClean="0">
                <a:solidFill>
                  <a:srgbClr val="FF0000"/>
                </a:solidFill>
              </a:rPr>
              <a:t>n order to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1000" y="5264586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because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6003696"/>
            <a:ext cx="2209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If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91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33800" y="12192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so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24100" y="22098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unless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900" y="297939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In spite of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19400" y="3048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but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3200" y="41148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in case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38400" y="5867400"/>
            <a:ext cx="2819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>
                <a:solidFill>
                  <a:srgbClr val="FF0000"/>
                </a:solidFill>
              </a:rPr>
              <a:t>b</a:t>
            </a:r>
            <a:r>
              <a:rPr lang="en-US" sz="3800" b="1" dirty="0" smtClean="0">
                <a:solidFill>
                  <a:srgbClr val="FF0000"/>
                </a:solidFill>
              </a:rPr>
              <a:t>ecause of</a:t>
            </a:r>
            <a:endParaRPr lang="en-US" sz="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56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66160" y="45720"/>
            <a:ext cx="252984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1. as soon as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4560" y="457200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 </a:t>
            </a:r>
            <a:r>
              <a:rPr lang="en-US" sz="3800" b="1" dirty="0" smtClean="0">
                <a:solidFill>
                  <a:srgbClr val="FF0000"/>
                </a:solidFill>
              </a:rPr>
              <a:t>2. to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36920" y="0"/>
            <a:ext cx="36423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</a:t>
            </a:r>
            <a:r>
              <a:rPr lang="en-US" sz="3800" b="1" dirty="0" smtClean="0">
                <a:solidFill>
                  <a:srgbClr val="FF0000"/>
                </a:solidFill>
              </a:rPr>
              <a:t>3. since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0" y="468615"/>
            <a:ext cx="2819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</a:t>
            </a:r>
            <a:r>
              <a:rPr lang="en-US" sz="4000" b="1" dirty="0" smtClean="0">
                <a:solidFill>
                  <a:srgbClr val="FF0000"/>
                </a:solidFill>
              </a:rPr>
              <a:t>4. but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4040" y="1066800"/>
            <a:ext cx="36423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</a:t>
            </a:r>
            <a:r>
              <a:rPr lang="en-US" sz="3800" b="1" dirty="0" smtClean="0">
                <a:solidFill>
                  <a:srgbClr val="FF0000"/>
                </a:solidFill>
              </a:rPr>
              <a:t>5. so that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1640" y="3817590"/>
            <a:ext cx="36423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</a:t>
            </a:r>
            <a:r>
              <a:rPr lang="en-US" sz="3800" b="1" dirty="0" smtClean="0">
                <a:solidFill>
                  <a:srgbClr val="FF0000"/>
                </a:solidFill>
              </a:rPr>
              <a:t>6. because</a:t>
            </a:r>
            <a:endParaRPr lang="en-US" sz="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0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69460" y="1"/>
            <a:ext cx="35433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</a:t>
            </a:r>
            <a:r>
              <a:rPr lang="en-US" sz="3800" b="1" dirty="0" smtClean="0">
                <a:solidFill>
                  <a:srgbClr val="FF0000"/>
                </a:solidFill>
              </a:rPr>
              <a:t>7. in case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97980" y="0"/>
            <a:ext cx="23698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</a:t>
            </a:r>
            <a:r>
              <a:rPr lang="en-US" sz="3800" b="1" dirty="0" smtClean="0">
                <a:solidFill>
                  <a:srgbClr val="FF0000"/>
                </a:solidFill>
              </a:rPr>
              <a:t>8. </a:t>
            </a:r>
            <a:r>
              <a:rPr lang="en-US" sz="3800" b="1" dirty="0" smtClean="0">
                <a:solidFill>
                  <a:srgbClr val="FF0000"/>
                </a:solidFill>
              </a:rPr>
              <a:t>since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62600" y="3036585"/>
            <a:ext cx="4724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</a:t>
            </a:r>
            <a:r>
              <a:rPr lang="en-US" sz="3800" b="1" dirty="0" smtClean="0">
                <a:solidFill>
                  <a:srgbClr val="FF0000"/>
                </a:solidFill>
              </a:rPr>
              <a:t>10. although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6800" y="4267200"/>
            <a:ext cx="36423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</a:t>
            </a:r>
            <a:r>
              <a:rPr lang="en-US" sz="3800" b="1" dirty="0" smtClean="0">
                <a:solidFill>
                  <a:srgbClr val="FF0000"/>
                </a:solidFill>
              </a:rPr>
              <a:t>11. if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19600" y="5334000"/>
            <a:ext cx="36423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 </a:t>
            </a:r>
            <a:r>
              <a:rPr lang="en-US" sz="3800" b="1" dirty="0" smtClean="0">
                <a:solidFill>
                  <a:srgbClr val="FF0000"/>
                </a:solidFill>
              </a:rPr>
              <a:t>12. so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57800" y="6073169"/>
            <a:ext cx="388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     13. In spite of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58360" y="3060700"/>
            <a:ext cx="2133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</a:t>
            </a:r>
            <a:r>
              <a:rPr lang="en-US" sz="3800" b="1" dirty="0" smtClean="0">
                <a:solidFill>
                  <a:srgbClr val="FF0000"/>
                </a:solidFill>
              </a:rPr>
              <a:t>9. until</a:t>
            </a:r>
            <a:endParaRPr lang="en-US" sz="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93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8713"/>
            <a:ext cx="9144000" cy="572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500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6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-26655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985760" y="3009930"/>
            <a:ext cx="12877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>
                <a:solidFill>
                  <a:srgbClr val="FF0000"/>
                </a:solidFill>
              </a:rPr>
              <a:t>and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01000" y="3429000"/>
            <a:ext cx="12877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>
                <a:solidFill>
                  <a:srgbClr val="FF0000"/>
                </a:solidFill>
              </a:rPr>
              <a:t>so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08620" y="3844305"/>
            <a:ext cx="12877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>
                <a:solidFill>
                  <a:srgbClr val="FF0000"/>
                </a:solidFill>
              </a:rPr>
              <a:t>and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39100" y="4343400"/>
            <a:ext cx="12877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>
                <a:solidFill>
                  <a:srgbClr val="FF0000"/>
                </a:solidFill>
              </a:rPr>
              <a:t>but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53400" y="5128230"/>
            <a:ext cx="12877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>
                <a:solidFill>
                  <a:srgbClr val="FF0000"/>
                </a:solidFill>
              </a:rPr>
              <a:t>so</a:t>
            </a:r>
            <a:endParaRPr lang="en-US" sz="3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53400" y="6046515"/>
            <a:ext cx="12877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>
                <a:solidFill>
                  <a:srgbClr val="FF0000"/>
                </a:solidFill>
              </a:rPr>
              <a:t>but</a:t>
            </a:r>
            <a:endParaRPr lang="en-US" sz="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48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57136" y="0"/>
            <a:ext cx="3200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FF0000"/>
                </a:solidFill>
              </a:rPr>
              <a:t>  1. Furthermore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79366" y="-76944"/>
            <a:ext cx="3657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</a:t>
            </a:r>
            <a:r>
              <a:rPr lang="en-US" sz="3500" b="1" dirty="0" smtClean="0">
                <a:solidFill>
                  <a:srgbClr val="FF0000"/>
                </a:solidFill>
              </a:rPr>
              <a:t>2. however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81200" y="346627"/>
            <a:ext cx="5257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   </a:t>
            </a:r>
            <a:r>
              <a:rPr lang="en-US" sz="3500" b="1" dirty="0" smtClean="0">
                <a:solidFill>
                  <a:srgbClr val="FF0000"/>
                </a:solidFill>
              </a:rPr>
              <a:t>3. In other words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8800" y="1066800"/>
            <a:ext cx="7162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    </a:t>
            </a:r>
            <a:r>
              <a:rPr lang="en-US" sz="3500" b="1" dirty="0" smtClean="0">
                <a:solidFill>
                  <a:srgbClr val="FF0000"/>
                </a:solidFill>
              </a:rPr>
              <a:t>4. On the contrary</a:t>
            </a:r>
            <a:endParaRPr lang="en-US" sz="35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66096" y="533400"/>
            <a:ext cx="3733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</a:t>
            </a:r>
            <a:r>
              <a:rPr lang="en-US" sz="3200" b="1" dirty="0" smtClean="0">
                <a:solidFill>
                  <a:srgbClr val="FF0000"/>
                </a:solidFill>
              </a:rPr>
              <a:t>5. After all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04456" y="6073170"/>
            <a:ext cx="592328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          </a:t>
            </a:r>
            <a:r>
              <a:rPr lang="en-US" sz="4000" b="1" dirty="0" smtClean="0">
                <a:solidFill>
                  <a:srgbClr val="FF0000"/>
                </a:solidFill>
              </a:rPr>
              <a:t>6. for example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39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2316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709" y="2580246"/>
            <a:ext cx="7183755" cy="311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162" y="3467100"/>
            <a:ext cx="7183757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638" y="4376737"/>
            <a:ext cx="718375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264" y="5334000"/>
            <a:ext cx="7145654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235" y="6285633"/>
            <a:ext cx="7183754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646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164</Words>
  <Application>Microsoft Office PowerPoint</Application>
  <PresentationFormat>On-screen Show (4:3)</PresentationFormat>
  <Paragraphs>48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18</cp:revision>
  <dcterms:created xsi:type="dcterms:W3CDTF">2021-06-09T10:04:02Z</dcterms:created>
  <dcterms:modified xsi:type="dcterms:W3CDTF">2021-06-10T11:20:11Z</dcterms:modified>
</cp:coreProperties>
</file>