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
  </p:notesMasterIdLst>
  <p:sldIdLst>
    <p:sldId id="256" r:id="rId2"/>
    <p:sldId id="257" r:id="rId3"/>
    <p:sldId id="261" r:id="rId4"/>
    <p:sldId id="342" r:id="rId5"/>
    <p:sldId id="326"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2185"/>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544" autoAdjust="0"/>
  </p:normalViewPr>
  <p:slideViewPr>
    <p:cSldViewPr snapToGrid="0">
      <p:cViewPr varScale="1">
        <p:scale>
          <a:sx n="64" d="100"/>
          <a:sy n="64" d="100"/>
        </p:scale>
        <p:origin x="978" y="72"/>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15/6/2021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05335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4072064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40893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3ED6B9C-CCA8-4FB7-B253-1D0E04702A7C}" type="datetimeFigureOut">
              <a:rPr lang="en-US" smtClean="0"/>
              <a:t>15/6/2021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796867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ED6B9C-CCA8-4FB7-B253-1D0E04702A7C}" type="datetimeFigureOut">
              <a:rPr lang="en-US" smtClean="0"/>
              <a:t>15/6/2021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05570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3ED6B9C-CCA8-4FB7-B253-1D0E04702A7C}" type="datetimeFigureOut">
              <a:rPr lang="en-US" smtClean="0"/>
              <a:t>15/6/2021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82220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15/6/2021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639949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15/6/2021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21177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15/6/2021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0162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549767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06698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690322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01179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795515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34233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15/6/2021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433605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ED6B9C-CCA8-4FB7-B253-1D0E04702A7C}" type="datetimeFigureOut">
              <a:rPr lang="en-US" smtClean="0"/>
              <a:t>15/6/2021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6789533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584" y="1970467"/>
            <a:ext cx="11147611" cy="2949262"/>
          </a:xfrm>
          <a:solidFill>
            <a:schemeClr val="tx1"/>
          </a:solidFill>
        </p:spPr>
        <p:txBody>
          <a:bodyPr>
            <a:normAutofit fontScale="90000"/>
          </a:bodyPr>
          <a:lstStyle/>
          <a:p>
            <a:pPr algn="ctr"/>
            <a:r>
              <a:rPr lang="nl-NL" b="1" dirty="0">
                <a:solidFill>
                  <a:schemeClr val="bg1"/>
                </a:solidFill>
              </a:rPr>
              <a:t/>
            </a:r>
            <a:br>
              <a:rPr lang="nl-NL" b="1" dirty="0">
                <a:solidFill>
                  <a:schemeClr val="bg1"/>
                </a:solidFill>
              </a:rPr>
            </a:br>
            <a:r>
              <a:rPr lang="nl-NL" b="1" dirty="0" smtClean="0">
                <a:solidFill>
                  <a:schemeClr val="bg1"/>
                </a:solidFill>
              </a:rPr>
              <a:t>Bài 4</a:t>
            </a:r>
            <a:br>
              <a:rPr lang="nl-NL" b="1" dirty="0" smtClean="0">
                <a:solidFill>
                  <a:schemeClr val="bg1"/>
                </a:solidFill>
              </a:rPr>
            </a:br>
            <a:r>
              <a:rPr lang="en-US" dirty="0" smtClean="0">
                <a:solidFill>
                  <a:schemeClr val="bg1"/>
                </a:solidFill>
              </a:rPr>
              <a:t/>
            </a:r>
            <a:br>
              <a:rPr lang="en-US" dirty="0" smtClean="0">
                <a:solidFill>
                  <a:schemeClr val="bg1"/>
                </a:solidFill>
              </a:rPr>
            </a:br>
            <a:r>
              <a:rPr lang="nl-NL" b="1" dirty="0" smtClean="0">
                <a:solidFill>
                  <a:schemeClr val="bg1"/>
                </a:solidFill>
              </a:rPr>
              <a:t>PHÁT </a:t>
            </a:r>
            <a:r>
              <a:rPr lang="nl-NL" b="1" dirty="0">
                <a:solidFill>
                  <a:schemeClr val="bg1"/>
                </a:solidFill>
              </a:rPr>
              <a:t>TRIỂN KINH TẾ, XÃ HỘI, </a:t>
            </a:r>
            <a:r>
              <a:rPr lang="nl-NL" b="1" dirty="0" smtClean="0">
                <a:solidFill>
                  <a:schemeClr val="bg1"/>
                </a:solidFill>
              </a:rPr>
              <a:t>       VĂN </a:t>
            </a:r>
            <a:r>
              <a:rPr lang="nl-NL" b="1" dirty="0">
                <a:solidFill>
                  <a:schemeClr val="bg1"/>
                </a:solidFill>
              </a:rPr>
              <a:t>HÓA, </a:t>
            </a:r>
            <a:r>
              <a:rPr lang="nl-NL" b="1" dirty="0" smtClean="0">
                <a:solidFill>
                  <a:schemeClr val="bg1"/>
                </a:solidFill>
              </a:rPr>
              <a:t>CON </a:t>
            </a:r>
            <a:r>
              <a:rPr lang="nl-NL" b="1" dirty="0">
                <a:solidFill>
                  <a:schemeClr val="bg1"/>
                </a:solidFill>
              </a:rPr>
              <a:t>NGƯỜI Ở VIỆT </a:t>
            </a:r>
            <a:r>
              <a:rPr lang="nl-NL" b="1" dirty="0" smtClean="0">
                <a:solidFill>
                  <a:schemeClr val="bg1"/>
                </a:solidFill>
              </a:rPr>
              <a:t>NAM</a:t>
            </a:r>
            <a:endParaRPr lang="en-US" dirty="0">
              <a:solidFill>
                <a:schemeClr val="bg1"/>
              </a:solidFill>
            </a:endParaRP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fontScale="90000"/>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a:xfrm>
            <a:off x="677333" y="2160589"/>
            <a:ext cx="11196987" cy="3880773"/>
          </a:xfrm>
        </p:spPr>
        <p:txBody>
          <a:bodyPr/>
          <a:lstStyle/>
          <a:p>
            <a:pPr marL="514350" indent="-514350">
              <a:buAutoNum type="arabicPeriod"/>
            </a:pPr>
            <a:r>
              <a:rPr lang="vi-VN" b="1" dirty="0" smtClean="0">
                <a:solidFill>
                  <a:srgbClr val="FF0000"/>
                </a:solidFill>
                <a:latin typeface="Times New Roman" panose="02020603050405020304" pitchFamily="18" charset="0"/>
                <a:cs typeface="Times New Roman" panose="02020603050405020304" pitchFamily="18" charset="0"/>
              </a:rPr>
              <a:t>NỘI </a:t>
            </a:r>
            <a:r>
              <a:rPr lang="vi-VN" b="1" dirty="0">
                <a:solidFill>
                  <a:srgbClr val="FF0000"/>
                </a:solidFill>
                <a:latin typeface="Times New Roman" panose="02020603050405020304" pitchFamily="18" charset="0"/>
                <a:cs typeface="Times New Roman" panose="02020603050405020304" pitchFamily="18" charset="0"/>
              </a:rPr>
              <a:t>DUNG CỦA CHỦ TRƯƠNG PHÁT TRIỂN KINH TẾ, XÃ HỘI, VĂN HÓA, CON NGƯỜI Ở VIỆT NAM HIỆN </a:t>
            </a:r>
            <a:r>
              <a:rPr lang="vi-VN" b="1" dirty="0" smtClean="0">
                <a:solidFill>
                  <a:srgbClr val="FF0000"/>
                </a:solidFill>
                <a:latin typeface="Times New Roman" panose="02020603050405020304" pitchFamily="18" charset="0"/>
                <a:cs typeface="Times New Roman" panose="02020603050405020304" pitchFamily="18" charset="0"/>
              </a:rPr>
              <a:t>NAY</a:t>
            </a:r>
            <a:endParaRPr lang="en-US" b="1"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nl-NL" b="1" dirty="0">
                <a:latin typeface="Times New Roman" panose="02020603050405020304" pitchFamily="18" charset="0"/>
                <a:cs typeface="Times New Roman" panose="02020603050405020304" pitchFamily="18" charset="0"/>
              </a:rPr>
              <a:t>1.1. Chủ trương phát triển kinh tế, xã </a:t>
            </a:r>
            <a:r>
              <a:rPr lang="nl-NL" b="1" dirty="0" smtClean="0">
                <a:latin typeface="Times New Roman" panose="02020603050405020304" pitchFamily="18" charset="0"/>
                <a:cs typeface="Times New Roman" panose="02020603050405020304" pitchFamily="18" charset="0"/>
              </a:rPr>
              <a:t>hội</a:t>
            </a:r>
            <a:endParaRPr lang="en-US" dirty="0">
              <a:latin typeface="Times New Roman" panose="02020603050405020304" pitchFamily="18" charset="0"/>
              <a:cs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1.</a:t>
            </a:r>
            <a:r>
              <a:rPr lang="vi-VN" b="1" dirty="0">
                <a:latin typeface="Times New Roman" panose="02020603050405020304" pitchFamily="18" charset="0"/>
                <a:cs typeface="Times New Roman" panose="02020603050405020304" pitchFamily="18" charset="0"/>
              </a:rPr>
              <a:t>2. Chủ trương phát triển văn hóa, con </a:t>
            </a:r>
            <a:r>
              <a:rPr lang="vi-VN" b="1" dirty="0" smtClean="0">
                <a:latin typeface="Times New Roman" panose="02020603050405020304" pitchFamily="18" charset="0"/>
                <a:cs typeface="Times New Roman" panose="02020603050405020304" pitchFamily="18" charset="0"/>
              </a:rPr>
              <a:t>người</a:t>
            </a:r>
            <a:endParaRPr lang="en-US" b="1" dirty="0" smtClean="0">
              <a:latin typeface="Times New Roman" panose="02020603050405020304" pitchFamily="18" charset="0"/>
              <a:cs typeface="Times New Roman" panose="02020603050405020304" pitchFamily="18" charset="0"/>
            </a:endParaRPr>
          </a:p>
          <a:p>
            <a:pPr marL="0" indent="0">
              <a:buNone/>
            </a:pPr>
            <a:r>
              <a:rPr lang="vi-VN" b="1" dirty="0">
                <a:solidFill>
                  <a:srgbClr val="FF0000"/>
                </a:solidFill>
                <a:latin typeface="Times New Roman" panose="02020603050405020304" pitchFamily="18" charset="0"/>
                <a:cs typeface="Times New Roman" panose="02020603050405020304" pitchFamily="18" charset="0"/>
              </a:rPr>
              <a:t>2. GIẢI PHÁP PHÁT TRIỂN KINH TẾ, XÃ HỘI, VĂN HÓA, CON NGƯỜI Ở VIỆT NAM HIỆN </a:t>
            </a:r>
            <a:r>
              <a:rPr lang="vi-VN" b="1" dirty="0" smtClean="0">
                <a:solidFill>
                  <a:srgbClr val="FF0000"/>
                </a:solidFill>
                <a:latin typeface="Times New Roman" panose="02020603050405020304" pitchFamily="18" charset="0"/>
                <a:cs typeface="Times New Roman" panose="02020603050405020304" pitchFamily="18" charset="0"/>
              </a:rPr>
              <a:t>NAY</a:t>
            </a:r>
            <a:endParaRPr lang="en-US" b="1"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nl-NL" b="1" i="1" dirty="0">
                <a:latin typeface="Times New Roman" panose="02020603050405020304" pitchFamily="18" charset="0"/>
                <a:cs typeface="Times New Roman" panose="02020603050405020304" pitchFamily="18" charset="0"/>
              </a:rPr>
              <a:t>2.1. Nội dung phát triển kinh tế, xã </a:t>
            </a:r>
            <a:r>
              <a:rPr lang="nl-NL" b="1" i="1" dirty="0" smtClean="0">
                <a:latin typeface="Times New Roman" panose="02020603050405020304" pitchFamily="18" charset="0"/>
                <a:cs typeface="Times New Roman" panose="02020603050405020304" pitchFamily="18" charset="0"/>
              </a:rPr>
              <a:t>hội</a:t>
            </a:r>
          </a:p>
          <a:p>
            <a:pPr marL="0" indent="0">
              <a:buNone/>
            </a:pPr>
            <a:r>
              <a:rPr lang="vi-VN" b="1" i="1" dirty="0">
                <a:latin typeface="Times New Roman" panose="02020603050405020304" pitchFamily="18" charset="0"/>
                <a:cs typeface="Times New Roman" panose="02020603050405020304" pitchFamily="18" charset="0"/>
              </a:rPr>
              <a:t>2.2. Nội dung phát triển văn hóa, con người </a:t>
            </a:r>
            <a:endParaRPr lang="en-US" b="1"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838200" y="107577"/>
            <a:ext cx="10515600" cy="777874"/>
          </a:xfrm>
          <a:solidFill>
            <a:srgbClr val="002060"/>
          </a:solidFill>
        </p:spPr>
        <p:txBody>
          <a:bodyPr>
            <a:normAutofit fontScale="90000"/>
          </a:bodyPr>
          <a:lstStyle/>
          <a:p>
            <a:r>
              <a:rPr lang="vi-VN" sz="4000" b="1" i="1" dirty="0" smtClean="0">
                <a:solidFill>
                  <a:schemeClr val="bg1"/>
                </a:solidFill>
              </a:rPr>
              <a:t>1.1</a:t>
            </a:r>
            <a:r>
              <a:rPr lang="vi-VN" sz="4000" b="1" i="1" dirty="0">
                <a:solidFill>
                  <a:schemeClr val="bg1"/>
                </a:solidFill>
              </a:rPr>
              <a:t>. Chủ trương phát triển kinh tế, xã hội</a:t>
            </a:r>
            <a:br>
              <a:rPr lang="vi-VN" sz="4000" b="1" i="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336176" y="2191048"/>
            <a:ext cx="9797175" cy="4354140"/>
          </a:xfrm>
        </p:spPr>
        <p:txBody>
          <a:bodyPr>
            <a:noAutofit/>
          </a:bodyPr>
          <a:lstStyle/>
          <a:p>
            <a:pPr marL="0" indent="0" algn="just">
              <a:buNone/>
            </a:pPr>
            <a:r>
              <a:rPr lang="vi-VN" sz="3200" i="1" dirty="0" smtClean="0"/>
              <a:t>Một </a:t>
            </a:r>
            <a:r>
              <a:rPr lang="vi-VN" sz="3200" i="1" dirty="0"/>
              <a:t>là,</a:t>
            </a:r>
            <a:r>
              <a:rPr lang="vi-VN" sz="3200" dirty="0"/>
              <a:t> phát triển nền kinh tế thị trường định hướng xã hội chủ nghĩa với nhiều hình thức sở hữu, nhiều thành phần kinh tế, nhiều hình thức tổ chức kinh doanh và phân phối. </a:t>
            </a:r>
            <a:endParaRPr lang="en-US" sz="3200" dirty="0"/>
          </a:p>
          <a:p>
            <a:pPr marL="0" indent="0" algn="just">
              <a:buNone/>
            </a:pPr>
            <a:endParaRPr lang="en-US" sz="3200" dirty="0" smtClean="0"/>
          </a:p>
        </p:txBody>
      </p:sp>
      <p:sp>
        <p:nvSpPr>
          <p:cNvPr id="2" name="TextBox 1"/>
          <p:cNvSpPr txBox="1"/>
          <p:nvPr/>
        </p:nvSpPr>
        <p:spPr>
          <a:xfrm>
            <a:off x="336176" y="1064305"/>
            <a:ext cx="9512362" cy="954107"/>
          </a:xfrm>
          <a:prstGeom prst="rect">
            <a:avLst/>
          </a:prstGeom>
          <a:noFill/>
        </p:spPr>
        <p:txBody>
          <a:bodyPr wrap="square" rtlCol="0">
            <a:spAutoFit/>
          </a:bodyPr>
          <a:lstStyle/>
          <a:p>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a:p>
            <a:endParaRPr lang="en-US" sz="2800" dirty="0"/>
          </a:p>
        </p:txBody>
      </p:sp>
    </p:spTree>
    <p:extLst>
      <p:ext uri="{BB962C8B-B14F-4D97-AF65-F5344CB8AC3E}">
        <p14:creationId xmlns:p14="http://schemas.microsoft.com/office/powerpoint/2010/main" val="401366245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107577"/>
            <a:ext cx="10515600" cy="777874"/>
          </a:xfrm>
          <a:prstGeom prst="rect">
            <a:avLst/>
          </a:prstGeom>
          <a:solidFill>
            <a:srgbClr val="002060"/>
          </a:solidFill>
        </p:spPr>
        <p:txBody>
          <a:bodyPr>
            <a:normAutofit fontScale="675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4000" b="1" i="1" smtClean="0">
                <a:solidFill>
                  <a:schemeClr val="bg1"/>
                </a:solidFill>
              </a:rPr>
              <a:t>1.1. Chủ trương phát triển kinh tế, xã hội</a:t>
            </a:r>
            <a:br>
              <a:rPr lang="vi-VN" sz="4000" b="1" i="1" smtClean="0">
                <a:solidFill>
                  <a:schemeClr val="bg1"/>
                </a:solidFill>
              </a:rPr>
            </a:br>
            <a:endParaRPr lang="en-US" dirty="0">
              <a:solidFill>
                <a:schemeClr val="bg1"/>
              </a:solidFill>
            </a:endParaRPr>
          </a:p>
        </p:txBody>
      </p:sp>
      <p:sp>
        <p:nvSpPr>
          <p:cNvPr id="5" name="Rectangle 4"/>
          <p:cNvSpPr/>
          <p:nvPr/>
        </p:nvSpPr>
        <p:spPr>
          <a:xfrm>
            <a:off x="730645" y="885451"/>
            <a:ext cx="5783956" cy="369332"/>
          </a:xfrm>
          <a:prstGeom prst="rect">
            <a:avLst/>
          </a:prstGeom>
        </p:spPr>
        <p:txBody>
          <a:bodyPr wrap="none">
            <a:spAutoFit/>
          </a:bodyPr>
          <a:lstStyle/>
          <a:p>
            <a:pPr algn="just"/>
            <a:r>
              <a:rPr lang="en-US" b="1" i="1" dirty="0">
                <a:solidFill>
                  <a:srgbClr val="FF0000"/>
                </a:solidFill>
              </a:rPr>
              <a:t>b</a:t>
            </a:r>
            <a:r>
              <a:rPr lang="vi-VN" b="1" i="1" dirty="0">
                <a:solidFill>
                  <a:srgbClr val="FF0000"/>
                </a:solidFill>
              </a:rPr>
              <a:t>) Những định hướng lớn phát triển kinh tế, xã hội </a:t>
            </a:r>
            <a:endParaRPr lang="en-US" b="1" i="1" dirty="0">
              <a:solidFill>
                <a:srgbClr val="FF0000"/>
              </a:solidFill>
            </a:endParaRPr>
          </a:p>
        </p:txBody>
      </p:sp>
      <p:sp>
        <p:nvSpPr>
          <p:cNvPr id="6" name="TextBox 5"/>
          <p:cNvSpPr txBox="1"/>
          <p:nvPr/>
        </p:nvSpPr>
        <p:spPr>
          <a:xfrm>
            <a:off x="524657" y="1663325"/>
            <a:ext cx="1349113" cy="4893647"/>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đoạn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nay?</a:t>
            </a:r>
          </a:p>
        </p:txBody>
      </p:sp>
      <p:cxnSp>
        <p:nvCxnSpPr>
          <p:cNvPr id="8" name="Straight Arrow Connector 7"/>
          <p:cNvCxnSpPr>
            <a:stCxn id="6" idx="3"/>
            <a:endCxn id="9" idx="1"/>
          </p:cNvCxnSpPr>
          <p:nvPr/>
        </p:nvCxnSpPr>
        <p:spPr>
          <a:xfrm flipV="1">
            <a:off x="1873770" y="1808734"/>
            <a:ext cx="779488" cy="2301415"/>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9" name="Rectangle 8"/>
          <p:cNvSpPr/>
          <p:nvPr/>
        </p:nvSpPr>
        <p:spPr>
          <a:xfrm>
            <a:off x="2653258" y="1448840"/>
            <a:ext cx="8700539" cy="719788"/>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r>
              <a:rPr lang="en-US" sz="2600" dirty="0">
                <a:latin typeface="Times New Roman" panose="02020603050405020304" pitchFamily="18" charset="0"/>
                <a:cs typeface="Times New Roman" panose="02020603050405020304" pitchFamily="18" charset="0"/>
              </a:rPr>
              <a:t>P</a:t>
            </a:r>
            <a:r>
              <a:rPr lang="vi-VN" sz="2600" dirty="0" smtClean="0">
                <a:latin typeface="Times New Roman" panose="02020603050405020304" pitchFamily="18" charset="0"/>
                <a:cs typeface="Times New Roman" panose="02020603050405020304" pitchFamily="18" charset="0"/>
              </a:rPr>
              <a:t>hù </a:t>
            </a:r>
            <a:r>
              <a:rPr lang="vi-VN" sz="2600" dirty="0">
                <a:latin typeface="Times New Roman" panose="02020603050405020304" pitchFamily="18" charset="0"/>
                <a:cs typeface="Times New Roman" panose="02020603050405020304" pitchFamily="18" charset="0"/>
              </a:rPr>
              <a:t>hợp với trình độ khác nhau của lực lượng sản xuất. </a:t>
            </a:r>
            <a:endParaRPr lang="en-US" sz="2600" dirty="0">
              <a:latin typeface="Times New Roman" panose="02020603050405020304" pitchFamily="18" charset="0"/>
              <a:cs typeface="Times New Roman" panose="02020603050405020304" pitchFamily="18" charset="0"/>
            </a:endParaRPr>
          </a:p>
        </p:txBody>
      </p:sp>
      <p:sp>
        <p:nvSpPr>
          <p:cNvPr id="10" name="Rectangle 9"/>
          <p:cNvSpPr/>
          <p:nvPr/>
        </p:nvSpPr>
        <p:spPr>
          <a:xfrm>
            <a:off x="2675870" y="2446237"/>
            <a:ext cx="8677927" cy="755393"/>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r>
              <a:rPr lang="vi-VN" sz="2600" dirty="0" smtClean="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L</a:t>
            </a:r>
            <a:r>
              <a:rPr lang="vi-VN" sz="2600" dirty="0" smtClean="0">
                <a:latin typeface="Times New Roman" panose="02020603050405020304" pitchFamily="18" charset="0"/>
                <a:cs typeface="Times New Roman" panose="02020603050405020304" pitchFamily="18" charset="0"/>
              </a:rPr>
              <a:t>àm phong phú và đa dạng các chủ thể kinh tế, từ đó thúc đẩy phát triển kinh tế  </a:t>
            </a:r>
            <a:endParaRPr lang="en-US" sz="2600" dirty="0">
              <a:latin typeface="Times New Roman" panose="02020603050405020304" pitchFamily="18" charset="0"/>
              <a:cs typeface="Times New Roman" panose="02020603050405020304" pitchFamily="18" charset="0"/>
            </a:endParaRPr>
          </a:p>
        </p:txBody>
      </p:sp>
      <p:sp>
        <p:nvSpPr>
          <p:cNvPr id="11" name="Rectangle 10"/>
          <p:cNvSpPr/>
          <p:nvPr/>
        </p:nvSpPr>
        <p:spPr>
          <a:xfrm>
            <a:off x="2698228" y="3452448"/>
            <a:ext cx="8655571" cy="821174"/>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r>
              <a:rPr lang="en-US" sz="2600" dirty="0" err="1" smtClean="0">
                <a:latin typeface="Times New Roman" panose="02020603050405020304" pitchFamily="18" charset="0"/>
                <a:cs typeface="Times New Roman" panose="02020603050405020304" pitchFamily="18" charset="0"/>
              </a:rPr>
              <a:t>Một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nội</a:t>
            </a:r>
            <a:r>
              <a:rPr lang="en-US" sz="2600" dirty="0" smtClean="0">
                <a:latin typeface="Times New Roman" panose="02020603050405020304" pitchFamily="18" charset="0"/>
                <a:cs typeface="Times New Roman" panose="02020603050405020304" pitchFamily="18" charset="0"/>
              </a:rPr>
              <a:t> </a:t>
            </a:r>
            <a:r>
              <a:rPr lang="vi-VN" sz="2600" dirty="0" smtClean="0">
                <a:latin typeface="Times New Roman" panose="02020603050405020304" pitchFamily="18" charset="0"/>
                <a:cs typeface="Times New Roman" panose="02020603050405020304" pitchFamily="18" charset="0"/>
              </a:rPr>
              <a:t>dung </a:t>
            </a:r>
            <a:r>
              <a:rPr lang="vi-VN" sz="2600" dirty="0">
                <a:latin typeface="Times New Roman" panose="02020603050405020304" pitchFamily="18" charset="0"/>
                <a:cs typeface="Times New Roman" panose="02020603050405020304" pitchFamily="18" charset="0"/>
              </a:rPr>
              <a:t>cơ bản của </a:t>
            </a:r>
            <a:r>
              <a:rPr lang="vi-VN" sz="2600" dirty="0" smtClean="0">
                <a:latin typeface="Times New Roman" panose="02020603050405020304" pitchFamily="18" charset="0"/>
                <a:cs typeface="Times New Roman" panose="02020603050405020304" pitchFamily="18" charset="0"/>
              </a:rPr>
              <a:t>vi</a:t>
            </a:r>
            <a:r>
              <a:rPr lang="en-US" sz="2600" dirty="0" smtClean="0">
                <a:latin typeface="Times New Roman" panose="02020603050405020304" pitchFamily="18" charset="0"/>
                <a:cs typeface="Times New Roman" panose="02020603050405020304" pitchFamily="18" charset="0"/>
              </a:rPr>
              <a:t>ệ</a:t>
            </a:r>
            <a:r>
              <a:rPr lang="vi-VN" sz="2600" dirty="0" smtClean="0">
                <a:latin typeface="Times New Roman" panose="02020603050405020304" pitchFamily="18" charset="0"/>
                <a:cs typeface="Times New Roman" panose="02020603050405020304" pitchFamily="18" charset="0"/>
              </a:rPr>
              <a:t>c </a:t>
            </a:r>
            <a:r>
              <a:rPr lang="vi-VN" sz="2600" dirty="0">
                <a:latin typeface="Times New Roman" panose="02020603050405020304" pitchFamily="18" charset="0"/>
                <a:cs typeface="Times New Roman" panose="02020603050405020304" pitchFamily="18" charset="0"/>
              </a:rPr>
              <a:t>hoàn </a:t>
            </a:r>
            <a:r>
              <a:rPr lang="vi-VN" sz="2600" dirty="0" smtClean="0">
                <a:latin typeface="Times New Roman" panose="02020603050405020304" pitchFamily="18" charset="0"/>
                <a:cs typeface="Times New Roman" panose="02020603050405020304" pitchFamily="18" charset="0"/>
              </a:rPr>
              <a:t>thi</a:t>
            </a:r>
            <a:r>
              <a:rPr lang="en-US" sz="2600" dirty="0" smtClean="0">
                <a:latin typeface="Times New Roman" panose="02020603050405020304" pitchFamily="18" charset="0"/>
                <a:cs typeface="Times New Roman" panose="02020603050405020304" pitchFamily="18" charset="0"/>
              </a:rPr>
              <a:t>ệ</a:t>
            </a:r>
            <a:r>
              <a:rPr lang="vi-VN" sz="2600" dirty="0" smtClean="0">
                <a:latin typeface="Times New Roman" panose="02020603050405020304" pitchFamily="18" charset="0"/>
                <a:cs typeface="Times New Roman" panose="02020603050405020304" pitchFamily="18" charset="0"/>
              </a:rPr>
              <a:t>n </a:t>
            </a:r>
            <a:r>
              <a:rPr lang="vi-VN" sz="2600" dirty="0">
                <a:latin typeface="Times New Roman" panose="02020603050405020304" pitchFamily="18" charset="0"/>
                <a:cs typeface="Times New Roman" panose="02020603050405020304" pitchFamily="18" charset="0"/>
              </a:rPr>
              <a:t>thể chế kinh tế thị trường định hướng </a:t>
            </a:r>
            <a:r>
              <a:rPr lang="en-US" sz="2600" dirty="0" smtClean="0">
                <a:latin typeface="Times New Roman" panose="02020603050405020304" pitchFamily="18" charset="0"/>
                <a:cs typeface="Times New Roman" panose="02020603050405020304" pitchFamily="18" charset="0"/>
              </a:rPr>
              <a:t>XHCN</a:t>
            </a:r>
            <a:r>
              <a:rPr lang="vi-VN" sz="2600" dirty="0" smtClean="0">
                <a:latin typeface="Times New Roman" panose="02020603050405020304" pitchFamily="18" charset="0"/>
                <a:cs typeface="Times New Roman" panose="02020603050405020304" pitchFamily="18" charset="0"/>
              </a:rPr>
              <a:t>ở </a:t>
            </a:r>
            <a:r>
              <a:rPr lang="vi-VN" sz="2600" dirty="0">
                <a:latin typeface="Times New Roman" panose="02020603050405020304" pitchFamily="18" charset="0"/>
                <a:cs typeface="Times New Roman" panose="02020603050405020304" pitchFamily="18" charset="0"/>
              </a:rPr>
              <a:t>nước ta.</a:t>
            </a:r>
            <a:endParaRPr lang="en-US" sz="2600" dirty="0">
              <a:latin typeface="Times New Roman" panose="02020603050405020304" pitchFamily="18" charset="0"/>
              <a:cs typeface="Times New Roman" panose="02020603050405020304" pitchFamily="18" charset="0"/>
            </a:endParaRPr>
          </a:p>
        </p:txBody>
      </p:sp>
      <p:sp>
        <p:nvSpPr>
          <p:cNvPr id="12" name="Rectangle 11"/>
          <p:cNvSpPr/>
          <p:nvPr/>
        </p:nvSpPr>
        <p:spPr>
          <a:xfrm>
            <a:off x="2698229" y="4524440"/>
            <a:ext cx="8655570" cy="788283"/>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r>
              <a:rPr lang="en-US" sz="2600" dirty="0">
                <a:latin typeface="Times New Roman" panose="02020603050405020304" pitchFamily="18" charset="0"/>
                <a:cs typeface="Times New Roman" panose="02020603050405020304" pitchFamily="18" charset="0"/>
              </a:rPr>
              <a:t>Đ</a:t>
            </a:r>
            <a:r>
              <a:rPr lang="vi-VN" sz="2600" dirty="0" smtClean="0">
                <a:latin typeface="Times New Roman" panose="02020603050405020304" pitchFamily="18" charset="0"/>
                <a:cs typeface="Times New Roman" panose="02020603050405020304" pitchFamily="18" charset="0"/>
              </a:rPr>
              <a:t>áp </a:t>
            </a:r>
            <a:r>
              <a:rPr lang="vi-VN" sz="2600" dirty="0">
                <a:latin typeface="Times New Roman" panose="02020603050405020304" pitchFamily="18" charset="0"/>
                <a:cs typeface="Times New Roman" panose="02020603050405020304" pitchFamily="18" charset="0"/>
              </a:rPr>
              <a:t>ứng được lợi ích kinh tế của các giai cấp, tầng lớp xã </a:t>
            </a:r>
            <a:r>
              <a:rPr lang="vi-VN" sz="2600" dirty="0" smtClean="0">
                <a:latin typeface="Times New Roman" panose="02020603050405020304" pitchFamily="18" charset="0"/>
                <a:cs typeface="Times New Roman" panose="02020603050405020304" pitchFamily="18" charset="0"/>
              </a:rPr>
              <a:t>h</a:t>
            </a:r>
            <a:r>
              <a:rPr lang="en-US" sz="2600" dirty="0" smtClean="0">
                <a:latin typeface="Times New Roman" panose="02020603050405020304" pitchFamily="18" charset="0"/>
                <a:cs typeface="Times New Roman" panose="02020603050405020304" pitchFamily="18" charset="0"/>
              </a:rPr>
              <a:t>ộ</a:t>
            </a:r>
            <a:r>
              <a:rPr lang="vi-VN" sz="2600" dirty="0" smtClean="0">
                <a:latin typeface="Times New Roman" panose="02020603050405020304" pitchFamily="18" charset="0"/>
                <a:cs typeface="Times New Roman" panose="02020603050405020304" pitchFamily="18" charset="0"/>
              </a:rPr>
              <a:t>i</a:t>
            </a:r>
            <a:endParaRPr lang="en-US" sz="2600" dirty="0">
              <a:latin typeface="Times New Roman" panose="02020603050405020304" pitchFamily="18" charset="0"/>
              <a:cs typeface="Times New Roman" panose="02020603050405020304" pitchFamily="18" charset="0"/>
            </a:endParaRPr>
          </a:p>
        </p:txBody>
      </p:sp>
      <p:sp>
        <p:nvSpPr>
          <p:cNvPr id="13" name="Rectangle 12"/>
          <p:cNvSpPr/>
          <p:nvPr/>
        </p:nvSpPr>
        <p:spPr>
          <a:xfrm>
            <a:off x="2752069" y="5626998"/>
            <a:ext cx="8601729" cy="773802"/>
          </a:xfrm>
          <a:prstGeom prst="rect">
            <a:avLst/>
          </a:prstGeom>
          <a:effectLst>
            <a:outerShdw blurRad="50800" dist="38100" algn="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r>
              <a:rPr lang="en-US" sz="2600" dirty="0" err="1" smtClean="0">
                <a:latin typeface="Times New Roman" panose="02020603050405020304" pitchFamily="18" charset="0"/>
                <a:cs typeface="Times New Roman" panose="02020603050405020304" pitchFamily="18" charset="0"/>
              </a:rPr>
              <a:t>Khai</a:t>
            </a:r>
            <a:r>
              <a:rPr lang="en-US" sz="2600" dirty="0" smtClean="0">
                <a:latin typeface="Times New Roman" panose="02020603050405020304" pitchFamily="18" charset="0"/>
                <a:cs typeface="Times New Roman" panose="02020603050405020304" pitchFamily="18" charset="0"/>
              </a:rPr>
              <a:t> </a:t>
            </a:r>
            <a:r>
              <a:rPr lang="vi-VN" sz="2600" dirty="0" smtClean="0">
                <a:latin typeface="Times New Roman" panose="02020603050405020304" pitchFamily="18" charset="0"/>
                <a:cs typeface="Times New Roman" panose="02020603050405020304" pitchFamily="18" charset="0"/>
              </a:rPr>
              <a:t>thác</a:t>
            </a:r>
            <a:r>
              <a:rPr lang="vi-VN" sz="2600" dirty="0">
                <a:latin typeface="Times New Roman" panose="02020603050405020304" pitchFamily="18" charset="0"/>
                <a:cs typeface="Times New Roman" panose="02020603050405020304" pitchFamily="18" charset="0"/>
              </a:rPr>
              <a:t>, sử dụng có </a:t>
            </a:r>
            <a:r>
              <a:rPr lang="vi-VN" sz="2600" dirty="0" smtClean="0">
                <a:latin typeface="Times New Roman" panose="02020603050405020304" pitchFamily="18" charset="0"/>
                <a:cs typeface="Times New Roman" panose="02020603050405020304" pitchFamily="18" charset="0"/>
              </a:rPr>
              <a:t>hi</a:t>
            </a:r>
            <a:r>
              <a:rPr lang="en-US" sz="2600" dirty="0">
                <a:latin typeface="Times New Roman" panose="02020603050405020304" pitchFamily="18" charset="0"/>
                <a:cs typeface="Times New Roman" panose="02020603050405020304" pitchFamily="18" charset="0"/>
              </a:rPr>
              <a:t>ệ</a:t>
            </a:r>
            <a:r>
              <a:rPr lang="vi-VN" sz="2600" dirty="0" smtClean="0">
                <a:latin typeface="Times New Roman" panose="02020603050405020304" pitchFamily="18" charset="0"/>
                <a:cs typeface="Times New Roman" panose="02020603050405020304" pitchFamily="18" charset="0"/>
              </a:rPr>
              <a:t>u </a:t>
            </a:r>
            <a:r>
              <a:rPr lang="vi-VN" sz="2600" dirty="0">
                <a:latin typeface="Times New Roman" panose="02020603050405020304" pitchFamily="18" charset="0"/>
                <a:cs typeface="Times New Roman" panose="02020603050405020304" pitchFamily="18" charset="0"/>
              </a:rPr>
              <a:t>quả các nguồn lực, các tiềm </a:t>
            </a:r>
            <a:r>
              <a:rPr lang="vi-VN" sz="2600" dirty="0" smtClean="0">
                <a:latin typeface="Times New Roman" panose="02020603050405020304" pitchFamily="18" charset="0"/>
                <a:cs typeface="Times New Roman" panose="02020603050405020304" pitchFamily="18" charset="0"/>
              </a:rPr>
              <a:t>n</a:t>
            </a:r>
            <a:r>
              <a:rPr lang="en-US" sz="2600" dirty="0" err="1" smtClean="0">
                <a:latin typeface="Times New Roman" panose="02020603050405020304" pitchFamily="18" charset="0"/>
                <a:cs typeface="Times New Roman" panose="02020603050405020304" pitchFamily="18" charset="0"/>
              </a:rPr>
              <a:t>ăn</a:t>
            </a:r>
            <a:r>
              <a:rPr lang="vi-VN" sz="2600" dirty="0" smtClean="0">
                <a:latin typeface="Times New Roman" panose="02020603050405020304" pitchFamily="18" charset="0"/>
                <a:cs typeface="Times New Roman" panose="02020603050405020304" pitchFamily="18" charset="0"/>
              </a:rPr>
              <a:t>g </a:t>
            </a:r>
            <a:r>
              <a:rPr lang="vi-VN" sz="2600" dirty="0">
                <a:latin typeface="Times New Roman" panose="02020603050405020304" pitchFamily="18" charset="0"/>
                <a:cs typeface="Times New Roman" panose="02020603050405020304" pitchFamily="18" charset="0"/>
              </a:rPr>
              <a:t>của đất nước</a:t>
            </a:r>
            <a:endParaRPr lang="en-US" sz="2600" dirty="0">
              <a:latin typeface="Times New Roman" panose="02020603050405020304" pitchFamily="18" charset="0"/>
              <a:cs typeface="Times New Roman" panose="02020603050405020304" pitchFamily="18" charset="0"/>
            </a:endParaRPr>
          </a:p>
        </p:txBody>
      </p:sp>
      <p:cxnSp>
        <p:nvCxnSpPr>
          <p:cNvPr id="14" name="Straight Arrow Connector 13"/>
          <p:cNvCxnSpPr>
            <a:stCxn id="6" idx="3"/>
            <a:endCxn id="11" idx="1"/>
          </p:cNvCxnSpPr>
          <p:nvPr/>
        </p:nvCxnSpPr>
        <p:spPr>
          <a:xfrm flipV="1">
            <a:off x="1873770" y="3863035"/>
            <a:ext cx="824458" cy="247114"/>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5" name="Straight Arrow Connector 14"/>
          <p:cNvCxnSpPr>
            <a:stCxn id="6" idx="3"/>
            <a:endCxn id="12" idx="1"/>
          </p:cNvCxnSpPr>
          <p:nvPr/>
        </p:nvCxnSpPr>
        <p:spPr>
          <a:xfrm>
            <a:off x="1873770" y="4110149"/>
            <a:ext cx="824459" cy="808433"/>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6" idx="3"/>
          </p:cNvCxnSpPr>
          <p:nvPr/>
        </p:nvCxnSpPr>
        <p:spPr>
          <a:xfrm>
            <a:off x="1873770" y="4110149"/>
            <a:ext cx="824459" cy="171318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2" name="Straight Arrow Connector 21"/>
          <p:cNvCxnSpPr>
            <a:stCxn id="6" idx="3"/>
            <a:endCxn id="10" idx="1"/>
          </p:cNvCxnSpPr>
          <p:nvPr/>
        </p:nvCxnSpPr>
        <p:spPr>
          <a:xfrm flipV="1">
            <a:off x="1873770" y="2823934"/>
            <a:ext cx="802100" cy="1286215"/>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8089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
                                        <p:tgtEl>
                                          <p:spTgt spid="5"/>
                                        </p:tgtEl>
                                      </p:cBhvr>
                                    </p:animEffect>
                                    <p:anim calcmode="lin" valueType="num">
                                      <p:cBhvr>
                                        <p:cTn id="13" dur="10" fill="hold"/>
                                        <p:tgtEl>
                                          <p:spTgt spid="5"/>
                                        </p:tgtEl>
                                        <p:attrNameLst>
                                          <p:attrName>ppt_x</p:attrName>
                                        </p:attrNameLst>
                                      </p:cBhvr>
                                      <p:tavLst>
                                        <p:tav tm="0">
                                          <p:val>
                                            <p:strVal val="#ppt_x"/>
                                          </p:val>
                                        </p:tav>
                                        <p:tav tm="100000">
                                          <p:val>
                                            <p:strVal val="#ppt_x"/>
                                          </p:val>
                                        </p:tav>
                                      </p:tavLst>
                                    </p:anim>
                                    <p:anim calcmode="lin" valueType="num">
                                      <p:cBhvr>
                                        <p:cTn id="14" dur="1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 fill="hold"/>
                                        <p:tgtEl>
                                          <p:spTgt spid="6"/>
                                        </p:tgtEl>
                                        <p:attrNameLst>
                                          <p:attrName>ppt_x</p:attrName>
                                        </p:attrNameLst>
                                      </p:cBhvr>
                                      <p:tavLst>
                                        <p:tav tm="0">
                                          <p:val>
                                            <p:strVal val="#ppt_x"/>
                                          </p:val>
                                        </p:tav>
                                        <p:tav tm="100000">
                                          <p:val>
                                            <p:strVal val="#ppt_x"/>
                                          </p:val>
                                        </p:tav>
                                      </p:tavLst>
                                    </p:anim>
                                    <p:anim calcmode="lin" valueType="num">
                                      <p:cBhvr additive="base">
                                        <p:cTn id="20" dur="1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1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1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1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down)">
                                      <p:cBhvr>
                                        <p:cTn id="40" dur="1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10"/>
                                        <p:tgtEl>
                                          <p:spTgt spid="14"/>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1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10"/>
                                        <p:tgtEl>
                                          <p:spTgt spid="15"/>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down)">
                                      <p:cBhvr>
                                        <p:cTn id="60" dur="1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wipe(down)">
                                      <p:cBhvr>
                                        <p:cTn id="65" dur="10"/>
                                        <p:tgtEl>
                                          <p:spTgt spid="16"/>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wipe(down)">
                                      <p:cBhvr>
                                        <p:cTn id="70" dur="1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9" grpId="0" animBg="1"/>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932329" y="109632"/>
            <a:ext cx="10515600" cy="804768"/>
          </a:xfrm>
          <a:solidFill>
            <a:srgbClr val="002060"/>
          </a:solidFill>
        </p:spPr>
        <p:txBody>
          <a:bodyPr>
            <a:normAutofit fontScale="90000"/>
          </a:bodyPr>
          <a:lstStyle/>
          <a:p>
            <a:pPr algn="ctr"/>
            <a:r>
              <a:rPr lang="vi-VN" sz="4000" b="1" i="1" dirty="0" smtClean="0">
                <a:solidFill>
                  <a:schemeClr val="bg1"/>
                </a:solidFill>
              </a:rPr>
              <a:t>1.1</a:t>
            </a:r>
            <a:r>
              <a:rPr lang="vi-VN" sz="4000" b="1" i="1" dirty="0">
                <a:solidFill>
                  <a:schemeClr val="bg1"/>
                </a:solidFill>
              </a:rPr>
              <a:t>. Chủ trương phát triển kinh tế, xã hội</a:t>
            </a:r>
            <a:br>
              <a:rPr lang="vi-VN" sz="4000" b="1" i="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549624" y="1018802"/>
            <a:ext cx="6535271" cy="2679140"/>
          </a:xfrm>
        </p:spPr>
        <p:txBody>
          <a:bodyPr>
            <a:noAutofit/>
          </a:bodyPr>
          <a:lstStyle/>
          <a:p>
            <a:pPr marL="0" indent="0" algn="just">
              <a:buNone/>
            </a:pPr>
            <a:r>
              <a:rPr lang="en-US" sz="3200" b="1" i="1" dirty="0" smtClean="0">
                <a:solidFill>
                  <a:srgbClr val="FF0000"/>
                </a:solidFill>
              </a:rPr>
              <a:t>b</a:t>
            </a:r>
            <a:r>
              <a:rPr lang="vi-VN" sz="3200" b="1" i="1" dirty="0" smtClean="0">
                <a:solidFill>
                  <a:srgbClr val="FF0000"/>
                </a:solidFill>
              </a:rPr>
              <a:t>) Những </a:t>
            </a:r>
            <a:r>
              <a:rPr lang="vi-VN" sz="3200" b="1" i="1" dirty="0">
                <a:solidFill>
                  <a:srgbClr val="FF0000"/>
                </a:solidFill>
              </a:rPr>
              <a:t>định hướng lớn phát triển kinh tế, xã hội </a:t>
            </a:r>
            <a:endParaRPr lang="en-US" sz="3200" b="1" i="1" dirty="0" smtClean="0">
              <a:solidFill>
                <a:srgbClr val="FF0000"/>
              </a:solidFill>
            </a:endParaRPr>
          </a:p>
          <a:p>
            <a:pPr marL="0" indent="0" algn="just" fontAlgn="base">
              <a:buNone/>
            </a:pPr>
            <a:r>
              <a:rPr lang="vi-VN" sz="3200" i="1" dirty="0"/>
              <a:t>Hai là, </a:t>
            </a:r>
            <a:r>
              <a:rPr lang="vi-VN" sz="3200" dirty="0"/>
              <a:t>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 </a:t>
            </a:r>
            <a:endParaRPr lang="en-US" sz="3200" dirty="0"/>
          </a:p>
          <a:p>
            <a:pPr marL="0" indent="0" algn="just">
              <a:buNone/>
            </a:pPr>
            <a:endParaRPr lang="en-US" sz="3200"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248" y="1156447"/>
            <a:ext cx="4303058" cy="2420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7248" y="3697942"/>
            <a:ext cx="4303057" cy="3039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6569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744" y="2134908"/>
            <a:ext cx="6415790" cy="1837485"/>
          </a:xfrm>
        </p:spPr>
        <p:txBody>
          <a:bodyPr>
            <a:noAutofit/>
          </a:bodyPr>
          <a:lstStyle/>
          <a:p>
            <a:pPr algn="just"/>
            <a:r>
              <a:rPr lang="vi-VN" sz="3000" i="1" dirty="0">
                <a:latin typeface="Times New Roman" panose="02020603050405020304" pitchFamily="18" charset="0"/>
                <a:cs typeface="Times New Roman" panose="02020603050405020304" pitchFamily="18" charset="0"/>
              </a:rPr>
              <a:t>Ba là,</a:t>
            </a:r>
            <a:r>
              <a:rPr lang="vi-VN" sz="3000" dirty="0">
                <a:latin typeface="Times New Roman" panose="02020603050405020304" pitchFamily="18" charset="0"/>
                <a:cs typeface="Times New Roman" panose="02020603050405020304" pitchFamily="18" charset="0"/>
              </a:rPr>
              <a:t> chính sách xã hội đúng đắn, công bằng vì con người là động lực mạnh mẽ phát huy mọi năng lực sáng tạo của nhân dân trong sự nghiệp xây dựng và bảo vệ Tổ quốc. </a:t>
            </a:r>
            <a:endParaRPr lang="en-US" sz="3000"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645459" y="230656"/>
            <a:ext cx="9453282" cy="697191"/>
          </a:xfrm>
          <a:prstGeom prst="rect">
            <a:avLst/>
          </a:prstGeom>
          <a:solidFill>
            <a:srgbClr val="00206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solidFill>
                  <a:schemeClr val="bg1"/>
                </a:solidFill>
              </a:rPr>
              <a:t/>
            </a:r>
            <a:br>
              <a:rPr lang="nl-NL" sz="2800" b="1" dirty="0" smtClean="0">
                <a:solidFill>
                  <a:schemeClr val="bg1"/>
                </a:solidFill>
              </a:rPr>
            </a:br>
            <a:r>
              <a:rPr lang="vi-VN" sz="2800" b="1" dirty="0" smtClean="0">
                <a:solidFill>
                  <a:schemeClr val="bg1"/>
                </a:solidFill>
              </a:rPr>
              <a:t>1.1. Chủ trương phát triển kinh tế, xã hội</a:t>
            </a:r>
            <a:br>
              <a:rPr lang="vi-VN" sz="2800" b="1" dirty="0" smtClean="0">
                <a:solidFill>
                  <a:schemeClr val="bg1"/>
                </a:solidFill>
              </a:rPr>
            </a:br>
            <a:endParaRPr lang="en-US" sz="2800" dirty="0">
              <a:solidFill>
                <a:schemeClr val="bg1"/>
              </a:solidFill>
            </a:endParaRPr>
          </a:p>
        </p:txBody>
      </p:sp>
      <p:sp>
        <p:nvSpPr>
          <p:cNvPr id="7" name="Rectangle 6"/>
          <p:cNvSpPr/>
          <p:nvPr/>
        </p:nvSpPr>
        <p:spPr>
          <a:xfrm>
            <a:off x="774264" y="1029309"/>
            <a:ext cx="8872942" cy="523220"/>
          </a:xfrm>
          <a:prstGeom prst="rect">
            <a:avLst/>
          </a:prstGeom>
        </p:spPr>
        <p:txBody>
          <a:bodyPr wrap="none">
            <a:spAutoFit/>
          </a:bodyPr>
          <a:lstStyle/>
          <a:p>
            <a:pPr algn="just"/>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5235" y="1845607"/>
            <a:ext cx="4383741" cy="322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060" y="1986990"/>
            <a:ext cx="9679202" cy="1490728"/>
          </a:xfrm>
        </p:spPr>
        <p:txBody>
          <a:bodyPr>
            <a:noAutofit/>
          </a:bodyPr>
          <a:lstStyle/>
          <a:p>
            <a:pPr marL="0" indent="0" algn="just">
              <a:buNone/>
            </a:pPr>
            <a:r>
              <a:rPr lang="vi-VN" sz="3000" i="1" dirty="0">
                <a:latin typeface="Times New Roman" panose="02020603050405020304" pitchFamily="18" charset="0"/>
                <a:cs typeface="Times New Roman" panose="02020603050405020304" pitchFamily="18" charset="0"/>
              </a:rPr>
              <a:t>Bốn là, </a:t>
            </a:r>
            <a:r>
              <a:rPr lang="vi-VN" sz="3000" dirty="0">
                <a:latin typeface="Times New Roman" panose="02020603050405020304" pitchFamily="18" charset="0"/>
                <a:cs typeface="Times New Roman" panose="02020603050405020304" pitchFamily="18" charset="0"/>
              </a:rPr>
              <a:t>tạo môi trường và điều kiện để mọi người lao động có việc làm và thu nhập tốt hơn. </a:t>
            </a:r>
            <a:r>
              <a:rPr lang="nl-NL" sz="3000" dirty="0" smtClean="0">
                <a:latin typeface="Times New Roman" panose="02020603050405020304" pitchFamily="18" charset="0"/>
                <a:cs typeface="Times New Roman" panose="02020603050405020304" pitchFamily="18" charset="0"/>
              </a:rPr>
              <a:t>	</a:t>
            </a:r>
            <a:endParaRPr lang="en-US" sz="3000" dirty="0">
              <a:latin typeface="Times New Roman" panose="02020603050405020304" pitchFamily="18" charset="0"/>
              <a:cs typeface="Times New Roman" panose="02020603050405020304" pitchFamily="18" charset="0"/>
            </a:endParaRPr>
          </a:p>
        </p:txBody>
      </p:sp>
      <p:sp>
        <p:nvSpPr>
          <p:cNvPr id="7" name="Rectangle 6"/>
          <p:cNvSpPr/>
          <p:nvPr/>
        </p:nvSpPr>
        <p:spPr>
          <a:xfrm>
            <a:off x="774264" y="1250577"/>
            <a:ext cx="8872942" cy="523220"/>
          </a:xfrm>
          <a:prstGeom prst="rect">
            <a:avLst/>
          </a:prstGeom>
        </p:spPr>
        <p:txBody>
          <a:bodyPr wrap="none">
            <a:spAutoFit/>
          </a:bodyPr>
          <a:lstStyle/>
          <a:p>
            <a:pPr algn="just"/>
            <a:r>
              <a:rPr lang="en-US" sz="2800" b="1" i="1" dirty="0">
                <a:solidFill>
                  <a:srgbClr val="FF0000"/>
                </a:solidFill>
              </a:rPr>
              <a:t>b</a:t>
            </a:r>
            <a:r>
              <a:rPr lang="vi-VN" sz="2800" b="1" i="1" dirty="0">
                <a:solidFill>
                  <a:srgbClr val="FF0000"/>
                </a:solidFill>
              </a:rPr>
              <a:t>) Những định hướng lớn phát triển kinh tế, xã hội </a:t>
            </a:r>
            <a:endParaRPr lang="en-US" sz="2800" b="1" i="1" dirty="0">
              <a:solidFill>
                <a:srgbClr val="FF0000"/>
              </a:solidFill>
            </a:endParaRPr>
          </a:p>
        </p:txBody>
      </p:sp>
      <p:sp>
        <p:nvSpPr>
          <p:cNvPr id="8" name="Title 1"/>
          <p:cNvSpPr txBox="1">
            <a:spLocks/>
          </p:cNvSpPr>
          <p:nvPr/>
        </p:nvSpPr>
        <p:spPr>
          <a:xfrm>
            <a:off x="322729" y="230656"/>
            <a:ext cx="9776012" cy="818215"/>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smtClean="0"/>
              <a:t/>
            </a:r>
            <a:br>
              <a:rPr lang="nl-NL" sz="2800" b="1" dirty="0" smtClean="0"/>
            </a:br>
            <a:r>
              <a:rPr lang="vi-VN" sz="2800" b="1" dirty="0" smtClean="0"/>
              <a:t>1.1. Chủ trương phát triển kinh tế, xã hội</a:t>
            </a:r>
            <a:br>
              <a:rPr lang="vi-VN" sz="2800" b="1" dirty="0" smtClean="0"/>
            </a:br>
            <a:endParaRPr lang="en-US"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10" y="3816556"/>
            <a:ext cx="3637324" cy="270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5234" y="3816556"/>
            <a:ext cx="3989497" cy="270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7301" y="3816556"/>
            <a:ext cx="3632615" cy="270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4772</TotalTime>
  <Words>381</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Tahoma</vt:lpstr>
      <vt:lpstr>Times New Roman</vt:lpstr>
      <vt:lpstr>Trebuchet MS</vt:lpstr>
      <vt:lpstr>Wingdings 3</vt:lpstr>
      <vt:lpstr>Facet</vt:lpstr>
      <vt:lpstr> Bài 4  PHÁT TRIỂN KINH TẾ, XÃ HỘI,        VĂN HÓA, CON NGƯỜI Ở VIỆT NAM</vt:lpstr>
      <vt:lpstr>Nội dung</vt:lpstr>
      <vt:lpstr>1.1. Chủ trương phát triển kinh tế, xã hội </vt:lpstr>
      <vt:lpstr>PowerPoint Presentation</vt:lpstr>
      <vt:lpstr>1.1. Chủ trương phát triển kinh tế, xã hội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cp:lastModifiedBy>
  <cp:revision>168</cp:revision>
  <dcterms:created xsi:type="dcterms:W3CDTF">2019-08-29T03:16:30Z</dcterms:created>
  <dcterms:modified xsi:type="dcterms:W3CDTF">2021-06-14T23:55:43Z</dcterms:modified>
</cp:coreProperties>
</file>