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Layouts/slideLayout39.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48" r:id="rId1"/>
    <p:sldMasterId id="2147484924" r:id="rId2"/>
    <p:sldMasterId id="2147484938" r:id="rId3"/>
  </p:sldMasterIdLst>
  <p:notesMasterIdLst>
    <p:notesMasterId r:id="rId71"/>
  </p:notesMasterIdLst>
  <p:sldIdLst>
    <p:sldId id="400" r:id="rId4"/>
    <p:sldId id="404" r:id="rId5"/>
    <p:sldId id="405" r:id="rId6"/>
    <p:sldId id="407" r:id="rId7"/>
    <p:sldId id="467" r:id="rId8"/>
    <p:sldId id="468" r:id="rId9"/>
    <p:sldId id="482" r:id="rId10"/>
    <p:sldId id="408" r:id="rId11"/>
    <p:sldId id="421" r:id="rId12"/>
    <p:sldId id="413" r:id="rId13"/>
    <p:sldId id="412" r:id="rId14"/>
    <p:sldId id="485" r:id="rId15"/>
    <p:sldId id="486" r:id="rId16"/>
    <p:sldId id="487" r:id="rId17"/>
    <p:sldId id="488" r:id="rId18"/>
    <p:sldId id="489" r:id="rId19"/>
    <p:sldId id="490" r:id="rId20"/>
    <p:sldId id="491" r:id="rId21"/>
    <p:sldId id="424" r:id="rId22"/>
    <p:sldId id="416" r:id="rId23"/>
    <p:sldId id="417" r:id="rId24"/>
    <p:sldId id="492" r:id="rId25"/>
    <p:sldId id="418" r:id="rId26"/>
    <p:sldId id="419" r:id="rId27"/>
    <p:sldId id="469" r:id="rId28"/>
    <p:sldId id="478" r:id="rId29"/>
    <p:sldId id="477" r:id="rId30"/>
    <p:sldId id="428" r:id="rId31"/>
    <p:sldId id="493" r:id="rId32"/>
    <p:sldId id="427" r:id="rId33"/>
    <p:sldId id="470" r:id="rId34"/>
    <p:sldId id="429" r:id="rId35"/>
    <p:sldId id="494" r:id="rId36"/>
    <p:sldId id="509" r:id="rId37"/>
    <p:sldId id="510" r:id="rId38"/>
    <p:sldId id="511" r:id="rId39"/>
    <p:sldId id="513" r:id="rId40"/>
    <p:sldId id="480" r:id="rId41"/>
    <p:sldId id="474" r:id="rId42"/>
    <p:sldId id="481" r:id="rId43"/>
    <p:sldId id="475" r:id="rId44"/>
    <p:sldId id="444" r:id="rId45"/>
    <p:sldId id="443" r:id="rId46"/>
    <p:sldId id="466" r:id="rId47"/>
    <p:sldId id="446" r:id="rId48"/>
    <p:sldId id="448" r:id="rId49"/>
    <p:sldId id="450" r:id="rId50"/>
    <p:sldId id="449" r:id="rId51"/>
    <p:sldId id="451" r:id="rId52"/>
    <p:sldId id="452" r:id="rId53"/>
    <p:sldId id="453" r:id="rId54"/>
    <p:sldId id="454" r:id="rId55"/>
    <p:sldId id="514" r:id="rId56"/>
    <p:sldId id="495" r:id="rId57"/>
    <p:sldId id="496" r:id="rId58"/>
    <p:sldId id="497" r:id="rId59"/>
    <p:sldId id="498" r:id="rId60"/>
    <p:sldId id="515" r:id="rId61"/>
    <p:sldId id="500" r:id="rId62"/>
    <p:sldId id="516" r:id="rId63"/>
    <p:sldId id="502" r:id="rId64"/>
    <p:sldId id="503" r:id="rId65"/>
    <p:sldId id="504" r:id="rId66"/>
    <p:sldId id="517" r:id="rId67"/>
    <p:sldId id="506" r:id="rId68"/>
    <p:sldId id="460" r:id="rId69"/>
    <p:sldId id="45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CCFF"/>
    <a:srgbClr val="6600CC"/>
    <a:srgbClr val="CC0066"/>
    <a:srgbClr val="FF3399"/>
    <a:srgbClr val="660066"/>
    <a:srgbClr val="996633"/>
    <a:srgbClr val="006600"/>
    <a:srgbClr val="663300"/>
    <a:srgbClr val="990000"/>
    <a:srgbClr val="3333C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118" autoAdjust="0"/>
    <p:restoredTop sz="94624" autoAdjust="0"/>
  </p:normalViewPr>
  <p:slideViewPr>
    <p:cSldViewPr>
      <p:cViewPr>
        <p:scale>
          <a:sx n="59" d="100"/>
          <a:sy n="59" d="100"/>
        </p:scale>
        <p:origin x="-1176" y="-300"/>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13/03/2021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 xmlns:p14="http://schemas.microsoft.com/office/powerpoint/2010/main" val="3904503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2</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 xmlns:p14="http://schemas.microsoft.com/office/powerpoint/2010/main" val="2208995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13/03/2021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313172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13/03/2021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3065089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21BCBE-5765-46D3-BA4F-E21B47D4CF2C}" type="datetimeFigureOut">
              <a:rPr lang="en-US" smtClean="0"/>
              <a:pPr/>
              <a:t>13/03/2021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1590097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B21BCBE-5765-46D3-BA4F-E21B47D4CF2C}" type="datetimeFigureOut">
              <a:rPr lang="en-US" smtClean="0"/>
              <a:pPr/>
              <a:t>13/03/2021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2843210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B21BCBE-5765-46D3-BA4F-E21B47D4CF2C}" type="datetimeFigureOut">
              <a:rPr lang="en-US" smtClean="0"/>
              <a:pPr/>
              <a:t>13/03/2021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1603047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B21BCBE-5765-46D3-BA4F-E21B47D4CF2C}" type="datetimeFigureOut">
              <a:rPr lang="en-US" smtClean="0"/>
              <a:pPr/>
              <a:t>13/03/2021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4281355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21BCBE-5765-46D3-BA4F-E21B47D4CF2C}" type="datetimeFigureOut">
              <a:rPr lang="en-US" smtClean="0"/>
              <a:pPr/>
              <a:t>13/03/2021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2145944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pPr/>
              <a:t>13/03/2021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120501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21BCBE-5765-46D3-BA4F-E21B47D4CF2C}" type="datetimeFigureOut">
              <a:rPr lang="en-US" smtClean="0"/>
              <a:pPr/>
              <a:t>13/03/2021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2211941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13/03/2021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426396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21BCBE-5765-46D3-BA4F-E21B47D4CF2C}" type="datetimeFigureOut">
              <a:rPr lang="en-US" smtClean="0"/>
              <a:pPr/>
              <a:t>13/03/2021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293058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67"/>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0"/>
            <a:ext cx="12306099"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67"/>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 xmlns:p14="http://schemas.microsoft.com/office/powerpoint/2010/main" val="36828187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34"/>
            <a:ext cx="12280867"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3"/>
            <a:ext cx="12280867"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3" y="24194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3" y="27978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3" y="28423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67"/>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0"/>
            <a:ext cx="12306099"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1" y="2863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1" y="32447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1" y="27701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2" y="25210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34" y="4041534"/>
            <a:ext cx="6952799"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54" y="5412334"/>
            <a:ext cx="6952799"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 xmlns:p14="http://schemas.microsoft.com/office/powerpoint/2010/main" val="3182740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4" y="2882401"/>
            <a:ext cx="8138799"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25"/>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67"/>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0"/>
            <a:ext cx="12306099"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1269076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67"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3" y="2070600"/>
            <a:ext cx="4453199"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67"/>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0"/>
            <a:ext cx="12306099"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1670283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1" y="2168801"/>
            <a:ext cx="3295599"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67"/>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0"/>
            <a:ext cx="12306099"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6388029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0"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67"/>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0"/>
            <a:ext cx="12306099"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16783806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05"/>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67"/>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0"/>
            <a:ext cx="12306099"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13292104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9" y="5929034"/>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9" y="6104148"/>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3" y="567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3" y="604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3" y="609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67"/>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0"/>
            <a:ext cx="12306099"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1" y="611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1" y="649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1" y="602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2" y="577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4046690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6" y="849033"/>
            <a:ext cx="12271933"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4" y="1024134"/>
            <a:ext cx="12280867"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3" y="590624"/>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3" y="969091"/>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3" y="1013557"/>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67"/>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0"/>
            <a:ext cx="12306099"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1" y="1034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1" y="1415934"/>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1" y="941375"/>
            <a:ext cx="152799"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2" y="692224"/>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 xmlns:p14="http://schemas.microsoft.com/office/powerpoint/2010/main" val="36951242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 xmlns:p14="http://schemas.microsoft.com/office/powerpoint/2010/main" val="37895894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 xmlns:p14="http://schemas.microsoft.com/office/powerpoint/2010/main" val="596808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0"/>
            <a:ext cx="3276600"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 xmlns:p14="http://schemas.microsoft.com/office/powerpoint/2010/main" val="11371750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 xmlns:p14="http://schemas.microsoft.com/office/powerpoint/2010/main" val="28524775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994996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262052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1738140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Tree>
    <p:extLst>
      <p:ext uri="{BB962C8B-B14F-4D97-AF65-F5344CB8AC3E}">
        <p14:creationId xmlns="" xmlns:p14="http://schemas.microsoft.com/office/powerpoint/2010/main" val="139348277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Tree>
    <p:extLst>
      <p:ext uri="{BB962C8B-B14F-4D97-AF65-F5344CB8AC3E}">
        <p14:creationId xmlns="" xmlns:p14="http://schemas.microsoft.com/office/powerpoint/2010/main" val="9137751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4280536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sz="1400" b="1" dirty="0">
              <a:solidFill>
                <a:prstClr val="white"/>
              </a:solidFill>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86"/>
              <a:endParaRPr lang="en-US">
                <a:solidFill>
                  <a:prstClr val="black"/>
                </a:solidFill>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86"/>
              <a:endParaRPr lang="en-US" dirty="0">
                <a:solidFill>
                  <a:prstClr val="black"/>
                </a:solidFill>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86"/>
              <a:endParaRPr lang="en-US">
                <a:solidFill>
                  <a:prstClr val="black"/>
                </a:solidFill>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86"/>
              <a:endParaRPr lang="en-US">
                <a:solidFill>
                  <a:prstClr val="black"/>
                </a:solidFill>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86"/>
              <a:endParaRPr lang="en-US">
                <a:solidFill>
                  <a:prstClr val="black"/>
                </a:solidFill>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86"/>
              <a:endParaRPr lang="en-US">
                <a:solidFill>
                  <a:prstClr val="black"/>
                </a:solidFill>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86"/>
              <a:endParaRPr lang="en-US">
                <a:solidFill>
                  <a:prstClr val="black"/>
                </a:solidFill>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81048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0268151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286"/>
            <a:endParaRPr lang="ko-KR" altLang="en-US">
              <a:solidFill>
                <a:prstClr val="white"/>
              </a:solidFill>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86"/>
              <a:endParaRPr lang="en-US">
                <a:solidFill>
                  <a:prstClr val="black"/>
                </a:solidFill>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86"/>
              <a:endParaRPr lang="en-US">
                <a:solidFill>
                  <a:prstClr val="black"/>
                </a:solidFill>
              </a:endParaRPr>
            </a:p>
          </p:txBody>
        </p:sp>
      </p:grpSp>
    </p:spTree>
    <p:extLst>
      <p:ext uri="{BB962C8B-B14F-4D97-AF65-F5344CB8AC3E}">
        <p14:creationId xmlns="" xmlns:p14="http://schemas.microsoft.com/office/powerpoint/2010/main" val="6769897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 xmlns:p14="http://schemas.microsoft.com/office/powerpoint/2010/main" val="31611507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2475319178"/>
      </p:ext>
    </p:extLst>
  </p:cSld>
  <p:clrMapOvr>
    <a:masterClrMapping/>
  </p:clrMapOvr>
  <p:extLst mod="1">
    <p:ext uri="{DCECCB84-F9BA-43D5-87BE-67443E8EF086}">
      <p15:sldGuideLst xmlns="" xmlns:p15="http://schemas.microsoft.com/office/powerpoint/2012/main">
        <p15:guide id="4294967295" orient="horz" pos="2160">
          <p15:clr>
            <a:srgbClr val="FBAE40"/>
          </p15:clr>
        </p15:guide>
        <p15:guide id="4294967295"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25241391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2734517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 xmlns:p14="http://schemas.microsoft.com/office/powerpoint/2010/main" val="168248311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404893762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1213555445"/>
      </p:ext>
    </p:extLst>
  </p:cSld>
  <p:clrMapOvr>
    <a:masterClrMapping/>
  </p:clrMapOvr>
  <p:extLst mod="1">
    <p:ext uri="{DCECCB84-F9BA-43D5-87BE-67443E8EF086}">
      <p15:sldGuideLst xmlns="" xmlns:p15="http://schemas.microsoft.com/office/powerpoint/2012/main">
        <p15:guide id="4294967295" orient="horz" pos="2160">
          <p15:clr>
            <a:srgbClr val="FBAE40"/>
          </p15:clr>
        </p15:guide>
        <p15:guide id="4294967295"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en-US">
              <a:solidFill>
                <a:prstClr val="white"/>
              </a:solidFill>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 xmlns:p14="http://schemas.microsoft.com/office/powerpoint/2010/main" val="3401988314"/>
      </p:ext>
    </p:extLst>
  </p:cSld>
  <p:clrMapOvr>
    <a:masterClrMapping/>
  </p:clrMapOvr>
  <p:extLst mod="1">
    <p:ext uri="{DCECCB84-F9BA-43D5-87BE-67443E8EF086}">
      <p15:sldGuideLst xmlns="" xmlns:p15="http://schemas.microsoft.com/office/powerpoint/2012/main">
        <p15:guide id="4294967295" orient="horz" pos="2160">
          <p15:clr>
            <a:srgbClr val="FBAE40"/>
          </p15:clr>
        </p15:guide>
        <p15:guide id="4294967295"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401267657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 xmlns:p14="http://schemas.microsoft.com/office/powerpoint/2010/main" val="408107772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8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pPr defTabSz="914286"/>
            <a:r>
              <a:rPr lang="en-US" altLang="ko-KR" sz="1400" b="1" dirty="0">
                <a:solidFill>
                  <a:prstClr val="white"/>
                </a:solidFill>
                <a:cs typeface="Arial" pitchFamily="34" charset="0"/>
              </a:rPr>
              <a:t>You can Change Fill Color &amp;</a:t>
            </a:r>
          </a:p>
          <a:p>
            <a:pPr defTabSz="914286"/>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286"/>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pPr defTabSz="914286"/>
            <a:r>
              <a:rPr lang="en-US" altLang="ko-KR" sz="2800" b="1" dirty="0">
                <a:solidFill>
                  <a:prstClr val="white"/>
                </a:solidFill>
                <a:cs typeface="Arial" pitchFamily="34" charset="0"/>
              </a:rPr>
              <a:t>FREE </a:t>
            </a:r>
          </a:p>
          <a:p>
            <a:pPr defTabSz="914286"/>
            <a:r>
              <a:rPr lang="en-US" altLang="ko-KR" sz="2800" b="1" dirty="0">
                <a:solidFill>
                  <a:prstClr val="white"/>
                </a:solidFill>
                <a:cs typeface="Arial" pitchFamily="34" charset="0"/>
              </a:rPr>
              <a:t>PPT TEMPLATES</a:t>
            </a:r>
          </a:p>
        </p:txBody>
      </p:sp>
    </p:spTree>
    <p:extLst>
      <p:ext uri="{BB962C8B-B14F-4D97-AF65-F5344CB8AC3E}">
        <p14:creationId xmlns=""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3" Type="http://schemas.openxmlformats.org/officeDocument/2006/relationships/slideLayout" Target="../slideLayouts/slideLayout27.xml"/><Relationship Id="rId21" Type="http://schemas.openxmlformats.org/officeDocument/2006/relationships/theme" Target="../theme/theme3.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21BCBE-5765-46D3-BA4F-E21B47D4CF2C}" type="datetimeFigureOut">
              <a:rPr lang="en-US" smtClean="0"/>
              <a:pPr/>
              <a:t>13/03/2021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847686-4720-432E-AA12-47DA17ED5B1C}" type="slidenum">
              <a:rPr lang="en-US" smtClean="0"/>
              <a:pPr/>
              <a:t>‹#›</a:t>
            </a:fld>
            <a:endParaRPr lang="en-US"/>
          </a:p>
        </p:txBody>
      </p:sp>
    </p:spTree>
    <p:extLst>
      <p:ext uri="{BB962C8B-B14F-4D97-AF65-F5344CB8AC3E}">
        <p14:creationId xmlns="" xmlns:p14="http://schemas.microsoft.com/office/powerpoint/2010/main" val="2383536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9"/>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0"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7" y="2053567"/>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9" r:id="rId4"/>
    <p:sldLayoutId id="2147484930" r:id="rId5"/>
    <p:sldLayoutId id="2147484931" r:id="rId6"/>
    <p:sldLayoutId id="2147484932" r:id="rId7"/>
    <p:sldLayoutId id="2147484933" r:id="rId8"/>
    <p:sldLayoutId id="2147484934" r:id="rId9"/>
    <p:sldLayoutId id="2147484935" r:id="rId10"/>
    <p:sldLayoutId id="2147484936" r:id="rId11"/>
    <p:sldLayoutId id="2147484937" r:id="rId12"/>
    <p:sldLayoutId id="214748496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3" r:id="rId4"/>
    <p:sldLayoutId id="2147484944" r:id="rId5"/>
    <p:sldLayoutId id="2147484945" r:id="rId6"/>
    <p:sldLayoutId id="2147484946" r:id="rId7"/>
    <p:sldLayoutId id="2147484947" r:id="rId8"/>
    <p:sldLayoutId id="2147484948" r:id="rId9"/>
    <p:sldLayoutId id="2147484949" r:id="rId10"/>
    <p:sldLayoutId id="2147484950" r:id="rId11"/>
    <p:sldLayoutId id="2147484951" r:id="rId12"/>
    <p:sldLayoutId id="2147484952" r:id="rId13"/>
    <p:sldLayoutId id="2147484953" r:id="rId14"/>
    <p:sldLayoutId id="2147484954" r:id="rId15"/>
    <p:sldLayoutId id="2147484955" r:id="rId16"/>
    <p:sldLayoutId id="2147484956" r:id="rId17"/>
    <p:sldLayoutId id="2147484957" r:id="rId18"/>
    <p:sldLayoutId id="2147484958" r:id="rId19"/>
    <p:sldLayoutId id="2147484959"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wmf"/><Relationship Id="rId2" Type="http://schemas.openxmlformats.org/officeDocument/2006/relationships/notesSlide" Target="../notesSlides/notesSlide1.xml"/><Relationship Id="rId1" Type="http://schemas.openxmlformats.org/officeDocument/2006/relationships/slideLayout" Target="../slideLayouts/slideLayout19.xml"/><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9.xml"/><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2.xml"/><Relationship Id="rId5" Type="http://schemas.openxmlformats.org/officeDocument/2006/relationships/image" Target="../media/image24.jpe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5.jpeg"/><Relationship Id="rId1" Type="http://schemas.openxmlformats.org/officeDocument/2006/relationships/slideLayout" Target="../slideLayouts/slideLayout22.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8" Type="http://schemas.openxmlformats.org/officeDocument/2006/relationships/hyperlink" Target="https://vi.wikipedia.org/wiki/H%E1%BA%A3i_Ph%C3%B2ng" TargetMode="External"/><Relationship Id="rId3" Type="http://schemas.openxmlformats.org/officeDocument/2006/relationships/hyperlink" Target="https://vi.wikipedia.org/wiki/Qu%C3%A2n_%C4%91%E1%BB%99i" TargetMode="External"/><Relationship Id="rId7" Type="http://schemas.openxmlformats.org/officeDocument/2006/relationships/hyperlink" Target="https://vi.wikipedia.org/wiki/Ti%C3%AAn_L%C3%A3ng" TargetMode="External"/><Relationship Id="rId2" Type="http://schemas.openxmlformats.org/officeDocument/2006/relationships/hyperlink" Target="https://vi.wikipedia.org/wiki/C%E1%BA%A3nh_s%C3%A1t" TargetMode="External"/><Relationship Id="rId1" Type="http://schemas.openxmlformats.org/officeDocument/2006/relationships/slideLayout" Target="../slideLayouts/slideLayout22.xml"/><Relationship Id="rId6" Type="http://schemas.openxmlformats.org/officeDocument/2006/relationships/hyperlink" Target="https://vi.wikipedia.org/wiki/V%E1%BB%A5_c%C6%B0%E1%BB%A1ng_ch%E1%BA%BF_%C4%91%E1%BA%A5t_%E1%BB%9F_Ti%C3%AAn_L%C3%A3ng" TargetMode="External"/><Relationship Id="rId5" Type="http://schemas.openxmlformats.org/officeDocument/2006/relationships/image" Target="../media/image28.jpeg"/><Relationship Id="rId4" Type="http://schemas.openxmlformats.org/officeDocument/2006/relationships/image" Target="../media/image27.gif"/></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google.com.vn/imgres?imgurl=http://www.tuanvietnam.net/Library/Images/58/2008/01/congbang_can3.jpg&amp;imgrefurl=http://www.tuanvietnam.net/quan-ly-cong-bang-phai-chang-chi-la-ao-tuong&amp;usg=__T30_4i4qKXsqBoaDOtt4hXC3Wlk=&amp;h=301&amp;w=401&amp;sz=21&amp;hl=vi&amp;start=2&amp;zoom=1&amp;um=1&amp;itbs=1&amp;tbnid=QQx1LXdgmV3bHM:&amp;tbnh=93&amp;tbnw=124&amp;prev=/images?q=c%C3%B4ng+b%E1%BA%B1ng&amp;um=1&amp;hl=vi&amp;sa=N&amp;tbs=isch:1" TargetMode="External"/><Relationship Id="rId1" Type="http://schemas.openxmlformats.org/officeDocument/2006/relationships/slideLayout" Target="../slideLayouts/slideLayout22.xml"/><Relationship Id="rId5" Type="http://schemas.openxmlformats.org/officeDocument/2006/relationships/image" Target="../media/image30.jpeg"/><Relationship Id="rId4" Type="http://schemas.openxmlformats.org/officeDocument/2006/relationships/hyperlink" Target="http://www.google.com.vn/imgres?imgurl=http://vietnamaaa.noosblog.fr/congsan/images/2007/08/31/luat_phap.jpg&amp;imgrefurl=http://vietnamaaa.numeriblog.fr/congsan/2007/09/ch-tch-nc-nguyn.html&amp;usg=__vNrHFISqoapiMrWhDUYC7qOY2b4=&amp;h=726&amp;w=500&amp;sz=25&amp;hl=vi&amp;start=4&amp;zoom=1&amp;um=1&amp;itbs=1&amp;tbnid=HihZ8r6W7I8UwM:&amp;tbnh=141&amp;tbnw=97&amp;prev=/images?q=hi%E1%BA%BFn+ph%C3%A1p&amp;um=1&amp;hl=vi&amp;tbs=isch:1"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2.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9.xml"/><Relationship Id="rId4" Type="http://schemas.openxmlformats.org/officeDocument/2006/relationships/image" Target="../media/image47.jpeg"/></Relationships>
</file>

<file path=ppt/slides/_rels/slide3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19.xml"/></Relationships>
</file>

<file path=ppt/slides/_rels/slide5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3" Type="http://schemas.openxmlformats.org/officeDocument/2006/relationships/image" Target="../media/image71.jpeg"/><Relationship Id="rId7" Type="http://schemas.openxmlformats.org/officeDocument/2006/relationships/image" Target="../media/image75.jpeg"/><Relationship Id="rId2" Type="http://schemas.openxmlformats.org/officeDocument/2006/relationships/image" Target="../media/image70.jpeg"/><Relationship Id="rId1" Type="http://schemas.openxmlformats.org/officeDocument/2006/relationships/slideLayout" Target="../slideLayouts/slideLayout19.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png"/></Relationships>
</file>

<file path=ppt/slides/_rels/slide6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19.xml"/></Relationships>
</file>

<file path=ppt/slides/_rels/slide6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9.xml"/></Relationships>
</file>

<file path=ppt/slides/_rels/slide62.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9.xml"/></Relationships>
</file>

<file path=ppt/slides/_rels/slide63.xml.rels><?xml version="1.0" encoding="UTF-8" standalone="yes"?>
<Relationships xmlns="http://schemas.openxmlformats.org/package/2006/relationships"><Relationship Id="rId3" Type="http://schemas.openxmlformats.org/officeDocument/2006/relationships/image" Target="../media/image82.gif"/><Relationship Id="rId7" Type="http://schemas.openxmlformats.org/officeDocument/2006/relationships/image" Target="../media/image86.jpeg"/><Relationship Id="rId2" Type="http://schemas.openxmlformats.org/officeDocument/2006/relationships/image" Target="../media/image81.gif"/><Relationship Id="rId1" Type="http://schemas.openxmlformats.org/officeDocument/2006/relationships/slideLayout" Target="../slideLayouts/slideLayout19.xml"/><Relationship Id="rId6" Type="http://schemas.openxmlformats.org/officeDocument/2006/relationships/image" Target="../media/image85.gif"/><Relationship Id="rId5" Type="http://schemas.openxmlformats.org/officeDocument/2006/relationships/image" Target="../media/image84.jpeg"/><Relationship Id="rId4" Type="http://schemas.openxmlformats.org/officeDocument/2006/relationships/image" Target="../media/image83.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5.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9.xml"/><Relationship Id="rId4" Type="http://schemas.openxmlformats.org/officeDocument/2006/relationships/image" Target="../media/image89.jpeg"/></Relationships>
</file>

<file path=ppt/slides/_rels/slide66.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19.xml"/></Relationships>
</file>

<file path=ppt/slides/_rels/slide67.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327275" y="3289300"/>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FF0000"/>
              </a:solidFill>
              <a:latin typeface=".VnTime" pitchFamily="34" charset="0"/>
              <a:cs typeface="Arial" panose="020B0604020202020204" pitchFamily="34" charset="0"/>
            </a:endParaRPr>
          </a:p>
        </p:txBody>
      </p:sp>
      <p:sp>
        <p:nvSpPr>
          <p:cNvPr id="5" name="Rectangle 4"/>
          <p:cNvSpPr>
            <a:spLocks noChangeArrowheads="1"/>
          </p:cNvSpPr>
          <p:nvPr/>
        </p:nvSpPr>
        <p:spPr bwMode="auto">
          <a:xfrm>
            <a:off x="1576388" y="1482725"/>
            <a:ext cx="8743950" cy="6783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300"/>
              </a:spcBef>
              <a:spcAft>
                <a:spcPts val="1000"/>
              </a:spcAft>
              <a:buNone/>
            </a:pPr>
            <a:r>
              <a:rPr lang="en-US" altLang="en-US" sz="3600" b="1" dirty="0">
                <a:solidFill>
                  <a:srgbClr val="C00000"/>
                </a:solidFill>
                <a:ea typeface="Calibri" panose="020F0502020204030204" pitchFamily="34" charset="0"/>
                <a:cs typeface="Times New Roman" panose="02020603050405020304" pitchFamily="18" charset="0"/>
              </a:rPr>
              <a:t>BÀI GIẢNG</a:t>
            </a:r>
            <a:endParaRPr lang="en-US" altLang="en-US" sz="3600" dirty="0">
              <a:solidFill>
                <a:srgbClr val="C00000"/>
              </a:solidFill>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0" y="2211388"/>
            <a:ext cx="12039600" cy="101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6000" b="1" dirty="0" smtClean="0">
                <a:solidFill>
                  <a:srgbClr val="008000"/>
                </a:solidFill>
                <a:latin typeface="Arial" panose="020B0604020202020204" pitchFamily="34" charset="0"/>
                <a:cs typeface="Arial" panose="020B0604020202020204" pitchFamily="34" charset="0"/>
              </a:rPr>
              <a:t>GIÁO DỤC CHÍNH </a:t>
            </a:r>
            <a:r>
              <a:rPr lang="en-US" altLang="en-US" sz="6000" b="1" dirty="0">
                <a:solidFill>
                  <a:srgbClr val="008000"/>
                </a:solidFill>
                <a:latin typeface="Arial" panose="020B0604020202020204" pitchFamily="34" charset="0"/>
                <a:cs typeface="Arial" panose="020B0604020202020204" pitchFamily="34" charset="0"/>
              </a:rPr>
              <a:t>TRỊ</a:t>
            </a:r>
            <a:endParaRPr lang="en-US" altLang="en-US" sz="6000" dirty="0">
              <a:solidFill>
                <a:srgbClr val="008000"/>
              </a:solidFill>
              <a:latin typeface="Arial" panose="020B0604020202020204" pitchFamily="34" charset="0"/>
              <a:cs typeface="Arial" panose="020B0604020202020204" pitchFamily="34" charset="0"/>
            </a:endParaRPr>
          </a:p>
        </p:txBody>
      </p:sp>
      <p:sp>
        <p:nvSpPr>
          <p:cNvPr id="16" name="WordArt 4"/>
          <p:cNvSpPr>
            <a:spLocks noChangeArrowheads="1" noChangeShapeType="1" noTextEdit="1"/>
          </p:cNvSpPr>
          <p:nvPr/>
        </p:nvSpPr>
        <p:spPr bwMode="auto">
          <a:xfrm>
            <a:off x="6184900" y="5627689"/>
            <a:ext cx="4021138" cy="769937"/>
          </a:xfrm>
          <a:prstGeom prst="rect">
            <a:avLst/>
          </a:prstGeom>
        </p:spPr>
        <p:txBody>
          <a:bodyPr wrap="none" fromWordArt="1">
            <a:prstTxWarp prst="textPlain">
              <a:avLst>
                <a:gd name="adj" fmla="val 50000"/>
              </a:avLst>
            </a:prstTxWarp>
          </a:bodyPr>
          <a:lstStyle/>
          <a:p>
            <a:pPr algn="ctr"/>
            <a:r>
              <a:rPr lang="vi-VN" sz="3600" kern="10" dirty="0">
                <a:ln w="9525">
                  <a:solidFill>
                    <a:srgbClr val="000000"/>
                  </a:solidFill>
                  <a:round/>
                  <a:headEnd/>
                  <a:tailEnd/>
                </a:ln>
                <a:solidFill>
                  <a:srgbClr val="00FF00"/>
                </a:solidFill>
                <a:latin typeface="Arial Đen"/>
              </a:rPr>
              <a:t>Giảng viên</a:t>
            </a:r>
          </a:p>
          <a:p>
            <a:pPr algn="ctr"/>
            <a:r>
              <a:rPr lang="vi-VN" sz="3600" kern="10" dirty="0">
                <a:ln w="9525">
                  <a:solidFill>
                    <a:srgbClr val="000000"/>
                  </a:solidFill>
                  <a:round/>
                  <a:headEnd/>
                  <a:tailEnd/>
                </a:ln>
                <a:solidFill>
                  <a:srgbClr val="00FF00"/>
                </a:solidFill>
                <a:latin typeface="Arial Đen"/>
              </a:rPr>
              <a:t> </a:t>
            </a:r>
            <a:r>
              <a:rPr lang="en-US" sz="3600" kern="10" dirty="0" smtClean="0">
                <a:ln w="9525">
                  <a:solidFill>
                    <a:srgbClr val="000000"/>
                  </a:solidFill>
                  <a:round/>
                  <a:headEnd/>
                  <a:tailEnd/>
                </a:ln>
                <a:solidFill>
                  <a:srgbClr val="00FF00"/>
                </a:solidFill>
                <a:latin typeface="Arial Đen"/>
              </a:rPr>
              <a:t>TRẦN THỊ HỒNG THU</a:t>
            </a:r>
            <a:endParaRPr lang="en-US" sz="3600" kern="10" dirty="0">
              <a:ln w="9525">
                <a:solidFill>
                  <a:srgbClr val="000000"/>
                </a:solidFill>
                <a:round/>
                <a:headEnd/>
                <a:tailEnd/>
              </a:ln>
              <a:solidFill>
                <a:srgbClr val="00FF00"/>
              </a:solidFill>
              <a:latin typeface="Arial Đen"/>
            </a:endParaRPr>
          </a:p>
        </p:txBody>
      </p:sp>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2059"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cstate="print"/>
              <a:srcRect/>
              <a:stretch>
                <a:fillRect/>
              </a:stretch>
            </a:blipFill>
            <a:ln>
              <a:noFill/>
            </a:ln>
            <a:effectLst>
              <a:outerShdw dist="107763" dir="2700000" algn="ctr" rotWithShape="0">
                <a:srgbClr val="C0C0C0"/>
              </a:outerShdw>
            </a:effectLst>
            <a:extLst>
              <a:ext uri="{91240B29-F687-4F45-9708-019B960494DF}">
                <a14:hiddenLine xmlns=""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pic>
          <p:nvPicPr>
            <p:cNvPr id="2060" name="Picture 19" descr="cosmoS"/>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61" name="Picture 18" descr="BOOK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62" name="Picture 17" descr="BOOK1"/>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63" name="Picture 16" descr="QUILLPEN"/>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064" name="Text Box 15"/>
            <p:cNvSpPr txBox="1">
              <a:spLocks noChangeArrowheads="1"/>
            </p:cNvSpPr>
            <p:nvPr/>
          </p:nvSpPr>
          <p:spPr bwMode="auto">
            <a:xfrm>
              <a:off x="5867" y="9897"/>
              <a:ext cx="900" cy="5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itchFamily="34" charset="0"/>
                <a:cs typeface="Arial" panose="020B0604020202020204" pitchFamily="34" charset="0"/>
              </a:endParaRPr>
            </a:p>
          </p:txBody>
        </p:sp>
        <p:sp>
          <p:nvSpPr>
            <p:cNvPr id="2065" name="Text Box 14"/>
            <p:cNvSpPr txBox="1">
              <a:spLocks noChangeArrowheads="1"/>
            </p:cNvSpPr>
            <p:nvPr/>
          </p:nvSpPr>
          <p:spPr bwMode="auto">
            <a:xfrm>
              <a:off x="6665" y="9863"/>
              <a:ext cx="577" cy="3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066"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a:solidFill>
                    <a:srgbClr val="FFFFFF"/>
                  </a:solidFill>
                  <a:latin typeface="VNbritannic"/>
                </a:rPr>
                <a:t>NÀM </a:t>
              </a:r>
            </a:p>
          </p:txBody>
        </p:sp>
        <p:sp>
          <p:nvSpPr>
            <p:cNvPr id="2067" name="Text Box 12"/>
            <p:cNvSpPr txBox="1">
              <a:spLocks noChangeArrowheads="1"/>
            </p:cNvSpPr>
            <p:nvPr/>
          </p:nvSpPr>
          <p:spPr bwMode="auto">
            <a:xfrm>
              <a:off x="6623" y="10049"/>
              <a:ext cx="720" cy="5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800">
                <a:solidFill>
                  <a:srgbClr val="000000"/>
                </a:solidFill>
                <a:latin typeface=".VnTime" pitchFamily="34" charset="0"/>
                <a:cs typeface="Arial" panose="020B0604020202020204" pitchFamily="34" charset="0"/>
              </a:endParaRPr>
            </a:p>
          </p:txBody>
        </p:sp>
      </p:grpSp>
      <p:sp>
        <p:nvSpPr>
          <p:cNvPr id="2" name="Rectangle 1"/>
          <p:cNvSpPr/>
          <p:nvPr/>
        </p:nvSpPr>
        <p:spPr>
          <a:xfrm>
            <a:off x="1" y="25401"/>
            <a:ext cx="9523414" cy="1027113"/>
          </a:xfrm>
          <a:prstGeom prst="rect">
            <a:avLst/>
          </a:prstGeom>
          <a:solidFill>
            <a:srgbClr val="99663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sz="2000" b="1" dirty="0">
                <a:solidFill>
                  <a:srgbClr val="FFFFFF"/>
                </a:solidFill>
                <a:ea typeface="Calibri" pitchFamily="34" charset="0"/>
                <a:cs typeface="Times New Roman" pitchFamily="18" charset="0"/>
              </a:rPr>
              <a:t>TRƯỜNG CAO ĐẲNG LÝ TỰ TRỌNG TP.HỒ CHÍ MINH</a:t>
            </a:r>
          </a:p>
          <a:p>
            <a:pPr algn="ctr">
              <a:defRPr/>
            </a:pPr>
            <a:r>
              <a:rPr lang="en-US" altLang="en-US" sz="2000" b="1" dirty="0">
                <a:solidFill>
                  <a:srgbClr val="FFFFFF"/>
                </a:solidFill>
                <a:ea typeface="Calibri" pitchFamily="34" charset="0"/>
                <a:cs typeface="Times New Roman" pitchFamily="18" charset="0"/>
              </a:rPr>
              <a:t>KHOA LÝ LUẬN CHÍNH TRỊ</a:t>
            </a:r>
            <a:endParaRPr lang="en-US" altLang="en-US" sz="2000" dirty="0">
              <a:solidFill>
                <a:srgbClr val="FFFFFF"/>
              </a:solidFill>
              <a:ea typeface="Calibri" pitchFamily="34" charset="0"/>
              <a:cs typeface="Times New Roman" pitchFamily="18" charset="0"/>
            </a:endParaRPr>
          </a:p>
        </p:txBody>
      </p:sp>
      <p:pic>
        <p:nvPicPr>
          <p:cNvPr id="20" name="Picture 19"/>
          <p:cNvPicPr>
            <a:picLocks noChangeAspect="1"/>
          </p:cNvPicPr>
          <p:nvPr/>
        </p:nvPicPr>
        <p:blipFill>
          <a:blip r:embed="rId8" cstate="print">
            <a:extLst>
              <a:ext uri="{28A0092B-C50C-407E-A947-70E740481C1C}">
                <a14:useLocalDpi xmlns="" xmlns:a14="http://schemas.microsoft.com/office/drawing/2010/main" val="0"/>
              </a:ext>
            </a:extLst>
          </a:blip>
          <a:stretch>
            <a:fillRect/>
          </a:stretch>
        </p:blipFill>
        <p:spPr>
          <a:xfrm>
            <a:off x="9523414" y="60622"/>
            <a:ext cx="2668586" cy="1004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265810113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500"/>
                                        <p:tgtEl>
                                          <p:spTgt spid="20"/>
                                        </p:tgtEl>
                                      </p:cBhvr>
                                    </p:animEffect>
                                    <p:anim calcmode="lin" valueType="num">
                                      <p:cBhvr>
                                        <p:cTn id="33" dur="1500" fill="hold"/>
                                        <p:tgtEl>
                                          <p:spTgt spid="20"/>
                                        </p:tgtEl>
                                        <p:attrNameLst>
                                          <p:attrName>ppt_x</p:attrName>
                                        </p:attrNameLst>
                                      </p:cBhvr>
                                      <p:tavLst>
                                        <p:tav tm="0">
                                          <p:val>
                                            <p:strVal val="#ppt_x"/>
                                          </p:val>
                                        </p:tav>
                                        <p:tav tm="100000">
                                          <p:val>
                                            <p:strVal val="#ppt_x"/>
                                          </p:val>
                                        </p:tav>
                                      </p:tavLst>
                                    </p:anim>
                                    <p:anim calcmode="lin" valueType="num">
                                      <p:cBhvr>
                                        <p:cTn id="34" dur="1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0">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0"/>
            <a:ext cx="9982200"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0" y="685800"/>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 xmlns:p14="http://schemas.microsoft.com/office/powerpoint/2010/main" val="727987590"/>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1"/>
            <a:ext cx="4495800" cy="1050925"/>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 name="Group 3"/>
          <p:cNvGrpSpPr>
            <a:grpSpLocks/>
          </p:cNvGrpSpPr>
          <p:nvPr/>
        </p:nvGrpSpPr>
        <p:grpSpPr bwMode="auto">
          <a:xfrm>
            <a:off x="244386" y="1816824"/>
            <a:ext cx="11490414" cy="1246189"/>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0"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2" name="Text Box 8"/>
              <p:cNvSpPr txBox="1">
                <a:spLocks noChangeArrowheads="1"/>
              </p:cNvSpPr>
              <p:nvPr/>
            </p:nvSpPr>
            <p:spPr bwMode="gray">
              <a:xfrm>
                <a:off x="1235" y="1295"/>
                <a:ext cx="276" cy="38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a:solidFill>
                      <a:srgbClr val="FFFFFF"/>
                    </a:solidFill>
                    <a:effectLst>
                      <a:outerShdw blurRad="38100" dist="38100" dir="2700000" algn="tl">
                        <a:srgbClr val="C0C0C0"/>
                      </a:outerShdw>
                    </a:effectLst>
                  </a:rPr>
                  <a:t>1</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smtClean="0">
                  <a:solidFill>
                    <a:srgbClr val="C00000"/>
                  </a:solidFill>
                </a:rPr>
                <a:t>Bản </a:t>
              </a:r>
              <a:r>
                <a:rPr lang="nl-NL" sz="2800" b="1" dirty="0">
                  <a:solidFill>
                    <a:srgbClr val="C00000"/>
                  </a:solidFill>
                </a:rPr>
                <a:t>chất và đặc trưng của Nhà nước </a:t>
              </a:r>
              <a:r>
                <a:rPr lang="nl-NL" sz="2800" b="1" dirty="0" smtClean="0">
                  <a:solidFill>
                    <a:srgbClr val="C00000"/>
                  </a:solidFill>
                </a:rPr>
                <a:t>pháp </a:t>
              </a:r>
              <a:r>
                <a:rPr lang="nl-NL" sz="2800" b="1" dirty="0">
                  <a:solidFill>
                    <a:srgbClr val="C00000"/>
                  </a:solidFill>
                </a:rPr>
                <a:t>quyền xã hội chủ nghĩa Việt </a:t>
              </a:r>
              <a:r>
                <a:rPr lang="nl-NL" sz="2800" b="1" dirty="0" smtClean="0">
                  <a:solidFill>
                    <a:srgbClr val="C00000"/>
                  </a:solidFill>
                </a:rPr>
                <a:t>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0" y="3962397"/>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0">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 xmlns:a14="http://schemas.microsoft.com/office/drawing/2010/main" w="0">
                    <a:solidFill>
                      <a:srgbClr val="000000"/>
                    </a:solidFill>
                    <a:prstDash val="solid"/>
                    <a:round/>
                    <a:headEnd/>
                    <a:tailEnd/>
                  </a14:hiddenLine>
                </a:ext>
              </a:extLst>
            </p:spPr>
            <p:txBody>
              <a:bodyPr/>
              <a:lstStyle/>
              <a:p>
                <a:pPr>
                  <a:defRPr/>
                </a:pPr>
                <a:endParaRPr lang="en-US"/>
              </a:p>
            </p:txBody>
          </p:sp>
          <p:sp>
            <p:nvSpPr>
              <p:cNvPr id="19" name="Text Box 22"/>
              <p:cNvSpPr txBox="1">
                <a:spLocks noChangeArrowheads="1"/>
              </p:cNvSpPr>
              <p:nvPr/>
            </p:nvSpPr>
            <p:spPr bwMode="gray">
              <a:xfrm>
                <a:off x="1306" y="3324"/>
                <a:ext cx="135" cy="38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2</a:t>
                </a: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smtClean="0">
                  <a:solidFill>
                    <a:srgbClr val="008000"/>
                  </a:solidFill>
                </a:rPr>
                <a:t>Phương </a:t>
              </a:r>
              <a:r>
                <a:rPr lang="nl-NL" sz="2400" b="1" dirty="0">
                  <a:solidFill>
                    <a:srgbClr val="008000"/>
                  </a:solidFill>
                </a:rPr>
                <a:t>hướng, nhiệm vụ và giải pháp xây dựng và hoàn thiện Nhà nước pháp quyền xã hội chủ nghĩa Việt Nam </a:t>
              </a:r>
              <a:endParaRPr lang="en-US" i="1" dirty="0">
                <a:solidFill>
                  <a:srgbClr val="008000"/>
                </a:solidFill>
              </a:endParaRPr>
            </a:p>
          </p:txBody>
        </p:sp>
      </p:grpSp>
    </p:spTree>
    <p:extLst>
      <p:ext uri="{BB962C8B-B14F-4D97-AF65-F5344CB8AC3E}">
        <p14:creationId xmlns="" xmlns:p14="http://schemas.microsoft.com/office/powerpoint/2010/main" val="7673602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077218"/>
          </a:xfrm>
          <a:prstGeom prst="rect">
            <a:avLst/>
          </a:prstGeom>
        </p:spPr>
        <p:txBody>
          <a:bodyPr wrap="square">
            <a:spAutoFit/>
          </a:bodyPr>
          <a:lstStyle/>
          <a:p>
            <a:pPr marL="514350" indent="-514350" algn="ctr">
              <a:spcBef>
                <a:spcPct val="0"/>
              </a:spcBef>
            </a:pPr>
            <a:r>
              <a:rPr lang="nl-NL" sz="3200" b="1" dirty="0" smtClean="0">
                <a:solidFill>
                  <a:srgbClr val="3333CC"/>
                </a:solidFill>
              </a:rPr>
              <a:t>I. Bản </a:t>
            </a:r>
            <a:r>
              <a:rPr lang="nl-NL" sz="3200" b="1" dirty="0">
                <a:solidFill>
                  <a:srgbClr val="3333CC"/>
                </a:solidFill>
              </a:rPr>
              <a:t>chất và đặc trưng của Nhà nước pháp quyền </a:t>
            </a:r>
            <a:endParaRPr lang="nl-NL" sz="3200" b="1" dirty="0" smtClean="0">
              <a:solidFill>
                <a:srgbClr val="3333CC"/>
              </a:solidFill>
            </a:endParaRPr>
          </a:p>
          <a:p>
            <a:pPr algn="ctr">
              <a:spcBef>
                <a:spcPct val="0"/>
              </a:spcBef>
            </a:pPr>
            <a:r>
              <a:rPr lang="nl-NL" sz="3200" b="1" dirty="0" smtClean="0">
                <a:solidFill>
                  <a:srgbClr val="3333CC"/>
                </a:solidFill>
              </a:rPr>
              <a:t>xã </a:t>
            </a:r>
            <a:r>
              <a:rPr lang="nl-NL" sz="3200" b="1" dirty="0">
                <a:solidFill>
                  <a:srgbClr val="3333CC"/>
                </a:solidFill>
              </a:rPr>
              <a:t>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a:t> </a:t>
            </a:r>
            <a:r>
              <a:rPr lang="nl-NL" sz="1800" b="1" i="1" dirty="0" smtClean="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0" b="1" i="1" dirty="0" smtClean="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Rectangle 11"/>
          <p:cNvSpPr/>
          <p:nvPr/>
        </p:nvSpPr>
        <p:spPr>
          <a:xfrm>
            <a:off x="1219078" y="4469207"/>
            <a:ext cx="543739" cy="523220"/>
          </a:xfrm>
          <a:prstGeom prst="rect">
            <a:avLst/>
          </a:prstGeom>
        </p:spPr>
        <p:txBody>
          <a:bodyPr wrap="none">
            <a:spAutoFit/>
          </a:bodyPr>
          <a:lstStyle/>
          <a:p>
            <a:r>
              <a:rPr lang="nl-NL" sz="2800" b="1" i="1" dirty="0" smtClean="0">
                <a:solidFill>
                  <a:srgbClr val="660066"/>
                </a:solidFill>
                <a:latin typeface="Times New Roman" panose="02020603050405020304" pitchFamily="18" charset="0"/>
                <a:ea typeface="Times New Roman" panose="02020603050405020304" pitchFamily="18" charset="0"/>
              </a:rPr>
              <a:t>2</a:t>
            </a:r>
            <a:r>
              <a:rPr lang="nl-NL" sz="2800" b="1" i="1" dirty="0">
                <a:solidFill>
                  <a:srgbClr val="660066"/>
                </a:solidFill>
                <a:latin typeface="Times New Roman" panose="02020603050405020304" pitchFamily="18" charset="0"/>
                <a:ea typeface="Times New Roman" panose="02020603050405020304" pitchFamily="18" charset="0"/>
              </a:rPr>
              <a:t>. </a:t>
            </a:r>
            <a:endParaRPr lang="en-US" sz="2800" dirty="0">
              <a:solidFill>
                <a:srgbClr val="660066"/>
              </a:solidFill>
            </a:endParaRPr>
          </a:p>
        </p:txBody>
      </p:sp>
      <p:sp>
        <p:nvSpPr>
          <p:cNvPr id="13" name="Rectangle 12"/>
          <p:cNvSpPr/>
          <p:nvPr/>
        </p:nvSpPr>
        <p:spPr>
          <a:xfrm>
            <a:off x="1136528" y="2478449"/>
            <a:ext cx="453970"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1.</a:t>
            </a:r>
            <a:endParaRPr lang="en-US" sz="2800" dirty="0">
              <a:solidFill>
                <a:srgbClr val="008000"/>
              </a:solidFill>
            </a:endParaRPr>
          </a:p>
        </p:txBody>
      </p:sp>
    </p:spTree>
    <p:extLst>
      <p:ext uri="{BB962C8B-B14F-4D97-AF65-F5344CB8AC3E}">
        <p14:creationId xmlns="" xmlns:p14="http://schemas.microsoft.com/office/powerpoint/2010/main" val="13461429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609600" y="1143000"/>
            <a:ext cx="4191001" cy="2514600"/>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3200" i="1" dirty="0" smtClean="0"/>
              <a:t>Nhà nước pháp quyền?</a:t>
            </a:r>
            <a:endParaRPr lang="en-US" sz="3200" b="1" dirty="0"/>
          </a:p>
        </p:txBody>
      </p:sp>
      <p:sp>
        <p:nvSpPr>
          <p:cNvPr id="3" name="TextBox 2"/>
          <p:cNvSpPr txBox="1"/>
          <p:nvPr/>
        </p:nvSpPr>
        <p:spPr>
          <a:xfrm>
            <a:off x="4724400" y="3200400"/>
            <a:ext cx="6934200" cy="2062103"/>
          </a:xfrm>
          <a:prstGeom prst="rect">
            <a:avLst/>
          </a:prstGeom>
          <a:noFill/>
        </p:spPr>
        <p:txBody>
          <a:bodyPr wrap="square" rtlCol="0">
            <a:spAutoFit/>
          </a:bodyPr>
          <a:lstStyle/>
          <a:p>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đề</a:t>
            </a:r>
            <a:r>
              <a:rPr lang="en-US" sz="3200" dirty="0" smtClean="0"/>
              <a:t> </a:t>
            </a:r>
            <a:r>
              <a:rPr lang="en-US" sz="3200" dirty="0" err="1" smtClean="0"/>
              <a:t>cao</a:t>
            </a:r>
            <a:r>
              <a:rPr lang="en-US" sz="3200" dirty="0" smtClean="0"/>
              <a:t> </a:t>
            </a:r>
            <a:r>
              <a:rPr lang="en-US" sz="3200" dirty="0" err="1" smtClean="0"/>
              <a:t>pháp</a:t>
            </a:r>
            <a:r>
              <a:rPr lang="en-US" sz="3200" dirty="0" smtClean="0"/>
              <a:t> </a:t>
            </a:r>
            <a:r>
              <a:rPr lang="en-US" sz="3200" dirty="0" err="1" smtClean="0"/>
              <a:t>luật</a:t>
            </a:r>
            <a:r>
              <a:rPr lang="en-US" sz="3200" dirty="0" smtClean="0"/>
              <a:t>, </a:t>
            </a:r>
            <a:r>
              <a:rPr lang="en-US" sz="3200" dirty="0" err="1" smtClean="0"/>
              <a:t>mọi</a:t>
            </a:r>
            <a:r>
              <a:rPr lang="en-US" sz="3200" dirty="0" smtClean="0"/>
              <a:t> </a:t>
            </a:r>
            <a:r>
              <a:rPr lang="en-US" sz="3200" dirty="0" err="1" smtClean="0"/>
              <a:t>chủ</a:t>
            </a:r>
            <a:r>
              <a:rPr lang="en-US" sz="3200" dirty="0" smtClean="0"/>
              <a:t> </a:t>
            </a:r>
            <a:r>
              <a:rPr lang="en-US" sz="3200" dirty="0" err="1" smtClean="0"/>
              <a:t>thể</a:t>
            </a:r>
            <a:r>
              <a:rPr lang="en-US" sz="3200" dirty="0" smtClean="0"/>
              <a:t> </a:t>
            </a:r>
            <a:r>
              <a:rPr lang="en-US" sz="3200" dirty="0" err="1" smtClean="0"/>
              <a:t>phải</a:t>
            </a:r>
            <a:r>
              <a:rPr lang="en-US" sz="3200" dirty="0" smtClean="0"/>
              <a:t> </a:t>
            </a:r>
            <a:r>
              <a:rPr lang="en-US" sz="3200" dirty="0" err="1" smtClean="0"/>
              <a:t>tuân</a:t>
            </a:r>
            <a:r>
              <a:rPr lang="en-US" sz="3200" dirty="0" smtClean="0"/>
              <a:t> </a:t>
            </a:r>
            <a:r>
              <a:rPr lang="en-US" sz="3200" dirty="0" err="1" smtClean="0"/>
              <a:t>thủ</a:t>
            </a:r>
            <a:r>
              <a:rPr lang="en-US" sz="3200" dirty="0" smtClean="0"/>
              <a:t> </a:t>
            </a:r>
            <a:r>
              <a:rPr lang="en-US" sz="3200" dirty="0" err="1" smtClean="0"/>
              <a:t>pháp</a:t>
            </a:r>
            <a:r>
              <a:rPr lang="en-US" sz="3200" dirty="0" smtClean="0"/>
              <a:t> </a:t>
            </a:r>
            <a:r>
              <a:rPr lang="en-US" sz="3200" dirty="0" err="1" smtClean="0"/>
              <a:t>luật</a:t>
            </a:r>
            <a:endParaRPr lang="en-US" sz="3200" dirty="0" smtClean="0"/>
          </a:p>
          <a:p>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dựa</a:t>
            </a:r>
            <a:r>
              <a:rPr lang="en-US" sz="3200" dirty="0" smtClean="0"/>
              <a:t> </a:t>
            </a:r>
            <a:r>
              <a:rPr lang="en-US" sz="3200" dirty="0" err="1" smtClean="0"/>
              <a:t>trên</a:t>
            </a:r>
            <a:r>
              <a:rPr lang="en-US" sz="3200" dirty="0" smtClean="0"/>
              <a:t> </a:t>
            </a:r>
            <a:r>
              <a:rPr lang="en-US" sz="3200" dirty="0" err="1" smtClean="0"/>
              <a:t>chế</a:t>
            </a:r>
            <a:r>
              <a:rPr lang="en-US" sz="3200" dirty="0" smtClean="0"/>
              <a:t> </a:t>
            </a:r>
            <a:r>
              <a:rPr lang="en-US" sz="3200" dirty="0" err="1" smtClean="0"/>
              <a:t>độ</a:t>
            </a:r>
            <a:r>
              <a:rPr lang="en-US" sz="3200" dirty="0" smtClean="0"/>
              <a:t> tam </a:t>
            </a:r>
            <a:r>
              <a:rPr lang="en-US" sz="3200" dirty="0" err="1" smtClean="0"/>
              <a:t>quyền</a:t>
            </a:r>
            <a:endParaRPr lang="en-US" sz="3200" dirty="0"/>
          </a:p>
        </p:txBody>
      </p:sp>
      <p:sp>
        <p:nvSpPr>
          <p:cNvPr id="4" name="TextBox 3"/>
          <p:cNvSpPr txBox="1"/>
          <p:nvPr/>
        </p:nvSpPr>
        <p:spPr>
          <a:xfrm>
            <a:off x="609600" y="381000"/>
            <a:ext cx="11125200" cy="523220"/>
          </a:xfrm>
          <a:prstGeom prst="rect">
            <a:avLst/>
          </a:prstGeom>
          <a:noFill/>
        </p:spPr>
        <p:txBody>
          <a:bodyPr wrap="square" rtlCol="0">
            <a:spAutoFit/>
          </a:bodyPr>
          <a:lstStyle/>
          <a:p>
            <a:r>
              <a:rPr lang="en-US" sz="2800" dirty="0" smtClean="0"/>
              <a:t>a, </a:t>
            </a:r>
            <a:r>
              <a:rPr lang="en-US" sz="2800" dirty="0" err="1" smtClean="0"/>
              <a:t>Khái</a:t>
            </a:r>
            <a:r>
              <a:rPr lang="en-US" sz="2800" dirty="0" smtClean="0"/>
              <a:t> </a:t>
            </a:r>
            <a:r>
              <a:rPr lang="en-US" sz="2800" dirty="0" err="1" smtClean="0"/>
              <a:t>niệm</a:t>
            </a:r>
            <a:r>
              <a:rPr lang="en-US" sz="2800" dirty="0" smtClean="0"/>
              <a:t> </a:t>
            </a:r>
            <a:r>
              <a:rPr lang="en-US" sz="2800" dirty="0" err="1" smtClean="0"/>
              <a:t>và</a:t>
            </a:r>
            <a:r>
              <a:rPr lang="en-US" sz="2800" dirty="0" smtClean="0"/>
              <a:t> </a:t>
            </a:r>
            <a:r>
              <a:rPr lang="en-US" sz="2800" dirty="0" err="1" smtClean="0"/>
              <a:t>bản</a:t>
            </a:r>
            <a:r>
              <a:rPr lang="en-US" sz="2800" dirty="0" smtClean="0"/>
              <a:t> </a:t>
            </a:r>
            <a:r>
              <a:rPr lang="en-US" sz="2800" dirty="0" err="1" smtClean="0"/>
              <a:t>chất</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pháp</a:t>
            </a:r>
            <a:r>
              <a:rPr lang="en-US" sz="2800" dirty="0" smtClean="0"/>
              <a:t> </a:t>
            </a:r>
            <a:r>
              <a:rPr lang="en-US" sz="2800" dirty="0" err="1" smtClean="0"/>
              <a:t>quyền</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chủ</a:t>
            </a:r>
            <a:r>
              <a:rPr lang="en-US" sz="2800" dirty="0" smtClean="0"/>
              <a:t> </a:t>
            </a:r>
            <a:r>
              <a:rPr lang="en-US" sz="2800" dirty="0" err="1" smtClean="0"/>
              <a:t>nghĩa</a:t>
            </a: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609600" y="0"/>
            <a:ext cx="4191001" cy="2514600"/>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sz="3200" i="1" dirty="0" smtClean="0"/>
              <a:t>Nhà nước pháp quyền XHCN?</a:t>
            </a:r>
            <a:endParaRPr lang="en-US" sz="3200" b="1" dirty="0"/>
          </a:p>
        </p:txBody>
      </p:sp>
      <p:sp>
        <p:nvSpPr>
          <p:cNvPr id="3" name="TextBox 2"/>
          <p:cNvSpPr txBox="1"/>
          <p:nvPr/>
        </p:nvSpPr>
        <p:spPr>
          <a:xfrm>
            <a:off x="4724400" y="3200400"/>
            <a:ext cx="6934200" cy="2554545"/>
          </a:xfrm>
          <a:prstGeom prst="rect">
            <a:avLst/>
          </a:prstGeom>
          <a:noFill/>
        </p:spPr>
        <p:txBody>
          <a:bodyPr wrap="square" rtlCol="0">
            <a:spAutoFit/>
          </a:bodyPr>
          <a:lstStyle/>
          <a:p>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mang</a:t>
            </a:r>
            <a:r>
              <a:rPr lang="en-US" sz="3200" dirty="0" smtClean="0"/>
              <a:t> </a:t>
            </a:r>
            <a:r>
              <a:rPr lang="en-US" sz="3200" dirty="0" err="1" smtClean="0"/>
              <a:t>thuộc</a:t>
            </a:r>
            <a:r>
              <a:rPr lang="en-US" sz="3200" dirty="0" smtClean="0"/>
              <a:t> </a:t>
            </a:r>
            <a:r>
              <a:rPr lang="en-US" sz="3200" dirty="0" err="1" smtClean="0"/>
              <a:t>tính</a:t>
            </a:r>
            <a:r>
              <a:rPr lang="en-US" sz="3200" dirty="0" smtClean="0"/>
              <a:t> </a:t>
            </a:r>
            <a:r>
              <a:rPr lang="en-US" sz="3200" dirty="0" err="1" smtClean="0"/>
              <a:t>pháp</a:t>
            </a:r>
            <a:r>
              <a:rPr lang="en-US" sz="3200" dirty="0" smtClean="0"/>
              <a:t> </a:t>
            </a:r>
            <a:r>
              <a:rPr lang="en-US" sz="3200" dirty="0" err="1" smtClean="0"/>
              <a:t>quyền</a:t>
            </a:r>
            <a:r>
              <a:rPr lang="en-US" sz="3200" dirty="0" smtClean="0"/>
              <a:t> </a:t>
            </a:r>
            <a:r>
              <a:rPr lang="en-US" sz="3200" dirty="0" err="1" smtClean="0"/>
              <a:t>nhưng</a:t>
            </a:r>
            <a:r>
              <a:rPr lang="en-US" sz="3200" dirty="0" smtClean="0"/>
              <a:t> </a:t>
            </a:r>
            <a:r>
              <a:rPr lang="en-US" sz="3200" dirty="0" err="1" smtClean="0"/>
              <a:t>theo</a:t>
            </a:r>
            <a:r>
              <a:rPr lang="en-US" sz="3200" dirty="0" smtClean="0"/>
              <a:t> </a:t>
            </a:r>
            <a:r>
              <a:rPr lang="en-US" sz="3200" dirty="0" err="1" smtClean="0"/>
              <a:t>định</a:t>
            </a:r>
            <a:r>
              <a:rPr lang="en-US" sz="3200" dirty="0" smtClean="0"/>
              <a:t> </a:t>
            </a:r>
            <a:r>
              <a:rPr lang="en-US" sz="3200" dirty="0" err="1" smtClean="0"/>
              <a:t>hướng</a:t>
            </a:r>
            <a:r>
              <a:rPr lang="en-US" sz="3200" dirty="0" smtClean="0"/>
              <a:t> XHCN, </a:t>
            </a:r>
            <a:r>
              <a:rPr lang="en-US" sz="3200" dirty="0" err="1" smtClean="0"/>
              <a:t>tức</a:t>
            </a:r>
            <a:r>
              <a:rPr lang="en-US" sz="3200" dirty="0" smtClean="0"/>
              <a:t> </a:t>
            </a:r>
            <a:r>
              <a:rPr lang="en-US" sz="3200" dirty="0" err="1" smtClean="0"/>
              <a:t>là</a:t>
            </a:r>
            <a:r>
              <a:rPr lang="en-US" sz="3200" dirty="0" smtClean="0"/>
              <a:t> </a:t>
            </a:r>
            <a:r>
              <a:rPr lang="en-US" sz="3200" dirty="0" err="1" smtClean="0"/>
              <a:t>nhà</a:t>
            </a:r>
            <a:r>
              <a:rPr lang="en-US" sz="3200" dirty="0" smtClean="0"/>
              <a:t> </a:t>
            </a:r>
            <a:r>
              <a:rPr lang="en-US" sz="3200" dirty="0" err="1" smtClean="0"/>
              <a:t>nước</a:t>
            </a:r>
            <a:r>
              <a:rPr lang="en-US" sz="3200" dirty="0" smtClean="0"/>
              <a:t> </a:t>
            </a:r>
            <a:r>
              <a:rPr lang="en-US" sz="3200" dirty="0" err="1" smtClean="0"/>
              <a:t>phải</a:t>
            </a:r>
            <a:r>
              <a:rPr lang="en-US" sz="3200" dirty="0" smtClean="0"/>
              <a:t> </a:t>
            </a:r>
            <a:r>
              <a:rPr lang="en-US" sz="3200" dirty="0" err="1" smtClean="0"/>
              <a:t>hoạt</a:t>
            </a:r>
            <a:r>
              <a:rPr lang="en-US" sz="3200" dirty="0" smtClean="0"/>
              <a:t> </a:t>
            </a:r>
            <a:r>
              <a:rPr lang="en-US" sz="3200" dirty="0" err="1" smtClean="0"/>
              <a:t>động</a:t>
            </a:r>
            <a:r>
              <a:rPr lang="en-US" sz="3200" dirty="0" smtClean="0"/>
              <a:t> </a:t>
            </a:r>
            <a:r>
              <a:rPr lang="en-US" sz="3200" dirty="0" err="1" smtClean="0"/>
              <a:t>theo</a:t>
            </a:r>
            <a:r>
              <a:rPr lang="en-US" sz="3200" dirty="0" smtClean="0"/>
              <a:t> </a:t>
            </a:r>
            <a:r>
              <a:rPr lang="en-US" sz="3200" dirty="0" err="1" smtClean="0"/>
              <a:t>hệ</a:t>
            </a:r>
            <a:r>
              <a:rPr lang="en-US" sz="3200" dirty="0" smtClean="0"/>
              <a:t> </a:t>
            </a:r>
            <a:r>
              <a:rPr lang="en-US" sz="3200" dirty="0" err="1" smtClean="0"/>
              <a:t>tư</a:t>
            </a:r>
            <a:r>
              <a:rPr lang="en-US" sz="3200" dirty="0" smtClean="0"/>
              <a:t> </a:t>
            </a:r>
            <a:r>
              <a:rPr lang="en-US" sz="3200" dirty="0" err="1" smtClean="0"/>
              <a:t>tưởng</a:t>
            </a:r>
            <a:r>
              <a:rPr lang="en-US" sz="3200" dirty="0" smtClean="0"/>
              <a:t> </a:t>
            </a:r>
            <a:r>
              <a:rPr lang="en-US" sz="3200" dirty="0" err="1" smtClean="0"/>
              <a:t>của</a:t>
            </a:r>
            <a:r>
              <a:rPr lang="en-US" sz="3200" dirty="0" smtClean="0"/>
              <a:t> CN </a:t>
            </a:r>
            <a:r>
              <a:rPr lang="en-US" sz="3200" dirty="0" err="1" smtClean="0"/>
              <a:t>Mác</a:t>
            </a:r>
            <a:r>
              <a:rPr lang="en-US" sz="3200" dirty="0" smtClean="0"/>
              <a:t>- </a:t>
            </a:r>
            <a:r>
              <a:rPr lang="en-US" sz="3200" dirty="0" err="1" smtClean="0"/>
              <a:t>Lênin</a:t>
            </a:r>
            <a:r>
              <a:rPr lang="en-US" sz="3200" dirty="0" smtClean="0"/>
              <a:t>, do </a:t>
            </a:r>
            <a:r>
              <a:rPr lang="en-US" sz="3200" dirty="0" err="1" smtClean="0"/>
              <a:t>Đảng</a:t>
            </a:r>
            <a:r>
              <a:rPr lang="en-US" sz="3200" dirty="0" smtClean="0"/>
              <a:t> </a:t>
            </a:r>
            <a:r>
              <a:rPr lang="en-US" sz="3200" dirty="0" err="1" smtClean="0"/>
              <a:t>của</a:t>
            </a:r>
            <a:r>
              <a:rPr lang="en-US" sz="3200" dirty="0" smtClean="0"/>
              <a:t> GC VS </a:t>
            </a:r>
            <a:r>
              <a:rPr lang="en-US" sz="3200" dirty="0" err="1" smtClean="0"/>
              <a:t>lãnh</a:t>
            </a:r>
            <a:r>
              <a:rPr lang="en-US" sz="3200" dirty="0" smtClean="0"/>
              <a:t> </a:t>
            </a:r>
            <a:r>
              <a:rPr lang="en-US" sz="3200" dirty="0" err="1" smtClean="0"/>
              <a:t>đạo</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a:off x="2133600" y="762000"/>
            <a:ext cx="7848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14800" y="838200"/>
            <a:ext cx="4038600"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p:cNvSpPr/>
          <p:nvPr/>
        </p:nvSpPr>
        <p:spPr>
          <a:xfrm>
            <a:off x="4267200" y="3733800"/>
            <a:ext cx="7391400" cy="1384995"/>
          </a:xfrm>
          <a:prstGeom prst="rect">
            <a:avLst/>
          </a:prstGeom>
          <a:ln>
            <a:solidFill>
              <a:srgbClr val="660066"/>
            </a:solidFill>
          </a:ln>
        </p:spPr>
        <p:txBody>
          <a:bodyPr wrap="square">
            <a:spAutoFit/>
          </a:bodyPr>
          <a:lstStyle/>
          <a:p>
            <a:pPr marL="342900" indent="-342900" algn="ctr">
              <a:buFont typeface="Wingdings" panose="05000000000000000000" pitchFamily="2" charset="2"/>
              <a:buChar char="q"/>
            </a:pPr>
            <a:r>
              <a:rPr lang="nl-NL" sz="2400" i="1" dirty="0" smtClean="0">
                <a:latin typeface="Times New Roman" panose="02020603050405020304" pitchFamily="18" charset="0"/>
                <a:ea typeface="Times New Roman" panose="02020603050405020304" pitchFamily="18" charset="0"/>
              </a:rPr>
              <a:t> </a:t>
            </a:r>
            <a:r>
              <a:rPr lang="nl-NL" sz="2800" i="1" dirty="0" smtClean="0">
                <a:solidFill>
                  <a:srgbClr val="3333CC"/>
                </a:solidFill>
                <a:latin typeface="Times New Roman" panose="02020603050405020304" pitchFamily="18" charset="0"/>
                <a:ea typeface="Times New Roman" panose="02020603050405020304" pitchFamily="18" charset="0"/>
              </a:rPr>
              <a:t>Nhà </a:t>
            </a:r>
            <a:r>
              <a:rPr lang="nl-NL" sz="2800" i="1" dirty="0">
                <a:solidFill>
                  <a:srgbClr val="3333CC"/>
                </a:solidFill>
                <a:latin typeface="Times New Roman" panose="02020603050405020304" pitchFamily="18" charset="0"/>
                <a:ea typeface="Times New Roman" panose="02020603050405020304" pitchFamily="18" charset="0"/>
              </a:rPr>
              <a:t>nước pháp quyền xã hội chủ nghĩa Việt Nam là Nhà nước pháp quyền của dân, do dân và vì dân</a:t>
            </a:r>
            <a:endParaRPr lang="en-US" sz="2800" dirty="0">
              <a:solidFill>
                <a:srgbClr val="3333CC"/>
              </a:solidFill>
            </a:endParaRPr>
          </a:p>
        </p:txBody>
      </p:sp>
      <p:sp>
        <p:nvSpPr>
          <p:cNvPr id="4" name="Rectangle 3"/>
          <p:cNvSpPr/>
          <p:nvPr/>
        </p:nvSpPr>
        <p:spPr>
          <a:xfrm>
            <a:off x="5189298" y="3021688"/>
            <a:ext cx="218300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Tính </a:t>
            </a:r>
          </a:p>
          <a:p>
            <a:pPr algn="ctr"/>
            <a:r>
              <a:rPr lang="nl-NL" sz="2800" b="1" dirty="0" smtClean="0">
                <a:solidFill>
                  <a:schemeClr val="bg1"/>
                </a:solidFill>
                <a:latin typeface="+mj-lt"/>
                <a:ea typeface="Times New Roman" panose="02020603050405020304" pitchFamily="18" charset="0"/>
              </a:rPr>
              <a:t>dân </a:t>
            </a:r>
            <a:r>
              <a:rPr lang="nl-NL" sz="2800" b="1" dirty="0">
                <a:solidFill>
                  <a:schemeClr val="bg1"/>
                </a:solidFill>
                <a:latin typeface="+mj-lt"/>
                <a:ea typeface="Times New Roman" panose="02020603050405020304" pitchFamily="18" charset="0"/>
              </a:rPr>
              <a:t>tộc</a:t>
            </a:r>
            <a:endParaRPr lang="en-US" sz="2800" b="1" dirty="0">
              <a:solidFill>
                <a:schemeClr val="bg1"/>
              </a:solidFill>
              <a:latin typeface="+mj-lt"/>
            </a:endParaRPr>
          </a:p>
        </p:txBody>
      </p:sp>
      <p:sp>
        <p:nvSpPr>
          <p:cNvPr id="15" name="TextBox 14"/>
          <p:cNvSpPr txBox="1"/>
          <p:nvPr/>
        </p:nvSpPr>
        <p:spPr>
          <a:xfrm>
            <a:off x="609600" y="228600"/>
            <a:ext cx="11125200" cy="523220"/>
          </a:xfrm>
          <a:prstGeom prst="rect">
            <a:avLst/>
          </a:prstGeom>
          <a:noFill/>
        </p:spPr>
        <p:txBody>
          <a:bodyPr wrap="square" rtlCol="0">
            <a:spAutoFit/>
          </a:bodyPr>
          <a:lstStyle/>
          <a:p>
            <a:r>
              <a:rPr lang="en-US" sz="2800" dirty="0" smtClean="0"/>
              <a:t>a, </a:t>
            </a:r>
            <a:r>
              <a:rPr lang="en-US" sz="2800" dirty="0" err="1" smtClean="0"/>
              <a:t>Khái</a:t>
            </a:r>
            <a:r>
              <a:rPr lang="en-US" sz="2800" dirty="0" smtClean="0"/>
              <a:t> </a:t>
            </a:r>
            <a:r>
              <a:rPr lang="en-US" sz="2800" dirty="0" err="1" smtClean="0"/>
              <a:t>niệm</a:t>
            </a:r>
            <a:r>
              <a:rPr lang="en-US" sz="2800" dirty="0" smtClean="0"/>
              <a:t> </a:t>
            </a:r>
            <a:r>
              <a:rPr lang="en-US" sz="2800" dirty="0" err="1" smtClean="0"/>
              <a:t>và</a:t>
            </a:r>
            <a:r>
              <a:rPr lang="en-US" sz="2800" dirty="0" smtClean="0"/>
              <a:t> </a:t>
            </a:r>
            <a:r>
              <a:rPr lang="en-US" sz="2800" dirty="0" err="1" smtClean="0"/>
              <a:t>bản</a:t>
            </a:r>
            <a:r>
              <a:rPr lang="en-US" sz="2800" dirty="0" smtClean="0"/>
              <a:t> </a:t>
            </a:r>
            <a:r>
              <a:rPr lang="en-US" sz="2800" dirty="0" err="1" smtClean="0"/>
              <a:t>chất</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pháp</a:t>
            </a:r>
            <a:r>
              <a:rPr lang="en-US" sz="2800" dirty="0" smtClean="0"/>
              <a:t> </a:t>
            </a:r>
            <a:r>
              <a:rPr lang="en-US" sz="2800" dirty="0" err="1" smtClean="0"/>
              <a:t>quyền</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chủ</a:t>
            </a:r>
            <a:r>
              <a:rPr lang="en-US" sz="2800" dirty="0" smtClean="0"/>
              <a:t> </a:t>
            </a:r>
            <a:r>
              <a:rPr lang="en-US" sz="2800" dirty="0" err="1" smtClean="0"/>
              <a:t>nghĩa</a:t>
            </a:r>
            <a:endParaRPr lang="en-US" sz="2800" dirty="0"/>
          </a:p>
        </p:txBody>
      </p:sp>
      <p:sp>
        <p:nvSpPr>
          <p:cNvPr id="7" name="AutoShape 5"/>
          <p:cNvSpPr>
            <a:spLocks noChangeArrowheads="1"/>
          </p:cNvSpPr>
          <p:nvPr/>
        </p:nvSpPr>
        <p:spPr bwMode="gray">
          <a:xfrm>
            <a:off x="0" y="914400"/>
            <a:ext cx="3048000" cy="1295400"/>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Hội</a:t>
            </a:r>
            <a:r>
              <a:rPr lang="en-US" sz="2800" b="1" dirty="0" smtClean="0">
                <a:solidFill>
                  <a:schemeClr val="bg1"/>
                </a:solidFill>
              </a:rPr>
              <a:t> </a:t>
            </a:r>
            <a:r>
              <a:rPr lang="en-US" sz="2800" b="1" dirty="0" err="1" smtClean="0">
                <a:solidFill>
                  <a:schemeClr val="bg1"/>
                </a:solidFill>
              </a:rPr>
              <a:t>nghị</a:t>
            </a:r>
            <a:r>
              <a:rPr lang="en-US" sz="2800" b="1" dirty="0" smtClean="0">
                <a:solidFill>
                  <a:schemeClr val="bg1"/>
                </a:solidFill>
              </a:rPr>
              <a:t> TƯ 2 </a:t>
            </a:r>
          </a:p>
          <a:p>
            <a:pPr algn="ctr"/>
            <a:r>
              <a:rPr lang="en-US" sz="2800" b="1" dirty="0" err="1" smtClean="0">
                <a:solidFill>
                  <a:schemeClr val="bg1"/>
                </a:solidFill>
              </a:rPr>
              <a:t>khóa</a:t>
            </a:r>
            <a:r>
              <a:rPr lang="en-US" sz="2800" b="1" dirty="0" smtClean="0">
                <a:solidFill>
                  <a:schemeClr val="bg1"/>
                </a:solidFill>
              </a:rPr>
              <a:t> VII</a:t>
            </a:r>
            <a:endParaRPr lang="en-US" sz="2800" b="1" dirty="0">
              <a:solidFill>
                <a:schemeClr val="bg1"/>
              </a:solidFill>
            </a:endParaRPr>
          </a:p>
        </p:txBody>
      </p:sp>
      <p:sp>
        <p:nvSpPr>
          <p:cNvPr id="9" name="TextBox 8"/>
          <p:cNvSpPr txBox="1"/>
          <p:nvPr/>
        </p:nvSpPr>
        <p:spPr>
          <a:xfrm>
            <a:off x="3200400" y="1752600"/>
            <a:ext cx="8610600" cy="1077218"/>
          </a:xfrm>
          <a:prstGeom prst="rect">
            <a:avLst/>
          </a:prstGeom>
          <a:noFill/>
          <a:ln w="28575">
            <a:solidFill>
              <a:schemeClr val="tx1"/>
            </a:solidFill>
          </a:ln>
        </p:spPr>
        <p:txBody>
          <a:bodyPr wrap="square" rtlCol="0">
            <a:spAutoFit/>
          </a:bodyPr>
          <a:lstStyle/>
          <a:p>
            <a:r>
              <a:rPr lang="nl-NL" sz="3200" dirty="0" smtClean="0">
                <a:solidFill>
                  <a:srgbClr val="3333CC"/>
                </a:solidFill>
                <a:latin typeface="Times New Roman" panose="02020603050405020304" pitchFamily="18" charset="0"/>
                <a:ea typeface="Times New Roman" panose="02020603050405020304" pitchFamily="18" charset="0"/>
              </a:rPr>
              <a:t>Xây dựng Nhà nước pháp quyền xã hội chủ nghĩa, Nhà nước pháp quyền là một tất  yếu lịch sử.</a:t>
            </a:r>
            <a:endParaRPr lang="en-US" sz="3200" dirty="0"/>
          </a:p>
        </p:txBody>
      </p:sp>
      <p:sp>
        <p:nvSpPr>
          <p:cNvPr id="10" name="Down Arrow 9"/>
          <p:cNvSpPr/>
          <p:nvPr/>
        </p:nvSpPr>
        <p:spPr>
          <a:xfrm>
            <a:off x="7315200" y="3048000"/>
            <a:ext cx="762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utoShape 5"/>
          <p:cNvSpPr>
            <a:spLocks noChangeArrowheads="1"/>
          </p:cNvSpPr>
          <p:nvPr/>
        </p:nvSpPr>
        <p:spPr bwMode="gray">
          <a:xfrm>
            <a:off x="685800" y="3657600"/>
            <a:ext cx="3048000" cy="1295400"/>
          </a:xfrm>
          <a:prstGeom prst="homePlate">
            <a:avLst>
              <a:gd name="adj" fmla="val 42796"/>
            </a:avLst>
          </a:prstGeom>
          <a:solidFill>
            <a:srgbClr val="CC0066"/>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Hiến</a:t>
            </a:r>
            <a:r>
              <a:rPr lang="en-US" sz="2800" b="1" dirty="0" smtClean="0">
                <a:solidFill>
                  <a:schemeClr val="bg1"/>
                </a:solidFill>
              </a:rPr>
              <a:t> </a:t>
            </a:r>
            <a:r>
              <a:rPr lang="en-US" sz="2800" b="1" dirty="0" err="1" smtClean="0">
                <a:solidFill>
                  <a:schemeClr val="bg1"/>
                </a:solidFill>
              </a:rPr>
              <a:t>pháp</a:t>
            </a:r>
            <a:r>
              <a:rPr lang="en-US" sz="2800" b="1" dirty="0" smtClean="0">
                <a:solidFill>
                  <a:schemeClr val="bg1"/>
                </a:solidFill>
              </a:rPr>
              <a:t> 2013</a:t>
            </a:r>
            <a:endParaRPr lang="en-US" sz="2800" b="1" dirty="0">
              <a:solidFill>
                <a:schemeClr val="bg1"/>
              </a:solidFill>
            </a:endParaRPr>
          </a:p>
        </p:txBody>
      </p:sp>
    </p:spTree>
    <p:extLst>
      <p:ext uri="{BB962C8B-B14F-4D97-AF65-F5344CB8AC3E}">
        <p14:creationId xmlns="" xmlns:p14="http://schemas.microsoft.com/office/powerpoint/2010/main" val="25934748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a:off x="2133600" y="762000"/>
            <a:ext cx="7848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14800" y="838200"/>
            <a:ext cx="4038600"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p:cNvSpPr/>
          <p:nvPr/>
        </p:nvSpPr>
        <p:spPr>
          <a:xfrm>
            <a:off x="-76200" y="990600"/>
            <a:ext cx="12192000" cy="1292662"/>
          </a:xfrm>
          <a:prstGeom prst="rect">
            <a:avLst/>
          </a:prstGeom>
          <a:ln>
            <a:solidFill>
              <a:srgbClr val="660066"/>
            </a:solidFill>
          </a:ln>
        </p:spPr>
        <p:txBody>
          <a:bodyPr wrap="square">
            <a:spAutoFit/>
          </a:bodyPr>
          <a:lstStyle/>
          <a:p>
            <a:pPr marL="342900" indent="-342900" algn="ctr">
              <a:buFont typeface="Wingdings" panose="05000000000000000000" pitchFamily="2" charset="2"/>
              <a:buChar char="q"/>
            </a:pPr>
            <a:r>
              <a:rPr lang="nl-NL" sz="2600" i="1" dirty="0" smtClean="0">
                <a:latin typeface="Times New Roman" panose="02020603050405020304" pitchFamily="18" charset="0"/>
                <a:ea typeface="Times New Roman" panose="02020603050405020304" pitchFamily="18" charset="0"/>
              </a:rPr>
              <a:t> </a:t>
            </a:r>
            <a:r>
              <a:rPr lang="nl-NL" sz="2600" i="1" dirty="0" smtClean="0">
                <a:solidFill>
                  <a:srgbClr val="3333CC"/>
                </a:solidFill>
                <a:latin typeface="Times New Roman" panose="02020603050405020304" pitchFamily="18" charset="0"/>
                <a:ea typeface="Times New Roman" panose="02020603050405020304" pitchFamily="18" charset="0"/>
              </a:rPr>
              <a:t>Nhà </a:t>
            </a:r>
            <a:r>
              <a:rPr lang="nl-NL" sz="2600" i="1" dirty="0">
                <a:solidFill>
                  <a:srgbClr val="3333CC"/>
                </a:solidFill>
                <a:latin typeface="Times New Roman" panose="02020603050405020304" pitchFamily="18" charset="0"/>
                <a:ea typeface="Times New Roman" panose="02020603050405020304" pitchFamily="18" charset="0"/>
              </a:rPr>
              <a:t>nước pháp quyền xã hội chủ nghĩa Việt Nam là Nhà nước pháp quyền của dân, do dân và vì </a:t>
            </a:r>
            <a:r>
              <a:rPr lang="nl-NL" sz="2600" i="1" dirty="0" smtClean="0">
                <a:solidFill>
                  <a:srgbClr val="3333CC"/>
                </a:solidFill>
                <a:latin typeface="Times New Roman" panose="02020603050405020304" pitchFamily="18" charset="0"/>
                <a:ea typeface="Times New Roman" panose="02020603050405020304" pitchFamily="18" charset="0"/>
              </a:rPr>
              <a:t>dân. Tất cả quyền lực nhà nước thuộc về nhân dân mà nền tảng  là liên minh giữa GCCN với GCND và đội ngũ trí thức, do Đảng Cộng sản Việt Nam lãnh đạo</a:t>
            </a:r>
            <a:endParaRPr lang="en-US" sz="2600" dirty="0">
              <a:solidFill>
                <a:srgbClr val="3333CC"/>
              </a:solidFill>
            </a:endParaRPr>
          </a:p>
        </p:txBody>
      </p:sp>
      <p:sp>
        <p:nvSpPr>
          <p:cNvPr id="10" name="AutoShape 3"/>
          <p:cNvSpPr>
            <a:spLocks noChangeArrowheads="1"/>
          </p:cNvSpPr>
          <p:nvPr/>
        </p:nvSpPr>
        <p:spPr bwMode="gray">
          <a:xfrm>
            <a:off x="7315200" y="2789486"/>
            <a:ext cx="5029200" cy="2087314"/>
          </a:xfrm>
          <a:prstGeom prst="homePlate">
            <a:avLst>
              <a:gd name="adj" fmla="val 39013"/>
            </a:avLst>
          </a:prstGeom>
          <a:solidFill>
            <a:schemeClr val="accent2">
              <a:lumMod val="40000"/>
              <a:lumOff val="60000"/>
            </a:schemeClr>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a:p>
        </p:txBody>
      </p:sp>
      <p:sp>
        <p:nvSpPr>
          <p:cNvPr id="11" name="AutoShape 4"/>
          <p:cNvSpPr>
            <a:spLocks noChangeArrowheads="1"/>
          </p:cNvSpPr>
          <p:nvPr/>
        </p:nvSpPr>
        <p:spPr bwMode="gray">
          <a:xfrm>
            <a:off x="3007588" y="2772852"/>
            <a:ext cx="5145812" cy="2180148"/>
          </a:xfrm>
          <a:prstGeom prst="homePlate">
            <a:avLst>
              <a:gd name="adj" fmla="val 42291"/>
            </a:avLst>
          </a:prstGeom>
          <a:solidFill>
            <a:srgbClr val="00B05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a:solidFill>
                <a:srgbClr val="3333CC"/>
              </a:solidFill>
            </a:endParaRPr>
          </a:p>
        </p:txBody>
      </p:sp>
      <p:sp>
        <p:nvSpPr>
          <p:cNvPr id="12" name="AutoShape 5"/>
          <p:cNvSpPr>
            <a:spLocks noChangeArrowheads="1"/>
          </p:cNvSpPr>
          <p:nvPr/>
        </p:nvSpPr>
        <p:spPr bwMode="gray">
          <a:xfrm>
            <a:off x="0" y="2789485"/>
            <a:ext cx="3962400" cy="2239715"/>
          </a:xfrm>
          <a:prstGeom prst="homePlate">
            <a:avLst>
              <a:gd name="adj" fmla="val 42796"/>
            </a:avLst>
          </a:prstGeom>
          <a:solidFill>
            <a:schemeClr val="accent2">
              <a:lumMod val="75000"/>
            </a:schemeClr>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400" b="1" dirty="0" err="1" smtClean="0">
                <a:solidFill>
                  <a:schemeClr val="bg1"/>
                </a:solidFill>
              </a:rPr>
              <a:t>Nhân</a:t>
            </a:r>
            <a:r>
              <a:rPr lang="en-US" sz="2400" b="1" dirty="0" smtClean="0">
                <a:solidFill>
                  <a:schemeClr val="bg1"/>
                </a:solidFill>
              </a:rPr>
              <a:t> </a:t>
            </a:r>
            <a:r>
              <a:rPr lang="en-US" sz="2400" b="1" dirty="0" err="1" smtClean="0">
                <a:solidFill>
                  <a:schemeClr val="bg1"/>
                </a:solidFill>
              </a:rPr>
              <a:t>dân</a:t>
            </a:r>
            <a:r>
              <a:rPr lang="en-US" sz="2400" b="1" dirty="0" smtClean="0">
                <a:solidFill>
                  <a:schemeClr val="bg1"/>
                </a:solidFill>
              </a:rPr>
              <a:t> </a:t>
            </a:r>
            <a:r>
              <a:rPr lang="en-US" sz="2400" b="1" dirty="0" err="1" smtClean="0">
                <a:solidFill>
                  <a:schemeClr val="bg1"/>
                </a:solidFill>
              </a:rPr>
              <a:t>là</a:t>
            </a:r>
            <a:r>
              <a:rPr lang="en-US" sz="2400" b="1" dirty="0" smtClean="0">
                <a:solidFill>
                  <a:schemeClr val="bg1"/>
                </a:solidFill>
              </a:rPr>
              <a:t> </a:t>
            </a:r>
            <a:r>
              <a:rPr lang="en-US" sz="2400" b="1" dirty="0" err="1" smtClean="0">
                <a:solidFill>
                  <a:schemeClr val="bg1"/>
                </a:solidFill>
              </a:rPr>
              <a:t>chủ</a:t>
            </a:r>
            <a:r>
              <a:rPr lang="en-US" sz="2400" b="1" dirty="0" smtClean="0">
                <a:solidFill>
                  <a:schemeClr val="bg1"/>
                </a:solidFill>
              </a:rPr>
              <a:t> </a:t>
            </a:r>
            <a:r>
              <a:rPr lang="en-US" sz="2400" b="1" dirty="0" err="1" smtClean="0">
                <a:solidFill>
                  <a:schemeClr val="bg1"/>
                </a:solidFill>
              </a:rPr>
              <a:t>thể</a:t>
            </a:r>
            <a:endParaRPr lang="en-US" sz="2400" b="1" dirty="0" smtClean="0">
              <a:solidFill>
                <a:schemeClr val="bg1"/>
              </a:solidFill>
            </a:endParaRPr>
          </a:p>
          <a:p>
            <a:pPr algn="ctr"/>
            <a:r>
              <a:rPr lang="en-US" sz="2400" b="1" dirty="0" smtClean="0">
                <a:solidFill>
                  <a:schemeClr val="bg1"/>
                </a:solidFill>
              </a:rPr>
              <a:t> </a:t>
            </a:r>
            <a:r>
              <a:rPr lang="en-US" sz="2400" b="1" dirty="0" err="1" smtClean="0">
                <a:solidFill>
                  <a:schemeClr val="bg1"/>
                </a:solidFill>
              </a:rPr>
              <a:t>tối</a:t>
            </a:r>
            <a:r>
              <a:rPr lang="en-US" sz="2400" b="1" dirty="0" smtClean="0">
                <a:solidFill>
                  <a:schemeClr val="bg1"/>
                </a:solidFill>
              </a:rPr>
              <a:t> </a:t>
            </a:r>
            <a:r>
              <a:rPr lang="en-US" sz="2400" b="1" dirty="0" err="1" smtClean="0">
                <a:solidFill>
                  <a:schemeClr val="bg1"/>
                </a:solidFill>
              </a:rPr>
              <a:t>cao</a:t>
            </a:r>
            <a:r>
              <a:rPr lang="en-US" sz="2400" b="1" dirty="0" smtClean="0">
                <a:solidFill>
                  <a:schemeClr val="bg1"/>
                </a:solidFill>
              </a:rPr>
              <a:t> </a:t>
            </a:r>
            <a:r>
              <a:rPr lang="en-US" sz="2400" b="1" dirty="0" err="1" smtClean="0">
                <a:solidFill>
                  <a:schemeClr val="bg1"/>
                </a:solidFill>
              </a:rPr>
              <a:t>của</a:t>
            </a:r>
            <a:r>
              <a:rPr lang="en-US" sz="2400" b="1" dirty="0" smtClean="0">
                <a:solidFill>
                  <a:schemeClr val="bg1"/>
                </a:solidFill>
              </a:rPr>
              <a:t> </a:t>
            </a:r>
            <a:r>
              <a:rPr lang="en-US" sz="2400" b="1" dirty="0" err="1" smtClean="0">
                <a:solidFill>
                  <a:schemeClr val="bg1"/>
                </a:solidFill>
              </a:rPr>
              <a:t>quyền</a:t>
            </a:r>
            <a:r>
              <a:rPr lang="en-US" sz="2400" b="1" dirty="0" smtClean="0">
                <a:solidFill>
                  <a:schemeClr val="bg1"/>
                </a:solidFill>
              </a:rPr>
              <a:t> </a:t>
            </a:r>
            <a:r>
              <a:rPr lang="en-US" sz="2400" b="1" dirty="0" err="1" smtClean="0">
                <a:solidFill>
                  <a:schemeClr val="bg1"/>
                </a:solidFill>
              </a:rPr>
              <a:t>lực</a:t>
            </a:r>
            <a:r>
              <a:rPr lang="en-US" sz="2400" b="1" dirty="0" smtClean="0">
                <a:solidFill>
                  <a:schemeClr val="bg1"/>
                </a:solidFill>
              </a:rPr>
              <a:t> </a:t>
            </a:r>
          </a:p>
          <a:p>
            <a:pPr algn="ctr"/>
            <a:r>
              <a:rPr lang="en-US" sz="2400" b="1" dirty="0" err="1" smtClean="0">
                <a:solidFill>
                  <a:schemeClr val="bg1"/>
                </a:solidFill>
              </a:rPr>
              <a:t>Nhà</a:t>
            </a:r>
            <a:r>
              <a:rPr lang="en-US" sz="2400" b="1" dirty="0" smtClean="0">
                <a:solidFill>
                  <a:schemeClr val="bg1"/>
                </a:solidFill>
              </a:rPr>
              <a:t> </a:t>
            </a:r>
            <a:r>
              <a:rPr lang="en-US" sz="2400" b="1" dirty="0" err="1" smtClean="0">
                <a:solidFill>
                  <a:schemeClr val="bg1"/>
                </a:solidFill>
              </a:rPr>
              <a:t>nước</a:t>
            </a:r>
            <a:endParaRPr lang="en-US" sz="2400" b="1" dirty="0">
              <a:solidFill>
                <a:schemeClr val="bg1"/>
              </a:solidFill>
            </a:endParaRPr>
          </a:p>
        </p:txBody>
      </p:sp>
      <p:sp>
        <p:nvSpPr>
          <p:cNvPr id="4" name="Rectangle 3"/>
          <p:cNvSpPr/>
          <p:nvPr/>
        </p:nvSpPr>
        <p:spPr>
          <a:xfrm>
            <a:off x="3733800" y="3048000"/>
            <a:ext cx="4038600" cy="1815882"/>
          </a:xfrm>
          <a:prstGeom prst="rect">
            <a:avLst/>
          </a:prstGeom>
        </p:spPr>
        <p:txBody>
          <a:bodyPr wrap="square">
            <a:spAutoFit/>
          </a:bodyPr>
          <a:lstStyle/>
          <a:p>
            <a:pPr algn="ctr"/>
            <a:r>
              <a:rPr lang="nl-NL" sz="2800" b="1" dirty="0" smtClean="0">
                <a:solidFill>
                  <a:schemeClr val="bg1"/>
                </a:solidFill>
                <a:latin typeface="Times New Roman" pitchFamily="18" charset="0"/>
                <a:ea typeface="Times New Roman" panose="02020603050405020304" pitchFamily="18" charset="0"/>
                <a:cs typeface="Times New Roman" pitchFamily="18" charset="0"/>
              </a:rPr>
              <a:t>Nhà nước của tất cả các dân tộc, là biểu hiện tập trung của khối ĐĐK toàn dân tộc</a:t>
            </a:r>
            <a:endParaRPr lang="en-US" sz="2800" b="1" dirty="0">
              <a:solidFill>
                <a:schemeClr val="bg1"/>
              </a:solidFill>
              <a:latin typeface="Times New Roman" pitchFamily="18" charset="0"/>
              <a:cs typeface="Times New Roman" pitchFamily="18" charset="0"/>
            </a:endParaRPr>
          </a:p>
        </p:txBody>
      </p:sp>
      <p:sp>
        <p:nvSpPr>
          <p:cNvPr id="5" name="Rectangle 4"/>
          <p:cNvSpPr/>
          <p:nvPr/>
        </p:nvSpPr>
        <p:spPr>
          <a:xfrm>
            <a:off x="8077200" y="2938552"/>
            <a:ext cx="4038601" cy="1862048"/>
          </a:xfrm>
          <a:prstGeom prst="rect">
            <a:avLst/>
          </a:prstGeom>
        </p:spPr>
        <p:txBody>
          <a:bodyPr wrap="square">
            <a:spAutoFit/>
          </a:bodyPr>
          <a:lstStyle/>
          <a:p>
            <a:r>
              <a:rPr lang="nl-NL" sz="2300" dirty="0" smtClean="0"/>
              <a:t>tôn trọng và bảo vệ quyền con người, các quyền của công dân, giữ vững mối liên hệ giữa Nhà nước và công dân, giữa Nhà nước và XH </a:t>
            </a:r>
            <a:endParaRPr lang="en-US" sz="2300" dirty="0"/>
          </a:p>
        </p:txBody>
      </p:sp>
      <p:cxnSp>
        <p:nvCxnSpPr>
          <p:cNvPr id="14" name="Straight Arrow Connector 13"/>
          <p:cNvCxnSpPr>
            <a:stCxn id="2" idx="2"/>
          </p:cNvCxnSpPr>
          <p:nvPr/>
        </p:nvCxnSpPr>
        <p:spPr>
          <a:xfrm rot="5400000">
            <a:off x="4214833" y="887839"/>
            <a:ext cx="409545" cy="32003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rot="16200000" flipH="1">
            <a:off x="7468107" y="834955"/>
            <a:ext cx="506224" cy="34028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609600" y="228600"/>
            <a:ext cx="11125200" cy="523220"/>
          </a:xfrm>
          <a:prstGeom prst="rect">
            <a:avLst/>
          </a:prstGeom>
          <a:noFill/>
        </p:spPr>
        <p:txBody>
          <a:bodyPr wrap="square" rtlCol="0">
            <a:spAutoFit/>
          </a:bodyPr>
          <a:lstStyle/>
          <a:p>
            <a:r>
              <a:rPr lang="en-US" sz="2800" dirty="0" smtClean="0"/>
              <a:t>b, </a:t>
            </a:r>
            <a:r>
              <a:rPr lang="en-US" sz="2800" dirty="0" err="1" smtClean="0"/>
              <a:t>Bản</a:t>
            </a:r>
            <a:r>
              <a:rPr lang="en-US" sz="2800" dirty="0" smtClean="0"/>
              <a:t> </a:t>
            </a:r>
            <a:r>
              <a:rPr lang="en-US" sz="2800" dirty="0" err="1" smtClean="0"/>
              <a:t>chất</a:t>
            </a:r>
            <a:r>
              <a:rPr lang="en-US" sz="2800" dirty="0" smtClean="0"/>
              <a:t> </a:t>
            </a:r>
            <a:r>
              <a:rPr lang="en-US" sz="2800" dirty="0" err="1" smtClean="0"/>
              <a:t>nhà</a:t>
            </a:r>
            <a:r>
              <a:rPr lang="en-US" sz="2800" dirty="0" smtClean="0"/>
              <a:t> </a:t>
            </a:r>
            <a:r>
              <a:rPr lang="en-US" sz="2800" dirty="0" err="1" smtClean="0"/>
              <a:t>nước</a:t>
            </a:r>
            <a:r>
              <a:rPr lang="en-US" sz="2800" dirty="0" smtClean="0"/>
              <a:t> </a:t>
            </a:r>
            <a:r>
              <a:rPr lang="en-US" sz="2800" dirty="0" err="1" smtClean="0"/>
              <a:t>pháp</a:t>
            </a:r>
            <a:r>
              <a:rPr lang="en-US" sz="2800" dirty="0" smtClean="0"/>
              <a:t> </a:t>
            </a:r>
            <a:r>
              <a:rPr lang="en-US" sz="2800" dirty="0" err="1" smtClean="0"/>
              <a:t>quyền</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chủ</a:t>
            </a:r>
            <a:r>
              <a:rPr lang="en-US" sz="2800" dirty="0" smtClean="0"/>
              <a:t> </a:t>
            </a:r>
            <a:r>
              <a:rPr lang="en-US" sz="2800" dirty="0" err="1" smtClean="0"/>
              <a:t>nghĩa</a:t>
            </a:r>
            <a:endParaRPr lang="en-US" sz="2800" dirty="0"/>
          </a:p>
        </p:txBody>
      </p:sp>
      <p:sp>
        <p:nvSpPr>
          <p:cNvPr id="34" name="AutoShape 5"/>
          <p:cNvSpPr>
            <a:spLocks noChangeArrowheads="1"/>
          </p:cNvSpPr>
          <p:nvPr/>
        </p:nvSpPr>
        <p:spPr bwMode="gray">
          <a:xfrm>
            <a:off x="5638800" y="5347017"/>
            <a:ext cx="4800600" cy="1434783"/>
          </a:xfrm>
          <a:prstGeom prst="homePlate">
            <a:avLst>
              <a:gd name="adj" fmla="val 42796"/>
            </a:avLst>
          </a:prstGeom>
          <a:solidFill>
            <a:srgbClr val="FF000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400" b="1" dirty="0" smtClean="0">
                <a:solidFill>
                  <a:schemeClr val="bg1"/>
                </a:solidFill>
              </a:rPr>
              <a:t>        </a:t>
            </a:r>
            <a:r>
              <a:rPr lang="en-US" sz="2400" b="1" dirty="0" err="1" smtClean="0">
                <a:solidFill>
                  <a:schemeClr val="bg1"/>
                </a:solidFill>
              </a:rPr>
              <a:t>Đảng</a:t>
            </a:r>
            <a:r>
              <a:rPr lang="en-US" sz="2400" b="1" dirty="0" smtClean="0">
                <a:solidFill>
                  <a:schemeClr val="bg1"/>
                </a:solidFill>
              </a:rPr>
              <a:t> </a:t>
            </a:r>
            <a:r>
              <a:rPr lang="en-US" sz="2400" b="1" dirty="0" err="1" smtClean="0">
                <a:solidFill>
                  <a:schemeClr val="bg1"/>
                </a:solidFill>
              </a:rPr>
              <a:t>Cộng</a:t>
            </a:r>
            <a:r>
              <a:rPr lang="en-US" sz="2400" b="1" dirty="0" smtClean="0">
                <a:solidFill>
                  <a:schemeClr val="bg1"/>
                </a:solidFill>
              </a:rPr>
              <a:t> </a:t>
            </a:r>
            <a:r>
              <a:rPr lang="en-US" sz="2400" b="1" dirty="0" err="1" smtClean="0">
                <a:solidFill>
                  <a:schemeClr val="bg1"/>
                </a:solidFill>
              </a:rPr>
              <a:t>sản</a:t>
            </a:r>
            <a:r>
              <a:rPr lang="en-US" sz="2400" b="1" dirty="0" smtClean="0">
                <a:solidFill>
                  <a:schemeClr val="bg1"/>
                </a:solidFill>
              </a:rPr>
              <a:t> </a:t>
            </a:r>
            <a:r>
              <a:rPr lang="en-US" sz="2400" b="1" dirty="0" err="1" smtClean="0">
                <a:solidFill>
                  <a:schemeClr val="bg1"/>
                </a:solidFill>
              </a:rPr>
              <a:t>Việt</a:t>
            </a:r>
            <a:r>
              <a:rPr lang="en-US" sz="2400" b="1" dirty="0" smtClean="0">
                <a:solidFill>
                  <a:schemeClr val="bg1"/>
                </a:solidFill>
              </a:rPr>
              <a:t> Nam </a:t>
            </a:r>
          </a:p>
          <a:p>
            <a:pPr algn="ctr"/>
            <a:r>
              <a:rPr lang="en-US" sz="2400" b="1" dirty="0" err="1" smtClean="0">
                <a:solidFill>
                  <a:schemeClr val="bg1"/>
                </a:solidFill>
              </a:rPr>
              <a:t>lãnh</a:t>
            </a:r>
            <a:r>
              <a:rPr lang="en-US" sz="2400" b="1" dirty="0" smtClean="0">
                <a:solidFill>
                  <a:schemeClr val="bg1"/>
                </a:solidFill>
              </a:rPr>
              <a:t> </a:t>
            </a:r>
            <a:r>
              <a:rPr lang="en-US" sz="2400" b="1" dirty="0" err="1" smtClean="0">
                <a:solidFill>
                  <a:schemeClr val="bg1"/>
                </a:solidFill>
              </a:rPr>
              <a:t>đạo</a:t>
            </a:r>
            <a:r>
              <a:rPr lang="en-US" sz="2400" b="1" dirty="0" smtClean="0">
                <a:solidFill>
                  <a:schemeClr val="bg1"/>
                </a:solidFill>
              </a:rPr>
              <a:t> </a:t>
            </a:r>
            <a:r>
              <a:rPr lang="en-US" sz="2400" b="1" dirty="0" err="1" smtClean="0">
                <a:solidFill>
                  <a:schemeClr val="bg1"/>
                </a:solidFill>
              </a:rPr>
              <a:t>Nhà</a:t>
            </a:r>
            <a:r>
              <a:rPr lang="en-US" sz="2400" b="1" dirty="0" smtClean="0">
                <a:solidFill>
                  <a:schemeClr val="bg1"/>
                </a:solidFill>
              </a:rPr>
              <a:t> </a:t>
            </a:r>
            <a:r>
              <a:rPr lang="en-US" sz="2400" b="1" dirty="0" err="1" smtClean="0">
                <a:solidFill>
                  <a:schemeClr val="bg1"/>
                </a:solidFill>
              </a:rPr>
              <a:t>nước</a:t>
            </a:r>
            <a:endParaRPr lang="en-US" sz="2400" b="1" dirty="0">
              <a:solidFill>
                <a:schemeClr val="bg1"/>
              </a:solidFill>
            </a:endParaRPr>
          </a:p>
        </p:txBody>
      </p:sp>
      <p:sp>
        <p:nvSpPr>
          <p:cNvPr id="41" name="AutoShape 4"/>
          <p:cNvSpPr>
            <a:spLocks noChangeArrowheads="1"/>
          </p:cNvSpPr>
          <p:nvPr/>
        </p:nvSpPr>
        <p:spPr bwMode="gray">
          <a:xfrm>
            <a:off x="2438400" y="5334000"/>
            <a:ext cx="3810000" cy="1524000"/>
          </a:xfrm>
          <a:prstGeom prst="homePlate">
            <a:avLst>
              <a:gd name="adj" fmla="val 42291"/>
            </a:avLst>
          </a:prstGeom>
          <a:solidFill>
            <a:srgbClr val="6600CC"/>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r>
              <a:rPr lang="en-US" sz="2800" dirty="0" err="1" smtClean="0">
                <a:solidFill>
                  <a:schemeClr val="bg1"/>
                </a:solidFill>
              </a:rPr>
              <a:t>Mang</a:t>
            </a:r>
            <a:r>
              <a:rPr lang="en-US" sz="2800" dirty="0" smtClean="0">
                <a:solidFill>
                  <a:schemeClr val="bg1"/>
                </a:solidFill>
              </a:rPr>
              <a:t> </a:t>
            </a:r>
            <a:r>
              <a:rPr lang="en-US" sz="2800" dirty="0" err="1" smtClean="0">
                <a:solidFill>
                  <a:schemeClr val="bg1"/>
                </a:solidFill>
              </a:rPr>
              <a:t>bản</a:t>
            </a:r>
            <a:r>
              <a:rPr lang="en-US" sz="2800" dirty="0" smtClean="0">
                <a:solidFill>
                  <a:schemeClr val="bg1"/>
                </a:solidFill>
              </a:rPr>
              <a:t> </a:t>
            </a:r>
            <a:r>
              <a:rPr lang="en-US" sz="2800" dirty="0" err="1" smtClean="0">
                <a:solidFill>
                  <a:schemeClr val="bg1"/>
                </a:solidFill>
              </a:rPr>
              <a:t>chất</a:t>
            </a:r>
            <a:r>
              <a:rPr lang="en-US" sz="2800" dirty="0" smtClean="0">
                <a:solidFill>
                  <a:schemeClr val="bg1"/>
                </a:solidFill>
              </a:rPr>
              <a:t> </a:t>
            </a:r>
          </a:p>
          <a:p>
            <a:r>
              <a:rPr lang="en-US" sz="2800" dirty="0" err="1" smtClean="0">
                <a:solidFill>
                  <a:schemeClr val="bg1"/>
                </a:solidFill>
              </a:rPr>
              <a:t>dân</a:t>
            </a:r>
            <a:r>
              <a:rPr lang="en-US" sz="2800" dirty="0" smtClean="0">
                <a:solidFill>
                  <a:schemeClr val="bg1"/>
                </a:solidFill>
              </a:rPr>
              <a:t> </a:t>
            </a:r>
            <a:r>
              <a:rPr lang="en-US" sz="2800" dirty="0" err="1" smtClean="0">
                <a:solidFill>
                  <a:schemeClr val="bg1"/>
                </a:solidFill>
              </a:rPr>
              <a:t>chủ</a:t>
            </a:r>
            <a:r>
              <a:rPr lang="en-US" sz="2800" dirty="0" smtClean="0">
                <a:solidFill>
                  <a:schemeClr val="bg1"/>
                </a:solidFill>
              </a:rPr>
              <a:t> </a:t>
            </a:r>
            <a:r>
              <a:rPr lang="en-US" sz="2800" dirty="0" err="1" smtClean="0">
                <a:solidFill>
                  <a:schemeClr val="bg1"/>
                </a:solidFill>
              </a:rPr>
              <a:t>rộng</a:t>
            </a:r>
            <a:r>
              <a:rPr lang="en-US" sz="2800" dirty="0" smtClean="0">
                <a:solidFill>
                  <a:schemeClr val="bg1"/>
                </a:solidFill>
              </a:rPr>
              <a:t> </a:t>
            </a:r>
            <a:r>
              <a:rPr lang="en-US" sz="2800" dirty="0" err="1" smtClean="0">
                <a:solidFill>
                  <a:schemeClr val="bg1"/>
                </a:solidFill>
              </a:rPr>
              <a:t>rãi</a:t>
            </a:r>
            <a:endParaRPr lang="en-US" sz="2800" dirty="0">
              <a:solidFill>
                <a:schemeClr val="bg1"/>
              </a:solidFill>
            </a:endParaRPr>
          </a:p>
        </p:txBody>
      </p:sp>
      <p:cxnSp>
        <p:nvCxnSpPr>
          <p:cNvPr id="47" name="Straight Arrow Connector 46"/>
          <p:cNvCxnSpPr>
            <a:stCxn id="2" idx="2"/>
          </p:cNvCxnSpPr>
          <p:nvPr/>
        </p:nvCxnSpPr>
        <p:spPr>
          <a:xfrm rot="16200000" flipH="1">
            <a:off x="5789831" y="2513231"/>
            <a:ext cx="536138"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25934748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3048000" y="990600"/>
            <a:ext cx="6248400" cy="2971800"/>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b-NO" sz="2800" i="1" dirty="0" smtClean="0"/>
              <a:t> </a:t>
            </a:r>
            <a:r>
              <a:rPr lang="nl-NL" sz="2800" dirty="0" smtClean="0"/>
              <a:t>Nhà nước pháp quyền xã hội chủ nghĩa Việt Nam mang bản chất giai cấp công nhân. </a:t>
            </a:r>
            <a:endParaRPr lang="en-US" sz="2800" dirty="0"/>
          </a:p>
        </p:txBody>
      </p:sp>
      <p:pic>
        <p:nvPicPr>
          <p:cNvPr id="2050" name="Picture 2" descr="Image result for dấu hỏ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04800" y="228600"/>
            <a:ext cx="2819400" cy="1885950"/>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Related image"/>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9601200" y="104775"/>
            <a:ext cx="2438399" cy="21336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4" name="Picture 6" descr="Image result for dấu hỏi"/>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17005" y="3733800"/>
            <a:ext cx="2971801" cy="2224423"/>
          </a:xfrm>
          <a:prstGeom prst="rect">
            <a:avLst/>
          </a:prstGeom>
          <a:noFill/>
          <a:extLst>
            <a:ext uri="{909E8E84-426E-40DD-AFC4-6F175D3DCCD1}">
              <a14:hiddenFill xmlns="" xmlns:a14="http://schemas.microsoft.com/office/drawing/2010/main">
                <a:solidFill>
                  <a:srgbClr val="FFFFFF"/>
                </a:solidFill>
              </a14:hiddenFill>
            </a:ext>
          </a:extLst>
        </p:spPr>
      </p:pic>
      <p:pic>
        <p:nvPicPr>
          <p:cNvPr id="2056" name="Picture 8" descr="Image result for dấu hỏi"/>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9525000" y="3733801"/>
            <a:ext cx="2514599" cy="2060620"/>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3124200" y="4495800"/>
            <a:ext cx="6705600" cy="1508105"/>
          </a:xfrm>
          <a:prstGeom prst="rect">
            <a:avLst/>
          </a:prstGeom>
        </p:spPr>
        <p:txBody>
          <a:bodyPr wrap="square">
            <a:spAutoFit/>
          </a:bodyPr>
          <a:lstStyle/>
          <a:p>
            <a:r>
              <a:rPr lang="nl-NL" sz="2300" dirty="0" smtClean="0"/>
              <a:t>Hoạt động của Nhà nước thể hiện quan điểm của Đảng Cộng sản Việt Nam, thực hiện ý chí, nguyện vọng và phục vụ lợi ích của giai cấp công nhân, nhân dân lao động và của cả dân tộc. </a:t>
            </a:r>
            <a:endParaRPr lang="en-US" sz="2300" dirty="0"/>
          </a:p>
        </p:txBody>
      </p:sp>
      <p:sp>
        <p:nvSpPr>
          <p:cNvPr id="8" name="Rectangle 7"/>
          <p:cNvSpPr/>
          <p:nvPr/>
        </p:nvSpPr>
        <p:spPr>
          <a:xfrm>
            <a:off x="3048000" y="76200"/>
            <a:ext cx="6400800" cy="830997"/>
          </a:xfrm>
          <a:prstGeom prst="rect">
            <a:avLst/>
          </a:prstGeom>
          <a:ln w="38100">
            <a:solidFill>
              <a:schemeClr val="tx1"/>
            </a:solidFill>
          </a:ln>
        </p:spPr>
        <p:txBody>
          <a:bodyPr wrap="square">
            <a:spAutoFit/>
          </a:bodyPr>
          <a:lstStyle/>
          <a:p>
            <a:pPr algn="ctr"/>
            <a:r>
              <a:rPr lang="en-US" sz="2400" b="1" dirty="0" smtClean="0"/>
              <a:t>1. </a:t>
            </a:r>
            <a:r>
              <a:rPr lang="en-US" sz="2400" b="1" dirty="0" err="1" smtClean="0"/>
              <a:t>Nhân</a:t>
            </a:r>
            <a:r>
              <a:rPr lang="en-US" sz="2400" b="1" dirty="0" smtClean="0"/>
              <a:t> </a:t>
            </a:r>
            <a:r>
              <a:rPr lang="en-US" sz="2400" b="1" dirty="0" err="1" smtClean="0"/>
              <a:t>dân</a:t>
            </a:r>
            <a:r>
              <a:rPr lang="en-US" sz="2400" b="1" dirty="0" smtClean="0"/>
              <a:t> </a:t>
            </a:r>
            <a:r>
              <a:rPr lang="en-US" sz="2400" b="1" dirty="0" err="1" smtClean="0"/>
              <a:t>là</a:t>
            </a:r>
            <a:r>
              <a:rPr lang="en-US" sz="2400" b="1" dirty="0" smtClean="0"/>
              <a:t> </a:t>
            </a:r>
            <a:r>
              <a:rPr lang="en-US" sz="2400" b="1" dirty="0" err="1" smtClean="0"/>
              <a:t>chủ</a:t>
            </a:r>
            <a:r>
              <a:rPr lang="en-US" sz="2400" b="1" dirty="0" smtClean="0"/>
              <a:t> </a:t>
            </a:r>
            <a:r>
              <a:rPr lang="en-US" sz="2400" b="1" dirty="0" err="1" smtClean="0"/>
              <a:t>thể</a:t>
            </a:r>
            <a:r>
              <a:rPr lang="en-US" sz="2400" b="1" dirty="0" smtClean="0"/>
              <a:t> </a:t>
            </a:r>
            <a:r>
              <a:rPr lang="en-US" sz="2400" b="1" dirty="0" err="1" smtClean="0"/>
              <a:t>tối</a:t>
            </a:r>
            <a:r>
              <a:rPr lang="en-US" sz="2400" b="1" dirty="0" smtClean="0"/>
              <a:t> </a:t>
            </a:r>
            <a:r>
              <a:rPr lang="en-US" sz="2400" b="1" dirty="0" err="1" smtClean="0"/>
              <a:t>cao</a:t>
            </a:r>
            <a:r>
              <a:rPr lang="en-US" sz="2400" b="1" dirty="0" smtClean="0"/>
              <a:t> </a:t>
            </a:r>
            <a:r>
              <a:rPr lang="en-US" sz="2400" b="1" dirty="0" err="1" smtClean="0"/>
              <a:t>của</a:t>
            </a:r>
            <a:r>
              <a:rPr lang="en-US" sz="2400" b="1" dirty="0" smtClean="0"/>
              <a:t> </a:t>
            </a:r>
            <a:r>
              <a:rPr lang="en-US" sz="2400" b="1" dirty="0" err="1" smtClean="0"/>
              <a:t>quyền</a:t>
            </a:r>
            <a:r>
              <a:rPr lang="en-US" sz="2400" b="1" dirty="0" smtClean="0"/>
              <a:t> </a:t>
            </a:r>
            <a:r>
              <a:rPr lang="en-US" sz="2400" b="1" dirty="0" err="1" smtClean="0"/>
              <a:t>lực</a:t>
            </a:r>
            <a:r>
              <a:rPr lang="en-US" sz="2400" b="1" dirty="0" smtClean="0"/>
              <a:t> </a:t>
            </a:r>
            <a:r>
              <a:rPr lang="en-US" sz="2400" b="1" dirty="0" err="1" smtClean="0"/>
              <a:t>Nhà</a:t>
            </a:r>
            <a:r>
              <a:rPr lang="en-US" sz="2400" b="1" dirty="0" smtClean="0"/>
              <a:t> </a:t>
            </a:r>
            <a:r>
              <a:rPr lang="en-US" sz="2400" b="1" dirty="0" err="1" smtClean="0"/>
              <a:t>nước</a:t>
            </a:r>
            <a:endParaRPr lang="en-US" sz="2400" b="1" dirty="0"/>
          </a:p>
        </p:txBody>
      </p:sp>
    </p:spTree>
    <p:extLst>
      <p:ext uri="{BB962C8B-B14F-4D97-AF65-F5344CB8AC3E}">
        <p14:creationId xmlns="" xmlns:p14="http://schemas.microsoft.com/office/powerpoint/2010/main" val="30484440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4" y="381000"/>
            <a:ext cx="2447925" cy="2759075"/>
          </a:xfrm>
          <a:prstGeom prst="rect">
            <a:avLst/>
          </a:prstGeom>
          <a:noFill/>
        </p:spPr>
      </p:pic>
      <p:grpSp>
        <p:nvGrpSpPr>
          <p:cNvPr id="20" name="Group 5"/>
          <p:cNvGrpSpPr>
            <a:grpSpLocks/>
          </p:cNvGrpSpPr>
          <p:nvPr/>
        </p:nvGrpSpPr>
        <p:grpSpPr bwMode="auto">
          <a:xfrm>
            <a:off x="152400" y="2087135"/>
            <a:ext cx="3536950" cy="2771775"/>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a:p>
            </p:txBody>
          </p:sp>
        </p:grpSp>
      </p:grpSp>
      <p:sp>
        <p:nvSpPr>
          <p:cNvPr id="37" name="AutoShape 22"/>
          <p:cNvSpPr>
            <a:spLocks/>
          </p:cNvSpPr>
          <p:nvPr/>
        </p:nvSpPr>
        <p:spPr bwMode="blackWhite">
          <a:xfrm>
            <a:off x="4876800" y="328015"/>
            <a:ext cx="6444003" cy="1494265"/>
          </a:xfrm>
          <a:prstGeom prst="callout2">
            <a:avLst>
              <a:gd name="adj1" fmla="val 22153"/>
              <a:gd name="adj2" fmla="val -1944"/>
              <a:gd name="adj3" fmla="val 22153"/>
              <a:gd name="adj4" fmla="val -12162"/>
              <a:gd name="adj5" fmla="val 184255"/>
              <a:gd name="adj6" fmla="val -20735"/>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b="1" u="sng" dirty="0">
                <a:solidFill>
                  <a:srgbClr val="FF0000"/>
                </a:solidFill>
              </a:rPr>
              <a:t>quan điểm quan điểm của giai cấp </a:t>
            </a:r>
            <a:r>
              <a:rPr lang="nl-NL" sz="2800" b="1" u="sng" dirty="0" smtClean="0">
                <a:solidFill>
                  <a:srgbClr val="FF0000"/>
                </a:solidFill>
              </a:rPr>
              <a:t>công nhân</a:t>
            </a:r>
            <a:endParaRPr lang="en-US" sz="2800" b="1" u="sng" dirty="0">
              <a:solidFill>
                <a:srgbClr val="FF0000"/>
              </a:solidFill>
              <a:latin typeface="Arial" charset="0"/>
            </a:endParaRPr>
          </a:p>
        </p:txBody>
      </p:sp>
      <p:sp>
        <p:nvSpPr>
          <p:cNvPr id="38" name="AutoShape 23"/>
          <p:cNvSpPr>
            <a:spLocks/>
          </p:cNvSpPr>
          <p:nvPr/>
        </p:nvSpPr>
        <p:spPr bwMode="blackWhite">
          <a:xfrm>
            <a:off x="5072403" y="2317981"/>
            <a:ext cx="6705600" cy="522287"/>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a:t>
            </a:r>
            <a:r>
              <a:rPr lang="nl-NL" sz="2400" dirty="0" smtClean="0">
                <a:solidFill>
                  <a:srgbClr val="7030A0"/>
                </a:solidFill>
              </a:rPr>
              <a:t>hực </a:t>
            </a:r>
            <a:r>
              <a:rPr lang="nl-NL" sz="2400" dirty="0">
                <a:solidFill>
                  <a:srgbClr val="7030A0"/>
                </a:solidFill>
              </a:rPr>
              <a:t>hiện </a:t>
            </a:r>
            <a:r>
              <a:rPr lang="nl-NL" sz="2800" b="1" u="sng" dirty="0">
                <a:solidFill>
                  <a:srgbClr val="C00000"/>
                </a:solidFill>
              </a:rPr>
              <a:t>ý chí và nguyện vọng của </a:t>
            </a:r>
            <a:r>
              <a:rPr lang="nl-NL" sz="2800" b="1" u="sng" dirty="0" smtClean="0">
                <a:solidFill>
                  <a:srgbClr val="C00000"/>
                </a:solidFill>
              </a:rPr>
              <a:t>nhân dân</a:t>
            </a:r>
            <a:endParaRPr lang="en-US" sz="2800" b="1" u="sng" dirty="0">
              <a:solidFill>
                <a:srgbClr val="C00000"/>
              </a:solidFill>
              <a:latin typeface="Arial" charset="0"/>
            </a:endParaRPr>
          </a:p>
        </p:txBody>
      </p:sp>
      <p:sp>
        <p:nvSpPr>
          <p:cNvPr id="39" name="AutoShape 24"/>
          <p:cNvSpPr>
            <a:spLocks/>
          </p:cNvSpPr>
          <p:nvPr/>
        </p:nvSpPr>
        <p:spPr bwMode="blackWhite">
          <a:xfrm>
            <a:off x="5105400" y="3409125"/>
            <a:ext cx="6596403" cy="934275"/>
          </a:xfrm>
          <a:prstGeom prst="callout2">
            <a:avLst>
              <a:gd name="adj1" fmla="val 59424"/>
              <a:gd name="adj2" fmla="val -1394"/>
              <a:gd name="adj3" fmla="val 48549"/>
              <a:gd name="adj4" fmla="val -12396"/>
              <a:gd name="adj5" fmla="val 45243"/>
              <a:gd name="adj6" fmla="val -24735"/>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a:t>
            </a:r>
            <a:r>
              <a:rPr lang="nl-NL" sz="2800" dirty="0" smtClean="0">
                <a:solidFill>
                  <a:srgbClr val="000099"/>
                </a:solidFill>
              </a:rPr>
              <a:t>hục </a:t>
            </a:r>
            <a:r>
              <a:rPr lang="nl-NL" sz="2800" dirty="0">
                <a:solidFill>
                  <a:srgbClr val="000099"/>
                </a:solidFill>
              </a:rPr>
              <a:t>vụ </a:t>
            </a:r>
            <a:r>
              <a:rPr lang="nl-NL" sz="2800" b="1" u="sng" dirty="0">
                <a:solidFill>
                  <a:srgbClr val="FF0000"/>
                </a:solidFill>
              </a:rPr>
              <a:t>lợi ích</a:t>
            </a:r>
            <a:r>
              <a:rPr lang="nl-NL" sz="2800" dirty="0">
                <a:solidFill>
                  <a:srgbClr val="000099"/>
                </a:solidFill>
              </a:rPr>
              <a:t> của </a:t>
            </a:r>
            <a:r>
              <a:rPr lang="nl-NL" sz="2800" b="1" u="sng" dirty="0">
                <a:solidFill>
                  <a:srgbClr val="660066"/>
                </a:solidFill>
              </a:rPr>
              <a:t>giai cấp công nhân</a:t>
            </a:r>
            <a:r>
              <a:rPr lang="nl-NL" sz="2800" dirty="0">
                <a:solidFill>
                  <a:srgbClr val="000099"/>
                </a:solidFill>
              </a:rPr>
              <a:t>, </a:t>
            </a:r>
            <a:r>
              <a:rPr lang="nl-NL" sz="2800" b="1"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b="1" u="sng" dirty="0">
                <a:solidFill>
                  <a:srgbClr val="CC6600"/>
                </a:solidFill>
              </a:rPr>
              <a:t>cả dân </a:t>
            </a:r>
            <a:r>
              <a:rPr lang="nl-NL" sz="2800" b="1" u="sng" dirty="0" smtClean="0">
                <a:solidFill>
                  <a:srgbClr val="CC6600"/>
                </a:solidFill>
              </a:rPr>
              <a:t>tộc</a:t>
            </a:r>
            <a:r>
              <a:rPr lang="nl-NL" sz="2800" dirty="0" smtClean="0">
                <a:solidFill>
                  <a:srgbClr val="000099"/>
                </a:solidFill>
              </a:rPr>
              <a:t>.</a:t>
            </a:r>
            <a:endParaRPr lang="en-US" sz="2800" b="1" dirty="0">
              <a:solidFill>
                <a:srgbClr val="000099"/>
              </a:solidFill>
              <a:latin typeface="Arial" charset="0"/>
            </a:endParaRPr>
          </a:p>
        </p:txBody>
      </p:sp>
      <p:sp>
        <p:nvSpPr>
          <p:cNvPr id="40" name="Rectangle 39"/>
          <p:cNvSpPr/>
          <p:nvPr/>
        </p:nvSpPr>
        <p:spPr>
          <a:xfrm>
            <a:off x="495849" y="2670987"/>
            <a:ext cx="2963829" cy="830997"/>
          </a:xfrm>
          <a:prstGeom prst="rect">
            <a:avLst/>
          </a:prstGeom>
        </p:spPr>
        <p:txBody>
          <a:bodyPr wrap="square">
            <a:spAutoFit/>
          </a:bodyPr>
          <a:lstStyle/>
          <a:p>
            <a:pPr algn="ctr"/>
            <a:r>
              <a:rPr lang="nl-NL" sz="2400" b="1" dirty="0" smtClean="0">
                <a:solidFill>
                  <a:srgbClr val="C00000"/>
                </a:solidFill>
              </a:rPr>
              <a:t>Bản chất </a:t>
            </a:r>
          </a:p>
          <a:p>
            <a:pPr algn="ctr"/>
            <a:r>
              <a:rPr lang="nl-NL" sz="2400" b="1" dirty="0" smtClean="0">
                <a:solidFill>
                  <a:srgbClr val="C00000"/>
                </a:solidFill>
              </a:rPr>
              <a:t>GCCN</a:t>
            </a:r>
            <a:endParaRPr lang="nl-NL" sz="2400" b="1" dirty="0">
              <a:solidFill>
                <a:srgbClr val="C00000"/>
              </a:solidFill>
            </a:endParaRPr>
          </a:p>
        </p:txBody>
      </p:sp>
      <p:sp>
        <p:nvSpPr>
          <p:cNvPr id="56321" name="Rectangle 1"/>
          <p:cNvSpPr>
            <a:spLocks noChangeArrowheads="1"/>
          </p:cNvSpPr>
          <p:nvPr/>
        </p:nvSpPr>
        <p:spPr bwMode="auto">
          <a:xfrm>
            <a:off x="609600" y="5276671"/>
            <a:ext cx="11049000" cy="1384995"/>
          </a:xfrm>
          <a:prstGeom prst="rect">
            <a:avLst/>
          </a:prstGeom>
          <a:solidFill>
            <a:schemeClr val="accent3">
              <a:lumMod val="20000"/>
              <a:lumOff val="8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8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Bản chất giai cấp công nhân, tính dân tộc và tính nhân dân của Nhà nước được quán triệt, cụ thể hóa, thể chế hóa và thực hiện trên mọi lĩnh vực, mọi tổ chức, hoạt động của Nhà nước.</a:t>
            </a:r>
            <a:endParaRPr kumimoji="0" lang="nl-NL" sz="2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1443560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49" y="430981"/>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a:p>
          </p:txBody>
        </p:sp>
      </p:grpSp>
      <p:sp>
        <p:nvSpPr>
          <p:cNvPr id="6" name="Line 88"/>
          <p:cNvSpPr>
            <a:spLocks noChangeShapeType="1"/>
          </p:cNvSpPr>
          <p:nvPr/>
        </p:nvSpPr>
        <p:spPr bwMode="auto">
          <a:xfrm>
            <a:off x="2624137" y="304800"/>
            <a:ext cx="2557463" cy="0"/>
          </a:xfrm>
          <a:prstGeom prst="line">
            <a:avLst/>
          </a:prstGeom>
          <a:noFill/>
          <a:ln w="19050">
            <a:solidFill>
              <a:schemeClr val="accent1"/>
            </a:solidFill>
            <a:round/>
            <a:headEnd/>
            <a:tailEnd type="triangle" w="med" len="med"/>
          </a:ln>
          <a:effectLst/>
        </p:spPr>
        <p:txBody>
          <a:bodyPr/>
          <a:lstStyle/>
          <a:p>
            <a:endParaRPr lang="en-US"/>
          </a:p>
        </p:txBody>
      </p:sp>
      <p:sp>
        <p:nvSpPr>
          <p:cNvPr id="7" name="Line 90"/>
          <p:cNvSpPr>
            <a:spLocks noChangeShapeType="1"/>
          </p:cNvSpPr>
          <p:nvPr/>
        </p:nvSpPr>
        <p:spPr bwMode="auto">
          <a:xfrm flipH="1">
            <a:off x="7391400" y="1066800"/>
            <a:ext cx="2403475" cy="0"/>
          </a:xfrm>
          <a:prstGeom prst="line">
            <a:avLst/>
          </a:prstGeom>
          <a:noFill/>
          <a:ln w="19050">
            <a:solidFill>
              <a:schemeClr val="hlink"/>
            </a:solidFill>
            <a:round/>
            <a:headEnd/>
            <a:tailEnd type="triangle" w="med" len="med"/>
          </a:ln>
          <a:effectLst/>
        </p:spPr>
        <p:txBody>
          <a:bodyPr/>
          <a:lstStyle/>
          <a:p>
            <a:endParaRPr lang="en-US"/>
          </a:p>
        </p:txBody>
      </p:sp>
      <p:sp>
        <p:nvSpPr>
          <p:cNvPr id="8" name="Line 89"/>
          <p:cNvSpPr>
            <a:spLocks noChangeShapeType="1"/>
          </p:cNvSpPr>
          <p:nvPr/>
        </p:nvSpPr>
        <p:spPr bwMode="auto">
          <a:xfrm flipH="1">
            <a:off x="6858000" y="3886200"/>
            <a:ext cx="2405063" cy="0"/>
          </a:xfrm>
          <a:prstGeom prst="line">
            <a:avLst/>
          </a:prstGeom>
          <a:noFill/>
          <a:ln w="19050">
            <a:solidFill>
              <a:schemeClr val="folHlink"/>
            </a:solidFill>
            <a:round/>
            <a:headEnd/>
            <a:tailEnd type="triangle" w="med" len="med"/>
          </a:ln>
          <a:effectLst/>
        </p:spPr>
        <p:txBody>
          <a:bodyPr/>
          <a:lstStyle/>
          <a:p>
            <a:endParaRPr lang="en-US"/>
          </a:p>
        </p:txBody>
      </p:sp>
      <p:sp>
        <p:nvSpPr>
          <p:cNvPr id="9" name="Rectangle 8"/>
          <p:cNvSpPr/>
          <p:nvPr/>
        </p:nvSpPr>
        <p:spPr>
          <a:xfrm>
            <a:off x="5245945" y="1524000"/>
            <a:ext cx="1643063" cy="1815882"/>
          </a:xfrm>
          <a:prstGeom prst="rect">
            <a:avLst/>
          </a:prstGeom>
        </p:spPr>
        <p:txBody>
          <a:bodyPr wrap="square">
            <a:spAutoFit/>
          </a:bodyPr>
          <a:lstStyle/>
          <a:p>
            <a:pPr algn="ctr"/>
            <a:r>
              <a:rPr lang="nl-NL" sz="2800" b="1" dirty="0" smtClean="0">
                <a:solidFill>
                  <a:srgbClr val="00B050"/>
                </a:solidFill>
                <a:ea typeface="Times New Roman" panose="02020603050405020304" pitchFamily="18" charset="0"/>
              </a:rPr>
              <a:t>Bản chất</a:t>
            </a:r>
            <a:endParaRPr lang="nl-NL" sz="2800" b="1" dirty="0">
              <a:solidFill>
                <a:srgbClr val="00B050"/>
              </a:solidFill>
              <a:ea typeface="Times New Roman" panose="02020603050405020304" pitchFamily="18" charset="0"/>
            </a:endParaRP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838200" y="304800"/>
            <a:ext cx="3715498" cy="1815882"/>
          </a:xfrm>
          <a:prstGeom prst="rect">
            <a:avLst/>
          </a:prstGeom>
        </p:spPr>
        <p:txBody>
          <a:bodyPr wrap="square">
            <a:spAutoFit/>
          </a:bodyPr>
          <a:lstStyle/>
          <a:p>
            <a:pPr marL="285750" indent="-285750" algn="ctr">
              <a:buFont typeface="Wingdings" panose="05000000000000000000" pitchFamily="2" charset="2"/>
              <a:buChar char="§"/>
            </a:pPr>
            <a:r>
              <a:rPr lang="nl-NL" sz="2800" dirty="0" smtClean="0"/>
              <a:t>Nhà nước thể hiện ý chí, lợi ích và nguyện vọng của nhân dân</a:t>
            </a:r>
            <a:endParaRPr lang="en-US" sz="2800" dirty="0">
              <a:solidFill>
                <a:srgbClr val="CC6600"/>
              </a:solidFill>
              <a:latin typeface="+mj-lt"/>
            </a:endParaRPr>
          </a:p>
        </p:txBody>
      </p:sp>
      <p:sp>
        <p:nvSpPr>
          <p:cNvPr id="11" name="Rectangle 10"/>
          <p:cNvSpPr/>
          <p:nvPr/>
        </p:nvSpPr>
        <p:spPr>
          <a:xfrm>
            <a:off x="7315200" y="188893"/>
            <a:ext cx="4495800" cy="954107"/>
          </a:xfrm>
          <a:prstGeom prst="rect">
            <a:avLst/>
          </a:prstGeom>
        </p:spPr>
        <p:txBody>
          <a:bodyPr wrap="square">
            <a:spAutoFit/>
          </a:bodyPr>
          <a:lstStyle/>
          <a:p>
            <a:pPr marL="342900" indent="-342900" algn="ctr">
              <a:buFont typeface="Wingdings" panose="05000000000000000000" pitchFamily="2" charset="2"/>
              <a:buChar char="§"/>
            </a:pPr>
            <a:r>
              <a:rPr lang="nl-NL" sz="2800" dirty="0" smtClean="0"/>
              <a:t>t</a:t>
            </a:r>
            <a:r>
              <a:rPr lang="pl-PL" sz="2800" dirty="0" smtClean="0"/>
              <a:t>ất cả quyền lực nhà nước thuộc về nhân dân </a:t>
            </a:r>
            <a:endParaRPr lang="en-US" sz="2800" dirty="0">
              <a:latin typeface="+mj-lt"/>
            </a:endParaRPr>
          </a:p>
        </p:txBody>
      </p:sp>
      <p:sp>
        <p:nvSpPr>
          <p:cNvPr id="12" name="Rectangle 11"/>
          <p:cNvSpPr/>
          <p:nvPr/>
        </p:nvSpPr>
        <p:spPr>
          <a:xfrm>
            <a:off x="7543800" y="2932093"/>
            <a:ext cx="3844337" cy="954107"/>
          </a:xfrm>
          <a:prstGeom prst="rect">
            <a:avLst/>
          </a:prstGeom>
        </p:spPr>
        <p:txBody>
          <a:bodyPr wrap="square">
            <a:spAutoFit/>
          </a:bodyPr>
          <a:lstStyle/>
          <a:p>
            <a:pPr marL="342900" indent="-342900" algn="ctr">
              <a:buFont typeface="Wingdings" panose="05000000000000000000" pitchFamily="2" charset="2"/>
              <a:buChar char="§"/>
            </a:pPr>
            <a:r>
              <a:rPr lang="pl-PL" sz="2800" dirty="0" smtClean="0"/>
              <a:t>thể hiện </a:t>
            </a:r>
            <a:r>
              <a:rPr lang="nl-NL" sz="2800" dirty="0" smtClean="0"/>
              <a:t>quyền lực ở nơi dân</a:t>
            </a:r>
            <a:r>
              <a:rPr lang="nl-NL" sz="2800" dirty="0" smtClean="0">
                <a:solidFill>
                  <a:srgbClr val="3333CC"/>
                </a:solidFill>
                <a:latin typeface="+mj-lt"/>
                <a:ea typeface="Times New Roman" panose="02020603050405020304" pitchFamily="18" charset="0"/>
              </a:rPr>
              <a:t>. </a:t>
            </a:r>
            <a:endParaRPr lang="en-US" sz="2800" dirty="0">
              <a:solidFill>
                <a:srgbClr val="3333CC"/>
              </a:solidFill>
              <a:latin typeface="+mj-lt"/>
            </a:endParaRPr>
          </a:p>
        </p:txBody>
      </p:sp>
      <p:sp>
        <p:nvSpPr>
          <p:cNvPr id="13" name="Rectangle 12"/>
          <p:cNvSpPr/>
          <p:nvPr/>
        </p:nvSpPr>
        <p:spPr>
          <a:xfrm>
            <a:off x="1143000" y="3048000"/>
            <a:ext cx="3505200" cy="1384995"/>
          </a:xfrm>
          <a:prstGeom prst="rect">
            <a:avLst/>
          </a:prstGeom>
        </p:spPr>
        <p:txBody>
          <a:bodyPr wrap="square">
            <a:spAutoFit/>
          </a:bodyPr>
          <a:lstStyle/>
          <a:p>
            <a:pPr>
              <a:buFont typeface="Wingdings" pitchFamily="2" charset="2"/>
              <a:buChar char="§"/>
            </a:pPr>
            <a:r>
              <a:rPr lang="nl-NL" sz="2800" dirty="0" smtClean="0"/>
              <a:t> chính quyền do nhân dân lập nên và tham gia quản lý</a:t>
            </a:r>
            <a:endParaRPr lang="en-US" sz="2800" dirty="0"/>
          </a:p>
        </p:txBody>
      </p:sp>
      <p:sp>
        <p:nvSpPr>
          <p:cNvPr id="14" name="Line 88"/>
          <p:cNvSpPr>
            <a:spLocks noChangeShapeType="1"/>
          </p:cNvSpPr>
          <p:nvPr/>
        </p:nvSpPr>
        <p:spPr bwMode="auto">
          <a:xfrm>
            <a:off x="1981200" y="2971800"/>
            <a:ext cx="2557463" cy="0"/>
          </a:xfrm>
          <a:prstGeom prst="line">
            <a:avLst/>
          </a:prstGeom>
          <a:noFill/>
          <a:ln w="19050">
            <a:solidFill>
              <a:schemeClr val="accent1"/>
            </a:solidFill>
            <a:round/>
            <a:headEnd/>
            <a:tailEnd type="triangle" w="med" len="med"/>
          </a:ln>
          <a:effectLst/>
        </p:spPr>
        <p:txBody>
          <a:bodyPr/>
          <a:lstStyle/>
          <a:p>
            <a:endParaRPr lang="en-US"/>
          </a:p>
        </p:txBody>
      </p:sp>
      <p:sp>
        <p:nvSpPr>
          <p:cNvPr id="55297" name="Rectangle 1"/>
          <p:cNvSpPr>
            <a:spLocks noChangeArrowheads="1"/>
          </p:cNvSpPr>
          <p:nvPr/>
        </p:nvSpPr>
        <p:spPr bwMode="auto">
          <a:xfrm>
            <a:off x="152400" y="5168205"/>
            <a:ext cx="11811000" cy="1384995"/>
          </a:xfrm>
          <a:prstGeom prst="rect">
            <a:avLst/>
          </a:prstGeom>
          <a:solidFill>
            <a:schemeClr val="accent6">
              <a:lumMod val="20000"/>
              <a:lumOff val="8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8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Cán bộ, công chức Nhà nước là công công bộc của dân, tận tụy phục vụ nhân dân. Nhân dân với tư cách là chủ thể tối cao của quyền lực nhà nước, thực hiện quyền lực nhà nước với nhiều hình thức khác nhau. </a:t>
            </a:r>
            <a:endParaRPr kumimoji="0" lang="nl-NL" sz="2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42674125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p:nvPr/>
        </p:nvGrpSpPr>
        <p:grpSpPr>
          <a:xfrm>
            <a:off x="6138333" y="4804833"/>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7"/>
          <p:cNvGrpSpPr/>
          <p:nvPr/>
        </p:nvGrpSpPr>
        <p:grpSpPr>
          <a:xfrm>
            <a:off x="4396316" y="2264834"/>
            <a:ext cx="1600200"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6"/>
          <p:cNvGrpSpPr/>
          <p:nvPr/>
        </p:nvGrpSpPr>
        <p:grpSpPr>
          <a:xfrm>
            <a:off x="4106333" y="3335867"/>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 name="Group 2"/>
          <p:cNvGrpSpPr/>
          <p:nvPr/>
        </p:nvGrpSpPr>
        <p:grpSpPr>
          <a:xfrm>
            <a:off x="6127751" y="2264834"/>
            <a:ext cx="1604433"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3"/>
          <p:cNvGrpSpPr/>
          <p:nvPr/>
        </p:nvGrpSpPr>
        <p:grpSpPr>
          <a:xfrm>
            <a:off x="7063317" y="3316818"/>
            <a:ext cx="967316" cy="1807633"/>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5"/>
          <p:cNvGrpSpPr/>
          <p:nvPr/>
        </p:nvGrpSpPr>
        <p:grpSpPr>
          <a:xfrm>
            <a:off x="4434417" y="4836584"/>
            <a:ext cx="1604433" cy="1346200"/>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380999" y="1752600"/>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r>
              <a:rPr lang="nl-NL" sz="2400" dirty="0" smtClean="0"/>
              <a:t>kết hợp đúng đắn chủ nghĩa yêu nước chân chính với chủ nghĩa quốc tế trong sáng của giai cấp công nhân</a:t>
            </a:r>
            <a:endParaRPr lang="en-US" sz="2400" dirty="0" smtClean="0"/>
          </a:p>
          <a:p>
            <a:pPr algn="ctr">
              <a:spcBef>
                <a:spcPts val="800"/>
              </a:spcBef>
              <a:defRPr/>
            </a:pPr>
            <a:endParaRPr lang="es-ES" sz="2400" dirty="0" smtClean="0">
              <a:solidFill>
                <a:prstClr val="black"/>
              </a:solidFill>
              <a:ea typeface="ＭＳ Ｐゴシック" charset="0"/>
              <a:cs typeface="Calibri" charset="0"/>
              <a:sym typeface="Calibri" charset="0"/>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76200" y="4066116"/>
            <a:ext cx="40386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300" dirty="0" smtClean="0"/>
              <a:t>giữ vững độc lập, tự chủ trong trong quan hệ đối ngoại</a:t>
            </a:r>
            <a:endParaRPr lang="es-ES" sz="23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04799" y="5429250"/>
            <a:ext cx="4309534"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đoàn kết toàn dân là đường lối chiến lược và động lực to lớn để xây dựng và bảo vệ Tổ quốc</a:t>
            </a: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239000" y="1821392"/>
            <a:ext cx="4953000"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sự kế thừa và phát huy những truyền thống, bản sắc tốt đẹp của dân tộc và con người Việt Nam</a:t>
            </a: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360832" y="3824817"/>
            <a:ext cx="3069167" cy="7281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có chính sách dân tộc đúng đắn</a:t>
            </a: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864759" y="5397500"/>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dirty="0" smtClean="0"/>
              <a:t>chăm lo lợi ích mọi mặt cho các dân tộc trong cộng đồng Việt Nam, coi đoàn kết dân tộc</a:t>
            </a:r>
            <a:endParaRPr lang="es-ES" sz="2400" dirty="0">
              <a:solidFill>
                <a:prstClr val="black"/>
              </a:solidFill>
              <a:ea typeface="ＭＳ Ｐゴシック" charset="0"/>
              <a:cs typeface="Calibri" charset="0"/>
              <a:sym typeface="Calibri" charset="0"/>
            </a:endParaRPr>
          </a:p>
        </p:txBody>
      </p:sp>
      <p:grpSp>
        <p:nvGrpSpPr>
          <p:cNvPr id="9" name="Group 30"/>
          <p:cNvGrpSpPr>
            <a:grpSpLocks/>
          </p:cNvGrpSpPr>
          <p:nvPr/>
        </p:nvGrpSpPr>
        <p:grpSpPr bwMode="auto">
          <a:xfrm>
            <a:off x="1593851" y="6745818"/>
            <a:ext cx="9144000" cy="122767"/>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37" name="Rectangle 36"/>
          <p:cNvSpPr/>
          <p:nvPr/>
        </p:nvSpPr>
        <p:spPr>
          <a:xfrm>
            <a:off x="990600" y="152400"/>
            <a:ext cx="9067800" cy="954107"/>
          </a:xfrm>
          <a:prstGeom prst="rect">
            <a:avLst/>
          </a:prstGeom>
          <a:ln w="38100">
            <a:solidFill>
              <a:schemeClr val="tx1"/>
            </a:solidFill>
          </a:ln>
        </p:spPr>
        <p:txBody>
          <a:bodyPr wrap="square">
            <a:spAutoFit/>
          </a:bodyPr>
          <a:lstStyle/>
          <a:p>
            <a:pPr algn="ctr"/>
            <a:r>
              <a:rPr lang="nl-NL" sz="2800" b="1" dirty="0" smtClean="0">
                <a:latin typeface="Times New Roman" pitchFamily="18" charset="0"/>
                <a:ea typeface="Times New Roman" panose="02020603050405020304" pitchFamily="18" charset="0"/>
                <a:cs typeface="Times New Roman" pitchFamily="18" charset="0"/>
              </a:rPr>
              <a:t>2.Nhà nước của tất cả các dân tộc trên lãnh thổ Việt Nam, là biểu hiện tập trung của khối ĐĐK toàn dân tộc</a:t>
            </a:r>
            <a:endParaRPr lang="en-US" sz="2800" b="1" dirty="0">
              <a:latin typeface="Times New Roman" pitchFamily="18" charset="0"/>
              <a:cs typeface="Times New Roman" pitchFamily="18" charset="0"/>
            </a:endParaRPr>
          </a:p>
        </p:txBody>
      </p:sp>
      <p:sp>
        <p:nvSpPr>
          <p:cNvPr id="38" name="TextBox 37"/>
          <p:cNvSpPr txBox="1"/>
          <p:nvPr/>
        </p:nvSpPr>
        <p:spPr>
          <a:xfrm>
            <a:off x="5333999" y="3657600"/>
            <a:ext cx="1676400" cy="1077218"/>
          </a:xfrm>
          <a:prstGeom prst="rect">
            <a:avLst/>
          </a:prstGeom>
          <a:noFill/>
        </p:spPr>
        <p:txBody>
          <a:bodyPr wrap="square" rtlCol="0">
            <a:spAutoFit/>
          </a:bodyPr>
          <a:lstStyle/>
          <a:p>
            <a:r>
              <a:rPr lang="en-US" sz="3200" dirty="0" err="1" smtClean="0"/>
              <a:t>Tính</a:t>
            </a:r>
            <a:r>
              <a:rPr lang="en-US" sz="3200" dirty="0" smtClean="0"/>
              <a:t> </a:t>
            </a:r>
            <a:r>
              <a:rPr lang="en-US" sz="3200" dirty="0" err="1" smtClean="0"/>
              <a:t>dân</a:t>
            </a:r>
            <a:r>
              <a:rPr lang="en-US" sz="3200" dirty="0" smtClean="0"/>
              <a:t> </a:t>
            </a:r>
            <a:r>
              <a:rPr lang="en-US" sz="3200" dirty="0" err="1" smtClean="0"/>
              <a:t>tộc</a:t>
            </a:r>
            <a:r>
              <a:rPr lang="en-US" sz="3200" dirty="0" smtClean="0"/>
              <a:t> </a:t>
            </a:r>
            <a:endParaRPr lang="en-US" sz="3200" dirty="0"/>
          </a:p>
        </p:txBody>
      </p:sp>
    </p:spTree>
    <p:extLst>
      <p:ext uri="{BB962C8B-B14F-4D97-AF65-F5344CB8AC3E}">
        <p14:creationId xmlns=""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p:cTn id="7" dur="750" fill="hold"/>
                                        <p:tgtEl>
                                          <p:spTgt spid="5"/>
                                        </p:tgtEl>
                                        <p:attrNameLst>
                                          <p:attrName>ppt_w</p:attrName>
                                        </p:attrNameLst>
                                      </p:cBhvr>
                                      <p:tavLst>
                                        <p:tav tm="0">
                                          <p:val>
                                            <p:fltVal val="0"/>
                                          </p:val>
                                        </p:tav>
                                        <p:tav tm="100000">
                                          <p:val>
                                            <p:strVal val="#ppt_w"/>
                                          </p:val>
                                        </p:tav>
                                      </p:tavLst>
                                    </p:anim>
                                    <p:anim calcmode="lin" valueType="num">
                                      <p:cBhvr>
                                        <p:cTn id="8" dur="750" fill="hold"/>
                                        <p:tgtEl>
                                          <p:spTgt spid="5"/>
                                        </p:tgtEl>
                                        <p:attrNameLst>
                                          <p:attrName>ppt_h</p:attrName>
                                        </p:attrNameLst>
                                      </p:cBhvr>
                                      <p:tavLst>
                                        <p:tav tm="0">
                                          <p:val>
                                            <p:fltVal val="0"/>
                                          </p:val>
                                        </p:tav>
                                        <p:tav tm="100000">
                                          <p:val>
                                            <p:strVal val="#ppt_h"/>
                                          </p:val>
                                        </p:tav>
                                      </p:tavLst>
                                    </p:anim>
                                    <p:anim calcmode="lin" valueType="num">
                                      <p:cBhvr>
                                        <p:cTn id="9" dur="750" fill="hold"/>
                                        <p:tgtEl>
                                          <p:spTgt spid="5"/>
                                        </p:tgtEl>
                                        <p:attrNameLst>
                                          <p:attrName>ppt_x</p:attrName>
                                        </p:attrNameLst>
                                      </p:cBhvr>
                                      <p:tavLst>
                                        <p:tav tm="0">
                                          <p:val>
                                            <p:fltVal val="0.5"/>
                                          </p:val>
                                        </p:tav>
                                        <p:tav tm="100000">
                                          <p:val>
                                            <p:strVal val="#ppt_x"/>
                                          </p:val>
                                        </p:tav>
                                      </p:tavLst>
                                    </p:anim>
                                    <p:anim calcmode="lin" valueType="num">
                                      <p:cBhvr>
                                        <p:cTn id="10" dur="75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200"/>
                                  </p:stCondLst>
                                  <p:childTnLst>
                                    <p:set>
                                      <p:cBhvr>
                                        <p:cTn id="12" dur="1" fill="hold">
                                          <p:stCondLst>
                                            <p:cond delay="0"/>
                                          </p:stCondLst>
                                        </p:cTn>
                                        <p:tgtEl>
                                          <p:spTgt spid="51220"/>
                                        </p:tgtEl>
                                        <p:attrNameLst>
                                          <p:attrName>style.visibility</p:attrName>
                                        </p:attrNameLst>
                                      </p:cBhvr>
                                      <p:to>
                                        <p:strVal val="visible"/>
                                      </p:to>
                                    </p:set>
                                    <p:anim calcmode="lin" valueType="num">
                                      <p:cBhvr>
                                        <p:cTn id="13" dur="750" fill="hold"/>
                                        <p:tgtEl>
                                          <p:spTgt spid="51220"/>
                                        </p:tgtEl>
                                        <p:attrNameLst>
                                          <p:attrName>ppt_w</p:attrName>
                                        </p:attrNameLst>
                                      </p:cBhvr>
                                      <p:tavLst>
                                        <p:tav tm="0">
                                          <p:val>
                                            <p:fltVal val="0"/>
                                          </p:val>
                                        </p:tav>
                                        <p:tav tm="100000">
                                          <p:val>
                                            <p:strVal val="#ppt_w"/>
                                          </p:val>
                                        </p:tav>
                                      </p:tavLst>
                                    </p:anim>
                                    <p:anim calcmode="lin" valueType="num">
                                      <p:cBhvr>
                                        <p:cTn id="14" dur="750" fill="hold"/>
                                        <p:tgtEl>
                                          <p:spTgt spid="51220"/>
                                        </p:tgtEl>
                                        <p:attrNameLst>
                                          <p:attrName>ppt_h</p:attrName>
                                        </p:attrNameLst>
                                      </p:cBhvr>
                                      <p:tavLst>
                                        <p:tav tm="0">
                                          <p:val>
                                            <p:fltVal val="0"/>
                                          </p:val>
                                        </p:tav>
                                        <p:tav tm="100000">
                                          <p:val>
                                            <p:strVal val="#ppt_h"/>
                                          </p:val>
                                        </p:tav>
                                      </p:tavLst>
                                    </p:anim>
                                    <p:anim calcmode="lin" valueType="num">
                                      <p:cBhvr>
                                        <p:cTn id="15" dur="750" fill="hold"/>
                                        <p:tgtEl>
                                          <p:spTgt spid="51220"/>
                                        </p:tgtEl>
                                        <p:attrNameLst>
                                          <p:attrName>ppt_x</p:attrName>
                                        </p:attrNameLst>
                                      </p:cBhvr>
                                      <p:tavLst>
                                        <p:tav tm="0">
                                          <p:val>
                                            <p:fltVal val="0.5"/>
                                          </p:val>
                                        </p:tav>
                                        <p:tav tm="100000">
                                          <p:val>
                                            <p:strVal val="#ppt_x"/>
                                          </p:val>
                                        </p:tav>
                                      </p:tavLst>
                                    </p:anim>
                                    <p:anim calcmode="lin" valueType="num">
                                      <p:cBhvr>
                                        <p:cTn id="16" dur="750" fill="hold"/>
                                        <p:tgtEl>
                                          <p:spTgt spid="51220"/>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400"/>
                                  </p:stCondLst>
                                  <p:childTnLst>
                                    <p:set>
                                      <p:cBhvr>
                                        <p:cTn id="18" dur="1" fill="hold">
                                          <p:stCondLst>
                                            <p:cond delay="0"/>
                                          </p:stCondLst>
                                        </p:cTn>
                                        <p:tgtEl>
                                          <p:spTgt spid="51221"/>
                                        </p:tgtEl>
                                        <p:attrNameLst>
                                          <p:attrName>style.visibility</p:attrName>
                                        </p:attrNameLst>
                                      </p:cBhvr>
                                      <p:to>
                                        <p:strVal val="visible"/>
                                      </p:to>
                                    </p:set>
                                    <p:anim calcmode="lin" valueType="num">
                                      <p:cBhvr>
                                        <p:cTn id="19" dur="750" fill="hold"/>
                                        <p:tgtEl>
                                          <p:spTgt spid="51221"/>
                                        </p:tgtEl>
                                        <p:attrNameLst>
                                          <p:attrName>ppt_w</p:attrName>
                                        </p:attrNameLst>
                                      </p:cBhvr>
                                      <p:tavLst>
                                        <p:tav tm="0">
                                          <p:val>
                                            <p:fltVal val="0"/>
                                          </p:val>
                                        </p:tav>
                                        <p:tav tm="100000">
                                          <p:val>
                                            <p:strVal val="#ppt_w"/>
                                          </p:val>
                                        </p:tav>
                                      </p:tavLst>
                                    </p:anim>
                                    <p:anim calcmode="lin" valueType="num">
                                      <p:cBhvr>
                                        <p:cTn id="20" dur="750" fill="hold"/>
                                        <p:tgtEl>
                                          <p:spTgt spid="51221"/>
                                        </p:tgtEl>
                                        <p:attrNameLst>
                                          <p:attrName>ppt_h</p:attrName>
                                        </p:attrNameLst>
                                      </p:cBhvr>
                                      <p:tavLst>
                                        <p:tav tm="0">
                                          <p:val>
                                            <p:fltVal val="0"/>
                                          </p:val>
                                        </p:tav>
                                        <p:tav tm="100000">
                                          <p:val>
                                            <p:strVal val="#ppt_h"/>
                                          </p:val>
                                        </p:tav>
                                      </p:tavLst>
                                    </p:anim>
                                    <p:anim calcmode="lin" valueType="num">
                                      <p:cBhvr>
                                        <p:cTn id="21" dur="750" fill="hold"/>
                                        <p:tgtEl>
                                          <p:spTgt spid="51221"/>
                                        </p:tgtEl>
                                        <p:attrNameLst>
                                          <p:attrName>ppt_x</p:attrName>
                                        </p:attrNameLst>
                                      </p:cBhvr>
                                      <p:tavLst>
                                        <p:tav tm="0">
                                          <p:val>
                                            <p:fltVal val="0.5"/>
                                          </p:val>
                                        </p:tav>
                                        <p:tav tm="100000">
                                          <p:val>
                                            <p:strVal val="#ppt_x"/>
                                          </p:val>
                                        </p:tav>
                                      </p:tavLst>
                                    </p:anim>
                                    <p:anim calcmode="lin" valueType="num">
                                      <p:cBhvr>
                                        <p:cTn id="22" dur="750" fill="hold"/>
                                        <p:tgtEl>
                                          <p:spTgt spid="51221"/>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600"/>
                                  </p:stCondLst>
                                  <p:childTnLst>
                                    <p:set>
                                      <p:cBhvr>
                                        <p:cTn id="24" dur="1" fill="hold">
                                          <p:stCondLst>
                                            <p:cond delay="0"/>
                                          </p:stCondLst>
                                        </p:cTn>
                                        <p:tgtEl>
                                          <p:spTgt spid="51222"/>
                                        </p:tgtEl>
                                        <p:attrNameLst>
                                          <p:attrName>style.visibility</p:attrName>
                                        </p:attrNameLst>
                                      </p:cBhvr>
                                      <p:to>
                                        <p:strVal val="visible"/>
                                      </p:to>
                                    </p:set>
                                    <p:anim calcmode="lin" valueType="num">
                                      <p:cBhvr>
                                        <p:cTn id="25" dur="750" fill="hold"/>
                                        <p:tgtEl>
                                          <p:spTgt spid="51222"/>
                                        </p:tgtEl>
                                        <p:attrNameLst>
                                          <p:attrName>ppt_w</p:attrName>
                                        </p:attrNameLst>
                                      </p:cBhvr>
                                      <p:tavLst>
                                        <p:tav tm="0">
                                          <p:val>
                                            <p:fltVal val="0"/>
                                          </p:val>
                                        </p:tav>
                                        <p:tav tm="100000">
                                          <p:val>
                                            <p:strVal val="#ppt_w"/>
                                          </p:val>
                                        </p:tav>
                                      </p:tavLst>
                                    </p:anim>
                                    <p:anim calcmode="lin" valueType="num">
                                      <p:cBhvr>
                                        <p:cTn id="26" dur="750" fill="hold"/>
                                        <p:tgtEl>
                                          <p:spTgt spid="51222"/>
                                        </p:tgtEl>
                                        <p:attrNameLst>
                                          <p:attrName>ppt_h</p:attrName>
                                        </p:attrNameLst>
                                      </p:cBhvr>
                                      <p:tavLst>
                                        <p:tav tm="0">
                                          <p:val>
                                            <p:fltVal val="0"/>
                                          </p:val>
                                        </p:tav>
                                        <p:tav tm="100000">
                                          <p:val>
                                            <p:strVal val="#ppt_h"/>
                                          </p:val>
                                        </p:tav>
                                      </p:tavLst>
                                    </p:anim>
                                    <p:anim calcmode="lin" valueType="num">
                                      <p:cBhvr>
                                        <p:cTn id="27" dur="750" fill="hold"/>
                                        <p:tgtEl>
                                          <p:spTgt spid="51222"/>
                                        </p:tgtEl>
                                        <p:attrNameLst>
                                          <p:attrName>ppt_x</p:attrName>
                                        </p:attrNameLst>
                                      </p:cBhvr>
                                      <p:tavLst>
                                        <p:tav tm="0">
                                          <p:val>
                                            <p:fltVal val="0.5"/>
                                          </p:val>
                                        </p:tav>
                                        <p:tav tm="100000">
                                          <p:val>
                                            <p:strVal val="#ppt_x"/>
                                          </p:val>
                                        </p:tav>
                                      </p:tavLst>
                                    </p:anim>
                                    <p:anim calcmode="lin" valueType="num">
                                      <p:cBhvr>
                                        <p:cTn id="28" dur="750" fill="hold"/>
                                        <p:tgtEl>
                                          <p:spTgt spid="51222"/>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900"/>
                                  </p:stCondLst>
                                  <p:childTnLst>
                                    <p:set>
                                      <p:cBhvr>
                                        <p:cTn id="30" dur="1" fill="hold">
                                          <p:stCondLst>
                                            <p:cond delay="0"/>
                                          </p:stCondLst>
                                        </p:cTn>
                                        <p:tgtEl>
                                          <p:spTgt spid="51216"/>
                                        </p:tgtEl>
                                        <p:attrNameLst>
                                          <p:attrName>style.visibility</p:attrName>
                                        </p:attrNameLst>
                                      </p:cBhvr>
                                      <p:to>
                                        <p:strVal val="visible"/>
                                      </p:to>
                                    </p:set>
                                    <p:anim calcmode="lin" valueType="num">
                                      <p:cBhvr>
                                        <p:cTn id="31" dur="750" fill="hold"/>
                                        <p:tgtEl>
                                          <p:spTgt spid="51216"/>
                                        </p:tgtEl>
                                        <p:attrNameLst>
                                          <p:attrName>ppt_w</p:attrName>
                                        </p:attrNameLst>
                                      </p:cBhvr>
                                      <p:tavLst>
                                        <p:tav tm="0">
                                          <p:val>
                                            <p:fltVal val="0"/>
                                          </p:val>
                                        </p:tav>
                                        <p:tav tm="100000">
                                          <p:val>
                                            <p:strVal val="#ppt_w"/>
                                          </p:val>
                                        </p:tav>
                                      </p:tavLst>
                                    </p:anim>
                                    <p:anim calcmode="lin" valueType="num">
                                      <p:cBhvr>
                                        <p:cTn id="32" dur="750" fill="hold"/>
                                        <p:tgtEl>
                                          <p:spTgt spid="51216"/>
                                        </p:tgtEl>
                                        <p:attrNameLst>
                                          <p:attrName>ppt_h</p:attrName>
                                        </p:attrNameLst>
                                      </p:cBhvr>
                                      <p:tavLst>
                                        <p:tav tm="0">
                                          <p:val>
                                            <p:fltVal val="0"/>
                                          </p:val>
                                        </p:tav>
                                        <p:tav tm="100000">
                                          <p:val>
                                            <p:strVal val="#ppt_h"/>
                                          </p:val>
                                        </p:tav>
                                      </p:tavLst>
                                    </p:anim>
                                    <p:anim calcmode="lin" valueType="num">
                                      <p:cBhvr>
                                        <p:cTn id="33" dur="750" fill="hold"/>
                                        <p:tgtEl>
                                          <p:spTgt spid="51216"/>
                                        </p:tgtEl>
                                        <p:attrNameLst>
                                          <p:attrName>ppt_x</p:attrName>
                                        </p:attrNameLst>
                                      </p:cBhvr>
                                      <p:tavLst>
                                        <p:tav tm="0">
                                          <p:val>
                                            <p:fltVal val="0.5"/>
                                          </p:val>
                                        </p:tav>
                                        <p:tav tm="100000">
                                          <p:val>
                                            <p:strVal val="#ppt_x"/>
                                          </p:val>
                                        </p:tav>
                                      </p:tavLst>
                                    </p:anim>
                                    <p:anim calcmode="lin" valueType="num">
                                      <p:cBhvr>
                                        <p:cTn id="34" dur="750" fill="hold"/>
                                        <p:tgtEl>
                                          <p:spTgt spid="512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1100"/>
                                  </p:stCondLst>
                                  <p:childTnLst>
                                    <p:set>
                                      <p:cBhvr>
                                        <p:cTn id="36" dur="1" fill="hold">
                                          <p:stCondLst>
                                            <p:cond delay="0"/>
                                          </p:stCondLst>
                                        </p:cTn>
                                        <p:tgtEl>
                                          <p:spTgt spid="51215"/>
                                        </p:tgtEl>
                                        <p:attrNameLst>
                                          <p:attrName>style.visibility</p:attrName>
                                        </p:attrNameLst>
                                      </p:cBhvr>
                                      <p:to>
                                        <p:strVal val="visible"/>
                                      </p:to>
                                    </p:set>
                                    <p:anim calcmode="lin" valueType="num">
                                      <p:cBhvr>
                                        <p:cTn id="37" dur="750" fill="hold"/>
                                        <p:tgtEl>
                                          <p:spTgt spid="51215"/>
                                        </p:tgtEl>
                                        <p:attrNameLst>
                                          <p:attrName>ppt_w</p:attrName>
                                        </p:attrNameLst>
                                      </p:cBhvr>
                                      <p:tavLst>
                                        <p:tav tm="0">
                                          <p:val>
                                            <p:fltVal val="0"/>
                                          </p:val>
                                        </p:tav>
                                        <p:tav tm="100000">
                                          <p:val>
                                            <p:strVal val="#ppt_w"/>
                                          </p:val>
                                        </p:tav>
                                      </p:tavLst>
                                    </p:anim>
                                    <p:anim calcmode="lin" valueType="num">
                                      <p:cBhvr>
                                        <p:cTn id="38" dur="750" fill="hold"/>
                                        <p:tgtEl>
                                          <p:spTgt spid="51215"/>
                                        </p:tgtEl>
                                        <p:attrNameLst>
                                          <p:attrName>ppt_h</p:attrName>
                                        </p:attrNameLst>
                                      </p:cBhvr>
                                      <p:tavLst>
                                        <p:tav tm="0">
                                          <p:val>
                                            <p:fltVal val="0"/>
                                          </p:val>
                                        </p:tav>
                                        <p:tav tm="100000">
                                          <p:val>
                                            <p:strVal val="#ppt_h"/>
                                          </p:val>
                                        </p:tav>
                                      </p:tavLst>
                                    </p:anim>
                                    <p:anim calcmode="lin" valueType="num">
                                      <p:cBhvr>
                                        <p:cTn id="39" dur="750" fill="hold"/>
                                        <p:tgtEl>
                                          <p:spTgt spid="51215"/>
                                        </p:tgtEl>
                                        <p:attrNameLst>
                                          <p:attrName>ppt_x</p:attrName>
                                        </p:attrNameLst>
                                      </p:cBhvr>
                                      <p:tavLst>
                                        <p:tav tm="0">
                                          <p:val>
                                            <p:fltVal val="0.5"/>
                                          </p:val>
                                        </p:tav>
                                        <p:tav tm="100000">
                                          <p:val>
                                            <p:strVal val="#ppt_x"/>
                                          </p:val>
                                        </p:tav>
                                      </p:tavLst>
                                    </p:anim>
                                    <p:anim calcmode="lin" valueType="num">
                                      <p:cBhvr>
                                        <p:cTn id="40" dur="750" fill="hold"/>
                                        <p:tgtEl>
                                          <p:spTgt spid="51215"/>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300"/>
                                  </p:stCondLst>
                                  <p:childTnLst>
                                    <p:set>
                                      <p:cBhvr>
                                        <p:cTn id="42" dur="1" fill="hold">
                                          <p:stCondLst>
                                            <p:cond delay="0"/>
                                          </p:stCondLst>
                                        </p:cTn>
                                        <p:tgtEl>
                                          <p:spTgt spid="51214"/>
                                        </p:tgtEl>
                                        <p:attrNameLst>
                                          <p:attrName>style.visibility</p:attrName>
                                        </p:attrNameLst>
                                      </p:cBhvr>
                                      <p:to>
                                        <p:strVal val="visible"/>
                                      </p:to>
                                    </p:set>
                                    <p:anim calcmode="lin" valueType="num">
                                      <p:cBhvr>
                                        <p:cTn id="43" dur="750" fill="hold"/>
                                        <p:tgtEl>
                                          <p:spTgt spid="51214"/>
                                        </p:tgtEl>
                                        <p:attrNameLst>
                                          <p:attrName>ppt_w</p:attrName>
                                        </p:attrNameLst>
                                      </p:cBhvr>
                                      <p:tavLst>
                                        <p:tav tm="0">
                                          <p:val>
                                            <p:fltVal val="0"/>
                                          </p:val>
                                        </p:tav>
                                        <p:tav tm="100000">
                                          <p:val>
                                            <p:strVal val="#ppt_w"/>
                                          </p:val>
                                        </p:tav>
                                      </p:tavLst>
                                    </p:anim>
                                    <p:anim calcmode="lin" valueType="num">
                                      <p:cBhvr>
                                        <p:cTn id="44" dur="750" fill="hold"/>
                                        <p:tgtEl>
                                          <p:spTgt spid="51214"/>
                                        </p:tgtEl>
                                        <p:attrNameLst>
                                          <p:attrName>ppt_h</p:attrName>
                                        </p:attrNameLst>
                                      </p:cBhvr>
                                      <p:tavLst>
                                        <p:tav tm="0">
                                          <p:val>
                                            <p:fltVal val="0"/>
                                          </p:val>
                                        </p:tav>
                                        <p:tav tm="100000">
                                          <p:val>
                                            <p:strVal val="#ppt_h"/>
                                          </p:val>
                                        </p:tav>
                                      </p:tavLst>
                                    </p:anim>
                                    <p:anim calcmode="lin" valueType="num">
                                      <p:cBhvr>
                                        <p:cTn id="45" dur="750" fill="hold"/>
                                        <p:tgtEl>
                                          <p:spTgt spid="51214"/>
                                        </p:tgtEl>
                                        <p:attrNameLst>
                                          <p:attrName>ppt_x</p:attrName>
                                        </p:attrNameLst>
                                      </p:cBhvr>
                                      <p:tavLst>
                                        <p:tav tm="0">
                                          <p:val>
                                            <p:fltVal val="0.5"/>
                                          </p:val>
                                        </p:tav>
                                        <p:tav tm="100000">
                                          <p:val>
                                            <p:strVal val="#ppt_x"/>
                                          </p:val>
                                        </p:tav>
                                      </p:tavLst>
                                    </p:anim>
                                    <p:anim calcmode="lin" valueType="num">
                                      <p:cBhvr>
                                        <p:cTn id="46" dur="750" fill="hold"/>
                                        <p:tgtEl>
                                          <p:spTgt spid="5121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200"/>
                                  </p:stCondLst>
                                  <p:childTnLst>
                                    <p:set>
                                      <p:cBhvr>
                                        <p:cTn id="48" dur="1" fill="hold">
                                          <p:stCondLst>
                                            <p:cond delay="0"/>
                                          </p:stCondLst>
                                        </p:cTn>
                                        <p:tgtEl>
                                          <p:spTgt spid="6"/>
                                        </p:tgtEl>
                                        <p:attrNameLst>
                                          <p:attrName>style.visibility</p:attrName>
                                        </p:attrNameLst>
                                      </p:cBhvr>
                                      <p:to>
                                        <p:strVal val="visible"/>
                                      </p:to>
                                    </p:set>
                                    <p:anim calcmode="lin" valueType="num">
                                      <p:cBhvr>
                                        <p:cTn id="49" dur="750" fill="hold"/>
                                        <p:tgtEl>
                                          <p:spTgt spid="6"/>
                                        </p:tgtEl>
                                        <p:attrNameLst>
                                          <p:attrName>ppt_w</p:attrName>
                                        </p:attrNameLst>
                                      </p:cBhvr>
                                      <p:tavLst>
                                        <p:tav tm="0">
                                          <p:val>
                                            <p:fltVal val="0"/>
                                          </p:val>
                                        </p:tav>
                                        <p:tav tm="100000">
                                          <p:val>
                                            <p:strVal val="#ppt_w"/>
                                          </p:val>
                                        </p:tav>
                                      </p:tavLst>
                                    </p:anim>
                                    <p:anim calcmode="lin" valueType="num">
                                      <p:cBhvr>
                                        <p:cTn id="50" dur="750" fill="hold"/>
                                        <p:tgtEl>
                                          <p:spTgt spid="6"/>
                                        </p:tgtEl>
                                        <p:attrNameLst>
                                          <p:attrName>ppt_h</p:attrName>
                                        </p:attrNameLst>
                                      </p:cBhvr>
                                      <p:tavLst>
                                        <p:tav tm="0">
                                          <p:val>
                                            <p:fltVal val="0"/>
                                          </p:val>
                                        </p:tav>
                                        <p:tav tm="100000">
                                          <p:val>
                                            <p:strVal val="#ppt_h"/>
                                          </p:val>
                                        </p:tav>
                                      </p:tavLst>
                                    </p:anim>
                                    <p:anim calcmode="lin" valueType="num">
                                      <p:cBhvr>
                                        <p:cTn id="51" dur="750" fill="hold"/>
                                        <p:tgtEl>
                                          <p:spTgt spid="6"/>
                                        </p:tgtEl>
                                        <p:attrNameLst>
                                          <p:attrName>ppt_x</p:attrName>
                                        </p:attrNameLst>
                                      </p:cBhvr>
                                      <p:tavLst>
                                        <p:tav tm="0">
                                          <p:val>
                                            <p:fltVal val="0.5"/>
                                          </p:val>
                                        </p:tav>
                                        <p:tav tm="100000">
                                          <p:val>
                                            <p:strVal val="#ppt_x"/>
                                          </p:val>
                                        </p:tav>
                                      </p:tavLst>
                                    </p:anim>
                                    <p:anim calcmode="lin" valueType="num">
                                      <p:cBhvr>
                                        <p:cTn id="52" dur="750" fill="hold"/>
                                        <p:tgtEl>
                                          <p:spTgt spid="6"/>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300"/>
                                  </p:stCondLst>
                                  <p:childTnLst>
                                    <p:set>
                                      <p:cBhvr>
                                        <p:cTn id="54" dur="1" fill="hold">
                                          <p:stCondLst>
                                            <p:cond delay="0"/>
                                          </p:stCondLst>
                                        </p:cTn>
                                        <p:tgtEl>
                                          <p:spTgt spid="2"/>
                                        </p:tgtEl>
                                        <p:attrNameLst>
                                          <p:attrName>style.visibility</p:attrName>
                                        </p:attrNameLst>
                                      </p:cBhvr>
                                      <p:to>
                                        <p:strVal val="visible"/>
                                      </p:to>
                                    </p:set>
                                    <p:anim calcmode="lin" valueType="num">
                                      <p:cBhvr>
                                        <p:cTn id="55" dur="750" fill="hold"/>
                                        <p:tgtEl>
                                          <p:spTgt spid="2"/>
                                        </p:tgtEl>
                                        <p:attrNameLst>
                                          <p:attrName>ppt_w</p:attrName>
                                        </p:attrNameLst>
                                      </p:cBhvr>
                                      <p:tavLst>
                                        <p:tav tm="0">
                                          <p:val>
                                            <p:fltVal val="0"/>
                                          </p:val>
                                        </p:tav>
                                        <p:tav tm="100000">
                                          <p:val>
                                            <p:strVal val="#ppt_w"/>
                                          </p:val>
                                        </p:tav>
                                      </p:tavLst>
                                    </p:anim>
                                    <p:anim calcmode="lin" valueType="num">
                                      <p:cBhvr>
                                        <p:cTn id="56" dur="750" fill="hold"/>
                                        <p:tgtEl>
                                          <p:spTgt spid="2"/>
                                        </p:tgtEl>
                                        <p:attrNameLst>
                                          <p:attrName>ppt_h</p:attrName>
                                        </p:attrNameLst>
                                      </p:cBhvr>
                                      <p:tavLst>
                                        <p:tav tm="0">
                                          <p:val>
                                            <p:fltVal val="0"/>
                                          </p:val>
                                        </p:tav>
                                        <p:tav tm="100000">
                                          <p:val>
                                            <p:strVal val="#ppt_h"/>
                                          </p:val>
                                        </p:tav>
                                      </p:tavLst>
                                    </p:anim>
                                    <p:anim calcmode="lin" valueType="num">
                                      <p:cBhvr>
                                        <p:cTn id="57" dur="750" fill="hold"/>
                                        <p:tgtEl>
                                          <p:spTgt spid="2"/>
                                        </p:tgtEl>
                                        <p:attrNameLst>
                                          <p:attrName>ppt_x</p:attrName>
                                        </p:attrNameLst>
                                      </p:cBhvr>
                                      <p:tavLst>
                                        <p:tav tm="0">
                                          <p:val>
                                            <p:fltVal val="0.5"/>
                                          </p:val>
                                        </p:tav>
                                        <p:tav tm="100000">
                                          <p:val>
                                            <p:strVal val="#ppt_x"/>
                                          </p:val>
                                        </p:tav>
                                      </p:tavLst>
                                    </p:anim>
                                    <p:anim calcmode="lin" valueType="num">
                                      <p:cBhvr>
                                        <p:cTn id="58" dur="750" fill="hold"/>
                                        <p:tgtEl>
                                          <p:spTgt spid="2"/>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400"/>
                                  </p:stCondLst>
                                  <p:childTnLst>
                                    <p:set>
                                      <p:cBhvr>
                                        <p:cTn id="60" dur="1" fill="hold">
                                          <p:stCondLst>
                                            <p:cond delay="0"/>
                                          </p:stCondLst>
                                        </p:cTn>
                                        <p:tgtEl>
                                          <p:spTgt spid="7"/>
                                        </p:tgtEl>
                                        <p:attrNameLst>
                                          <p:attrName>style.visibility</p:attrName>
                                        </p:attrNameLst>
                                      </p:cBhvr>
                                      <p:to>
                                        <p:strVal val="visible"/>
                                      </p:to>
                                    </p:set>
                                    <p:anim calcmode="lin" valueType="num">
                                      <p:cBhvr>
                                        <p:cTn id="61" dur="750" fill="hold"/>
                                        <p:tgtEl>
                                          <p:spTgt spid="7"/>
                                        </p:tgtEl>
                                        <p:attrNameLst>
                                          <p:attrName>ppt_w</p:attrName>
                                        </p:attrNameLst>
                                      </p:cBhvr>
                                      <p:tavLst>
                                        <p:tav tm="0">
                                          <p:val>
                                            <p:fltVal val="0"/>
                                          </p:val>
                                        </p:tav>
                                        <p:tav tm="100000">
                                          <p:val>
                                            <p:strVal val="#ppt_w"/>
                                          </p:val>
                                        </p:tav>
                                      </p:tavLst>
                                    </p:anim>
                                    <p:anim calcmode="lin" valueType="num">
                                      <p:cBhvr>
                                        <p:cTn id="62" dur="750" fill="hold"/>
                                        <p:tgtEl>
                                          <p:spTgt spid="7"/>
                                        </p:tgtEl>
                                        <p:attrNameLst>
                                          <p:attrName>ppt_h</p:attrName>
                                        </p:attrNameLst>
                                      </p:cBhvr>
                                      <p:tavLst>
                                        <p:tav tm="0">
                                          <p:val>
                                            <p:fltVal val="0"/>
                                          </p:val>
                                        </p:tav>
                                        <p:tav tm="100000">
                                          <p:val>
                                            <p:strVal val="#ppt_h"/>
                                          </p:val>
                                        </p:tav>
                                      </p:tavLst>
                                    </p:anim>
                                    <p:anim calcmode="lin" valueType="num">
                                      <p:cBhvr>
                                        <p:cTn id="63" dur="750" fill="hold"/>
                                        <p:tgtEl>
                                          <p:spTgt spid="7"/>
                                        </p:tgtEl>
                                        <p:attrNameLst>
                                          <p:attrName>ppt_x</p:attrName>
                                        </p:attrNameLst>
                                      </p:cBhvr>
                                      <p:tavLst>
                                        <p:tav tm="0">
                                          <p:val>
                                            <p:fltVal val="0.5"/>
                                          </p:val>
                                        </p:tav>
                                        <p:tav tm="100000">
                                          <p:val>
                                            <p:strVal val="#ppt_x"/>
                                          </p:val>
                                        </p:tav>
                                      </p:tavLst>
                                    </p:anim>
                                    <p:anim calcmode="lin" valueType="num">
                                      <p:cBhvr>
                                        <p:cTn id="64" dur="75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500"/>
                                  </p:stCondLst>
                                  <p:childTnLst>
                                    <p:set>
                                      <p:cBhvr>
                                        <p:cTn id="66" dur="1" fill="hold">
                                          <p:stCondLst>
                                            <p:cond delay="0"/>
                                          </p:stCondLst>
                                        </p:cTn>
                                        <p:tgtEl>
                                          <p:spTgt spid="4"/>
                                        </p:tgtEl>
                                        <p:attrNameLst>
                                          <p:attrName>style.visibility</p:attrName>
                                        </p:attrNameLst>
                                      </p:cBhvr>
                                      <p:to>
                                        <p:strVal val="visible"/>
                                      </p:to>
                                    </p:set>
                                    <p:anim calcmode="lin" valueType="num">
                                      <p:cBhvr>
                                        <p:cTn id="67" dur="750" fill="hold"/>
                                        <p:tgtEl>
                                          <p:spTgt spid="4"/>
                                        </p:tgtEl>
                                        <p:attrNameLst>
                                          <p:attrName>ppt_w</p:attrName>
                                        </p:attrNameLst>
                                      </p:cBhvr>
                                      <p:tavLst>
                                        <p:tav tm="0">
                                          <p:val>
                                            <p:fltVal val="0"/>
                                          </p:val>
                                        </p:tav>
                                        <p:tav tm="100000">
                                          <p:val>
                                            <p:strVal val="#ppt_w"/>
                                          </p:val>
                                        </p:tav>
                                      </p:tavLst>
                                    </p:anim>
                                    <p:anim calcmode="lin" valueType="num">
                                      <p:cBhvr>
                                        <p:cTn id="68" dur="750" fill="hold"/>
                                        <p:tgtEl>
                                          <p:spTgt spid="4"/>
                                        </p:tgtEl>
                                        <p:attrNameLst>
                                          <p:attrName>ppt_h</p:attrName>
                                        </p:attrNameLst>
                                      </p:cBhvr>
                                      <p:tavLst>
                                        <p:tav tm="0">
                                          <p:val>
                                            <p:fltVal val="0"/>
                                          </p:val>
                                        </p:tav>
                                        <p:tav tm="100000">
                                          <p:val>
                                            <p:strVal val="#ppt_h"/>
                                          </p:val>
                                        </p:tav>
                                      </p:tavLst>
                                    </p:anim>
                                    <p:anim calcmode="lin" valueType="num">
                                      <p:cBhvr>
                                        <p:cTn id="69" dur="750" fill="hold"/>
                                        <p:tgtEl>
                                          <p:spTgt spid="4"/>
                                        </p:tgtEl>
                                        <p:attrNameLst>
                                          <p:attrName>ppt_x</p:attrName>
                                        </p:attrNameLst>
                                      </p:cBhvr>
                                      <p:tavLst>
                                        <p:tav tm="0">
                                          <p:val>
                                            <p:fltVal val="0.5"/>
                                          </p:val>
                                        </p:tav>
                                        <p:tav tm="100000">
                                          <p:val>
                                            <p:strVal val="#ppt_x"/>
                                          </p:val>
                                        </p:tav>
                                      </p:tavLst>
                                    </p:anim>
                                    <p:anim calcmode="lin" valueType="num">
                                      <p:cBhvr>
                                        <p:cTn id="70" dur="750" fill="hold"/>
                                        <p:tgtEl>
                                          <p:spTgt spid="4"/>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600"/>
                                  </p:stCondLst>
                                  <p:childTnLst>
                                    <p:set>
                                      <p:cBhvr>
                                        <p:cTn id="72" dur="1" fill="hold">
                                          <p:stCondLst>
                                            <p:cond delay="0"/>
                                          </p:stCondLst>
                                        </p:cTn>
                                        <p:tgtEl>
                                          <p:spTgt spid="3"/>
                                        </p:tgtEl>
                                        <p:attrNameLst>
                                          <p:attrName>style.visibility</p:attrName>
                                        </p:attrNameLst>
                                      </p:cBhvr>
                                      <p:to>
                                        <p:strVal val="visible"/>
                                      </p:to>
                                    </p:set>
                                    <p:anim calcmode="lin" valueType="num">
                                      <p:cBhvr>
                                        <p:cTn id="73" dur="750" fill="hold"/>
                                        <p:tgtEl>
                                          <p:spTgt spid="3"/>
                                        </p:tgtEl>
                                        <p:attrNameLst>
                                          <p:attrName>ppt_w</p:attrName>
                                        </p:attrNameLst>
                                      </p:cBhvr>
                                      <p:tavLst>
                                        <p:tav tm="0">
                                          <p:val>
                                            <p:fltVal val="0"/>
                                          </p:val>
                                        </p:tav>
                                        <p:tav tm="100000">
                                          <p:val>
                                            <p:strVal val="#ppt_w"/>
                                          </p:val>
                                        </p:tav>
                                      </p:tavLst>
                                    </p:anim>
                                    <p:anim calcmode="lin" valueType="num">
                                      <p:cBhvr>
                                        <p:cTn id="74" dur="750" fill="hold"/>
                                        <p:tgtEl>
                                          <p:spTgt spid="3"/>
                                        </p:tgtEl>
                                        <p:attrNameLst>
                                          <p:attrName>ppt_h</p:attrName>
                                        </p:attrNameLst>
                                      </p:cBhvr>
                                      <p:tavLst>
                                        <p:tav tm="0">
                                          <p:val>
                                            <p:fltVal val="0"/>
                                          </p:val>
                                        </p:tav>
                                        <p:tav tm="100000">
                                          <p:val>
                                            <p:strVal val="#ppt_h"/>
                                          </p:val>
                                        </p:tav>
                                      </p:tavLst>
                                    </p:anim>
                                    <p:anim calcmode="lin" valueType="num">
                                      <p:cBhvr>
                                        <p:cTn id="75" dur="750" fill="hold"/>
                                        <p:tgtEl>
                                          <p:spTgt spid="3"/>
                                        </p:tgtEl>
                                        <p:attrNameLst>
                                          <p:attrName>ppt_x</p:attrName>
                                        </p:attrNameLst>
                                      </p:cBhvr>
                                      <p:tavLst>
                                        <p:tav tm="0">
                                          <p:val>
                                            <p:fltVal val="0.5"/>
                                          </p:val>
                                        </p:tav>
                                        <p:tav tm="100000">
                                          <p:val>
                                            <p:strVal val="#ppt_x"/>
                                          </p:val>
                                        </p:tav>
                                      </p:tavLst>
                                    </p:anim>
                                    <p:anim calcmode="lin" valueType="num">
                                      <p:cBhvr>
                                        <p:cTn id="76" dur="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0" y="381000"/>
            <a:ext cx="2438399" cy="584775"/>
          </a:xfrm>
          <a:prstGeom prst="rect">
            <a:avLst/>
          </a:prstGeom>
          <a:noFill/>
        </p:spPr>
        <p:txBody>
          <a:bodyPr wrap="square" rtlCol="0">
            <a:spAutoFit/>
          </a:bodyPr>
          <a:lstStyle/>
          <a:p>
            <a:r>
              <a:rPr lang="en-US" sz="3200" dirty="0" err="1" smtClean="0"/>
              <a:t>Tính</a:t>
            </a:r>
            <a:r>
              <a:rPr lang="en-US" sz="3200" dirty="0" smtClean="0"/>
              <a:t> </a:t>
            </a:r>
            <a:r>
              <a:rPr lang="en-US" sz="3200" dirty="0" err="1" smtClean="0"/>
              <a:t>dân</a:t>
            </a:r>
            <a:r>
              <a:rPr lang="en-US" sz="3200" dirty="0" smtClean="0"/>
              <a:t> </a:t>
            </a:r>
            <a:r>
              <a:rPr lang="en-US" sz="3200" dirty="0" err="1" smtClean="0"/>
              <a:t>tộc</a:t>
            </a:r>
            <a:r>
              <a:rPr lang="en-US" sz="3200" dirty="0" smtClean="0"/>
              <a:t> </a:t>
            </a:r>
            <a:endParaRPr lang="en-US" sz="3200" dirty="0"/>
          </a:p>
        </p:txBody>
      </p:sp>
      <p:sp>
        <p:nvSpPr>
          <p:cNvPr id="4" name="Rectangle 3"/>
          <p:cNvSpPr/>
          <p:nvPr/>
        </p:nvSpPr>
        <p:spPr>
          <a:xfrm>
            <a:off x="2057400" y="1828800"/>
            <a:ext cx="1600200" cy="19050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t>V</a:t>
            </a:r>
            <a:r>
              <a:rPr lang="en-US" sz="2800" b="1" dirty="0" err="1" smtClean="0">
                <a:latin typeface="Times New Roman" pitchFamily="18" charset="0"/>
                <a:cs typeface="Times New Roman" pitchFamily="18" charset="0"/>
              </a:rPr>
              <a:t>ừa</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là</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bản</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chất</a:t>
            </a:r>
            <a:endParaRPr lang="en-US" sz="2800" b="1" dirty="0"/>
          </a:p>
        </p:txBody>
      </p:sp>
      <p:sp>
        <p:nvSpPr>
          <p:cNvPr id="6" name="Rectangle 5"/>
          <p:cNvSpPr/>
          <p:nvPr/>
        </p:nvSpPr>
        <p:spPr>
          <a:xfrm>
            <a:off x="5257800" y="1828800"/>
            <a:ext cx="1600200" cy="19050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latin typeface="Times New Roman" pitchFamily="18" charset="0"/>
                <a:cs typeface="Times New Roman" pitchFamily="18" charset="0"/>
              </a:rPr>
              <a:t>vừa là truyền thống</a:t>
            </a:r>
            <a:endParaRPr lang="en-US" sz="2800" b="1" dirty="0">
              <a:latin typeface="Times New Roman" pitchFamily="18" charset="0"/>
              <a:cs typeface="Times New Roman" pitchFamily="18" charset="0"/>
            </a:endParaRPr>
          </a:p>
        </p:txBody>
      </p:sp>
      <p:sp>
        <p:nvSpPr>
          <p:cNvPr id="7" name="Rectangle 6"/>
          <p:cNvSpPr/>
          <p:nvPr/>
        </p:nvSpPr>
        <p:spPr>
          <a:xfrm>
            <a:off x="8153400" y="1752600"/>
            <a:ext cx="1600200" cy="19050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latin typeface="Times New Roman" pitchFamily="18" charset="0"/>
                <a:cs typeface="Times New Roman" pitchFamily="18" charset="0"/>
              </a:rPr>
              <a:t>là nguồn gốc sức mạnh </a:t>
            </a:r>
            <a:endParaRPr lang="en-US" sz="2800" b="1" dirty="0">
              <a:latin typeface="Times New Roman" pitchFamily="18" charset="0"/>
              <a:cs typeface="Times New Roman" pitchFamily="18" charset="0"/>
            </a:endParaRPr>
          </a:p>
        </p:txBody>
      </p:sp>
      <p:sp>
        <p:nvSpPr>
          <p:cNvPr id="9" name="Curved Up Arrow 8"/>
          <p:cNvSpPr/>
          <p:nvPr/>
        </p:nvSpPr>
        <p:spPr>
          <a:xfrm>
            <a:off x="2286000" y="4191000"/>
            <a:ext cx="7543800" cy="609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p:cNvSpPr/>
          <p:nvPr/>
        </p:nvSpPr>
        <p:spPr>
          <a:xfrm>
            <a:off x="2438400" y="3957935"/>
            <a:ext cx="7434279" cy="461665"/>
          </a:xfrm>
          <a:prstGeom prst="rect">
            <a:avLst/>
          </a:prstGeom>
        </p:spPr>
        <p:txBody>
          <a:bodyPr wrap="none">
            <a:spAutoFit/>
          </a:bodyPr>
          <a:lstStyle/>
          <a:p>
            <a:r>
              <a:rPr lang="nl-NL" sz="2400" dirty="0" smtClean="0"/>
              <a:t>của Nhà nước Cộng hòa xã hội chủ nghĩa Việt Nam. </a:t>
            </a:r>
            <a:endParaRPr lang="en-US" sz="2400" dirty="0"/>
          </a:p>
        </p:txBody>
      </p:sp>
      <p:cxnSp>
        <p:nvCxnSpPr>
          <p:cNvPr id="12" name="Straight Arrow Connector 11"/>
          <p:cNvCxnSpPr>
            <a:stCxn id="2" idx="2"/>
          </p:cNvCxnSpPr>
          <p:nvPr/>
        </p:nvCxnSpPr>
        <p:spPr>
          <a:xfrm rot="5400000">
            <a:off x="4254787" y="216188"/>
            <a:ext cx="786827" cy="2286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2" idx="2"/>
          </p:cNvCxnSpPr>
          <p:nvPr/>
        </p:nvCxnSpPr>
        <p:spPr>
          <a:xfrm rot="16200000" flipH="1">
            <a:off x="6578888" y="178087"/>
            <a:ext cx="634427" cy="22098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rot="5400000">
            <a:off x="5435888" y="1321087"/>
            <a:ext cx="710625"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7761" name="Rectangle 1"/>
          <p:cNvSpPr>
            <a:spLocks noChangeArrowheads="1"/>
          </p:cNvSpPr>
          <p:nvPr/>
        </p:nvSpPr>
        <p:spPr bwMode="auto">
          <a:xfrm>
            <a:off x="0" y="5105400"/>
            <a:ext cx="116586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Tính dân tộc của Nhà nước được tăng cường nhờ kết hợp với tính giai cấp, tính nhân dân. </a:t>
            </a:r>
            <a:endParaRPr kumimoji="0" lang="nl-NL"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
            <a:ext cx="11506200" cy="1371600"/>
          </a:xfrm>
          <a:prstGeom prst="rect">
            <a:avLst/>
          </a:prstGeom>
          <a:ln w="38100">
            <a:solidFill>
              <a:srgbClr val="6600CC"/>
            </a:solidFill>
          </a:ln>
        </p:spPr>
        <p:txBody>
          <a:bodyPr wrap="square">
            <a:spAutoFit/>
          </a:bodyPr>
          <a:lstStyle/>
          <a:p>
            <a:pPr algn="ctr"/>
            <a:r>
              <a:rPr lang="nl-NL" sz="2800" dirty="0" smtClean="0"/>
              <a:t>3. Nhà nước Cộng hoà xã hội chủ nghĩa Việt Nam tôn trọng và bảo vệ quyền con người, các quyền của công dân, giữ vững mối liên hệ giữa Nhà nước và công dân, giữa Nhà nước và xã hội</a:t>
            </a:r>
            <a:endParaRPr lang="en-US" sz="2800" dirty="0"/>
          </a:p>
        </p:txBody>
      </p:sp>
      <p:sp>
        <p:nvSpPr>
          <p:cNvPr id="121857" name="Rectangle 1"/>
          <p:cNvSpPr>
            <a:spLocks noChangeArrowheads="1"/>
          </p:cNvSpPr>
          <p:nvPr/>
        </p:nvSpPr>
        <p:spPr bwMode="auto">
          <a:xfrm>
            <a:off x="3581400" y="2035076"/>
            <a:ext cx="8305800" cy="2308324"/>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a:t>
            </a:r>
            <a:r>
              <a:rPr kumimoji="0" lang="nl-NL" sz="2400" b="0" i="1"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Ở nước Cộng hòa xã hội chủ nghĩa Việt Nam, các quyền con người, quyền công dân về chính trị, dân sự, kinh tế, văn hóa, xã hội được công nhận, tôn trọng, bảo vệ, bảo đảm theo Hiến pháp và pháp luật</a:t>
            </a: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a:t>
            </a:r>
            <a:r>
              <a:rPr kumimoji="0" lang="nl-NL" sz="2400" b="0" i="0" u="none" strike="noStrike" cap="none" normalizeH="0" baseline="30000" dirty="0" smtClean="0">
                <a:ln>
                  <a:noFill/>
                </a:ln>
                <a:solidFill>
                  <a:srgbClr val="000000"/>
                </a:solidFill>
                <a:effectLst/>
                <a:latin typeface="Arial" pitchFamily="34" charset="0"/>
                <a:ea typeface="Calibri" pitchFamily="34" charset="0"/>
                <a:cs typeface="Times New Roman" pitchFamily="18" charset="0"/>
                <a:hlinkClick r:id=""/>
              </a:rPr>
              <a:t>[</a:t>
            </a:r>
            <a:r>
              <a:rPr kumimoji="0" lang="nl-NL" sz="2400" b="0" i="0" u="none" strike="noStrike" cap="none" normalizeH="0" baseline="30000" dirty="0" smtClean="0" bmk="">
                <a:ln>
                  <a:noFill/>
                </a:ln>
                <a:solidFill>
                  <a:srgbClr val="000000"/>
                </a:solidFill>
                <a:effectLst/>
                <a:latin typeface="Arial" pitchFamily="34" charset="0"/>
                <a:ea typeface="Calibri" pitchFamily="34" charset="0"/>
                <a:cs typeface="Times New Roman" pitchFamily="18" charset="0"/>
                <a:hlinkClick r:id=""/>
              </a:rPr>
              <a:t>1]</a:t>
            </a: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cs typeface="Arial" pitchFamily="34" charset="0"/>
              </a:rPr>
              <a:t/>
            </a:r>
            <a:br>
              <a:rPr kumimoji="0" lang="en-US" sz="2400" b="0" i="0" u="none" strike="noStrike" cap="none" normalizeH="0" baseline="0" dirty="0" smtClean="0">
                <a:ln>
                  <a:noFill/>
                </a:ln>
                <a:solidFill>
                  <a:schemeClr val="tx1"/>
                </a:solidFill>
                <a:effectLst/>
                <a:latin typeface="Arial" pitchFamily="34" charset="0"/>
                <a:cs typeface="Arial" pitchFamily="34" charset="0"/>
              </a:rPr>
            </a:b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AutoShape 5"/>
          <p:cNvSpPr>
            <a:spLocks noChangeArrowheads="1"/>
          </p:cNvSpPr>
          <p:nvPr/>
        </p:nvSpPr>
        <p:spPr bwMode="gray">
          <a:xfrm>
            <a:off x="0" y="1600200"/>
            <a:ext cx="3048000" cy="1295400"/>
          </a:xfrm>
          <a:prstGeom prst="homePlate">
            <a:avLst>
              <a:gd name="adj" fmla="val 42796"/>
            </a:avLst>
          </a:prstGeom>
          <a:solidFill>
            <a:srgbClr val="FFFF0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dirty="0" smtClean="0"/>
              <a:t>Điều 14 </a:t>
            </a:r>
          </a:p>
          <a:p>
            <a:pPr algn="ctr"/>
            <a:r>
              <a:rPr lang="nl-NL" sz="2800" dirty="0" smtClean="0"/>
              <a:t>Hiến pháp 2013 </a:t>
            </a:r>
            <a:endParaRPr lang="en-US" sz="2800" b="1" dirty="0">
              <a:solidFill>
                <a:schemeClr val="bg1"/>
              </a:solidFill>
            </a:endParaRPr>
          </a:p>
        </p:txBody>
      </p:sp>
      <p:sp>
        <p:nvSpPr>
          <p:cNvPr id="7" name="Rectangle 6"/>
          <p:cNvSpPr/>
          <p:nvPr/>
        </p:nvSpPr>
        <p:spPr>
          <a:xfrm>
            <a:off x="533400" y="4495800"/>
            <a:ext cx="3124200" cy="1200329"/>
          </a:xfrm>
          <a:prstGeom prst="rect">
            <a:avLst/>
          </a:prstGeom>
        </p:spPr>
        <p:txBody>
          <a:bodyPr wrap="square">
            <a:spAutoFit/>
          </a:bodyPr>
          <a:lstStyle/>
          <a:p>
            <a:r>
              <a:rPr lang="nl-NL" sz="2400" dirty="0" smtClean="0"/>
              <a:t>coi Nhân dân là chủ thể tối cao của quyền lực Nhà nước</a:t>
            </a:r>
            <a:endParaRPr lang="en-US" sz="2400" dirty="0"/>
          </a:p>
        </p:txBody>
      </p:sp>
      <p:sp>
        <p:nvSpPr>
          <p:cNvPr id="8" name="Rectangle 7"/>
          <p:cNvSpPr/>
          <p:nvPr/>
        </p:nvSpPr>
        <p:spPr>
          <a:xfrm>
            <a:off x="3886200" y="4438471"/>
            <a:ext cx="4572000" cy="1569660"/>
          </a:xfrm>
          <a:prstGeom prst="rect">
            <a:avLst/>
          </a:prstGeom>
        </p:spPr>
        <p:txBody>
          <a:bodyPr wrap="square">
            <a:spAutoFit/>
          </a:bodyPr>
          <a:lstStyle/>
          <a:p>
            <a:r>
              <a:rPr lang="nl-NL" sz="2400" dirty="0" smtClean="0"/>
              <a:t>quyền con người, quyền và nghĩa vụ cơ bản của công dân được xác định ở vị trí trang trọng hàng đầu trong Hiến pháp</a:t>
            </a:r>
            <a:endParaRPr lang="en-US" sz="2400" dirty="0"/>
          </a:p>
        </p:txBody>
      </p:sp>
      <p:sp>
        <p:nvSpPr>
          <p:cNvPr id="9" name="Rectangle 8"/>
          <p:cNvSpPr/>
          <p:nvPr/>
        </p:nvSpPr>
        <p:spPr>
          <a:xfrm>
            <a:off x="8837212" y="4611469"/>
            <a:ext cx="3126188" cy="1200329"/>
          </a:xfrm>
          <a:prstGeom prst="rect">
            <a:avLst/>
          </a:prstGeom>
        </p:spPr>
        <p:txBody>
          <a:bodyPr wrap="square">
            <a:spAutoFit/>
          </a:bodyPr>
          <a:lstStyle/>
          <a:p>
            <a:r>
              <a:rPr lang="nl-NL" sz="2400" dirty="0" smtClean="0"/>
              <a:t> thể hiện nhất quán đường lối của Đảng và Nhà nước </a:t>
            </a:r>
            <a:endParaRPr lang="en-US" sz="2400" dirty="0"/>
          </a:p>
        </p:txBody>
      </p:sp>
      <p:sp>
        <p:nvSpPr>
          <p:cNvPr id="10" name="Curved Right Arrow 9"/>
          <p:cNvSpPr/>
          <p:nvPr/>
        </p:nvSpPr>
        <p:spPr>
          <a:xfrm>
            <a:off x="304800" y="3276600"/>
            <a:ext cx="609600" cy="12192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Rectangle 1"/>
          <p:cNvSpPr>
            <a:spLocks noChangeArrowheads="1"/>
          </p:cNvSpPr>
          <p:nvPr/>
        </p:nvSpPr>
        <p:spPr bwMode="auto">
          <a:xfrm>
            <a:off x="152400" y="224135"/>
            <a:ext cx="11887200" cy="461665"/>
          </a:xfrm>
          <a:prstGeom prst="rect">
            <a:avLst/>
          </a:prstGeom>
          <a:noFill/>
          <a:ln w="38100">
            <a:solidFill>
              <a:srgbClr val="6600CC"/>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4. Nhà nước Cộng hoà xã hội chủ nghĩa Việt Nam mang bản chất dân chủ rộng rãi </a:t>
            </a:r>
            <a:endParaRPr kumimoji="0" lang="nl-NL"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22882" name="Rectangle 2"/>
          <p:cNvSpPr>
            <a:spLocks noChangeArrowheads="1"/>
          </p:cNvSpPr>
          <p:nvPr/>
        </p:nvSpPr>
        <p:spPr bwMode="auto">
          <a:xfrm>
            <a:off x="2819400" y="1466671"/>
            <a:ext cx="92964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Dân chủ hoá đời sống xã hội và hoạt động của Nhà nước là đòi hỏi có tính nguyên tắc, nảy sinh từ </a:t>
            </a:r>
            <a:r>
              <a:rPr kumimoji="0" lang="nl-NL" sz="2400" b="1"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bản chất dân chủ của Nhà nước Cộng hoà xã hội chủ nghĩa Việt Nam.</a:t>
            </a:r>
            <a:endParaRPr kumimoji="0" lang="nl-NL" sz="2400" b="1" i="0" u="none" strike="noStrike" cap="none" normalizeH="0" baseline="0" dirty="0" smtClean="0">
              <a:ln>
                <a:noFill/>
              </a:ln>
              <a:solidFill>
                <a:schemeClr val="tx1"/>
              </a:solidFill>
              <a:effectLst/>
              <a:latin typeface="Arial" pitchFamily="34" charset="0"/>
              <a:cs typeface="Arial" pitchFamily="34" charset="0"/>
            </a:endParaRPr>
          </a:p>
        </p:txBody>
      </p:sp>
      <p:sp>
        <p:nvSpPr>
          <p:cNvPr id="122884" name="AutoShape 4" descr="Khát vọng Dân chủ | Việt Tâ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2886" name="AutoShape 6" descr="Khát vọng Dân chủ | Việt Tâ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2888" name="AutoShape 8" descr="Dân chủ và việc thực hiện quyền dân chủ"/>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2890" name="AutoShape 10" descr="Dân chủ và việc thực hiện quyền dân chủ"/>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22892" name="Picture 12" descr="hình-thức-dân-chủ-trực-tiếp-và-dân-chủ-đại-diện.jpg"/>
          <p:cNvPicPr>
            <a:picLocks noChangeAspect="1" noChangeArrowheads="1"/>
          </p:cNvPicPr>
          <p:nvPr/>
        </p:nvPicPr>
        <p:blipFill>
          <a:blip r:embed="rId2" cstate="print"/>
          <a:srcRect/>
          <a:stretch>
            <a:fillRect/>
          </a:stretch>
        </p:blipFill>
        <p:spPr bwMode="auto">
          <a:xfrm>
            <a:off x="0" y="871537"/>
            <a:ext cx="2760284" cy="1719263"/>
          </a:xfrm>
          <a:prstGeom prst="rect">
            <a:avLst/>
          </a:prstGeom>
          <a:noFill/>
        </p:spPr>
      </p:pic>
      <p:sp>
        <p:nvSpPr>
          <p:cNvPr id="9" name="Rectangle 8"/>
          <p:cNvSpPr/>
          <p:nvPr/>
        </p:nvSpPr>
        <p:spPr>
          <a:xfrm>
            <a:off x="381000" y="3465493"/>
            <a:ext cx="3886200" cy="954107"/>
          </a:xfrm>
          <a:prstGeom prst="rect">
            <a:avLst/>
          </a:prstGeom>
          <a:solidFill>
            <a:srgbClr val="FFFF00"/>
          </a:solidFill>
        </p:spPr>
        <p:txBody>
          <a:bodyPr wrap="square">
            <a:spAutoFit/>
          </a:bodyPr>
          <a:lstStyle/>
          <a:p>
            <a:r>
              <a:rPr lang="nl-NL" sz="2800" dirty="0" smtClean="0"/>
              <a:t>Thực chất của dân chủ xã hội chủ nghĩa là:</a:t>
            </a:r>
            <a:endParaRPr lang="en-US" sz="2800" dirty="0"/>
          </a:p>
        </p:txBody>
      </p:sp>
      <p:sp>
        <p:nvSpPr>
          <p:cNvPr id="10" name="Rectangle 9"/>
          <p:cNvSpPr/>
          <p:nvPr/>
        </p:nvSpPr>
        <p:spPr>
          <a:xfrm>
            <a:off x="4572000" y="4182070"/>
            <a:ext cx="6629400" cy="1200329"/>
          </a:xfrm>
          <a:prstGeom prst="rect">
            <a:avLst/>
          </a:prstGeom>
        </p:spPr>
        <p:txBody>
          <a:bodyPr wrap="square">
            <a:spAutoFit/>
          </a:bodyPr>
          <a:lstStyle/>
          <a:p>
            <a:pPr algn="just"/>
            <a:r>
              <a:rPr lang="nl-NL" sz="2400" dirty="0" smtClean="0"/>
              <a:t>thu hút những người lao động tham gia một cách bình đẳng và ngày càng rộng rãi vào quản lý công việc của Nhà nước và của xã hội. </a:t>
            </a:r>
            <a:endParaRPr lang="en-US"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8400" y="76200"/>
            <a:ext cx="7851765" cy="523220"/>
          </a:xfrm>
          <a:prstGeom prst="rect">
            <a:avLst/>
          </a:prstGeom>
          <a:ln w="38100">
            <a:solidFill>
              <a:srgbClr val="6600CC"/>
            </a:solidFill>
          </a:ln>
        </p:spPr>
        <p:txBody>
          <a:bodyPr wrap="none">
            <a:spAutoFit/>
          </a:bodyPr>
          <a:lstStyle/>
          <a:p>
            <a:r>
              <a:rPr lang="nl-NL" sz="2800" dirty="0" smtClean="0"/>
              <a:t>5. Đảng Cộng sản Việt Nam lãnh đạo Nhà nước</a:t>
            </a:r>
            <a:endParaRPr lang="en-US" sz="2800" dirty="0"/>
          </a:p>
        </p:txBody>
      </p:sp>
      <p:sp>
        <p:nvSpPr>
          <p:cNvPr id="123906" name="AutoShape 2" descr="Thực hiện cơ chế Đảng lãnh đạo, Nhà nước quản lý, nhân dân làm chủ trong  tình hình mớ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3908" name="AutoShape 4" descr="Thực hiện cơ chế Đảng lãnh đạo, Nhà nước quản lý, nhân dân làm chủ trong  tình hình mớ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3910" name="AutoShape 6" descr="Thực hiện cơ chế Đảng lãnh đạo, Nhà nước quản lý, nhân dân làm chủ trong  tình hình mớ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23912" name="Picture 8" descr="Thực hiện cơ chế Đảng lãnh đạo, Nhà nước quản lý, nhân dân làm chủ trong  tình hình mới"/>
          <p:cNvPicPr>
            <a:picLocks noChangeAspect="1" noChangeArrowheads="1"/>
          </p:cNvPicPr>
          <p:nvPr/>
        </p:nvPicPr>
        <p:blipFill>
          <a:blip r:embed="rId2"/>
          <a:srcRect/>
          <a:stretch>
            <a:fillRect/>
          </a:stretch>
        </p:blipFill>
        <p:spPr bwMode="auto">
          <a:xfrm>
            <a:off x="0" y="914400"/>
            <a:ext cx="3286872" cy="2047876"/>
          </a:xfrm>
          <a:prstGeom prst="rect">
            <a:avLst/>
          </a:prstGeom>
          <a:noFill/>
        </p:spPr>
      </p:pic>
      <p:sp>
        <p:nvSpPr>
          <p:cNvPr id="7" name="Rectangle 6"/>
          <p:cNvSpPr/>
          <p:nvPr/>
        </p:nvSpPr>
        <p:spPr>
          <a:xfrm>
            <a:off x="3429000" y="1290935"/>
            <a:ext cx="8763000" cy="461665"/>
          </a:xfrm>
          <a:prstGeom prst="rect">
            <a:avLst/>
          </a:prstGeom>
        </p:spPr>
        <p:txBody>
          <a:bodyPr wrap="square">
            <a:spAutoFit/>
          </a:bodyPr>
          <a:lstStyle/>
          <a:p>
            <a:r>
              <a:rPr lang="nl-NL" sz="2400" dirty="0" smtClean="0"/>
              <a:t>Sự lãnh đạo của Đảng đối với Nhà nước là tất yếu khách quan</a:t>
            </a:r>
            <a:endParaRPr lang="en-US" sz="2400" dirty="0"/>
          </a:p>
        </p:txBody>
      </p:sp>
      <p:sp>
        <p:nvSpPr>
          <p:cNvPr id="8" name="Rectangle 7"/>
          <p:cNvSpPr/>
          <p:nvPr/>
        </p:nvSpPr>
        <p:spPr>
          <a:xfrm>
            <a:off x="4599266" y="2362200"/>
            <a:ext cx="2639734" cy="1200329"/>
          </a:xfrm>
          <a:prstGeom prst="rect">
            <a:avLst/>
          </a:prstGeom>
        </p:spPr>
        <p:txBody>
          <a:bodyPr wrap="square">
            <a:spAutoFit/>
          </a:bodyPr>
          <a:lstStyle/>
          <a:p>
            <a:r>
              <a:rPr lang="nl-NL" sz="2400" dirty="0" smtClean="0"/>
              <a:t>giữ vững được bản chất giai cấp công nhân</a:t>
            </a:r>
            <a:endParaRPr lang="en-US" sz="2400" dirty="0"/>
          </a:p>
        </p:txBody>
      </p:sp>
      <p:sp>
        <p:nvSpPr>
          <p:cNvPr id="9" name="Rectangle 8"/>
          <p:cNvSpPr/>
          <p:nvPr/>
        </p:nvSpPr>
        <p:spPr>
          <a:xfrm>
            <a:off x="8226180" y="2398931"/>
            <a:ext cx="2289420" cy="1200329"/>
          </a:xfrm>
          <a:prstGeom prst="rect">
            <a:avLst/>
          </a:prstGeom>
        </p:spPr>
        <p:txBody>
          <a:bodyPr wrap="square">
            <a:spAutoFit/>
          </a:bodyPr>
          <a:lstStyle/>
          <a:p>
            <a:r>
              <a:rPr lang="nl-NL" sz="2400" dirty="0" smtClean="0"/>
              <a:t>đảm bảo quyền lực thuộc về nhân dân</a:t>
            </a:r>
            <a:endParaRPr lang="en-US" sz="2400" dirty="0"/>
          </a:p>
        </p:txBody>
      </p:sp>
      <p:sp>
        <p:nvSpPr>
          <p:cNvPr id="10" name="Rectangle 9"/>
          <p:cNvSpPr/>
          <p:nvPr/>
        </p:nvSpPr>
        <p:spPr>
          <a:xfrm>
            <a:off x="304800" y="4419600"/>
            <a:ext cx="11658600" cy="1200329"/>
          </a:xfrm>
          <a:prstGeom prst="rect">
            <a:avLst/>
          </a:prstGeom>
        </p:spPr>
        <p:txBody>
          <a:bodyPr wrap="square">
            <a:spAutoFit/>
          </a:bodyPr>
          <a:lstStyle/>
          <a:p>
            <a:r>
              <a:rPr lang="nl-NL" sz="2400" dirty="0" smtClean="0"/>
              <a:t>Đảng Cộng sản Việt Nam là đội tiên phong của giai cấp công nhân, đồng thời là đội tiên phong của nhân dân lao động và của cả dân tộc Việt Nam, là người lãnh đạo để thực hiện quyền lực của nhân dân. Đó chính là tính chất giai cấp của Nhà nước ta</a:t>
            </a:r>
            <a:endParaRPr lang="en-US" sz="2400" dirty="0"/>
          </a:p>
        </p:txBody>
      </p:sp>
      <p:sp>
        <p:nvSpPr>
          <p:cNvPr id="11" name="Curved Right Arrow 10"/>
          <p:cNvSpPr/>
          <p:nvPr/>
        </p:nvSpPr>
        <p:spPr>
          <a:xfrm>
            <a:off x="3962400" y="1828800"/>
            <a:ext cx="381000" cy="10668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Plus 12"/>
          <p:cNvSpPr/>
          <p:nvPr/>
        </p:nvSpPr>
        <p:spPr>
          <a:xfrm>
            <a:off x="7391400" y="2667000"/>
            <a:ext cx="457200" cy="3810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1" y="914400"/>
            <a:ext cx="2666999" cy="830997"/>
          </a:xfrm>
          <a:prstGeom prst="rect">
            <a:avLst/>
          </a:prstGeom>
          <a:solidFill>
            <a:srgbClr val="00CCFF"/>
          </a:solidFill>
        </p:spPr>
        <p:txBody>
          <a:bodyPr wrap="square">
            <a:spAutoFit/>
          </a:bodyPr>
          <a:lstStyle/>
          <a:p>
            <a:r>
              <a:rPr lang="nl-NL" sz="2400" dirty="0" smtClean="0"/>
              <a:t>Đảng lãnh đạo Nhà nước để: </a:t>
            </a:r>
            <a:endParaRPr lang="en-US" sz="2400" dirty="0"/>
          </a:p>
        </p:txBody>
      </p:sp>
      <p:sp>
        <p:nvSpPr>
          <p:cNvPr id="3" name="Rectangle 2"/>
          <p:cNvSpPr/>
          <p:nvPr/>
        </p:nvSpPr>
        <p:spPr>
          <a:xfrm>
            <a:off x="4495800" y="76200"/>
            <a:ext cx="7239000" cy="830997"/>
          </a:xfrm>
          <a:prstGeom prst="rect">
            <a:avLst/>
          </a:prstGeom>
        </p:spPr>
        <p:txBody>
          <a:bodyPr wrap="square">
            <a:spAutoFit/>
          </a:bodyPr>
          <a:lstStyle/>
          <a:p>
            <a:r>
              <a:rPr lang="nl-NL" sz="2400" dirty="0" smtClean="0"/>
              <a:t>phát huy trách nhiệm, tính chủ động, sắc bén và hiệu lực trong quản lý, điều hành của Nhà nước</a:t>
            </a:r>
            <a:endParaRPr lang="en-US" sz="2400" dirty="0"/>
          </a:p>
        </p:txBody>
      </p:sp>
      <p:sp>
        <p:nvSpPr>
          <p:cNvPr id="4" name="Rectangle 3"/>
          <p:cNvSpPr/>
          <p:nvPr/>
        </p:nvSpPr>
        <p:spPr>
          <a:xfrm>
            <a:off x="4495800" y="1290935"/>
            <a:ext cx="7632218" cy="461665"/>
          </a:xfrm>
          <a:prstGeom prst="rect">
            <a:avLst/>
          </a:prstGeom>
        </p:spPr>
        <p:txBody>
          <a:bodyPr wrap="none">
            <a:spAutoFit/>
          </a:bodyPr>
          <a:lstStyle/>
          <a:p>
            <a:r>
              <a:rPr lang="nl-NL" sz="2400" dirty="0" smtClean="0"/>
              <a:t>đảm bảo thực hiện đường lối của Đảng trong thực tiễn</a:t>
            </a:r>
            <a:endParaRPr lang="en-US" sz="2400" dirty="0"/>
          </a:p>
        </p:txBody>
      </p:sp>
      <p:sp>
        <p:nvSpPr>
          <p:cNvPr id="5" name="Rectangle 4"/>
          <p:cNvSpPr/>
          <p:nvPr/>
        </p:nvSpPr>
        <p:spPr>
          <a:xfrm>
            <a:off x="4495800" y="1988403"/>
            <a:ext cx="7391400" cy="830997"/>
          </a:xfrm>
          <a:prstGeom prst="rect">
            <a:avLst/>
          </a:prstGeom>
        </p:spPr>
        <p:txBody>
          <a:bodyPr wrap="square">
            <a:spAutoFit/>
          </a:bodyPr>
          <a:lstStyle/>
          <a:p>
            <a:r>
              <a:rPr lang="nl-NL" sz="2400" dirty="0" smtClean="0"/>
              <a:t>xây dựng Nhà nước thực sự là công cụ chủ yếu để thực hiện quyền làm chủ của nhân dân.</a:t>
            </a:r>
            <a:endParaRPr lang="en-US" sz="2400" dirty="0"/>
          </a:p>
        </p:txBody>
      </p:sp>
      <p:sp>
        <p:nvSpPr>
          <p:cNvPr id="6" name="Left Brace 5"/>
          <p:cNvSpPr/>
          <p:nvPr/>
        </p:nvSpPr>
        <p:spPr>
          <a:xfrm>
            <a:off x="3657600" y="304800"/>
            <a:ext cx="533400" cy="23622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Rectangle 6"/>
          <p:cNvSpPr/>
          <p:nvPr/>
        </p:nvSpPr>
        <p:spPr>
          <a:xfrm>
            <a:off x="1143000" y="4221540"/>
            <a:ext cx="10744200" cy="1200329"/>
          </a:xfrm>
          <a:prstGeom prst="rect">
            <a:avLst/>
          </a:prstGeom>
        </p:spPr>
        <p:txBody>
          <a:bodyPr wrap="square">
            <a:spAutoFit/>
          </a:bodyPr>
          <a:lstStyle/>
          <a:p>
            <a:r>
              <a:rPr lang="nl-NL" sz="2400" dirty="0" smtClean="0"/>
              <a:t>Đảng phát huy vai trò trách nhiệm của Mặt trận Tổ quốc, các đoàn thể, các tổ chức xã hội và nhân dân trong việc tham gia xây dựng, kiểm tra giám sát hoạt động và bảo vệ Nhà nước.</a:t>
            </a:r>
            <a:endParaRPr lang="en-US"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49" y="1040631"/>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a:p>
          </p:txBody>
        </p:sp>
      </p:grpSp>
      <p:sp>
        <p:nvSpPr>
          <p:cNvPr id="6" name="TextBox 5"/>
          <p:cNvSpPr txBox="1"/>
          <p:nvPr/>
        </p:nvSpPr>
        <p:spPr>
          <a:xfrm>
            <a:off x="5638800" y="2286000"/>
            <a:ext cx="1524000" cy="1569660"/>
          </a:xfrm>
          <a:prstGeom prst="rect">
            <a:avLst/>
          </a:prstGeom>
          <a:noFill/>
        </p:spPr>
        <p:txBody>
          <a:bodyPr wrap="square" rtlCol="0">
            <a:spAutoFit/>
          </a:bodyPr>
          <a:lstStyle/>
          <a:p>
            <a:r>
              <a:rPr lang="en-US" sz="2400" dirty="0" err="1" smtClean="0"/>
              <a:t>Đảng</a:t>
            </a:r>
            <a:r>
              <a:rPr lang="en-US" sz="2400" dirty="0" smtClean="0"/>
              <a:t> </a:t>
            </a:r>
            <a:r>
              <a:rPr lang="en-US" sz="2400" dirty="0" err="1" smtClean="0"/>
              <a:t>lãnh</a:t>
            </a:r>
            <a:r>
              <a:rPr lang="en-US" sz="2400" dirty="0" smtClean="0"/>
              <a:t> </a:t>
            </a:r>
            <a:r>
              <a:rPr lang="en-US" sz="2400" dirty="0" err="1" smtClean="0"/>
              <a:t>đạo</a:t>
            </a:r>
            <a:r>
              <a:rPr lang="en-US" sz="2400" dirty="0" smtClean="0"/>
              <a:t> </a:t>
            </a:r>
            <a:r>
              <a:rPr lang="en-US" sz="2400" dirty="0" err="1" smtClean="0"/>
              <a:t>Nhà</a:t>
            </a:r>
            <a:r>
              <a:rPr lang="en-US" sz="2400" dirty="0" smtClean="0"/>
              <a:t> </a:t>
            </a:r>
            <a:r>
              <a:rPr lang="en-US" sz="2400" dirty="0" err="1" smtClean="0"/>
              <a:t>nước</a:t>
            </a:r>
            <a:endParaRPr lang="en-US" sz="2400" dirty="0"/>
          </a:p>
        </p:txBody>
      </p:sp>
      <p:sp>
        <p:nvSpPr>
          <p:cNvPr id="7" name="Rectangle 6"/>
          <p:cNvSpPr/>
          <p:nvPr/>
        </p:nvSpPr>
        <p:spPr>
          <a:xfrm>
            <a:off x="7696200" y="762000"/>
            <a:ext cx="4114800" cy="1569660"/>
          </a:xfrm>
          <a:prstGeom prst="rect">
            <a:avLst/>
          </a:prstGeom>
        </p:spPr>
        <p:txBody>
          <a:bodyPr wrap="square">
            <a:spAutoFit/>
          </a:bodyPr>
          <a:lstStyle/>
          <a:p>
            <a:r>
              <a:rPr lang="nl-NL" sz="2400" dirty="0" smtClean="0"/>
              <a:t>Đảng đề ra đường lối, chủ trương, chính sách lớn cho sự phát triển đất nước trong từng thời kỳ</a:t>
            </a:r>
            <a:endParaRPr lang="en-US" sz="2400" dirty="0"/>
          </a:p>
        </p:txBody>
      </p:sp>
      <p:sp>
        <p:nvSpPr>
          <p:cNvPr id="8" name="Rectangle 7"/>
          <p:cNvSpPr/>
          <p:nvPr/>
        </p:nvSpPr>
        <p:spPr>
          <a:xfrm>
            <a:off x="7848600" y="3635276"/>
            <a:ext cx="3810000" cy="2308324"/>
          </a:xfrm>
          <a:prstGeom prst="rect">
            <a:avLst/>
          </a:prstGeom>
        </p:spPr>
        <p:txBody>
          <a:bodyPr wrap="square">
            <a:spAutoFit/>
          </a:bodyPr>
          <a:lstStyle/>
          <a:p>
            <a:r>
              <a:rPr lang="nl-NL" sz="2400" dirty="0" smtClean="0"/>
              <a:t>Đảng lãnh đạo Nhà nước thể chế hóa, cụ thể hóa đường lối, chủ trương, chính sách của Đảng thành Hiến pháp, pháp luật, chính sách cụ thể </a:t>
            </a:r>
            <a:endParaRPr lang="en-US" sz="2400" dirty="0"/>
          </a:p>
        </p:txBody>
      </p:sp>
      <p:sp>
        <p:nvSpPr>
          <p:cNvPr id="9" name="Rectangle 8"/>
          <p:cNvSpPr/>
          <p:nvPr/>
        </p:nvSpPr>
        <p:spPr>
          <a:xfrm>
            <a:off x="685800" y="3776008"/>
            <a:ext cx="3733800" cy="1938992"/>
          </a:xfrm>
          <a:prstGeom prst="rect">
            <a:avLst/>
          </a:prstGeom>
        </p:spPr>
        <p:txBody>
          <a:bodyPr wrap="square">
            <a:spAutoFit/>
          </a:bodyPr>
          <a:lstStyle/>
          <a:p>
            <a:r>
              <a:rPr lang="nl-NL" sz="2400" dirty="0" smtClean="0"/>
              <a:t>Đảng lãnh đạo xây dựng tổ chức bộ máy tinh gọn và xây dựng đội ngũ cán bộ, công chức có phẩm chất, năng lực và trí tuệ</a:t>
            </a:r>
            <a:endParaRPr lang="en-US" sz="2400" dirty="0"/>
          </a:p>
        </p:txBody>
      </p:sp>
      <p:sp>
        <p:nvSpPr>
          <p:cNvPr id="10" name="Rectangle 9"/>
          <p:cNvSpPr/>
          <p:nvPr/>
        </p:nvSpPr>
        <p:spPr>
          <a:xfrm>
            <a:off x="762000" y="685800"/>
            <a:ext cx="3886200" cy="1938992"/>
          </a:xfrm>
          <a:prstGeom prst="rect">
            <a:avLst/>
          </a:prstGeom>
        </p:spPr>
        <p:txBody>
          <a:bodyPr wrap="square">
            <a:spAutoFit/>
          </a:bodyPr>
          <a:lstStyle/>
          <a:p>
            <a:r>
              <a:rPr lang="nl-NL" sz="2400" dirty="0" smtClean="0"/>
              <a:t>Đảng lãnh đạo bằng công tác kiểm tra việc quán triệt, tổ chức thực hiện đường lối của Đảng và pháp luật của Nhà nước</a:t>
            </a:r>
            <a:endParaRPr 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228" y="152400"/>
            <a:ext cx="11479372" cy="361637"/>
          </a:xfrm>
          <a:prstGeom prst="rect">
            <a:avLst/>
          </a:prstGeom>
        </p:spPr>
        <p:txBody>
          <a:bodyPr wrap="square">
            <a:spAutoFit/>
          </a:bodyPr>
          <a:lstStyle/>
          <a:p>
            <a:pPr marL="457200" indent="457200">
              <a:lnSpc>
                <a:spcPts val="2100"/>
              </a:lnSpc>
              <a:spcAft>
                <a:spcPts val="0"/>
              </a:spcAft>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Đặc trưng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3" name="Group 13"/>
          <p:cNvGrpSpPr>
            <a:grpSpLocks/>
          </p:cNvGrpSpPr>
          <p:nvPr/>
        </p:nvGrpSpPr>
        <p:grpSpPr bwMode="auto">
          <a:xfrm>
            <a:off x="225668" y="860004"/>
            <a:ext cx="5336932" cy="1509115"/>
            <a:chOff x="1292225" y="1295400"/>
            <a:chExt cx="2822575" cy="1498600"/>
          </a:xfrm>
        </p:grpSpPr>
        <p:sp>
          <p:nvSpPr>
            <p:cNvPr id="4" name="Rectangle 3"/>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a:off x="1292225" y="1739900"/>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7" name="Group 14"/>
          <p:cNvGrpSpPr>
            <a:grpSpLocks/>
          </p:cNvGrpSpPr>
          <p:nvPr/>
        </p:nvGrpSpPr>
        <p:grpSpPr bwMode="auto">
          <a:xfrm>
            <a:off x="6096000" y="1066800"/>
            <a:ext cx="6096000" cy="1806996"/>
            <a:chOff x="4862513" y="1295400"/>
            <a:chExt cx="2833687" cy="1498600"/>
          </a:xfrm>
        </p:grpSpPr>
        <p:sp>
          <p:nvSpPr>
            <p:cNvPr id="8" name="Rectangle 7"/>
            <p:cNvSpPr/>
            <p:nvPr/>
          </p:nvSpPr>
          <p:spPr>
            <a:xfrm>
              <a:off x="4873626" y="12954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4873626" y="1295400"/>
              <a:ext cx="2822574" cy="38100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Connector 9"/>
            <p:cNvCxnSpPr/>
            <p:nvPr/>
          </p:nvCxnSpPr>
          <p:spPr>
            <a:xfrm>
              <a:off x="4862513" y="1739900"/>
              <a:ext cx="2822574"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1" name="Group 15"/>
          <p:cNvGrpSpPr>
            <a:grpSpLocks/>
          </p:cNvGrpSpPr>
          <p:nvPr/>
        </p:nvGrpSpPr>
        <p:grpSpPr bwMode="auto">
          <a:xfrm>
            <a:off x="179229" y="2713610"/>
            <a:ext cx="5383372" cy="1498600"/>
            <a:chOff x="1292225" y="3124200"/>
            <a:chExt cx="2822575" cy="1498600"/>
          </a:xfrm>
        </p:grpSpPr>
        <p:sp>
          <p:nvSpPr>
            <p:cNvPr id="12" name="Rectangle 11"/>
            <p:cNvSpPr/>
            <p:nvPr/>
          </p:nvSpPr>
          <p:spPr>
            <a:xfrm>
              <a:off x="1292225" y="31242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1292225" y="3124200"/>
              <a:ext cx="2822575" cy="381000"/>
            </a:xfrm>
            <a:prstGeom prst="rect">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4" name="Straight Connector 13"/>
            <p:cNvCxnSpPr/>
            <p:nvPr/>
          </p:nvCxnSpPr>
          <p:spPr>
            <a:xfrm>
              <a:off x="1292225" y="3568700"/>
              <a:ext cx="2822575" cy="0"/>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Group 18"/>
          <p:cNvGrpSpPr>
            <a:grpSpLocks/>
          </p:cNvGrpSpPr>
          <p:nvPr/>
        </p:nvGrpSpPr>
        <p:grpSpPr bwMode="auto">
          <a:xfrm>
            <a:off x="179228" y="4461802"/>
            <a:ext cx="5383371" cy="1498600"/>
            <a:chOff x="1292225" y="4923972"/>
            <a:chExt cx="2822575" cy="1498600"/>
          </a:xfrm>
        </p:grpSpPr>
        <p:sp>
          <p:nvSpPr>
            <p:cNvPr id="16" name="Rectangle 15"/>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Rectangle 16"/>
            <p:cNvSpPr/>
            <p:nvPr/>
          </p:nvSpPr>
          <p:spPr>
            <a:xfrm>
              <a:off x="1292225" y="4923972"/>
              <a:ext cx="2822575" cy="381000"/>
            </a:xfrm>
            <a:prstGeom prst="rect">
              <a:avLst/>
            </a:prstGeom>
            <a:solidFill>
              <a:srgbClr val="FF3399"/>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CC6600"/>
                </a:solidFill>
              </a:endParaRPr>
            </a:p>
          </p:txBody>
        </p:sp>
        <p:cxnSp>
          <p:nvCxnSpPr>
            <p:cNvPr id="18" name="Straight Connector 17"/>
            <p:cNvCxnSpPr/>
            <p:nvPr/>
          </p:nvCxnSpPr>
          <p:spPr>
            <a:xfrm>
              <a:off x="1292225" y="5384347"/>
              <a:ext cx="2822575" cy="0"/>
            </a:xfrm>
            <a:prstGeom prst="line">
              <a:avLst/>
            </a:prstGeom>
            <a:ln w="12700">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grpSp>
        <p:nvGrpSpPr>
          <p:cNvPr id="19" name="Group 16"/>
          <p:cNvGrpSpPr>
            <a:grpSpLocks/>
          </p:cNvGrpSpPr>
          <p:nvPr/>
        </p:nvGrpSpPr>
        <p:grpSpPr bwMode="auto">
          <a:xfrm>
            <a:off x="6042512" y="3856435"/>
            <a:ext cx="6073288" cy="1782365"/>
            <a:chOff x="4862513" y="3124200"/>
            <a:chExt cx="2833687" cy="1498600"/>
          </a:xfrm>
        </p:grpSpPr>
        <p:sp>
          <p:nvSpPr>
            <p:cNvPr id="20" name="Rectangle 19"/>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ectangle 20"/>
            <p:cNvSpPr/>
            <p:nvPr/>
          </p:nvSpPr>
          <p:spPr>
            <a:xfrm>
              <a:off x="4873626" y="3124200"/>
              <a:ext cx="2822574" cy="38100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2" name="Straight Connector 21"/>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55523" y="1434272"/>
            <a:ext cx="5207076" cy="900246"/>
          </a:xfrm>
          <a:prstGeom prst="rect">
            <a:avLst/>
          </a:prstGeom>
        </p:spPr>
        <p:txBody>
          <a:bodyPr wrap="square">
            <a:spAutoFit/>
          </a:bodyPr>
          <a:lstStyle/>
          <a:p>
            <a:pPr indent="457200" algn="ctr">
              <a:lnSpc>
                <a:spcPts val="2100"/>
              </a:lnSpc>
            </a:pPr>
            <a:r>
              <a:rPr lang="en-US" sz="2400" dirty="0" err="1" smtClean="0">
                <a:latin typeface="Times New Roman" pitchFamily="18" charset="0"/>
                <a:ea typeface="Times New Roman" panose="02020603050405020304" pitchFamily="18" charset="0"/>
                <a:cs typeface="Times New Roman" pitchFamily="18" charset="0"/>
              </a:rPr>
              <a:t>Nhà</a:t>
            </a:r>
            <a:r>
              <a:rPr lang="en-US" sz="2400" dirty="0" smtClean="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nước</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của</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do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vì</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smtClean="0">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a:t>
            </a:r>
            <a:r>
              <a:rPr lang="en-US" sz="2400" dirty="0" smtClean="0">
                <a:latin typeface="Times New Roman" pitchFamily="18" charset="0"/>
                <a:ea typeface="Times New Roman" panose="02020603050405020304" pitchFamily="18" charset="0"/>
                <a:cs typeface="Times New Roman" pitchFamily="18" charset="0"/>
              </a:rPr>
              <a:t> </a:t>
            </a:r>
            <a:r>
              <a:rPr lang="vi-VN" sz="2400" dirty="0" smtClean="0">
                <a:latin typeface="Times New Roman" pitchFamily="18" charset="0"/>
                <a:ea typeface="Times New Roman" panose="02020603050405020304" pitchFamily="18" charset="0"/>
                <a:cs typeface="Times New Roman" pitchFamily="18" charset="0"/>
              </a:rPr>
              <a:t>Tất cả quyền lực nhà nước đều thuộc về nhân dân</a:t>
            </a:r>
            <a:endParaRPr lang="en-US" sz="2400" dirty="0">
              <a:effectLst/>
              <a:latin typeface="Times New Roman" pitchFamily="18" charset="0"/>
              <a:ea typeface="Times New Roman" panose="02020603050405020304" pitchFamily="18" charset="0"/>
              <a:cs typeface="Times New Roman" pitchFamily="18" charset="0"/>
            </a:endParaRPr>
          </a:p>
        </p:txBody>
      </p:sp>
      <p:sp>
        <p:nvSpPr>
          <p:cNvPr id="28" name="Rectangle 27"/>
          <p:cNvSpPr/>
          <p:nvPr/>
        </p:nvSpPr>
        <p:spPr>
          <a:xfrm>
            <a:off x="2121348" y="795659"/>
            <a:ext cx="1499129" cy="461665"/>
          </a:xfrm>
          <a:prstGeom prst="rect">
            <a:avLst/>
          </a:prstGeom>
        </p:spPr>
        <p:txBody>
          <a:bodyPr wrap="none">
            <a:spAutoFit/>
          </a:bodyPr>
          <a:lstStyle/>
          <a:p>
            <a:pPr algn="ctr"/>
            <a:r>
              <a:rPr lang="en-US" sz="2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chemeClr val="bg1"/>
              </a:solidFill>
            </a:endParaRPr>
          </a:p>
        </p:txBody>
      </p:sp>
      <p:sp>
        <p:nvSpPr>
          <p:cNvPr id="29" name="Rectangle 28"/>
          <p:cNvSpPr/>
          <p:nvPr/>
        </p:nvSpPr>
        <p:spPr>
          <a:xfrm>
            <a:off x="401308" y="3278667"/>
            <a:ext cx="5008892" cy="900246"/>
          </a:xfrm>
          <a:prstGeom prst="rect">
            <a:avLst/>
          </a:prstGeom>
        </p:spPr>
        <p:txBody>
          <a:bodyPr wrap="square">
            <a:spAutoFit/>
          </a:bodyPr>
          <a:lstStyle/>
          <a:p>
            <a:pPr indent="457200" algn="just">
              <a:lnSpc>
                <a:spcPts val="2100"/>
              </a:lnSpc>
              <a:spcAft>
                <a:spcPts val="0"/>
              </a:spcAft>
            </a:pPr>
            <a:r>
              <a:rPr lang="nl-NL" sz="2000" dirty="0" smtClean="0"/>
              <a:t>Tổ chức và hoạt động trên cơ sở Hiến pháp, pháp luật; tôn trọng, bảo vệ và coi Hiến pháp, pháp luật giữ vị trí tối thượng </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30" name="Rectangle 29"/>
          <p:cNvSpPr/>
          <p:nvPr/>
        </p:nvSpPr>
        <p:spPr>
          <a:xfrm>
            <a:off x="2243697" y="2624820"/>
            <a:ext cx="1233030"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hai</a:t>
            </a:r>
            <a:endParaRPr lang="en-US" sz="2400" b="1" dirty="0">
              <a:solidFill>
                <a:schemeClr val="bg1"/>
              </a:solidFill>
            </a:endParaRPr>
          </a:p>
        </p:txBody>
      </p:sp>
      <p:sp>
        <p:nvSpPr>
          <p:cNvPr id="31" name="Rectangle 30"/>
          <p:cNvSpPr/>
          <p:nvPr/>
        </p:nvSpPr>
        <p:spPr>
          <a:xfrm>
            <a:off x="2406950" y="4379893"/>
            <a:ext cx="1148071" cy="461665"/>
          </a:xfrm>
          <a:prstGeom prst="rect">
            <a:avLst/>
          </a:prstGeom>
        </p:spPr>
        <p:txBody>
          <a:bodyPr wrap="none">
            <a:spAutoFit/>
          </a:bodyPr>
          <a:lstStyle/>
          <a:p>
            <a:r>
              <a:rPr lang="en-US" sz="2400" b="1" dirty="0" err="1" smtClean="0">
                <a:solidFill>
                  <a:schemeClr val="bg1"/>
                </a:solidFill>
                <a:latin typeface="Times New Roman" panose="02020603050405020304" pitchFamily="18" charset="0"/>
                <a:ea typeface="Times New Roman" panose="02020603050405020304" pitchFamily="18" charset="0"/>
              </a:rPr>
              <a:t>Thứ</a:t>
            </a:r>
            <a:r>
              <a:rPr lang="en-US" sz="2400" b="1" dirty="0" smtClean="0">
                <a:solidFill>
                  <a:schemeClr val="bg1"/>
                </a:solidFill>
                <a:latin typeface="Times New Roman" panose="02020603050405020304" pitchFamily="18" charset="0"/>
                <a:ea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rPr>
              <a:t>ba</a:t>
            </a:r>
            <a:endParaRPr lang="en-US" sz="2400" b="1" dirty="0">
              <a:solidFill>
                <a:schemeClr val="bg1"/>
              </a:solidFill>
            </a:endParaRPr>
          </a:p>
        </p:txBody>
      </p:sp>
      <p:sp>
        <p:nvSpPr>
          <p:cNvPr id="32" name="Rectangle 31"/>
          <p:cNvSpPr/>
          <p:nvPr/>
        </p:nvSpPr>
        <p:spPr>
          <a:xfrm>
            <a:off x="312747" y="5053974"/>
            <a:ext cx="5249852" cy="900246"/>
          </a:xfrm>
          <a:prstGeom prst="rect">
            <a:avLst/>
          </a:prstGeom>
        </p:spPr>
        <p:txBody>
          <a:bodyPr wrap="square">
            <a:spAutoFit/>
          </a:bodyPr>
          <a:lstStyle/>
          <a:p>
            <a:pPr indent="457200" algn="ctr">
              <a:lnSpc>
                <a:spcPts val="2100"/>
              </a:lnSpc>
              <a:spcAft>
                <a:spcPts val="0"/>
              </a:spcAft>
            </a:pPr>
            <a:r>
              <a:rPr lang="nl-NL" sz="2000" dirty="0" smtClean="0"/>
              <a:t>Quyền lực nhà nước là thống nhất, nhưng có sự phân công rành mạnh, phối hợp chặt chẽ giữa các cơ quan nhà nước</a:t>
            </a:r>
            <a:endParaRPr lang="en-US" sz="2000" dirty="0">
              <a:solidFill>
                <a:srgbClr val="FF3399"/>
              </a:solidFill>
              <a:effectLst/>
              <a:latin typeface="+mj-lt"/>
              <a:ea typeface="Times New Roman" panose="02020603050405020304" pitchFamily="18" charset="0"/>
              <a:cs typeface="Times New Roman" panose="02020603050405020304" pitchFamily="18" charset="0"/>
            </a:endParaRPr>
          </a:p>
        </p:txBody>
      </p:sp>
      <p:sp>
        <p:nvSpPr>
          <p:cNvPr id="33" name="Rectangle 32"/>
          <p:cNvSpPr/>
          <p:nvPr/>
        </p:nvSpPr>
        <p:spPr>
          <a:xfrm>
            <a:off x="8580301" y="1062335"/>
            <a:ext cx="1109599"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tư</a:t>
            </a:r>
            <a:endParaRPr lang="en-US" sz="2400" b="1" dirty="0">
              <a:solidFill>
                <a:schemeClr val="bg1"/>
              </a:solidFill>
            </a:endParaRPr>
          </a:p>
        </p:txBody>
      </p:sp>
      <p:sp>
        <p:nvSpPr>
          <p:cNvPr id="34" name="Rectangle 33"/>
          <p:cNvSpPr/>
          <p:nvPr/>
        </p:nvSpPr>
        <p:spPr>
          <a:xfrm>
            <a:off x="6385318" y="1573649"/>
            <a:ext cx="5730482" cy="1169551"/>
          </a:xfrm>
          <a:prstGeom prst="rect">
            <a:avLst/>
          </a:prstGeom>
        </p:spPr>
        <p:txBody>
          <a:bodyPr wrap="square">
            <a:spAutoFit/>
          </a:bodyPr>
          <a:lstStyle/>
          <a:p>
            <a:pPr indent="457200" algn="ctr">
              <a:lnSpc>
                <a:spcPts val="2100"/>
              </a:lnSpc>
              <a:spcAft>
                <a:spcPts val="0"/>
              </a:spcAft>
            </a:pPr>
            <a:r>
              <a:rPr lang="nl-NL" sz="2000" dirty="0" smtClean="0"/>
              <a:t>Tôn trọng và bảo đảm quyền con người, quyền công dân, nâng cao trách nhiệm pháp lý giữa nhà nước và công dân, thực hành dân chủ đồng thời tăng cường kỷ luật, kỷ cương</a:t>
            </a:r>
            <a:endParaRPr lang="en-US" sz="20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35" name="Rectangle 34"/>
          <p:cNvSpPr/>
          <p:nvPr/>
        </p:nvSpPr>
        <p:spPr>
          <a:xfrm>
            <a:off x="8295542" y="3780235"/>
            <a:ext cx="1404552"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năm</a:t>
            </a:r>
            <a:endParaRPr lang="en-US" sz="2400" b="1" dirty="0">
              <a:solidFill>
                <a:schemeClr val="bg1"/>
              </a:solidFill>
            </a:endParaRPr>
          </a:p>
        </p:txBody>
      </p:sp>
      <p:sp>
        <p:nvSpPr>
          <p:cNvPr id="36" name="Rectangle 35"/>
          <p:cNvSpPr/>
          <p:nvPr/>
        </p:nvSpPr>
        <p:spPr>
          <a:xfrm>
            <a:off x="5943600" y="4517172"/>
            <a:ext cx="6019800" cy="1015663"/>
          </a:xfrm>
          <a:prstGeom prst="rect">
            <a:avLst/>
          </a:prstGeom>
        </p:spPr>
        <p:txBody>
          <a:bodyPr wrap="square">
            <a:spAutoFit/>
          </a:bodyPr>
          <a:lstStyle/>
          <a:p>
            <a:pPr algn="ctr"/>
            <a:r>
              <a:rPr lang="en-US" sz="2000" i="1" dirty="0" smtClean="0">
                <a:latin typeface="Times New Roman" panose="02020603050405020304" pitchFamily="18" charset="0"/>
                <a:ea typeface="Times New Roman" panose="02020603050405020304" pitchFamily="18" charset="0"/>
              </a:rPr>
              <a:t>     </a:t>
            </a:r>
            <a:r>
              <a:rPr lang="nl-NL" sz="2000" dirty="0" smtClean="0"/>
              <a:t>Nhà nước pháp quyền xã hội chủ nghĩa Việt Nam do Đảng Cộng sản Việt Nam lãnh đạo.</a:t>
            </a:r>
            <a:endParaRPr lang="en-US" sz="2000" dirty="0" smtClean="0"/>
          </a:p>
          <a:p>
            <a:pPr algn="ctr"/>
            <a:endParaRPr lang="en-US" sz="2000" dirty="0">
              <a:solidFill>
                <a:srgbClr val="CC6600"/>
              </a:solidFill>
              <a:latin typeface="+mj-lt"/>
              <a:cs typeface="Times New Roman" panose="02020603050405020304" pitchFamily="18" charset="0"/>
            </a:endParaRPr>
          </a:p>
        </p:txBody>
      </p:sp>
      <p:sp>
        <p:nvSpPr>
          <p:cNvPr id="39" name="Freeform 38"/>
          <p:cNvSpPr/>
          <p:nvPr/>
        </p:nvSpPr>
        <p:spPr>
          <a:xfrm>
            <a:off x="228600" y="1219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Freeform 39"/>
          <p:cNvSpPr/>
          <p:nvPr/>
        </p:nvSpPr>
        <p:spPr>
          <a:xfrm>
            <a:off x="152400" y="3124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7030A0"/>
          </a:solidFill>
          <a:ln w="31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Freeform 40"/>
          <p:cNvSpPr/>
          <p:nvPr/>
        </p:nvSpPr>
        <p:spPr>
          <a:xfrm>
            <a:off x="211425" y="47244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3399"/>
          </a:solidFill>
          <a:ln w="3175">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Freeform 41"/>
          <p:cNvSpPr/>
          <p:nvPr/>
        </p:nvSpPr>
        <p:spPr>
          <a:xfrm>
            <a:off x="6141274" y="1628775"/>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Freeform 42"/>
          <p:cNvSpPr/>
          <p:nvPr/>
        </p:nvSpPr>
        <p:spPr>
          <a:xfrm>
            <a:off x="5943600" y="4266010"/>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46" name="Straight Connector 45"/>
          <p:cNvCxnSpPr/>
          <p:nvPr/>
        </p:nvCxnSpPr>
        <p:spPr>
          <a:xfrm>
            <a:off x="3505200" y="556162"/>
            <a:ext cx="464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2286000" y="685800"/>
            <a:ext cx="7315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3161137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7" name="Group 3"/>
          <p:cNvGrpSpPr>
            <a:grpSpLocks/>
          </p:cNvGrpSpPr>
          <p:nvPr/>
        </p:nvGrpSpPr>
        <p:grpSpPr bwMode="auto">
          <a:xfrm>
            <a:off x="1828801" y="2229720"/>
            <a:ext cx="8424863" cy="4247280"/>
            <a:chOff x="204" y="1479"/>
            <a:chExt cx="5307" cy="2222"/>
          </a:xfrm>
        </p:grpSpPr>
        <p:sp>
          <p:nvSpPr>
            <p:cNvPr id="15366" name="WordArt 5"/>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ndParaRPr>
            </a:p>
          </p:txBody>
        </p:sp>
        <p:pic>
          <p:nvPicPr>
            <p:cNvPr id="15367" name="Picture 6" descr="Co Da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368" name="Picture 7" descr="dai hoi X"/>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369" name="Picture 8" descr="co tquoc bay"/>
            <p:cNvPicPr>
              <a:picLocks noChangeAspect="1" noChangeArrowheads="1"/>
            </p:cNvPicPr>
            <p:nvPr/>
          </p:nvPicPr>
          <p:blipFill>
            <a:blip r:embed="rId4">
              <a:lum bright="10000"/>
              <a:extLst>
                <a:ext uri="{28A0092B-C50C-407E-A947-70E740481C1C}">
                  <a14:useLocalDpi xmlns=""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370" name="Picture 9" descr="QUOC HOI XI"/>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15363" name="Rectangle 2"/>
          <p:cNvSpPr>
            <a:spLocks noChangeArrowheads="1"/>
          </p:cNvSpPr>
          <p:nvPr/>
        </p:nvSpPr>
        <p:spPr bwMode="auto">
          <a:xfrm>
            <a:off x="1447800" y="204840"/>
            <a:ext cx="9753600" cy="5847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3200" b="1" dirty="0" err="1">
                <a:solidFill>
                  <a:srgbClr val="990000"/>
                </a:solidFill>
                <a:latin typeface="+mj-lt"/>
              </a:rPr>
              <a:t>Đặc</a:t>
            </a:r>
            <a:r>
              <a:rPr lang="en-US" altLang="en-US" sz="3200" b="1" dirty="0">
                <a:solidFill>
                  <a:srgbClr val="990000"/>
                </a:solidFill>
                <a:latin typeface="+mj-lt"/>
              </a:rPr>
              <a:t> </a:t>
            </a:r>
            <a:r>
              <a:rPr lang="en-US" altLang="en-US" sz="3200" b="1" dirty="0" err="1">
                <a:solidFill>
                  <a:srgbClr val="990000"/>
                </a:solidFill>
                <a:latin typeface="+mj-lt"/>
              </a:rPr>
              <a:t>trưng</a:t>
            </a:r>
            <a:r>
              <a:rPr lang="en-US" altLang="en-US" sz="3200" b="1" dirty="0">
                <a:solidFill>
                  <a:srgbClr val="990000"/>
                </a:solidFill>
                <a:latin typeface="+mj-lt"/>
              </a:rPr>
              <a:t> </a:t>
            </a:r>
            <a:r>
              <a:rPr lang="en-US" altLang="en-US" sz="3200" b="1" dirty="0" err="1">
                <a:solidFill>
                  <a:srgbClr val="990000"/>
                </a:solidFill>
                <a:latin typeface="+mj-lt"/>
              </a:rPr>
              <a:t>nhà</a:t>
            </a:r>
            <a:r>
              <a:rPr lang="en-US" altLang="en-US" sz="3200" b="1" dirty="0">
                <a:solidFill>
                  <a:srgbClr val="990000"/>
                </a:solidFill>
                <a:latin typeface="+mj-lt"/>
              </a:rPr>
              <a:t> </a:t>
            </a:r>
            <a:r>
              <a:rPr lang="en-US" altLang="en-US" sz="3200" b="1" dirty="0" err="1">
                <a:solidFill>
                  <a:srgbClr val="990000"/>
                </a:solidFill>
                <a:latin typeface="+mj-lt"/>
              </a:rPr>
              <a:t>nước</a:t>
            </a:r>
            <a:r>
              <a:rPr lang="en-US" altLang="en-US" sz="3200" b="1" dirty="0">
                <a:solidFill>
                  <a:srgbClr val="990000"/>
                </a:solidFill>
                <a:latin typeface="+mj-lt"/>
              </a:rPr>
              <a:t> </a:t>
            </a:r>
            <a:r>
              <a:rPr lang="en-US" altLang="en-US" sz="3200" b="1" dirty="0" err="1">
                <a:solidFill>
                  <a:srgbClr val="990000"/>
                </a:solidFill>
                <a:latin typeface="+mj-lt"/>
              </a:rPr>
              <a:t>pháp</a:t>
            </a:r>
            <a:r>
              <a:rPr lang="en-US" altLang="en-US" sz="3200" b="1" dirty="0">
                <a:solidFill>
                  <a:srgbClr val="990000"/>
                </a:solidFill>
                <a:latin typeface="+mj-lt"/>
              </a:rPr>
              <a:t> </a:t>
            </a:r>
            <a:r>
              <a:rPr lang="en-US" altLang="en-US" sz="3200" b="1" dirty="0" err="1">
                <a:solidFill>
                  <a:srgbClr val="990000"/>
                </a:solidFill>
                <a:latin typeface="+mj-lt"/>
              </a:rPr>
              <a:t>quyền</a:t>
            </a:r>
            <a:r>
              <a:rPr lang="en-US" altLang="en-US" sz="3200" b="1" dirty="0">
                <a:solidFill>
                  <a:srgbClr val="990000"/>
                </a:solidFill>
                <a:latin typeface="+mj-lt"/>
              </a:rPr>
              <a:t> XHCN </a:t>
            </a:r>
            <a:r>
              <a:rPr lang="en-US" altLang="en-US" sz="3200" b="1" dirty="0" err="1">
                <a:solidFill>
                  <a:srgbClr val="990000"/>
                </a:solidFill>
                <a:latin typeface="+mj-lt"/>
              </a:rPr>
              <a:t>Việt</a:t>
            </a:r>
            <a:r>
              <a:rPr lang="en-US" altLang="en-US" sz="3200" b="1" dirty="0">
                <a:solidFill>
                  <a:srgbClr val="990000"/>
                </a:solidFill>
                <a:latin typeface="+mj-lt"/>
              </a:rPr>
              <a:t> Nam</a:t>
            </a:r>
            <a:endParaRPr lang="en-US" altLang="en-US" sz="3200" dirty="0">
              <a:solidFill>
                <a:srgbClr val="990000"/>
              </a:solidFill>
              <a:latin typeface="+mj-lt"/>
            </a:endParaRPr>
          </a:p>
        </p:txBody>
      </p:sp>
      <p:cxnSp>
        <p:nvCxnSpPr>
          <p:cNvPr id="5" name="Straight Connector 4"/>
          <p:cNvCxnSpPr/>
          <p:nvPr/>
        </p:nvCxnSpPr>
        <p:spPr>
          <a:xfrm>
            <a:off x="3989388" y="914400"/>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0" y="1163971"/>
            <a:ext cx="11049000" cy="1200329"/>
          </a:xfrm>
          <a:prstGeom prst="rect">
            <a:avLst/>
          </a:prstGeom>
        </p:spPr>
        <p:txBody>
          <a:bodyPr wrap="square">
            <a:spAutoFit/>
          </a:bodyPr>
          <a:lstStyle/>
          <a:p>
            <a:pPr indent="457200"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latin typeface="Times New Roman" pitchFamily="18" charset="0"/>
                <a:ea typeface="Times New Roman" panose="02020603050405020304" pitchFamily="18" charset="0"/>
                <a:cs typeface="Times New Roman" pitchFamily="18" charset="0"/>
              </a:rPr>
              <a:t>Nhà</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nước</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pháp</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quyền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xã</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hội</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chủ</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nghĩa</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Việt</a:t>
            </a:r>
            <a:r>
              <a:rPr lang="en-US" sz="2400" i="1" dirty="0">
                <a:latin typeface="Times New Roman" pitchFamily="18" charset="0"/>
                <a:ea typeface="Times New Roman" panose="02020603050405020304" pitchFamily="18" charset="0"/>
                <a:cs typeface="Times New Roman" pitchFamily="18" charset="0"/>
              </a:rPr>
              <a:t> Nam </a:t>
            </a:r>
            <a:r>
              <a:rPr lang="en-US" sz="2400" i="1" dirty="0" err="1">
                <a:latin typeface="Times New Roman" pitchFamily="18" charset="0"/>
                <a:ea typeface="Times New Roman" panose="02020603050405020304" pitchFamily="18" charset="0"/>
                <a:cs typeface="Times New Roman" pitchFamily="18" charset="0"/>
              </a:rPr>
              <a:t>là</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Nhà</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nước</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của</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Nhân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dân</a:t>
            </a:r>
            <a:r>
              <a:rPr lang="en-US" sz="2400" i="1" dirty="0">
                <a:latin typeface="Times New Roman" pitchFamily="18" charset="0"/>
                <a:ea typeface="Times New Roman" panose="02020603050405020304" pitchFamily="18" charset="0"/>
                <a:cs typeface="Times New Roman" pitchFamily="18" charset="0"/>
              </a:rPr>
              <a:t>, do </a:t>
            </a:r>
            <a:r>
              <a:rPr lang="en-US" sz="2400" i="1" dirty="0" err="1">
                <a:latin typeface="Times New Roman" pitchFamily="18" charset="0"/>
                <a:ea typeface="Times New Roman" panose="02020603050405020304" pitchFamily="18" charset="0"/>
                <a:cs typeface="Times New Roman" pitchFamily="18" charset="0"/>
              </a:rPr>
              <a:t>Nhân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dân</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vì</a:t>
            </a:r>
            <a:r>
              <a:rPr lang="en-US" sz="2400" i="1" dirty="0">
                <a:latin typeface="Times New Roman" pitchFamily="18" charset="0"/>
                <a:ea typeface="Times New Roman" panose="02020603050405020304" pitchFamily="18" charset="0"/>
                <a:cs typeface="Times New Roman" pitchFamily="18" charset="0"/>
              </a:rPr>
              <a:t> </a:t>
            </a:r>
            <a:r>
              <a:rPr lang="en-US" sz="2400" i="1" dirty="0" err="1">
                <a:latin typeface="Times New Roman" pitchFamily="18" charset="0"/>
                <a:ea typeface="Times New Roman" panose="02020603050405020304" pitchFamily="18" charset="0"/>
                <a:cs typeface="Times New Roman" pitchFamily="18" charset="0"/>
              </a:rPr>
              <a:t>Nhân</a:t>
            </a:r>
            <a:r>
              <a:rPr lang="en-US" sz="2400" i="1" dirty="0">
                <a:latin typeface="Times New Roman" pitchFamily="18" charset="0"/>
                <a:ea typeface="Times New Roman" panose="02020603050405020304" pitchFamily="18" charset="0"/>
                <a:cs typeface="Times New Roman" pitchFamily="18" charset="0"/>
              </a:rPr>
              <a:t> </a:t>
            </a:r>
            <a:r>
              <a:rPr lang="en-US" sz="2400" i="1" dirty="0" err="1" smtClean="0">
                <a:latin typeface="Times New Roman" pitchFamily="18" charset="0"/>
                <a:ea typeface="Times New Roman" panose="02020603050405020304" pitchFamily="18" charset="0"/>
                <a:cs typeface="Times New Roman" pitchFamily="18" charset="0"/>
              </a:rPr>
              <a:t>dân</a:t>
            </a:r>
            <a:r>
              <a:rPr lang="en-US" sz="2400" i="1" dirty="0">
                <a:latin typeface="Times New Roman" pitchFamily="18" charset="0"/>
                <a:ea typeface="Times New Roman" panose="02020603050405020304" pitchFamily="18" charset="0"/>
                <a:cs typeface="Times New Roman" pitchFamily="18" charset="0"/>
              </a:rPr>
              <a:t>.</a:t>
            </a:r>
            <a:r>
              <a:rPr lang="en-US" sz="2400" i="1" dirty="0" smtClean="0">
                <a:latin typeface="Times New Roman" pitchFamily="18" charset="0"/>
                <a:ea typeface="Times New Roman" panose="02020603050405020304" pitchFamily="18" charset="0"/>
                <a:cs typeface="Times New Roman" pitchFamily="18" charset="0"/>
              </a:rPr>
              <a:t> </a:t>
            </a:r>
            <a:r>
              <a:rPr lang="nl-NL" sz="2400" i="1" dirty="0" smtClean="0">
                <a:latin typeface="Times New Roman" pitchFamily="18" charset="0"/>
                <a:cs typeface="Times New Roman" pitchFamily="18" charset="0"/>
              </a:rPr>
              <a:t>Tất cả quyền lực nhà nước đều thuộc về nhân dân.</a:t>
            </a:r>
            <a:endParaRPr lang="en-US" sz="2400" i="1" dirty="0" smtClean="0">
              <a:latin typeface="Times New Roman" pitchFamily="18" charset="0"/>
              <a:cs typeface="Times New Roman" pitchFamily="18" charset="0"/>
            </a:endParaRPr>
          </a:p>
          <a:p>
            <a:pPr indent="457200" algn="just">
              <a:spcAft>
                <a:spcPts val="0"/>
              </a:spcAft>
            </a:pPr>
            <a:endParaRPr lang="en-US" sz="24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52227"/>
                                        </p:tgtEl>
                                        <p:attrNameLst>
                                          <p:attrName>style.visibility</p:attrName>
                                        </p:attrNameLst>
                                      </p:cBhvr>
                                      <p:to>
                                        <p:strVal val="visible"/>
                                      </p:to>
                                    </p:set>
                                    <p:anim calcmode="lin" valueType="num">
                                      <p:cBhvr>
                                        <p:cTn id="7" dur="1000" fill="hold"/>
                                        <p:tgtEl>
                                          <p:spTgt spid="52227"/>
                                        </p:tgtEl>
                                        <p:attrNameLst>
                                          <p:attrName>ppt_x</p:attrName>
                                        </p:attrNameLst>
                                      </p:cBhvr>
                                      <p:tavLst>
                                        <p:tav tm="0">
                                          <p:val>
                                            <p:strVal val="#ppt_x-.2"/>
                                          </p:val>
                                        </p:tav>
                                        <p:tav tm="100000">
                                          <p:val>
                                            <p:strVal val="#ppt_x"/>
                                          </p:val>
                                        </p:tav>
                                      </p:tavLst>
                                    </p:anim>
                                    <p:anim calcmode="lin" valueType="num">
                                      <p:cBhvr>
                                        <p:cTn id="8" dur="1000" fill="hold"/>
                                        <p:tgtEl>
                                          <p:spTgt spid="52227"/>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15" descr="canca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848600" y="1739901"/>
            <a:ext cx="3810000" cy="3505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57200" y="1752600"/>
            <a:ext cx="3598865" cy="35575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090864" y="3571875"/>
            <a:ext cx="928687" cy="1697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 xmlns:a14="http://schemas.microsoft.com/office/drawing/2010/main" val="0"/>
              </a:ext>
            </a:extLst>
          </a:blip>
          <a:srcRect/>
          <a:stretch>
            <a:fillRect/>
          </a:stretch>
        </p:blipFill>
        <p:spPr bwMode="auto">
          <a:xfrm>
            <a:off x="4019551" y="1752600"/>
            <a:ext cx="3829049" cy="35575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5132388" y="3492501"/>
            <a:ext cx="1001712" cy="16478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Rectangle 1"/>
          <p:cNvSpPr/>
          <p:nvPr/>
        </p:nvSpPr>
        <p:spPr>
          <a:xfrm>
            <a:off x="381000" y="228600"/>
            <a:ext cx="11506200" cy="1384995"/>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itchFamily="18" charset="0"/>
                <a:ea typeface="Times New Roman" panose="02020603050405020304" pitchFamily="18" charset="0"/>
                <a:cs typeface="Times New Roman" pitchFamily="18" charset="0"/>
              </a:rPr>
              <a:t>Thứ</a:t>
            </a:r>
            <a:r>
              <a:rPr lang="en-US" sz="2800" b="1" i="1" u="sng" dirty="0">
                <a:solidFill>
                  <a:srgbClr val="FF3399"/>
                </a:solidFill>
                <a:latin typeface="Times New Roman" pitchFamily="18" charset="0"/>
                <a:ea typeface="Times New Roman" panose="02020603050405020304" pitchFamily="18" charset="0"/>
                <a:cs typeface="Times New Roman" pitchFamily="18" charset="0"/>
              </a:rPr>
              <a:t> </a:t>
            </a:r>
            <a:r>
              <a:rPr lang="en-US" sz="2800" b="1" i="1" u="sng" dirty="0" err="1">
                <a:solidFill>
                  <a:srgbClr val="FF3399"/>
                </a:solidFill>
                <a:latin typeface="Times New Roman" pitchFamily="18" charset="0"/>
                <a:ea typeface="Times New Roman" panose="02020603050405020304" pitchFamily="18" charset="0"/>
                <a:cs typeface="Times New Roman" pitchFamily="18" charset="0"/>
              </a:rPr>
              <a:t>hai</a:t>
            </a:r>
            <a:r>
              <a:rPr lang="en-US" sz="2800" i="1" dirty="0">
                <a:solidFill>
                  <a:srgbClr val="3333CC"/>
                </a:solidFill>
                <a:latin typeface="Times New Roman" pitchFamily="18" charset="0"/>
                <a:ea typeface="Times New Roman" panose="02020603050405020304" pitchFamily="18" charset="0"/>
                <a:cs typeface="Times New Roman" pitchFamily="18" charset="0"/>
              </a:rPr>
              <a:t>, </a:t>
            </a:r>
            <a:r>
              <a:rPr lang="vi-VN" sz="2800" i="1" dirty="0" smtClean="0">
                <a:solidFill>
                  <a:srgbClr val="3333CC"/>
                </a:solidFill>
                <a:latin typeface="Times New Roman" pitchFamily="18" charset="0"/>
                <a:ea typeface="Times New Roman" panose="02020603050405020304" pitchFamily="18" charset="0"/>
                <a:cs typeface="Times New Roman" pitchFamily="18" charset="0"/>
              </a:rPr>
              <a:t>Nhà nước pháp quyền xã hội chủ nghĩa Việt Nam được tổ chức và hoạt động trên cơ sở Hiến pháp, pháp luật; tôn trọng, bảo vệ và coi Hiến pháp, pháp luật giữ vị trí tối thượng trong việc điều chỉnh tất cả các quan hệ xã hội</a:t>
            </a:r>
            <a:endParaRPr lang="en-US" sz="2800" dirty="0">
              <a:solidFill>
                <a:srgbClr val="3333CC"/>
              </a:solidFill>
              <a:effectLst/>
              <a:latin typeface="Times New Roman" pitchFamily="18" charset="0"/>
              <a:ea typeface="Times New Roman" panose="02020603050405020304" pitchFamily="18" charset="0"/>
              <a:cs typeface="Times New Roman" pitchFamily="18" charset="0"/>
            </a:endParaRPr>
          </a:p>
        </p:txBody>
      </p:sp>
      <p:sp>
        <p:nvSpPr>
          <p:cNvPr id="9" name="WordArt 3"/>
          <p:cNvSpPr>
            <a:spLocks noChangeArrowheads="1" noChangeShapeType="1" noTextEdit="1"/>
          </p:cNvSpPr>
          <p:nvPr/>
        </p:nvSpPr>
        <p:spPr bwMode="auto">
          <a:xfrm>
            <a:off x="1981200" y="5734050"/>
            <a:ext cx="8364538" cy="819150"/>
          </a:xfrm>
          <a:prstGeom prst="rect">
            <a:avLst/>
          </a:prstGeom>
        </p:spPr>
        <p:txBody>
          <a:bodyPr wrap="none" fromWordArt="1">
            <a:prstTxWarp prst="textPlain">
              <a:avLst>
                <a:gd name="adj" fmla="val 50000"/>
              </a:avLst>
            </a:prstTxWarp>
          </a:bodyPr>
          <a:lstStyle/>
          <a:p>
            <a:pPr algn="ctr"/>
            <a:r>
              <a:rPr lang="en-US" sz="3600" kern="10" dirty="0" err="1">
                <a:ln w="9525">
                  <a:solidFill>
                    <a:srgbClr val="660033"/>
                  </a:solidFill>
                  <a:round/>
                  <a:headEnd/>
                  <a:tailEnd/>
                </a:ln>
                <a:solidFill>
                  <a:srgbClr val="660033"/>
                </a:solidFill>
                <a:latin typeface="Arial Đen"/>
              </a:rPr>
              <a:t>Đảm</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bảo</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hiến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và</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pháp</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luật</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giữ</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vị</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trí</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tối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cao</a:t>
            </a:r>
            <a:r>
              <a:rPr lang="en-US" sz="3600" kern="10" dirty="0">
                <a:ln w="9525">
                  <a:solidFill>
                    <a:srgbClr val="660033"/>
                  </a:solidFill>
                  <a:round/>
                  <a:headEnd/>
                  <a:tailEnd/>
                </a:ln>
                <a:solidFill>
                  <a:srgbClr val="660033"/>
                </a:solidFill>
                <a:latin typeface="Arial Đen"/>
              </a:rPr>
              <a:t> </a:t>
            </a:r>
          </a:p>
          <a:p>
            <a:pPr algn="ctr"/>
            <a:r>
              <a:rPr lang="en-US" sz="3600" kern="10" dirty="0" err="1">
                <a:ln w="9525">
                  <a:solidFill>
                    <a:srgbClr val="660033"/>
                  </a:solidFill>
                  <a:round/>
                  <a:headEnd/>
                  <a:tailEnd/>
                </a:ln>
                <a:solidFill>
                  <a:srgbClr val="660033"/>
                </a:solidFill>
                <a:latin typeface="Arial Đen"/>
              </a:rPr>
              <a:t>trong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điều</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chỉnh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quan</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hệ</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thuộc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các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lĩnh</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vực</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đời</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sống</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xã</a:t>
            </a:r>
            <a:r>
              <a:rPr lang="en-US" sz="3600" kern="10" dirty="0">
                <a:ln w="9525">
                  <a:solidFill>
                    <a:srgbClr val="660033"/>
                  </a:solidFill>
                  <a:round/>
                  <a:headEnd/>
                  <a:tailEnd/>
                </a:ln>
                <a:solidFill>
                  <a:srgbClr val="660033"/>
                </a:solidFill>
                <a:latin typeface="Arial Đen"/>
              </a:rPr>
              <a:t> </a:t>
            </a:r>
            <a:r>
              <a:rPr lang="en-US" sz="3600" kern="10" dirty="0" err="1">
                <a:ln w="9525">
                  <a:solidFill>
                    <a:srgbClr val="660033"/>
                  </a:solidFill>
                  <a:round/>
                  <a:headEnd/>
                  <a:tailEnd/>
                </a:ln>
                <a:solidFill>
                  <a:srgbClr val="660033"/>
                </a:solidFill>
                <a:latin typeface="Arial Đen"/>
              </a:rPr>
              <a:t>hội</a:t>
            </a:r>
            <a:endParaRPr lang="en-US" sz="3600" kern="10" dirty="0">
              <a:ln w="9525">
                <a:solidFill>
                  <a:srgbClr val="660033"/>
                </a:solidFill>
                <a:round/>
                <a:headEnd/>
                <a:tailEnd/>
              </a:ln>
              <a:solidFill>
                <a:srgbClr val="660033"/>
              </a:solidFill>
              <a:latin typeface="Arial Đen"/>
            </a:endParaRPr>
          </a:p>
        </p:txBody>
      </p:sp>
    </p:spTree>
    <p:extLst>
      <p:ext uri="{BB962C8B-B14F-4D97-AF65-F5344CB8AC3E}">
        <p14:creationId xmlns="" xmlns:p14="http://schemas.microsoft.com/office/powerpoint/2010/main" val="8158895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ppt_x</p:attrName>
                                        </p:attrNameLst>
                                      </p:cBhvr>
                                      <p:tavLst>
                                        <p:tav tm="0">
                                          <p:val>
                                            <p:strVal val="#ppt_x-.2"/>
                                          </p:val>
                                        </p:tav>
                                        <p:tav tm="100000">
                                          <p:val>
                                            <p:strVal val="#ppt_x"/>
                                          </p:val>
                                        </p:tav>
                                      </p:tavLst>
                                    </p:anim>
                                    <p:anim calcmode="lin" valueType="num">
                                      <p:cBhvr>
                                        <p:cTn id="8"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a:xfrm>
            <a:off x="6705600" y="4572000"/>
            <a:ext cx="5181600" cy="1752600"/>
          </a:xfrm>
        </p:spPr>
        <p:txBody>
          <a:bodyPr/>
          <a:lstStyle/>
          <a:p>
            <a:r>
              <a:rPr lang="vi-VN" dirty="0" smtClean="0"/>
              <a:t>Kết quả là 4 </a:t>
            </a:r>
            <a:r>
              <a:rPr lang="vi-VN" dirty="0" smtClean="0">
                <a:hlinkClick r:id="rId2" tooltip="Cảnh sát"/>
              </a:rPr>
              <a:t>công an</a:t>
            </a:r>
            <a:r>
              <a:rPr lang="vi-VN" dirty="0" smtClean="0"/>
              <a:t> và 2 người thuộc ngành </a:t>
            </a:r>
            <a:r>
              <a:rPr lang="vi-VN" dirty="0" smtClean="0">
                <a:hlinkClick r:id="rId3" tooltip="Quân đội"/>
              </a:rPr>
              <a:t>quân đội</a:t>
            </a:r>
            <a:r>
              <a:rPr lang="vi-VN" dirty="0" smtClean="0"/>
              <a:t> bị thương,</a:t>
            </a:r>
            <a:r>
              <a:rPr lang="vi-VN" baseline="30000" dirty="0" smtClean="0"/>
              <a:t> </a:t>
            </a:r>
            <a:r>
              <a:rPr lang="vi-VN" dirty="0" smtClean="0"/>
              <a:t>6 người dân bị bắt và bị khởi tố, việc thu hồi đất bị hủy bỏ</a:t>
            </a:r>
            <a:r>
              <a:rPr lang="en-US" dirty="0" smtClean="0"/>
              <a:t>, </a:t>
            </a:r>
            <a:r>
              <a:rPr lang="vi-VN" dirty="0" smtClean="0"/>
              <a:t>một số cán bộ địa phương bị đình chỉ công tác và bị cách chức</a:t>
            </a:r>
            <a:endParaRPr lang="en-US" dirty="0"/>
          </a:p>
        </p:txBody>
      </p:sp>
      <p:pic>
        <p:nvPicPr>
          <p:cNvPr id="1028" name="Picture 4" descr="Hình ảnh có liên quan"/>
          <p:cNvPicPr>
            <a:picLocks noChangeAspect="1" noChangeArrowheads="1"/>
          </p:cNvPicPr>
          <p:nvPr/>
        </p:nvPicPr>
        <p:blipFill>
          <a:blip r:embed="rId4"/>
          <a:srcRect/>
          <a:stretch>
            <a:fillRect/>
          </a:stretch>
        </p:blipFill>
        <p:spPr bwMode="auto">
          <a:xfrm>
            <a:off x="2133600" y="3638549"/>
            <a:ext cx="4286250" cy="3219451"/>
          </a:xfrm>
          <a:prstGeom prst="rect">
            <a:avLst/>
          </a:prstGeom>
          <a:noFill/>
        </p:spPr>
      </p:pic>
      <p:pic>
        <p:nvPicPr>
          <p:cNvPr id="1030" name="Picture 6" descr="Hình ảnh có liên quan"/>
          <p:cNvPicPr>
            <a:picLocks noChangeAspect="1" noChangeArrowheads="1"/>
          </p:cNvPicPr>
          <p:nvPr/>
        </p:nvPicPr>
        <p:blipFill>
          <a:blip r:embed="rId5"/>
          <a:srcRect/>
          <a:stretch>
            <a:fillRect/>
          </a:stretch>
        </p:blipFill>
        <p:spPr bwMode="auto">
          <a:xfrm>
            <a:off x="533400" y="228600"/>
            <a:ext cx="4271318" cy="2905126"/>
          </a:xfrm>
          <a:prstGeom prst="rect">
            <a:avLst/>
          </a:prstGeom>
          <a:noFill/>
        </p:spPr>
      </p:pic>
      <p:sp>
        <p:nvSpPr>
          <p:cNvPr id="7" name="TextBox 6"/>
          <p:cNvSpPr txBox="1"/>
          <p:nvPr/>
        </p:nvSpPr>
        <p:spPr>
          <a:xfrm>
            <a:off x="5029200" y="988874"/>
            <a:ext cx="4343400" cy="1754326"/>
          </a:xfrm>
          <a:prstGeom prst="rect">
            <a:avLst/>
          </a:prstGeom>
          <a:noFill/>
        </p:spPr>
        <p:txBody>
          <a:bodyPr wrap="square" rtlCol="0">
            <a:spAutoFit/>
          </a:bodyPr>
          <a:lstStyle/>
          <a:p>
            <a:r>
              <a:rPr lang="vi-VN" b="1" dirty="0" smtClean="0"/>
              <a:t>Vụ án cưỡng chế đất đai ở Tiên Lãng</a:t>
            </a:r>
            <a:r>
              <a:rPr lang="vi-VN" dirty="0" smtClean="0"/>
              <a:t> là vụ án về tranh chấp đất đai giữa ông </a:t>
            </a:r>
            <a:r>
              <a:rPr lang="vi-VN" dirty="0" smtClean="0">
                <a:hlinkClick r:id="rId6"/>
              </a:rPr>
              <a:t>Đoàn Văn Vươn</a:t>
            </a:r>
            <a:r>
              <a:rPr lang="vi-VN" dirty="0" smtClean="0"/>
              <a:t> ở Cống Rộc, Vinh Quang cùng gia đình và Ủy ban nhân dân huyện </a:t>
            </a:r>
            <a:r>
              <a:rPr lang="vi-VN" dirty="0" smtClean="0">
                <a:hlinkClick r:id="rId7" tooltip="Tiên Lãng"/>
              </a:rPr>
              <a:t>Tiên Lãng</a:t>
            </a:r>
            <a:r>
              <a:rPr lang="vi-VN" dirty="0" smtClean="0"/>
              <a:t>, thành phố </a:t>
            </a:r>
            <a:r>
              <a:rPr lang="vi-VN" dirty="0" smtClean="0">
                <a:hlinkClick r:id="rId8" tooltip="Hải Phòng"/>
              </a:rPr>
              <a:t>Hải Phòng</a:t>
            </a:r>
            <a:r>
              <a:rPr lang="en-US" dirty="0" smtClean="0"/>
              <a:t> </a:t>
            </a:r>
            <a:r>
              <a:rPr lang="en-US" dirty="0" err="1" smtClean="0"/>
              <a:t>năm</a:t>
            </a:r>
            <a:r>
              <a:rPr lang="en-US" dirty="0" smtClean="0"/>
              <a:t> 2012</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14" descr="congbang_can3">
            <a:hlinkClick r:id="rId2"/>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943600" y="2703534"/>
            <a:ext cx="4953000" cy="33924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413" name="Picture 16" descr="luat_phap">
            <a:hlinkClick r:id="rId4"/>
          </p:cNvPr>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990600" y="2628900"/>
            <a:ext cx="4724400" cy="3543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Rectangle 1"/>
          <p:cNvSpPr/>
          <p:nvPr/>
        </p:nvSpPr>
        <p:spPr>
          <a:xfrm>
            <a:off x="228600" y="165318"/>
            <a:ext cx="11658600" cy="1815882"/>
          </a:xfrm>
          <a:prstGeom prst="rect">
            <a:avLst/>
          </a:prstGeom>
        </p:spPr>
        <p:txBody>
          <a:bodyPr wrap="square">
            <a:spAutoFit/>
          </a:bodyPr>
          <a:lstStyle/>
          <a:p>
            <a:pPr indent="457200" algn="ctr">
              <a:spcAft>
                <a:spcPts val="0"/>
              </a:spcAft>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a:t>
            </a:r>
            <a:r>
              <a:rPr lang="vi-VN"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trong Nhà nước pháp quyền xã hội chủ nghĩa Việt Nam, quyền lực nhà nước là thống nhất, nhưng có sự phân công rành mạnh, phối hợp chặt chẽ giữa các cơ quan nhà nước là trong việc thực hiện các quyền lập pháp, hành pháp và tư pháp</a:t>
            </a:r>
            <a:endParaRPr lang="en-US" sz="2800" dirty="0">
              <a:solidFill>
                <a:srgbClr val="3333CC"/>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786657098"/>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WordArt 2"/>
          <p:cNvSpPr>
            <a:spLocks noChangeArrowheads="1" noChangeShapeType="1" noTextEdit="1"/>
          </p:cNvSpPr>
          <p:nvPr/>
        </p:nvSpPr>
        <p:spPr bwMode="auto">
          <a:xfrm>
            <a:off x="2208214" y="5876925"/>
            <a:ext cx="8078787"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rPr>
              <a:t>thực hành dân chủ, tăng kỷ cương, kỳ luật</a:t>
            </a:r>
            <a:endParaRPr lang="en-US" sz="3600" kern="10">
              <a:ln w="9525">
                <a:solidFill>
                  <a:srgbClr val="660033"/>
                </a:solidFill>
                <a:round/>
                <a:headEnd/>
                <a:tailEnd/>
              </a:ln>
              <a:solidFill>
                <a:srgbClr val="660033"/>
              </a:solidFill>
              <a:latin typeface="Arial Đen"/>
            </a:endParaRPr>
          </a:p>
        </p:txBody>
      </p:sp>
      <p:pic>
        <p:nvPicPr>
          <p:cNvPr id="18435" name="Picture 3" descr="petrolimex"/>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057401" y="3357564"/>
            <a:ext cx="3413125" cy="2160587"/>
          </a:xfrm>
          <a:prstGeom prst="rect">
            <a:avLst/>
          </a:prstGeom>
          <a:noFill/>
          <a:ln w="57150">
            <a:solidFill>
              <a:schemeClr val="folHlink"/>
            </a:solidFill>
            <a:miter lim="800000"/>
            <a:headEnd/>
            <a:tailEnd/>
          </a:ln>
          <a:extLst>
            <a:ext uri="{909E8E84-426E-40DD-AFC4-6F175D3DCCD1}">
              <a14:hiddenFill xmlns="" xmlns:a14="http://schemas.microsoft.com/office/drawing/2010/main">
                <a:solidFill>
                  <a:srgbClr val="FFFFFF"/>
                </a:solidFill>
              </a14:hiddenFill>
            </a:ext>
          </a:extLst>
        </p:spPr>
      </p:pic>
      <p:pic>
        <p:nvPicPr>
          <p:cNvPr id="18436" name="Picture 4" descr="manufacture-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311900" y="3357563"/>
            <a:ext cx="3670300" cy="2235200"/>
          </a:xfrm>
          <a:prstGeom prst="rect">
            <a:avLst/>
          </a:prstGeom>
          <a:noFill/>
          <a:ln w="57150">
            <a:solidFill>
              <a:srgbClr val="99CC00"/>
            </a:solidFill>
            <a:miter lim="800000"/>
            <a:headEnd/>
            <a:tailEnd/>
          </a:ln>
          <a:extLst>
            <a:ext uri="{909E8E84-426E-40DD-AFC4-6F175D3DCCD1}">
              <a14:hiddenFill xmlns="" xmlns:a14="http://schemas.microsoft.com/office/drawing/2010/main">
                <a:solidFill>
                  <a:srgbClr val="FFFFFF"/>
                </a:solidFill>
              </a14:hiddenFill>
            </a:ext>
          </a:extLst>
        </p:spPr>
      </p:pic>
      <p:pic>
        <p:nvPicPr>
          <p:cNvPr id="18437" name="Picture 5" descr="wto"/>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7319964" y="1447800"/>
            <a:ext cx="1519237" cy="1531938"/>
          </a:xfrm>
          <a:prstGeom prst="rect">
            <a:avLst/>
          </a:prstGeom>
          <a:noFill/>
          <a:ln w="57150">
            <a:solidFill>
              <a:schemeClr val="folHlink"/>
            </a:solidFill>
            <a:miter lim="800000"/>
            <a:headEnd/>
            <a:tailEnd/>
          </a:ln>
          <a:extLst>
            <a:ext uri="{909E8E84-426E-40DD-AFC4-6F175D3DCCD1}">
              <a14:hiddenFill xmlns="" xmlns:a14="http://schemas.microsoft.com/office/drawing/2010/main">
                <a:solidFill>
                  <a:srgbClr val="FFFFFF"/>
                </a:solidFill>
              </a14:hiddenFill>
            </a:ext>
          </a:extLst>
        </p:spPr>
      </p:pic>
      <p:pic>
        <p:nvPicPr>
          <p:cNvPr id="18438" name="Picture 6" descr="thi truong lao dong"/>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4943475" y="1447801"/>
            <a:ext cx="1671638" cy="1662113"/>
          </a:xfrm>
          <a:prstGeom prst="rect">
            <a:avLst/>
          </a:prstGeom>
          <a:noFill/>
          <a:ln w="57150">
            <a:solidFill>
              <a:schemeClr val="folHlink"/>
            </a:solidFill>
            <a:miter lim="800000"/>
            <a:headEnd/>
            <a:tailEnd/>
          </a:ln>
          <a:extLst>
            <a:ext uri="{909E8E84-426E-40DD-AFC4-6F175D3DCCD1}">
              <a14:hiddenFill xmlns="" xmlns:a14="http://schemas.microsoft.com/office/drawing/2010/main">
                <a:solidFill>
                  <a:srgbClr val="FFFFFF"/>
                </a:solidFill>
              </a14:hiddenFill>
            </a:ext>
          </a:extLst>
        </p:spPr>
      </p:pic>
      <p:pic>
        <p:nvPicPr>
          <p:cNvPr id="18439" name="Picture 7" descr="765-Vietnam_coa"/>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2438400" y="1447800"/>
            <a:ext cx="1785938" cy="15954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Rectangle 1"/>
          <p:cNvSpPr/>
          <p:nvPr/>
        </p:nvSpPr>
        <p:spPr>
          <a:xfrm>
            <a:off x="457200" y="0"/>
            <a:ext cx="11049000" cy="954107"/>
          </a:xfrm>
          <a:prstGeom prst="rect">
            <a:avLst/>
          </a:prstGeom>
        </p:spPr>
        <p:txBody>
          <a:bodyPr wrap="square">
            <a:spAutoFit/>
          </a:bodyPr>
          <a:lstStyle/>
          <a:p>
            <a:pPr indent="457200" algn="ct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vi-VN" sz="2800" i="1" dirty="0" smtClean="0">
                <a:latin typeface="Times New Roman" panose="02020603050405020304" pitchFamily="18" charset="0"/>
                <a:ea typeface="Times New Roman" panose="02020603050405020304" pitchFamily="18" charset="0"/>
                <a:cs typeface="Times New Roman" panose="02020603050405020304" pitchFamily="18" charset="0"/>
              </a:rPr>
              <a:t>Nhà nước pháp quyền xã hội chủ nghĩa Việt Nam tôn trọng và bảo đảm quyền con người, quyền công dân</a:t>
            </a:r>
            <a:endParaRPr lang="en-US" sz="2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8898813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p:cTn id="7" dur="1000" fill="hold"/>
                                        <p:tgtEl>
                                          <p:spTgt spid="55298"/>
                                        </p:tgtEl>
                                        <p:attrNameLst>
                                          <p:attrName>ppt_x</p:attrName>
                                        </p:attrNameLst>
                                      </p:cBhvr>
                                      <p:tavLst>
                                        <p:tav tm="0">
                                          <p:val>
                                            <p:strVal val="#ppt_x-.2"/>
                                          </p:val>
                                        </p:tav>
                                        <p:tav tm="100000">
                                          <p:val>
                                            <p:strVal val="#ppt_x"/>
                                          </p:val>
                                        </p:tav>
                                      </p:tavLst>
                                    </p:anim>
                                    <p:anim calcmode="lin" valueType="num">
                                      <p:cBhvr>
                                        <p:cTn id="8" dur="1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a:xfrm>
            <a:off x="304800" y="5562600"/>
            <a:ext cx="11201400" cy="1752600"/>
          </a:xfrm>
        </p:spPr>
        <p:txBody>
          <a:bodyPr/>
          <a:lstStyle/>
          <a:p>
            <a:r>
              <a:rPr lang="en-US" dirty="0" err="1" smtClean="0"/>
              <a:t>Cái</a:t>
            </a:r>
            <a:r>
              <a:rPr lang="en-US" dirty="0" smtClean="0"/>
              <a:t> </a:t>
            </a:r>
            <a:r>
              <a:rPr lang="en-US" dirty="0" err="1" smtClean="0"/>
              <a:t>gì</a:t>
            </a:r>
            <a:r>
              <a:rPr lang="en-US" dirty="0" smtClean="0"/>
              <a:t> </a:t>
            </a:r>
            <a:r>
              <a:rPr lang="en-US" dirty="0" err="1" smtClean="0"/>
              <a:t>là</a:t>
            </a:r>
            <a:r>
              <a:rPr lang="en-US" dirty="0" smtClean="0"/>
              <a:t> </a:t>
            </a:r>
            <a:r>
              <a:rPr lang="en-US" dirty="0" err="1" smtClean="0"/>
              <a:t>quyền</a:t>
            </a:r>
            <a:r>
              <a:rPr lang="en-US" dirty="0" smtClean="0"/>
              <a:t> </a:t>
            </a:r>
            <a:r>
              <a:rPr lang="en-US" dirty="0" err="1" smtClean="0"/>
              <a:t>của</a:t>
            </a:r>
            <a:r>
              <a:rPr lang="en-US" dirty="0" smtClean="0"/>
              <a:t> </a:t>
            </a:r>
            <a:r>
              <a:rPr lang="en-US" dirty="0" err="1" smtClean="0"/>
              <a:t>công</a:t>
            </a:r>
            <a:r>
              <a:rPr lang="en-US" dirty="0" smtClean="0"/>
              <a:t> </a:t>
            </a:r>
            <a:r>
              <a:rPr lang="en-US" dirty="0" err="1" smtClean="0"/>
              <a:t>dân</a:t>
            </a:r>
            <a:r>
              <a:rPr lang="en-US" dirty="0" smtClean="0"/>
              <a:t> </a:t>
            </a:r>
            <a:r>
              <a:rPr lang="en-US" dirty="0" err="1" smtClean="0"/>
              <a:t>thì</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phải</a:t>
            </a:r>
            <a:r>
              <a:rPr lang="en-US" dirty="0" smtClean="0"/>
              <a:t> </a:t>
            </a:r>
            <a:r>
              <a:rPr lang="en-US" dirty="0" err="1" smtClean="0"/>
              <a:t>có</a:t>
            </a:r>
            <a:r>
              <a:rPr lang="en-US" dirty="0" smtClean="0"/>
              <a:t> </a:t>
            </a:r>
            <a:r>
              <a:rPr lang="en-US" dirty="0" err="1" smtClean="0"/>
              <a:t>nghĩa</a:t>
            </a:r>
            <a:r>
              <a:rPr lang="en-US" dirty="0" smtClean="0"/>
              <a:t> </a:t>
            </a:r>
            <a:r>
              <a:rPr lang="en-US" dirty="0" err="1" smtClean="0"/>
              <a:t>vụ</a:t>
            </a:r>
            <a:r>
              <a:rPr lang="en-US" dirty="0" smtClean="0"/>
              <a:t>, </a:t>
            </a:r>
            <a:r>
              <a:rPr lang="en-US" dirty="0" err="1" smtClean="0"/>
              <a:t>cái</a:t>
            </a:r>
            <a:r>
              <a:rPr lang="en-US" dirty="0" smtClean="0"/>
              <a:t> </a:t>
            </a:r>
            <a:r>
              <a:rPr lang="en-US" dirty="0" err="1" smtClean="0"/>
              <a:t>gì</a:t>
            </a:r>
            <a:r>
              <a:rPr lang="en-US" dirty="0" smtClean="0"/>
              <a:t> </a:t>
            </a:r>
            <a:r>
              <a:rPr lang="en-US" dirty="0" err="1" smtClean="0"/>
              <a:t>là</a:t>
            </a:r>
            <a:r>
              <a:rPr lang="en-US" dirty="0" smtClean="0"/>
              <a:t> </a:t>
            </a:r>
            <a:r>
              <a:rPr lang="en-US" dirty="0" err="1" smtClean="0"/>
              <a:t>quyền</a:t>
            </a:r>
            <a:r>
              <a:rPr lang="en-US" dirty="0" smtClean="0"/>
              <a:t> </a:t>
            </a:r>
            <a:r>
              <a:rPr lang="en-US" dirty="0" err="1" smtClean="0"/>
              <a:t>của</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thì</a:t>
            </a:r>
            <a:r>
              <a:rPr lang="en-US" dirty="0" smtClean="0"/>
              <a:t> </a:t>
            </a:r>
            <a:r>
              <a:rPr lang="en-US" dirty="0" err="1" smtClean="0"/>
              <a:t>công</a:t>
            </a:r>
            <a:r>
              <a:rPr lang="en-US" dirty="0" smtClean="0"/>
              <a:t> </a:t>
            </a:r>
            <a:r>
              <a:rPr lang="en-US" dirty="0" err="1" smtClean="0"/>
              <a:t>dân</a:t>
            </a:r>
            <a:r>
              <a:rPr lang="en-US" dirty="0" smtClean="0"/>
              <a:t> </a:t>
            </a:r>
            <a:r>
              <a:rPr lang="en-US" dirty="0" err="1" smtClean="0"/>
              <a:t>phải</a:t>
            </a:r>
            <a:r>
              <a:rPr lang="en-US" dirty="0" smtClean="0"/>
              <a:t> </a:t>
            </a:r>
            <a:r>
              <a:rPr lang="en-US" dirty="0" err="1" smtClean="0"/>
              <a:t>có</a:t>
            </a:r>
            <a:r>
              <a:rPr lang="en-US" dirty="0" smtClean="0"/>
              <a:t> </a:t>
            </a:r>
            <a:r>
              <a:rPr lang="en-US" dirty="0" err="1" smtClean="0"/>
              <a:t>nghĩa</a:t>
            </a:r>
            <a:r>
              <a:rPr lang="en-US" dirty="0" smtClean="0"/>
              <a:t> </a:t>
            </a:r>
            <a:r>
              <a:rPr lang="en-US" dirty="0" err="1" smtClean="0"/>
              <a:t>vụ</a:t>
            </a:r>
            <a:endParaRPr lang="en-US" dirty="0"/>
          </a:p>
        </p:txBody>
      </p:sp>
      <p:pic>
        <p:nvPicPr>
          <p:cNvPr id="1026" name="Picture 2" descr="Hình ảnh có liên quan"/>
          <p:cNvPicPr>
            <a:picLocks noChangeAspect="1" noChangeArrowheads="1"/>
          </p:cNvPicPr>
          <p:nvPr/>
        </p:nvPicPr>
        <p:blipFill>
          <a:blip r:embed="rId2"/>
          <a:srcRect/>
          <a:stretch>
            <a:fillRect/>
          </a:stretch>
        </p:blipFill>
        <p:spPr bwMode="auto">
          <a:xfrm>
            <a:off x="1295400" y="323850"/>
            <a:ext cx="3429000" cy="4286250"/>
          </a:xfrm>
          <a:prstGeom prst="rect">
            <a:avLst/>
          </a:prstGeom>
          <a:noFill/>
        </p:spPr>
      </p:pic>
      <p:pic>
        <p:nvPicPr>
          <p:cNvPr id="1028" name="Picture 4" descr="Kết quả hình ảnh cho quyền được đi học của trẻ em"/>
          <p:cNvPicPr>
            <a:picLocks noChangeAspect="1" noChangeArrowheads="1"/>
          </p:cNvPicPr>
          <p:nvPr/>
        </p:nvPicPr>
        <p:blipFill>
          <a:blip r:embed="rId3"/>
          <a:srcRect/>
          <a:stretch>
            <a:fillRect/>
          </a:stretch>
        </p:blipFill>
        <p:spPr bwMode="auto">
          <a:xfrm>
            <a:off x="6534150" y="762000"/>
            <a:ext cx="4286250" cy="3200401"/>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Hình ảnh có liên quan"/>
          <p:cNvPicPr>
            <a:picLocks noChangeAspect="1" noChangeArrowheads="1"/>
          </p:cNvPicPr>
          <p:nvPr/>
        </p:nvPicPr>
        <p:blipFill>
          <a:blip r:embed="rId2"/>
          <a:srcRect/>
          <a:stretch>
            <a:fillRect/>
          </a:stretch>
        </p:blipFill>
        <p:spPr bwMode="auto">
          <a:xfrm>
            <a:off x="0" y="76200"/>
            <a:ext cx="6934200" cy="3944789"/>
          </a:xfrm>
          <a:prstGeom prst="rect">
            <a:avLst/>
          </a:prstGeom>
          <a:noFill/>
        </p:spPr>
      </p:pic>
      <p:sp>
        <p:nvSpPr>
          <p:cNvPr id="5" name="TextBox 4"/>
          <p:cNvSpPr txBox="1"/>
          <p:nvPr/>
        </p:nvSpPr>
        <p:spPr>
          <a:xfrm>
            <a:off x="7162800" y="295870"/>
            <a:ext cx="4876800" cy="2308324"/>
          </a:xfrm>
          <a:prstGeom prst="rect">
            <a:avLst/>
          </a:prstGeom>
          <a:noFill/>
        </p:spPr>
        <p:txBody>
          <a:bodyPr wrap="square" rtlCol="0">
            <a:spAutoFit/>
          </a:bodyPr>
          <a:lstStyle/>
          <a:p>
            <a:r>
              <a:rPr lang="en-US" sz="2400" dirty="0" err="1" smtClean="0"/>
              <a:t>Ngày</a:t>
            </a:r>
            <a:r>
              <a:rPr lang="en-US" sz="2400" dirty="0" smtClean="0"/>
              <a:t> 8/4/2014 MTTQ VN </a:t>
            </a:r>
            <a:r>
              <a:rPr lang="en-US" sz="2400" dirty="0" err="1" smtClean="0"/>
              <a:t>thành</a:t>
            </a:r>
            <a:r>
              <a:rPr lang="en-US" sz="2400" dirty="0" smtClean="0"/>
              <a:t> </a:t>
            </a:r>
            <a:r>
              <a:rPr lang="en-US" sz="2400" dirty="0" err="1" smtClean="0"/>
              <a:t>phố</a:t>
            </a:r>
            <a:r>
              <a:rPr lang="en-US" sz="2400" dirty="0" smtClean="0"/>
              <a:t> </a:t>
            </a:r>
            <a:r>
              <a:rPr lang="en-US" sz="2400" dirty="0" err="1" smtClean="0"/>
              <a:t>Đà</a:t>
            </a:r>
            <a:r>
              <a:rPr lang="en-US" sz="2400" dirty="0" smtClean="0"/>
              <a:t> </a:t>
            </a:r>
            <a:r>
              <a:rPr lang="en-US" sz="2400" dirty="0" err="1" smtClean="0"/>
              <a:t>Nẵng</a:t>
            </a:r>
            <a:r>
              <a:rPr lang="en-US" sz="2400" dirty="0" smtClean="0"/>
              <a:t> </a:t>
            </a:r>
            <a:r>
              <a:rPr lang="en-US" sz="2400" dirty="0" err="1" smtClean="0"/>
              <a:t>phản</a:t>
            </a:r>
            <a:r>
              <a:rPr lang="en-US" sz="2400" dirty="0" smtClean="0"/>
              <a:t> </a:t>
            </a:r>
            <a:r>
              <a:rPr lang="en-US" sz="2400" dirty="0" err="1" smtClean="0"/>
              <a:t>biện</a:t>
            </a:r>
            <a:r>
              <a:rPr lang="en-US" sz="2400" dirty="0" smtClean="0"/>
              <a:t> </a:t>
            </a:r>
            <a:r>
              <a:rPr lang="en-US" sz="2400" dirty="0" err="1" smtClean="0"/>
              <a:t>việc</a:t>
            </a:r>
            <a:r>
              <a:rPr lang="en-US" sz="2400" dirty="0" smtClean="0"/>
              <a:t> </a:t>
            </a:r>
            <a:r>
              <a:rPr lang="en-US" sz="2400" dirty="0" err="1" smtClean="0"/>
              <a:t>xây</a:t>
            </a:r>
            <a:r>
              <a:rPr lang="en-US" sz="2400" dirty="0" smtClean="0"/>
              <a:t> </a:t>
            </a:r>
            <a:r>
              <a:rPr lang="en-US" sz="2400" dirty="0" err="1" smtClean="0"/>
              <a:t>cầu</a:t>
            </a:r>
            <a:r>
              <a:rPr lang="en-US" sz="2400" dirty="0" smtClean="0"/>
              <a:t> </a:t>
            </a:r>
            <a:r>
              <a:rPr lang="en-US" sz="2400" dirty="0" err="1" smtClean="0"/>
              <a:t>đi</a:t>
            </a:r>
            <a:r>
              <a:rPr lang="en-US" sz="2400" dirty="0" smtClean="0"/>
              <a:t> </a:t>
            </a:r>
            <a:r>
              <a:rPr lang="en-US" sz="2400" dirty="0" err="1" smtClean="0"/>
              <a:t>bộ</a:t>
            </a:r>
            <a:r>
              <a:rPr lang="en-US" sz="2400" dirty="0" smtClean="0"/>
              <a:t> </a:t>
            </a:r>
            <a:r>
              <a:rPr lang="en-US" sz="2400" dirty="0" err="1" smtClean="0"/>
              <a:t>bắc</a:t>
            </a:r>
            <a:r>
              <a:rPr lang="en-US" sz="2400" dirty="0" smtClean="0"/>
              <a:t> qua </a:t>
            </a:r>
            <a:r>
              <a:rPr lang="en-US" sz="2400" dirty="0" err="1" smtClean="0"/>
              <a:t>sông</a:t>
            </a:r>
            <a:r>
              <a:rPr lang="en-US" sz="2400" dirty="0" smtClean="0"/>
              <a:t> </a:t>
            </a:r>
            <a:r>
              <a:rPr lang="en-US" sz="2400" dirty="0" err="1" smtClean="0"/>
              <a:t>Hàn</a:t>
            </a:r>
            <a:r>
              <a:rPr lang="en-US" sz="2400" dirty="0" smtClean="0"/>
              <a:t> </a:t>
            </a:r>
            <a:r>
              <a:rPr lang="vi-VN" sz="2400" dirty="0" smtClean="0"/>
              <a:t>với mặt rộng cầu 10,5m, mức vốn đầu tư tối đa 30 triệu USD.</a:t>
            </a:r>
          </a:p>
          <a:p>
            <a:endParaRPr lang="en-US" sz="2400" dirty="0"/>
          </a:p>
        </p:txBody>
      </p:sp>
      <p:sp>
        <p:nvSpPr>
          <p:cNvPr id="6" name="Rectangle 5"/>
          <p:cNvSpPr/>
          <p:nvPr/>
        </p:nvSpPr>
        <p:spPr>
          <a:xfrm>
            <a:off x="0" y="3962400"/>
            <a:ext cx="6934200" cy="369332"/>
          </a:xfrm>
          <a:prstGeom prst="rect">
            <a:avLst/>
          </a:prstGeom>
          <a:solidFill>
            <a:srgbClr val="FFFF00"/>
          </a:solidFill>
        </p:spPr>
        <p:txBody>
          <a:bodyPr wrap="square">
            <a:spAutoFit/>
          </a:bodyPr>
          <a:lstStyle/>
          <a:p>
            <a:r>
              <a:rPr lang="vi-VN" dirty="0" smtClean="0"/>
              <a:t>Cây cầu có thể rất đẹp nhưng chỉ dành cho đi bộ có quá lãng phí?</a:t>
            </a:r>
            <a:endParaRPr lang="en-US" dirty="0"/>
          </a:p>
        </p:txBody>
      </p:sp>
      <p:sp>
        <p:nvSpPr>
          <p:cNvPr id="7" name="Rectangle 6"/>
          <p:cNvSpPr/>
          <p:nvPr/>
        </p:nvSpPr>
        <p:spPr>
          <a:xfrm>
            <a:off x="152400" y="4572000"/>
            <a:ext cx="12039600" cy="1938992"/>
          </a:xfrm>
          <a:prstGeom prst="rect">
            <a:avLst/>
          </a:prstGeom>
        </p:spPr>
        <p:txBody>
          <a:bodyPr wrap="square">
            <a:spAutoFit/>
          </a:bodyPr>
          <a:lstStyle/>
          <a:p>
            <a:r>
              <a:rPr lang="vi-VN" sz="2000" i="1" dirty="0" smtClean="0"/>
              <a:t>1. Các chức năng của dự án cầu đi bộ qua sông Hàn:</a:t>
            </a:r>
          </a:p>
          <a:p>
            <a:r>
              <a:rPr lang="vi-VN" sz="2000" i="1" dirty="0" smtClean="0"/>
              <a:t>- Kết nối các khu vực thương mại dịch vụ ở 2 bên bờ sông Hàn với nhau và kết nối hợp lý với các công trình hiện hữu</a:t>
            </a:r>
          </a:p>
          <a:p>
            <a:r>
              <a:rPr lang="vi-VN" sz="2000" i="1" dirty="0" smtClean="0"/>
              <a:t>- Phục vụ cho người đi bộ và đi xe đạp</a:t>
            </a:r>
          </a:p>
          <a:p>
            <a:r>
              <a:rPr lang="vi-VN" sz="2000" i="1" dirty="0" smtClean="0"/>
              <a:t>- Tổ chức các điểm dừng chân hợp lý trên cầu để ngắm cảnh, tổ chức các sinh hoạt hoặc lễ hội khi cần thiết, thưởng lãm các buổi bắn pháo hoa quốc tế và các dịch vụ giải trí, giải khát và ẩm thực</a:t>
            </a:r>
            <a:endParaRPr lang="vi-VN" sz="2000" i="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extBox 2"/>
          <p:cNvSpPr txBox="1"/>
          <p:nvPr/>
        </p:nvSpPr>
        <p:spPr>
          <a:xfrm>
            <a:off x="304800" y="2895607"/>
            <a:ext cx="7239001" cy="3416320"/>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Điều 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Nam,</a:t>
            </a:r>
          </a:p>
          <a:p>
            <a:pPr algn="just"/>
            <a:r>
              <a:rPr lang="vi-VN" sz="2400" dirty="0">
                <a:latin typeface="Times New Roman" panose="02020603050405020304" pitchFamily="18" charset="0"/>
                <a:cs typeface="Times New Roman" panose="02020603050405020304" pitchFamily="18" charset="0"/>
              </a:rPr>
              <a:t> 	đại biểu trung thành lợi ích của giai cấp công nhân, nhân dân lao động và của cả dân tộc, </a:t>
            </a:r>
          </a:p>
          <a:p>
            <a:pPr algn="just"/>
            <a:r>
              <a:rPr lang="vi-VN" sz="2400" dirty="0">
                <a:latin typeface="Times New Roman" panose="02020603050405020304" pitchFamily="18" charset="0"/>
                <a:cs typeface="Times New Roman" panose="02020603050405020304" pitchFamily="18" charset="0"/>
              </a:rPr>
              <a:t>	lấy chủ nghĩa Mác - </a:t>
            </a:r>
            <a:r>
              <a:rPr lang="vi-VN" sz="2400" dirty="0" smtClean="0">
                <a:latin typeface="Times New Roman" panose="02020603050405020304" pitchFamily="18" charset="0"/>
                <a:cs typeface="Times New Roman" panose="02020603050405020304" pitchFamily="18" charset="0"/>
              </a:rPr>
              <a:t>Lênin </a:t>
            </a:r>
            <a:r>
              <a:rPr lang="vi-VN" sz="2400" dirty="0">
                <a:latin typeface="Times New Roman" panose="02020603050405020304" pitchFamily="18" charset="0"/>
                <a:cs typeface="Times New Roman" panose="02020603050405020304" pitchFamily="18" charset="0"/>
              </a:rPr>
              <a:t>và tư tưởng Hồ Chí Minh làm nền tảng tư tưởng, là lực lượng lãnh đạo Nhà nước và xã hội.</a:t>
            </a: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75025873"/>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228600"/>
            <a:ext cx="11277600" cy="1384995"/>
          </a:xfrm>
          <a:prstGeom prst="rect">
            <a:avLst/>
          </a:prstGeom>
        </p:spPr>
        <p:txBody>
          <a:bodyPr wrap="square">
            <a:spAutoFit/>
          </a:bodyPr>
          <a:lstStyle/>
          <a:p>
            <a:pPr algn="ctr">
              <a:spcBef>
                <a:spcPct val="0"/>
              </a:spcBef>
            </a:pPr>
            <a:r>
              <a:rPr lang="nl-NL" sz="2800" b="1" dirty="0" smtClean="0">
                <a:solidFill>
                  <a:srgbClr val="3333CC"/>
                </a:solidFill>
              </a:rPr>
              <a:t>II. </a:t>
            </a:r>
            <a:r>
              <a:rPr lang="nl-NL" sz="2800" b="1" dirty="0">
                <a:solidFill>
                  <a:srgbClr val="3333CC"/>
                </a:solidFill>
              </a:rPr>
              <a:t>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0" y="1295400"/>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2"/>
          <p:cNvSpPr>
            <a:spLocks noChangeArrowheads="1"/>
          </p:cNvSpPr>
          <p:nvPr/>
        </p:nvSpPr>
        <p:spPr bwMode="gray">
          <a:xfrm>
            <a:off x="1834432" y="2019300"/>
            <a:ext cx="10052767" cy="1447800"/>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smtClean="0">
                <a:solidFill>
                  <a:srgbClr val="C44423"/>
                </a:solidFill>
              </a:rPr>
              <a:t>Phương </a:t>
            </a:r>
            <a:r>
              <a:rPr lang="nl-NL" sz="2400" b="1" i="1" dirty="0">
                <a:solidFill>
                  <a:srgbClr val="C44423"/>
                </a:solidFill>
              </a:rPr>
              <a:t>hướng xây dựng và hoàn thiện Nhà nước </a:t>
            </a:r>
            <a:endParaRPr lang="nl-NL" sz="2400" b="1" i="1" dirty="0" smtClean="0">
              <a:solidFill>
                <a:srgbClr val="C44423"/>
              </a:solidFill>
            </a:endParaRPr>
          </a:p>
          <a:p>
            <a:pPr algn="ctr">
              <a:buNone/>
            </a:pPr>
            <a:r>
              <a:rPr lang="nl-NL" sz="2400" b="1" i="1" dirty="0" smtClean="0">
                <a:solidFill>
                  <a:srgbClr val="C44423"/>
                </a:solidFill>
              </a:rPr>
              <a:t>pháp </a:t>
            </a:r>
            <a:r>
              <a:rPr lang="nl-NL" sz="2400" b="1" i="1" dirty="0">
                <a:solidFill>
                  <a:srgbClr val="C44423"/>
                </a:solidFill>
              </a:rPr>
              <a:t>quyền xã hội chủ nghĩa Việt </a:t>
            </a:r>
            <a:r>
              <a:rPr lang="nl-NL" sz="2400" b="1" i="1" dirty="0" smtClean="0">
                <a:solidFill>
                  <a:srgbClr val="C44423"/>
                </a:solidFill>
              </a:rPr>
              <a:t>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85800" y="1882809"/>
            <a:ext cx="1714500" cy="1714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8" y="4006917"/>
            <a:ext cx="10180482" cy="1447800"/>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smtClean="0">
                <a:solidFill>
                  <a:srgbClr val="008000"/>
                </a:solidFill>
              </a:rPr>
              <a:t>Nhiệm </a:t>
            </a:r>
            <a:r>
              <a:rPr lang="nl-NL" sz="2400" b="1" i="1" dirty="0">
                <a:solidFill>
                  <a:srgbClr val="008000"/>
                </a:solidFill>
              </a:rPr>
              <a:t>vụ và giải pháp xây </a:t>
            </a:r>
            <a:r>
              <a:rPr lang="nl-NL" sz="2400" b="1" i="1" dirty="0" smtClean="0">
                <a:solidFill>
                  <a:srgbClr val="008000"/>
                </a:solidFill>
              </a:rPr>
              <a:t>dựng và hoàn thiện Nhà nước </a:t>
            </a:r>
          </a:p>
          <a:p>
            <a:pPr algn="ctr">
              <a:buNone/>
            </a:pPr>
            <a:r>
              <a:rPr lang="nl-NL" sz="2400" b="1" i="1" dirty="0" smtClean="0">
                <a:solidFill>
                  <a:srgbClr val="008000"/>
                </a:solidFill>
              </a:rPr>
              <a:t>        pháp quyền xã hội chủ nghĩa Việt Nam </a:t>
            </a:r>
            <a:endParaRPr lang="en-US" sz="2400" dirty="0" smtClean="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Rectangle 11"/>
          <p:cNvSpPr/>
          <p:nvPr/>
        </p:nvSpPr>
        <p:spPr>
          <a:xfrm>
            <a:off x="1219078" y="4469207"/>
            <a:ext cx="543739"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2</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
        <p:nvSpPr>
          <p:cNvPr id="13" name="Rectangle 12"/>
          <p:cNvSpPr/>
          <p:nvPr/>
        </p:nvSpPr>
        <p:spPr>
          <a:xfrm>
            <a:off x="1136528" y="2478449"/>
            <a:ext cx="543739" cy="523220"/>
          </a:xfrm>
          <a:prstGeom prst="rect">
            <a:avLst/>
          </a:prstGeom>
        </p:spPr>
        <p:txBody>
          <a:bodyPr wrap="none">
            <a:spAutoFit/>
          </a:bodyPr>
          <a:lstStyle/>
          <a:p>
            <a:r>
              <a:rPr lang="nl-NL" sz="2800" b="1" i="1" dirty="0" smtClean="0">
                <a:solidFill>
                  <a:srgbClr val="C44423"/>
                </a:solidFill>
                <a:latin typeface="Times New Roman" panose="02020603050405020304" pitchFamily="18" charset="0"/>
                <a:ea typeface="Times New Roman" panose="02020603050405020304" pitchFamily="18" charset="0"/>
              </a:rPr>
              <a:t>1. </a:t>
            </a:r>
            <a:endParaRPr lang="en-US" sz="2800" dirty="0">
              <a:solidFill>
                <a:srgbClr val="C44423"/>
              </a:solidFill>
            </a:endParaRPr>
          </a:p>
        </p:txBody>
      </p:sp>
    </p:spTree>
    <p:extLst>
      <p:ext uri="{BB962C8B-B14F-4D97-AF65-F5344CB8AC3E}">
        <p14:creationId xmlns="" xmlns:p14="http://schemas.microsoft.com/office/powerpoint/2010/main" val="14555011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9"/>
          <p:cNvSpPr>
            <a:spLocks/>
          </p:cNvSpPr>
          <p:nvPr/>
        </p:nvSpPr>
        <p:spPr bwMode="auto">
          <a:xfrm>
            <a:off x="6908801" y="1447800"/>
            <a:ext cx="863599" cy="24193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1244599" cy="20108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chemeClr val="accent5">
              <a:lumMod val="50000"/>
            </a:schemeClr>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4190998" y="2057400"/>
            <a:ext cx="1000097" cy="18097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4114799" y="4161367"/>
            <a:ext cx="1076296"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3" name="Group 21"/>
          <p:cNvGrpSpPr/>
          <p:nvPr/>
        </p:nvGrpSpPr>
        <p:grpSpPr>
          <a:xfrm>
            <a:off x="7848600" y="1295400"/>
            <a:ext cx="4419600" cy="3200400"/>
            <a:chOff x="6934237" y="1642926"/>
            <a:chExt cx="1133977" cy="3922033"/>
          </a:xfrm>
        </p:grpSpPr>
        <p:sp>
          <p:nvSpPr>
            <p:cNvPr id="91" name="TextBox 90"/>
            <p:cNvSpPr txBox="1"/>
            <p:nvPr/>
          </p:nvSpPr>
          <p:spPr>
            <a:xfrm>
              <a:off x="6934237" y="1899002"/>
              <a:ext cx="1133977" cy="3665957"/>
            </a:xfrm>
            <a:prstGeom prst="rect">
              <a:avLst/>
            </a:prstGeom>
            <a:noFill/>
          </p:spPr>
          <p:txBody>
            <a:bodyPr wrap="square" rtlCol="0">
              <a:spAutoFit/>
            </a:bodyPr>
            <a:lstStyle/>
            <a:p>
              <a:r>
                <a:rPr lang="nl-NL" sz="2000" dirty="0" smtClean="0"/>
                <a:t>Nhà nước ta là Nhà nước pháp quyền xã hội chủ nghĩa của nhân dân, do nhân dân, vì nhân dân. Tất cả quyền lực Nhà nước thuộc về nhân dân mà nền tảng là liên minh giữa giai cấp công nhân với giai cấp nông dân và đội ngũ trí thức, do Đảng Cộng sản Việt Nam lãnh đạo. </a:t>
              </a:r>
              <a:endParaRPr lang="en-US" sz="2000" dirty="0" smtClean="0"/>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4" name="Group 24"/>
          <p:cNvGrpSpPr/>
          <p:nvPr/>
        </p:nvGrpSpPr>
        <p:grpSpPr>
          <a:xfrm>
            <a:off x="8153400" y="4114800"/>
            <a:ext cx="3962400" cy="2243792"/>
            <a:chOff x="6934235" y="3623572"/>
            <a:chExt cx="2686049" cy="1682845"/>
          </a:xfrm>
          <a:solidFill>
            <a:schemeClr val="accent5">
              <a:lumMod val="50000"/>
            </a:schemeClr>
          </a:solidFill>
        </p:grpSpPr>
        <p:sp>
          <p:nvSpPr>
            <p:cNvPr id="89" name="TextBox 88"/>
            <p:cNvSpPr txBox="1"/>
            <p:nvPr/>
          </p:nvSpPr>
          <p:spPr>
            <a:xfrm>
              <a:off x="6934235" y="3852172"/>
              <a:ext cx="2686049" cy="1454245"/>
            </a:xfrm>
            <a:prstGeom prst="rect">
              <a:avLst/>
            </a:prstGeom>
            <a:noFill/>
          </p:spPr>
          <p:txBody>
            <a:bodyPr wrap="square" rtlCol="0">
              <a:spAutoFit/>
            </a:bodyPr>
            <a:lstStyle/>
            <a:p>
              <a:r>
                <a:rPr lang="nl-NL" sz="2000" dirty="0" smtClean="0"/>
                <a:t>Quyền lực Nhà nước là thống nhất; có sự phân công, phối hợp và kiểm soát giữa các cơ quan trong việc thực hiện các quyền lập pháp, hành pháp, tư pháp</a:t>
              </a:r>
              <a:endParaRPr lang="en-US" sz="2000" dirty="0">
                <a:solidFill>
                  <a:srgbClr val="002060"/>
                </a:solidFill>
                <a:latin typeface="Lato Light" pitchFamily="34" charset="0"/>
              </a:endParaRPr>
            </a:p>
          </p:txBody>
        </p:sp>
        <p:sp>
          <p:nvSpPr>
            <p:cNvPr id="94" name="Freeform 27"/>
            <p:cNvSpPr>
              <a:spLocks/>
            </p:cNvSpPr>
            <p:nvPr/>
          </p:nvSpPr>
          <p:spPr bwMode="auto">
            <a:xfrm>
              <a:off x="6934235" y="362357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rgbClr val="002060"/>
                </a:solidFill>
              </a:endParaRPr>
            </a:p>
          </p:txBody>
        </p:sp>
      </p:grpSp>
      <p:grpSp>
        <p:nvGrpSpPr>
          <p:cNvPr id="13" name="Group 9"/>
          <p:cNvGrpSpPr/>
          <p:nvPr/>
        </p:nvGrpSpPr>
        <p:grpSpPr>
          <a:xfrm>
            <a:off x="0" y="3762501"/>
            <a:ext cx="4114800" cy="4467099"/>
            <a:chOff x="383305" y="2556510"/>
            <a:chExt cx="1247375" cy="3350326"/>
          </a:xfrm>
        </p:grpSpPr>
        <p:sp>
          <p:nvSpPr>
            <p:cNvPr id="113" name="TextBox 112"/>
            <p:cNvSpPr txBox="1"/>
            <p:nvPr/>
          </p:nvSpPr>
          <p:spPr>
            <a:xfrm>
              <a:off x="383305" y="2836763"/>
              <a:ext cx="1247375" cy="3070073"/>
            </a:xfrm>
            <a:prstGeom prst="rect">
              <a:avLst/>
            </a:prstGeom>
            <a:noFill/>
          </p:spPr>
          <p:txBody>
            <a:bodyPr wrap="square" rtlCol="0">
              <a:spAutoFit/>
            </a:bodyPr>
            <a:lstStyle/>
            <a:p>
              <a:pPr algn="ctr"/>
              <a:r>
                <a:rPr lang="nl-NL" sz="2000" dirty="0" smtClean="0"/>
                <a:t>Nhà nước phục vụ nhân dân, gắn bó mật thiết với nhân dân, thực hiện đầy đủ quyền dân chủ của nhân dân, tôn trọng, lắng nghe ý kiến của nhân dân và chịu sự giám sát của nhân dân</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1" name="Group 20"/>
          <p:cNvGrpSpPr/>
          <p:nvPr/>
        </p:nvGrpSpPr>
        <p:grpSpPr>
          <a:xfrm>
            <a:off x="1" y="1627799"/>
            <a:ext cx="4343400" cy="2868000"/>
            <a:chOff x="840554" y="1762079"/>
            <a:chExt cx="1380255" cy="2151001"/>
          </a:xfrm>
        </p:grpSpPr>
        <p:sp>
          <p:nvSpPr>
            <p:cNvPr id="29" name="Freeform 24"/>
            <p:cNvSpPr>
              <a:spLocks noEditPoints="1"/>
            </p:cNvSpPr>
            <p:nvPr/>
          </p:nvSpPr>
          <p:spPr bwMode="auto">
            <a:xfrm>
              <a:off x="1719648" y="1762079"/>
              <a:ext cx="263665" cy="207901"/>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997171"/>
              <a:ext cx="1380255" cy="1915909"/>
            </a:xfrm>
            <a:prstGeom prst="rect">
              <a:avLst/>
            </a:prstGeom>
            <a:noFill/>
          </p:spPr>
          <p:txBody>
            <a:bodyPr wrap="square" rtlCol="0">
              <a:spAutoFit/>
            </a:bodyPr>
            <a:lstStyle/>
            <a:p>
              <a:r>
                <a:rPr lang="nl-NL" sz="2000" dirty="0" smtClean="0"/>
                <a:t>Tổ chức và hoạt động của bộ máy nhà nước theo nguyên tắc tập trung dân chủ, có sự phân công, phân cấp, đồng thời bảo đảm sự chỉ đạo thống nhất của Trung ương.</a:t>
              </a:r>
              <a:endParaRPr lang="en-US" sz="2000" dirty="0"/>
            </a:p>
          </p:txBody>
        </p:sp>
      </p:grpSp>
      <p:sp>
        <p:nvSpPr>
          <p:cNvPr id="27" name="Rectangle 26"/>
          <p:cNvSpPr/>
          <p:nvPr/>
        </p:nvSpPr>
        <p:spPr>
          <a:xfrm>
            <a:off x="228600" y="0"/>
            <a:ext cx="11658599" cy="830997"/>
          </a:xfrm>
          <a:prstGeom prst="rect">
            <a:avLst/>
          </a:prstGeom>
        </p:spPr>
        <p:txBody>
          <a:bodyPr wrap="square">
            <a:spAutoFit/>
          </a:bodyPr>
          <a:lstStyle/>
          <a:p>
            <a:pPr algn="ctr">
              <a:buNone/>
            </a:pPr>
            <a:r>
              <a:rPr lang="nl-NL" sz="2400" b="1" i="1" dirty="0" smtClean="0">
                <a:solidFill>
                  <a:srgbClr val="C44423"/>
                </a:solidFill>
              </a:rPr>
              <a:t>1.  Phương </a:t>
            </a:r>
            <a:r>
              <a:rPr lang="nl-NL" sz="2400" b="1" i="1" dirty="0">
                <a:solidFill>
                  <a:srgbClr val="C44423"/>
                </a:solidFill>
              </a:rPr>
              <a:t>hướng xây dựng và hoàn thiện Nhà nước </a:t>
            </a:r>
            <a:r>
              <a:rPr lang="nl-NL" sz="2400" b="1" i="1" dirty="0" smtClean="0">
                <a:solidFill>
                  <a:srgbClr val="C44423"/>
                </a:solidFill>
              </a:rPr>
              <a:t>pháp </a:t>
            </a:r>
            <a:r>
              <a:rPr lang="nl-NL" sz="2400" b="1" i="1" dirty="0">
                <a:solidFill>
                  <a:srgbClr val="C44423"/>
                </a:solidFill>
              </a:rPr>
              <a:t>quyền xã hội chủ nghĩa Việt Nam</a:t>
            </a:r>
            <a:endParaRPr lang="en-US" sz="2400" dirty="0">
              <a:solidFill>
                <a:srgbClr val="C44423"/>
              </a:solidFill>
            </a:endParaRPr>
          </a:p>
        </p:txBody>
      </p:sp>
      <p:sp>
        <p:nvSpPr>
          <p:cNvPr id="56" name="Oval 55"/>
          <p:cNvSpPr/>
          <p:nvPr/>
        </p:nvSpPr>
        <p:spPr>
          <a:xfrm>
            <a:off x="4953000" y="3048000"/>
            <a:ext cx="2133600" cy="1905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t>Cương</a:t>
            </a:r>
            <a:r>
              <a:rPr lang="en-US" sz="2400" dirty="0" smtClean="0"/>
              <a:t> </a:t>
            </a:r>
            <a:r>
              <a:rPr lang="en-US" sz="2400" dirty="0" err="1" smtClean="0"/>
              <a:t>lĩnh</a:t>
            </a:r>
            <a:r>
              <a:rPr lang="en-US" sz="2400" dirty="0" smtClean="0"/>
              <a:t> XD </a:t>
            </a:r>
            <a:r>
              <a:rPr lang="en-US" sz="2400" dirty="0" err="1" smtClean="0"/>
              <a:t>đất</a:t>
            </a:r>
            <a:r>
              <a:rPr lang="en-US" sz="2400" dirty="0" smtClean="0"/>
              <a:t> </a:t>
            </a:r>
            <a:r>
              <a:rPr lang="en-US" sz="2400" dirty="0" err="1" smtClean="0"/>
              <a:t>nước</a:t>
            </a:r>
            <a:r>
              <a:rPr lang="en-US" sz="2400" dirty="0" smtClean="0"/>
              <a:t> TKQĐ- 2011</a:t>
            </a:r>
            <a:endParaRPr lang="en-US" sz="2400" dirty="0"/>
          </a:p>
        </p:txBody>
      </p:sp>
      <p:sp>
        <p:nvSpPr>
          <p:cNvPr id="124929" name="Rectangle 1"/>
          <p:cNvSpPr>
            <a:spLocks noChangeArrowheads="1"/>
          </p:cNvSpPr>
          <p:nvPr/>
        </p:nvSpPr>
        <p:spPr bwMode="auto">
          <a:xfrm>
            <a:off x="685800" y="719365"/>
            <a:ext cx="11201400" cy="1261835"/>
          </a:xfrm>
          <a:prstGeom prst="rect">
            <a:avLst/>
          </a:prstGeom>
          <a:noFill/>
          <a:ln w="9525">
            <a:noFill/>
            <a:miter lim="800000"/>
            <a:headEnd/>
            <a:tailEnd/>
          </a:ln>
          <a:effectLst/>
        </p:spPr>
        <p:txBody>
          <a:bodyPr vert="horz" wrap="square" lIns="91440" tIns="76176" rIns="91440" bIns="76176"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nl-NL" sz="2400" b="1" i="1" u="none" strike="noStrike" cap="none" normalizeH="0" baseline="0" dirty="0" smtClean="0" bmk="_Toc19083727">
                <a:ln>
                  <a:noFill/>
                </a:ln>
                <a:solidFill>
                  <a:srgbClr val="FF0000"/>
                </a:solidFill>
                <a:effectLst/>
                <a:latin typeface="Times New Roman" pitchFamily="18" charset="0"/>
                <a:ea typeface="Times New Roman" pitchFamily="18" charset="0"/>
                <a:cs typeface="Times New Roman" pitchFamily="18" charset="0"/>
              </a:rPr>
              <a:t>a) Những định hướng lớn xây dựng và hoàn thiện Nhà nước pháp quyền xã hội chủ nghĩa Việt Nam</a:t>
            </a:r>
            <a:endParaRPr kumimoji="0" lang="en-US"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rgbClr val="FF0000"/>
              </a:solidFill>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3719925345"/>
      </p:ext>
    </p:extLst>
  </p:cSld>
  <p:clrMapOvr>
    <a:masterClrMapping/>
  </p:clrMapOvr>
  <mc:AlternateContent xmlns:mc="http://schemas.openxmlformats.org/markup-compatibility/2006">
    <mc:Choice xmlns=""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9"/>
          <p:cNvSpPr>
            <a:spLocks/>
          </p:cNvSpPr>
          <p:nvPr/>
        </p:nvSpPr>
        <p:spPr bwMode="auto">
          <a:xfrm>
            <a:off x="6908801" y="1676400"/>
            <a:ext cx="1396999" cy="21907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1473199"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chemeClr val="accent5">
              <a:lumMod val="50000"/>
            </a:schemeClr>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657600" y="1676400"/>
            <a:ext cx="1533496" cy="1976967"/>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3" y="2133600"/>
            <a:ext cx="2309284" cy="17335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3886199" y="4161367"/>
            <a:ext cx="1304897"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0" y="1061591"/>
            <a:ext cx="4642937" cy="10133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22" name="Group 21"/>
          <p:cNvGrpSpPr/>
          <p:nvPr/>
        </p:nvGrpSpPr>
        <p:grpSpPr>
          <a:xfrm>
            <a:off x="8534399" y="1133474"/>
            <a:ext cx="3276600" cy="2219322"/>
            <a:chOff x="6934237" y="1884516"/>
            <a:chExt cx="1189293" cy="1815811"/>
          </a:xfrm>
        </p:grpSpPr>
        <p:sp>
          <p:nvSpPr>
            <p:cNvPr id="91" name="TextBox 90"/>
            <p:cNvSpPr txBox="1"/>
            <p:nvPr/>
          </p:nvSpPr>
          <p:spPr>
            <a:xfrm>
              <a:off x="6934237" y="2098301"/>
              <a:ext cx="1189293" cy="1602026"/>
            </a:xfrm>
            <a:prstGeom prst="rect">
              <a:avLst/>
            </a:prstGeom>
            <a:noFill/>
          </p:spPr>
          <p:txBody>
            <a:bodyPr wrap="square" rtlCol="0">
              <a:spAutoFit/>
            </a:bodyPr>
            <a:lstStyle/>
            <a:p>
              <a:r>
                <a:rPr lang="nl-NL" sz="2000" dirty="0" smtClean="0"/>
                <a:t>Tiếp tục xây dựng, hoàn thiện Nhà nước pháp quyền xã hội chủ nghĩa do Đảng lãnh đạo là nhiệm vụ trọng tâm của đổi mới hệ thống chính trị. </a:t>
              </a:r>
              <a:endParaRPr lang="en-US" sz="2000" dirty="0" smtClean="0"/>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884516"/>
              <a:ext cx="277174" cy="19483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8382000" y="3810000"/>
            <a:ext cx="3048000" cy="2322345"/>
            <a:chOff x="6934236" y="3795022"/>
            <a:chExt cx="2038312" cy="1741760"/>
          </a:xfrm>
          <a:solidFill>
            <a:schemeClr val="accent5">
              <a:lumMod val="50000"/>
            </a:schemeClr>
          </a:solidFill>
        </p:grpSpPr>
        <p:sp>
          <p:nvSpPr>
            <p:cNvPr id="89" name="TextBox 88"/>
            <p:cNvSpPr txBox="1"/>
            <p:nvPr/>
          </p:nvSpPr>
          <p:spPr>
            <a:xfrm>
              <a:off x="6934236" y="4082537"/>
              <a:ext cx="2038312" cy="1454245"/>
            </a:xfrm>
            <a:prstGeom prst="rect">
              <a:avLst/>
            </a:prstGeom>
            <a:noFill/>
          </p:spPr>
          <p:txBody>
            <a:bodyPr wrap="square" rtlCol="0">
              <a:spAutoFit/>
            </a:bodyPr>
            <a:lstStyle/>
            <a:p>
              <a:r>
                <a:rPr lang="nl-NL" sz="2000" dirty="0" smtClean="0"/>
                <a:t>thực hiện dân chủ, tuân thủ các nguyên tắc pháp quyền và phải tạo ra sự chuyển biến tích cực, đạt kết quả cao hơn</a:t>
              </a:r>
              <a:endParaRPr lang="en-US" sz="2000" dirty="0">
                <a:solidFill>
                  <a:srgbClr val="00206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rgbClr val="002060"/>
                </a:solidFill>
              </a:endParaRPr>
            </a:p>
          </p:txBody>
        </p:sp>
      </p:grpSp>
      <p:grpSp>
        <p:nvGrpSpPr>
          <p:cNvPr id="11" name="Group 10"/>
          <p:cNvGrpSpPr/>
          <p:nvPr/>
        </p:nvGrpSpPr>
        <p:grpSpPr>
          <a:xfrm>
            <a:off x="4191001" y="1101108"/>
            <a:ext cx="3810001" cy="1946893"/>
            <a:chOff x="3181514" y="1299469"/>
            <a:chExt cx="1373757" cy="1460168"/>
          </a:xfrm>
        </p:grpSpPr>
        <p:sp>
          <p:nvSpPr>
            <p:cNvPr id="114" name="TextBox 113"/>
            <p:cNvSpPr txBox="1"/>
            <p:nvPr/>
          </p:nvSpPr>
          <p:spPr>
            <a:xfrm>
              <a:off x="3181514" y="1536226"/>
              <a:ext cx="1373757" cy="1223411"/>
            </a:xfrm>
            <a:prstGeom prst="rect">
              <a:avLst/>
            </a:prstGeom>
            <a:noFill/>
          </p:spPr>
          <p:txBody>
            <a:bodyPr wrap="square" rtlCol="0">
              <a:spAutoFit/>
            </a:bodyPr>
            <a:lstStyle/>
            <a:p>
              <a:r>
                <a:rPr lang="nl-NL" sz="2000" dirty="0" smtClean="0"/>
                <a:t>cụ thể hóa thành các nhiệm vụ và giải pháp cụ thể nhằm từng bước hoàn thiện Nhà nước pháp quyền xã hội chủ nghĩa Việt Nam</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0" y="3429001"/>
            <a:ext cx="3989965" cy="3810000"/>
            <a:chOff x="840554" y="3836322"/>
            <a:chExt cx="1247375" cy="2857501"/>
          </a:xfrm>
        </p:grpSpPr>
        <p:sp>
          <p:nvSpPr>
            <p:cNvPr id="26" name="Freeform 23"/>
            <p:cNvSpPr>
              <a:spLocks noEditPoints="1"/>
            </p:cNvSpPr>
            <p:nvPr/>
          </p:nvSpPr>
          <p:spPr bwMode="auto">
            <a:xfrm>
              <a:off x="1637387" y="3836322"/>
              <a:ext cx="227524" cy="2496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2608407"/>
            </a:xfrm>
            <a:prstGeom prst="rect">
              <a:avLst/>
            </a:prstGeom>
            <a:noFill/>
          </p:spPr>
          <p:txBody>
            <a:bodyPr wrap="square" rtlCol="0">
              <a:spAutoFit/>
            </a:bodyPr>
            <a:lstStyle/>
            <a:p>
              <a:r>
                <a:rPr lang="nl-NL" sz="2000" dirty="0" smtClean="0"/>
                <a:t>. Xây dựng Nhà nước pháp quyền phải tiến hành đồng bộ cả lập pháp, hành pháp, tư pháp và được tiến hành đồng bộ với đổi mới hệ thống chính trị theo hướng tính gọn, hiệu lực; gắn với đổi mới kinh tế, văn hóa, xã hội. </a:t>
              </a:r>
              <a:endParaRPr lang="en-US" sz="2000" dirty="0"/>
            </a:p>
          </p:txBody>
        </p:sp>
      </p:grpSp>
      <p:grpSp>
        <p:nvGrpSpPr>
          <p:cNvPr id="21" name="Group 20"/>
          <p:cNvGrpSpPr/>
          <p:nvPr/>
        </p:nvGrpSpPr>
        <p:grpSpPr>
          <a:xfrm>
            <a:off x="304801" y="1295400"/>
            <a:ext cx="2743199" cy="1600200"/>
            <a:chOff x="840554" y="1558768"/>
            <a:chExt cx="1380255" cy="1200150"/>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997171"/>
              <a:ext cx="1380255" cy="761747"/>
            </a:xfrm>
            <a:prstGeom prst="rect">
              <a:avLst/>
            </a:prstGeom>
            <a:noFill/>
          </p:spPr>
          <p:txBody>
            <a:bodyPr wrap="square" rtlCol="0">
              <a:spAutoFit/>
            </a:bodyPr>
            <a:lstStyle/>
            <a:p>
              <a:r>
                <a:rPr lang="nl-NL" sz="2000" dirty="0" smtClean="0"/>
                <a:t>Tiếp tục hoàn thiện cơ chế bảo vệ hiến pháp và pháp luật. </a:t>
              </a:r>
              <a:endParaRPr lang="en-US" sz="2000" dirty="0"/>
            </a:p>
          </p:txBody>
        </p:sp>
      </p:grpSp>
      <p:grpSp>
        <p:nvGrpSpPr>
          <p:cNvPr id="3" name="Group 2"/>
          <p:cNvGrpSpPr/>
          <p:nvPr/>
        </p:nvGrpSpPr>
        <p:grpSpPr>
          <a:xfrm>
            <a:off x="4838452" y="2809692"/>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prstClr val="white"/>
                  </a:solidFill>
                </a:rPr>
                <a:t>Nghị</a:t>
              </a:r>
              <a:r>
                <a:rPr lang="en-US" sz="2400" b="1" dirty="0" smtClean="0">
                  <a:solidFill>
                    <a:prstClr val="white"/>
                  </a:solidFill>
                </a:rPr>
                <a:t> </a:t>
              </a:r>
              <a:r>
                <a:rPr lang="en-US" sz="2400" b="1" dirty="0" err="1" smtClean="0">
                  <a:solidFill>
                    <a:prstClr val="white"/>
                  </a:solidFill>
                </a:rPr>
                <a:t>quyết</a:t>
              </a:r>
              <a:r>
                <a:rPr lang="en-US" sz="2400" b="1" dirty="0" smtClean="0">
                  <a:solidFill>
                    <a:prstClr val="white"/>
                  </a:solidFill>
                </a:rPr>
                <a:t> ĐH XII</a:t>
              </a:r>
              <a:endParaRPr lang="en-US" sz="2400" b="1" dirty="0">
                <a:solidFill>
                  <a:prstClr val="white"/>
                </a:solidFill>
              </a:endParaRPr>
            </a:p>
          </p:txBody>
        </p:sp>
      </p:grpSp>
      <p:sp>
        <p:nvSpPr>
          <p:cNvPr id="27" name="Rectangle 26"/>
          <p:cNvSpPr/>
          <p:nvPr/>
        </p:nvSpPr>
        <p:spPr>
          <a:xfrm>
            <a:off x="838201" y="53923"/>
            <a:ext cx="10690327" cy="954107"/>
          </a:xfrm>
          <a:prstGeom prst="rect">
            <a:avLst/>
          </a:prstGeom>
        </p:spPr>
        <p:txBody>
          <a:bodyPr wrap="square">
            <a:spAutoFit/>
          </a:bodyPr>
          <a:lstStyle/>
          <a:p>
            <a:r>
              <a:rPr lang="nl-NL" sz="2800" b="1" i="1" dirty="0" smtClean="0"/>
              <a:t>b) Phương hướng, nhiệm vụxây dựng và hoàn thiện Nhà nước pháp quyền xã hội chủ nghĩa Việt Nam</a:t>
            </a:r>
            <a:endParaRPr lang="en-US" sz="2800" b="1" dirty="0"/>
          </a:p>
        </p:txBody>
      </p:sp>
    </p:spTree>
    <p:extLst>
      <p:ext uri="{BB962C8B-B14F-4D97-AF65-F5344CB8AC3E}">
        <p14:creationId xmlns="" xmlns:p14="http://schemas.microsoft.com/office/powerpoint/2010/main" val="3719925345"/>
      </p:ext>
    </p:extLst>
  </p:cSld>
  <p:clrMapOvr>
    <a:masterClrMapping/>
  </p:clrMapOvr>
  <mc:AlternateContent xmlns:mc="http://schemas.openxmlformats.org/markup-compatibility/2006">
    <mc:Choice xmlns=""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Nỗi đau cha mẹ tử tù bị tiêm thuốc độc"/>
          <p:cNvPicPr>
            <a:picLocks noChangeAspect="1" noChangeArrowheads="1"/>
          </p:cNvPicPr>
          <p:nvPr/>
        </p:nvPicPr>
        <p:blipFill>
          <a:blip r:embed="rId2"/>
          <a:srcRect/>
          <a:stretch>
            <a:fillRect/>
          </a:stretch>
        </p:blipFill>
        <p:spPr bwMode="auto">
          <a:xfrm>
            <a:off x="1676400" y="-152400"/>
            <a:ext cx="7239000" cy="5293519"/>
          </a:xfrm>
          <a:prstGeom prst="rect">
            <a:avLst/>
          </a:prstGeom>
          <a:noFill/>
        </p:spPr>
      </p:pic>
      <p:sp>
        <p:nvSpPr>
          <p:cNvPr id="3" name="Rectangle 2"/>
          <p:cNvSpPr/>
          <p:nvPr/>
        </p:nvSpPr>
        <p:spPr>
          <a:xfrm>
            <a:off x="1219200" y="5373469"/>
            <a:ext cx="10591800" cy="646331"/>
          </a:xfrm>
          <a:prstGeom prst="rect">
            <a:avLst/>
          </a:prstGeom>
        </p:spPr>
        <p:txBody>
          <a:bodyPr wrap="square">
            <a:spAutoFit/>
          </a:bodyPr>
          <a:lstStyle/>
          <a:p>
            <a:r>
              <a:rPr lang="en-US" dirty="0" err="1" smtClean="0"/>
              <a:t>Nguyễn</a:t>
            </a:r>
            <a:r>
              <a:rPr lang="en-US" dirty="0" smtClean="0"/>
              <a:t> </a:t>
            </a:r>
            <a:r>
              <a:rPr lang="en-US" dirty="0" err="1" smtClean="0"/>
              <a:t>Anh</a:t>
            </a:r>
            <a:r>
              <a:rPr lang="en-US" dirty="0" smtClean="0"/>
              <a:t> </a:t>
            </a:r>
            <a:r>
              <a:rPr lang="en-US" dirty="0" err="1" smtClean="0"/>
              <a:t>Tuấn</a:t>
            </a:r>
            <a:r>
              <a:rPr lang="en-US" dirty="0" smtClean="0"/>
              <a:t> (27 </a:t>
            </a:r>
            <a:r>
              <a:rPr lang="en-US" dirty="0" err="1" smtClean="0"/>
              <a:t>tuổi</a:t>
            </a:r>
            <a:r>
              <a:rPr lang="en-US" dirty="0" smtClean="0"/>
              <a:t>, </a:t>
            </a:r>
            <a:r>
              <a:rPr lang="en-US" dirty="0" err="1" smtClean="0"/>
              <a:t>quê</a:t>
            </a:r>
            <a:r>
              <a:rPr lang="en-US" dirty="0" smtClean="0"/>
              <a:t> </a:t>
            </a:r>
            <a:r>
              <a:rPr lang="en-US" dirty="0" err="1" smtClean="0"/>
              <a:t>quán</a:t>
            </a:r>
            <a:r>
              <a:rPr lang="en-US" dirty="0" smtClean="0"/>
              <a:t> </a:t>
            </a:r>
            <a:r>
              <a:rPr lang="en-US" dirty="0" err="1" smtClean="0"/>
              <a:t>H.Mê</a:t>
            </a:r>
            <a:r>
              <a:rPr lang="en-US" dirty="0" smtClean="0"/>
              <a:t> </a:t>
            </a:r>
            <a:r>
              <a:rPr lang="en-US" dirty="0" err="1" smtClean="0"/>
              <a:t>Linh</a:t>
            </a:r>
            <a:r>
              <a:rPr lang="en-US" dirty="0" smtClean="0"/>
              <a:t>, </a:t>
            </a:r>
            <a:r>
              <a:rPr lang="en-US" dirty="0" err="1" smtClean="0"/>
              <a:t>TP.Hà</a:t>
            </a:r>
            <a:r>
              <a:rPr lang="en-US" dirty="0" smtClean="0"/>
              <a:t> </a:t>
            </a:r>
            <a:r>
              <a:rPr lang="en-US" dirty="0" err="1" smtClean="0"/>
              <a:t>Nội</a:t>
            </a:r>
            <a:r>
              <a:rPr lang="en-US" dirty="0" smtClean="0"/>
              <a:t>)</a:t>
            </a:r>
            <a:r>
              <a:rPr lang="vi-VN" dirty="0" smtClean="0"/>
              <a:t> là người đầu tiên bị thi hành án bằng hình thức tiêm thuốc độc</a:t>
            </a:r>
            <a:r>
              <a:rPr lang="en-US" dirty="0" smtClean="0"/>
              <a:t> </a:t>
            </a:r>
            <a:r>
              <a:rPr lang="en-US" dirty="0" err="1" smtClean="0"/>
              <a:t>năm</a:t>
            </a:r>
            <a:r>
              <a:rPr lang="en-US" dirty="0" smtClean="0"/>
              <a:t> 2013</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43600" y="3810000"/>
            <a:ext cx="1066800" cy="990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495800" y="1752600"/>
            <a:ext cx="1188059" cy="1041401"/>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4228490" y="2743200"/>
            <a:ext cx="724510" cy="1157819"/>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67401" y="1828800"/>
            <a:ext cx="1066799" cy="889001"/>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629400" y="2667000"/>
            <a:ext cx="722928" cy="1132419"/>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572000" y="4038600"/>
            <a:ext cx="1199081" cy="725198"/>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1" y="3810000"/>
            <a:ext cx="3581399" cy="12509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w="19050">
            <a:solidFill>
              <a:schemeClr val="tx1"/>
            </a:solid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just"/>
            <a:r>
              <a:rPr lang="pl-PL" sz="2400" i="1" dirty="0" smtClean="0"/>
              <a:t>Bốn là</a:t>
            </a:r>
            <a:r>
              <a:rPr lang="pl-PL" sz="2400" dirty="0" smtClean="0"/>
              <a:t>, chú trọng công tác xây dựng đội ngũ cán bộ, công chức</a:t>
            </a:r>
            <a:endParaRPr lang="en-US" sz="2400" dirty="0" smtClean="0"/>
          </a:p>
          <a:p>
            <a:pPr algn="just">
              <a:spcBef>
                <a:spcPts val="800"/>
              </a:spcBef>
              <a:defRPr/>
            </a:pPr>
            <a:endParaRPr lang="es-ES" sz="2400" dirty="0">
              <a:solidFill>
                <a:prstClr val="black"/>
              </a:solidFill>
              <a:ea typeface="ＭＳ Ｐゴシック" charset="0"/>
              <a:cs typeface="Calibri" charset="0"/>
              <a:sym typeface="Calibri" charset="0"/>
            </a:endParaRPr>
          </a:p>
        </p:txBody>
      </p:sp>
      <p:sp>
        <p:nvSpPr>
          <p:cNvPr id="51216" name="AutoShape 16"/>
          <p:cNvSpPr>
            <a:spLocks/>
          </p:cNvSpPr>
          <p:nvPr/>
        </p:nvSpPr>
        <p:spPr bwMode="auto">
          <a:xfrm>
            <a:off x="2895600" y="5367867"/>
            <a:ext cx="4648200" cy="12615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w="19050">
            <a:solidFill>
              <a:schemeClr val="tx1"/>
            </a:solid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r>
              <a:rPr lang="pl-PL" sz="2400" i="1" dirty="0" smtClean="0"/>
              <a:t>Ba là, </a:t>
            </a:r>
            <a:r>
              <a:rPr lang="pl-PL" sz="2400" dirty="0" smtClean="0"/>
              <a:t>hoàn thiện tổ chức và nâng cao chất lượng, hiệu quả hoạt động của bộ máy nhà nước</a:t>
            </a:r>
            <a:endParaRPr lang="en-US" sz="2400" dirty="0" smtClean="0"/>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848600" y="1524000"/>
            <a:ext cx="4038600" cy="2209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w="19050">
            <a:solidFill>
              <a:schemeClr val="tx1"/>
            </a:solid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just"/>
            <a:r>
              <a:rPr lang="nl-NL" sz="2400" i="1" dirty="0" smtClean="0"/>
              <a:t>Một là, </a:t>
            </a:r>
            <a:r>
              <a:rPr lang="nl-NL" sz="2400" dirty="0" smtClean="0"/>
              <a:t>t</a:t>
            </a:r>
            <a:r>
              <a:rPr lang="pl-PL" sz="2400" dirty="0" smtClean="0"/>
              <a:t>iếp tục xây dựng, hoàn thiện Nhà nước pháp quyền xã hội chủ nghĩa do Đảng lãnh đạo là nhiệm vụ trọng tâm của đổi mới hệ thống chính trị</a:t>
            </a:r>
            <a:endParaRPr lang="en-US" sz="2400" dirty="0" smtClean="0"/>
          </a:p>
          <a:p>
            <a:pPr algn="just">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848600" y="3962400"/>
            <a:ext cx="4114800" cy="2209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w="19050">
            <a:solidFill>
              <a:schemeClr val="tx1"/>
            </a:solid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just"/>
            <a:r>
              <a:rPr lang="nl-NL" sz="2400" i="1" dirty="0" smtClean="0"/>
              <a:t>Hai là, </a:t>
            </a:r>
            <a:r>
              <a:rPr lang="nl-NL" sz="2400" dirty="0" smtClean="0"/>
              <a:t>h</a:t>
            </a:r>
            <a:r>
              <a:rPr lang="pl-PL" sz="2400" dirty="0" smtClean="0"/>
              <a:t>oàn thiện thể chế, chức năng, nhiệm vụ, phương thức và cơ chế vận hành, nâng cao hiệu lực, hiệu quả của Nhà nước pháp quyền xã hội chủ nghĩa</a:t>
            </a:r>
            <a:endParaRPr lang="en-US" sz="2400" dirty="0" smtClean="0"/>
          </a:p>
          <a:p>
            <a:pPr algn="just">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974167" y="2489201"/>
            <a:ext cx="1655233" cy="1735667"/>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18"/>
            <a:ext cx="9144000" cy="122767"/>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81980" y="185207"/>
            <a:ext cx="8433619" cy="830997"/>
          </a:xfrm>
          <a:prstGeom prst="rect">
            <a:avLst/>
          </a:prstGeom>
        </p:spPr>
        <p:txBody>
          <a:bodyPr wrap="square">
            <a:spAutoFit/>
          </a:bodyPr>
          <a:lstStyle/>
          <a:p>
            <a:pPr algn="ctr">
              <a:buNone/>
            </a:pPr>
            <a:r>
              <a:rPr lang="nl-NL" sz="2400" b="1" i="1" dirty="0" smtClean="0">
                <a:solidFill>
                  <a:srgbClr val="008000"/>
                </a:solidFill>
              </a:rPr>
              <a:t>2. Nhiệm </a:t>
            </a:r>
            <a:r>
              <a:rPr lang="nl-NL" sz="2400" b="1" i="1" dirty="0">
                <a:solidFill>
                  <a:srgbClr val="008000"/>
                </a:solidFill>
              </a:rPr>
              <a:t>vụ và giải pháp xây dựng và hoàn thiện Nhà nước </a:t>
            </a:r>
            <a:r>
              <a:rPr lang="nl-NL" sz="2400" b="1" i="1" dirty="0" smtClean="0">
                <a:solidFill>
                  <a:srgbClr val="008000"/>
                </a:solidFill>
              </a:rPr>
              <a:t>pháp </a:t>
            </a:r>
            <a:r>
              <a:rPr lang="nl-NL" sz="2400" b="1" i="1" dirty="0">
                <a:solidFill>
                  <a:srgbClr val="008000"/>
                </a:solidFill>
              </a:rPr>
              <a:t>quyền xã hội chủ nghĩa Việt Nam </a:t>
            </a:r>
            <a:endParaRPr lang="en-US" sz="2400" dirty="0">
              <a:solidFill>
                <a:srgbClr val="008000"/>
              </a:solidFill>
            </a:endParaRPr>
          </a:p>
        </p:txBody>
      </p:sp>
      <p:sp>
        <p:nvSpPr>
          <p:cNvPr id="46" name="Rectangle 45"/>
          <p:cNvSpPr/>
          <p:nvPr/>
        </p:nvSpPr>
        <p:spPr>
          <a:xfrm>
            <a:off x="4116919" y="1410936"/>
            <a:ext cx="2963334"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
        <p:nvSpPr>
          <p:cNvPr id="39937" name="Rectangle 1"/>
          <p:cNvSpPr>
            <a:spLocks noChangeArrowheads="1"/>
          </p:cNvSpPr>
          <p:nvPr/>
        </p:nvSpPr>
        <p:spPr bwMode="auto">
          <a:xfrm>
            <a:off x="0" y="1524000"/>
            <a:ext cx="3886200" cy="1938992"/>
          </a:xfrm>
          <a:prstGeom prst="rect">
            <a:avLst/>
          </a:prstGeom>
          <a:no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pl-PL" sz="2400" b="0" i="1"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Năm</a:t>
            </a:r>
            <a:r>
              <a:rPr kumimoji="0" lang="nl-NL" sz="2400" b="0" i="1"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là, </a:t>
            </a:r>
            <a:r>
              <a:rPr kumimoji="0" lang="nl-NL"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đ</a:t>
            </a:r>
            <a:r>
              <a:rPr kumimoji="0" lang="pl-PL"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ẩy mạnh đấu tranh phòng, chống tham nhũng, lãng phí, quan liêu, hách dịch, cửa quyền; thực hành tiết kiệm</a:t>
            </a:r>
            <a:endParaRPr kumimoji="0" lang="pl-PL"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600"/>
                                  </p:stCondLst>
                                  <p:childTnLst>
                                    <p:set>
                                      <p:cBhvr>
                                        <p:cTn id="24" dur="1" fill="hold">
                                          <p:stCondLst>
                                            <p:cond delay="0"/>
                                          </p:stCondLst>
                                        </p:cTn>
                                        <p:tgtEl>
                                          <p:spTgt spid="51222"/>
                                        </p:tgtEl>
                                        <p:attrNameLst>
                                          <p:attrName>style.visibility</p:attrName>
                                        </p:attrNameLst>
                                      </p:cBhvr>
                                      <p:to>
                                        <p:strVal val="visible"/>
                                      </p:to>
                                    </p:set>
                                    <p:anim calcmode="lin" valueType="num">
                                      <p:cBhvr>
                                        <p:cTn id="25" dur="750" fill="hold"/>
                                        <p:tgtEl>
                                          <p:spTgt spid="51222"/>
                                        </p:tgtEl>
                                        <p:attrNameLst>
                                          <p:attrName>ppt_w</p:attrName>
                                        </p:attrNameLst>
                                      </p:cBhvr>
                                      <p:tavLst>
                                        <p:tav tm="0">
                                          <p:val>
                                            <p:fltVal val="0"/>
                                          </p:val>
                                        </p:tav>
                                        <p:tav tm="100000">
                                          <p:val>
                                            <p:strVal val="#ppt_w"/>
                                          </p:val>
                                        </p:tav>
                                      </p:tavLst>
                                    </p:anim>
                                    <p:anim calcmode="lin" valueType="num">
                                      <p:cBhvr>
                                        <p:cTn id="26" dur="750" fill="hold"/>
                                        <p:tgtEl>
                                          <p:spTgt spid="51222"/>
                                        </p:tgtEl>
                                        <p:attrNameLst>
                                          <p:attrName>ppt_h</p:attrName>
                                        </p:attrNameLst>
                                      </p:cBhvr>
                                      <p:tavLst>
                                        <p:tav tm="0">
                                          <p:val>
                                            <p:fltVal val="0"/>
                                          </p:val>
                                        </p:tav>
                                        <p:tav tm="100000">
                                          <p:val>
                                            <p:strVal val="#ppt_h"/>
                                          </p:val>
                                        </p:tav>
                                      </p:tavLst>
                                    </p:anim>
                                    <p:anim calcmode="lin" valueType="num">
                                      <p:cBhvr>
                                        <p:cTn id="27" dur="750" fill="hold"/>
                                        <p:tgtEl>
                                          <p:spTgt spid="51222"/>
                                        </p:tgtEl>
                                        <p:attrNameLst>
                                          <p:attrName>ppt_x</p:attrName>
                                        </p:attrNameLst>
                                      </p:cBhvr>
                                      <p:tavLst>
                                        <p:tav tm="0">
                                          <p:val>
                                            <p:fltVal val="0.5"/>
                                          </p:val>
                                        </p:tav>
                                        <p:tav tm="100000">
                                          <p:val>
                                            <p:strVal val="#ppt_x"/>
                                          </p:val>
                                        </p:tav>
                                      </p:tavLst>
                                    </p:anim>
                                    <p:anim calcmode="lin" valueType="num">
                                      <p:cBhvr>
                                        <p:cTn id="28" dur="750" fill="hold"/>
                                        <p:tgtEl>
                                          <p:spTgt spid="51222"/>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900"/>
                                  </p:stCondLst>
                                  <p:childTnLst>
                                    <p:set>
                                      <p:cBhvr>
                                        <p:cTn id="30" dur="1" fill="hold">
                                          <p:stCondLst>
                                            <p:cond delay="0"/>
                                          </p:stCondLst>
                                        </p:cTn>
                                        <p:tgtEl>
                                          <p:spTgt spid="51216"/>
                                        </p:tgtEl>
                                        <p:attrNameLst>
                                          <p:attrName>style.visibility</p:attrName>
                                        </p:attrNameLst>
                                      </p:cBhvr>
                                      <p:to>
                                        <p:strVal val="visible"/>
                                      </p:to>
                                    </p:set>
                                    <p:anim calcmode="lin" valueType="num">
                                      <p:cBhvr>
                                        <p:cTn id="31" dur="750" fill="hold"/>
                                        <p:tgtEl>
                                          <p:spTgt spid="51216"/>
                                        </p:tgtEl>
                                        <p:attrNameLst>
                                          <p:attrName>ppt_w</p:attrName>
                                        </p:attrNameLst>
                                      </p:cBhvr>
                                      <p:tavLst>
                                        <p:tav tm="0">
                                          <p:val>
                                            <p:fltVal val="0"/>
                                          </p:val>
                                        </p:tav>
                                        <p:tav tm="100000">
                                          <p:val>
                                            <p:strVal val="#ppt_w"/>
                                          </p:val>
                                        </p:tav>
                                      </p:tavLst>
                                    </p:anim>
                                    <p:anim calcmode="lin" valueType="num">
                                      <p:cBhvr>
                                        <p:cTn id="32" dur="750" fill="hold"/>
                                        <p:tgtEl>
                                          <p:spTgt spid="51216"/>
                                        </p:tgtEl>
                                        <p:attrNameLst>
                                          <p:attrName>ppt_h</p:attrName>
                                        </p:attrNameLst>
                                      </p:cBhvr>
                                      <p:tavLst>
                                        <p:tav tm="0">
                                          <p:val>
                                            <p:fltVal val="0"/>
                                          </p:val>
                                        </p:tav>
                                        <p:tav tm="100000">
                                          <p:val>
                                            <p:strVal val="#ppt_h"/>
                                          </p:val>
                                        </p:tav>
                                      </p:tavLst>
                                    </p:anim>
                                    <p:anim calcmode="lin" valueType="num">
                                      <p:cBhvr>
                                        <p:cTn id="33" dur="750" fill="hold"/>
                                        <p:tgtEl>
                                          <p:spTgt spid="51216"/>
                                        </p:tgtEl>
                                        <p:attrNameLst>
                                          <p:attrName>ppt_x</p:attrName>
                                        </p:attrNameLst>
                                      </p:cBhvr>
                                      <p:tavLst>
                                        <p:tav tm="0">
                                          <p:val>
                                            <p:fltVal val="0.5"/>
                                          </p:val>
                                        </p:tav>
                                        <p:tav tm="100000">
                                          <p:val>
                                            <p:strVal val="#ppt_x"/>
                                          </p:val>
                                        </p:tav>
                                      </p:tavLst>
                                    </p:anim>
                                    <p:anim calcmode="lin" valueType="num">
                                      <p:cBhvr>
                                        <p:cTn id="34" dur="750" fill="hold"/>
                                        <p:tgtEl>
                                          <p:spTgt spid="512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1300"/>
                                  </p:stCondLst>
                                  <p:childTnLst>
                                    <p:set>
                                      <p:cBhvr>
                                        <p:cTn id="36" dur="1" fill="hold">
                                          <p:stCondLst>
                                            <p:cond delay="0"/>
                                          </p:stCondLst>
                                        </p:cTn>
                                        <p:tgtEl>
                                          <p:spTgt spid="51214"/>
                                        </p:tgtEl>
                                        <p:attrNameLst>
                                          <p:attrName>style.visibility</p:attrName>
                                        </p:attrNameLst>
                                      </p:cBhvr>
                                      <p:to>
                                        <p:strVal val="visible"/>
                                      </p:to>
                                    </p:set>
                                    <p:anim calcmode="lin" valueType="num">
                                      <p:cBhvr>
                                        <p:cTn id="37" dur="750" fill="hold"/>
                                        <p:tgtEl>
                                          <p:spTgt spid="51214"/>
                                        </p:tgtEl>
                                        <p:attrNameLst>
                                          <p:attrName>ppt_w</p:attrName>
                                        </p:attrNameLst>
                                      </p:cBhvr>
                                      <p:tavLst>
                                        <p:tav tm="0">
                                          <p:val>
                                            <p:fltVal val="0"/>
                                          </p:val>
                                        </p:tav>
                                        <p:tav tm="100000">
                                          <p:val>
                                            <p:strVal val="#ppt_w"/>
                                          </p:val>
                                        </p:tav>
                                      </p:tavLst>
                                    </p:anim>
                                    <p:anim calcmode="lin" valueType="num">
                                      <p:cBhvr>
                                        <p:cTn id="38" dur="750" fill="hold"/>
                                        <p:tgtEl>
                                          <p:spTgt spid="51214"/>
                                        </p:tgtEl>
                                        <p:attrNameLst>
                                          <p:attrName>ppt_h</p:attrName>
                                        </p:attrNameLst>
                                      </p:cBhvr>
                                      <p:tavLst>
                                        <p:tav tm="0">
                                          <p:val>
                                            <p:fltVal val="0"/>
                                          </p:val>
                                        </p:tav>
                                        <p:tav tm="100000">
                                          <p:val>
                                            <p:strVal val="#ppt_h"/>
                                          </p:val>
                                        </p:tav>
                                      </p:tavLst>
                                    </p:anim>
                                    <p:anim calcmode="lin" valueType="num">
                                      <p:cBhvr>
                                        <p:cTn id="39" dur="750" fill="hold"/>
                                        <p:tgtEl>
                                          <p:spTgt spid="51214"/>
                                        </p:tgtEl>
                                        <p:attrNameLst>
                                          <p:attrName>ppt_x</p:attrName>
                                        </p:attrNameLst>
                                      </p:cBhvr>
                                      <p:tavLst>
                                        <p:tav tm="0">
                                          <p:val>
                                            <p:fltVal val="0.5"/>
                                          </p:val>
                                        </p:tav>
                                        <p:tav tm="100000">
                                          <p:val>
                                            <p:strVal val="#ppt_x"/>
                                          </p:val>
                                        </p:tav>
                                      </p:tavLst>
                                    </p:anim>
                                    <p:anim calcmode="lin" valueType="num">
                                      <p:cBhvr>
                                        <p:cTn id="40" dur="750" fill="hold"/>
                                        <p:tgtEl>
                                          <p:spTgt spid="51214"/>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200"/>
                                  </p:stCondLst>
                                  <p:childTnLst>
                                    <p:set>
                                      <p:cBhvr>
                                        <p:cTn id="42" dur="1" fill="hold">
                                          <p:stCondLst>
                                            <p:cond delay="0"/>
                                          </p:stCondLst>
                                        </p:cTn>
                                        <p:tgtEl>
                                          <p:spTgt spid="4"/>
                                        </p:tgtEl>
                                        <p:attrNameLst>
                                          <p:attrName>style.visibility</p:attrName>
                                        </p:attrNameLst>
                                      </p:cBhvr>
                                      <p:to>
                                        <p:strVal val="visible"/>
                                      </p:to>
                                    </p:set>
                                    <p:anim calcmode="lin" valueType="num">
                                      <p:cBhvr>
                                        <p:cTn id="43" dur="750" fill="hold"/>
                                        <p:tgtEl>
                                          <p:spTgt spid="4"/>
                                        </p:tgtEl>
                                        <p:attrNameLst>
                                          <p:attrName>ppt_w</p:attrName>
                                        </p:attrNameLst>
                                      </p:cBhvr>
                                      <p:tavLst>
                                        <p:tav tm="0">
                                          <p:val>
                                            <p:fltVal val="0"/>
                                          </p:val>
                                        </p:tav>
                                        <p:tav tm="100000">
                                          <p:val>
                                            <p:strVal val="#ppt_w"/>
                                          </p:val>
                                        </p:tav>
                                      </p:tavLst>
                                    </p:anim>
                                    <p:anim calcmode="lin" valueType="num">
                                      <p:cBhvr>
                                        <p:cTn id="44" dur="750" fill="hold"/>
                                        <p:tgtEl>
                                          <p:spTgt spid="4"/>
                                        </p:tgtEl>
                                        <p:attrNameLst>
                                          <p:attrName>ppt_h</p:attrName>
                                        </p:attrNameLst>
                                      </p:cBhvr>
                                      <p:tavLst>
                                        <p:tav tm="0">
                                          <p:val>
                                            <p:fltVal val="0"/>
                                          </p:val>
                                        </p:tav>
                                        <p:tav tm="100000">
                                          <p:val>
                                            <p:strVal val="#ppt_h"/>
                                          </p:val>
                                        </p:tav>
                                      </p:tavLst>
                                    </p:anim>
                                    <p:anim calcmode="lin" valueType="num">
                                      <p:cBhvr>
                                        <p:cTn id="45" dur="750" fill="hold"/>
                                        <p:tgtEl>
                                          <p:spTgt spid="4"/>
                                        </p:tgtEl>
                                        <p:attrNameLst>
                                          <p:attrName>ppt_x</p:attrName>
                                        </p:attrNameLst>
                                      </p:cBhvr>
                                      <p:tavLst>
                                        <p:tav tm="0">
                                          <p:val>
                                            <p:fltVal val="0.5"/>
                                          </p:val>
                                        </p:tav>
                                        <p:tav tm="100000">
                                          <p:val>
                                            <p:strVal val="#ppt_x"/>
                                          </p:val>
                                        </p:tav>
                                      </p:tavLst>
                                    </p:anim>
                                    <p:anim calcmode="lin" valueType="num">
                                      <p:cBhvr>
                                        <p:cTn id="46" dur="750" fill="hold"/>
                                        <p:tgtEl>
                                          <p:spTgt spid="4"/>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5"/>
                                        </p:tgtEl>
                                        <p:attrNameLst>
                                          <p:attrName>style.visibility</p:attrName>
                                        </p:attrNameLst>
                                      </p:cBhvr>
                                      <p:to>
                                        <p:strVal val="visible"/>
                                      </p:to>
                                    </p:set>
                                    <p:anim calcmode="lin" valueType="num">
                                      <p:cBhvr>
                                        <p:cTn id="49" dur="750" fill="hold"/>
                                        <p:tgtEl>
                                          <p:spTgt spid="5"/>
                                        </p:tgtEl>
                                        <p:attrNameLst>
                                          <p:attrName>ppt_w</p:attrName>
                                        </p:attrNameLst>
                                      </p:cBhvr>
                                      <p:tavLst>
                                        <p:tav tm="0">
                                          <p:val>
                                            <p:fltVal val="0"/>
                                          </p:val>
                                        </p:tav>
                                        <p:tav tm="100000">
                                          <p:val>
                                            <p:strVal val="#ppt_w"/>
                                          </p:val>
                                        </p:tav>
                                      </p:tavLst>
                                    </p:anim>
                                    <p:anim calcmode="lin" valueType="num">
                                      <p:cBhvr>
                                        <p:cTn id="50" dur="750" fill="hold"/>
                                        <p:tgtEl>
                                          <p:spTgt spid="5"/>
                                        </p:tgtEl>
                                        <p:attrNameLst>
                                          <p:attrName>ppt_h</p:attrName>
                                        </p:attrNameLst>
                                      </p:cBhvr>
                                      <p:tavLst>
                                        <p:tav tm="0">
                                          <p:val>
                                            <p:fltVal val="0"/>
                                          </p:val>
                                        </p:tav>
                                        <p:tav tm="100000">
                                          <p:val>
                                            <p:strVal val="#ppt_h"/>
                                          </p:val>
                                        </p:tav>
                                      </p:tavLst>
                                    </p:anim>
                                    <p:anim calcmode="lin" valueType="num">
                                      <p:cBhvr>
                                        <p:cTn id="51" dur="750" fill="hold"/>
                                        <p:tgtEl>
                                          <p:spTgt spid="5"/>
                                        </p:tgtEl>
                                        <p:attrNameLst>
                                          <p:attrName>ppt_x</p:attrName>
                                        </p:attrNameLst>
                                      </p:cBhvr>
                                      <p:tavLst>
                                        <p:tav tm="0">
                                          <p:val>
                                            <p:fltVal val="0.5"/>
                                          </p:val>
                                        </p:tav>
                                        <p:tav tm="100000">
                                          <p:val>
                                            <p:strVal val="#ppt_x"/>
                                          </p:val>
                                        </p:tav>
                                      </p:tavLst>
                                    </p:anim>
                                    <p:anim calcmode="lin" valueType="num">
                                      <p:cBhvr>
                                        <p:cTn id="52" dur="750" fill="hold"/>
                                        <p:tgtEl>
                                          <p:spTgt spid="5"/>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400"/>
                                  </p:stCondLst>
                                  <p:childTnLst>
                                    <p:set>
                                      <p:cBhvr>
                                        <p:cTn id="54" dur="1" fill="hold">
                                          <p:stCondLst>
                                            <p:cond delay="0"/>
                                          </p:stCondLst>
                                        </p:cTn>
                                        <p:tgtEl>
                                          <p:spTgt spid="6"/>
                                        </p:tgtEl>
                                        <p:attrNameLst>
                                          <p:attrName>style.visibility</p:attrName>
                                        </p:attrNameLst>
                                      </p:cBhvr>
                                      <p:to>
                                        <p:strVal val="visible"/>
                                      </p:to>
                                    </p:set>
                                    <p:anim calcmode="lin" valueType="num">
                                      <p:cBhvr>
                                        <p:cTn id="55" dur="750" fill="hold"/>
                                        <p:tgtEl>
                                          <p:spTgt spid="6"/>
                                        </p:tgtEl>
                                        <p:attrNameLst>
                                          <p:attrName>ppt_w</p:attrName>
                                        </p:attrNameLst>
                                      </p:cBhvr>
                                      <p:tavLst>
                                        <p:tav tm="0">
                                          <p:val>
                                            <p:fltVal val="0"/>
                                          </p:val>
                                        </p:tav>
                                        <p:tav tm="100000">
                                          <p:val>
                                            <p:strVal val="#ppt_w"/>
                                          </p:val>
                                        </p:tav>
                                      </p:tavLst>
                                    </p:anim>
                                    <p:anim calcmode="lin" valueType="num">
                                      <p:cBhvr>
                                        <p:cTn id="56" dur="750" fill="hold"/>
                                        <p:tgtEl>
                                          <p:spTgt spid="6"/>
                                        </p:tgtEl>
                                        <p:attrNameLst>
                                          <p:attrName>ppt_h</p:attrName>
                                        </p:attrNameLst>
                                      </p:cBhvr>
                                      <p:tavLst>
                                        <p:tav tm="0">
                                          <p:val>
                                            <p:fltVal val="0"/>
                                          </p:val>
                                        </p:tav>
                                        <p:tav tm="100000">
                                          <p:val>
                                            <p:strVal val="#ppt_h"/>
                                          </p:val>
                                        </p:tav>
                                      </p:tavLst>
                                    </p:anim>
                                    <p:anim calcmode="lin" valueType="num">
                                      <p:cBhvr>
                                        <p:cTn id="57" dur="750" fill="hold"/>
                                        <p:tgtEl>
                                          <p:spTgt spid="6"/>
                                        </p:tgtEl>
                                        <p:attrNameLst>
                                          <p:attrName>ppt_x</p:attrName>
                                        </p:attrNameLst>
                                      </p:cBhvr>
                                      <p:tavLst>
                                        <p:tav tm="0">
                                          <p:val>
                                            <p:fltVal val="0.5"/>
                                          </p:val>
                                        </p:tav>
                                        <p:tav tm="100000">
                                          <p:val>
                                            <p:strVal val="#ppt_x"/>
                                          </p:val>
                                        </p:tav>
                                      </p:tavLst>
                                    </p:anim>
                                    <p:anim calcmode="lin" valueType="num">
                                      <p:cBhvr>
                                        <p:cTn id="58" dur="750" fill="hold"/>
                                        <p:tgtEl>
                                          <p:spTgt spid="6"/>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500"/>
                                  </p:stCondLst>
                                  <p:childTnLst>
                                    <p:set>
                                      <p:cBhvr>
                                        <p:cTn id="60" dur="1" fill="hold">
                                          <p:stCondLst>
                                            <p:cond delay="0"/>
                                          </p:stCondLst>
                                        </p:cTn>
                                        <p:tgtEl>
                                          <p:spTgt spid="7"/>
                                        </p:tgtEl>
                                        <p:attrNameLst>
                                          <p:attrName>style.visibility</p:attrName>
                                        </p:attrNameLst>
                                      </p:cBhvr>
                                      <p:to>
                                        <p:strVal val="visible"/>
                                      </p:to>
                                    </p:set>
                                    <p:anim calcmode="lin" valueType="num">
                                      <p:cBhvr>
                                        <p:cTn id="61" dur="750" fill="hold"/>
                                        <p:tgtEl>
                                          <p:spTgt spid="7"/>
                                        </p:tgtEl>
                                        <p:attrNameLst>
                                          <p:attrName>ppt_w</p:attrName>
                                        </p:attrNameLst>
                                      </p:cBhvr>
                                      <p:tavLst>
                                        <p:tav tm="0">
                                          <p:val>
                                            <p:fltVal val="0"/>
                                          </p:val>
                                        </p:tav>
                                        <p:tav tm="100000">
                                          <p:val>
                                            <p:strVal val="#ppt_w"/>
                                          </p:val>
                                        </p:tav>
                                      </p:tavLst>
                                    </p:anim>
                                    <p:anim calcmode="lin" valueType="num">
                                      <p:cBhvr>
                                        <p:cTn id="62" dur="750" fill="hold"/>
                                        <p:tgtEl>
                                          <p:spTgt spid="7"/>
                                        </p:tgtEl>
                                        <p:attrNameLst>
                                          <p:attrName>ppt_h</p:attrName>
                                        </p:attrNameLst>
                                      </p:cBhvr>
                                      <p:tavLst>
                                        <p:tav tm="0">
                                          <p:val>
                                            <p:fltVal val="0"/>
                                          </p:val>
                                        </p:tav>
                                        <p:tav tm="100000">
                                          <p:val>
                                            <p:strVal val="#ppt_h"/>
                                          </p:val>
                                        </p:tav>
                                      </p:tavLst>
                                    </p:anim>
                                    <p:anim calcmode="lin" valueType="num">
                                      <p:cBhvr>
                                        <p:cTn id="63" dur="750" fill="hold"/>
                                        <p:tgtEl>
                                          <p:spTgt spid="7"/>
                                        </p:tgtEl>
                                        <p:attrNameLst>
                                          <p:attrName>ppt_x</p:attrName>
                                        </p:attrNameLst>
                                      </p:cBhvr>
                                      <p:tavLst>
                                        <p:tav tm="0">
                                          <p:val>
                                            <p:fltVal val="0.5"/>
                                          </p:val>
                                        </p:tav>
                                        <p:tav tm="100000">
                                          <p:val>
                                            <p:strVal val="#ppt_x"/>
                                          </p:val>
                                        </p:tav>
                                      </p:tavLst>
                                    </p:anim>
                                    <p:anim calcmode="lin" valueType="num">
                                      <p:cBhvr>
                                        <p:cTn id="64" dur="750" fill="hold"/>
                                        <p:tgtEl>
                                          <p:spTgt spid="7"/>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600"/>
                                  </p:stCondLst>
                                  <p:childTnLst>
                                    <p:set>
                                      <p:cBhvr>
                                        <p:cTn id="66" dur="1" fill="hold">
                                          <p:stCondLst>
                                            <p:cond delay="0"/>
                                          </p:stCondLst>
                                        </p:cTn>
                                        <p:tgtEl>
                                          <p:spTgt spid="8"/>
                                        </p:tgtEl>
                                        <p:attrNameLst>
                                          <p:attrName>style.visibility</p:attrName>
                                        </p:attrNameLst>
                                      </p:cBhvr>
                                      <p:to>
                                        <p:strVal val="visible"/>
                                      </p:to>
                                    </p:set>
                                    <p:anim calcmode="lin" valueType="num">
                                      <p:cBhvr>
                                        <p:cTn id="67" dur="750" fill="hold"/>
                                        <p:tgtEl>
                                          <p:spTgt spid="8"/>
                                        </p:tgtEl>
                                        <p:attrNameLst>
                                          <p:attrName>ppt_w</p:attrName>
                                        </p:attrNameLst>
                                      </p:cBhvr>
                                      <p:tavLst>
                                        <p:tav tm="0">
                                          <p:val>
                                            <p:fltVal val="0"/>
                                          </p:val>
                                        </p:tav>
                                        <p:tav tm="100000">
                                          <p:val>
                                            <p:strVal val="#ppt_w"/>
                                          </p:val>
                                        </p:tav>
                                      </p:tavLst>
                                    </p:anim>
                                    <p:anim calcmode="lin" valueType="num">
                                      <p:cBhvr>
                                        <p:cTn id="68" dur="750" fill="hold"/>
                                        <p:tgtEl>
                                          <p:spTgt spid="8"/>
                                        </p:tgtEl>
                                        <p:attrNameLst>
                                          <p:attrName>ppt_h</p:attrName>
                                        </p:attrNameLst>
                                      </p:cBhvr>
                                      <p:tavLst>
                                        <p:tav tm="0">
                                          <p:val>
                                            <p:fltVal val="0"/>
                                          </p:val>
                                        </p:tav>
                                        <p:tav tm="100000">
                                          <p:val>
                                            <p:strVal val="#ppt_h"/>
                                          </p:val>
                                        </p:tav>
                                      </p:tavLst>
                                    </p:anim>
                                    <p:anim calcmode="lin" valueType="num">
                                      <p:cBhvr>
                                        <p:cTn id="69" dur="750" fill="hold"/>
                                        <p:tgtEl>
                                          <p:spTgt spid="8"/>
                                        </p:tgtEl>
                                        <p:attrNameLst>
                                          <p:attrName>ppt_x</p:attrName>
                                        </p:attrNameLst>
                                      </p:cBhvr>
                                      <p:tavLst>
                                        <p:tav tm="0">
                                          <p:val>
                                            <p:fltVal val="0.5"/>
                                          </p:val>
                                        </p:tav>
                                        <p:tav tm="100000">
                                          <p:val>
                                            <p:strVal val="#ppt_x"/>
                                          </p:val>
                                        </p:tav>
                                      </p:tavLst>
                                    </p:anim>
                                    <p:anim calcmode="lin" valueType="num">
                                      <p:cBhvr>
                                        <p:cTn id="70"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animBg="1"/>
      <p:bldP spid="51216" grpId="0" animBg="1"/>
      <p:bldP spid="51220" grpId="0" animBg="1"/>
      <p:bldP spid="5122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0"/>
            <a:ext cx="10363200" cy="954400"/>
          </a:xfrm>
        </p:spPr>
        <p:txBody>
          <a:bodyPr/>
          <a:lstStyle/>
          <a:p>
            <a:r>
              <a:rPr lang="en-US" sz="2400" dirty="0" err="1" smtClean="0">
                <a:solidFill>
                  <a:schemeClr val="accent6"/>
                </a:solidFill>
                <a:latin typeface="Times New Roman" pitchFamily="18" charset="0"/>
                <a:cs typeface="Times New Roman" pitchFamily="18" charset="0"/>
              </a:rPr>
              <a:t>Tiếp</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tục</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xây</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dựng</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hoàn</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thiện</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Nhà</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nước</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pháp</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quyền</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xã</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hội</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chủ</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nghĩa</a:t>
            </a:r>
            <a:r>
              <a:rPr lang="en-US" sz="2400" dirty="0" smtClean="0">
                <a:solidFill>
                  <a:schemeClr val="accent6"/>
                </a:solidFill>
                <a:latin typeface="Times New Roman" pitchFamily="18" charset="0"/>
                <a:cs typeface="Times New Roman" pitchFamily="18" charset="0"/>
              </a:rPr>
              <a:t> do </a:t>
            </a:r>
            <a:r>
              <a:rPr lang="en-US" sz="2400" dirty="0" err="1" smtClean="0">
                <a:solidFill>
                  <a:schemeClr val="accent6"/>
                </a:solidFill>
                <a:latin typeface="Times New Roman" pitchFamily="18" charset="0"/>
                <a:cs typeface="Times New Roman" pitchFamily="18" charset="0"/>
              </a:rPr>
              <a:t>Đảng</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lãnh</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đạo</a:t>
            </a:r>
            <a:r>
              <a:rPr lang="en-US" sz="2400" dirty="0" smtClean="0">
                <a:solidFill>
                  <a:schemeClr val="accent6"/>
                </a:solidFill>
                <a:latin typeface="Times New Roman" pitchFamily="18" charset="0"/>
                <a:cs typeface="Times New Roman" pitchFamily="18" charset="0"/>
              </a:rPr>
              <a:t> </a:t>
            </a:r>
            <a:r>
              <a:rPr lang="en-US" sz="2400" u="sng" dirty="0" err="1" smtClean="0">
                <a:solidFill>
                  <a:schemeClr val="accent6"/>
                </a:solidFill>
                <a:latin typeface="Times New Roman" pitchFamily="18" charset="0"/>
                <a:cs typeface="Times New Roman" pitchFamily="18" charset="0"/>
              </a:rPr>
              <a:t>là</a:t>
            </a:r>
            <a:r>
              <a:rPr lang="en-US" sz="2400" u="sng" dirty="0" smtClean="0">
                <a:solidFill>
                  <a:schemeClr val="accent6"/>
                </a:solidFill>
                <a:latin typeface="Times New Roman" pitchFamily="18" charset="0"/>
                <a:cs typeface="Times New Roman" pitchFamily="18" charset="0"/>
              </a:rPr>
              <a:t> </a:t>
            </a:r>
            <a:r>
              <a:rPr lang="en-US" sz="2400" u="sng" dirty="0" err="1" smtClean="0">
                <a:solidFill>
                  <a:schemeClr val="accent6"/>
                </a:solidFill>
                <a:latin typeface="Times New Roman" pitchFamily="18" charset="0"/>
                <a:cs typeface="Times New Roman" pitchFamily="18" charset="0"/>
              </a:rPr>
              <a:t>nhiệm</a:t>
            </a:r>
            <a:r>
              <a:rPr lang="en-US" sz="2400" u="sng" dirty="0" smtClean="0">
                <a:solidFill>
                  <a:schemeClr val="accent6"/>
                </a:solidFill>
                <a:latin typeface="Times New Roman" pitchFamily="18" charset="0"/>
                <a:cs typeface="Times New Roman" pitchFamily="18" charset="0"/>
              </a:rPr>
              <a:t> </a:t>
            </a:r>
            <a:r>
              <a:rPr lang="en-US" sz="2400" u="sng" dirty="0" err="1" smtClean="0">
                <a:solidFill>
                  <a:schemeClr val="accent6"/>
                </a:solidFill>
                <a:latin typeface="Times New Roman" pitchFamily="18" charset="0"/>
                <a:cs typeface="Times New Roman" pitchFamily="18" charset="0"/>
              </a:rPr>
              <a:t>vụ</a:t>
            </a:r>
            <a:r>
              <a:rPr lang="en-US" sz="2400" u="sng" dirty="0" smtClean="0">
                <a:solidFill>
                  <a:schemeClr val="accent6"/>
                </a:solidFill>
                <a:latin typeface="Times New Roman" pitchFamily="18" charset="0"/>
                <a:cs typeface="Times New Roman" pitchFamily="18" charset="0"/>
              </a:rPr>
              <a:t> </a:t>
            </a:r>
            <a:r>
              <a:rPr lang="en-US" sz="2400" u="sng" dirty="0" err="1" smtClean="0">
                <a:solidFill>
                  <a:schemeClr val="accent6"/>
                </a:solidFill>
                <a:latin typeface="Times New Roman" pitchFamily="18" charset="0"/>
                <a:cs typeface="Times New Roman" pitchFamily="18" charset="0"/>
              </a:rPr>
              <a:t>trọng</a:t>
            </a:r>
            <a:r>
              <a:rPr lang="en-US" sz="2400" u="sng" dirty="0" smtClean="0">
                <a:solidFill>
                  <a:schemeClr val="accent6"/>
                </a:solidFill>
                <a:latin typeface="Times New Roman" pitchFamily="18" charset="0"/>
                <a:cs typeface="Times New Roman" pitchFamily="18" charset="0"/>
              </a:rPr>
              <a:t> </a:t>
            </a:r>
            <a:r>
              <a:rPr lang="en-US" sz="2400" u="sng" dirty="0" err="1" smtClean="0">
                <a:solidFill>
                  <a:schemeClr val="accent6"/>
                </a:solidFill>
                <a:latin typeface="Times New Roman" pitchFamily="18" charset="0"/>
                <a:cs typeface="Times New Roman" pitchFamily="18" charset="0"/>
              </a:rPr>
              <a:t>tâm</a:t>
            </a:r>
            <a:r>
              <a:rPr lang="en-US" sz="2400" u="sng"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của</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đổi</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mới</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hệ</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thống</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chính</a:t>
            </a:r>
            <a:r>
              <a:rPr lang="en-US" sz="2400" dirty="0" smtClean="0">
                <a:solidFill>
                  <a:schemeClr val="accent6"/>
                </a:solidFill>
                <a:latin typeface="Times New Roman" pitchFamily="18" charset="0"/>
                <a:cs typeface="Times New Roman" pitchFamily="18" charset="0"/>
              </a:rPr>
              <a:t> </a:t>
            </a:r>
            <a:r>
              <a:rPr lang="en-US" sz="2400" dirty="0" err="1" smtClean="0">
                <a:solidFill>
                  <a:schemeClr val="accent6"/>
                </a:solidFill>
                <a:latin typeface="Times New Roman" pitchFamily="18" charset="0"/>
                <a:cs typeface="Times New Roman" pitchFamily="18" charset="0"/>
              </a:rPr>
              <a:t>trị</a:t>
            </a:r>
            <a:endParaRPr lang="en-US" sz="2400" dirty="0">
              <a:solidFill>
                <a:schemeClr val="accent6"/>
              </a:solidFill>
              <a:latin typeface="Times New Roman" pitchFamily="18" charset="0"/>
              <a:cs typeface="Times New Roman" pitchFamily="18" charset="0"/>
            </a:endParaRPr>
          </a:p>
        </p:txBody>
      </p:sp>
      <p:sp>
        <p:nvSpPr>
          <p:cNvPr id="3" name="Content Placeholder 2"/>
          <p:cNvSpPr>
            <a:spLocks noGrp="1"/>
          </p:cNvSpPr>
          <p:nvPr>
            <p:ph idx="1"/>
          </p:nvPr>
        </p:nvSpPr>
        <p:spPr>
          <a:xfrm>
            <a:off x="762000" y="1143000"/>
            <a:ext cx="10744200" cy="990600"/>
          </a:xfrm>
        </p:spPr>
        <p:txBody>
          <a:bodyPr/>
          <a:lstStyle/>
          <a:p>
            <a:r>
              <a:rPr lang="pl-PL" sz="2400" dirty="0" smtClean="0">
                <a:latin typeface="Times New Roman" pitchFamily="18" charset="0"/>
                <a:cs typeface="Times New Roman" pitchFamily="18" charset="0"/>
              </a:rPr>
              <a:t>Trong tổ chức và hoạt động của Nhà nước, phải </a:t>
            </a:r>
            <a:r>
              <a:rPr lang="pl-PL" sz="2400" b="1" dirty="0" smtClean="0">
                <a:latin typeface="Times New Roman" pitchFamily="18" charset="0"/>
                <a:cs typeface="Times New Roman" pitchFamily="18" charset="0"/>
              </a:rPr>
              <a:t>thực hiện dân chủ</a:t>
            </a:r>
            <a:r>
              <a:rPr lang="pl-PL" sz="2400" dirty="0" smtClean="0">
                <a:latin typeface="Times New Roman" pitchFamily="18" charset="0"/>
                <a:cs typeface="Times New Roman" pitchFamily="18" charset="0"/>
              </a:rPr>
              <a:t>, tuân thủ các nguyên tắc pháp quyền và phải tạo ra sự chuyển biến tích cực, đạt kết quả cao hơn.</a:t>
            </a:r>
            <a:endParaRPr lang="en-US" sz="2400" dirty="0" smtClean="0">
              <a:latin typeface="Times New Roman" pitchFamily="18" charset="0"/>
              <a:cs typeface="Times New Roman" pitchFamily="18" charset="0"/>
            </a:endParaRPr>
          </a:p>
        </p:txBody>
      </p:sp>
      <p:sp>
        <p:nvSpPr>
          <p:cNvPr id="4" name="Rectangle 257"/>
          <p:cNvSpPr>
            <a:spLocks noChangeArrowheads="1"/>
          </p:cNvSpPr>
          <p:nvPr/>
        </p:nvSpPr>
        <p:spPr bwMode="gray">
          <a:xfrm rot="3419336">
            <a:off x="129259" y="163824"/>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dirty="0">
              <a:solidFill>
                <a:srgbClr val="000000"/>
              </a:solidFill>
            </a:endParaRPr>
          </a:p>
        </p:txBody>
      </p:sp>
      <p:sp>
        <p:nvSpPr>
          <p:cNvPr id="5" name="TextBox 4"/>
          <p:cNvSpPr txBox="1"/>
          <p:nvPr/>
        </p:nvSpPr>
        <p:spPr>
          <a:xfrm>
            <a:off x="228600" y="101025"/>
            <a:ext cx="457200" cy="584775"/>
          </a:xfrm>
          <a:prstGeom prst="rect">
            <a:avLst/>
          </a:prstGeom>
          <a:noFill/>
        </p:spPr>
        <p:txBody>
          <a:bodyPr wrap="square" rtlCol="0">
            <a:spAutoFit/>
          </a:bodyPr>
          <a:lstStyle/>
          <a:p>
            <a:r>
              <a:rPr lang="en-US" sz="3200" b="1" dirty="0" smtClean="0">
                <a:solidFill>
                  <a:schemeClr val="bg1"/>
                </a:solidFill>
              </a:rPr>
              <a:t>1</a:t>
            </a:r>
            <a:endParaRPr lang="en-US" sz="3200" b="1" dirty="0">
              <a:solidFill>
                <a:schemeClr val="bg1"/>
              </a:solidFill>
            </a:endParaRPr>
          </a:p>
        </p:txBody>
      </p:sp>
      <p:pic>
        <p:nvPicPr>
          <p:cNvPr id="6"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81200" y="3004066"/>
            <a:ext cx="8077200" cy="3701534"/>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0" y="2357735"/>
            <a:ext cx="12192000" cy="461665"/>
          </a:xfrm>
          <a:prstGeom prst="rect">
            <a:avLst/>
          </a:prstGeom>
        </p:spPr>
        <p:txBody>
          <a:bodyPr wrap="square">
            <a:spAutoFit/>
          </a:bodyPr>
          <a:lstStyle/>
          <a:p>
            <a:pPr marL="342900" indent="-342900" algn="ctr"/>
            <a:r>
              <a:rPr lang="nl-NL" sz="2400" b="1" dirty="0">
                <a:solidFill>
                  <a:srgbClr val="FF3399"/>
                </a:solidFill>
                <a:latin typeface="+mj-lt"/>
                <a:ea typeface="Calibri" panose="020F0502020204030204" pitchFamily="34" charset="0"/>
              </a:rPr>
              <a:t>Quyền làm chủ của nhân dân </a:t>
            </a:r>
            <a:r>
              <a:rPr lang="nl-NL" sz="2400" dirty="0">
                <a:solidFill>
                  <a:srgbClr val="3333CC"/>
                </a:solidFill>
                <a:latin typeface="+mj-lt"/>
                <a:ea typeface="Calibri" panose="020F0502020204030204" pitchFamily="34" charset="0"/>
              </a:rPr>
              <a:t>được hoàn thiện và thể chế hóa bằng pháp luật.</a:t>
            </a:r>
            <a:endParaRPr lang="en-US" sz="2400" dirty="0">
              <a:solidFill>
                <a:srgbClr val="3333CC"/>
              </a:solidFill>
              <a:latin typeface="+mj-l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04800"/>
            <a:ext cx="11125200" cy="830997"/>
          </a:xfrm>
          <a:prstGeom prst="rect">
            <a:avLst/>
          </a:prstGeom>
        </p:spPr>
        <p:txBody>
          <a:bodyPr wrap="square">
            <a:spAutoFit/>
          </a:bodyPr>
          <a:lstStyle/>
          <a:p>
            <a:pPr marL="342900" indent="-342900" algn="ctr"/>
            <a:r>
              <a:rPr lang="nl-NL" sz="2400" dirty="0">
                <a:solidFill>
                  <a:srgbClr val="663300"/>
                </a:solidFill>
                <a:latin typeface="+mj-lt"/>
                <a:ea typeface="Calibri" panose="020F0502020204030204" pitchFamily="34" charset="0"/>
              </a:rPr>
              <a:t>Nhân dân thực hiện quyền làm chủ của mình bằng hình thức </a:t>
            </a:r>
            <a:r>
              <a:rPr lang="nl-NL" sz="2400" b="1" u="sng" dirty="0">
                <a:solidFill>
                  <a:srgbClr val="00CCFF"/>
                </a:solidFill>
                <a:latin typeface="+mj-lt"/>
                <a:ea typeface="Calibri" panose="020F0502020204030204" pitchFamily="34" charset="0"/>
              </a:rPr>
              <a:t>trực tiếp hoặc gián tiếp</a:t>
            </a:r>
            <a:r>
              <a:rPr lang="nl-NL" sz="2400" dirty="0">
                <a:solidFill>
                  <a:srgbClr val="663300"/>
                </a:solidFill>
                <a:latin typeface="+mj-lt"/>
                <a:ea typeface="Calibri" panose="020F0502020204030204" pitchFamily="34" charset="0"/>
              </a:rPr>
              <a:t> thông qua những đại biểu do mình bầu ra.</a:t>
            </a:r>
            <a:endParaRPr lang="en-US" sz="2400" dirty="0">
              <a:solidFill>
                <a:srgbClr val="663300"/>
              </a:solidFill>
              <a:latin typeface="+mj-lt"/>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553200" y="1422400"/>
            <a:ext cx="5334000" cy="4178300"/>
          </a:xfrm>
          <a:prstGeom prst="rect">
            <a:avLst/>
          </a:prstGeom>
          <a:noFill/>
          <a:extLst>
            <a:ext uri="{909E8E84-426E-40DD-AFC4-6F175D3DCCD1}">
              <a14:hiddenFill xmlns="" xmlns:a14="http://schemas.microsoft.com/office/drawing/2010/main">
                <a:solidFill>
                  <a:srgbClr val="FFFFFF"/>
                </a:solidFill>
              </a14:hiddenFill>
            </a:ext>
          </a:extLst>
        </p:spPr>
      </p:pic>
      <p:pic>
        <p:nvPicPr>
          <p:cNvPr id="13316" name="Picture 4" descr="Image result for dân chủ trực tiếp"/>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04800" y="1447800"/>
            <a:ext cx="5943600" cy="41529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9279485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228600"/>
            <a:ext cx="11125200" cy="1200329"/>
          </a:xfrm>
          <a:prstGeom prst="rect">
            <a:avLst/>
          </a:prstGeom>
        </p:spPr>
        <p:txBody>
          <a:bodyPr wrap="square">
            <a:spAutoFit/>
          </a:bodyPr>
          <a:lstStyle/>
          <a:p>
            <a:pPr marL="342900" indent="-342900" algn="ctr">
              <a:spcAft>
                <a:spcPts val="0"/>
              </a:spcAft>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smtClean="0">
                <a:solidFill>
                  <a:srgbClr val="00B0F0"/>
                </a:solidFill>
                <a:latin typeface="+mj-lt"/>
                <a:ea typeface="Calibri" panose="020F0502020204030204" pitchFamily="34" charset="0"/>
                <a:cs typeface="Times New Roman" panose="02020603050405020304" pitchFamily="18" charset="0"/>
              </a:rPr>
              <a:t>chăm </a:t>
            </a:r>
            <a:r>
              <a:rPr lang="nl-NL" sz="2400" b="1" dirty="0">
                <a:solidFill>
                  <a:srgbClr val="00B0F0"/>
                </a:solidFill>
                <a:latin typeface="+mj-lt"/>
                <a:ea typeface="Calibri" panose="020F0502020204030204" pitchFamily="34" charset="0"/>
                <a:cs typeface="Times New Roman" panose="02020603050405020304" pitchFamily="18" charset="0"/>
              </a:rPr>
              <a:t>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effectLst/>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2400" y="2590800"/>
            <a:ext cx="3251199" cy="2819400"/>
          </a:xfrm>
          <a:prstGeom prst="rect">
            <a:avLst/>
          </a:prstGeom>
          <a:noFill/>
          <a:extLst>
            <a:ext uri="{909E8E84-426E-40DD-AFC4-6F175D3DCCD1}">
              <a14:hiddenFill xmlns="" xmlns:a14="http://schemas.microsoft.com/office/drawing/2010/main">
                <a:solidFill>
                  <a:srgbClr val="FFFFFF"/>
                </a:solidFill>
              </a14:hiddenFill>
            </a:ext>
          </a:extLst>
        </p:spPr>
      </p:pic>
      <p:pic>
        <p:nvPicPr>
          <p:cNvPr id="14342" name="Picture 6"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429000" y="1966912"/>
            <a:ext cx="4572000" cy="4433888"/>
          </a:xfrm>
          <a:prstGeom prst="rect">
            <a:avLst/>
          </a:prstGeom>
          <a:noFill/>
          <a:extLst>
            <a:ext uri="{909E8E84-426E-40DD-AFC4-6F175D3DCCD1}">
              <a14:hiddenFill xmlns="" xmlns:a14="http://schemas.microsoft.com/office/drawing/2010/main">
                <a:solidFill>
                  <a:srgbClr val="FFFFFF"/>
                </a:solidFill>
              </a14:hiddenFill>
            </a:ext>
          </a:extLst>
        </p:spPr>
      </p:pic>
      <p:pic>
        <p:nvPicPr>
          <p:cNvPr id="17410" name="Picture 2" descr="Trong cuộc chiến này không một ai bị bỏ lại phía sau&quot;- Tinh thần nhân văn  Việt Nam, sức mạnh để chúng ta chống giặc Covid-19"/>
          <p:cNvPicPr>
            <a:picLocks noChangeAspect="1" noChangeArrowheads="1"/>
          </p:cNvPicPr>
          <p:nvPr/>
        </p:nvPicPr>
        <p:blipFill>
          <a:blip r:embed="rId4"/>
          <a:srcRect/>
          <a:stretch>
            <a:fillRect/>
          </a:stretch>
        </p:blipFill>
        <p:spPr bwMode="auto">
          <a:xfrm>
            <a:off x="8077200" y="2590800"/>
            <a:ext cx="4114800" cy="2971800"/>
          </a:xfrm>
          <a:prstGeom prst="rect">
            <a:avLst/>
          </a:prstGeom>
          <a:noFill/>
        </p:spPr>
      </p:pic>
    </p:spTree>
    <p:extLst>
      <p:ext uri="{BB962C8B-B14F-4D97-AF65-F5344CB8AC3E}">
        <p14:creationId xmlns="" xmlns:p14="http://schemas.microsoft.com/office/powerpoint/2010/main" val="11933166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400"/>
            <a:ext cx="11658600" cy="1200329"/>
          </a:xfrm>
          <a:prstGeom prst="rect">
            <a:avLst/>
          </a:prstGeom>
        </p:spPr>
        <p:txBody>
          <a:bodyPr wrap="square">
            <a:spAutoFit/>
          </a:bodyPr>
          <a:lstStyle/>
          <a:p>
            <a:pPr algn="ctr">
              <a:spcAft>
                <a:spcPts val="0"/>
              </a:spcAft>
            </a:pPr>
            <a:r>
              <a:rPr lang="nl-NL" sz="2400" dirty="0" smtClean="0">
                <a:solidFill>
                  <a:srgbClr val="3333CC"/>
                </a:solidFill>
                <a:latin typeface="+mj-lt"/>
                <a:ea typeface="Calibri" panose="020F0502020204030204" pitchFamily="34" charset="0"/>
                <a:cs typeface="Times New Roman" panose="02020603050405020304" pitchFamily="18" charset="0"/>
              </a:rPr>
              <a:t>Nhân </a:t>
            </a:r>
            <a:r>
              <a:rPr lang="nl-NL" sz="2400" dirty="0">
                <a:solidFill>
                  <a:srgbClr val="3333CC"/>
                </a:solidFill>
                <a:latin typeface="+mj-lt"/>
                <a:ea typeface="Calibri" panose="020F0502020204030204" pitchFamily="34" charset="0"/>
                <a:cs typeface="Times New Roman" panose="02020603050405020304" pitchFamily="18" charset="0"/>
              </a:rPr>
              <a:t>dân có quyền </a:t>
            </a:r>
            <a:r>
              <a:rPr lang="nl-NL" sz="2400" b="1" dirty="0">
                <a:solidFill>
                  <a:srgbClr val="FF3399"/>
                </a:solidFill>
                <a:latin typeface="+mj-lt"/>
                <a:ea typeface="Calibri" panose="020F0502020204030204" pitchFamily="34" charset="0"/>
                <a:cs typeface="Times New Roman" panose="02020603050405020304" pitchFamily="18" charset="0"/>
              </a:rPr>
              <a:t>tham gia quản lý Nhà nước và xã hội</a:t>
            </a:r>
            <a:r>
              <a:rPr lang="nl-NL" sz="2400" dirty="0">
                <a:solidFill>
                  <a:srgbClr val="3333CC"/>
                </a:solidFill>
                <a:latin typeface="+mj-lt"/>
                <a:ea typeface="Calibri" panose="020F0502020204030204" pitchFamily="34" charset="0"/>
                <a:cs typeface="Times New Roman" panose="02020603050405020304" pitchFamily="18" charset="0"/>
              </a:rPr>
              <a:t>, tham gia </a:t>
            </a:r>
            <a:r>
              <a:rPr lang="nl-NL" sz="2400" b="1" dirty="0">
                <a:solidFill>
                  <a:srgbClr val="990000"/>
                </a:solidFill>
                <a:latin typeface="+mj-lt"/>
                <a:ea typeface="Calibri" panose="020F0502020204030204" pitchFamily="34" charset="0"/>
                <a:cs typeface="Times New Roman" panose="02020603050405020304" pitchFamily="18" charset="0"/>
              </a:rPr>
              <a:t>thảo luận các vấn đề chung</a:t>
            </a:r>
            <a:r>
              <a:rPr lang="nl-NL" sz="2400" dirty="0">
                <a:solidFill>
                  <a:srgbClr val="3333CC"/>
                </a:solidFill>
                <a:latin typeface="+mj-lt"/>
                <a:ea typeface="Calibri" panose="020F0502020204030204" pitchFamily="34" charset="0"/>
                <a:cs typeface="Times New Roman" panose="02020603050405020304" pitchFamily="18" charset="0"/>
              </a:rPr>
              <a:t> của cả nước và địa phương, kiến nghị với các cơ quan Nhà nước, biểu quyết khi Nhà nước tổ chức trưng cầu dân ý.</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15362"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752600" y="1809929"/>
            <a:ext cx="8686800" cy="428607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16792348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52400"/>
            <a:ext cx="5105400" cy="990600"/>
          </a:xfrm>
        </p:spPr>
        <p:txBody>
          <a:bodyPr/>
          <a:lstStyle/>
          <a:p>
            <a:pPr algn="just"/>
            <a:r>
              <a:rPr lang="pl-PL" sz="2400" dirty="0" smtClean="0"/>
              <a:t>Xây dựng Nhà nước pháp quyền phải tiến hành đồng bộ cả lập pháp, hành pháp, tư pháp và được tiến hành </a:t>
            </a:r>
            <a:r>
              <a:rPr lang="pl-PL" sz="2400" u="sng" dirty="0" smtClean="0"/>
              <a:t>đồng bộ </a:t>
            </a:r>
            <a:r>
              <a:rPr lang="pl-PL" sz="2400" dirty="0" smtClean="0"/>
              <a:t>với đổi mới hệ thống chính trị theo hướng </a:t>
            </a:r>
            <a:r>
              <a:rPr lang="pl-PL" sz="2400" u="sng" dirty="0" smtClean="0"/>
              <a:t>tinh gọn, hiệu lực, hiệu quả</a:t>
            </a:r>
            <a:r>
              <a:rPr lang="en-US" sz="2400" u="sng"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r>
              <a:rPr lang="pl-PL" sz="2400" dirty="0" smtClean="0"/>
              <a:t>gắn với đổi mới kinh tế, văn hóa, xã hội. Tiếp tục hoàn thiện cơ chế bảo vệ Hiến pháp và pháp luật.</a:t>
            </a:r>
            <a:endParaRPr lang="en-US" sz="2400" dirty="0" smtClean="0">
              <a:latin typeface="Times New Roman" pitchFamily="18" charset="0"/>
              <a:cs typeface="Times New Roman" pitchFamily="18" charset="0"/>
            </a:endParaRPr>
          </a:p>
        </p:txBody>
      </p:sp>
      <p:sp>
        <p:nvSpPr>
          <p:cNvPr id="5" name="TextBox 4"/>
          <p:cNvSpPr txBox="1"/>
          <p:nvPr/>
        </p:nvSpPr>
        <p:spPr>
          <a:xfrm>
            <a:off x="228600" y="101025"/>
            <a:ext cx="457200" cy="584775"/>
          </a:xfrm>
          <a:prstGeom prst="rect">
            <a:avLst/>
          </a:prstGeom>
          <a:noFill/>
        </p:spPr>
        <p:txBody>
          <a:bodyPr wrap="square" rtlCol="0">
            <a:spAutoFit/>
          </a:bodyPr>
          <a:lstStyle/>
          <a:p>
            <a:r>
              <a:rPr lang="en-US" sz="3200" b="1" dirty="0" smtClean="0">
                <a:solidFill>
                  <a:schemeClr val="bg1"/>
                </a:solidFill>
              </a:rPr>
              <a:t>1</a:t>
            </a:r>
            <a:endParaRPr lang="en-US" sz="3200" b="1" dirty="0">
              <a:solidFill>
                <a:schemeClr val="bg1"/>
              </a:solidFill>
            </a:endParaRPr>
          </a:p>
        </p:txBody>
      </p:sp>
      <p:pic>
        <p:nvPicPr>
          <p:cNvPr id="1028" name="Picture 4" descr="Kết quả hình ảnh cho xây dựng nhà nước đồng thời cả lập pháp hành pháp tư pháp"/>
          <p:cNvPicPr>
            <a:picLocks noChangeAspect="1" noChangeArrowheads="1"/>
          </p:cNvPicPr>
          <p:nvPr/>
        </p:nvPicPr>
        <p:blipFill>
          <a:blip r:embed="rId2"/>
          <a:srcRect/>
          <a:stretch>
            <a:fillRect/>
          </a:stretch>
        </p:blipFill>
        <p:spPr bwMode="auto">
          <a:xfrm>
            <a:off x="0" y="3886200"/>
            <a:ext cx="5562600" cy="3200400"/>
          </a:xfrm>
          <a:prstGeom prst="rect">
            <a:avLst/>
          </a:prstGeom>
          <a:noFill/>
        </p:spPr>
      </p:pic>
      <p:pic>
        <p:nvPicPr>
          <p:cNvPr id="33794" name="Picture 2" descr="Kết quả hình ảnh cho tinh gọn bộ máy  nhà nước"/>
          <p:cNvPicPr>
            <a:picLocks noChangeAspect="1" noChangeArrowheads="1"/>
          </p:cNvPicPr>
          <p:nvPr/>
        </p:nvPicPr>
        <p:blipFill>
          <a:blip r:embed="rId3"/>
          <a:srcRect/>
          <a:stretch>
            <a:fillRect/>
          </a:stretch>
        </p:blipFill>
        <p:spPr bwMode="auto">
          <a:xfrm>
            <a:off x="5569981" y="304800"/>
            <a:ext cx="6622019" cy="6067426"/>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7"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smtClean="0">
                <a:solidFill>
                  <a:srgbClr val="FFFFFF"/>
                </a:solidFill>
                <a:latin typeface="Arial" charset="0"/>
              </a:rPr>
              <a:t>2</a:t>
            </a:r>
            <a:endParaRPr lang="en-US" sz="2400" b="1" dirty="0">
              <a:solidFill>
                <a:srgbClr val="FFFFFF"/>
              </a:solidFill>
              <a:latin typeface="Arial" charset="0"/>
            </a:endParaRPr>
          </a:p>
        </p:txBody>
      </p:sp>
      <p:sp>
        <p:nvSpPr>
          <p:cNvPr id="4" name="Rectangle 3"/>
          <p:cNvSpPr/>
          <p:nvPr/>
        </p:nvSpPr>
        <p:spPr>
          <a:xfrm>
            <a:off x="1181631" y="75451"/>
            <a:ext cx="11010369" cy="1384995"/>
          </a:xfrm>
          <a:prstGeom prst="rect">
            <a:avLst/>
          </a:prstGeom>
        </p:spPr>
        <p:txBody>
          <a:bodyPr wrap="square">
            <a:spAutoFit/>
          </a:bodyPr>
          <a:lstStyle/>
          <a:p>
            <a:r>
              <a:rPr lang="nl-NL" sz="2800" i="1" dirty="0" smtClean="0"/>
              <a:t> </a:t>
            </a:r>
            <a:r>
              <a:rPr lang="nl-NL" sz="2800" dirty="0" smtClean="0"/>
              <a:t>H</a:t>
            </a:r>
            <a:r>
              <a:rPr lang="pl-PL" sz="2800" dirty="0" smtClean="0"/>
              <a:t>oàn thiện thể chế, chức năng, nhiệm vụ, phương thức và cơ chế vận hành, nâng cao hiệu lực, hiệu quả của Nhà nước pháp quyền xã hội chủ nghĩa</a:t>
            </a:r>
            <a:endParaRPr lang="en-US" sz="2800" dirty="0" smtClean="0"/>
          </a:p>
        </p:txBody>
      </p:sp>
      <p:sp>
        <p:nvSpPr>
          <p:cNvPr id="5" name="Rectangle 4"/>
          <p:cNvSpPr/>
          <p:nvPr/>
        </p:nvSpPr>
        <p:spPr>
          <a:xfrm>
            <a:off x="990599" y="1683603"/>
            <a:ext cx="10896601" cy="830997"/>
          </a:xfrm>
          <a:prstGeom prst="rect">
            <a:avLst/>
          </a:prstGeom>
        </p:spPr>
        <p:txBody>
          <a:bodyPr wrap="square">
            <a:spAutoFit/>
          </a:bodyPr>
          <a:lstStyle/>
          <a:p>
            <a:pPr marL="285748" indent="-285748">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144002" y="2703729"/>
            <a:ext cx="2857500" cy="4078071"/>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extBox 5"/>
          <p:cNvSpPr txBox="1"/>
          <p:nvPr/>
        </p:nvSpPr>
        <p:spPr>
          <a:xfrm>
            <a:off x="304804" y="4126339"/>
            <a:ext cx="2209801" cy="369460"/>
          </a:xfrm>
          <a:prstGeom prst="rect">
            <a:avLst/>
          </a:prstGeom>
          <a:noFill/>
        </p:spPr>
        <p:txBody>
          <a:bodyPr wrap="square" rtlCol="0">
            <a:spAutoFit/>
          </a:bodyPr>
          <a:lstStyle/>
          <a:p>
            <a:r>
              <a:rPr lang="en-US" sz="1801" dirty="0"/>
              <a:t>Phạm vi quyền lực</a:t>
            </a:r>
            <a:endParaRPr lang="vi-VN" sz="1801" dirty="0"/>
          </a:p>
        </p:txBody>
      </p:sp>
      <p:sp>
        <p:nvSpPr>
          <p:cNvPr id="7" name="Left Brace 6"/>
          <p:cNvSpPr/>
          <p:nvPr/>
        </p:nvSpPr>
        <p:spPr>
          <a:xfrm>
            <a:off x="2514604" y="3592936"/>
            <a:ext cx="381001" cy="15240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sz="1801"/>
          </a:p>
        </p:txBody>
      </p:sp>
      <p:sp>
        <p:nvSpPr>
          <p:cNvPr id="8" name="TextBox 7"/>
          <p:cNvSpPr txBox="1"/>
          <p:nvPr/>
        </p:nvSpPr>
        <p:spPr>
          <a:xfrm>
            <a:off x="3124199" y="3364337"/>
            <a:ext cx="2057401" cy="369460"/>
          </a:xfrm>
          <a:prstGeom prst="rect">
            <a:avLst/>
          </a:prstGeom>
          <a:noFill/>
        </p:spPr>
        <p:txBody>
          <a:bodyPr wrap="square" rtlCol="0">
            <a:spAutoFit/>
          </a:bodyPr>
          <a:lstStyle/>
          <a:p>
            <a:r>
              <a:rPr lang="en-US" sz="1801" dirty="0"/>
              <a:t>Chức năng đối nội</a:t>
            </a:r>
            <a:endParaRPr lang="vi-VN" sz="1801" dirty="0"/>
          </a:p>
        </p:txBody>
      </p:sp>
      <p:sp>
        <p:nvSpPr>
          <p:cNvPr id="9" name="TextBox 8"/>
          <p:cNvSpPr txBox="1"/>
          <p:nvPr/>
        </p:nvSpPr>
        <p:spPr>
          <a:xfrm>
            <a:off x="3048000" y="4964540"/>
            <a:ext cx="2590800" cy="369460"/>
          </a:xfrm>
          <a:prstGeom prst="rect">
            <a:avLst/>
          </a:prstGeom>
          <a:noFill/>
        </p:spPr>
        <p:txBody>
          <a:bodyPr wrap="square" rtlCol="0">
            <a:spAutoFit/>
          </a:bodyPr>
          <a:lstStyle/>
          <a:p>
            <a:r>
              <a:rPr lang="en-US" sz="1801" dirty="0"/>
              <a:t>Chức năng đối ngoại</a:t>
            </a:r>
            <a:endParaRPr lang="vi-VN" sz="1801" dirty="0"/>
          </a:p>
        </p:txBody>
      </p:sp>
    </p:spTree>
    <p:extLst>
      <p:ext uri="{BB962C8B-B14F-4D97-AF65-F5344CB8AC3E}">
        <p14:creationId xmlns:p14="http://schemas.microsoft.com/office/powerpoint/2010/main" xmlns="" val="96559981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2826603"/>
            <a:ext cx="7620000" cy="830997"/>
          </a:xfrm>
          <a:prstGeom prst="rect">
            <a:avLst/>
          </a:prstGeom>
        </p:spPr>
        <p:txBody>
          <a:bodyPr wrap="square">
            <a:spAutoFit/>
          </a:bodyPr>
          <a:lstStyle/>
          <a:p>
            <a:r>
              <a:rPr lang="en-US" sz="2400" b="1" dirty="0" err="1" smtClean="0"/>
              <a:t>Điều</a:t>
            </a:r>
            <a:r>
              <a:rPr lang="en-US" sz="2400" b="1" dirty="0" smtClean="0"/>
              <a:t> 62- HP 1980</a:t>
            </a:r>
            <a:endParaRPr lang="en-US" sz="2400" dirty="0" smtClean="0"/>
          </a:p>
          <a:p>
            <a:r>
              <a:rPr lang="en-US" sz="2400" dirty="0" err="1" smtClean="0"/>
              <a:t>Công</a:t>
            </a:r>
            <a:r>
              <a:rPr lang="en-US" sz="2400" dirty="0" smtClean="0"/>
              <a:t> </a:t>
            </a:r>
            <a:r>
              <a:rPr lang="en-US" sz="2400" dirty="0" err="1" smtClean="0"/>
              <a:t>dân</a:t>
            </a:r>
            <a:r>
              <a:rPr lang="en-US" sz="2400" dirty="0" smtClean="0"/>
              <a:t> </a:t>
            </a:r>
            <a:r>
              <a:rPr lang="en-US" sz="2400" dirty="0" err="1" smtClean="0"/>
              <a:t>có</a:t>
            </a:r>
            <a:r>
              <a:rPr lang="en-US" sz="2400" dirty="0" smtClean="0"/>
              <a:t> </a:t>
            </a:r>
            <a:r>
              <a:rPr lang="en-US" sz="2400" dirty="0" err="1" smtClean="0"/>
              <a:t>quyền</a:t>
            </a:r>
            <a:r>
              <a:rPr lang="en-US" sz="2400" dirty="0" smtClean="0"/>
              <a:t> </a:t>
            </a:r>
            <a:r>
              <a:rPr lang="en-US" sz="2400" dirty="0" err="1" smtClean="0"/>
              <a:t>có</a:t>
            </a:r>
            <a:r>
              <a:rPr lang="en-US" sz="2400" dirty="0" smtClean="0"/>
              <a:t> </a:t>
            </a:r>
            <a:r>
              <a:rPr lang="en-US" sz="2400" dirty="0" err="1" smtClean="0"/>
              <a:t>nhà</a:t>
            </a:r>
            <a:r>
              <a:rPr lang="en-US" sz="2400" dirty="0" smtClean="0"/>
              <a:t> ở.</a:t>
            </a:r>
            <a:endParaRPr lang="en-US" sz="2400" dirty="0"/>
          </a:p>
        </p:txBody>
      </p:sp>
      <p:sp>
        <p:nvSpPr>
          <p:cNvPr id="3" name="Rectangle 2"/>
          <p:cNvSpPr/>
          <p:nvPr/>
        </p:nvSpPr>
        <p:spPr>
          <a:xfrm>
            <a:off x="3048000" y="5341203"/>
            <a:ext cx="7620000" cy="830997"/>
          </a:xfrm>
          <a:prstGeom prst="rect">
            <a:avLst/>
          </a:prstGeom>
        </p:spPr>
        <p:txBody>
          <a:bodyPr wrap="square">
            <a:spAutoFit/>
          </a:bodyPr>
          <a:lstStyle/>
          <a:p>
            <a:r>
              <a:rPr lang="vi-VN" sz="2400" b="1" dirty="0" smtClean="0"/>
              <a:t>Điều 22 </a:t>
            </a:r>
            <a:r>
              <a:rPr lang="en-US" sz="2400" b="1" dirty="0" smtClean="0"/>
              <a:t>– HP 2013</a:t>
            </a:r>
            <a:endParaRPr lang="vi-VN" sz="2400" dirty="0" smtClean="0"/>
          </a:p>
          <a:p>
            <a:r>
              <a:rPr lang="vi-VN" sz="2400" dirty="0" smtClean="0"/>
              <a:t> Công dân có quyền có nơi ở hợp pháp</a:t>
            </a:r>
            <a:endParaRPr lang="vi-VN" sz="2400" dirty="0"/>
          </a:p>
        </p:txBody>
      </p:sp>
      <p:sp>
        <p:nvSpPr>
          <p:cNvPr id="4" name="Rectangle 3"/>
          <p:cNvSpPr/>
          <p:nvPr/>
        </p:nvSpPr>
        <p:spPr>
          <a:xfrm>
            <a:off x="1066800" y="3962400"/>
            <a:ext cx="10972800" cy="1200329"/>
          </a:xfrm>
          <a:prstGeom prst="rect">
            <a:avLst/>
          </a:prstGeom>
        </p:spPr>
        <p:txBody>
          <a:bodyPr wrap="square">
            <a:spAutoFit/>
          </a:bodyPr>
          <a:lstStyle/>
          <a:p>
            <a:r>
              <a:rPr lang="vi-VN" sz="2400" b="1" dirty="0" smtClean="0"/>
              <a:t>Điều 62</a:t>
            </a:r>
            <a:r>
              <a:rPr lang="en-US" sz="2400" b="1" dirty="0" smtClean="0"/>
              <a:t>- HP 1992</a:t>
            </a:r>
            <a:endParaRPr lang="vi-VN" sz="2400" dirty="0" smtClean="0"/>
          </a:p>
          <a:p>
            <a:r>
              <a:rPr lang="vi-VN" sz="2400" dirty="0" smtClean="0"/>
              <a:t>Công dân có quyền xây dựng nhà ở theo quy hoạch và pháp luật. Quyền lợi của người thuê nhà và người có nhà cho thuê được bảo hộ theo pháp luật.</a:t>
            </a:r>
            <a:endParaRPr lang="vi-VN" sz="2400" dirty="0"/>
          </a:p>
        </p:txBody>
      </p:sp>
      <p:sp>
        <p:nvSpPr>
          <p:cNvPr id="117762" name="AutoShape 2" descr="Kết quả hình ảnh cho hiến pha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17764" name="Picture 4" descr="Kết quả hình ảnh cho hiến phap"/>
          <p:cNvPicPr>
            <a:picLocks noChangeAspect="1" noChangeArrowheads="1"/>
          </p:cNvPicPr>
          <p:nvPr/>
        </p:nvPicPr>
        <p:blipFill>
          <a:blip r:embed="rId2"/>
          <a:srcRect/>
          <a:stretch>
            <a:fillRect/>
          </a:stretch>
        </p:blipFill>
        <p:spPr bwMode="auto">
          <a:xfrm>
            <a:off x="8534400" y="1295167"/>
            <a:ext cx="2971800" cy="2970508"/>
          </a:xfrm>
          <a:prstGeom prst="rect">
            <a:avLst/>
          </a:prstGeom>
          <a:noFill/>
        </p:spPr>
      </p:pic>
      <p:sp>
        <p:nvSpPr>
          <p:cNvPr id="7" name="Rectangle 6"/>
          <p:cNvSpPr/>
          <p:nvPr/>
        </p:nvSpPr>
        <p:spPr>
          <a:xfrm>
            <a:off x="533400" y="228600"/>
            <a:ext cx="11353800" cy="830997"/>
          </a:xfrm>
          <a:prstGeom prst="rect">
            <a:avLst/>
          </a:prstGeom>
        </p:spPr>
        <p:txBody>
          <a:bodyPr wrap="square">
            <a:spAutoFit/>
          </a:bodyPr>
          <a:lstStyle/>
          <a:p>
            <a:pPr marL="342900" indent="-342900" algn="ctr">
              <a:spcAft>
                <a:spcPts val="0"/>
              </a:spcAft>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a:t>
            </a:r>
            <a:r>
              <a:rPr lang="nl-NL" sz="2400" dirty="0" smtClean="0">
                <a:solidFill>
                  <a:srgbClr val="002060"/>
                </a:solidFill>
                <a:latin typeface="+mj-lt"/>
                <a:ea typeface="Calibri" panose="020F0502020204030204" pitchFamily="34" charset="0"/>
                <a:cs typeface="Times New Roman" panose="02020603050405020304" pitchFamily="18" charset="0"/>
              </a:rPr>
              <a:t>XHCN. </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3352801" y="1378803"/>
            <a:ext cx="4343399" cy="830997"/>
          </a:xfrm>
          <a:prstGeom prst="rect">
            <a:avLst/>
          </a:prstGeom>
        </p:spPr>
        <p:txBody>
          <a:bodyPr wrap="square">
            <a:spAutoFit/>
          </a:bodyPr>
          <a:lstStyle/>
          <a:p>
            <a:pPr algn="ctr"/>
            <a:r>
              <a:rPr lang="nl-NL" sz="2400" dirty="0">
                <a:solidFill>
                  <a:srgbClr val="0070C0"/>
                </a:solidFill>
                <a:ea typeface="Calibri" panose="020F0502020204030204" pitchFamily="34" charset="0"/>
                <a:cs typeface="Times New Roman" panose="02020603050405020304" pitchFamily="18" charset="0"/>
              </a:rPr>
              <a:t>H</a:t>
            </a:r>
            <a:r>
              <a:rPr lang="nl-NL" sz="2400" dirty="0" smtClean="0">
                <a:solidFill>
                  <a:srgbClr val="0070C0"/>
                </a:solidFill>
                <a:ea typeface="Calibri" panose="020F0502020204030204" pitchFamily="34" charset="0"/>
                <a:cs typeface="Times New Roman" panose="02020603050405020304" pitchFamily="18" charset="0"/>
              </a:rPr>
              <a:t>oàn </a:t>
            </a:r>
            <a:r>
              <a:rPr lang="nl-NL" sz="2400" dirty="0">
                <a:solidFill>
                  <a:srgbClr val="0070C0"/>
                </a:solidFill>
                <a:ea typeface="Calibri" panose="020F0502020204030204" pitchFamily="34" charset="0"/>
                <a:cs typeface="Times New Roman" panose="02020603050405020304" pitchFamily="18" charset="0"/>
              </a:rPr>
              <a:t>thiện pháp </a:t>
            </a:r>
            <a:r>
              <a:rPr lang="nl-NL" sz="2400" dirty="0" smtClean="0">
                <a:solidFill>
                  <a:srgbClr val="0070C0"/>
                </a:solidFill>
                <a:ea typeface="Calibri" panose="020F0502020204030204" pitchFamily="34" charset="0"/>
                <a:cs typeface="Times New Roman" panose="02020603050405020304" pitchFamily="18" charset="0"/>
              </a:rPr>
              <a:t>luật </a:t>
            </a:r>
            <a:r>
              <a:rPr lang="nl-NL" sz="2400" dirty="0">
                <a:solidFill>
                  <a:srgbClr val="0070C0"/>
                </a:solidFill>
                <a:ea typeface="Calibri" panose="020F0502020204030204" pitchFamily="34" charset="0"/>
                <a:cs typeface="Times New Roman" panose="02020603050405020304" pitchFamily="18" charset="0"/>
              </a:rPr>
              <a:t>gắn với tổ chức thi hành pháp luật</a:t>
            </a:r>
            <a:r>
              <a:rPr lang="nl-NL" sz="2400" dirty="0" smtClean="0">
                <a:solidFill>
                  <a:srgbClr val="0070C0"/>
                </a:solidFill>
                <a:ea typeface="Calibri" panose="020F0502020204030204" pitchFamily="34" charset="0"/>
                <a:cs typeface="Times New Roman" panose="02020603050405020304" pitchFamily="18" charset="0"/>
              </a:rPr>
              <a:t> về:</a:t>
            </a:r>
            <a:endParaRPr lang="en-US" sz="2400" dirty="0">
              <a:solidFill>
                <a:srgbClr val="0070C0"/>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1" y="76200"/>
            <a:ext cx="9328800" cy="954400"/>
          </a:xfrm>
        </p:spPr>
        <p:txBody>
          <a:bodyPr/>
          <a:lstStyle/>
          <a:p>
            <a:r>
              <a:rPr lang="vi-VN" dirty="0" smtClean="0"/>
              <a:t>Luật Hôn nhân và gia đình quy định cấm kết hôn:</a:t>
            </a:r>
            <a:endParaRPr lang="vi-VN" dirty="0"/>
          </a:p>
        </p:txBody>
      </p:sp>
      <p:sp>
        <p:nvSpPr>
          <p:cNvPr id="4" name="Text Placeholder 3"/>
          <p:cNvSpPr>
            <a:spLocks noGrp="1"/>
          </p:cNvSpPr>
          <p:nvPr>
            <p:ph type="body" idx="1"/>
          </p:nvPr>
        </p:nvSpPr>
        <p:spPr>
          <a:xfrm>
            <a:off x="457206" y="2209806"/>
            <a:ext cx="5504667" cy="3554398"/>
          </a:xfrm>
        </p:spPr>
        <p:txBody>
          <a:bodyPr/>
          <a:lstStyle/>
          <a:p>
            <a:r>
              <a:rPr lang="vi-VN" dirty="0" smtClean="0">
                <a:solidFill>
                  <a:srgbClr val="FF0000"/>
                </a:solidFill>
              </a:rPr>
              <a:t>2000:</a:t>
            </a:r>
          </a:p>
          <a:p>
            <a:pPr>
              <a:buNone/>
            </a:pPr>
            <a:r>
              <a:rPr lang="vi-VN" dirty="0" smtClean="0"/>
              <a:t> </a:t>
            </a:r>
            <a:r>
              <a:rPr lang="vi-VN" dirty="0"/>
              <a:t>Giữa những người cùng giới tính.</a:t>
            </a:r>
          </a:p>
          <a:p>
            <a:endParaRPr lang="vi-VN" dirty="0" smtClean="0"/>
          </a:p>
          <a:p>
            <a:endParaRPr lang="vi-VN" dirty="0"/>
          </a:p>
        </p:txBody>
      </p:sp>
      <p:sp>
        <p:nvSpPr>
          <p:cNvPr id="5" name="Text Placeholder 4"/>
          <p:cNvSpPr>
            <a:spLocks noGrp="1"/>
          </p:cNvSpPr>
          <p:nvPr>
            <p:ph type="body" idx="2"/>
          </p:nvPr>
        </p:nvSpPr>
        <p:spPr>
          <a:xfrm>
            <a:off x="6230088" y="2070606"/>
            <a:ext cx="5123717" cy="3554398"/>
          </a:xfrm>
        </p:spPr>
        <p:txBody>
          <a:bodyPr/>
          <a:lstStyle/>
          <a:p>
            <a:pPr algn="just"/>
            <a:r>
              <a:rPr lang="vi-VN" dirty="0" smtClean="0">
                <a:solidFill>
                  <a:srgbClr val="FF0000"/>
                </a:solidFill>
              </a:rPr>
              <a:t> 2014:</a:t>
            </a:r>
          </a:p>
          <a:p>
            <a:pPr algn="just">
              <a:buNone/>
            </a:pPr>
            <a:r>
              <a:rPr lang="vi-VN" dirty="0"/>
              <a:t>Nhà nước không thừa nhận hôn nhân giữa những người cùng giới tính.</a:t>
            </a:r>
          </a:p>
        </p:txBody>
      </p:sp>
    </p:spTree>
    <p:extLst>
      <p:ext uri="{BB962C8B-B14F-4D97-AF65-F5344CB8AC3E}">
        <p14:creationId xmlns:p14="http://schemas.microsoft.com/office/powerpoint/2010/main" xmlns="" val="234624310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2166878"/>
            <a:ext cx="10439400" cy="3785652"/>
          </a:xfrm>
          <a:prstGeom prst="rect">
            <a:avLst/>
          </a:prstGeom>
        </p:spPr>
        <p:txBody>
          <a:bodyPr wrap="square">
            <a:spAutoFit/>
          </a:bodyPr>
          <a:lstStyle/>
          <a:p>
            <a:r>
              <a:rPr lang="en-US" sz="2400" dirty="0" smtClean="0"/>
              <a:t>+ </a:t>
            </a:r>
            <a:r>
              <a:rPr lang="vi-VN" sz="2400" dirty="0" smtClean="0"/>
              <a:t>Bà mẹ Việt Nam anh hùng;</a:t>
            </a:r>
          </a:p>
          <a:p>
            <a:r>
              <a:rPr lang="vi-VN" sz="2400" dirty="0" smtClean="0"/>
              <a:t>+ Người hoạt động cách mạng trước ngày 01/01/1945;</a:t>
            </a:r>
          </a:p>
          <a:p>
            <a:r>
              <a:rPr lang="vi-VN" sz="2400" dirty="0" smtClean="0"/>
              <a:t>+ Người hoạt động cách mạng từ ngày 01/01/1945 đến ngày khởi nghĩa tháng Tám năm 1945;</a:t>
            </a:r>
          </a:p>
          <a:p>
            <a:r>
              <a:rPr lang="vi-VN" sz="2400" dirty="0" smtClean="0"/>
              <a:t>+ Người hoạt động kháng chiến bị nhiễm chất độc hoá học;</a:t>
            </a:r>
          </a:p>
          <a:p>
            <a:r>
              <a:rPr lang="vi-VN" sz="2400" dirty="0" smtClean="0"/>
              <a:t>+ Người hoạt động cách mạng, hoạt động kháng chiến bị địch bắt tù, đày;</a:t>
            </a:r>
          </a:p>
          <a:p>
            <a:r>
              <a:rPr lang="vi-VN" sz="2400" dirty="0" smtClean="0"/>
              <a:t>+ Người hoạt động kháng chiến giải phóng dân tộc, bảo vệ Tổ quốc và làm nghĩa vụ quốc tế;</a:t>
            </a:r>
          </a:p>
          <a:p>
            <a:r>
              <a:rPr lang="vi-VN" sz="2400" dirty="0" smtClean="0"/>
              <a:t>+ Người có công giúp đỡ cách mạng”.</a:t>
            </a:r>
          </a:p>
          <a:p>
            <a:endParaRPr lang="vi-VN" sz="2400" dirty="0"/>
          </a:p>
        </p:txBody>
      </p:sp>
      <p:sp>
        <p:nvSpPr>
          <p:cNvPr id="3" name="TextBox 2"/>
          <p:cNvSpPr txBox="1"/>
          <p:nvPr/>
        </p:nvSpPr>
        <p:spPr>
          <a:xfrm>
            <a:off x="914400" y="457200"/>
            <a:ext cx="10439400" cy="830997"/>
          </a:xfrm>
          <a:prstGeom prst="rect">
            <a:avLst/>
          </a:prstGeom>
          <a:noFill/>
        </p:spPr>
        <p:txBody>
          <a:bodyPr wrap="square" rtlCol="0">
            <a:spAutoFit/>
          </a:bodyPr>
          <a:lstStyle/>
          <a:p>
            <a:pPr algn="ctr"/>
            <a:r>
              <a:rPr lang="en-US" sz="2400" dirty="0" err="1" smtClean="0">
                <a:solidFill>
                  <a:srgbClr val="FF0000"/>
                </a:solidFill>
              </a:rPr>
              <a:t>Thông</a:t>
            </a:r>
            <a:r>
              <a:rPr lang="en-US" sz="2400" dirty="0" smtClean="0">
                <a:solidFill>
                  <a:srgbClr val="FF0000"/>
                </a:solidFill>
              </a:rPr>
              <a:t> </a:t>
            </a:r>
            <a:r>
              <a:rPr lang="en-US" sz="2400" dirty="0" err="1" smtClean="0">
                <a:solidFill>
                  <a:srgbClr val="FF0000"/>
                </a:solidFill>
              </a:rPr>
              <a:t>tư</a:t>
            </a:r>
            <a:r>
              <a:rPr lang="en-US" sz="2400" dirty="0" smtClean="0">
                <a:solidFill>
                  <a:srgbClr val="FF0000"/>
                </a:solidFill>
              </a:rPr>
              <a:t> 24/2013 </a:t>
            </a:r>
            <a:r>
              <a:rPr lang="en-US" sz="2400" dirty="0" err="1" smtClean="0">
                <a:solidFill>
                  <a:srgbClr val="FF0000"/>
                </a:solidFill>
              </a:rPr>
              <a:t>của</a:t>
            </a:r>
            <a:r>
              <a:rPr lang="en-US" sz="2400" dirty="0" smtClean="0">
                <a:solidFill>
                  <a:srgbClr val="FF0000"/>
                </a:solidFill>
              </a:rPr>
              <a:t> </a:t>
            </a:r>
            <a:r>
              <a:rPr lang="en-US" sz="2400" dirty="0" err="1" smtClean="0">
                <a:solidFill>
                  <a:srgbClr val="FF0000"/>
                </a:solidFill>
              </a:rPr>
              <a:t>Bộ</a:t>
            </a:r>
            <a:r>
              <a:rPr lang="en-US" sz="2400" dirty="0" smtClean="0">
                <a:solidFill>
                  <a:srgbClr val="FF0000"/>
                </a:solidFill>
              </a:rPr>
              <a:t> </a:t>
            </a:r>
            <a:r>
              <a:rPr lang="en-US" sz="2400" dirty="0" err="1" smtClean="0">
                <a:solidFill>
                  <a:srgbClr val="FF0000"/>
                </a:solidFill>
              </a:rPr>
              <a:t>Giáo</a:t>
            </a:r>
            <a:r>
              <a:rPr lang="en-US" sz="2400" dirty="0" smtClean="0">
                <a:solidFill>
                  <a:srgbClr val="FF0000"/>
                </a:solidFill>
              </a:rPr>
              <a:t> </a:t>
            </a:r>
            <a:r>
              <a:rPr lang="en-US" sz="2400" dirty="0" err="1" smtClean="0">
                <a:solidFill>
                  <a:srgbClr val="FF0000"/>
                </a:solidFill>
              </a:rPr>
              <a:t>dục</a:t>
            </a:r>
            <a:r>
              <a:rPr lang="en-US" sz="2400" dirty="0" smtClean="0">
                <a:solidFill>
                  <a:srgbClr val="FF0000"/>
                </a:solidFill>
              </a:rPr>
              <a:t> </a:t>
            </a:r>
            <a:r>
              <a:rPr lang="en-US" sz="2400" dirty="0" err="1" smtClean="0">
                <a:solidFill>
                  <a:srgbClr val="FF0000"/>
                </a:solidFill>
              </a:rPr>
              <a:t>và</a:t>
            </a:r>
            <a:r>
              <a:rPr lang="en-US" sz="2400" dirty="0" smtClean="0">
                <a:solidFill>
                  <a:srgbClr val="FF0000"/>
                </a:solidFill>
              </a:rPr>
              <a:t> </a:t>
            </a:r>
            <a:r>
              <a:rPr lang="en-US" sz="2400" dirty="0" err="1" smtClean="0">
                <a:solidFill>
                  <a:srgbClr val="FF0000"/>
                </a:solidFill>
              </a:rPr>
              <a:t>Đào</a:t>
            </a:r>
            <a:r>
              <a:rPr lang="en-US" sz="2400" dirty="0" smtClean="0">
                <a:solidFill>
                  <a:srgbClr val="FF0000"/>
                </a:solidFill>
              </a:rPr>
              <a:t> </a:t>
            </a:r>
            <a:r>
              <a:rPr lang="en-US" sz="2400" dirty="0" err="1" smtClean="0">
                <a:solidFill>
                  <a:srgbClr val="FF0000"/>
                </a:solidFill>
              </a:rPr>
              <a:t>tạo</a:t>
            </a:r>
            <a:r>
              <a:rPr lang="en-US" sz="2400" dirty="0" smtClean="0">
                <a:solidFill>
                  <a:srgbClr val="FF0000"/>
                </a:solidFill>
              </a:rPr>
              <a:t> </a:t>
            </a:r>
            <a:r>
              <a:rPr lang="en-US" sz="2400" dirty="0" err="1" smtClean="0">
                <a:solidFill>
                  <a:srgbClr val="FF0000"/>
                </a:solidFill>
              </a:rPr>
              <a:t>quy</a:t>
            </a:r>
            <a:r>
              <a:rPr lang="en-US" sz="2400" dirty="0" smtClean="0">
                <a:solidFill>
                  <a:srgbClr val="FF0000"/>
                </a:solidFill>
              </a:rPr>
              <a:t> </a:t>
            </a:r>
            <a:r>
              <a:rPr lang="en-US" sz="2400" dirty="0" err="1" smtClean="0">
                <a:solidFill>
                  <a:srgbClr val="FF0000"/>
                </a:solidFill>
              </a:rPr>
              <a:t>định</a:t>
            </a:r>
            <a:r>
              <a:rPr lang="en-US" sz="2400" dirty="0" smtClean="0">
                <a:solidFill>
                  <a:srgbClr val="FF0000"/>
                </a:solidFill>
              </a:rPr>
              <a:t> </a:t>
            </a:r>
            <a:r>
              <a:rPr lang="en-US" sz="2400" dirty="0" err="1" smtClean="0">
                <a:solidFill>
                  <a:srgbClr val="FF0000"/>
                </a:solidFill>
              </a:rPr>
              <a:t>đối</a:t>
            </a:r>
            <a:r>
              <a:rPr lang="en-US" sz="2400" dirty="0" smtClean="0">
                <a:solidFill>
                  <a:srgbClr val="FF0000"/>
                </a:solidFill>
              </a:rPr>
              <a:t> </a:t>
            </a:r>
            <a:r>
              <a:rPr lang="en-US" sz="2400" dirty="0" err="1" smtClean="0">
                <a:solidFill>
                  <a:srgbClr val="FF0000"/>
                </a:solidFill>
              </a:rPr>
              <a:t>tượng</a:t>
            </a:r>
            <a:r>
              <a:rPr lang="en-US" sz="2400" dirty="0" smtClean="0">
                <a:solidFill>
                  <a:srgbClr val="FF0000"/>
                </a:solidFill>
              </a:rPr>
              <a:t> </a:t>
            </a:r>
            <a:r>
              <a:rPr lang="en-US" sz="2400" dirty="0" err="1" smtClean="0">
                <a:solidFill>
                  <a:srgbClr val="FF0000"/>
                </a:solidFill>
              </a:rPr>
              <a:t>cộng</a:t>
            </a:r>
            <a:r>
              <a:rPr lang="en-US" sz="2400" dirty="0" smtClean="0">
                <a:solidFill>
                  <a:srgbClr val="FF0000"/>
                </a:solidFill>
              </a:rPr>
              <a:t> 2 </a:t>
            </a:r>
            <a:r>
              <a:rPr lang="en-US" sz="2400" dirty="0" err="1" smtClean="0">
                <a:solidFill>
                  <a:srgbClr val="FF0000"/>
                </a:solidFill>
              </a:rPr>
              <a:t>điểm</a:t>
            </a:r>
            <a:r>
              <a:rPr lang="en-US" sz="2400" dirty="0" smtClean="0">
                <a:solidFill>
                  <a:srgbClr val="FF0000"/>
                </a:solidFill>
              </a:rPr>
              <a:t> </a:t>
            </a:r>
            <a:r>
              <a:rPr lang="en-US" sz="2400" dirty="0" err="1" smtClean="0">
                <a:solidFill>
                  <a:srgbClr val="FF0000"/>
                </a:solidFill>
              </a:rPr>
              <a:t>ưu</a:t>
            </a:r>
            <a:r>
              <a:rPr lang="en-US" sz="2400" dirty="0" smtClean="0">
                <a:solidFill>
                  <a:srgbClr val="FF0000"/>
                </a:solidFill>
              </a:rPr>
              <a:t> </a:t>
            </a:r>
            <a:r>
              <a:rPr lang="en-US" sz="2400" dirty="0" err="1" smtClean="0">
                <a:solidFill>
                  <a:srgbClr val="FF0000"/>
                </a:solidFill>
              </a:rPr>
              <a:t>tiên</a:t>
            </a:r>
            <a:r>
              <a:rPr lang="en-US" sz="2400" dirty="0" smtClean="0">
                <a:solidFill>
                  <a:srgbClr val="FF0000"/>
                </a:solidFill>
              </a:rPr>
              <a:t> </a:t>
            </a:r>
            <a:r>
              <a:rPr lang="en-US" sz="2400" dirty="0" err="1" smtClean="0">
                <a:solidFill>
                  <a:srgbClr val="FF0000"/>
                </a:solidFill>
              </a:rPr>
              <a:t>thi</a:t>
            </a:r>
            <a:r>
              <a:rPr lang="en-US" sz="2400" dirty="0" smtClean="0">
                <a:solidFill>
                  <a:srgbClr val="FF0000"/>
                </a:solidFill>
              </a:rPr>
              <a:t> ĐH, CĐ</a:t>
            </a:r>
            <a:endParaRPr lang="en-US" sz="2400" dirty="0">
              <a:solidFill>
                <a:srgbClr val="FF0000"/>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0" y="228600"/>
            <a:ext cx="11049000" cy="830997"/>
          </a:xfrm>
          <a:prstGeom prst="rect">
            <a:avLst/>
          </a:prstGeom>
        </p:spPr>
        <p:txBody>
          <a:bodyPr wrap="square">
            <a:spAutoFit/>
          </a:bodyPr>
          <a:lstStyle/>
          <a:p>
            <a:pPr marL="342900" indent="-342900" algn="ctr">
              <a:buFont typeface="Wingdings" panose="05000000000000000000" pitchFamily="2" charset="2"/>
              <a:buChar char="§"/>
            </a:pPr>
            <a:r>
              <a:rPr lang="nl-NL" sz="2400" dirty="0">
                <a:solidFill>
                  <a:srgbClr val="660066"/>
                </a:solidFill>
                <a:latin typeface="+mj-lt"/>
                <a:ea typeface="Calibri" panose="020F0502020204030204" pitchFamily="34" charset="0"/>
              </a:rPr>
              <a:t>Xác định </a:t>
            </a:r>
            <a:r>
              <a:rPr lang="nl-NL" sz="2400" dirty="0" smtClean="0">
                <a:solidFill>
                  <a:srgbClr val="660066"/>
                </a:solidFill>
                <a:latin typeface="+mj-lt"/>
                <a:ea typeface="Calibri" panose="020F0502020204030204" pitchFamily="34" charset="0"/>
              </a:rPr>
              <a:t>rõ </a:t>
            </a:r>
            <a:r>
              <a:rPr lang="nl-NL" sz="2400" b="1" dirty="0" smtClean="0">
                <a:solidFill>
                  <a:srgbClr val="00CCFF"/>
                </a:solidFill>
                <a:latin typeface="+mj-lt"/>
                <a:ea typeface="Calibri" panose="020F0502020204030204" pitchFamily="34" charset="0"/>
              </a:rPr>
              <a:t>cơ chế phân công, phối hợp </a:t>
            </a:r>
            <a:r>
              <a:rPr lang="nl-NL" sz="2400" dirty="0" smtClean="0">
                <a:solidFill>
                  <a:srgbClr val="660066"/>
                </a:solidFill>
                <a:latin typeface="+mj-lt"/>
                <a:ea typeface="Calibri" panose="020F0502020204030204" pitchFamily="34" charset="0"/>
              </a:rPr>
              <a:t>thực thi quyền lực Nhà nước trong việc thực hiện các </a:t>
            </a:r>
            <a:r>
              <a:rPr lang="nl-NL" sz="2400" b="1" dirty="0" smtClean="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sp>
        <p:nvSpPr>
          <p:cNvPr id="3" name="Hexagon 2"/>
          <p:cNvSpPr/>
          <p:nvPr/>
        </p:nvSpPr>
        <p:spPr>
          <a:xfrm>
            <a:off x="1752600" y="3733800"/>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a:t>
            </a:r>
            <a:r>
              <a:rPr lang="nl-NL" sz="2800" b="1" dirty="0" smtClean="0">
                <a:solidFill>
                  <a:schemeClr val="bg1"/>
                </a:solidFill>
                <a:ea typeface="Calibri" panose="020F0502020204030204" pitchFamily="34" charset="0"/>
              </a:rPr>
              <a:t>ành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5" name="Hexagon 4"/>
          <p:cNvSpPr/>
          <p:nvPr/>
        </p:nvSpPr>
        <p:spPr>
          <a:xfrm>
            <a:off x="7620000" y="3733800"/>
            <a:ext cx="2286000" cy="1752600"/>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solidFill>
                  <a:schemeClr val="bg1"/>
                </a:solidFill>
                <a:ea typeface="Calibri" panose="020F0502020204030204" pitchFamily="34" charset="0"/>
              </a:rPr>
              <a:t>Tư </a:t>
            </a:r>
            <a:r>
              <a:rPr lang="nl-NL" sz="2800" b="1" dirty="0">
                <a:solidFill>
                  <a:schemeClr val="bg1"/>
                </a:solidFill>
                <a:ea typeface="Calibri" panose="020F0502020204030204" pitchFamily="34" charset="0"/>
              </a:rPr>
              <a:t>pháp</a:t>
            </a:r>
            <a:endParaRPr lang="en-US" sz="2800" dirty="0">
              <a:solidFill>
                <a:schemeClr val="bg1"/>
              </a:solidFill>
            </a:endParaRPr>
          </a:p>
        </p:txBody>
      </p:sp>
      <p:sp>
        <p:nvSpPr>
          <p:cNvPr id="6" name="Hexagon 5"/>
          <p:cNvSpPr/>
          <p:nvPr/>
        </p:nvSpPr>
        <p:spPr>
          <a:xfrm>
            <a:off x="4724400" y="1143000"/>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a:t>
            </a:r>
            <a:r>
              <a:rPr lang="nl-NL" sz="2800" b="1" dirty="0" smtClean="0">
                <a:solidFill>
                  <a:schemeClr val="bg1"/>
                </a:solidFill>
                <a:ea typeface="Calibri" panose="020F0502020204030204" pitchFamily="34" charset="0"/>
              </a:rPr>
              <a:t>ập </a:t>
            </a:r>
            <a:r>
              <a:rPr lang="nl-NL" sz="2800" b="1" dirty="0">
                <a:solidFill>
                  <a:schemeClr val="bg1"/>
                </a:solidFill>
                <a:ea typeface="Calibri" panose="020F0502020204030204" pitchFamily="34" charset="0"/>
              </a:rPr>
              <a:t>pháp</a:t>
            </a:r>
            <a:endParaRPr lang="en-US" sz="2800" dirty="0">
              <a:solidFill>
                <a:schemeClr val="bg1"/>
              </a:solidFill>
            </a:endParaRPr>
          </a:p>
        </p:txBody>
      </p:sp>
      <p:cxnSp>
        <p:nvCxnSpPr>
          <p:cNvPr id="7" name="Straight Arrow Connector 6"/>
          <p:cNvCxnSpPr/>
          <p:nvPr/>
        </p:nvCxnSpPr>
        <p:spPr>
          <a:xfrm>
            <a:off x="7010400" y="2057400"/>
            <a:ext cx="16002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800" y="2057400"/>
            <a:ext cx="1752600" cy="16764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0" y="4610100"/>
            <a:ext cx="35052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51195169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378803"/>
            <a:ext cx="11811000" cy="830997"/>
          </a:xfrm>
          <a:prstGeom prst="rect">
            <a:avLst/>
          </a:prstGeom>
        </p:spPr>
        <p:txBody>
          <a:bodyPr wrap="square">
            <a:spAutoFit/>
          </a:bodyPr>
          <a:lstStyle/>
          <a:p>
            <a:pPr marL="342900" indent="-342900" algn="ctr">
              <a:spcAft>
                <a:spcPts val="0"/>
              </a:spcAft>
              <a:buFont typeface="Wingdings" panose="05000000000000000000" pitchFamily="2" charset="2"/>
              <a:buChar char="§"/>
            </a:pPr>
            <a:r>
              <a:rPr lang="en-US" sz="2400" i="1" dirty="0" err="1" smtClean="0">
                <a:solidFill>
                  <a:srgbClr val="7030A0"/>
                </a:solidFill>
              </a:rPr>
              <a:t>Tiếp</a:t>
            </a:r>
            <a:r>
              <a:rPr lang="en-US" sz="2400" i="1" dirty="0" smtClean="0">
                <a:solidFill>
                  <a:srgbClr val="7030A0"/>
                </a:solidFill>
              </a:rPr>
              <a:t> </a:t>
            </a:r>
            <a:r>
              <a:rPr lang="pl-PL" sz="2400" i="1" dirty="0" smtClean="0">
                <a:solidFill>
                  <a:srgbClr val="7030A0"/>
                </a:solidFill>
              </a:rPr>
              <a:t>tục đổi mới tổ chức và hoạt động của Quốc </a:t>
            </a:r>
            <a:r>
              <a:rPr lang="vi-VN" sz="2400" i="1" dirty="0" smtClean="0">
                <a:solidFill>
                  <a:srgbClr val="7030A0"/>
                </a:solidFill>
              </a:rPr>
              <a:t>hội.</a:t>
            </a:r>
            <a:r>
              <a:rPr lang="pl-PL" sz="2400" dirty="0" smtClean="0">
                <a:solidFill>
                  <a:srgbClr val="7030A0"/>
                </a:solidFill>
              </a:rPr>
              <a:t> Bảo đảm Quốc hội thực sự là cơ quan đại biểu cao nhất của nhân dân, cơ quan quyền lực nhà nước cao nhất.</a:t>
            </a:r>
            <a:endParaRPr lang="en-US" sz="2400" b="1" dirty="0">
              <a:solidFill>
                <a:srgbClr val="7030A0"/>
              </a:solidFill>
              <a:effectLst/>
              <a:latin typeface="+mj-lt"/>
              <a:ea typeface="Calibri" panose="020F0502020204030204" pitchFamily="34" charset="0"/>
              <a:cs typeface="Times New Roman" panose="02020603050405020304" pitchFamily="18" charset="0"/>
            </a:endParaRPr>
          </a:p>
        </p:txBody>
      </p:sp>
      <p:pic>
        <p:nvPicPr>
          <p:cNvPr id="22532" name="Picture 4" descr="Image result for Quốc hội"/>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79413" y="2514600"/>
            <a:ext cx="11812587" cy="44958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5" name="Text Box 268"/>
          <p:cNvSpPr txBox="1">
            <a:spLocks noChangeArrowheads="1"/>
          </p:cNvSpPr>
          <p:nvPr/>
        </p:nvSpPr>
        <p:spPr bwMode="gray">
          <a:xfrm>
            <a:off x="215840" y="230812"/>
            <a:ext cx="356187"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smtClean="0">
                <a:solidFill>
                  <a:srgbClr val="FFFFFF"/>
                </a:solidFill>
                <a:latin typeface="Arial" charset="0"/>
              </a:rPr>
              <a:t>3</a:t>
            </a:r>
            <a:endParaRPr lang="en-US" sz="2400" b="1" dirty="0">
              <a:solidFill>
                <a:srgbClr val="FFFFFF"/>
              </a:solidFill>
              <a:latin typeface="Arial" charset="0"/>
            </a:endParaRPr>
          </a:p>
        </p:txBody>
      </p:sp>
      <p:sp>
        <p:nvSpPr>
          <p:cNvPr id="32769" name="Rectangle 1"/>
          <p:cNvSpPr>
            <a:spLocks noChangeArrowheads="1"/>
          </p:cNvSpPr>
          <p:nvPr/>
        </p:nvSpPr>
        <p:spPr bwMode="auto">
          <a:xfrm>
            <a:off x="838200" y="152400"/>
            <a:ext cx="10668000" cy="830997"/>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en-US" sz="2400" dirty="0" smtClean="0">
                <a:solidFill>
                  <a:srgbClr val="000000"/>
                </a:solidFill>
                <a:latin typeface="Arial" pitchFamily="34" charset="0"/>
                <a:ea typeface="Calibri" pitchFamily="34" charset="0"/>
                <a:cs typeface="Times New Roman" pitchFamily="18" charset="0"/>
              </a:rPr>
              <a:t>H</a:t>
            </a:r>
            <a:r>
              <a:rPr kumimoji="0" lang="pl-P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oàn thiện tổ chức và nâng cao chất lượng, hiệu quả hoạt động của bộ máy nhà nước</a:t>
            </a:r>
            <a:endParaRPr kumimoji="0" lang="pl-PL"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341530205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2A68B966-F92C-47F5-A5D6-D97E6E65870C}"/>
              </a:ext>
            </a:extLst>
          </p:cNvPr>
          <p:cNvSpPr/>
          <p:nvPr/>
        </p:nvSpPr>
        <p:spPr>
          <a:xfrm>
            <a:off x="6117708" y="1811213"/>
            <a:ext cx="5540892" cy="9417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8" name="Rectangle 7">
            <a:extLst>
              <a:ext uri="{FF2B5EF4-FFF2-40B4-BE49-F238E27FC236}">
                <a16:creationId xmlns:a16="http://schemas.microsoft.com/office/drawing/2014/main" xmlns="" id="{83B0790B-28CC-4115-B539-929450D752EF}"/>
              </a:ext>
            </a:extLst>
          </p:cNvPr>
          <p:cNvSpPr/>
          <p:nvPr/>
        </p:nvSpPr>
        <p:spPr>
          <a:xfrm>
            <a:off x="6102676" y="4016482"/>
            <a:ext cx="5555923" cy="9417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0" name="Rectangle 9">
            <a:extLst>
              <a:ext uri="{FF2B5EF4-FFF2-40B4-BE49-F238E27FC236}">
                <a16:creationId xmlns:a16="http://schemas.microsoft.com/office/drawing/2014/main" xmlns="" id="{A5583B87-4735-4B11-885C-D62B1226EEED}"/>
              </a:ext>
            </a:extLst>
          </p:cNvPr>
          <p:cNvSpPr/>
          <p:nvPr/>
        </p:nvSpPr>
        <p:spPr>
          <a:xfrm>
            <a:off x="6102677" y="5745969"/>
            <a:ext cx="5555922" cy="9417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 name="Isosceles Triangle 26">
            <a:extLst>
              <a:ext uri="{FF2B5EF4-FFF2-40B4-BE49-F238E27FC236}">
                <a16:creationId xmlns:a16="http://schemas.microsoft.com/office/drawing/2014/main" xmlns="" id="{26EDB45A-15BC-450E-B5F6-B4FC3589B883}"/>
              </a:ext>
            </a:extLst>
          </p:cNvPr>
          <p:cNvSpPr/>
          <p:nvPr/>
        </p:nvSpPr>
        <p:spPr>
          <a:xfrm rot="16200000">
            <a:off x="4197111" y="1940454"/>
            <a:ext cx="2036677" cy="177819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9" name="Isosceles Triangle 49">
            <a:extLst>
              <a:ext uri="{FF2B5EF4-FFF2-40B4-BE49-F238E27FC236}">
                <a16:creationId xmlns:a16="http://schemas.microsoft.com/office/drawing/2014/main" xmlns="" id="{153C4927-A421-4B14-AF54-874BA05359DC}"/>
              </a:ext>
            </a:extLst>
          </p:cNvPr>
          <p:cNvSpPr/>
          <p:nvPr/>
        </p:nvSpPr>
        <p:spPr>
          <a:xfrm rot="16200000">
            <a:off x="4709734" y="3563455"/>
            <a:ext cx="998749"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1" name="Isosceles Triangle 50">
            <a:extLst>
              <a:ext uri="{FF2B5EF4-FFF2-40B4-BE49-F238E27FC236}">
                <a16:creationId xmlns:a16="http://schemas.microsoft.com/office/drawing/2014/main" xmlns="" id="{12CB1035-B884-44FE-ABD1-8D2894FA0508}"/>
              </a:ext>
            </a:extLst>
          </p:cNvPr>
          <p:cNvSpPr/>
          <p:nvPr/>
        </p:nvSpPr>
        <p:spPr>
          <a:xfrm rot="16200000">
            <a:off x="4217072" y="4812739"/>
            <a:ext cx="2025426" cy="177412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34" name="Rounded Rectangle 1">
            <a:extLst>
              <a:ext uri="{FF2B5EF4-FFF2-40B4-BE49-F238E27FC236}">
                <a16:creationId xmlns:a16="http://schemas.microsoft.com/office/drawing/2014/main" xmlns="" id="{031C7F85-ADEE-429E-AB19-B2A9D94B578E}"/>
              </a:ext>
            </a:extLst>
          </p:cNvPr>
          <p:cNvSpPr>
            <a:spLocks noChangeAspect="1"/>
          </p:cNvSpPr>
          <p:nvPr/>
        </p:nvSpPr>
        <p:spPr>
          <a:xfrm>
            <a:off x="6496798" y="4217373"/>
            <a:ext cx="597192"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5" name="Freeform 43">
            <a:extLst>
              <a:ext uri="{FF2B5EF4-FFF2-40B4-BE49-F238E27FC236}">
                <a16:creationId xmlns:a16="http://schemas.microsoft.com/office/drawing/2014/main" xmlns="" id="{37ABF823-BDF6-4402-B1E6-AFDD0B039D2E}"/>
              </a:ext>
            </a:extLst>
          </p:cNvPr>
          <p:cNvSpPr>
            <a:spLocks noChangeAspect="1"/>
          </p:cNvSpPr>
          <p:nvPr/>
        </p:nvSpPr>
        <p:spPr>
          <a:xfrm>
            <a:off x="6526799" y="3078739"/>
            <a:ext cx="537190"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6" name="Rounded Rectangle 1">
            <a:extLst>
              <a:ext uri="{FF2B5EF4-FFF2-40B4-BE49-F238E27FC236}">
                <a16:creationId xmlns:a16="http://schemas.microsoft.com/office/drawing/2014/main" xmlns="" id="{F7297B30-F236-4813-8846-93A0527256CA}"/>
              </a:ext>
            </a:extLst>
          </p:cNvPr>
          <p:cNvSpPr>
            <a:spLocks noChangeAspect="1"/>
          </p:cNvSpPr>
          <p:nvPr/>
        </p:nvSpPr>
        <p:spPr>
          <a:xfrm rot="2648398">
            <a:off x="6668710" y="1958106"/>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sp>
        <p:nvSpPr>
          <p:cNvPr id="37" name="Rectangle 1">
            <a:extLst>
              <a:ext uri="{FF2B5EF4-FFF2-40B4-BE49-F238E27FC236}">
                <a16:creationId xmlns:a16="http://schemas.microsoft.com/office/drawing/2014/main" xmlns="" id="{A4EAFCDC-3CB5-4489-AD2C-44643AA558FE}"/>
              </a:ext>
            </a:extLst>
          </p:cNvPr>
          <p:cNvSpPr>
            <a:spLocks noChangeAspect="1"/>
          </p:cNvSpPr>
          <p:nvPr/>
        </p:nvSpPr>
        <p:spPr>
          <a:xfrm>
            <a:off x="6487562" y="5944018"/>
            <a:ext cx="559474" cy="551206"/>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solidFill>
                <a:prstClr val="black"/>
              </a:solidFill>
            </a:endParaRPr>
          </a:p>
        </p:txBody>
      </p:sp>
      <p:grpSp>
        <p:nvGrpSpPr>
          <p:cNvPr id="38" name="Group 37">
            <a:extLst>
              <a:ext uri="{FF2B5EF4-FFF2-40B4-BE49-F238E27FC236}">
                <a16:creationId xmlns:a16="http://schemas.microsoft.com/office/drawing/2014/main" xmlns="" id="{95A27610-9F82-407D-AA13-218951716894}"/>
              </a:ext>
            </a:extLst>
          </p:cNvPr>
          <p:cNvGrpSpPr/>
          <p:nvPr/>
        </p:nvGrpSpPr>
        <p:grpSpPr>
          <a:xfrm rot="20670820">
            <a:off x="2709917" y="3573594"/>
            <a:ext cx="1626558" cy="1505979"/>
            <a:chOff x="1064519" y="1872500"/>
            <a:chExt cx="1561257" cy="1445520"/>
          </a:xfrm>
        </p:grpSpPr>
        <p:sp>
          <p:nvSpPr>
            <p:cNvPr id="39" name="Freeform: Shape 38">
              <a:extLst>
                <a:ext uri="{FF2B5EF4-FFF2-40B4-BE49-F238E27FC236}">
                  <a16:creationId xmlns:a16="http://schemas.microsoft.com/office/drawing/2014/main" xmlns=""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a:solidFill>
                  <a:prstClr val="black"/>
                </a:solidFill>
              </a:endParaRPr>
            </a:p>
          </p:txBody>
        </p:sp>
      </p:grpSp>
      <p:grpSp>
        <p:nvGrpSpPr>
          <p:cNvPr id="12" name="Group 11">
            <a:extLst>
              <a:ext uri="{FF2B5EF4-FFF2-40B4-BE49-F238E27FC236}">
                <a16:creationId xmlns:a16="http://schemas.microsoft.com/office/drawing/2014/main" xmlns="" id="{84AB299D-12B9-46D3-A5FF-DA39C6242B4B}"/>
              </a:ext>
            </a:extLst>
          </p:cNvPr>
          <p:cNvGrpSpPr/>
          <p:nvPr/>
        </p:nvGrpSpPr>
        <p:grpSpPr>
          <a:xfrm>
            <a:off x="1045733" y="3262848"/>
            <a:ext cx="2775264" cy="3626866"/>
            <a:chOff x="1126074" y="2670966"/>
            <a:chExt cx="2734161" cy="3573152"/>
          </a:xfrm>
        </p:grpSpPr>
        <p:sp>
          <p:nvSpPr>
            <p:cNvPr id="18" name="Freeform 15">
              <a:extLst>
                <a:ext uri="{FF2B5EF4-FFF2-40B4-BE49-F238E27FC236}">
                  <a16:creationId xmlns:a16="http://schemas.microsoft.com/office/drawing/2014/main" xmlns=""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13" name="Freeform 18">
              <a:extLst>
                <a:ext uri="{FF2B5EF4-FFF2-40B4-BE49-F238E27FC236}">
                  <a16:creationId xmlns:a16="http://schemas.microsoft.com/office/drawing/2014/main" xmlns=""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ko-KR" altLang="en-US" sz="2701" dirty="0">
                <a:solidFill>
                  <a:prstClr val="black"/>
                </a:solidFill>
              </a:endParaRPr>
            </a:p>
          </p:txBody>
        </p:sp>
        <p:sp>
          <p:nvSpPr>
            <p:cNvPr id="16" name="Freeform 11">
              <a:extLst>
                <a:ext uri="{FF2B5EF4-FFF2-40B4-BE49-F238E27FC236}">
                  <a16:creationId xmlns:a16="http://schemas.microsoft.com/office/drawing/2014/main" xmlns=""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7" name="Freeform 14">
              <a:extLst>
                <a:ext uri="{FF2B5EF4-FFF2-40B4-BE49-F238E27FC236}">
                  <a16:creationId xmlns:a16="http://schemas.microsoft.com/office/drawing/2014/main" xmlns=""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5" name="Freeform 10">
              <a:extLst>
                <a:ext uri="{FF2B5EF4-FFF2-40B4-BE49-F238E27FC236}">
                  <a16:creationId xmlns:a16="http://schemas.microsoft.com/office/drawing/2014/main" xmlns=""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46" name="Rectangle 45"/>
          <p:cNvSpPr/>
          <p:nvPr/>
        </p:nvSpPr>
        <p:spPr>
          <a:xfrm>
            <a:off x="228600" y="381000"/>
            <a:ext cx="11658600" cy="461665"/>
          </a:xfrm>
          <a:prstGeom prst="rect">
            <a:avLst/>
          </a:prstGeom>
        </p:spPr>
        <p:txBody>
          <a:bodyPr wrap="square">
            <a:spAutoFit/>
          </a:bodyPr>
          <a:lstStyle/>
          <a:p>
            <a:pPr algn="ctr">
              <a:spcAft>
                <a:spcPts val="0"/>
              </a:spcAft>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CC0066"/>
                </a:solidFill>
                <a:latin typeface="+mj-lt"/>
                <a:ea typeface="Calibri" panose="020F0502020204030204" pitchFamily="34" charset="0"/>
                <a:cs typeface="Times New Roman" panose="02020603050405020304" pitchFamily="18" charset="0"/>
              </a:rPr>
              <a:t>Làm </a:t>
            </a:r>
            <a:r>
              <a:rPr lang="nl-NL" sz="2400" dirty="0">
                <a:solidFill>
                  <a:srgbClr val="CC0066"/>
                </a:solidFill>
                <a:latin typeface="+mj-lt"/>
                <a:ea typeface="Calibri" panose="020F0502020204030204" pitchFamily="34" charset="0"/>
                <a:cs typeface="Times New Roman" panose="02020603050405020304" pitchFamily="18" charset="0"/>
              </a:rPr>
              <a:t>tốt chức năng </a:t>
            </a:r>
            <a:r>
              <a:rPr lang="nl-NL" sz="2400" dirty="0" smtClean="0">
                <a:solidFill>
                  <a:srgbClr val="CC0066"/>
                </a:solidFill>
                <a:latin typeface="+mj-lt"/>
                <a:ea typeface="Calibri" panose="020F0502020204030204" pitchFamily="34" charset="0"/>
                <a:cs typeface="Times New Roman" panose="02020603050405020304" pitchFamily="18" charset="0"/>
              </a:rPr>
              <a:t>lập pháp, quyết định các vấn đề quan trọng, </a:t>
            </a:r>
            <a:r>
              <a:rPr lang="nl-NL" sz="2400" b="1" dirty="0" smtClean="0">
                <a:solidFill>
                  <a:srgbClr val="00B0F0"/>
                </a:solidFill>
                <a:latin typeface="+mj-lt"/>
                <a:ea typeface="Calibri" panose="020F0502020204030204" pitchFamily="34" charset="0"/>
                <a:cs typeface="Times New Roman" panose="02020603050405020304" pitchFamily="18" charset="0"/>
              </a:rPr>
              <a:t>giám </a:t>
            </a:r>
            <a:r>
              <a:rPr lang="nl-NL" sz="2400" b="1" dirty="0">
                <a:solidFill>
                  <a:srgbClr val="00B0F0"/>
                </a:solidFill>
                <a:latin typeface="+mj-lt"/>
                <a:ea typeface="Calibri" panose="020F0502020204030204" pitchFamily="34" charset="0"/>
                <a:cs typeface="Times New Roman" panose="02020603050405020304" pitchFamily="18" charset="0"/>
              </a:rPr>
              <a:t>sát tối </a:t>
            </a:r>
            <a:r>
              <a:rPr lang="nl-NL" sz="2400" b="1" dirty="0" smtClean="0">
                <a:solidFill>
                  <a:srgbClr val="00B0F0"/>
                </a:solidFill>
                <a:latin typeface="+mj-lt"/>
                <a:ea typeface="Calibri" panose="020F0502020204030204" pitchFamily="34" charset="0"/>
                <a:cs typeface="Times New Roman" panose="02020603050405020304" pitchFamily="18" charset="0"/>
              </a:rPr>
              <a:t>cao</a:t>
            </a:r>
            <a:endParaRPr lang="en-US" sz="2400" dirty="0">
              <a:solidFill>
                <a:srgbClr val="CC0066"/>
              </a:solidFill>
              <a:effectLst/>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0" y="1948722"/>
            <a:ext cx="4000090"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Sử </a:t>
            </a:r>
            <a:r>
              <a:rPr lang="nl-NL" sz="2400" dirty="0">
                <a:solidFill>
                  <a:schemeClr val="bg1"/>
                </a:solidFill>
                <a:latin typeface="+mj-lt"/>
                <a:ea typeface="Calibri" panose="020F0502020204030204" pitchFamily="34" charset="0"/>
                <a:cs typeface="Times New Roman" panose="02020603050405020304" pitchFamily="18" charset="0"/>
              </a:rPr>
              <a:t>dụng vốn và tài sản của Nhà nước;</a:t>
            </a:r>
            <a:endParaRPr lang="en-US" sz="2400" dirty="0">
              <a:solidFill>
                <a:schemeClr val="bg1"/>
              </a:solidFill>
              <a:latin typeface="+mj-lt"/>
            </a:endParaRPr>
          </a:p>
        </p:txBody>
      </p:sp>
      <p:sp>
        <p:nvSpPr>
          <p:cNvPr id="48" name="Rectangle 47"/>
          <p:cNvSpPr/>
          <p:nvPr/>
        </p:nvSpPr>
        <p:spPr>
          <a:xfrm>
            <a:off x="7093990" y="4105287"/>
            <a:ext cx="4023414" cy="830997"/>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Chống </a:t>
            </a:r>
            <a:r>
              <a:rPr lang="nl-NL" sz="2400" dirty="0">
                <a:solidFill>
                  <a:schemeClr val="bg1"/>
                </a:solidFill>
                <a:latin typeface="+mj-lt"/>
                <a:ea typeface="Calibri" panose="020F0502020204030204" pitchFamily="34" charset="0"/>
                <a:cs typeface="Times New Roman" panose="02020603050405020304" pitchFamily="18" charset="0"/>
              </a:rPr>
              <a:t>tham nhũng, quan liêu; </a:t>
            </a:r>
            <a:endParaRPr lang="en-US" sz="2400" dirty="0">
              <a:solidFill>
                <a:schemeClr val="bg1"/>
              </a:solidFill>
              <a:latin typeface="+mj-lt"/>
            </a:endParaRPr>
          </a:p>
        </p:txBody>
      </p:sp>
      <p:sp>
        <p:nvSpPr>
          <p:cNvPr id="49" name="Rectangle 48"/>
          <p:cNvSpPr/>
          <p:nvPr/>
        </p:nvSpPr>
        <p:spPr>
          <a:xfrm>
            <a:off x="7417750" y="5801362"/>
            <a:ext cx="4061514" cy="830997"/>
          </a:xfrm>
          <a:prstGeom prst="rect">
            <a:avLst/>
          </a:prstGeom>
        </p:spPr>
        <p:txBody>
          <a:bodyPr wrap="square">
            <a:spAutoFit/>
          </a:bodyPr>
          <a:lstStyle/>
          <a:p>
            <a:pPr algn="ctr">
              <a:spcAft>
                <a:spcPts val="0"/>
              </a:spcAft>
            </a:pPr>
            <a:r>
              <a:rPr lang="nl-NL" sz="2400" dirty="0" smtClean="0">
                <a:solidFill>
                  <a:schemeClr val="bg1"/>
                </a:solidFill>
                <a:latin typeface="+mj-lt"/>
                <a:ea typeface="Calibri" panose="020F0502020204030204" pitchFamily="34" charset="0"/>
                <a:cs typeface="Times New Roman" panose="02020603050405020304" pitchFamily="18" charset="0"/>
              </a:rPr>
              <a:t>Vấn </a:t>
            </a:r>
            <a:r>
              <a:rPr lang="nl-NL" sz="2400" dirty="0">
                <a:solidFill>
                  <a:schemeClr val="bg1"/>
                </a:solidFill>
                <a:latin typeface="+mj-lt"/>
                <a:ea typeface="Calibri" panose="020F0502020204030204" pitchFamily="34" charset="0"/>
                <a:cs typeface="Times New Roman" panose="02020603050405020304" pitchFamily="18" charset="0"/>
              </a:rPr>
              <a:t>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414828844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127468" y="228098"/>
            <a:ext cx="11874032" cy="830997"/>
          </a:xfrm>
          <a:prstGeom prst="rect">
            <a:avLst/>
          </a:prstGeom>
        </p:spPr>
        <p:txBody>
          <a:bodyPr wrap="square">
            <a:spAutoFit/>
          </a:bodyPr>
          <a:lstStyle/>
          <a:p>
            <a:pPr marL="457200" indent="457200" algn="just">
              <a:spcAft>
                <a:spcPts val="0"/>
              </a:spcAft>
              <a:buFont typeface="Wingdings" pitchFamily="2" charset="2"/>
              <a:buChar char="§"/>
            </a:pPr>
            <a:r>
              <a:rPr lang="pl-PL" sz="2400" i="1" dirty="0" smtClean="0"/>
              <a:t> Hoàn thiện cơ cấu tổ chức Chính phủ.</a:t>
            </a:r>
            <a:r>
              <a:rPr lang="nl-NL" sz="2400" dirty="0" smtClean="0"/>
              <a:t>Chính phủ là cơ quan hành chính Nhà nước cao nhất của nước Cộng hòa xã hội chủ nghĩa Việt Nam</a:t>
            </a:r>
            <a:endParaRPr lang="en-US" sz="2400" b="1" dirty="0">
              <a:solidFill>
                <a:srgbClr val="99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87870" y="1276290"/>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38200" y="1905000"/>
            <a:ext cx="9753600" cy="5004393"/>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03928552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228600"/>
            <a:ext cx="11353800" cy="1200329"/>
          </a:xfrm>
          <a:prstGeom prst="rect">
            <a:avLst/>
          </a:prstGeom>
        </p:spPr>
        <p:txBody>
          <a:bodyPr wrap="square">
            <a:spAutoFit/>
          </a:bodyPr>
          <a:lstStyle/>
          <a:p>
            <a:pPr marL="342900" indent="-342900" algn="ctr">
              <a:spcAft>
                <a:spcPts val="0"/>
              </a:spcAft>
            </a:pPr>
            <a:r>
              <a:rPr lang="pl-PL" sz="2400" dirty="0" smtClean="0"/>
              <a:t>Đẩy mạnh thực hiện Chương trình tổng thể cải cách hành chính nhà nước theo hướng xây dựng nền hành chính dân chủ, hiện đại, chuyên nghiệp, năng động, phục vụ nhân dân, hoạt động có hiệu lực, hiệu quả</a:t>
            </a:r>
            <a:endParaRPr lang="en-US" sz="2400" b="1" dirty="0">
              <a:solidFill>
                <a:srgbClr val="00B050"/>
              </a:solidFill>
              <a:effectLst/>
              <a:latin typeface="+mj-lt"/>
              <a:ea typeface="Calibri" panose="020F0502020204030204" pitchFamily="34" charset="0"/>
              <a:cs typeface="Times New Roman" panose="02020603050405020304" pitchFamily="18" charset="0"/>
            </a:endParaRPr>
          </a:p>
        </p:txBody>
      </p:sp>
      <p:pic>
        <p:nvPicPr>
          <p:cNvPr id="6150" name="Picture 6" descr="Cải cách bộ máy hành chính Nhà nước: Rút kinh nghiệm mãi sao chưa sửa đượ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705600" y="1676400"/>
            <a:ext cx="5257800" cy="3914775"/>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4" descr="Image result for cải cách bộ máy hành chính Nhà nước"/>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28600" y="1676400"/>
            <a:ext cx="6134100" cy="391477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9975941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215840" y="230809"/>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1003712" y="194918"/>
            <a:ext cx="6503703" cy="523220"/>
          </a:xfrm>
          <a:prstGeom prst="rect">
            <a:avLst/>
          </a:prstGeom>
        </p:spPr>
        <p:txBody>
          <a:bodyPr wrap="none">
            <a:spAutoFit/>
          </a:bodyPr>
          <a:lstStyle/>
          <a:p>
            <a:pPr>
              <a:spcAft>
                <a:spcPts val="0"/>
              </a:spcAft>
            </a:pPr>
            <a:r>
              <a:rPr lang="nl-NL" sz="2800" b="1" i="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2800" b="1" dirty="0">
              <a:solidFill>
                <a:srgbClr val="CC0066"/>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28" y="990600"/>
            <a:ext cx="11162772"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b="1" dirty="0" smtClean="0">
                <a:solidFill>
                  <a:srgbClr val="FF0000"/>
                </a:solidFill>
                <a:latin typeface="+mj-lt"/>
                <a:ea typeface="Calibri" panose="020F0502020204030204" pitchFamily="34" charset="0"/>
                <a:cs typeface="Times New Roman" panose="02020603050405020304" pitchFamily="18" charset="0"/>
              </a:rPr>
              <a:t>Tiếp </a:t>
            </a:r>
            <a:r>
              <a:rPr lang="nl-NL" sz="2400" b="1" dirty="0">
                <a:solidFill>
                  <a:srgbClr val="FF0000"/>
                </a:solidFill>
                <a:latin typeface="+mj-lt"/>
                <a:ea typeface="Calibri" panose="020F0502020204030204" pitchFamily="34" charset="0"/>
                <a:cs typeface="Times New Roman" panose="02020603050405020304" pitchFamily="18" charset="0"/>
              </a:rPr>
              <a:t>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effectLst/>
              <a:latin typeface="+mj-lt"/>
              <a:ea typeface="Calibri" panose="020F0502020204030204" pitchFamily="34" charset="0"/>
              <a:cs typeface="Times New Roman" panose="02020603050405020304" pitchFamily="18" charset="0"/>
            </a:endParaRPr>
          </a:p>
        </p:txBody>
      </p:sp>
      <p:pic>
        <p:nvPicPr>
          <p:cNvPr id="7170"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28540" y="2514600"/>
            <a:ext cx="6324660" cy="3333750"/>
          </a:xfrm>
          <a:prstGeom prst="rect">
            <a:avLst/>
          </a:prstGeom>
          <a:noFill/>
          <a:extLst>
            <a:ext uri="{909E8E84-426E-40DD-AFC4-6F175D3DCCD1}">
              <a14:hiddenFill xmlns=""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705600" y="2733674"/>
            <a:ext cx="5181600" cy="311467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60556457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8600"/>
            <a:ext cx="5257800" cy="830997"/>
          </a:xfrm>
          <a:prstGeom prst="rect">
            <a:avLst/>
          </a:prstGeom>
        </p:spPr>
        <p:txBody>
          <a:bodyPr wrap="square">
            <a:spAutoFit/>
          </a:bodyPr>
          <a:lstStyle/>
          <a:p>
            <a:pPr algn="ctr"/>
            <a:r>
              <a:rPr lang="vi-VN" sz="2400" b="1" dirty="0" smtClean="0">
                <a:solidFill>
                  <a:srgbClr val="3333CC"/>
                </a:solidFill>
                <a:latin typeface="Roboto"/>
              </a:rPr>
              <a:t>cụ </a:t>
            </a:r>
            <a:r>
              <a:rPr lang="vi-VN" sz="2400" b="1" dirty="0">
                <a:solidFill>
                  <a:srgbClr val="3333CC"/>
                </a:solidFill>
                <a:latin typeface="Roboto"/>
              </a:rPr>
              <a:t>ông ở Vĩnh Phúc mang án oan giết người gần 40 năm</a:t>
            </a:r>
            <a:endParaRPr lang="en-US" sz="2400" dirty="0">
              <a:solidFill>
                <a:srgbClr val="3333CC"/>
              </a:solidFill>
            </a:endParaRPr>
          </a:p>
        </p:txBody>
      </p:sp>
      <p:pic>
        <p:nvPicPr>
          <p:cNvPr id="8194" name="Picture 2" descr="plus_1_mdr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0500" y="1382931"/>
            <a:ext cx="5753100" cy="4103132"/>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1295400" y="5538400"/>
            <a:ext cx="2475871" cy="369332"/>
          </a:xfrm>
          <a:prstGeom prst="rect">
            <a:avLst/>
          </a:prstGeom>
        </p:spPr>
        <p:txBody>
          <a:bodyPr wrap="non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Trần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Ngọc</a:t>
            </a:r>
            <a:r>
              <a:rPr lang="en-US" i="1" dirty="0">
                <a:solidFill>
                  <a:srgbClr val="990000"/>
                </a:solidFill>
                <a:latin typeface="Arial" panose="020B0604020202020204" pitchFamily="34" charset="0"/>
              </a:rPr>
              <a:t> </a:t>
            </a:r>
            <a:r>
              <a:rPr lang="en-US" i="1" dirty="0" err="1" smtClean="0">
                <a:solidFill>
                  <a:srgbClr val="990000"/>
                </a:solidFill>
                <a:latin typeface="Arial" panose="020B0604020202020204" pitchFamily="34" charset="0"/>
              </a:rPr>
              <a:t>Chinh</a:t>
            </a:r>
            <a:r>
              <a:rPr lang="en-US" i="1" dirty="0">
                <a:solidFill>
                  <a:srgbClr val="990000"/>
                </a:solidFill>
                <a:latin typeface="Arial" panose="020B0604020202020204" pitchFamily="34" charset="0"/>
              </a:rPr>
              <a:t>.</a:t>
            </a:r>
            <a:endParaRPr lang="en-US" b="0" i="1" dirty="0">
              <a:solidFill>
                <a:srgbClr val="990000"/>
              </a:solidFill>
              <a:effectLst/>
              <a:latin typeface="Arial" panose="020B0604020202020204" pitchFamily="34" charset="0"/>
            </a:endParaRPr>
          </a:p>
        </p:txBody>
      </p:sp>
      <p:sp>
        <p:nvSpPr>
          <p:cNvPr id="4" name="Rectangle 3"/>
          <p:cNvSpPr/>
          <p:nvPr/>
        </p:nvSpPr>
        <p:spPr>
          <a:xfrm>
            <a:off x="6134100" y="228600"/>
            <a:ext cx="5676900"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pic>
        <p:nvPicPr>
          <p:cNvPr id="8196" name="Picture 4" descr="75c3d19910dff981a0c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134100" y="1357532"/>
            <a:ext cx="5943600" cy="4128532"/>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6335751" y="5538400"/>
            <a:ext cx="5540298" cy="369332"/>
          </a:xfrm>
          <a:prstGeom prst="rect">
            <a:avLst/>
          </a:prstGeom>
        </p:spPr>
        <p:txBody>
          <a:bodyPr wrap="none">
            <a:spAutoFit/>
          </a:bodyPr>
          <a:lstStyle/>
          <a:p>
            <a:pPr algn="ctr"/>
            <a:r>
              <a:rPr lang="vi-VN" i="1" dirty="0">
                <a:solidFill>
                  <a:srgbClr val="990000"/>
                </a:solidFill>
              </a:rPr>
              <a:t>Ông Nguyễn Thanh Chấn được thả tự do năm 2013.</a:t>
            </a:r>
          </a:p>
        </p:txBody>
      </p:sp>
    </p:spTree>
    <p:extLst>
      <p:ext uri="{BB962C8B-B14F-4D97-AF65-F5344CB8AC3E}">
        <p14:creationId xmlns="" xmlns:p14="http://schemas.microsoft.com/office/powerpoint/2010/main" val="196502739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cdnmedia.baotintuc.vn/2017/01/17/10/58/huynhvannen.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81000" y="1143000"/>
            <a:ext cx="5486400" cy="3857626"/>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le 1"/>
          <p:cNvSpPr/>
          <p:nvPr/>
        </p:nvSpPr>
        <p:spPr>
          <a:xfrm>
            <a:off x="381000" y="234432"/>
            <a:ext cx="5486400" cy="830997"/>
          </a:xfrm>
          <a:prstGeom prst="rect">
            <a:avLst/>
          </a:prstGeom>
        </p:spPr>
        <p:txBody>
          <a:bodyPr wrap="square">
            <a:spAutoFit/>
          </a:bodyPr>
          <a:lstStyle/>
          <a:p>
            <a:pPr algn="ctr"/>
            <a:r>
              <a:rPr lang="vi-VN" sz="2400" b="1" dirty="0">
                <a:solidFill>
                  <a:srgbClr val="00B050"/>
                </a:solidFill>
                <a:latin typeface="Roboto"/>
              </a:rPr>
              <a:t>Vụ án “vườn điều” khiến ông Nén và cả gia đình vướng vòng lao lý</a:t>
            </a:r>
            <a:endParaRPr lang="en-US" sz="2400" dirty="0">
              <a:solidFill>
                <a:srgbClr val="00B050"/>
              </a:solidFill>
            </a:endParaRPr>
          </a:p>
        </p:txBody>
      </p:sp>
      <p:sp>
        <p:nvSpPr>
          <p:cNvPr id="3" name="Rectangle 2"/>
          <p:cNvSpPr/>
          <p:nvPr/>
        </p:nvSpPr>
        <p:spPr>
          <a:xfrm>
            <a:off x="228600" y="5155764"/>
            <a:ext cx="5486400" cy="646331"/>
          </a:xfrm>
          <a:prstGeom prst="rect">
            <a:avLst/>
          </a:prstGeom>
        </p:spPr>
        <p:txBody>
          <a:bodyPr wrap="square">
            <a:spAutoFit/>
          </a:bodyPr>
          <a:lstStyle/>
          <a:p>
            <a:pPr algn="ctr"/>
            <a:r>
              <a:rPr lang="en-US" i="1" dirty="0" err="1">
                <a:solidFill>
                  <a:srgbClr val="990000"/>
                </a:solidFill>
                <a:latin typeface="Arial" panose="020B0604020202020204" pitchFamily="34" charset="0"/>
              </a:rPr>
              <a:t>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Huỳnh</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Văn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Nén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tại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buổi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xin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lỗi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công</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khai</a:t>
            </a:r>
            <a:r>
              <a:rPr lang="en-US" i="1" dirty="0">
                <a:solidFill>
                  <a:srgbClr val="990000"/>
                </a:solidFill>
                <a:latin typeface="Arial" panose="020B0604020202020204" pitchFamily="34" charset="0"/>
              </a:rPr>
              <a:t> do </a:t>
            </a:r>
            <a:r>
              <a:rPr lang="en-US" i="1" dirty="0" err="1">
                <a:solidFill>
                  <a:srgbClr val="990000"/>
                </a:solidFill>
                <a:latin typeface="Arial" panose="020B0604020202020204" pitchFamily="34" charset="0"/>
              </a:rPr>
              <a:t>ngồi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tù</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oan</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vào</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cuối</a:t>
            </a:r>
            <a:r>
              <a:rPr lang="en-US" i="1" dirty="0">
                <a:solidFill>
                  <a:srgbClr val="990000"/>
                </a:solidFill>
                <a:latin typeface="Arial" panose="020B0604020202020204" pitchFamily="34" charset="0"/>
              </a:rPr>
              <a:t> </a:t>
            </a:r>
            <a:r>
              <a:rPr lang="en-US" i="1" dirty="0" err="1">
                <a:solidFill>
                  <a:srgbClr val="990000"/>
                </a:solidFill>
                <a:latin typeface="Arial" panose="020B0604020202020204" pitchFamily="34" charset="0"/>
              </a:rPr>
              <a:t>năm</a:t>
            </a:r>
            <a:r>
              <a:rPr lang="en-US" i="1" dirty="0">
                <a:solidFill>
                  <a:srgbClr val="990000"/>
                </a:solidFill>
                <a:latin typeface="Arial" panose="020B0604020202020204" pitchFamily="34" charset="0"/>
              </a:rPr>
              <a:t> 2015.</a:t>
            </a:r>
            <a:endParaRPr lang="en-US" dirty="0">
              <a:solidFill>
                <a:srgbClr val="990000"/>
              </a:solidFill>
            </a:endParaRPr>
          </a:p>
        </p:txBody>
      </p:sp>
      <p:sp>
        <p:nvSpPr>
          <p:cNvPr id="4" name="Rectangle 3"/>
          <p:cNvSpPr/>
          <p:nvPr/>
        </p:nvSpPr>
        <p:spPr>
          <a:xfrm>
            <a:off x="6096000" y="196334"/>
            <a:ext cx="5715000"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096000" y="1143001"/>
            <a:ext cx="5867400" cy="3857626"/>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5981700" y="5116297"/>
            <a:ext cx="6096000" cy="923330"/>
          </a:xfrm>
          <a:prstGeom prst="rect">
            <a:avLst/>
          </a:prstGeom>
        </p:spPr>
        <p:txBody>
          <a:bodyPr>
            <a:spAutoFit/>
          </a:bodyPr>
          <a:lstStyle/>
          <a:p>
            <a:pPr algn="ctr"/>
            <a:r>
              <a:rPr lang="vi-VN" i="1" dirty="0">
                <a:solidFill>
                  <a:srgbClr val="990000"/>
                </a:solidFill>
              </a:rPr>
              <a:t>Ông Trần Văn Thêm (80 tuổi, ngụ tại Bắc Ninh), người đã mang thân phận tử tù hơn suốt 40 năm qua được Tòa xin lỗi công khai.</a:t>
            </a:r>
          </a:p>
        </p:txBody>
      </p:sp>
    </p:spTree>
    <p:extLst>
      <p:ext uri="{BB962C8B-B14F-4D97-AF65-F5344CB8AC3E}">
        <p14:creationId xmlns="" xmlns:p14="http://schemas.microsoft.com/office/powerpoint/2010/main" val="319047311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11811000" cy="1200329"/>
          </a:xfrm>
          <a:prstGeom prst="rect">
            <a:avLst/>
          </a:prstGeom>
        </p:spPr>
        <p:txBody>
          <a:bodyPr wrap="square">
            <a:spAutoFit/>
          </a:bodyPr>
          <a:lstStyle/>
          <a:p>
            <a:pPr algn="ctr">
              <a:spcAft>
                <a:spcPts val="0"/>
              </a:spcAft>
              <a:buFont typeface="Wingdings" panose="05000000000000000000" pitchFamily="2" charset="2"/>
              <a:buChar char="ü"/>
            </a:pPr>
            <a:r>
              <a:rPr lang="nl-NL" sz="2400" dirty="0" smtClean="0">
                <a:latin typeface="+mj-lt"/>
                <a:ea typeface="Calibri" panose="020F0502020204030204" pitchFamily="34" charset="0"/>
                <a:cs typeface="Times New Roman" panose="02020603050405020304" pitchFamily="18" charset="0"/>
              </a:rPr>
              <a:t> </a:t>
            </a:r>
            <a:r>
              <a:rPr lang="nl-NL" sz="2400" dirty="0" smtClean="0">
                <a:solidFill>
                  <a:srgbClr val="0070C0"/>
                </a:solidFill>
                <a:latin typeface="+mj-lt"/>
                <a:ea typeface="Calibri" panose="020F0502020204030204" pitchFamily="34" charset="0"/>
                <a:cs typeface="Times New Roman" panose="02020603050405020304" pitchFamily="18" charset="0"/>
              </a:rPr>
              <a:t>Viện </a:t>
            </a:r>
            <a:r>
              <a:rPr lang="nl-NL" sz="2400" dirty="0">
                <a:solidFill>
                  <a:srgbClr val="0070C0"/>
                </a:solidFill>
                <a:latin typeface="+mj-lt"/>
                <a:ea typeface="Calibri" panose="020F0502020204030204" pitchFamily="34" charset="0"/>
                <a:cs typeface="Times New Roman" panose="02020603050405020304" pitchFamily="18" charset="0"/>
              </a:rPr>
              <a:t>kiểm sát nhân dân </a:t>
            </a:r>
            <a:r>
              <a:rPr lang="nl-NL" sz="2400" dirty="0" smtClean="0">
                <a:solidFill>
                  <a:srgbClr val="0070C0"/>
                </a:solidFill>
                <a:latin typeface="+mj-lt"/>
                <a:ea typeface="Calibri" panose="020F0502020204030204" pitchFamily="34" charset="0"/>
                <a:cs typeface="Times New Roman" panose="02020603050405020304" pitchFamily="18" charset="0"/>
              </a:rPr>
              <a:t>cần tập </a:t>
            </a:r>
            <a:r>
              <a:rPr lang="nl-NL" sz="2400" dirty="0">
                <a:solidFill>
                  <a:srgbClr val="0070C0"/>
                </a:solidFill>
                <a:latin typeface="+mj-lt"/>
                <a:ea typeface="Calibri" panose="020F0502020204030204" pitchFamily="34" charset="0"/>
                <a:cs typeface="Times New Roman" panose="02020603050405020304" pitchFamily="18" charset="0"/>
              </a:rPr>
              <a:t>trung </a:t>
            </a:r>
            <a:r>
              <a:rPr lang="nl-NL" sz="2400" b="1" dirty="0">
                <a:solidFill>
                  <a:srgbClr val="CC0066"/>
                </a:solidFill>
                <a:latin typeface="+mj-lt"/>
                <a:ea typeface="Calibri" panose="020F0502020204030204" pitchFamily="34" charset="0"/>
                <a:cs typeface="Times New Roman" panose="02020603050405020304" pitchFamily="18" charset="0"/>
              </a:rPr>
              <a:t>làm tốt các chức năng công tố và kiểm sát hoạt động tư pháp</a:t>
            </a:r>
            <a:r>
              <a:rPr lang="nl-NL" sz="2400" dirty="0">
                <a:solidFill>
                  <a:srgbClr val="0070C0"/>
                </a:solidFill>
                <a:latin typeface="+mj-lt"/>
                <a:ea typeface="Calibri" panose="020F0502020204030204" pitchFamily="34" charset="0"/>
                <a:cs typeface="Times New Roman" panose="02020603050405020304" pitchFamily="18" charset="0"/>
              </a:rPr>
              <a:t>, đảm bảo mọi hành vi tội phạm đều bị phát hiện, xử lý kịp thời, nghiêm minh, đặc biệt là tội phạm an ninh quốc gia và tội phạm tham nhũng.</a:t>
            </a:r>
            <a:endParaRPr lang="en-US" sz="2400" dirty="0">
              <a:solidFill>
                <a:srgbClr val="0070C0"/>
              </a:solidFill>
              <a:effectLst/>
              <a:latin typeface="+mj-lt"/>
              <a:ea typeface="Calibri" panose="020F0502020204030204" pitchFamily="34" charset="0"/>
              <a:cs typeface="Times New Roman" panose="02020603050405020304" pitchFamily="18" charset="0"/>
            </a:endParaRPr>
          </a:p>
        </p:txBody>
      </p:sp>
      <p:pic>
        <p:nvPicPr>
          <p:cNvPr id="10242" name="Picture 2" descr="Image result for chức năng công tố và kiểm sát hoạt động tư pháp"/>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00" y="1352729"/>
            <a:ext cx="3911600" cy="4743271"/>
          </a:xfrm>
          <a:prstGeom prst="rect">
            <a:avLst/>
          </a:prstGeom>
          <a:noFill/>
          <a:extLst>
            <a:ext uri="{909E8E84-426E-40DD-AFC4-6F175D3DCCD1}">
              <a14:hiddenFill xmlns="" xmlns:a14="http://schemas.microsoft.com/office/drawing/2010/main">
                <a:solidFill>
                  <a:srgbClr val="FFFFFF"/>
                </a:solidFill>
              </a14:hiddenFill>
            </a:ext>
          </a:extLst>
        </p:spPr>
      </p:pic>
      <p:pic>
        <p:nvPicPr>
          <p:cNvPr id="10250" name="Picture 10" descr="Image result for các vụ án tham nhũng lớn tại việt nam"/>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429000" y="1600200"/>
            <a:ext cx="8458200" cy="41148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0" y="5638800"/>
            <a:ext cx="9601200" cy="369332"/>
          </a:xfrm>
          <a:prstGeom prst="rect">
            <a:avLst/>
          </a:prstGeom>
        </p:spPr>
        <p:txBody>
          <a:bodyPr wrap="square">
            <a:spAutoFit/>
          </a:bodyPr>
          <a:lstStyle/>
          <a:p>
            <a:r>
              <a:rPr lang="vi-VN" dirty="0" smtClean="0"/>
              <a:t>Phan Văn Anh Vũ (tức </a:t>
            </a:r>
            <a:r>
              <a:rPr lang="vi-VN" b="1" dirty="0" smtClean="0"/>
              <a:t>Vũ "Nhôm"</a:t>
            </a:r>
            <a:r>
              <a:rPr lang="vi-VN" dirty="0" smtClean="0"/>
              <a:t>) gây thất thoát cho nhà nước lên đến 22.000 tỷ đồng</a:t>
            </a:r>
            <a:endParaRPr lang="en-US" dirty="0"/>
          </a:p>
        </p:txBody>
      </p:sp>
    </p:spTree>
    <p:extLst>
      <p:ext uri="{BB962C8B-B14F-4D97-AF65-F5344CB8AC3E}">
        <p14:creationId xmlns="" xmlns:p14="http://schemas.microsoft.com/office/powerpoint/2010/main" val="136559012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609600"/>
            <a:ext cx="2590800" cy="3785652"/>
          </a:xfrm>
          <a:prstGeom prst="rect">
            <a:avLst/>
          </a:prstGeom>
        </p:spPr>
        <p:txBody>
          <a:bodyPr wrap="square">
            <a:spAutoFit/>
          </a:bodyPr>
          <a:lstStyle/>
          <a:p>
            <a:pPr marL="342900" indent="-342900" algn="ctr">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1268" name="Picture 4"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114800" y="152400"/>
            <a:ext cx="7467600" cy="57912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4836987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118110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b="1" dirty="0">
                <a:solidFill>
                  <a:srgbClr val="CC0066"/>
                </a:solidFill>
                <a:latin typeface="+mj-lt"/>
                <a:ea typeface="Calibri" panose="020F0502020204030204" pitchFamily="34" charset="0"/>
                <a:cs typeface="Times New Roman" panose="02020603050405020304" pitchFamily="18" charset="0"/>
              </a:rPr>
              <a:t>Tổ chức lại các cơ quan điều tra </a:t>
            </a:r>
            <a:r>
              <a:rPr lang="nl-NL" sz="2400" dirty="0">
                <a:solidFill>
                  <a:srgbClr val="006600"/>
                </a:solidFill>
                <a:latin typeface="+mj-lt"/>
                <a:ea typeface="Calibri" panose="020F0502020204030204" pitchFamily="34" charset="0"/>
                <a:cs typeface="Times New Roman" panose="02020603050405020304" pitchFamily="18" charset="0"/>
              </a:rPr>
              <a:t>theo nguyên tắc gọn đầu mối, có sự chỉ đạo tập trung thống nhất, kiện toàn cơ quan thi hành án và thành lập cảnh sát tư pháp. </a:t>
            </a:r>
            <a:endParaRPr lang="en-US" sz="2400" dirty="0">
              <a:solidFill>
                <a:srgbClr val="006600"/>
              </a:solidFill>
              <a:effectLst/>
              <a:latin typeface="+mj-lt"/>
              <a:ea typeface="Calibri" panose="020F0502020204030204" pitchFamily="34" charset="0"/>
              <a:cs typeface="Times New Roman" panose="02020603050405020304" pitchFamily="18" charset="0"/>
            </a:endParaRPr>
          </a:p>
        </p:txBody>
      </p:sp>
      <p:sp>
        <p:nvSpPr>
          <p:cNvPr id="3" name="Rectangle 2"/>
          <p:cNvSpPr/>
          <p:nvPr/>
        </p:nvSpPr>
        <p:spPr>
          <a:xfrm>
            <a:off x="228600" y="2444115"/>
            <a:ext cx="11811000" cy="3170099"/>
          </a:xfrm>
          <a:prstGeom prst="rect">
            <a:avLst/>
          </a:prstGeom>
        </p:spPr>
        <p:txBody>
          <a:bodyPr wrap="square">
            <a:spAutoFit/>
          </a:bodyPr>
          <a:lstStyle/>
          <a:p>
            <a:pPr marL="342900" indent="-342900" algn="just">
              <a:buFont typeface="Wingdings" panose="05000000000000000000" pitchFamily="2" charset="2"/>
              <a:buChar char="§"/>
            </a:pPr>
            <a:r>
              <a:rPr lang="vi-VN" sz="2000" dirty="0" smtClean="0">
                <a:solidFill>
                  <a:srgbClr val="990000"/>
                </a:solidFill>
              </a:rPr>
              <a:t>Phòng </a:t>
            </a:r>
            <a:r>
              <a:rPr lang="vi-VN" sz="2000" dirty="0">
                <a:solidFill>
                  <a:srgbClr val="990000"/>
                </a:solidFill>
              </a:rPr>
              <a:t>tiếp nhận và thu thập thông tin tội phạm ( phòng 1)</a:t>
            </a:r>
          </a:p>
          <a:p>
            <a:pPr marL="342900" indent="-342900" algn="just">
              <a:buFont typeface="Wingdings" panose="05000000000000000000" pitchFamily="2" charset="2"/>
              <a:buChar char="§"/>
            </a:pPr>
            <a:r>
              <a:rPr lang="vi-VN" sz="2000" dirty="0">
                <a:solidFill>
                  <a:srgbClr val="00CCFF"/>
                </a:solidFill>
              </a:rPr>
              <a:t>Phòng Tham mưu tổng hợp (Phòng 2)</a:t>
            </a:r>
          </a:p>
          <a:p>
            <a:pPr marL="342900" indent="-342900" algn="just">
              <a:buFont typeface="Wingdings" panose="05000000000000000000" pitchFamily="2" charset="2"/>
              <a:buChar char="§"/>
            </a:pPr>
            <a:r>
              <a:rPr lang="vi-VN" sz="2000" dirty="0">
                <a:solidFill>
                  <a:srgbClr val="FF3399"/>
                </a:solidFill>
              </a:rPr>
              <a:t>Phòng điều tra tội phạm xảy ra tại các tỉnh phía Bắc (Phòng 3)</a:t>
            </a:r>
          </a:p>
          <a:p>
            <a:pPr marL="342900" indent="-342900" algn="just">
              <a:buFont typeface="Wingdings" panose="05000000000000000000" pitchFamily="2" charset="2"/>
              <a:buChar char="§"/>
            </a:pPr>
            <a:r>
              <a:rPr lang="vi-VN" sz="2000" dirty="0">
                <a:solidFill>
                  <a:srgbClr val="996633"/>
                </a:solidFill>
              </a:rPr>
              <a:t>Phòng điều tra tội phạm xảy ra tại các tỉnh miền Trung – Tây Nguyên, đặt tại TP Đà Nẵng (Phòng 4)</a:t>
            </a:r>
          </a:p>
          <a:p>
            <a:pPr marL="342900" indent="-342900" algn="just">
              <a:buFont typeface="Wingdings" panose="05000000000000000000" pitchFamily="2" charset="2"/>
              <a:buChar char="§"/>
            </a:pPr>
            <a:r>
              <a:rPr lang="vi-VN" sz="2000" dirty="0">
                <a:solidFill>
                  <a:srgbClr val="00B050"/>
                </a:solidFill>
              </a:rPr>
              <a:t>Phòng điều tra tội phạm xảy ra tại các tỉnh miền Nam, đặt tại TP Hồ Chí Minh (Phòng 5)</a:t>
            </a:r>
          </a:p>
          <a:p>
            <a:pPr marL="342900" indent="-342900" algn="just">
              <a:buFont typeface="Wingdings" panose="05000000000000000000" pitchFamily="2" charset="2"/>
              <a:buChar char="§"/>
            </a:pPr>
            <a:r>
              <a:rPr lang="vi-VN" sz="2000" dirty="0">
                <a:solidFill>
                  <a:srgbClr val="3333CC"/>
                </a:solidFill>
              </a:rPr>
              <a:t>Phòng điều tra tội phạm tham nhũng, chức vụ xảy ra trong hoạt động tư pháp (Phòng 6)</a:t>
            </a:r>
          </a:p>
          <a:p>
            <a:pPr marL="342900" indent="-342900" algn="just">
              <a:buFont typeface="Wingdings" panose="05000000000000000000" pitchFamily="2" charset="2"/>
              <a:buChar char="§"/>
            </a:pPr>
            <a:r>
              <a:rPr lang="vi-VN" sz="2000" dirty="0">
                <a:solidFill>
                  <a:srgbClr val="0070C0"/>
                </a:solidFill>
              </a:rPr>
              <a:t>Phòng kỹ thuật hình sự (Phòng 7)</a:t>
            </a:r>
          </a:p>
          <a:p>
            <a:pPr marL="342900" indent="-342900" algn="just">
              <a:buFont typeface="Wingdings" panose="05000000000000000000" pitchFamily="2" charset="2"/>
              <a:buChar char="§"/>
            </a:pPr>
            <a:r>
              <a:rPr lang="vi-VN" sz="2000" dirty="0">
                <a:solidFill>
                  <a:srgbClr val="FF0000"/>
                </a:solidFill>
              </a:rPr>
              <a:t>Phòng điều tra tội phạm xảy ra tại các tỉnh miền núi phía Bắc, đặt tại tỉnh Yên Bái ( Phòng 8)</a:t>
            </a:r>
          </a:p>
          <a:p>
            <a:pPr marL="342900" indent="-342900" algn="just">
              <a:buFont typeface="Wingdings" panose="05000000000000000000" pitchFamily="2" charset="2"/>
              <a:buChar char="§"/>
            </a:pPr>
            <a:r>
              <a:rPr lang="vi-VN" sz="2000" dirty="0">
                <a:solidFill>
                  <a:srgbClr val="6600CC"/>
                </a:solidFill>
              </a:rPr>
              <a:t>Phòng điều tra tội phạm xảy ra tại các tỉnh Tây Nguyên, đặt tại tỉnh Đắk Lắk (Phòng 9)</a:t>
            </a:r>
          </a:p>
          <a:p>
            <a:pPr marL="342900" indent="-342900" algn="just">
              <a:buFont typeface="Wingdings" panose="05000000000000000000" pitchFamily="2" charset="2"/>
              <a:buChar char="§"/>
            </a:pPr>
            <a:r>
              <a:rPr lang="vi-VN" sz="2000" dirty="0">
                <a:solidFill>
                  <a:srgbClr val="000000"/>
                </a:solidFill>
              </a:rPr>
              <a:t>Phòng điều tra tội phạm xảy ra tại các tỉnh Tây Nam bộ, đặt tại TP Cần Thơ (Phòng 10).</a:t>
            </a:r>
          </a:p>
        </p:txBody>
      </p:sp>
      <p:sp>
        <p:nvSpPr>
          <p:cNvPr id="4" name="Rectangle 3"/>
          <p:cNvSpPr/>
          <p:nvPr/>
        </p:nvSpPr>
        <p:spPr>
          <a:xfrm>
            <a:off x="533400" y="1088191"/>
            <a:ext cx="11277600" cy="1015663"/>
          </a:xfrm>
          <a:prstGeom prst="rect">
            <a:avLst/>
          </a:prstGeom>
        </p:spPr>
        <p:txBody>
          <a:bodyPr wrap="square">
            <a:spAutoFit/>
          </a:bodyPr>
          <a:lstStyle/>
          <a:p>
            <a:pPr algn="ctr"/>
            <a:r>
              <a:rPr lang="vi-VN" sz="2000" dirty="0">
                <a:solidFill>
                  <a:srgbClr val="3333CC"/>
                </a:solidFill>
              </a:rPr>
              <a:t>Hiện nay, Cơ quan điều tra Viện kiểm sát nhân dân tối cao được tổ chức ở cấp Trung ương, có trụ sở chính đặt tại thành phố Hà Nội, 02 Đại diện Thường trực đặt tại TP Đà Nẵng, TP Hồ Chí Minh và 10 phòng nghiệp vụ:</a:t>
            </a:r>
          </a:p>
        </p:txBody>
      </p:sp>
    </p:spTree>
    <p:extLst>
      <p:ext uri="{BB962C8B-B14F-4D97-AF65-F5344CB8AC3E}">
        <p14:creationId xmlns="" xmlns:p14="http://schemas.microsoft.com/office/powerpoint/2010/main" val="290190048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11734800" cy="1908215"/>
          </a:xfrm>
          <a:prstGeom prst="rect">
            <a:avLst/>
          </a:prstGeom>
        </p:spPr>
        <p:txBody>
          <a:bodyPr wrap="square">
            <a:spAutoFit/>
          </a:bodyPr>
          <a:lstStyle/>
          <a:p>
            <a:pPr marL="342900" indent="-342900" algn="just">
              <a:buFont typeface="Wingdings" pitchFamily="2" charset="2"/>
              <a:buChar char="§"/>
            </a:pPr>
            <a:r>
              <a:rPr lang="nl-NL" sz="2200" dirty="0" smtClean="0">
                <a:solidFill>
                  <a:srgbClr val="6600CC"/>
                </a:solidFill>
                <a:latin typeface="+mj-lt"/>
                <a:ea typeface="Calibri" panose="020F0502020204030204" pitchFamily="34" charset="0"/>
              </a:rPr>
              <a:t>Về chính quyền địa phương: </a:t>
            </a:r>
            <a:r>
              <a:rPr lang="pl-PL" sz="2400" dirty="0" smtClean="0"/>
              <a:t>xác định rõ thẩm quyền, trách nhiệm quản lý nhà nước của mỗi cấp chính quyền địa phương theo quy định của Hiến pháp và pháp luật</a:t>
            </a:r>
            <a:r>
              <a:rPr lang="en-US" sz="2400" dirty="0" smtClean="0"/>
              <a:t>. </a:t>
            </a:r>
            <a:r>
              <a:rPr lang="pl-PL" sz="2400" dirty="0" smtClean="0"/>
              <a:t>Hoàn thiện mô hình tổ chức chính quyền địa phương phù hợp với đặc điểm ở nông thôn, đô thị, hải đảo, đơn vị hành chính-kinh tế đặc biệt theo luật định.</a:t>
            </a:r>
            <a:endParaRPr lang="en-US" sz="2400" dirty="0" smtClean="0"/>
          </a:p>
          <a:p>
            <a:pPr marL="342900" indent="-342900" algn="just">
              <a:buFont typeface="Wingdings" pitchFamily="2" charset="2"/>
              <a:buChar char="§"/>
            </a:pPr>
            <a:endParaRPr lang="en-US" sz="2200" dirty="0">
              <a:solidFill>
                <a:srgbClr val="6600CC"/>
              </a:solidFill>
              <a:latin typeface="+mj-lt"/>
            </a:endParaRPr>
          </a:p>
        </p:txBody>
      </p:sp>
      <p:pic>
        <p:nvPicPr>
          <p:cNvPr id="5122" name="Picture 2" descr="Image result for bộ máychính quyền xã, phường, thị trấ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8873" y="1752600"/>
            <a:ext cx="5102727" cy="5181600"/>
          </a:xfrm>
          <a:prstGeom prst="rect">
            <a:avLst/>
          </a:prstGeom>
          <a:noFill/>
          <a:extLst>
            <a:ext uri="{909E8E84-426E-40DD-AFC4-6F175D3DCCD1}">
              <a14:hiddenFill xmlns="" xmlns:a14="http://schemas.microsoft.com/office/drawing/2010/main">
                <a:solidFill>
                  <a:srgbClr val="FFFFFF"/>
                </a:solidFill>
              </a14:hiddenFill>
            </a:ext>
          </a:extLst>
        </p:spPr>
      </p:pic>
      <p:pic>
        <p:nvPicPr>
          <p:cNvPr id="5124" name="Picture 4" descr="Image result for Sắp xếp lại hệ thống Tòa án nhân dân"/>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257800" y="2743201"/>
            <a:ext cx="6781800" cy="419099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9330878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523020" y="142399"/>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smtClean="0">
                <a:solidFill>
                  <a:srgbClr val="FFFFFF"/>
                </a:solidFill>
                <a:latin typeface="Arial" charset="0"/>
              </a:rPr>
              <a:t>4</a:t>
            </a:r>
            <a:endParaRPr lang="en-US" sz="2400" b="1" dirty="0">
              <a:solidFill>
                <a:srgbClr val="FFFFFF"/>
              </a:solidFill>
              <a:latin typeface="Arial" charset="0"/>
            </a:endParaRPr>
          </a:p>
        </p:txBody>
      </p:sp>
      <p:sp>
        <p:nvSpPr>
          <p:cNvPr id="4" name="Rectangle 3"/>
          <p:cNvSpPr/>
          <p:nvPr/>
        </p:nvSpPr>
        <p:spPr>
          <a:xfrm>
            <a:off x="584914" y="209386"/>
            <a:ext cx="10387885" cy="368819"/>
          </a:xfrm>
          <a:prstGeom prst="rect">
            <a:avLst/>
          </a:prstGeom>
        </p:spPr>
        <p:txBody>
          <a:bodyPr wrap="square">
            <a:spAutoFit/>
          </a:bodyPr>
          <a:lstStyle/>
          <a:p>
            <a:pPr marL="457200" indent="457200" algn="ctr">
              <a:lnSpc>
                <a:spcPts val="2000"/>
              </a:lnSpc>
              <a:spcAft>
                <a:spcPts val="0"/>
              </a:spcAft>
            </a:pPr>
            <a:r>
              <a:rPr lang="nl-NL" sz="2800" b="1" i="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Chú trọng công tác xây dựng đội </a:t>
            </a:r>
            <a:r>
              <a:rPr lang="nl-NL" sz="2800" b="1" i="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ngũ cán bộ, công </a:t>
            </a:r>
            <a:r>
              <a:rPr lang="nl-NL" sz="2800" b="1" i="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chức</a:t>
            </a:r>
            <a:endParaRPr lang="en-US" sz="28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61350" y="711567"/>
            <a:ext cx="10223144" cy="830997"/>
          </a:xfrm>
          <a:prstGeom prst="rect">
            <a:avLst/>
          </a:prstGeom>
        </p:spPr>
        <p:txBody>
          <a:bodyPr wrap="square">
            <a:spAutoFit/>
          </a:bodyPr>
          <a:lstStyle/>
          <a:p>
            <a:pPr algn="ctr"/>
            <a:r>
              <a:rPr lang="nl-NL" sz="2400" dirty="0">
                <a:solidFill>
                  <a:srgbClr val="3333CC"/>
                </a:solidFill>
                <a:latin typeface="+mj-lt"/>
                <a:ea typeface="Calibri" panose="020F0502020204030204" pitchFamily="34" charset="0"/>
              </a:rPr>
              <a:t>Cán bộ là cái gốc của mọi công việc, nhân tố quyết định sự thành bại của cách mạng, gắn liền với vận mệnh của Đảng, của chế </a:t>
            </a:r>
            <a:r>
              <a:rPr lang="nl-NL" sz="2400" dirty="0" smtClean="0">
                <a:solidFill>
                  <a:srgbClr val="3333CC"/>
                </a:solidFill>
                <a:latin typeface="+mj-lt"/>
                <a:ea typeface="Calibri" panose="020F0502020204030204" pitchFamily="34" charset="0"/>
              </a:rPr>
              <a:t>độ. </a:t>
            </a:r>
            <a:endParaRPr lang="en-US" sz="2400" dirty="0">
              <a:solidFill>
                <a:srgbClr val="3333CC"/>
              </a:solidFill>
              <a:latin typeface="+mj-lt"/>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961351" y="2133600"/>
            <a:ext cx="10223143" cy="424621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22702800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86"/>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1853625"/>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6" name="Rectangle 5"/>
          <p:cNvSpPr/>
          <p:nvPr/>
        </p:nvSpPr>
        <p:spPr>
          <a:xfrm>
            <a:off x="2187289" y="4684693"/>
            <a:ext cx="9699911" cy="954107"/>
          </a:xfrm>
          <a:prstGeom prst="rect">
            <a:avLst/>
          </a:prstGeom>
        </p:spPr>
        <p:txBody>
          <a:bodyPr wrap="square">
            <a:spAutoFit/>
          </a:bodyPr>
          <a:lstStyle/>
          <a:p>
            <a:pPr marL="457200" indent="-457200">
              <a:spcAft>
                <a:spcPts val="0"/>
              </a:spcAft>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a:t>
            </a:r>
            <a:r>
              <a:rPr lang="nl-NL" sz="2800" dirty="0" smtClean="0">
                <a:solidFill>
                  <a:srgbClr val="00B0F0"/>
                </a:solidFill>
                <a:latin typeface="+mj-lt"/>
                <a:ea typeface="Calibri" panose="020F0502020204030204" pitchFamily="34" charset="0"/>
                <a:cs typeface="Times New Roman" panose="02020603050405020304" pitchFamily="18" charset="0"/>
              </a:rPr>
              <a:t>hực </a:t>
            </a:r>
            <a:r>
              <a:rPr lang="nl-NL" sz="2800" dirty="0">
                <a:solidFill>
                  <a:srgbClr val="00B0F0"/>
                </a:solidFill>
                <a:latin typeface="+mj-lt"/>
                <a:ea typeface="Calibri" panose="020F0502020204030204" pitchFamily="34" charset="0"/>
                <a:cs typeface="Times New Roman" panose="02020603050405020304" pitchFamily="18" charset="0"/>
              </a:rPr>
              <a:t>hiện tốt các chủ trương, đường lối của Đảng, chính sách và pháp luật của Nhà nước.</a:t>
            </a:r>
            <a:endParaRPr lang="en-US" sz="2800" dirty="0">
              <a:solidFill>
                <a:srgbClr val="00B0F0"/>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88" y="2667000"/>
            <a:ext cx="5106975"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6600CC"/>
                </a:solidFill>
                <a:latin typeface="+mj-lt"/>
                <a:ea typeface="Calibri" panose="020F0502020204030204" pitchFamily="34" charset="0"/>
                <a:cs typeface="Times New Roman" panose="02020603050405020304" pitchFamily="18" charset="0"/>
              </a:rPr>
              <a:t>Tinh thần yêu </a:t>
            </a:r>
            <a:r>
              <a:rPr lang="nl-NL" sz="2800" dirty="0">
                <a:solidFill>
                  <a:srgbClr val="6600CC"/>
                </a:solidFill>
                <a:latin typeface="+mj-lt"/>
                <a:ea typeface="Calibri" panose="020F0502020204030204" pitchFamily="34" charset="0"/>
                <a:cs typeface="Times New Roman" panose="02020603050405020304" pitchFamily="18" charset="0"/>
              </a:rPr>
              <a:t>nước sâu sắc</a:t>
            </a:r>
            <a:endParaRPr lang="en-US" sz="2800" dirty="0">
              <a:solidFill>
                <a:srgbClr val="6600CC"/>
              </a:solidFill>
              <a:latin typeface="+mj-lt"/>
            </a:endParaRPr>
          </a:p>
        </p:txBody>
      </p:sp>
      <p:sp>
        <p:nvSpPr>
          <p:cNvPr id="8" name="Rectangle 7"/>
          <p:cNvSpPr/>
          <p:nvPr/>
        </p:nvSpPr>
        <p:spPr>
          <a:xfrm>
            <a:off x="1933289" y="3286780"/>
            <a:ext cx="4865434"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C00000"/>
                </a:solidFill>
                <a:latin typeface="+mj-lt"/>
                <a:ea typeface="Calibri" panose="020F0502020204030204" pitchFamily="34" charset="0"/>
                <a:cs typeface="Times New Roman" panose="02020603050405020304" pitchFamily="18" charset="0"/>
              </a:rPr>
              <a:t>Tận </a:t>
            </a:r>
            <a:r>
              <a:rPr lang="nl-NL" sz="2800" dirty="0">
                <a:solidFill>
                  <a:srgbClr val="C00000"/>
                </a:solidFill>
                <a:latin typeface="+mj-lt"/>
                <a:ea typeface="Calibri" panose="020F0502020204030204" pitchFamily="34" charset="0"/>
                <a:cs typeface="Times New Roman" panose="02020603050405020304" pitchFamily="18" charset="0"/>
              </a:rPr>
              <a:t>tụy phục vụ Nhân dân</a:t>
            </a:r>
            <a:endParaRPr lang="en-US" sz="2800" dirty="0">
              <a:solidFill>
                <a:srgbClr val="C00000"/>
              </a:solidFill>
              <a:latin typeface="+mj-lt"/>
            </a:endParaRPr>
          </a:p>
        </p:txBody>
      </p:sp>
      <p:sp>
        <p:nvSpPr>
          <p:cNvPr id="9" name="Rectangle 8"/>
          <p:cNvSpPr/>
          <p:nvPr/>
        </p:nvSpPr>
        <p:spPr>
          <a:xfrm>
            <a:off x="1958689" y="3972580"/>
            <a:ext cx="7840608" cy="523220"/>
          </a:xfrm>
          <a:prstGeom prst="rect">
            <a:avLst/>
          </a:prstGeom>
        </p:spPr>
        <p:txBody>
          <a:bodyPr wrap="none">
            <a:spAutoFit/>
          </a:bodyPr>
          <a:lstStyle/>
          <a:p>
            <a:pPr marL="457200" indent="-457200">
              <a:buFont typeface="Wingdings" panose="05000000000000000000" pitchFamily="2" charset="2"/>
              <a:buChar char="§"/>
            </a:pPr>
            <a:r>
              <a:rPr lang="nl-NL" sz="2800" dirty="0" smtClean="0">
                <a:solidFill>
                  <a:srgbClr val="00B050"/>
                </a:solidFill>
                <a:latin typeface="+mj-lt"/>
                <a:ea typeface="Calibri" panose="020F0502020204030204" pitchFamily="34" charset="0"/>
                <a:cs typeface="Times New Roman" panose="02020603050405020304" pitchFamily="18" charset="0"/>
              </a:rPr>
              <a:t>Kiên </a:t>
            </a:r>
            <a:r>
              <a:rPr lang="nl-NL" sz="2800" dirty="0">
                <a:solidFill>
                  <a:srgbClr val="00B050"/>
                </a:solidFill>
                <a:latin typeface="+mj-lt"/>
                <a:ea typeface="Calibri" panose="020F0502020204030204" pitchFamily="34" charset="0"/>
                <a:cs typeface="Times New Roman" panose="02020603050405020304" pitchFamily="18" charset="0"/>
              </a:rPr>
              <a:t>định mục tiêu độc lập dân tộc và </a:t>
            </a:r>
            <a:r>
              <a:rPr lang="nl-NL" sz="2800" dirty="0" smtClean="0">
                <a:solidFill>
                  <a:srgbClr val="00B050"/>
                </a:solidFill>
                <a:latin typeface="+mj-lt"/>
                <a:ea typeface="Calibri" panose="020F0502020204030204" pitchFamily="34" charset="0"/>
                <a:cs typeface="Times New Roman" panose="02020603050405020304" pitchFamily="18" charset="0"/>
              </a:rPr>
              <a:t>CNXH </a:t>
            </a:r>
            <a:endParaRPr lang="en-US" sz="2800" dirty="0">
              <a:solidFill>
                <a:srgbClr val="00B050"/>
              </a:solidFill>
              <a:latin typeface="+mj-lt"/>
            </a:endParaRPr>
          </a:p>
        </p:txBody>
      </p:sp>
      <p:sp>
        <p:nvSpPr>
          <p:cNvPr id="15361" name="Rectangle 1"/>
          <p:cNvSpPr>
            <a:spLocks noChangeArrowheads="1"/>
          </p:cNvSpPr>
          <p:nvPr/>
        </p:nvSpPr>
        <p:spPr bwMode="auto">
          <a:xfrm>
            <a:off x="152400" y="265093"/>
            <a:ext cx="118872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pl-PL" sz="28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Đảng tập trung lãnh đạo về đường lối, chủ trương, xây dựng tiêu chí, tiêu chuẩn, cơ chế, chính sách về cán bộ, công chức. </a:t>
            </a:r>
            <a:endParaRPr kumimoji="0" lang="pl-PL" sz="2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194763164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295400"/>
            <a:ext cx="4572000" cy="707886"/>
          </a:xfrm>
          <a:prstGeom prst="rect">
            <a:avLst/>
          </a:prstGeom>
        </p:spPr>
        <p:txBody>
          <a:bodyPr wrap="square">
            <a:spAutoFit/>
          </a:bodyPr>
          <a:lstStyle/>
          <a:p>
            <a:pPr marL="342900" indent="-342900"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sp>
        <p:nvSpPr>
          <p:cNvPr id="3" name="Rectangle 2"/>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257800" y="1143000"/>
            <a:ext cx="6591300" cy="44958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Rectangle 3"/>
          <p:cNvSpPr/>
          <p:nvPr/>
        </p:nvSpPr>
        <p:spPr>
          <a:xfrm>
            <a:off x="457200" y="2414944"/>
            <a:ext cx="4572000" cy="707886"/>
          </a:xfrm>
          <a:prstGeom prst="rect">
            <a:avLst/>
          </a:prstGeom>
        </p:spPr>
        <p:txBody>
          <a:bodyPr wrap="square">
            <a:spAutoFit/>
          </a:bodyPr>
          <a:lstStyle/>
          <a:p>
            <a:pPr marL="285750" indent="-285750" algn="just">
              <a:buFont typeface="Wingdings" panose="05000000000000000000" pitchFamily="2" charset="2"/>
              <a:buChar char="§"/>
            </a:pPr>
            <a:r>
              <a:rPr lang="nl-NL" sz="2000" dirty="0" smtClean="0">
                <a:solidFill>
                  <a:srgbClr val="CC0066"/>
                </a:solidFill>
                <a:latin typeface="+mj-lt"/>
                <a:ea typeface="Calibri" panose="020F0502020204030204" pitchFamily="34" charset="0"/>
              </a:rPr>
              <a:t>Không </a:t>
            </a:r>
            <a:r>
              <a:rPr lang="nl-NL" sz="2000" dirty="0">
                <a:solidFill>
                  <a:srgbClr val="CC0066"/>
                </a:solidFill>
                <a:latin typeface="+mj-lt"/>
                <a:ea typeface="Calibri" panose="020F0502020204030204" pitchFamily="34" charset="0"/>
              </a:rPr>
              <a:t>tham nhũng và kiên quyết đấu tranh chống tham nhũng</a:t>
            </a:r>
            <a:endParaRPr lang="en-US" sz="2000" dirty="0">
              <a:solidFill>
                <a:srgbClr val="CC0066"/>
              </a:solidFill>
              <a:latin typeface="+mj-lt"/>
            </a:endParaRPr>
          </a:p>
        </p:txBody>
      </p:sp>
      <p:sp>
        <p:nvSpPr>
          <p:cNvPr id="5" name="Rectangle 4"/>
          <p:cNvSpPr/>
          <p:nvPr/>
        </p:nvSpPr>
        <p:spPr>
          <a:xfrm>
            <a:off x="457200" y="3534489"/>
            <a:ext cx="4572000" cy="707886"/>
          </a:xfrm>
          <a:prstGeom prst="rect">
            <a:avLst/>
          </a:prstGeom>
        </p:spPr>
        <p:txBody>
          <a:bodyPr wrap="square">
            <a:spAutoFit/>
          </a:bodyPr>
          <a:lstStyle/>
          <a:p>
            <a:pPr marL="285750" indent="-285750"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0" y="4724400"/>
            <a:ext cx="5029200" cy="605294"/>
          </a:xfrm>
          <a:prstGeom prst="rect">
            <a:avLst/>
          </a:prstGeom>
        </p:spPr>
        <p:txBody>
          <a:bodyPr wrap="square">
            <a:spAutoFit/>
          </a:bodyPr>
          <a:lstStyle/>
          <a:p>
            <a:pPr marL="800100" indent="-342900" algn="just">
              <a:lnSpc>
                <a:spcPts val="2000"/>
              </a:lnSpc>
              <a:spcAft>
                <a:spcPts val="0"/>
              </a:spcAft>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a:t>
            </a:r>
            <a:r>
              <a:rPr lang="nl-NL" sz="2000" dirty="0" smtClean="0">
                <a:solidFill>
                  <a:srgbClr val="006600"/>
                </a:solidFill>
                <a:latin typeface="+mj-lt"/>
                <a:ea typeface="Calibri" panose="020F0502020204030204" pitchFamily="34" charset="0"/>
                <a:cs typeface="Times New Roman" panose="02020603050405020304" pitchFamily="18" charset="0"/>
              </a:rPr>
              <a:t>ắn </a:t>
            </a:r>
            <a:r>
              <a:rPr lang="nl-NL" sz="2000" dirty="0">
                <a:solidFill>
                  <a:srgbClr val="006600"/>
                </a:solidFill>
                <a:latin typeface="+mj-lt"/>
                <a:ea typeface="Calibri" panose="020F0502020204030204" pitchFamily="34" charset="0"/>
                <a:cs typeface="Times New Roman" panose="02020603050405020304" pitchFamily="18" charset="0"/>
              </a:rPr>
              <a:t>bó mật thiết với nhân dân, được nhân dân tín nhiệm. </a:t>
            </a:r>
            <a:endParaRPr lang="en-US" sz="2000" dirty="0">
              <a:solidFill>
                <a:srgbClr val="0066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290227553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 y="228600"/>
            <a:ext cx="11506200" cy="584775"/>
          </a:xfrm>
          <a:prstGeom prst="rect">
            <a:avLst/>
          </a:prstGeom>
        </p:spPr>
        <p:txBody>
          <a:bodyPr wrap="square">
            <a:spAutoFit/>
          </a:bodyPr>
          <a:lstStyle/>
          <a:p>
            <a:pPr marL="342900" indent="-342900" algn="ctr">
              <a:buFont typeface="Wingdings" panose="05000000000000000000" pitchFamily="2" charset="2"/>
              <a:buChar char="v"/>
            </a:pPr>
            <a:r>
              <a:rPr lang="nl-NL" sz="3200" b="1" dirty="0" smtClean="0">
                <a:solidFill>
                  <a:srgbClr val="FF3399"/>
                </a:solidFill>
              </a:rPr>
              <a:t> T</a:t>
            </a:r>
            <a:r>
              <a:rPr lang="nl-NL" sz="3200" b="1" u="sng" dirty="0" smtClean="0">
                <a:solidFill>
                  <a:srgbClr val="FF3399"/>
                </a:solidFill>
              </a:rPr>
              <a:t>iêu </a:t>
            </a:r>
            <a:r>
              <a:rPr lang="nl-NL" sz="3200" b="1" u="sng" dirty="0">
                <a:solidFill>
                  <a:srgbClr val="FF3399"/>
                </a:solidFill>
              </a:rPr>
              <a:t>chuẩn chung của cán bộ trong thời kỳ đổi </a:t>
            </a:r>
            <a:r>
              <a:rPr lang="nl-NL" sz="3200" b="1" u="sng" dirty="0" smtClean="0">
                <a:solidFill>
                  <a:srgbClr val="FF3399"/>
                </a:solidFill>
              </a:rPr>
              <a:t>mớ</a:t>
            </a:r>
            <a:r>
              <a:rPr lang="nl-NL" sz="3200" b="1" dirty="0" smtClean="0">
                <a:solidFill>
                  <a:srgbClr val="FF3399"/>
                </a:solidFill>
              </a:rPr>
              <a:t>i</a:t>
            </a:r>
            <a:r>
              <a:rPr lang="nl-NL" sz="3200" dirty="0" smtClean="0">
                <a:solidFill>
                  <a:srgbClr val="FF3399"/>
                </a:solidFill>
              </a:rPr>
              <a:t>:</a:t>
            </a:r>
            <a:endParaRPr lang="en-US" sz="3200" dirty="0">
              <a:solidFill>
                <a:srgbClr val="FF3399"/>
              </a:solidFill>
              <a:latin typeface="+mj-lt"/>
            </a:endParaRPr>
          </a:p>
        </p:txBody>
      </p:sp>
      <p:sp>
        <p:nvSpPr>
          <p:cNvPr id="3" name="Rectangle 2"/>
          <p:cNvSpPr/>
          <p:nvPr/>
        </p:nvSpPr>
        <p:spPr>
          <a:xfrm>
            <a:off x="430690" y="1570572"/>
            <a:ext cx="3884397"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a:t>
            </a:r>
            <a:r>
              <a:rPr lang="nl-NL" sz="2400" dirty="0" smtClean="0">
                <a:solidFill>
                  <a:srgbClr val="6600CC"/>
                </a:solidFill>
                <a:latin typeface="+mj-lt"/>
                <a:ea typeface="Calibri" panose="020F0502020204030204" pitchFamily="34" charset="0"/>
              </a:rPr>
              <a:t>về:</a:t>
            </a:r>
            <a:endParaRPr lang="en-US" sz="2400" dirty="0">
              <a:solidFill>
                <a:srgbClr val="6600CC"/>
              </a:solidFill>
              <a:latin typeface="+mj-lt"/>
            </a:endParaRPr>
          </a:p>
        </p:txBody>
      </p:sp>
      <p:sp>
        <p:nvSpPr>
          <p:cNvPr id="4" name="Rectangle 3"/>
          <p:cNvSpPr/>
          <p:nvPr/>
        </p:nvSpPr>
        <p:spPr>
          <a:xfrm>
            <a:off x="4916831" y="787568"/>
            <a:ext cx="2704587"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00B050"/>
                </a:solidFill>
                <a:latin typeface="+mj-lt"/>
                <a:ea typeface="Calibri" panose="020F0502020204030204" pitchFamily="34" charset="0"/>
              </a:rPr>
              <a:t>Lý </a:t>
            </a:r>
            <a:r>
              <a:rPr lang="nl-NL" sz="2400" dirty="0">
                <a:solidFill>
                  <a:srgbClr val="00B050"/>
                </a:solidFill>
                <a:latin typeface="+mj-lt"/>
                <a:ea typeface="Calibri" panose="020F0502020204030204" pitchFamily="34" charset="0"/>
              </a:rPr>
              <a:t>luận chính trị</a:t>
            </a:r>
            <a:endParaRPr lang="en-US" sz="2400" dirty="0">
              <a:solidFill>
                <a:srgbClr val="00B050"/>
              </a:solidFill>
              <a:latin typeface="+mj-lt"/>
            </a:endParaRPr>
          </a:p>
        </p:txBody>
      </p:sp>
      <p:sp>
        <p:nvSpPr>
          <p:cNvPr id="5" name="Rectangle 4"/>
          <p:cNvSpPr/>
          <p:nvPr/>
        </p:nvSpPr>
        <p:spPr>
          <a:xfrm>
            <a:off x="4942231" y="1570572"/>
            <a:ext cx="4929555"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996633"/>
                </a:solidFill>
                <a:latin typeface="+mj-lt"/>
                <a:ea typeface="Calibri" panose="020F0502020204030204" pitchFamily="34" charset="0"/>
              </a:rPr>
              <a:t>Quan </a:t>
            </a:r>
            <a:r>
              <a:rPr lang="nl-NL" sz="2400" dirty="0">
                <a:solidFill>
                  <a:srgbClr val="996633"/>
                </a:solidFill>
                <a:latin typeface="+mj-lt"/>
                <a:ea typeface="Calibri" panose="020F0502020204030204" pitchFamily="34" charset="0"/>
              </a:rPr>
              <a:t>điểm, đường lối của Đảng</a:t>
            </a:r>
            <a:endParaRPr lang="en-US" sz="2400" dirty="0">
              <a:solidFill>
                <a:srgbClr val="996633"/>
              </a:solidFill>
              <a:latin typeface="+mj-lt"/>
            </a:endParaRPr>
          </a:p>
        </p:txBody>
      </p:sp>
      <p:sp>
        <p:nvSpPr>
          <p:cNvPr id="6" name="Rectangle 5"/>
          <p:cNvSpPr/>
          <p:nvPr/>
        </p:nvSpPr>
        <p:spPr>
          <a:xfrm>
            <a:off x="4942231" y="2306792"/>
            <a:ext cx="5904180" cy="461665"/>
          </a:xfrm>
          <a:prstGeom prst="rect">
            <a:avLst/>
          </a:prstGeom>
        </p:spPr>
        <p:txBody>
          <a:bodyPr wrap="none">
            <a:spAutoFit/>
          </a:bodyPr>
          <a:lstStyle/>
          <a:p>
            <a:pPr marL="342900" indent="-342900">
              <a:buFont typeface="Wingdings" panose="05000000000000000000" pitchFamily="2" charset="2"/>
              <a:buChar char="ü"/>
            </a:pPr>
            <a:r>
              <a:rPr lang="nl-NL" sz="2400" dirty="0" smtClean="0">
                <a:solidFill>
                  <a:srgbClr val="660066"/>
                </a:solidFill>
                <a:latin typeface="+mj-lt"/>
                <a:ea typeface="Calibri" panose="020F0502020204030204" pitchFamily="34" charset="0"/>
              </a:rPr>
              <a:t>Chính </a:t>
            </a:r>
            <a:r>
              <a:rPr lang="nl-NL" sz="2400" dirty="0">
                <a:solidFill>
                  <a:srgbClr val="660066"/>
                </a:solidFill>
                <a:latin typeface="+mj-lt"/>
                <a:ea typeface="Calibri" panose="020F0502020204030204" pitchFamily="34" charset="0"/>
              </a:rPr>
              <a:t>sách và pháp luật của Nhà nước</a:t>
            </a:r>
            <a:endParaRPr lang="en-US" sz="2400" dirty="0">
              <a:solidFill>
                <a:srgbClr val="660066"/>
              </a:solidFill>
              <a:latin typeface="+mj-lt"/>
            </a:endParaRPr>
          </a:p>
        </p:txBody>
      </p:sp>
      <p:sp>
        <p:nvSpPr>
          <p:cNvPr id="7" name="Rectangle 6"/>
          <p:cNvSpPr/>
          <p:nvPr/>
        </p:nvSpPr>
        <p:spPr>
          <a:xfrm>
            <a:off x="430690" y="3133519"/>
            <a:ext cx="5282215" cy="461665"/>
          </a:xfrm>
          <a:prstGeom prst="rect">
            <a:avLst/>
          </a:prstGeom>
        </p:spPr>
        <p:txBody>
          <a:bodyPr wrap="none">
            <a:spAutoFit/>
          </a:bodyPr>
          <a:lstStyle/>
          <a:p>
            <a:pPr marL="342900" indent="-342900">
              <a:buFont typeface="Wingdings" panose="05000000000000000000" pitchFamily="2" charset="2"/>
              <a:buChar char="§"/>
            </a:pPr>
            <a:r>
              <a:rPr lang="nl-NL" sz="2400" dirty="0" smtClean="0">
                <a:solidFill>
                  <a:srgbClr val="C00000"/>
                </a:solidFill>
                <a:latin typeface="+mj-lt"/>
                <a:ea typeface="Calibri" panose="020F0502020204030204" pitchFamily="34" charset="0"/>
              </a:rPr>
              <a:t>Có </a:t>
            </a:r>
            <a:r>
              <a:rPr lang="nl-NL" sz="2400" dirty="0">
                <a:solidFill>
                  <a:srgbClr val="C00000"/>
                </a:solidFill>
                <a:latin typeface="+mj-lt"/>
                <a:ea typeface="Calibri" panose="020F0502020204030204" pitchFamily="34" charset="0"/>
              </a:rPr>
              <a:t>trình độ </a:t>
            </a:r>
            <a:r>
              <a:rPr lang="nl-NL" sz="2400" b="1" dirty="0">
                <a:solidFill>
                  <a:srgbClr val="006600"/>
                </a:solidFill>
                <a:latin typeface="+mj-lt"/>
                <a:ea typeface="Calibri" panose="020F0502020204030204" pitchFamily="34" charset="0"/>
              </a:rPr>
              <a:t>văn hóa,</a:t>
            </a:r>
            <a:r>
              <a:rPr lang="nl-NL" sz="2400" dirty="0">
                <a:solidFill>
                  <a:srgbClr val="C00000"/>
                </a:solidFill>
                <a:latin typeface="+mj-lt"/>
                <a:ea typeface="Calibri" panose="020F0502020204030204" pitchFamily="34" charset="0"/>
              </a:rPr>
              <a:t> </a:t>
            </a:r>
            <a:r>
              <a:rPr lang="nl-NL" sz="2400" b="1" dirty="0">
                <a:solidFill>
                  <a:srgbClr val="00CCFF"/>
                </a:solidFill>
                <a:latin typeface="+mj-lt"/>
                <a:ea typeface="Calibri" panose="020F0502020204030204" pitchFamily="34" charset="0"/>
              </a:rPr>
              <a:t>chuyên môn</a:t>
            </a:r>
            <a:endParaRPr lang="en-US" sz="2400" b="1" dirty="0">
              <a:solidFill>
                <a:srgbClr val="00CCFF"/>
              </a:solidFill>
              <a:latin typeface="+mj-lt"/>
            </a:endParaRPr>
          </a:p>
        </p:txBody>
      </p:sp>
      <p:sp>
        <p:nvSpPr>
          <p:cNvPr id="10" name="Rectangle 9"/>
          <p:cNvSpPr/>
          <p:nvPr/>
        </p:nvSpPr>
        <p:spPr>
          <a:xfrm>
            <a:off x="430690" y="4200320"/>
            <a:ext cx="11151710" cy="830997"/>
          </a:xfrm>
          <a:prstGeom prst="rect">
            <a:avLst/>
          </a:prstGeom>
        </p:spPr>
        <p:txBody>
          <a:bodyPr wrap="square">
            <a:spAutoFit/>
          </a:bodyPr>
          <a:lstStyle/>
          <a:p>
            <a:pPr marL="342900" indent="-342900" algn="just">
              <a:spcAft>
                <a:spcPts val="0"/>
              </a:spcAf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a:t>
            </a:r>
            <a:r>
              <a:rPr lang="nl-NL" sz="2400" dirty="0" smtClean="0">
                <a:solidFill>
                  <a:srgbClr val="663300"/>
                </a:solidFill>
                <a:latin typeface="+mj-lt"/>
                <a:ea typeface="Calibri" panose="020F0502020204030204" pitchFamily="34" charset="0"/>
                <a:cs typeface="Times New Roman" panose="02020603050405020304" pitchFamily="18" charset="0"/>
              </a:rPr>
              <a:t>ủ </a:t>
            </a:r>
            <a:r>
              <a:rPr lang="nl-NL" sz="2400" dirty="0">
                <a:solidFill>
                  <a:srgbClr val="663300"/>
                </a:solidFill>
                <a:latin typeface="+mj-lt"/>
                <a:ea typeface="Calibri" panose="020F0502020204030204" pitchFamily="34" charset="0"/>
                <a:cs typeface="Times New Roman" panose="02020603050405020304" pitchFamily="18" charset="0"/>
              </a:rPr>
              <a:t>năng lực và sức khỏe để làm việc có hiệu quả, đáp ứng nhu cầu và nhiệm vụ được giao.</a:t>
            </a:r>
            <a:endParaRPr lang="en-US" sz="2400" dirty="0">
              <a:solidFill>
                <a:srgbClr val="663300"/>
              </a:solidFill>
              <a:effectLst/>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87" y="1160299"/>
            <a:ext cx="627144" cy="6411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87" y="1801405"/>
            <a:ext cx="601744" cy="6262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87" y="1801405"/>
            <a:ext cx="62714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63815715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2" descr="Kết quả hình ảnh cho quy định rõ trách nhiệm, thẩm quyền của mỗi tổ chức, mỗi cấp trong xây dựng đội ngũ cán bộ"/>
          <p:cNvPicPr>
            <a:picLocks noChangeAspect="1" noChangeArrowheads="1"/>
          </p:cNvPicPr>
          <p:nvPr/>
        </p:nvPicPr>
        <p:blipFill>
          <a:blip r:embed="rId2"/>
          <a:srcRect/>
          <a:stretch>
            <a:fillRect/>
          </a:stretch>
        </p:blipFill>
        <p:spPr bwMode="auto">
          <a:xfrm>
            <a:off x="2514600" y="1676398"/>
            <a:ext cx="7772400" cy="5181602"/>
          </a:xfrm>
          <a:prstGeom prst="rect">
            <a:avLst/>
          </a:prstGeom>
          <a:noFill/>
        </p:spPr>
      </p:pic>
      <p:sp>
        <p:nvSpPr>
          <p:cNvPr id="4" name="Rectangle 3"/>
          <p:cNvSpPr/>
          <p:nvPr/>
        </p:nvSpPr>
        <p:spPr>
          <a:xfrm>
            <a:off x="762000" y="304800"/>
            <a:ext cx="10668000" cy="830997"/>
          </a:xfrm>
          <a:prstGeom prst="rect">
            <a:avLst/>
          </a:prstGeom>
        </p:spPr>
        <p:txBody>
          <a:bodyPr wrap="square">
            <a:spAutoFit/>
          </a:bodyPr>
          <a:lstStyle/>
          <a:p>
            <a:r>
              <a:rPr lang="pl-PL" sz="2400" dirty="0" smtClean="0"/>
              <a:t>Đẩy mạnh dân chủ hóa công tác cán bộ, quy định rõ trách nhiệm, thẩm quyền của mỗi tổ chức, mỗi cấp trong xây dựng đội ngũ cán bộ, công chức </a:t>
            </a:r>
            <a:endParaRPr lang="en-US" sz="2400"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tình trạng tham nhũng và sự suy thoái về tư tưởng chính trị, đạo đức, lối số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566641" y="1150002"/>
            <a:ext cx="3333750" cy="17122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257"/>
          <p:cNvSpPr>
            <a:spLocks noChangeArrowheads="1"/>
          </p:cNvSpPr>
          <p:nvPr/>
        </p:nvSpPr>
        <p:spPr bwMode="gray">
          <a:xfrm rot="3419336">
            <a:off x="103389" y="142401"/>
            <a:ext cx="529350"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a:solidFill>
                <a:srgbClr val="000000"/>
              </a:solidFill>
            </a:endParaRPr>
          </a:p>
        </p:txBody>
      </p:sp>
      <p:sp>
        <p:nvSpPr>
          <p:cNvPr id="6" name="Text Box 268"/>
          <p:cNvSpPr txBox="1">
            <a:spLocks noChangeArrowheads="1"/>
          </p:cNvSpPr>
          <p:nvPr/>
        </p:nvSpPr>
        <p:spPr bwMode="gray">
          <a:xfrm>
            <a:off x="269067" y="177258"/>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smtClean="0">
                <a:solidFill>
                  <a:srgbClr val="FFFFFF"/>
                </a:solidFill>
                <a:latin typeface="Arial" charset="0"/>
              </a:rPr>
              <a:t>5</a:t>
            </a:r>
            <a:endParaRPr lang="en-US" sz="2400" b="1" dirty="0">
              <a:solidFill>
                <a:srgbClr val="FFFFFF"/>
              </a:solidFill>
              <a:latin typeface="Arial" charset="0"/>
            </a:endParaRPr>
          </a:p>
        </p:txBody>
      </p:sp>
      <p:sp>
        <p:nvSpPr>
          <p:cNvPr id="7" name="Line 256"/>
          <p:cNvSpPr>
            <a:spLocks noChangeShapeType="1"/>
          </p:cNvSpPr>
          <p:nvPr/>
        </p:nvSpPr>
        <p:spPr bwMode="gray">
          <a:xfrm>
            <a:off x="2211952" y="824418"/>
            <a:ext cx="6354689"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a:solidFill>
                <a:srgbClr val="000000"/>
              </a:solidFill>
            </a:endParaRPr>
          </a:p>
        </p:txBody>
      </p:sp>
      <p:sp>
        <p:nvSpPr>
          <p:cNvPr id="4" name="Rectangle 3"/>
          <p:cNvSpPr/>
          <p:nvPr/>
        </p:nvSpPr>
        <p:spPr>
          <a:xfrm>
            <a:off x="457200" y="152400"/>
            <a:ext cx="11734800" cy="630942"/>
          </a:xfrm>
          <a:prstGeom prst="rect">
            <a:avLst/>
          </a:prstGeom>
        </p:spPr>
        <p:txBody>
          <a:bodyPr wrap="square">
            <a:spAutoFit/>
          </a:bodyPr>
          <a:lstStyle/>
          <a:p>
            <a:pPr marL="457200" indent="457200">
              <a:lnSpc>
                <a:spcPts val="2100"/>
              </a:lnSpc>
              <a:spcAft>
                <a:spcPts val="0"/>
              </a:spcAft>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a:t>
            </a:r>
            <a:r>
              <a:rPr lang="nl-NL" sz="2400" b="1" i="1" dirty="0" smtClean="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nhũng, lãng phí, quan liêu, hách dịch, cửa quyền; thực hành tiết kiệm trong các cơ quan nhà nước và trong đội ngũ cán bộ công chức</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8" name="Rectangle 7"/>
          <p:cNvSpPr/>
          <p:nvPr/>
        </p:nvSpPr>
        <p:spPr>
          <a:xfrm>
            <a:off x="3510034" y="1237826"/>
            <a:ext cx="4567167" cy="923330"/>
          </a:xfrm>
          <a:prstGeom prst="rect">
            <a:avLst/>
          </a:prstGeom>
          <a:ln>
            <a:solidFill>
              <a:srgbClr val="6600CC"/>
            </a:solidFill>
          </a:ln>
        </p:spPr>
        <p:txBody>
          <a:bodyPr wrap="square">
            <a:spAutoFit/>
          </a:bodyPr>
          <a:lstStyle/>
          <a:p>
            <a:pPr algn="ctr"/>
            <a:r>
              <a:rPr lang="nl-NL" dirty="0" smtClean="0">
                <a:solidFill>
                  <a:srgbClr val="000066"/>
                </a:solidFill>
                <a:latin typeface="+mj-lt"/>
                <a:ea typeface="Times New Roman" panose="02020603050405020304" pitchFamily="18" charset="0"/>
              </a:rPr>
              <a:t>Tình </a:t>
            </a:r>
            <a:r>
              <a:rPr lang="nl-NL" dirty="0">
                <a:solidFill>
                  <a:srgbClr val="000066"/>
                </a:solidFill>
                <a:latin typeface="+mj-lt"/>
                <a:ea typeface="Times New Roman" panose="02020603050405020304" pitchFamily="18" charset="0"/>
              </a:rPr>
              <a:t>trạng tham nhũng và sự suy thoái về tư tưởng chính trị, đạo đức, lối sống của một bộ phận không nhỏ cán bộ, đảng viên </a:t>
            </a:r>
            <a:endParaRPr lang="en-US" dirty="0">
              <a:solidFill>
                <a:srgbClr val="000066"/>
              </a:solidFill>
              <a:latin typeface="+mj-lt"/>
            </a:endParaRPr>
          </a:p>
        </p:txBody>
      </p:sp>
      <p:pic>
        <p:nvPicPr>
          <p:cNvPr id="2054" name="Picture 6"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46846" y="1147701"/>
            <a:ext cx="2801155" cy="17145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6" name="Picture 8" descr="Image result for tình trạng tham nhũng và sự suy thoái về tư tưởng chính trị, đạo đức, lối sốn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228600" y="2895600"/>
            <a:ext cx="2819401" cy="1781298"/>
          </a:xfrm>
          <a:prstGeom prst="rect">
            <a:avLst/>
          </a:prstGeom>
          <a:noFill/>
          <a:extLst>
            <a:ext uri="{909E8E84-426E-40DD-AFC4-6F175D3DCCD1}">
              <a14:hiddenFill xmlns="" xmlns:a14="http://schemas.microsoft.com/office/drawing/2010/main">
                <a:solidFill>
                  <a:srgbClr val="FFFFFF"/>
                </a:solidFill>
              </a14:hiddenFill>
            </a:ext>
          </a:extLst>
        </p:spPr>
      </p:pic>
      <p:pic>
        <p:nvPicPr>
          <p:cNvPr id="2058" name="Picture 10" descr="Related image"/>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8566642" y="2895601"/>
            <a:ext cx="3333750" cy="1781297"/>
          </a:xfrm>
          <a:prstGeom prst="rect">
            <a:avLst/>
          </a:prstGeom>
          <a:noFill/>
          <a:extLst>
            <a:ext uri="{909E8E84-426E-40DD-AFC4-6F175D3DCCD1}">
              <a14:hiddenFill xmlns="" xmlns:a14="http://schemas.microsoft.com/office/drawing/2010/main">
                <a:solidFill>
                  <a:srgbClr val="FFFFFF"/>
                </a:solidFill>
              </a14:hiddenFill>
            </a:ext>
          </a:extLst>
        </p:spPr>
      </p:pic>
      <p:pic>
        <p:nvPicPr>
          <p:cNvPr id="2060" name="Picture 12" descr="Related image"/>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8566642" y="4710297"/>
            <a:ext cx="3333749" cy="1793139"/>
          </a:xfrm>
          <a:prstGeom prst="rect">
            <a:avLst/>
          </a:prstGeom>
          <a:noFill/>
          <a:extLst>
            <a:ext uri="{909E8E84-426E-40DD-AFC4-6F175D3DCCD1}">
              <a14:hiddenFill xmlns=""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228601" y="4676898"/>
            <a:ext cx="2819400" cy="1818060"/>
          </a:xfrm>
          <a:prstGeom prst="rect">
            <a:avLst/>
          </a:prstGeom>
          <a:noFill/>
          <a:extLst>
            <a:ext uri="{909E8E84-426E-40DD-AFC4-6F175D3DCCD1}">
              <a14:hiddenFill xmlns="" xmlns:a14="http://schemas.microsoft.com/office/drawing/2010/main">
                <a:solidFill>
                  <a:srgbClr val="FFFFFF"/>
                </a:solidFill>
              </a14:hiddenFill>
            </a:ext>
          </a:extLst>
        </p:spPr>
      </p:pic>
      <p:sp>
        <p:nvSpPr>
          <p:cNvPr id="10" name="Rectangle 9"/>
          <p:cNvSpPr/>
          <p:nvPr/>
        </p:nvSpPr>
        <p:spPr>
          <a:xfrm>
            <a:off x="3510034" y="3345156"/>
            <a:ext cx="4551068" cy="646331"/>
          </a:xfrm>
          <a:prstGeom prst="rect">
            <a:avLst/>
          </a:prstGeom>
          <a:ln>
            <a:solidFill>
              <a:srgbClr val="6600CC"/>
            </a:solidFill>
          </a:ln>
        </p:spPr>
        <p:txBody>
          <a:bodyPr wrap="square">
            <a:spAutoFit/>
          </a:bodyPr>
          <a:lstStyle/>
          <a:p>
            <a:pPr algn="ctr"/>
            <a:r>
              <a:rPr lang="nl-NL" dirty="0" smtClean="0">
                <a:solidFill>
                  <a:srgbClr val="FF0000"/>
                </a:solidFill>
                <a:latin typeface="+mj-lt"/>
                <a:ea typeface="Times New Roman" panose="02020603050405020304" pitchFamily="18" charset="0"/>
              </a:rPr>
              <a:t>Cản </a:t>
            </a:r>
            <a:r>
              <a:rPr lang="nl-NL" dirty="0">
                <a:solidFill>
                  <a:srgbClr val="FF0000"/>
                </a:solidFill>
                <a:latin typeface="+mj-lt"/>
                <a:ea typeface="Times New Roman" panose="02020603050405020304" pitchFamily="18" charset="0"/>
              </a:rPr>
              <a:t>trở việc thực hiện đường lối, chủ trương, chính sách của Đảng</a:t>
            </a:r>
            <a:endParaRPr lang="en-US" dirty="0">
              <a:solidFill>
                <a:srgbClr val="FF0000"/>
              </a:solidFill>
              <a:latin typeface="+mj-lt"/>
            </a:endParaRPr>
          </a:p>
        </p:txBody>
      </p:sp>
      <p:sp>
        <p:nvSpPr>
          <p:cNvPr id="11" name="Rectangle 10"/>
          <p:cNvSpPr/>
          <p:nvPr/>
        </p:nvSpPr>
        <p:spPr>
          <a:xfrm>
            <a:off x="3510034" y="5175487"/>
            <a:ext cx="4567167" cy="646331"/>
          </a:xfrm>
          <a:prstGeom prst="rect">
            <a:avLst/>
          </a:prstGeom>
          <a:ln>
            <a:solidFill>
              <a:srgbClr val="6600CC"/>
            </a:solidFill>
          </a:ln>
        </p:spPr>
        <p:txBody>
          <a:bodyPr wrap="square">
            <a:spAutoFit/>
          </a:bodyPr>
          <a:lstStyle/>
          <a:p>
            <a:pPr algn="ctr"/>
            <a:r>
              <a:rPr lang="nl-NL" dirty="0" smtClean="0">
                <a:solidFill>
                  <a:srgbClr val="663300"/>
                </a:solidFill>
                <a:latin typeface="+mj-lt"/>
                <a:ea typeface="Times New Roman" panose="02020603050405020304" pitchFamily="18" charset="0"/>
              </a:rPr>
              <a:t>Gây </a:t>
            </a:r>
            <a:r>
              <a:rPr lang="nl-NL" dirty="0">
                <a:solidFill>
                  <a:srgbClr val="663300"/>
                </a:solidFill>
                <a:latin typeface="+mj-lt"/>
                <a:ea typeface="Times New Roman" panose="02020603050405020304" pitchFamily="18" charset="0"/>
              </a:rPr>
              <a:t>bất bình và làm giảm lòng tin trong Nhân dân</a:t>
            </a:r>
            <a:endParaRPr lang="en-US" dirty="0">
              <a:solidFill>
                <a:srgbClr val="663300"/>
              </a:solidFill>
              <a:latin typeface="+mj-lt"/>
            </a:endParaRPr>
          </a:p>
        </p:txBody>
      </p:sp>
      <p:sp>
        <p:nvSpPr>
          <p:cNvPr id="12" name="Down Arrow 11"/>
          <p:cNvSpPr/>
          <p:nvPr/>
        </p:nvSpPr>
        <p:spPr>
          <a:xfrm>
            <a:off x="5410200" y="2286000"/>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own Arrow 18"/>
          <p:cNvSpPr/>
          <p:nvPr/>
        </p:nvSpPr>
        <p:spPr>
          <a:xfrm>
            <a:off x="5471373" y="4052697"/>
            <a:ext cx="609600" cy="1059156"/>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382426444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04800"/>
            <a:ext cx="12192000" cy="1200329"/>
          </a:xfrm>
          <a:prstGeom prst="rect">
            <a:avLst/>
          </a:prstGeom>
        </p:spPr>
        <p:txBody>
          <a:bodyPr wrap="square">
            <a:spAutoFit/>
          </a:bodyPr>
          <a:lstStyle/>
          <a:p>
            <a:r>
              <a:rPr lang="en-US" sz="2400" dirty="0" smtClean="0"/>
              <a:t>Đ</a:t>
            </a:r>
            <a:r>
              <a:rPr lang="pl-PL" sz="2400" dirty="0" smtClean="0"/>
              <a:t>ấu tranh phòng, chống tham nhũng, lãng phí là nhiệm vụ thường xuyên, quan trọng đồng thời là nhiệm vụ khó khăn, phức tạp, lâu dài; là trách nhiệm của các cấp ủy đảng, trước hết là người đứng đầu cấp ủy, chính quyền, và của toàn bộ hệ thống chính trị</a:t>
            </a:r>
            <a:endParaRPr lang="en-US" sz="2400" dirty="0"/>
          </a:p>
        </p:txBody>
      </p:sp>
      <p:pic>
        <p:nvPicPr>
          <p:cNvPr id="124930" name="Picture 2" descr="Kết quả hình ảnh cho chống tham nhũng là nhiệm vụ của toàn dân"/>
          <p:cNvPicPr>
            <a:picLocks noChangeAspect="1" noChangeArrowheads="1"/>
          </p:cNvPicPr>
          <p:nvPr/>
        </p:nvPicPr>
        <p:blipFill>
          <a:blip r:embed="rId2"/>
          <a:srcRect/>
          <a:stretch>
            <a:fillRect/>
          </a:stretch>
        </p:blipFill>
        <p:spPr bwMode="auto">
          <a:xfrm>
            <a:off x="5953125" y="2362200"/>
            <a:ext cx="6162675" cy="4286250"/>
          </a:xfrm>
          <a:prstGeom prst="rect">
            <a:avLst/>
          </a:prstGeom>
          <a:noFill/>
        </p:spPr>
      </p:pic>
      <p:sp>
        <p:nvSpPr>
          <p:cNvPr id="124932" name="AutoShape 4" descr="Kết quả hình ảnh cho toàn dân chống tham nhũ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24934" name="Picture 6" descr="Kết quả hình ảnh cho toàn dân chống tham nhũng"/>
          <p:cNvPicPr>
            <a:picLocks noChangeAspect="1" noChangeArrowheads="1"/>
          </p:cNvPicPr>
          <p:nvPr/>
        </p:nvPicPr>
        <p:blipFill>
          <a:blip r:embed="rId3"/>
          <a:srcRect/>
          <a:stretch>
            <a:fillRect/>
          </a:stretch>
        </p:blipFill>
        <p:spPr bwMode="auto">
          <a:xfrm>
            <a:off x="0" y="2362200"/>
            <a:ext cx="5715000" cy="4267200"/>
          </a:xfrm>
          <a:prstGeom prst="rect">
            <a:avLst/>
          </a:prstGeom>
          <a:noFill/>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6663" y="261089"/>
            <a:ext cx="1595512" cy="5632311"/>
          </a:xfrm>
          <a:prstGeom prst="rect">
            <a:avLst/>
          </a:prstGeom>
        </p:spPr>
        <p:txBody>
          <a:bodyPr wrap="square">
            <a:spAutoFit/>
          </a:bodyPr>
          <a:lstStyle/>
          <a:p>
            <a:pPr marL="342900" indent="-342900"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a:t>
            </a:r>
            <a:r>
              <a:rPr lang="nl-NL" sz="2400" b="1" dirty="0" smtClean="0">
                <a:solidFill>
                  <a:schemeClr val="bg1"/>
                </a:solidFill>
                <a:latin typeface="+mj-lt"/>
                <a:ea typeface="Times New Roman" panose="02020603050405020304" pitchFamily="18" charset="0"/>
              </a:rPr>
              <a:t>nhằm </a:t>
            </a:r>
            <a:endParaRPr lang="en-US" sz="2400" b="1" dirty="0">
              <a:solidFill>
                <a:schemeClr val="bg1"/>
              </a:solidFill>
              <a:latin typeface="+mj-lt"/>
            </a:endParaRPr>
          </a:p>
        </p:txBody>
      </p:sp>
      <p:sp>
        <p:nvSpPr>
          <p:cNvPr id="5" name="Rectangle 4"/>
          <p:cNvSpPr/>
          <p:nvPr/>
        </p:nvSpPr>
        <p:spPr>
          <a:xfrm>
            <a:off x="88811" y="220256"/>
            <a:ext cx="10131300"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663300"/>
                </a:solidFill>
                <a:latin typeface="+mj-lt"/>
                <a:ea typeface="Times New Roman" panose="02020603050405020304" pitchFamily="18" charset="0"/>
              </a:rPr>
              <a:t> </a:t>
            </a:r>
            <a:r>
              <a:rPr lang="pl-PL" sz="2400" dirty="0" smtClean="0"/>
              <a:t>Kiên quyết phòng, chống tham nhũng, lãng phí</a:t>
            </a:r>
            <a:r>
              <a:rPr lang="en-US" sz="2400" dirty="0" smtClean="0"/>
              <a:t>, </a:t>
            </a:r>
            <a:r>
              <a:rPr lang="pl-PL" sz="2400" dirty="0" smtClean="0"/>
              <a:t>chủ động phòng ngừa</a:t>
            </a:r>
            <a:endParaRPr lang="en-US" sz="2400" dirty="0">
              <a:solidFill>
                <a:srgbClr val="FF3399"/>
              </a:solidFill>
              <a:latin typeface="+mj-lt"/>
            </a:endParaRPr>
          </a:p>
        </p:txBody>
      </p:sp>
      <p:sp>
        <p:nvSpPr>
          <p:cNvPr id="6" name="Rectangle 5"/>
          <p:cNvSpPr/>
          <p:nvPr/>
        </p:nvSpPr>
        <p:spPr>
          <a:xfrm>
            <a:off x="135435" y="838200"/>
            <a:ext cx="10913565" cy="461665"/>
          </a:xfrm>
          <a:prstGeom prst="rect">
            <a:avLst/>
          </a:prstGeom>
        </p:spPr>
        <p:txBody>
          <a:bodyPr wrap="none">
            <a:spAutoFit/>
          </a:bodyPr>
          <a:lstStyle/>
          <a:p>
            <a:pPr marL="285750" indent="-285750">
              <a:buFont typeface="Wingdings" panose="05000000000000000000" pitchFamily="2" charset="2"/>
              <a:buChar char="Ø"/>
            </a:pPr>
            <a:r>
              <a:rPr lang="nl-NL" sz="2400" dirty="0" smtClean="0">
                <a:solidFill>
                  <a:srgbClr val="C00000"/>
                </a:solidFill>
                <a:latin typeface="+mj-lt"/>
                <a:ea typeface="Times New Roman" panose="02020603050405020304" pitchFamily="18" charset="0"/>
              </a:rPr>
              <a:t> </a:t>
            </a:r>
            <a:r>
              <a:rPr lang="en-US" sz="2400" dirty="0" smtClean="0">
                <a:latin typeface="+mj-lt"/>
                <a:ea typeface="Times New Roman" panose="02020603050405020304" pitchFamily="18" charset="0"/>
              </a:rPr>
              <a:t>X</a:t>
            </a:r>
            <a:r>
              <a:rPr lang="pl-PL" sz="2400" dirty="0" smtClean="0"/>
              <a:t>ử lý nghiêm các hành vi tham nhũng, lãng phí, bao che, dung túng, tiếp tay</a:t>
            </a:r>
            <a:endParaRPr lang="en-US" sz="2400" dirty="0">
              <a:solidFill>
                <a:srgbClr val="C00000"/>
              </a:solidFill>
              <a:latin typeface="+mj-lt"/>
            </a:endParaRPr>
          </a:p>
        </p:txBody>
      </p:sp>
      <p:sp>
        <p:nvSpPr>
          <p:cNvPr id="7" name="Rectangle 6"/>
          <p:cNvSpPr/>
          <p:nvPr/>
        </p:nvSpPr>
        <p:spPr>
          <a:xfrm>
            <a:off x="66164" y="1447800"/>
            <a:ext cx="10028707" cy="461665"/>
          </a:xfrm>
          <a:prstGeom prst="rect">
            <a:avLst/>
          </a:prstGeom>
        </p:spPr>
        <p:txBody>
          <a:bodyPr wrap="none">
            <a:spAutoFit/>
          </a:bodyPr>
          <a:lstStyle/>
          <a:p>
            <a:pPr marL="285750" indent="-285750">
              <a:buFont typeface="Wingdings" panose="05000000000000000000" pitchFamily="2" charset="2"/>
              <a:buChar char="Ø"/>
            </a:pPr>
            <a:r>
              <a:rPr lang="pl-PL" sz="2400" dirty="0" smtClean="0"/>
              <a:t>Đẩy mạnh việc nghiên cứu, sửa đổi, bổ sung, hoàn thiện các quy định</a:t>
            </a:r>
            <a:endParaRPr lang="en-US" sz="2400" dirty="0">
              <a:solidFill>
                <a:srgbClr val="008000"/>
              </a:solidFill>
              <a:latin typeface="+mj-lt"/>
            </a:endParaRPr>
          </a:p>
        </p:txBody>
      </p:sp>
      <p:sp>
        <p:nvSpPr>
          <p:cNvPr id="8" name="Rectangle 7"/>
          <p:cNvSpPr/>
          <p:nvPr/>
        </p:nvSpPr>
        <p:spPr>
          <a:xfrm>
            <a:off x="128625" y="2052935"/>
            <a:ext cx="7491375" cy="461665"/>
          </a:xfrm>
          <a:prstGeom prst="rect">
            <a:avLst/>
          </a:prstGeom>
        </p:spPr>
        <p:txBody>
          <a:bodyPr wrap="square">
            <a:spAutoFit/>
          </a:bodyPr>
          <a:lstStyle/>
          <a:p>
            <a:pPr marL="285750" indent="-285750" algn="just">
              <a:buFont typeface="Wingdings" panose="05000000000000000000" pitchFamily="2" charset="2"/>
              <a:buChar char="Ø"/>
            </a:pPr>
            <a:r>
              <a:rPr lang="en-US" sz="2400" dirty="0" smtClean="0"/>
              <a:t>Đ</a:t>
            </a:r>
            <a:r>
              <a:rPr lang="pl-PL" sz="2400" dirty="0" smtClean="0"/>
              <a:t>ẩy mạnh công tác tuyên truyền, giáo dục</a:t>
            </a:r>
            <a:endParaRPr lang="en-US" sz="2400" dirty="0">
              <a:solidFill>
                <a:srgbClr val="FF0000"/>
              </a:solidFill>
              <a:latin typeface="+mj-lt"/>
            </a:endParaRPr>
          </a:p>
        </p:txBody>
      </p:sp>
      <p:sp>
        <p:nvSpPr>
          <p:cNvPr id="9" name="Rectangle 8"/>
          <p:cNvSpPr/>
          <p:nvPr/>
        </p:nvSpPr>
        <p:spPr>
          <a:xfrm>
            <a:off x="25854" y="2819400"/>
            <a:ext cx="7517946" cy="830997"/>
          </a:xfrm>
          <a:prstGeom prst="rect">
            <a:avLst/>
          </a:prstGeom>
        </p:spPr>
        <p:txBody>
          <a:bodyPr wrap="square">
            <a:spAutoFit/>
          </a:bodyPr>
          <a:lstStyle/>
          <a:p>
            <a:pPr marL="285750" indent="-285750">
              <a:buFont typeface="Wingdings" panose="05000000000000000000" pitchFamily="2" charset="2"/>
              <a:buChar char="Ø"/>
            </a:pPr>
            <a:r>
              <a:rPr lang="pl-PL" sz="2400" dirty="0" smtClean="0"/>
              <a:t>Kiên quyết xử lý và kịp thời thay thế những cán bộ lãnh đạo, quản lý tham nhũng</a:t>
            </a:r>
            <a:endParaRPr lang="en-US" sz="2400" dirty="0">
              <a:solidFill>
                <a:srgbClr val="660066"/>
              </a:solidFill>
              <a:latin typeface="+mj-lt"/>
            </a:endParaRPr>
          </a:p>
        </p:txBody>
      </p:sp>
      <p:sp>
        <p:nvSpPr>
          <p:cNvPr id="10" name="Rectangle 9"/>
          <p:cNvSpPr/>
          <p:nvPr/>
        </p:nvSpPr>
        <p:spPr>
          <a:xfrm>
            <a:off x="52424" y="3962400"/>
            <a:ext cx="7948575" cy="830997"/>
          </a:xfrm>
          <a:prstGeom prst="rect">
            <a:avLst/>
          </a:prstGeom>
        </p:spPr>
        <p:txBody>
          <a:bodyPr wrap="square">
            <a:spAutoFit/>
          </a:bodyPr>
          <a:lstStyle/>
          <a:p>
            <a:pPr marL="285750" indent="-285750">
              <a:buFont typeface="Wingdings" panose="05000000000000000000" pitchFamily="2" charset="2"/>
              <a:buChar char="Ø"/>
            </a:pPr>
            <a:r>
              <a:rPr lang="nl-NL" sz="2400" dirty="0" smtClean="0">
                <a:latin typeface="+mj-lt"/>
                <a:ea typeface="Times New Roman" panose="02020603050405020304" pitchFamily="18" charset="0"/>
              </a:rPr>
              <a:t> </a:t>
            </a:r>
            <a:r>
              <a:rPr lang="pl-PL" sz="2400" dirty="0" smtClean="0"/>
              <a:t>Đẩy mạnh cải cách chính sách tiền lương, thu nhập, chính sách nhà ở</a:t>
            </a:r>
            <a:endParaRPr lang="en-US" sz="2400" dirty="0">
              <a:latin typeface="+mj-lt"/>
            </a:endParaRPr>
          </a:p>
        </p:txBody>
      </p:sp>
      <p:pic>
        <p:nvPicPr>
          <p:cNvPr id="3086" name="Picture 14"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418734" y="2286000"/>
            <a:ext cx="3849466" cy="4724400"/>
          </a:xfrm>
          <a:prstGeom prst="rect">
            <a:avLst/>
          </a:prstGeom>
          <a:noFill/>
          <a:extLst>
            <a:ext uri="{909E8E84-426E-40DD-AFC4-6F175D3DCCD1}">
              <a14:hiddenFill xmlns="" xmlns:a14="http://schemas.microsoft.com/office/drawing/2010/main">
                <a:solidFill>
                  <a:srgbClr val="FFFFFF"/>
                </a:solidFill>
              </a14:hiddenFill>
            </a:ext>
          </a:extLst>
        </p:spPr>
      </p:pic>
      <p:sp>
        <p:nvSpPr>
          <p:cNvPr id="11" name="Rectangle 10"/>
          <p:cNvSpPr/>
          <p:nvPr/>
        </p:nvSpPr>
        <p:spPr>
          <a:xfrm>
            <a:off x="152400" y="4876800"/>
            <a:ext cx="7924800" cy="830997"/>
          </a:xfrm>
          <a:prstGeom prst="rect">
            <a:avLst/>
          </a:prstGeom>
        </p:spPr>
        <p:txBody>
          <a:bodyPr wrap="square">
            <a:spAutoFit/>
          </a:bodyPr>
          <a:lstStyle/>
          <a:p>
            <a:pPr>
              <a:buFont typeface="Wingdings" pitchFamily="2" charset="2"/>
              <a:buChar char="Ø"/>
            </a:pPr>
            <a:r>
              <a:rPr lang="en-US" sz="2400" dirty="0" smtClean="0"/>
              <a:t> </a:t>
            </a:r>
            <a:r>
              <a:rPr lang="pl-PL" sz="2400" dirty="0" smtClean="0"/>
              <a:t>Tăng cường công tác kiểm tra, giám sát, thanh tra, kiểm toán, điều tra, truy tố, xét xử, thi hành án</a:t>
            </a:r>
            <a:r>
              <a:rPr lang="en-US" sz="2400" dirty="0" smtClean="0"/>
              <a:t>,…</a:t>
            </a:r>
            <a:endParaRPr lang="en-US" sz="2400" dirty="0"/>
          </a:p>
        </p:txBody>
      </p:sp>
    </p:spTree>
    <p:extLst>
      <p:ext uri="{BB962C8B-B14F-4D97-AF65-F5344CB8AC3E}">
        <p14:creationId xmlns="" xmlns:p14="http://schemas.microsoft.com/office/powerpoint/2010/main" val="188477286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228600"/>
            <a:ext cx="11734800" cy="1200329"/>
          </a:xfrm>
          <a:prstGeom prst="rect">
            <a:avLst/>
          </a:prstGeom>
        </p:spPr>
        <p:txBody>
          <a:bodyPr wrap="square">
            <a:spAutoFit/>
          </a:bodyPr>
          <a:lstStyle/>
          <a:p>
            <a:pPr marL="800100" indent="-342900" algn="ctr">
              <a:spcAft>
                <a:spcPts val="0"/>
              </a:spcAft>
            </a:pPr>
            <a:r>
              <a:rPr lang="pl-PL" sz="2400" dirty="0" smtClean="0"/>
              <a:t>Xây dựng cơ chế phòng ngừa, ngăn chặn quan hệ “lợi ích nhóm”; chống đặc quyền, đặc lợi, khắc phục “tư duy nhiệm kỳ”; đẩy mạnh cải cách hành chính, cải cách tư pháp</a:t>
            </a:r>
            <a:endParaRPr lang="en-US" sz="2400" dirty="0">
              <a:solidFill>
                <a:srgbClr val="C00000"/>
              </a:solidFill>
              <a:effectLst/>
              <a:latin typeface="+mj-lt"/>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2400" y="1971675"/>
            <a:ext cx="3276600" cy="4114800"/>
          </a:xfrm>
          <a:prstGeom prst="rect">
            <a:avLst/>
          </a:prstGeom>
          <a:noFill/>
          <a:extLst>
            <a:ext uri="{909E8E84-426E-40DD-AFC4-6F175D3DCCD1}">
              <a14:hiddenFill xmlns=""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114800" y="1885950"/>
            <a:ext cx="7772400" cy="42862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23704308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399871"/>
            <a:ext cx="11658600" cy="1200329"/>
          </a:xfrm>
          <a:prstGeom prst="rect">
            <a:avLst/>
          </a:prstGeom>
        </p:spPr>
        <p:txBody>
          <a:bodyPr wrap="square">
            <a:spAutoFit/>
          </a:bodyPr>
          <a:lstStyle/>
          <a:p>
            <a:r>
              <a:rPr lang="pl-PL" sz="2400" dirty="0" smtClean="0"/>
              <a:t>Phát huy vai trò của các cơ quan dân cử, Mặt trận Tổ quốc, các đoàn thể nhân dân, các phương tiện thông tin đại chúng và của nhân dân trong đấu tranh phòng, chống tham nhũng, lãng phí. </a:t>
            </a:r>
            <a:endParaRPr lang="en-US" sz="2400" dirty="0"/>
          </a:p>
        </p:txBody>
      </p:sp>
      <p:pic>
        <p:nvPicPr>
          <p:cNvPr id="7170" name="Picture 2" descr="Image result for Mặt trận tổ quốc, các đoàn thể nhân dân, các cơ quan thông tin đại chúng và toàn xã hội có trách nhiệm giám sát, kiểm tra cán bộ, công chức, phát hiện, tố cáo, lên án những kẻ tham nhũ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203668" y="4038600"/>
            <a:ext cx="1905000" cy="1419226"/>
          </a:xfrm>
          <a:prstGeom prst="rect">
            <a:avLst/>
          </a:prstGeom>
          <a:noFill/>
          <a:extLst>
            <a:ext uri="{909E8E84-426E-40DD-AFC4-6F175D3DCCD1}">
              <a14:hiddenFill xmlns="" xmlns:a14="http://schemas.microsoft.com/office/drawing/2010/main">
                <a:solidFill>
                  <a:srgbClr val="FFFFFF"/>
                </a:solidFill>
              </a14:hiddenFill>
            </a:ext>
          </a:extLst>
        </p:spPr>
      </p:pic>
      <p:pic>
        <p:nvPicPr>
          <p:cNvPr id="7174" name="Picture 6" descr="Image result for hội phụ nữ việt nam"/>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004181" y="4077891"/>
            <a:ext cx="1800225" cy="1419225"/>
          </a:xfrm>
          <a:prstGeom prst="rect">
            <a:avLst/>
          </a:prstGeom>
          <a:noFill/>
          <a:extLst>
            <a:ext uri="{909E8E84-426E-40DD-AFC4-6F175D3DCCD1}">
              <a14:hiddenFill xmlns="" xmlns:a14="http://schemas.microsoft.com/office/drawing/2010/main">
                <a:solidFill>
                  <a:srgbClr val="FFFFFF"/>
                </a:solidFill>
              </a14:hiddenFill>
            </a:ext>
          </a:extLst>
        </p:spPr>
      </p:pic>
      <p:pic>
        <p:nvPicPr>
          <p:cNvPr id="7176" name="Picture 8" descr="Image result for đoàn thanh niên"/>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6019800" y="3999310"/>
            <a:ext cx="2270685" cy="1497806"/>
          </a:xfrm>
          <a:prstGeom prst="rect">
            <a:avLst/>
          </a:prstGeom>
          <a:noFill/>
          <a:extLst>
            <a:ext uri="{909E8E84-426E-40DD-AFC4-6F175D3DCCD1}">
              <a14:hiddenFill xmlns="" xmlns:a14="http://schemas.microsoft.com/office/drawing/2010/main">
                <a:solidFill>
                  <a:srgbClr val="FFFFFF"/>
                </a:solidFill>
              </a14:hiddenFill>
            </a:ext>
          </a:extLst>
        </p:spPr>
      </p:pic>
      <p:pic>
        <p:nvPicPr>
          <p:cNvPr id="7178" name="Picture 10" descr="Image result for hội nông dân việt nam"/>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8318389" y="3960019"/>
            <a:ext cx="1857375" cy="1497806"/>
          </a:xfrm>
          <a:prstGeom prst="rect">
            <a:avLst/>
          </a:prstGeom>
          <a:noFill/>
          <a:extLst>
            <a:ext uri="{909E8E84-426E-40DD-AFC4-6F175D3DCCD1}">
              <a14:hiddenFill xmlns="" xmlns:a14="http://schemas.microsoft.com/office/drawing/2010/main">
                <a:solidFill>
                  <a:srgbClr val="FFFFFF"/>
                </a:solidFill>
              </a14:hiddenFill>
            </a:ext>
          </a:extLst>
        </p:spPr>
      </p:pic>
      <p:pic>
        <p:nvPicPr>
          <p:cNvPr id="7180" name="Picture 12" descr="Image result for công đoàn"/>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152400" y="3906128"/>
            <a:ext cx="1789108" cy="1605588"/>
          </a:xfrm>
          <a:prstGeom prst="rect">
            <a:avLst/>
          </a:prstGeom>
          <a:noFill/>
          <a:extLst>
            <a:ext uri="{909E8E84-426E-40DD-AFC4-6F175D3DCCD1}">
              <a14:hiddenFill xmlns="" xmlns:a14="http://schemas.microsoft.com/office/drawing/2010/main">
                <a:solidFill>
                  <a:srgbClr val="FFFFFF"/>
                </a:solidFill>
              </a14:hiddenFill>
            </a:ext>
          </a:extLst>
        </p:spPr>
      </p:pic>
      <p:pic>
        <p:nvPicPr>
          <p:cNvPr id="7182" name="Picture 14" descr="Image result for hội cựu chiến binh việt nam logo"/>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4033974" y="3999310"/>
            <a:ext cx="1777205" cy="149780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18095829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04800" y="493693"/>
            <a:ext cx="115062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pl-PL" sz="28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Xây dựng và thực hiện tốt cơ chế khuyến khích và bảo vệ tổ chức, cá nhân phát hiện, tố cáo tham nhũng, lãng phí.</a:t>
            </a:r>
            <a:endParaRPr kumimoji="0" lang="pl-PL"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0"/>
            <a:ext cx="10058400" cy="954107"/>
          </a:xfrm>
          <a:prstGeom prst="rect">
            <a:avLst/>
          </a:prstGeom>
        </p:spPr>
        <p:txBody>
          <a:bodyPr wrap="square">
            <a:spAutoFit/>
          </a:bodyPr>
          <a:lstStyle/>
          <a:p>
            <a:pPr marL="800100" indent="-342900" algn="ctr">
              <a:spcAft>
                <a:spcPts val="0"/>
              </a:spcAft>
              <a:buFont typeface="Wingdings" panose="05000000000000000000" pitchFamily="2" charset="2"/>
              <a:buChar char="§"/>
            </a:pPr>
            <a:r>
              <a:rPr lang="nl-NL" sz="2800" dirty="0">
                <a:solidFill>
                  <a:srgbClr val="660066"/>
                </a:solidFill>
                <a:latin typeface="+mj-lt"/>
                <a:ea typeface="Times New Roman" panose="02020603050405020304" pitchFamily="18" charset="0"/>
                <a:cs typeface="Times New Roman" panose="02020603050405020304" pitchFamily="18" charset="0"/>
              </a:rPr>
              <a:t>Kịp thời kiểm tra và kết luận, có biện pháp </a:t>
            </a:r>
            <a:r>
              <a:rPr lang="nl-NL" sz="2800" b="1" u="sng" dirty="0">
                <a:solidFill>
                  <a:srgbClr val="FF0000"/>
                </a:solidFill>
                <a:latin typeface="+mj-lt"/>
                <a:ea typeface="Times New Roman" panose="02020603050405020304" pitchFamily="18" charset="0"/>
                <a:cs typeface="Times New Roman" panose="02020603050405020304" pitchFamily="18" charset="0"/>
              </a:rPr>
              <a:t>xử lý </a:t>
            </a:r>
            <a:r>
              <a:rPr lang="nl-NL" sz="2800" dirty="0">
                <a:solidFill>
                  <a:srgbClr val="660066"/>
                </a:solidFill>
                <a:latin typeface="+mj-lt"/>
                <a:ea typeface="Times New Roman" panose="02020603050405020304" pitchFamily="18" charset="0"/>
                <a:cs typeface="Times New Roman" panose="02020603050405020304" pitchFamily="18" charset="0"/>
              </a:rPr>
              <a:t>những </a:t>
            </a:r>
            <a:r>
              <a:rPr lang="nl-NL" sz="2800" b="1" u="sng" dirty="0">
                <a:solidFill>
                  <a:srgbClr val="FF0000"/>
                </a:solidFill>
                <a:latin typeface="+mj-lt"/>
                <a:ea typeface="Times New Roman" panose="02020603050405020304" pitchFamily="18" charset="0"/>
                <a:cs typeface="Times New Roman" panose="02020603050405020304" pitchFamily="18" charset="0"/>
              </a:rPr>
              <a:t>cán bộ, công chức có tài sản bất minh</a:t>
            </a:r>
            <a:r>
              <a:rPr lang="nl-NL" sz="2800" dirty="0">
                <a:latin typeface="+mj-lt"/>
                <a:ea typeface="Times New Roman" panose="02020603050405020304" pitchFamily="18" charset="0"/>
                <a:cs typeface="Times New Roman" panose="02020603050405020304" pitchFamily="18" charset="0"/>
              </a:rPr>
              <a:t>. </a:t>
            </a:r>
            <a:endParaRPr lang="en-US" sz="2800" dirty="0">
              <a:effectLst/>
              <a:latin typeface="+mj-lt"/>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962900" y="2057400"/>
            <a:ext cx="4000500" cy="4191000"/>
          </a:xfrm>
          <a:prstGeom prst="rect">
            <a:avLst/>
          </a:prstGeom>
          <a:noFill/>
          <a:extLst>
            <a:ext uri="{909E8E84-426E-40DD-AFC4-6F175D3DCCD1}">
              <a14:hiddenFill xmlns=""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04800" y="2057400"/>
            <a:ext cx="3886200" cy="4191000"/>
          </a:xfrm>
          <a:prstGeom prst="rect">
            <a:avLst/>
          </a:prstGeom>
          <a:noFill/>
          <a:extLst>
            <a:ext uri="{909E8E84-426E-40DD-AFC4-6F175D3DCCD1}">
              <a14:hiddenFill xmlns=""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810000" y="2057400"/>
            <a:ext cx="4152900" cy="4191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10108007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04800"/>
            <a:ext cx="116586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smtClean="0">
                <a:solidFill>
                  <a:srgbClr val="00B050"/>
                </a:solidFill>
                <a:latin typeface="+mj-lt"/>
                <a:ea typeface="Calibri" panose="020F0502020204030204" pitchFamily="34" charset="0"/>
                <a:cs typeface="Times New Roman" panose="02020603050405020304" pitchFamily="18" charset="0"/>
              </a:rPr>
              <a:t>Coi </a:t>
            </a:r>
            <a:r>
              <a:rPr lang="nl-NL" sz="2400" dirty="0">
                <a:solidFill>
                  <a:srgbClr val="00B050"/>
                </a:solidFill>
                <a:latin typeface="+mj-lt"/>
                <a:ea typeface="Calibri" panose="020F0502020204030204" pitchFamily="34" charset="0"/>
                <a:cs typeface="Times New Roman" panose="02020603050405020304" pitchFamily="18" charset="0"/>
              </a:rPr>
              <a:t>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effectLst/>
              <a:latin typeface="+mj-lt"/>
              <a:ea typeface="Calibri" panose="020F0502020204030204" pitchFamily="34" charset="0"/>
              <a:cs typeface="Times New Roman" panose="02020603050405020304" pitchFamily="18" charset="0"/>
            </a:endParaRPr>
          </a:p>
        </p:txBody>
      </p:sp>
      <p:pic>
        <p:nvPicPr>
          <p:cNvPr id="16386" name="Picture 2" descr="Image result for tuyên truyền, giáo dục pháp luật"/>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752600" y="1797229"/>
            <a:ext cx="8229600" cy="422257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04616474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0"/>
            <a:ext cx="11506200" cy="830997"/>
          </a:xfrm>
          <a:prstGeom prst="rect">
            <a:avLst/>
          </a:prstGeom>
        </p:spPr>
        <p:txBody>
          <a:bodyPr wrap="square">
            <a:spAutoFit/>
          </a:bodyPr>
          <a:lstStyle/>
          <a:p>
            <a:pPr marL="342900" indent="-342900" algn="ctr">
              <a:spcAft>
                <a:spcPts val="0"/>
              </a:spcAft>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effectLst/>
              <a:latin typeface="+mj-lt"/>
              <a:ea typeface="Calibri" panose="020F0502020204030204" pitchFamily="34" charset="0"/>
              <a:cs typeface="Times New Roman" panose="02020603050405020304" pitchFamily="18" charset="0"/>
            </a:endParaRPr>
          </a:p>
        </p:txBody>
      </p:sp>
      <p:pic>
        <p:nvPicPr>
          <p:cNvPr id="17412" name="Picture 4"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04800" y="2120899"/>
            <a:ext cx="5638800" cy="4051301"/>
          </a:xfrm>
          <a:prstGeom prst="rect">
            <a:avLst/>
          </a:prstGeom>
          <a:noFill/>
          <a:extLst>
            <a:ext uri="{909E8E84-426E-40DD-AFC4-6F175D3DCCD1}">
              <a14:hiddenFill xmlns="" xmlns:a14="http://schemas.microsoft.com/office/drawing/2010/main">
                <a:solidFill>
                  <a:srgbClr val="FFFFFF"/>
                </a:solidFill>
              </a14:hiddenFill>
            </a:ext>
          </a:extLst>
        </p:spPr>
      </p:pic>
      <p:pic>
        <p:nvPicPr>
          <p:cNvPr id="17414" name="Picture 6"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019800" y="2120898"/>
            <a:ext cx="6096000" cy="405130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0486775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3083</TotalTime>
  <Words>5230</Words>
  <Application>Microsoft Office PowerPoint</Application>
  <PresentationFormat>Custom</PresentationFormat>
  <Paragraphs>289</Paragraphs>
  <Slides>67</Slides>
  <Notes>2</Notes>
  <HiddenSlides>0</HiddenSlides>
  <MMClips>0</MMClips>
  <ScaleCrop>false</ScaleCrop>
  <HeadingPairs>
    <vt:vector size="4" baseType="variant">
      <vt:variant>
        <vt:lpstr>Theme</vt:lpstr>
      </vt:variant>
      <vt:variant>
        <vt:i4>3</vt:i4>
      </vt:variant>
      <vt:variant>
        <vt:lpstr>Slide Titles</vt:lpstr>
      </vt:variant>
      <vt:variant>
        <vt:i4>67</vt:i4>
      </vt:variant>
    </vt:vector>
  </HeadingPairs>
  <TitlesOfParts>
    <vt:vector size="70" baseType="lpstr">
      <vt:lpstr>Office Theme</vt:lpstr>
      <vt:lpstr>Quince template</vt:lpstr>
      <vt:lpstr>2_Contents Slide Master</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Tiếp tục xây dựng, hoàn thiện Nhà nước pháp quyền xã hội chủ nghĩa do Đảng lãnh đạo là nhiệm vụ trọng tâm của đổi mới hệ thống chính trị</vt:lpstr>
      <vt:lpstr>Slide 34</vt:lpstr>
      <vt:lpstr>Slide 35</vt:lpstr>
      <vt:lpstr>Slide 36</vt:lpstr>
      <vt:lpstr>Slide 37</vt:lpstr>
      <vt:lpstr>Slide 38</vt:lpstr>
      <vt:lpstr>Slide 39</vt:lpstr>
      <vt:lpstr>Luật Hôn nhân và gia đình quy định cấm kết hôn:</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LENOVO</cp:lastModifiedBy>
  <cp:revision>169</cp:revision>
  <dcterms:created xsi:type="dcterms:W3CDTF">2015-10-29T17:39:51Z</dcterms:created>
  <dcterms:modified xsi:type="dcterms:W3CDTF">2021-03-13T11:17:31Z</dcterms:modified>
</cp:coreProperties>
</file>