
<file path=[Content_Types].xml><?xml version="1.0" encoding="utf-8"?>
<Types xmlns="http://schemas.openxmlformats.org/package/2006/content-types">
  <Default Extension="vsd" ContentType="application/vnd.visio"/>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sdx" ContentType="application/vnd.ms-visio.drawing"/>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8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93" r:id="rId33"/>
    <p:sldId id="287" r:id="rId34"/>
    <p:sldId id="288" r:id="rId35"/>
    <p:sldId id="289" r:id="rId36"/>
    <p:sldId id="299" r:id="rId37"/>
    <p:sldId id="290" r:id="rId38"/>
    <p:sldId id="291" r:id="rId39"/>
    <p:sldId id="292" r:id="rId40"/>
    <p:sldId id="294" r:id="rId41"/>
    <p:sldId id="295" r:id="rId42"/>
    <p:sldId id="296" r:id="rId43"/>
    <p:sldId id="297" r:id="rId44"/>
    <p:sldId id="298" r:id="rId45"/>
    <p:sldId id="300" r:id="rId46"/>
    <p:sldId id="301" r:id="rId47"/>
    <p:sldId id="302" r:id="rId48"/>
    <p:sldId id="317" r:id="rId49"/>
    <p:sldId id="318" r:id="rId50"/>
    <p:sldId id="303" r:id="rId51"/>
    <p:sldId id="304" r:id="rId52"/>
    <p:sldId id="305" r:id="rId53"/>
    <p:sldId id="306" r:id="rId54"/>
    <p:sldId id="307" r:id="rId55"/>
    <p:sldId id="308" r:id="rId56"/>
    <p:sldId id="309" r:id="rId57"/>
    <p:sldId id="310" r:id="rId58"/>
    <p:sldId id="312" r:id="rId59"/>
    <p:sldId id="313" r:id="rId60"/>
    <p:sldId id="314" r:id="rId61"/>
    <p:sldId id="315" r:id="rId62"/>
    <p:sldId id="316" r:id="rId63"/>
    <p:sldId id="319" r:id="rId64"/>
    <p:sldId id="320" r:id="rId65"/>
    <p:sldId id="322" r:id="rId66"/>
    <p:sldId id="321" r:id="rId67"/>
    <p:sldId id="323" r:id="rId68"/>
    <p:sldId id="324" r:id="rId69"/>
    <p:sldId id="325" r:id="rId70"/>
    <p:sldId id="326" r:id="rId71"/>
    <p:sldId id="327" r:id="rId72"/>
    <p:sldId id="328" r:id="rId73"/>
    <p:sldId id="334" r:id="rId74"/>
    <p:sldId id="335" r:id="rId75"/>
    <p:sldId id="329" r:id="rId76"/>
    <p:sldId id="330" r:id="rId77"/>
    <p:sldId id="331" r:id="rId78"/>
    <p:sldId id="332" r:id="rId79"/>
    <p:sldId id="333" r:id="rId8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10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18.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8.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8.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60.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60.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4C7C5A-8952-4659-977E-48FAC9910EAF}" type="datetimeFigureOut">
              <a:rPr lang="vi-VN" smtClean="0"/>
              <a:t>11/06/2021</a:t>
            </a:fld>
            <a:endParaRPr lang="vi-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BA6FFA-F46D-4998-A4F2-954A4FC65CB0}" type="slidenum">
              <a:rPr lang="vi-VN" smtClean="0"/>
              <a:t>‹#›</a:t>
            </a:fld>
            <a:endParaRPr lang="vi-VN"/>
          </a:p>
        </p:txBody>
      </p:sp>
    </p:spTree>
    <p:extLst>
      <p:ext uri="{BB962C8B-B14F-4D97-AF65-F5344CB8AC3E}">
        <p14:creationId xmlns:p14="http://schemas.microsoft.com/office/powerpoint/2010/main" val="4236598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AEBA6FFA-F46D-4998-A4F2-954A4FC65CB0}" type="slidenum">
              <a:rPr lang="vi-VN" smtClean="0"/>
              <a:t>75</a:t>
            </a:fld>
            <a:endParaRPr lang="vi-VN"/>
          </a:p>
        </p:txBody>
      </p:sp>
    </p:spTree>
    <p:extLst>
      <p:ext uri="{BB962C8B-B14F-4D97-AF65-F5344CB8AC3E}">
        <p14:creationId xmlns:p14="http://schemas.microsoft.com/office/powerpoint/2010/main" val="4194981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6/11/2021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Visio_2003-2010_Drawing7811111111111.vsd"/><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1.bin"/><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Visio_2003-2010_Drawing7822222222222.vsd"/><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Visio_2003-2010_Drawing8933333333333.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4.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Visio_2003-2010_Drawing91044444444444.vsd"/><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Visio_2003-2010_Drawing11125555555555.vsd"/><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Visio_2003-2010_Drawing12136666666666.vsd"/><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Visio_2003-2010_Drawing13147777777777.vsd"/><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3.wmf"/><Relationship Id="rId5" Type="http://schemas.openxmlformats.org/officeDocument/2006/relationships/oleObject" Target="../embeddings/oleObject6.bin"/><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9.png"/><Relationship Id="rId7"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9.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7.wmf"/></Relationships>
</file>

<file path=ppt/slides/_rels/slide2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1.wmf"/><Relationship Id="rId5" Type="http://schemas.openxmlformats.org/officeDocument/2006/relationships/oleObject" Target="../embeddings/oleObject13.bin"/><Relationship Id="rId10" Type="http://schemas.openxmlformats.org/officeDocument/2006/relationships/image" Target="../media/image18.wmf"/><Relationship Id="rId4" Type="http://schemas.openxmlformats.org/officeDocument/2006/relationships/image" Target="../media/image20.wmf"/><Relationship Id="rId9" Type="http://schemas.openxmlformats.org/officeDocument/2006/relationships/oleObject" Target="../embeddings/oleObject15.bin"/></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17.bin"/><Relationship Id="rId5" Type="http://schemas.openxmlformats.org/officeDocument/2006/relationships/image" Target="../media/image25.wmf"/><Relationship Id="rId4" Type="http://schemas.openxmlformats.org/officeDocument/2006/relationships/oleObject" Target="../embeddings/oleObject16.bin"/></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4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package" Target="../embeddings/Microsoft_Visio_Drawing1111.vsdx"/><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58.emf"/></Relationships>
</file>

<file path=ppt/slides/_rels/slide6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vmlDrawing" Target="../drawings/vmlDrawing14.vml"/><Relationship Id="rId5" Type="http://schemas.openxmlformats.org/officeDocument/2006/relationships/image" Target="../media/image58.emf"/><Relationship Id="rId4" Type="http://schemas.openxmlformats.org/officeDocument/2006/relationships/package" Target="../embeddings/Microsoft_Visio_Drawing1222.vsdx"/></Relationships>
</file>

<file path=ppt/slides/_rels/slide61.xml.rels><?xml version="1.0" encoding="UTF-8" standalone="yes"?>
<Relationships xmlns="http://schemas.openxmlformats.org/package/2006/relationships"><Relationship Id="rId3" Type="http://schemas.openxmlformats.org/officeDocument/2006/relationships/package" Target="../embeddings/Microsoft_Visio_Drawing12333.vsdx"/><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60.emf"/></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60.emf"/><Relationship Id="rId4" Type="http://schemas.openxmlformats.org/officeDocument/2006/relationships/package" Target="../embeddings/Microsoft_Visio_Drawing12444.vsdx"/></Relationships>
</file>

<file path=ppt/slides/_rels/slide6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6.gi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slideLayout" Target="../slideLayouts/slideLayout2.xml"/><Relationship Id="rId1" Type="http://schemas.openxmlformats.org/officeDocument/2006/relationships/vmlDrawing" Target="../drawings/vmlDrawing17.vml"/><Relationship Id="rId5" Type="http://schemas.openxmlformats.org/officeDocument/2006/relationships/image" Target="../media/image68.wmf"/><Relationship Id="rId4" Type="http://schemas.openxmlformats.org/officeDocument/2006/relationships/oleObject" Target="../embeddings/oleObject18.bin"/></Relationships>
</file>

<file path=ppt/slides/_rels/slide70.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gi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0000"/>
                </a:solidFill>
                <a:latin typeface="Times New Roman" panose="02020603050405020304" pitchFamily="18" charset="0"/>
                <a:cs typeface="Times New Roman" panose="02020603050405020304" pitchFamily="18" charset="0"/>
              </a:rPr>
              <a:t>ĐIỆN TỬ TƯƠNG TỰ</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078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177866" cy="81280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a:t>
            </a:r>
            <a:r>
              <a:rPr lang="pt-BR" b="1" dirty="0" smtClean="0">
                <a:solidFill>
                  <a:srgbClr val="FF0000"/>
                </a:solidFill>
                <a:latin typeface="Times New Roman" panose="02020603050405020304" pitchFamily="18" charset="0"/>
                <a:cs typeface="Times New Roman" panose="02020603050405020304" pitchFamily="18" charset="0"/>
              </a:rPr>
              <a:t>TRANZITOR </a:t>
            </a:r>
            <a:r>
              <a:rPr lang="vi-VN" b="1" dirty="0"/>
              <a:t/>
            </a:r>
            <a:br>
              <a:rPr lang="vi-VN" b="1" dirty="0"/>
            </a:br>
            <a:endParaRPr lang="vi-VN" dirty="0"/>
          </a:p>
        </p:txBody>
      </p:sp>
      <p:sp>
        <p:nvSpPr>
          <p:cNvPr id="3" name="Content Placeholder 2"/>
          <p:cNvSpPr>
            <a:spLocks noGrp="1"/>
          </p:cNvSpPr>
          <p:nvPr>
            <p:ph idx="1"/>
          </p:nvPr>
        </p:nvSpPr>
        <p:spPr>
          <a:xfrm>
            <a:off x="953106" y="1954214"/>
            <a:ext cx="8596668" cy="3880773"/>
          </a:xfrm>
        </p:spPr>
        <p:txBody>
          <a:bodyPr/>
          <a:lstStyle/>
          <a:p>
            <a:r>
              <a:rPr lang="vi-VN" sz="2800" b="1" dirty="0" smtClean="0">
                <a:latin typeface="Times New Roman" panose="02020603050405020304" pitchFamily="18" charset="0"/>
                <a:cs typeface="Times New Roman" panose="02020603050405020304" pitchFamily="18" charset="0"/>
              </a:rPr>
              <a:t>1.2.2 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p>
          <a:p>
            <a:endParaRPr lang="vi-VN" sz="28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75772" y="-20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856993024"/>
              </p:ext>
            </p:extLst>
          </p:nvPr>
        </p:nvGraphicFramePr>
        <p:xfrm>
          <a:off x="953106" y="2638669"/>
          <a:ext cx="3476697" cy="3196318"/>
        </p:xfrm>
        <a:graphic>
          <a:graphicData uri="http://schemas.openxmlformats.org/presentationml/2006/ole">
            <mc:AlternateContent xmlns:mc="http://schemas.openxmlformats.org/markup-compatibility/2006">
              <mc:Choice xmlns:v="urn:schemas-microsoft-com:vml" Requires="v">
                <p:oleObj spid="_x0000_s1167"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106" y="2638669"/>
                        <a:ext cx="3476697" cy="3196318"/>
                      </a:xfrm>
                      <a:prstGeom prst="rect">
                        <a:avLst/>
                      </a:prstGeom>
                      <a:noFill/>
                    </p:spPr>
                  </p:pic>
                </p:oleObj>
              </mc:Fallback>
            </mc:AlternateContent>
          </a:graphicData>
        </a:graphic>
      </p:graphicFrame>
      <p:sp>
        <p:nvSpPr>
          <p:cNvPr id="6" name="TextBox 5"/>
          <p:cNvSpPr txBox="1"/>
          <p:nvPr/>
        </p:nvSpPr>
        <p:spPr>
          <a:xfrm>
            <a:off x="4648201" y="2638669"/>
            <a:ext cx="5655492" cy="3323987"/>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transistor.</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a:t>
            </a:r>
            <a:endParaRPr lang="vi-VN" sz="2400" dirty="0">
              <a:latin typeface="Times New Roman" panose="02020603050405020304" pitchFamily="18" charset="0"/>
              <a:cs typeface="Times New Roman" panose="02020603050405020304" pitchFamily="18" charset="0"/>
            </a:endParaRPr>
          </a:p>
          <a:p>
            <a:r>
              <a:rPr lang="fr-FR"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 </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dirty="0"/>
          </a:p>
        </p:txBody>
      </p:sp>
      <p:sp>
        <p:nvSpPr>
          <p:cNvPr id="7" name="Rectangle 4"/>
          <p:cNvSpPr>
            <a:spLocks noChangeArrowheads="1"/>
          </p:cNvSpPr>
          <p:nvPr/>
        </p:nvSpPr>
        <p:spPr bwMode="auto">
          <a:xfrm>
            <a:off x="275772" y="2494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 name="Object 7"/>
          <p:cNvGraphicFramePr>
            <a:graphicFrameLocks noChangeAspect="1"/>
          </p:cNvGraphicFramePr>
          <p:nvPr>
            <p:extLst>
              <p:ext uri="{D42A27DB-BD31-4B8C-83A1-F6EECF244321}">
                <p14:modId xmlns:p14="http://schemas.microsoft.com/office/powerpoint/2010/main" val="4229224050"/>
              </p:ext>
            </p:extLst>
          </p:nvPr>
        </p:nvGraphicFramePr>
        <p:xfrm>
          <a:off x="4824307" y="5392266"/>
          <a:ext cx="2009978" cy="974535"/>
        </p:xfrm>
        <a:graphic>
          <a:graphicData uri="http://schemas.openxmlformats.org/presentationml/2006/ole">
            <mc:AlternateContent xmlns:mc="http://schemas.openxmlformats.org/markup-compatibility/2006">
              <mc:Choice xmlns:v="urn:schemas-microsoft-com:vml" Requires="v">
                <p:oleObj spid="_x0000_s1168" r:id="rId5" imgW="939800" imgH="457200" progId="Equation.3">
                  <p:embed/>
                </p:oleObj>
              </mc:Choice>
              <mc:Fallback>
                <p:oleObj r:id="rId5" imgW="9398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4307" y="5392266"/>
                        <a:ext cx="2009978" cy="974535"/>
                      </a:xfrm>
                      <a:prstGeom prst="rect">
                        <a:avLst/>
                      </a:prstGeom>
                      <a:noFill/>
                    </p:spPr>
                  </p:pic>
                </p:oleObj>
              </mc:Fallback>
            </mc:AlternateContent>
          </a:graphicData>
        </a:graphic>
      </p:graphicFrame>
    </p:spTree>
    <p:extLst>
      <p:ext uri="{BB962C8B-B14F-4D97-AF65-F5344CB8AC3E}">
        <p14:creationId xmlns:p14="http://schemas.microsoft.com/office/powerpoint/2010/main" val="258395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228666" cy="94933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 </a:t>
            </a:r>
            <a:r>
              <a:rPr lang="vi-VN" b="1" dirty="0"/>
              <a:t/>
            </a:r>
            <a:br>
              <a:rPr lang="vi-VN" b="1" dirty="0"/>
            </a:br>
            <a:endParaRPr lang="vi-VN" dirty="0"/>
          </a:p>
        </p:txBody>
      </p:sp>
      <p:sp>
        <p:nvSpPr>
          <p:cNvPr id="3" name="Content Placeholder 2"/>
          <p:cNvSpPr>
            <a:spLocks noGrp="1"/>
          </p:cNvSpPr>
          <p:nvPr>
            <p:ph idx="1"/>
          </p:nvPr>
        </p:nvSpPr>
        <p:spPr>
          <a:xfrm>
            <a:off x="677334" y="1585919"/>
            <a:ext cx="8596668" cy="3880773"/>
          </a:xfrm>
        </p:spPr>
        <p:txBody>
          <a:bodyPr/>
          <a:lstStyle/>
          <a:p>
            <a:r>
              <a:rPr lang="vi-VN" sz="2800" b="1" dirty="0">
                <a:latin typeface="Times New Roman" panose="02020603050405020304" pitchFamily="18" charset="0"/>
                <a:cs typeface="Times New Roman" panose="02020603050405020304" pitchFamily="18" charset="0"/>
              </a:rPr>
              <a:t>1.2.2 Phân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endParaRPr lang="vi-VN" sz="2800" b="1" dirty="0" smtClean="0">
              <a:latin typeface="Times New Roman" panose="02020603050405020304" pitchFamily="18" charset="0"/>
              <a:cs typeface="Times New Roman" panose="02020603050405020304" pitchFamily="18" charset="0"/>
            </a:endParaRPr>
          </a:p>
          <a:p>
            <a:r>
              <a:rPr lang="en-US" sz="2800" dirty="0" err="1"/>
              <a:t>Dòng</a:t>
            </a:r>
            <a:r>
              <a:rPr lang="en-US" sz="2800" dirty="0"/>
              <a:t> </a:t>
            </a:r>
            <a:r>
              <a:rPr lang="en-US" sz="2800" dirty="0" err="1"/>
              <a:t>điện</a:t>
            </a:r>
            <a:r>
              <a:rPr lang="en-US" sz="2800" dirty="0"/>
              <a:t> </a:t>
            </a:r>
            <a:r>
              <a:rPr lang="en-US" sz="2800" dirty="0" err="1"/>
              <a:t>cực</a:t>
            </a:r>
            <a:r>
              <a:rPr lang="en-US" sz="2800" dirty="0"/>
              <a:t> </a:t>
            </a:r>
            <a:r>
              <a:rPr lang="en-US" sz="2800" dirty="0" err="1"/>
              <a:t>thu</a:t>
            </a:r>
            <a:r>
              <a:rPr lang="en-US" sz="2800" dirty="0"/>
              <a:t> </a:t>
            </a:r>
            <a:r>
              <a:rPr lang="en-US" sz="2800" dirty="0" err="1"/>
              <a:t>và</a:t>
            </a:r>
            <a:r>
              <a:rPr lang="en-US" sz="2800" dirty="0"/>
              <a:t> </a:t>
            </a:r>
            <a:r>
              <a:rPr lang="en-US" sz="2800" dirty="0" err="1"/>
              <a:t>cực</a:t>
            </a:r>
            <a:r>
              <a:rPr lang="en-US" sz="2800" dirty="0"/>
              <a:t> </a:t>
            </a:r>
            <a:r>
              <a:rPr lang="en-US" sz="2800" dirty="0" err="1"/>
              <a:t>phát</a:t>
            </a:r>
            <a:r>
              <a:rPr lang="en-US" sz="2800" dirty="0"/>
              <a:t>:  </a:t>
            </a:r>
            <a:r>
              <a:rPr lang="en-US" sz="2800" dirty="0" smtClean="0"/>
              <a:t>I</a:t>
            </a:r>
            <a:r>
              <a:rPr lang="en-US" sz="2800" baseline="-25000" dirty="0" smtClean="0"/>
              <a:t>E </a:t>
            </a:r>
            <a:r>
              <a:rPr lang="en-US" sz="2800" dirty="0">
                <a:sym typeface="Symbol" panose="05050102010706020507" pitchFamily="18" charset="2"/>
              </a:rPr>
              <a:t></a:t>
            </a:r>
            <a:r>
              <a:rPr lang="en-US" sz="2800" dirty="0"/>
              <a:t> I</a:t>
            </a:r>
            <a:r>
              <a:rPr lang="en-US" sz="2800" baseline="-25000" dirty="0"/>
              <a:t>C</a:t>
            </a:r>
            <a:r>
              <a:rPr lang="en-US" sz="2800" dirty="0"/>
              <a:t> = </a:t>
            </a:r>
            <a:r>
              <a:rPr lang="en-US" sz="2800" dirty="0">
                <a:sym typeface="Symbol" panose="05050102010706020507" pitchFamily="18" charset="2"/>
              </a:rPr>
              <a:t></a:t>
            </a:r>
            <a:r>
              <a:rPr lang="en-US" sz="2800" dirty="0"/>
              <a:t>I</a:t>
            </a:r>
            <a:r>
              <a:rPr lang="en-US" sz="2800" baseline="-25000" dirty="0"/>
              <a:t>B</a:t>
            </a:r>
            <a:r>
              <a:rPr lang="en-US" sz="2800" dirty="0"/>
              <a:t>.</a:t>
            </a:r>
            <a:endParaRPr lang="vi-VN" sz="2800" dirty="0"/>
          </a:p>
          <a:p>
            <a:r>
              <a:rPr lang="en-US" sz="2800" dirty="0" err="1"/>
              <a:t>Tính</a:t>
            </a:r>
            <a:r>
              <a:rPr lang="en-US" sz="2800" dirty="0"/>
              <a:t> </a:t>
            </a:r>
            <a:r>
              <a:rPr lang="en-US" sz="2800" dirty="0" err="1"/>
              <a:t>điện</a:t>
            </a:r>
            <a:r>
              <a:rPr lang="en-US" sz="2800" dirty="0"/>
              <a:t> </a:t>
            </a:r>
            <a:r>
              <a:rPr lang="en-US" sz="2800" dirty="0" err="1"/>
              <a:t>áp</a:t>
            </a:r>
            <a:r>
              <a:rPr lang="en-US" sz="2800" dirty="0"/>
              <a:t> </a:t>
            </a:r>
            <a:r>
              <a:rPr lang="en-US" sz="2800" dirty="0" err="1"/>
              <a:t>các</a:t>
            </a:r>
            <a:r>
              <a:rPr lang="en-US" sz="2800" dirty="0"/>
              <a:t> </a:t>
            </a:r>
            <a:r>
              <a:rPr lang="en-US" sz="2800" dirty="0" err="1" smtClean="0"/>
              <a:t>chân</a:t>
            </a:r>
            <a:r>
              <a:rPr lang="en-US" sz="2800" dirty="0"/>
              <a:t>:	</a:t>
            </a:r>
            <a:endParaRPr lang="en-US" sz="2800" dirty="0" smtClean="0"/>
          </a:p>
          <a:p>
            <a:pPr marL="2286000" lvl="5" indent="0">
              <a:buNone/>
            </a:pPr>
            <a:r>
              <a:rPr lang="en-US" sz="2400" dirty="0" smtClean="0"/>
              <a:t>						V</a:t>
            </a:r>
            <a:r>
              <a:rPr lang="en-US" sz="2400" baseline="-25000" dirty="0" smtClean="0"/>
              <a:t>E </a:t>
            </a:r>
            <a:r>
              <a:rPr lang="en-US" sz="2400" dirty="0"/>
              <a:t>= I</a:t>
            </a:r>
            <a:r>
              <a:rPr lang="en-US" sz="2400" baseline="-25000" dirty="0"/>
              <a:t>E</a:t>
            </a:r>
            <a:r>
              <a:rPr lang="en-US" sz="2400" dirty="0"/>
              <a:t>R</a:t>
            </a:r>
            <a:r>
              <a:rPr lang="en-US" sz="2400" baseline="-25000" dirty="0"/>
              <a:t>E</a:t>
            </a:r>
            <a:endParaRPr lang="vi-VN" sz="2400" dirty="0"/>
          </a:p>
          <a:p>
            <a:r>
              <a:rPr lang="en-US" sz="2400" dirty="0"/>
              <a:t>					</a:t>
            </a:r>
            <a:r>
              <a:rPr lang="en-US" sz="2400" dirty="0" smtClean="0"/>
              <a:t>						V</a:t>
            </a:r>
            <a:r>
              <a:rPr lang="en-US" sz="2400" baseline="-25000" dirty="0" smtClean="0"/>
              <a:t>C</a:t>
            </a:r>
            <a:r>
              <a:rPr lang="en-US" sz="2400" dirty="0" smtClean="0"/>
              <a:t> </a:t>
            </a:r>
            <a:r>
              <a:rPr lang="en-US" sz="2400" dirty="0"/>
              <a:t>= V</a:t>
            </a:r>
            <a:r>
              <a:rPr lang="en-US" sz="2400" baseline="-25000" dirty="0"/>
              <a:t>CC</a:t>
            </a:r>
            <a:r>
              <a:rPr lang="en-US" sz="2400" dirty="0"/>
              <a:t>  - I</a:t>
            </a:r>
            <a:r>
              <a:rPr lang="en-US" sz="2400" baseline="-25000" dirty="0"/>
              <a:t>C</a:t>
            </a:r>
            <a:r>
              <a:rPr lang="en-US" sz="2400" dirty="0"/>
              <a:t>R</a:t>
            </a:r>
            <a:r>
              <a:rPr lang="en-US" sz="2400" baseline="-25000" dirty="0"/>
              <a:t>C</a:t>
            </a:r>
            <a:endParaRPr lang="vi-VN" sz="2400" dirty="0"/>
          </a:p>
          <a:p>
            <a:r>
              <a:rPr lang="en-US" sz="2400" dirty="0"/>
              <a:t>					</a:t>
            </a:r>
            <a:r>
              <a:rPr lang="en-US" sz="2400" dirty="0" smtClean="0"/>
              <a:t>						V</a:t>
            </a:r>
            <a:r>
              <a:rPr lang="en-US" sz="2400" baseline="-25000" dirty="0" smtClean="0"/>
              <a:t>B</a:t>
            </a:r>
            <a:r>
              <a:rPr lang="en-US" sz="2400" dirty="0" smtClean="0"/>
              <a:t> </a:t>
            </a:r>
            <a:r>
              <a:rPr lang="en-US" sz="2400" dirty="0"/>
              <a:t>= V</a:t>
            </a:r>
            <a:r>
              <a:rPr lang="en-US" sz="2400" baseline="-25000" dirty="0"/>
              <a:t>BE</a:t>
            </a:r>
            <a:r>
              <a:rPr lang="en-US" sz="2400" dirty="0"/>
              <a:t> + V</a:t>
            </a:r>
            <a:r>
              <a:rPr lang="en-US" sz="2400" baseline="-25000" dirty="0"/>
              <a:t>E</a:t>
            </a:r>
            <a:r>
              <a:rPr lang="en-US" sz="2400" dirty="0"/>
              <a:t> </a:t>
            </a:r>
            <a:endParaRPr lang="vi-VN" sz="2400" dirty="0"/>
          </a:p>
          <a:p>
            <a:r>
              <a:rPr lang="en-US" sz="2400" dirty="0"/>
              <a:t>					</a:t>
            </a:r>
            <a:r>
              <a:rPr lang="en-US" sz="2400" dirty="0" smtClean="0"/>
              <a:t>						V</a:t>
            </a:r>
            <a:r>
              <a:rPr lang="en-US" sz="2400" baseline="-25000" dirty="0" smtClean="0"/>
              <a:t>CE </a:t>
            </a:r>
            <a:r>
              <a:rPr lang="en-US" sz="2400" dirty="0"/>
              <a:t>= V</a:t>
            </a:r>
            <a:r>
              <a:rPr lang="en-US" sz="2400" baseline="-25000" dirty="0"/>
              <a:t>C</a:t>
            </a:r>
            <a:r>
              <a:rPr lang="en-US" sz="2400" dirty="0"/>
              <a:t> - V</a:t>
            </a:r>
            <a:r>
              <a:rPr lang="en-US" sz="2400" baseline="-25000" dirty="0"/>
              <a:t>E</a:t>
            </a:r>
            <a:endParaRPr lang="vi-VN" sz="2400" dirty="0"/>
          </a:p>
          <a:p>
            <a:endParaRPr lang="en-US" sz="28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4271797308"/>
              </p:ext>
            </p:extLst>
          </p:nvPr>
        </p:nvGraphicFramePr>
        <p:xfrm>
          <a:off x="2284497" y="3013059"/>
          <a:ext cx="3297748" cy="3031801"/>
        </p:xfrm>
        <a:graphic>
          <a:graphicData uri="http://schemas.openxmlformats.org/presentationml/2006/ole">
            <mc:AlternateContent xmlns:mc="http://schemas.openxmlformats.org/markup-compatibility/2006">
              <mc:Choice xmlns:v="urn:schemas-microsoft-com:vml" Requires="v">
                <p:oleObj spid="_x0000_s2192"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497" y="3013059"/>
                        <a:ext cx="3297748" cy="3031801"/>
                      </a:xfrm>
                      <a:prstGeom prst="rect">
                        <a:avLst/>
                      </a:prstGeom>
                      <a:noFill/>
                    </p:spPr>
                  </p:pic>
                </p:oleObj>
              </mc:Fallback>
            </mc:AlternateContent>
          </a:graphicData>
        </a:graphic>
      </p:graphicFrame>
      <p:sp>
        <p:nvSpPr>
          <p:cNvPr id="9" name="Rectangle 7"/>
          <p:cNvSpPr>
            <a:spLocks noChangeArrowheads="1"/>
          </p:cNvSpPr>
          <p:nvPr/>
        </p:nvSpPr>
        <p:spPr bwMode="auto">
          <a:xfrm>
            <a:off x="5730240" y="5371054"/>
            <a:ext cx="38637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lang="en-US" altLang="vi-VN" sz="24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trình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đường</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tĩnh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vi-VN"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887129118"/>
              </p:ext>
            </p:extLst>
          </p:nvPr>
        </p:nvGraphicFramePr>
        <p:xfrm>
          <a:off x="5730240" y="5846444"/>
          <a:ext cx="2005874" cy="924275"/>
        </p:xfrm>
        <a:graphic>
          <a:graphicData uri="http://schemas.openxmlformats.org/presentationml/2006/ole">
            <mc:AlternateContent xmlns:mc="http://schemas.openxmlformats.org/markup-compatibility/2006">
              <mc:Choice xmlns:v="urn:schemas-microsoft-com:vml" Requires="v">
                <p:oleObj spid="_x0000_s2193" r:id="rId5" imgW="952087" imgH="444307" progId="Equation.3">
                  <p:embed/>
                </p:oleObj>
              </mc:Choice>
              <mc:Fallback>
                <p:oleObj r:id="rId5" imgW="952087" imgH="44430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0240" y="5846444"/>
                        <a:ext cx="2005874" cy="924275"/>
                      </a:xfrm>
                      <a:prstGeom prst="rect">
                        <a:avLst/>
                      </a:prstGeom>
                      <a:noFill/>
                    </p:spPr>
                  </p:pic>
                </p:oleObj>
              </mc:Fallback>
            </mc:AlternateContent>
          </a:graphicData>
        </a:graphic>
      </p:graphicFrame>
    </p:spTree>
    <p:extLst>
      <p:ext uri="{BB962C8B-B14F-4D97-AF65-F5344CB8AC3E}">
        <p14:creationId xmlns:p14="http://schemas.microsoft.com/office/powerpoint/2010/main" val="2896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anim calcmode="lin" valueType="num">
                                      <p:cBhvr>
                                        <p:cTn id="60" dur="1000" fill="hold"/>
                                        <p:tgtEl>
                                          <p:spTgt spid="10"/>
                                        </p:tgtEl>
                                        <p:attrNameLst>
                                          <p:attrName>ppt_x</p:attrName>
                                        </p:attrNameLst>
                                      </p:cBhvr>
                                      <p:tavLst>
                                        <p:tav tm="0">
                                          <p:val>
                                            <p:strVal val="#ppt_x"/>
                                          </p:val>
                                        </p:tav>
                                        <p:tav tm="100000">
                                          <p:val>
                                            <p:strVal val="#ppt_x"/>
                                          </p:val>
                                        </p:tav>
                                      </p:tavLst>
                                    </p:anim>
                                    <p:anim calcmode="lin" valueType="num">
                                      <p:cBhvr>
                                        <p:cTn id="6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53506"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1127277" y="1826761"/>
            <a:ext cx="8887580" cy="3880773"/>
          </a:xfrm>
        </p:spPr>
        <p:txBody>
          <a:bodyPr/>
          <a:lstStyle/>
          <a:p>
            <a:r>
              <a:rPr lang="en-US" sz="2800" b="1" dirty="0" smtClean="0">
                <a:latin typeface="Times New Roman" panose="02020603050405020304" pitchFamily="18" charset="0"/>
                <a:cs typeface="Times New Roman" panose="02020603050405020304" pitchFamily="18" charset="0"/>
              </a:rPr>
              <a:t>1.2.3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chân</a:t>
            </a:r>
            <a:r>
              <a:rPr lang="en-US" sz="2800" b="1" dirty="0">
                <a:latin typeface="Times New Roman" panose="02020603050405020304" pitchFamily="18" charset="0"/>
                <a:cs typeface="Times New Roman" panose="02020603050405020304" pitchFamily="18" charset="0"/>
              </a:rPr>
              <a:t> B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áp</a:t>
            </a:r>
            <a:r>
              <a:rPr lang="en-US" sz="2800" b="1"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endParaRPr lang="vi-VN"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49943" y="275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21158848"/>
              </p:ext>
            </p:extLst>
          </p:nvPr>
        </p:nvGraphicFramePr>
        <p:xfrm>
          <a:off x="1449756" y="3767147"/>
          <a:ext cx="6170244" cy="2786091"/>
        </p:xfrm>
        <a:graphic>
          <a:graphicData uri="http://schemas.openxmlformats.org/presentationml/2006/ole">
            <mc:AlternateContent xmlns:mc="http://schemas.openxmlformats.org/markup-compatibility/2006">
              <mc:Choice xmlns:v="urn:schemas-microsoft-com:vml" Requires="v">
                <p:oleObj spid="_x0000_s3142" r:id="rId3" imgW="5962766" imgH="3076687" progId="Visio.Drawing.11">
                  <p:embed/>
                </p:oleObj>
              </mc:Choice>
              <mc:Fallback>
                <p:oleObj r:id="rId3" imgW="5962766" imgH="307668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9756" y="3767147"/>
                        <a:ext cx="6170244" cy="2786091"/>
                      </a:xfrm>
                      <a:prstGeom prst="rect">
                        <a:avLst/>
                      </a:prstGeom>
                      <a:noFill/>
                    </p:spPr>
                  </p:pic>
                </p:oleObj>
              </mc:Fallback>
            </mc:AlternateContent>
          </a:graphicData>
        </a:graphic>
      </p:graphicFrame>
    </p:spTree>
    <p:extLst>
      <p:ext uri="{BB962C8B-B14F-4D97-AF65-F5344CB8AC3E}">
        <p14:creationId xmlns:p14="http://schemas.microsoft.com/office/powerpoint/2010/main" val="5572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918095"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930400"/>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1.2.3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chân</a:t>
            </a:r>
            <a:r>
              <a:rPr lang="en-US" sz="2400" b="1" dirty="0">
                <a:latin typeface="Times New Roman" panose="02020603050405020304" pitchFamily="18" charset="0"/>
                <a:cs typeface="Times New Roman" panose="02020603050405020304" pitchFamily="18" charset="0"/>
              </a:rPr>
              <a:t> B </a:t>
            </a:r>
            <a:r>
              <a:rPr lang="en-US" sz="2400" b="1" dirty="0" err="1">
                <a:latin typeface="Times New Roman" panose="02020603050405020304" pitchFamily="18" charset="0"/>
                <a:cs typeface="Times New Roman" panose="02020603050405020304" pitchFamily="18" charset="0"/>
              </a:rPr>
              <a:t>bằng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áp</a:t>
            </a:r>
            <a:r>
              <a:rPr lang="en-US" sz="2400" b="1"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Theo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Sau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8-9b,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27073400"/>
              </p:ext>
            </p:extLst>
          </p:nvPr>
        </p:nvGraphicFramePr>
        <p:xfrm>
          <a:off x="4688187" y="3183619"/>
          <a:ext cx="2836793" cy="932089"/>
        </p:xfrm>
        <a:graphic>
          <a:graphicData uri="http://schemas.openxmlformats.org/presentationml/2006/ole">
            <mc:AlternateContent xmlns:mc="http://schemas.openxmlformats.org/markup-compatibility/2006">
              <mc:Choice xmlns:v="urn:schemas-microsoft-com:vml" Requires="v">
                <p:oleObj spid="_x0000_s4235" r:id="rId3" imgW="1333500" imgH="431800" progId="Equation.3">
                  <p:embed/>
                </p:oleObj>
              </mc:Choice>
              <mc:Fallback>
                <p:oleObj r:id="rId3" imgW="1333500" imgH="431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8187" y="3183619"/>
                        <a:ext cx="2836793" cy="93208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56378942"/>
              </p:ext>
            </p:extLst>
          </p:nvPr>
        </p:nvGraphicFramePr>
        <p:xfrm>
          <a:off x="1217271" y="3195638"/>
          <a:ext cx="2216107" cy="952719"/>
        </p:xfrm>
        <a:graphic>
          <a:graphicData uri="http://schemas.openxmlformats.org/presentationml/2006/ole">
            <mc:AlternateContent xmlns:mc="http://schemas.openxmlformats.org/markup-compatibility/2006">
              <mc:Choice xmlns:v="urn:schemas-microsoft-com:vml" Requires="v">
                <p:oleObj spid="_x0000_s4236" r:id="rId5" imgW="1028254" imgH="431613" progId="Equation.3">
                  <p:embed/>
                </p:oleObj>
              </mc:Choice>
              <mc:Fallback>
                <p:oleObj r:id="rId5" imgW="1028254"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7271" y="3195638"/>
                        <a:ext cx="2216107" cy="952719"/>
                      </a:xfrm>
                      <a:prstGeom prst="rect">
                        <a:avLst/>
                      </a:prstGeom>
                      <a:noFill/>
                    </p:spPr>
                  </p:pic>
                </p:oleObj>
              </mc:Fallback>
            </mc:AlternateContent>
          </a:graphicData>
        </a:graphic>
      </p:graphicFrame>
      <p:sp>
        <p:nvSpPr>
          <p:cNvPr id="6" name="Rectangle 3"/>
          <p:cNvSpPr>
            <a:spLocks noChangeArrowheads="1"/>
          </p:cNvSpPr>
          <p:nvPr/>
        </p:nvSpPr>
        <p:spPr bwMode="auto">
          <a:xfrm>
            <a:off x="10584"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7" name="Rectangle 4"/>
          <p:cNvSpPr>
            <a:spLocks noChangeArrowheads="1"/>
          </p:cNvSpPr>
          <p:nvPr/>
        </p:nvSpPr>
        <p:spPr bwMode="auto">
          <a:xfrm>
            <a:off x="467784" y="1047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208381"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783217"/>
            <a:ext cx="8596668" cy="3880773"/>
          </a:xfrm>
        </p:spPr>
        <p:txBody>
          <a:bodyPr/>
          <a:lstStyle/>
          <a:p>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Phương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transistor.</a:t>
            </a:r>
            <a:endParaRPr lang="vi-VN" sz="2400" b="1"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Khi có tín hiệu đưa đến ngõ vào của transistor và xuất hiện một tín hiệu có biên độ lớn hơn ở ngõ ra, thì ta gọi đó là trạng thái động.</a:t>
            </a:r>
          </a:p>
          <a:p>
            <a:endParaRPr lang="vi-VN" dirty="0"/>
          </a:p>
        </p:txBody>
      </p:sp>
      <p:sp>
        <p:nvSpPr>
          <p:cNvPr id="4" name="Rectangle 2"/>
          <p:cNvSpPr>
            <a:spLocks noChangeArrowheads="1"/>
          </p:cNvSpPr>
          <p:nvPr/>
        </p:nvSpPr>
        <p:spPr bwMode="auto">
          <a:xfrm>
            <a:off x="1266374" y="2394130"/>
            <a:ext cx="140268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3822163"/>
              </p:ext>
            </p:extLst>
          </p:nvPr>
        </p:nvGraphicFramePr>
        <p:xfrm>
          <a:off x="1266374" y="3354765"/>
          <a:ext cx="3785907" cy="2772955"/>
        </p:xfrm>
        <a:graphic>
          <a:graphicData uri="http://schemas.openxmlformats.org/presentationml/2006/ole">
            <mc:AlternateContent xmlns:mc="http://schemas.openxmlformats.org/markup-compatibility/2006">
              <mc:Choice xmlns:v="urn:schemas-microsoft-com:vml" Requires="v">
                <p:oleObj spid="_x0000_s5189" r:id="rId3" imgW="3981412" imgH="2904956" progId="Visio.Drawing.11">
                  <p:embed/>
                </p:oleObj>
              </mc:Choice>
              <mc:Fallback>
                <p:oleObj r:id="rId3" imgW="3981412" imgH="29049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374" y="3354765"/>
                        <a:ext cx="3785907" cy="2772955"/>
                      </a:xfrm>
                      <a:prstGeom prst="rect">
                        <a:avLst/>
                      </a:prstGeom>
                      <a:noFill/>
                    </p:spPr>
                  </p:pic>
                </p:oleObj>
              </mc:Fallback>
            </mc:AlternateContent>
          </a:graphicData>
        </a:graphic>
      </p:graphicFrame>
    </p:spTree>
    <p:extLst>
      <p:ext uri="{BB962C8B-B14F-4D97-AF65-F5344CB8AC3E}">
        <p14:creationId xmlns:p14="http://schemas.microsoft.com/office/powerpoint/2010/main" val="87981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7620" y="694646"/>
            <a:ext cx="8596668" cy="3880773"/>
          </a:xfrm>
        </p:spPr>
        <p:txBody>
          <a:bodyPr/>
          <a:lstStyle/>
          <a:p>
            <a:r>
              <a:rPr lang="en-US" sz="2400" b="1" dirty="0" smtClean="0">
                <a:latin typeface="Times New Roman" panose="02020603050405020304" pitchFamily="18" charset="0"/>
                <a:cs typeface="Times New Roman" panose="02020603050405020304" pitchFamily="18" charset="0"/>
              </a:rPr>
              <a:t>1. 4 </a:t>
            </a:r>
            <a:r>
              <a:rPr lang="en-US" sz="2400" b="1" dirty="0" err="1" smtClean="0">
                <a:latin typeface="Times New Roman" panose="02020603050405020304" pitchFamily="18" charset="0"/>
                <a:cs typeface="Times New Roman" panose="02020603050405020304" pitchFamily="18" charset="0"/>
              </a:rPr>
              <a:t>Hồi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tầng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khuếch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grpSp>
        <p:nvGrpSpPr>
          <p:cNvPr id="4" name="Group 3"/>
          <p:cNvGrpSpPr/>
          <p:nvPr/>
        </p:nvGrpSpPr>
        <p:grpSpPr>
          <a:xfrm>
            <a:off x="1633039" y="3976691"/>
            <a:ext cx="3171190" cy="1959651"/>
            <a:chOff x="0" y="-635"/>
            <a:chExt cx="2278904" cy="1156694"/>
          </a:xfrm>
        </p:grpSpPr>
        <p:grpSp>
          <p:nvGrpSpPr>
            <p:cNvPr id="5" name="Group 4"/>
            <p:cNvGrpSpPr>
              <a:grpSpLocks/>
            </p:cNvGrpSpPr>
            <p:nvPr/>
          </p:nvGrpSpPr>
          <p:grpSpPr bwMode="auto">
            <a:xfrm>
              <a:off x="0" y="-635"/>
              <a:ext cx="1063625" cy="953770"/>
              <a:chOff x="6728" y="417"/>
              <a:chExt cx="1675" cy="1502"/>
            </a:xfrm>
          </p:grpSpPr>
          <p:pic>
            <p:nvPicPr>
              <p:cNvPr id="1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 y="653"/>
                <a:ext cx="27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58"/>
              <p:cNvSpPr>
                <a:spLocks/>
              </p:cNvSpPr>
              <p:nvPr/>
            </p:nvSpPr>
            <p:spPr bwMode="auto">
              <a:xfrm>
                <a:off x="6728" y="743"/>
                <a:ext cx="1656" cy="105"/>
              </a:xfrm>
              <a:custGeom>
                <a:avLst/>
                <a:gdLst>
                  <a:gd name="T0" fmla="+- 0 7428 6728"/>
                  <a:gd name="T1" fmla="*/ T0 w 1656"/>
                  <a:gd name="T2" fmla="+- 0 808 743"/>
                  <a:gd name="T3" fmla="*/ 808 h 105"/>
                  <a:gd name="T4" fmla="+- 0 7408 6728"/>
                  <a:gd name="T5" fmla="*/ T4 w 1656"/>
                  <a:gd name="T6" fmla="+- 0 798 743"/>
                  <a:gd name="T7" fmla="*/ 798 h 105"/>
                  <a:gd name="T8" fmla="+- 0 7348 6728"/>
                  <a:gd name="T9" fmla="*/ T8 w 1656"/>
                  <a:gd name="T10" fmla="+- 0 768 743"/>
                  <a:gd name="T11" fmla="*/ 768 h 105"/>
                  <a:gd name="T12" fmla="+- 0 7348 6728"/>
                  <a:gd name="T13" fmla="*/ T12 w 1656"/>
                  <a:gd name="T14" fmla="+- 0 798 743"/>
                  <a:gd name="T15" fmla="*/ 798 h 105"/>
                  <a:gd name="T16" fmla="+- 0 6732 6728"/>
                  <a:gd name="T17" fmla="*/ T16 w 1656"/>
                  <a:gd name="T18" fmla="+- 0 798 743"/>
                  <a:gd name="T19" fmla="*/ 798 h 105"/>
                  <a:gd name="T20" fmla="+- 0 6728 6728"/>
                  <a:gd name="T21" fmla="*/ T20 w 1656"/>
                  <a:gd name="T22" fmla="+- 0 803 743"/>
                  <a:gd name="T23" fmla="*/ 803 h 105"/>
                  <a:gd name="T24" fmla="+- 0 6728 6728"/>
                  <a:gd name="T25" fmla="*/ T24 w 1656"/>
                  <a:gd name="T26" fmla="+- 0 814 743"/>
                  <a:gd name="T27" fmla="*/ 814 h 105"/>
                  <a:gd name="T28" fmla="+- 0 6732 6728"/>
                  <a:gd name="T29" fmla="*/ T28 w 1656"/>
                  <a:gd name="T30" fmla="+- 0 818 743"/>
                  <a:gd name="T31" fmla="*/ 818 h 105"/>
                  <a:gd name="T32" fmla="+- 0 7348 6728"/>
                  <a:gd name="T33" fmla="*/ T32 w 1656"/>
                  <a:gd name="T34" fmla="+- 0 818 743"/>
                  <a:gd name="T35" fmla="*/ 818 h 105"/>
                  <a:gd name="T36" fmla="+- 0 7348 6728"/>
                  <a:gd name="T37" fmla="*/ T36 w 1656"/>
                  <a:gd name="T38" fmla="+- 0 848 743"/>
                  <a:gd name="T39" fmla="*/ 848 h 105"/>
                  <a:gd name="T40" fmla="+- 0 7408 6728"/>
                  <a:gd name="T41" fmla="*/ T40 w 1656"/>
                  <a:gd name="T42" fmla="+- 0 818 743"/>
                  <a:gd name="T43" fmla="*/ 818 h 105"/>
                  <a:gd name="T44" fmla="+- 0 7428 6728"/>
                  <a:gd name="T45" fmla="*/ T44 w 1656"/>
                  <a:gd name="T46" fmla="+- 0 808 743"/>
                  <a:gd name="T47" fmla="*/ 808 h 105"/>
                  <a:gd name="T48" fmla="+- 0 8384 6728"/>
                  <a:gd name="T49" fmla="*/ T48 w 1656"/>
                  <a:gd name="T50" fmla="+- 0 783 743"/>
                  <a:gd name="T51" fmla="*/ 783 h 105"/>
                  <a:gd name="T52" fmla="+- 0 8364 6728"/>
                  <a:gd name="T53" fmla="*/ T52 w 1656"/>
                  <a:gd name="T54" fmla="+- 0 773 743"/>
                  <a:gd name="T55" fmla="*/ 773 h 105"/>
                  <a:gd name="T56" fmla="+- 0 8304 6728"/>
                  <a:gd name="T57" fmla="*/ T56 w 1656"/>
                  <a:gd name="T58" fmla="+- 0 743 743"/>
                  <a:gd name="T59" fmla="*/ 743 h 105"/>
                  <a:gd name="T60" fmla="+- 0 8304 6728"/>
                  <a:gd name="T61" fmla="*/ T60 w 1656"/>
                  <a:gd name="T62" fmla="+- 0 773 743"/>
                  <a:gd name="T63" fmla="*/ 773 h 105"/>
                  <a:gd name="T64" fmla="+- 0 7689 6728"/>
                  <a:gd name="T65" fmla="*/ T64 w 1656"/>
                  <a:gd name="T66" fmla="+- 0 773 743"/>
                  <a:gd name="T67" fmla="*/ 773 h 105"/>
                  <a:gd name="T68" fmla="+- 0 7685 6728"/>
                  <a:gd name="T69" fmla="*/ T68 w 1656"/>
                  <a:gd name="T70" fmla="+- 0 778 743"/>
                  <a:gd name="T71" fmla="*/ 778 h 105"/>
                  <a:gd name="T72" fmla="+- 0 7685 6728"/>
                  <a:gd name="T73" fmla="*/ T72 w 1656"/>
                  <a:gd name="T74" fmla="+- 0 789 743"/>
                  <a:gd name="T75" fmla="*/ 789 h 105"/>
                  <a:gd name="T76" fmla="+- 0 7689 6728"/>
                  <a:gd name="T77" fmla="*/ T76 w 1656"/>
                  <a:gd name="T78" fmla="+- 0 793 743"/>
                  <a:gd name="T79" fmla="*/ 793 h 105"/>
                  <a:gd name="T80" fmla="+- 0 8304 6728"/>
                  <a:gd name="T81" fmla="*/ T80 w 1656"/>
                  <a:gd name="T82" fmla="+- 0 793 743"/>
                  <a:gd name="T83" fmla="*/ 793 h 105"/>
                  <a:gd name="T84" fmla="+- 0 8304 6728"/>
                  <a:gd name="T85" fmla="*/ T84 w 1656"/>
                  <a:gd name="T86" fmla="+- 0 823 743"/>
                  <a:gd name="T87" fmla="*/ 823 h 105"/>
                  <a:gd name="T88" fmla="+- 0 8364 6728"/>
                  <a:gd name="T89" fmla="*/ T88 w 1656"/>
                  <a:gd name="T90" fmla="+- 0 793 743"/>
                  <a:gd name="T91" fmla="*/ 793 h 105"/>
                  <a:gd name="T92" fmla="+- 0 8384 6728"/>
                  <a:gd name="T93" fmla="*/ T92 w 1656"/>
                  <a:gd name="T94" fmla="+- 0 783 743"/>
                  <a:gd name="T95" fmla="*/ 783 h 10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656" h="105">
                    <a:moveTo>
                      <a:pt x="700" y="65"/>
                    </a:moveTo>
                    <a:lnTo>
                      <a:pt x="680" y="55"/>
                    </a:lnTo>
                    <a:lnTo>
                      <a:pt x="620" y="25"/>
                    </a:lnTo>
                    <a:lnTo>
                      <a:pt x="620" y="55"/>
                    </a:lnTo>
                    <a:lnTo>
                      <a:pt x="4" y="55"/>
                    </a:lnTo>
                    <a:lnTo>
                      <a:pt x="0" y="60"/>
                    </a:lnTo>
                    <a:lnTo>
                      <a:pt x="0" y="71"/>
                    </a:lnTo>
                    <a:lnTo>
                      <a:pt x="4" y="75"/>
                    </a:lnTo>
                    <a:lnTo>
                      <a:pt x="620" y="75"/>
                    </a:lnTo>
                    <a:lnTo>
                      <a:pt x="620" y="105"/>
                    </a:lnTo>
                    <a:lnTo>
                      <a:pt x="680" y="75"/>
                    </a:lnTo>
                    <a:lnTo>
                      <a:pt x="700" y="65"/>
                    </a:lnTo>
                    <a:moveTo>
                      <a:pt x="1656" y="40"/>
                    </a:moveTo>
                    <a:lnTo>
                      <a:pt x="1636" y="30"/>
                    </a:lnTo>
                    <a:lnTo>
                      <a:pt x="1576" y="0"/>
                    </a:lnTo>
                    <a:lnTo>
                      <a:pt x="1576" y="30"/>
                    </a:lnTo>
                    <a:lnTo>
                      <a:pt x="961" y="30"/>
                    </a:lnTo>
                    <a:lnTo>
                      <a:pt x="957" y="35"/>
                    </a:lnTo>
                    <a:lnTo>
                      <a:pt x="957" y="46"/>
                    </a:lnTo>
                    <a:lnTo>
                      <a:pt x="961" y="50"/>
                    </a:lnTo>
                    <a:lnTo>
                      <a:pt x="1576" y="50"/>
                    </a:lnTo>
                    <a:lnTo>
                      <a:pt x="1576" y="80"/>
                    </a:lnTo>
                    <a:lnTo>
                      <a:pt x="1636" y="50"/>
                    </a:lnTo>
                    <a:lnTo>
                      <a:pt x="1656"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15" name="Line 359"/>
              <p:cNvCxnSpPr>
                <a:cxnSpLocks noChangeShapeType="1"/>
              </p:cNvCxnSpPr>
              <p:nvPr/>
            </p:nvCxnSpPr>
            <p:spPr bwMode="auto">
              <a:xfrm>
                <a:off x="7553" y="1919"/>
                <a:ext cx="850" cy="0"/>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16" name="AutoShape 360"/>
              <p:cNvSpPr>
                <a:spLocks/>
              </p:cNvSpPr>
              <p:nvPr/>
            </p:nvSpPr>
            <p:spPr bwMode="auto">
              <a:xfrm>
                <a:off x="7523" y="933"/>
                <a:ext cx="80" cy="985"/>
              </a:xfrm>
              <a:custGeom>
                <a:avLst/>
                <a:gdLst>
                  <a:gd name="T0" fmla="+- 0 7569 7523"/>
                  <a:gd name="T1" fmla="*/ T0 w 80"/>
                  <a:gd name="T2" fmla="+- 0 983 933"/>
                  <a:gd name="T3" fmla="*/ 983 h 985"/>
                  <a:gd name="T4" fmla="+- 0 7557 7523"/>
                  <a:gd name="T5" fmla="*/ T4 w 80"/>
                  <a:gd name="T6" fmla="+- 0 983 933"/>
                  <a:gd name="T7" fmla="*/ 983 h 985"/>
                  <a:gd name="T8" fmla="+- 0 7553 7523"/>
                  <a:gd name="T9" fmla="*/ T8 w 80"/>
                  <a:gd name="T10" fmla="+- 0 988 933"/>
                  <a:gd name="T11" fmla="*/ 988 h 985"/>
                  <a:gd name="T12" fmla="+- 0 7553 7523"/>
                  <a:gd name="T13" fmla="*/ T12 w 80"/>
                  <a:gd name="T14" fmla="+- 0 1914 933"/>
                  <a:gd name="T15" fmla="*/ 1914 h 985"/>
                  <a:gd name="T16" fmla="+- 0 7557 7523"/>
                  <a:gd name="T17" fmla="*/ T16 w 80"/>
                  <a:gd name="T18" fmla="+- 0 1918 933"/>
                  <a:gd name="T19" fmla="*/ 1918 h 985"/>
                  <a:gd name="T20" fmla="+- 0 7569 7523"/>
                  <a:gd name="T21" fmla="*/ T20 w 80"/>
                  <a:gd name="T22" fmla="+- 0 1918 933"/>
                  <a:gd name="T23" fmla="*/ 1918 h 985"/>
                  <a:gd name="T24" fmla="+- 0 7573 7523"/>
                  <a:gd name="T25" fmla="*/ T24 w 80"/>
                  <a:gd name="T26" fmla="+- 0 1914 933"/>
                  <a:gd name="T27" fmla="*/ 1914 h 985"/>
                  <a:gd name="T28" fmla="+- 0 7573 7523"/>
                  <a:gd name="T29" fmla="*/ T28 w 80"/>
                  <a:gd name="T30" fmla="+- 0 988 933"/>
                  <a:gd name="T31" fmla="*/ 988 h 985"/>
                  <a:gd name="T32" fmla="+- 0 7569 7523"/>
                  <a:gd name="T33" fmla="*/ T32 w 80"/>
                  <a:gd name="T34" fmla="+- 0 983 933"/>
                  <a:gd name="T35" fmla="*/ 983 h 985"/>
                  <a:gd name="T36" fmla="+- 0 7563 7523"/>
                  <a:gd name="T37" fmla="*/ T36 w 80"/>
                  <a:gd name="T38" fmla="+- 0 933 933"/>
                  <a:gd name="T39" fmla="*/ 933 h 985"/>
                  <a:gd name="T40" fmla="+- 0 7523 7523"/>
                  <a:gd name="T41" fmla="*/ T40 w 80"/>
                  <a:gd name="T42" fmla="+- 0 1013 933"/>
                  <a:gd name="T43" fmla="*/ 1013 h 985"/>
                  <a:gd name="T44" fmla="+- 0 7553 7523"/>
                  <a:gd name="T45" fmla="*/ T44 w 80"/>
                  <a:gd name="T46" fmla="+- 0 1013 933"/>
                  <a:gd name="T47" fmla="*/ 1013 h 985"/>
                  <a:gd name="T48" fmla="+- 0 7553 7523"/>
                  <a:gd name="T49" fmla="*/ T48 w 80"/>
                  <a:gd name="T50" fmla="+- 0 988 933"/>
                  <a:gd name="T51" fmla="*/ 988 h 985"/>
                  <a:gd name="T52" fmla="+- 0 7557 7523"/>
                  <a:gd name="T53" fmla="*/ T52 w 80"/>
                  <a:gd name="T54" fmla="+- 0 983 933"/>
                  <a:gd name="T55" fmla="*/ 983 h 985"/>
                  <a:gd name="T56" fmla="+- 0 7588 7523"/>
                  <a:gd name="T57" fmla="*/ T56 w 80"/>
                  <a:gd name="T58" fmla="+- 0 983 933"/>
                  <a:gd name="T59" fmla="*/ 983 h 985"/>
                  <a:gd name="T60" fmla="+- 0 7563 7523"/>
                  <a:gd name="T61" fmla="*/ T60 w 80"/>
                  <a:gd name="T62" fmla="+- 0 933 933"/>
                  <a:gd name="T63" fmla="*/ 933 h 985"/>
                  <a:gd name="T64" fmla="+- 0 7588 7523"/>
                  <a:gd name="T65" fmla="*/ T64 w 80"/>
                  <a:gd name="T66" fmla="+- 0 983 933"/>
                  <a:gd name="T67" fmla="*/ 983 h 985"/>
                  <a:gd name="T68" fmla="+- 0 7569 7523"/>
                  <a:gd name="T69" fmla="*/ T68 w 80"/>
                  <a:gd name="T70" fmla="+- 0 983 933"/>
                  <a:gd name="T71" fmla="*/ 983 h 985"/>
                  <a:gd name="T72" fmla="+- 0 7573 7523"/>
                  <a:gd name="T73" fmla="*/ T72 w 80"/>
                  <a:gd name="T74" fmla="+- 0 988 933"/>
                  <a:gd name="T75" fmla="*/ 988 h 985"/>
                  <a:gd name="T76" fmla="+- 0 7573 7523"/>
                  <a:gd name="T77" fmla="*/ T76 w 80"/>
                  <a:gd name="T78" fmla="+- 0 1013 933"/>
                  <a:gd name="T79" fmla="*/ 1013 h 985"/>
                  <a:gd name="T80" fmla="+- 0 7603 7523"/>
                  <a:gd name="T81" fmla="*/ T80 w 80"/>
                  <a:gd name="T82" fmla="+- 0 1013 933"/>
                  <a:gd name="T83" fmla="*/ 1013 h 985"/>
                  <a:gd name="T84" fmla="+- 0 7588 7523"/>
                  <a:gd name="T85" fmla="*/ T84 w 80"/>
                  <a:gd name="T86" fmla="+- 0 983 933"/>
                  <a:gd name="T87" fmla="*/ 983 h 9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80" h="985">
                    <a:moveTo>
                      <a:pt x="46" y="50"/>
                    </a:moveTo>
                    <a:lnTo>
                      <a:pt x="34" y="50"/>
                    </a:lnTo>
                    <a:lnTo>
                      <a:pt x="30" y="55"/>
                    </a:lnTo>
                    <a:lnTo>
                      <a:pt x="30" y="981"/>
                    </a:lnTo>
                    <a:lnTo>
                      <a:pt x="34" y="985"/>
                    </a:lnTo>
                    <a:lnTo>
                      <a:pt x="46" y="985"/>
                    </a:lnTo>
                    <a:lnTo>
                      <a:pt x="50" y="981"/>
                    </a:lnTo>
                    <a:lnTo>
                      <a:pt x="50" y="55"/>
                    </a:lnTo>
                    <a:lnTo>
                      <a:pt x="46" y="50"/>
                    </a:lnTo>
                    <a:close/>
                    <a:moveTo>
                      <a:pt x="40" y="0"/>
                    </a:moveTo>
                    <a:lnTo>
                      <a:pt x="0" y="80"/>
                    </a:lnTo>
                    <a:lnTo>
                      <a:pt x="30" y="80"/>
                    </a:lnTo>
                    <a:lnTo>
                      <a:pt x="30" y="55"/>
                    </a:lnTo>
                    <a:lnTo>
                      <a:pt x="34" y="50"/>
                    </a:lnTo>
                    <a:lnTo>
                      <a:pt x="65" y="50"/>
                    </a:lnTo>
                    <a:lnTo>
                      <a:pt x="40" y="0"/>
                    </a:lnTo>
                    <a:close/>
                    <a:moveTo>
                      <a:pt x="65" y="50"/>
                    </a:moveTo>
                    <a:lnTo>
                      <a:pt x="46" y="50"/>
                    </a:lnTo>
                    <a:lnTo>
                      <a:pt x="50" y="55"/>
                    </a:lnTo>
                    <a:lnTo>
                      <a:pt x="50" y="80"/>
                    </a:lnTo>
                    <a:lnTo>
                      <a:pt x="80" y="80"/>
                    </a:lnTo>
                    <a:lnTo>
                      <a:pt x="65"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7" name="Text Box 361"/>
              <p:cNvSpPr txBox="1">
                <a:spLocks noChangeArrowheads="1"/>
              </p:cNvSpPr>
              <p:nvPr/>
            </p:nvSpPr>
            <p:spPr bwMode="auto">
              <a:xfrm>
                <a:off x="6743" y="440"/>
                <a:ext cx="28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455"/>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Calibri" panose="020F0502020204030204" pitchFamily="34" charset="0"/>
                    <a:ea typeface="Calibri" panose="020F0502020204030204" pitchFamily="34" charset="0"/>
                    <a:cs typeface="Times New Roman" panose="02020603050405020304" pitchFamily="18" charset="0"/>
                  </a:rPr>
                  <a:t>v</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362"/>
              <p:cNvSpPr txBox="1">
                <a:spLocks noChangeArrowheads="1"/>
              </p:cNvSpPr>
              <p:nvPr/>
            </p:nvSpPr>
            <p:spPr bwMode="auto">
              <a:xfrm>
                <a:off x="7712" y="417"/>
                <a:ext cx="477"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690"/>
                  </a:lnSpc>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a:t>
                </a:r>
                <a:r>
                  <a:rPr lang="en-US" sz="1300">
                    <a:effectLst/>
                    <a:latin typeface="Calibri" panose="020F0502020204030204" pitchFamily="34" charset="0"/>
                    <a:ea typeface="Calibri" panose="020F0502020204030204" pitchFamily="34" charset="0"/>
                    <a:cs typeface="Times New Roman" panose="02020603050405020304" pitchFamily="18" charset="0"/>
                  </a:rPr>
                  <a:t> </a:t>
                </a: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Symbol" panose="05050102010706020507" pitchFamily="18" charset="2"/>
                    <a:ea typeface="Calibri" panose="020F0502020204030204" pitchFamily="34" charset="0"/>
                    <a:cs typeface="Times New Roman" panose="02020603050405020304" pitchFamily="18" charset="0"/>
                  </a:rPr>
                  <a:t>e</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6" name="Group 5"/>
            <p:cNvGrpSpPr>
              <a:grpSpLocks/>
            </p:cNvGrpSpPr>
            <p:nvPr/>
          </p:nvGrpSpPr>
          <p:grpSpPr bwMode="auto">
            <a:xfrm>
              <a:off x="1038749" y="28299"/>
              <a:ext cx="1240155" cy="1127760"/>
              <a:chOff x="8383" y="457"/>
              <a:chExt cx="1953" cy="1776"/>
            </a:xfrm>
          </p:grpSpPr>
          <p:sp>
            <p:nvSpPr>
              <p:cNvPr id="7" name="AutoShape 364"/>
              <p:cNvSpPr>
                <a:spLocks/>
              </p:cNvSpPr>
              <p:nvPr/>
            </p:nvSpPr>
            <p:spPr bwMode="auto">
              <a:xfrm>
                <a:off x="9352" y="743"/>
                <a:ext cx="984" cy="1200"/>
              </a:xfrm>
              <a:custGeom>
                <a:avLst/>
                <a:gdLst>
                  <a:gd name="T0" fmla="+- 0 9933 9352"/>
                  <a:gd name="T1" fmla="*/ T0 w 984"/>
                  <a:gd name="T2" fmla="+- 0 1898 743"/>
                  <a:gd name="T3" fmla="*/ 1898 h 1200"/>
                  <a:gd name="T4" fmla="+- 0 9929 9352"/>
                  <a:gd name="T5" fmla="*/ T4 w 984"/>
                  <a:gd name="T6" fmla="+- 0 1893 743"/>
                  <a:gd name="T7" fmla="*/ 1893 h 1200"/>
                  <a:gd name="T8" fmla="+- 0 9438 9352"/>
                  <a:gd name="T9" fmla="*/ T8 w 984"/>
                  <a:gd name="T10" fmla="+- 0 1893 743"/>
                  <a:gd name="T11" fmla="*/ 1893 h 1200"/>
                  <a:gd name="T12" fmla="+- 0 9438 9352"/>
                  <a:gd name="T13" fmla="*/ T12 w 984"/>
                  <a:gd name="T14" fmla="+- 0 1863 743"/>
                  <a:gd name="T15" fmla="*/ 1863 h 1200"/>
                  <a:gd name="T16" fmla="+- 0 9358 9352"/>
                  <a:gd name="T17" fmla="*/ T16 w 984"/>
                  <a:gd name="T18" fmla="+- 0 1903 743"/>
                  <a:gd name="T19" fmla="*/ 1903 h 1200"/>
                  <a:gd name="T20" fmla="+- 0 9438 9352"/>
                  <a:gd name="T21" fmla="*/ T20 w 984"/>
                  <a:gd name="T22" fmla="+- 0 1943 743"/>
                  <a:gd name="T23" fmla="*/ 1943 h 1200"/>
                  <a:gd name="T24" fmla="+- 0 9438 9352"/>
                  <a:gd name="T25" fmla="*/ T24 w 984"/>
                  <a:gd name="T26" fmla="+- 0 1913 743"/>
                  <a:gd name="T27" fmla="*/ 1913 h 1200"/>
                  <a:gd name="T28" fmla="+- 0 9929 9352"/>
                  <a:gd name="T29" fmla="*/ T28 w 984"/>
                  <a:gd name="T30" fmla="+- 0 1913 743"/>
                  <a:gd name="T31" fmla="*/ 1913 h 1200"/>
                  <a:gd name="T32" fmla="+- 0 9933 9352"/>
                  <a:gd name="T33" fmla="*/ T32 w 984"/>
                  <a:gd name="T34" fmla="+- 0 1909 743"/>
                  <a:gd name="T35" fmla="*/ 1909 h 1200"/>
                  <a:gd name="T36" fmla="+- 0 9933 9352"/>
                  <a:gd name="T37" fmla="*/ T36 w 984"/>
                  <a:gd name="T38" fmla="+- 0 1898 743"/>
                  <a:gd name="T39" fmla="*/ 1898 h 1200"/>
                  <a:gd name="T40" fmla="+- 0 10336 9352"/>
                  <a:gd name="T41" fmla="*/ T40 w 984"/>
                  <a:gd name="T42" fmla="+- 0 783 743"/>
                  <a:gd name="T43" fmla="*/ 783 h 1200"/>
                  <a:gd name="T44" fmla="+- 0 10316 9352"/>
                  <a:gd name="T45" fmla="*/ T44 w 984"/>
                  <a:gd name="T46" fmla="+- 0 773 743"/>
                  <a:gd name="T47" fmla="*/ 773 h 1200"/>
                  <a:gd name="T48" fmla="+- 0 10256 9352"/>
                  <a:gd name="T49" fmla="*/ T48 w 984"/>
                  <a:gd name="T50" fmla="+- 0 743 743"/>
                  <a:gd name="T51" fmla="*/ 743 h 1200"/>
                  <a:gd name="T52" fmla="+- 0 10256 9352"/>
                  <a:gd name="T53" fmla="*/ T52 w 984"/>
                  <a:gd name="T54" fmla="+- 0 773 743"/>
                  <a:gd name="T55" fmla="*/ 773 h 1200"/>
                  <a:gd name="T56" fmla="+- 0 9356 9352"/>
                  <a:gd name="T57" fmla="*/ T56 w 984"/>
                  <a:gd name="T58" fmla="+- 0 773 743"/>
                  <a:gd name="T59" fmla="*/ 773 h 1200"/>
                  <a:gd name="T60" fmla="+- 0 9352 9352"/>
                  <a:gd name="T61" fmla="*/ T60 w 984"/>
                  <a:gd name="T62" fmla="+- 0 778 743"/>
                  <a:gd name="T63" fmla="*/ 778 h 1200"/>
                  <a:gd name="T64" fmla="+- 0 9352 9352"/>
                  <a:gd name="T65" fmla="*/ T64 w 984"/>
                  <a:gd name="T66" fmla="+- 0 789 743"/>
                  <a:gd name="T67" fmla="*/ 789 h 1200"/>
                  <a:gd name="T68" fmla="+- 0 9356 9352"/>
                  <a:gd name="T69" fmla="*/ T68 w 984"/>
                  <a:gd name="T70" fmla="+- 0 793 743"/>
                  <a:gd name="T71" fmla="*/ 793 h 1200"/>
                  <a:gd name="T72" fmla="+- 0 10256 9352"/>
                  <a:gd name="T73" fmla="*/ T72 w 984"/>
                  <a:gd name="T74" fmla="+- 0 793 743"/>
                  <a:gd name="T75" fmla="*/ 793 h 1200"/>
                  <a:gd name="T76" fmla="+- 0 10256 9352"/>
                  <a:gd name="T77" fmla="*/ T76 w 984"/>
                  <a:gd name="T78" fmla="+- 0 823 743"/>
                  <a:gd name="T79" fmla="*/ 823 h 1200"/>
                  <a:gd name="T80" fmla="+- 0 10316 9352"/>
                  <a:gd name="T81" fmla="*/ T80 w 984"/>
                  <a:gd name="T82" fmla="+- 0 793 743"/>
                  <a:gd name="T83" fmla="*/ 793 h 1200"/>
                  <a:gd name="T84" fmla="+- 0 10336 9352"/>
                  <a:gd name="T85" fmla="*/ T84 w 984"/>
                  <a:gd name="T86" fmla="+- 0 783 743"/>
                  <a:gd name="T87" fmla="*/ 783 h 12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984" h="1200">
                    <a:moveTo>
                      <a:pt x="581" y="1155"/>
                    </a:moveTo>
                    <a:lnTo>
                      <a:pt x="577" y="1150"/>
                    </a:lnTo>
                    <a:lnTo>
                      <a:pt x="86" y="1150"/>
                    </a:lnTo>
                    <a:lnTo>
                      <a:pt x="86" y="1120"/>
                    </a:lnTo>
                    <a:lnTo>
                      <a:pt x="6" y="1160"/>
                    </a:lnTo>
                    <a:lnTo>
                      <a:pt x="86" y="1200"/>
                    </a:lnTo>
                    <a:lnTo>
                      <a:pt x="86" y="1170"/>
                    </a:lnTo>
                    <a:lnTo>
                      <a:pt x="577" y="1170"/>
                    </a:lnTo>
                    <a:lnTo>
                      <a:pt x="581" y="1166"/>
                    </a:lnTo>
                    <a:lnTo>
                      <a:pt x="581" y="1155"/>
                    </a:lnTo>
                    <a:moveTo>
                      <a:pt x="984" y="40"/>
                    </a:moveTo>
                    <a:lnTo>
                      <a:pt x="964" y="30"/>
                    </a:lnTo>
                    <a:lnTo>
                      <a:pt x="904" y="0"/>
                    </a:lnTo>
                    <a:lnTo>
                      <a:pt x="904" y="30"/>
                    </a:lnTo>
                    <a:lnTo>
                      <a:pt x="4" y="30"/>
                    </a:lnTo>
                    <a:lnTo>
                      <a:pt x="0" y="35"/>
                    </a:lnTo>
                    <a:lnTo>
                      <a:pt x="0" y="46"/>
                    </a:lnTo>
                    <a:lnTo>
                      <a:pt x="4" y="50"/>
                    </a:lnTo>
                    <a:lnTo>
                      <a:pt x="904" y="50"/>
                    </a:lnTo>
                    <a:lnTo>
                      <a:pt x="904" y="80"/>
                    </a:lnTo>
                    <a:lnTo>
                      <a:pt x="964" y="50"/>
                    </a:lnTo>
                    <a:lnTo>
                      <a:pt x="984"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8" name="Line 365"/>
              <p:cNvCxnSpPr>
                <a:cxnSpLocks noChangeShapeType="1"/>
              </p:cNvCxnSpPr>
              <p:nvPr/>
            </p:nvCxnSpPr>
            <p:spPr bwMode="auto">
              <a:xfrm>
                <a:off x="9932" y="783"/>
                <a:ext cx="0" cy="1117"/>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9" name="Freeform 8"/>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0" name="Freeform 9"/>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vi-VN"/>
              </a:p>
            </p:txBody>
          </p:sp>
          <p:sp>
            <p:nvSpPr>
              <p:cNvPr id="11" name="Text Box 368"/>
              <p:cNvSpPr txBox="1">
                <a:spLocks noChangeArrowheads="1"/>
              </p:cNvSpPr>
              <p:nvPr/>
            </p:nvSpPr>
            <p:spPr bwMode="auto">
              <a:xfrm>
                <a:off x="8383" y="457"/>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635" algn="ctr">
                  <a:lnSpc>
                    <a:spcPct val="107000"/>
                  </a:lnSpc>
                  <a:spcBef>
                    <a:spcPts val="620"/>
                  </a:spcBef>
                  <a:spcAft>
                    <a:spcPts val="800"/>
                  </a:spcAft>
                </a:pPr>
                <a:r>
                  <a:rPr lang="en-US" sz="1300">
                    <a:effectLst/>
                    <a:latin typeface="Calibri" panose="020F0502020204030204" pitchFamily="34" charset="0"/>
                    <a:ea typeface="Calibri" panose="020F0502020204030204" pitchFamily="34" charset="0"/>
                    <a:cs typeface="Times New Roman" panose="02020603050405020304" pitchFamily="18" charset="0"/>
                  </a:rPr>
                  <a:t>K</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369"/>
              <p:cNvSpPr txBox="1">
                <a:spLocks noChangeArrowheads="1"/>
              </p:cNvSpPr>
              <p:nvPr/>
            </p:nvSpPr>
            <p:spPr bwMode="auto">
              <a:xfrm>
                <a:off x="8390" y="1599"/>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175" algn="ctr">
                  <a:lnSpc>
                    <a:spcPct val="107000"/>
                  </a:lnSpc>
                  <a:spcBef>
                    <a:spcPts val="600"/>
                  </a:spcBef>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b</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mc:AlternateContent xmlns:mc="http://schemas.openxmlformats.org/markup-compatibility/2006" xmlns:a14="http://schemas.microsoft.com/office/drawing/2010/main">
        <mc:Choice Requires="a14">
          <p:sp>
            <p:nvSpPr>
              <p:cNvPr id="19" name="TextBox 18"/>
              <p:cNvSpPr txBox="1"/>
              <p:nvPr/>
            </p:nvSpPr>
            <p:spPr>
              <a:xfrm>
                <a:off x="5168077" y="4147031"/>
                <a:ext cx="5355953" cy="2585323"/>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Ura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Ue</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Uph</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mc:Choice>
        <mc:Fallback xmlns="">
          <p:sp>
            <p:nvSpPr>
              <p:cNvPr id="19" name="TextBox 18"/>
              <p:cNvSpPr txBox="1">
                <a:spLocks noRot="1" noChangeAspect="1" noMove="1" noResize="1" noEditPoints="1" noAdjustHandles="1" noChangeArrowheads="1" noChangeShapeType="1" noTextEdit="1"/>
              </p:cNvSpPr>
              <p:nvPr/>
            </p:nvSpPr>
            <p:spPr>
              <a:xfrm>
                <a:off x="5168077" y="4147031"/>
                <a:ext cx="5355953" cy="2585323"/>
              </a:xfrm>
              <a:prstGeom prst="rect">
                <a:avLst/>
              </a:prstGeom>
              <a:blipFill rotWithShape="0">
                <a:blip r:embed="rId3"/>
                <a:stretch>
                  <a:fillRect l="-1822" t="-1887" r="-683"/>
                </a:stretch>
              </a:blipFill>
            </p:spPr>
            <p:txBody>
              <a:bodyPr/>
              <a:lstStyle/>
              <a:p>
                <a:r>
                  <a:rPr lang="vi-VN">
                    <a:noFill/>
                  </a:rPr>
                  <a:t> </a:t>
                </a:r>
              </a:p>
            </p:txBody>
          </p:sp>
        </mc:Fallback>
      </mc:AlternateContent>
    </p:spTree>
    <p:extLst>
      <p:ext uri="{BB962C8B-B14F-4D97-AF65-F5344CB8AC3E}">
        <p14:creationId xmlns:p14="http://schemas.microsoft.com/office/powerpoint/2010/main" val="244364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378857"/>
            <a:ext cx="8596668" cy="3880773"/>
          </a:xfrm>
        </p:spPr>
        <p:txBody>
          <a:bodyPr>
            <a:normAutofit lnSpcReduction="10000"/>
          </a:bodyPr>
          <a:lstStyle/>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theo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mắc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song </a:t>
            </a:r>
            <a:r>
              <a:rPr lang="en-US" sz="2400" dirty="0" err="1">
                <a:latin typeface="Times New Roman" panose="02020603050405020304" pitchFamily="18" charset="0"/>
                <a:cs typeface="Times New Roman" panose="02020603050405020304" pitchFamily="18" charset="0"/>
              </a:rPr>
              <a:t>song</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thuộc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đại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lượng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về</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đầu</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hỗn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954431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39675"/>
            <a:ext cx="8596668" cy="4370840"/>
          </a:xfrm>
        </p:spPr>
        <p:txBody>
          <a:bodyPr>
            <a:normAutofit/>
          </a:bodyPr>
          <a:lstStyle/>
          <a:p>
            <a:pPr lvl="0"/>
            <a:r>
              <a:rPr lang="en-US" sz="2400" dirty="0" err="1">
                <a:latin typeface="Times New Roman" panose="02020603050405020304" pitchFamily="18" charset="0"/>
                <a:cs typeface="Times New Roman" panose="02020603050405020304" pitchFamily="18" charset="0"/>
              </a:rPr>
              <a:t>Phụ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méo</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530521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25160"/>
            <a:ext cx="8596668" cy="3880773"/>
          </a:xfrm>
        </p:spPr>
        <p:txBody>
          <a:bodyPr>
            <a:normAutofit lnSpcReduction="10000"/>
          </a:bodyPr>
          <a:lstStyle/>
          <a:p>
            <a:r>
              <a:rPr lang="vi-VN" sz="2800" dirty="0">
                <a:latin typeface="Times New Roman" panose="02020603050405020304" pitchFamily="18" charset="0"/>
                <a:cs typeface="Times New Roman" panose="02020603050405020304" pitchFamily="18" charset="0"/>
              </a:rPr>
              <a:t>Phối hợp trở kháng giữa các tầng khuếch đại hay giữa ngõ ra của mạch khuếch đại và tải là tính toán sao cho trở kháng vào tầng sau bằng trở kháng ra tầng trước để cho công suất truyền đạt là lớn nhất</a:t>
            </a:r>
            <a:r>
              <a:rPr lang="vi-VN" sz="2800" dirty="0" smtClean="0">
                <a:latin typeface="Times New Roman" panose="02020603050405020304" pitchFamily="18" charset="0"/>
                <a:cs typeface="Times New Roman" panose="02020603050405020304" pitchFamily="18" charset="0"/>
              </a:rPr>
              <a:t>.</a:t>
            </a:r>
          </a:p>
          <a:p>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3 cách ghép cơ bản: </a:t>
            </a:r>
          </a:p>
          <a:p>
            <a:pPr lvl="1"/>
            <a:r>
              <a:rPr lang="vi-VN" sz="2600" dirty="0">
                <a:latin typeface="Times New Roman" panose="02020603050405020304" pitchFamily="18" charset="0"/>
                <a:cs typeface="Times New Roman" panose="02020603050405020304" pitchFamily="18" charset="0"/>
              </a:rPr>
              <a:t>Ghép các tầng bằng tụ điện liên lạc</a:t>
            </a:r>
          </a:p>
          <a:p>
            <a:pPr lvl="1"/>
            <a:r>
              <a:rPr lang="en-US" sz="2600" dirty="0" err="1">
                <a:latin typeface="Times New Roman" panose="02020603050405020304" pitchFamily="18" charset="0"/>
                <a:cs typeface="Times New Roman" panose="02020603050405020304" pitchFamily="18" charset="0"/>
              </a:rPr>
              <a:t>Ghép</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các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áp</a:t>
            </a:r>
            <a:endParaRPr lang="vi-VN" sz="2600" dirty="0">
              <a:latin typeface="Times New Roman" panose="02020603050405020304" pitchFamily="18" charset="0"/>
              <a:cs typeface="Times New Roman" panose="02020603050405020304" pitchFamily="18" charset="0"/>
            </a:endParaRPr>
          </a:p>
          <a:p>
            <a:pPr lvl="1"/>
            <a:r>
              <a:rPr lang="en-US" sz="2600" dirty="0" err="1">
                <a:latin typeface="Times New Roman" panose="02020603050405020304" pitchFamily="18" charset="0"/>
                <a:cs typeface="Times New Roman" panose="02020603050405020304" pitchFamily="18" charset="0"/>
              </a:rPr>
              <a:t>Ghép</a:t>
            </a:r>
            <a:r>
              <a:rPr lang="vi-VN" sz="2600" dirty="0">
                <a:latin typeface="Times New Roman" panose="02020603050405020304" pitchFamily="18" charset="0"/>
                <a:cs typeface="Times New Roman" panose="02020603050405020304" pitchFamily="18" charset="0"/>
              </a:rPr>
              <a:t> 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nối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tiếp</a:t>
            </a:r>
            <a:endParaRPr lang="vi-VN" sz="26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14082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83218"/>
            <a:ext cx="8596668" cy="3880773"/>
          </a:xfrm>
        </p:spPr>
        <p:txBody>
          <a:bodyPr>
            <a:normAutofit/>
          </a:bodyPr>
          <a:lstStyle/>
          <a:p>
            <a:r>
              <a:rPr lang="vi-VN" sz="3200" dirty="0"/>
              <a:t>Có 3 cách ghép cơ bản: </a:t>
            </a:r>
          </a:p>
          <a:p>
            <a:pPr lvl="1"/>
            <a:r>
              <a:rPr lang="vi-VN" sz="3200" dirty="0"/>
              <a:t>Ghép các tầng bằng tụ điện liên lạc</a:t>
            </a:r>
          </a:p>
          <a:p>
            <a:pPr lvl="1"/>
            <a:r>
              <a:rPr lang="en-US" sz="3200" dirty="0" err="1"/>
              <a:t>Ghép</a:t>
            </a:r>
            <a:r>
              <a:rPr lang="en-US" sz="3200" dirty="0"/>
              <a:t> </a:t>
            </a:r>
            <a:r>
              <a:rPr lang="vi-VN" sz="3200" dirty="0"/>
              <a:t>các </a:t>
            </a:r>
            <a:r>
              <a:rPr lang="en-US" sz="3200" dirty="0" err="1"/>
              <a:t>bằng</a:t>
            </a:r>
            <a:r>
              <a:rPr lang="en-US" sz="3200" dirty="0"/>
              <a:t> </a:t>
            </a:r>
            <a:r>
              <a:rPr lang="en-US" sz="3200" dirty="0" err="1"/>
              <a:t>biến</a:t>
            </a:r>
            <a:r>
              <a:rPr lang="en-US" sz="3200" dirty="0"/>
              <a:t> </a:t>
            </a:r>
            <a:r>
              <a:rPr lang="en-US" sz="3200" dirty="0" err="1"/>
              <a:t>áp</a:t>
            </a:r>
            <a:endParaRPr lang="vi-VN" sz="3200" dirty="0"/>
          </a:p>
          <a:p>
            <a:pPr lvl="1"/>
            <a:r>
              <a:rPr lang="en-US" sz="3200" dirty="0" err="1"/>
              <a:t>Ghép</a:t>
            </a:r>
            <a:r>
              <a:rPr lang="vi-VN" sz="3200" dirty="0"/>
              <a:t> các</a:t>
            </a:r>
            <a:r>
              <a:rPr lang="en-US" sz="3200" dirty="0"/>
              <a:t> </a:t>
            </a:r>
            <a:r>
              <a:rPr lang="en-US" sz="3200" dirty="0" err="1"/>
              <a:t>bằng</a:t>
            </a:r>
            <a:r>
              <a:rPr lang="en-US" sz="3200" dirty="0"/>
              <a:t> </a:t>
            </a:r>
            <a:r>
              <a:rPr lang="en-US" sz="3200" dirty="0" err="1"/>
              <a:t>cách</a:t>
            </a:r>
            <a:r>
              <a:rPr lang="en-US" sz="3200" dirty="0"/>
              <a:t> </a:t>
            </a:r>
            <a:r>
              <a:rPr lang="en-US" sz="3200" dirty="0" err="1"/>
              <a:t>nối</a:t>
            </a:r>
            <a:r>
              <a:rPr lang="en-US" sz="3200" dirty="0"/>
              <a:t> </a:t>
            </a:r>
            <a:r>
              <a:rPr lang="en-US" sz="3200" dirty="0" err="1"/>
              <a:t>trực</a:t>
            </a:r>
            <a:r>
              <a:rPr lang="en-US" sz="3200" dirty="0"/>
              <a:t> </a:t>
            </a:r>
            <a:r>
              <a:rPr lang="en-US" sz="3200" dirty="0" err="1"/>
              <a:t>tiếp</a:t>
            </a:r>
            <a:endParaRPr lang="vi-VN" sz="3200" dirty="0"/>
          </a:p>
          <a:p>
            <a:endParaRPr lang="vi-VN" sz="3200" dirty="0"/>
          </a:p>
        </p:txBody>
      </p:sp>
    </p:spTree>
    <p:extLst>
      <p:ext uri="{BB962C8B-B14F-4D97-AF65-F5344CB8AC3E}">
        <p14:creationId xmlns:p14="http://schemas.microsoft.com/office/powerpoint/2010/main" val="30510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34875"/>
            <a:ext cx="8596668" cy="3880773"/>
          </a:xfrm>
        </p:spPr>
        <p:txBody>
          <a:bodyPr/>
          <a:lstStyle/>
          <a:p>
            <a:r>
              <a:rPr lang="vi-VN" sz="2400" dirty="0" smtClean="0">
                <a:latin typeface="Times New Roman" panose="02020603050405020304" pitchFamily="18" charset="0"/>
                <a:cs typeface="Times New Roman" panose="02020603050405020304" pitchFamily="18" charset="0"/>
              </a:rPr>
              <a:t>1.5.1. </a:t>
            </a:r>
            <a:r>
              <a:rPr lang="vi-VN" sz="2400" b="1" u="sng" dirty="0" smtClean="0">
                <a:latin typeface="Times New Roman" panose="02020603050405020304" pitchFamily="18" charset="0"/>
                <a:cs typeface="Times New Roman" panose="02020603050405020304" pitchFamily="18" charset="0"/>
              </a:rPr>
              <a:t>Ghép </a:t>
            </a:r>
            <a:r>
              <a:rPr lang="vi-VN" sz="2400" b="1" u="sng" dirty="0">
                <a:latin typeface="Times New Roman" panose="02020603050405020304" pitchFamily="18" charset="0"/>
                <a:cs typeface="Times New Roman" panose="02020603050405020304" pitchFamily="18" charset="0"/>
              </a:rPr>
              <a:t>các tầng bằng tụ điện liên lạc</a:t>
            </a:r>
          </a:p>
          <a:p>
            <a:pPr lvl="1"/>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77048126"/>
              </p:ext>
            </p:extLst>
          </p:nvPr>
        </p:nvGraphicFramePr>
        <p:xfrm>
          <a:off x="551543" y="2273763"/>
          <a:ext cx="5390264" cy="3198123"/>
        </p:xfrm>
        <a:graphic>
          <a:graphicData uri="http://schemas.openxmlformats.org/presentationml/2006/ole">
            <mc:AlternateContent xmlns:mc="http://schemas.openxmlformats.org/markup-compatibility/2006">
              <mc:Choice xmlns:v="urn:schemas-microsoft-com:vml" Requires="v">
                <p:oleObj spid="_x0000_s6210" r:id="rId3" imgW="2143180" imgH="1495509" progId="Visio.Drawing.11">
                  <p:embed/>
                </p:oleObj>
              </mc:Choice>
              <mc:Fallback>
                <p:oleObj r:id="rId3" imgW="2143180" imgH="14955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543" y="2273763"/>
                        <a:ext cx="5390264" cy="3198123"/>
                      </a:xfrm>
                      <a:prstGeom prst="rect">
                        <a:avLst/>
                      </a:prstGeom>
                      <a:noFill/>
                    </p:spPr>
                  </p:pic>
                </p:oleObj>
              </mc:Fallback>
            </mc:AlternateContent>
          </a:graphicData>
        </a:graphic>
      </p:graphicFrame>
      <p:sp>
        <p:nvSpPr>
          <p:cNvPr id="6" name="TextBox 5"/>
          <p:cNvSpPr txBox="1"/>
          <p:nvPr/>
        </p:nvSpPr>
        <p:spPr>
          <a:xfrm>
            <a:off x="6096000" y="2563305"/>
            <a:ext cx="3642360" cy="2308324"/>
          </a:xfrm>
          <a:prstGeom prst="rect">
            <a:avLst/>
          </a:prstGeom>
          <a:noFill/>
        </p:spPr>
        <p:txBody>
          <a:bodyPr wrap="square" rtlCol="0">
            <a:spAutoFit/>
          </a:bodyPr>
          <a:lstStyle/>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Nhược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08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9886"/>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ghép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tầng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khuếch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đại</a:t>
            </a:r>
            <a:r>
              <a:rPr lang="vi-VN" b="1" dirty="0" smtClean="0">
                <a:latin typeface="Times New Roman" panose="02020603050405020304" pitchFamily="18" charset="0"/>
                <a:cs typeface="Times New Roman" panose="02020603050405020304" pitchFamily="18" charset="0"/>
              </a:rPr>
              <a:t/>
            </a:r>
            <a:br>
              <a:rPr lang="vi-VN" b="1" dirty="0" smtClean="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509486"/>
            <a:ext cx="8596668" cy="3880773"/>
          </a:xfrm>
        </p:spPr>
        <p:txBody>
          <a:bodyPr/>
          <a:lstStyle/>
          <a:p>
            <a:r>
              <a:rPr lang="en-US" sz="2400" dirty="0" smtClean="0">
                <a:latin typeface="Times New Roman" panose="02020603050405020304" pitchFamily="18" charset="0"/>
                <a:cs typeface="Times New Roman" panose="02020603050405020304" pitchFamily="18" charset="0"/>
              </a:rPr>
              <a:t>1.5.2. </a:t>
            </a:r>
            <a:r>
              <a:rPr lang="en-US" sz="2400" b="1" u="sng" dirty="0" err="1" smtClean="0">
                <a:latin typeface="Times New Roman" panose="02020603050405020304" pitchFamily="18" charset="0"/>
                <a:cs typeface="Times New Roman" panose="02020603050405020304" pitchFamily="18" charset="0"/>
              </a:rPr>
              <a:t>Ghép</a:t>
            </a:r>
            <a:r>
              <a:rPr lang="en-US" sz="2400" b="1" u="sng" dirty="0" smtClean="0">
                <a:latin typeface="Times New Roman" panose="02020603050405020304" pitchFamily="18" charset="0"/>
                <a:cs typeface="Times New Roman" panose="02020603050405020304" pitchFamily="18" charset="0"/>
              </a:rPr>
              <a:t> </a:t>
            </a:r>
            <a:r>
              <a:rPr lang="vi-VN" sz="2400" b="1" u="sng" dirty="0">
                <a:latin typeface="Times New Roman" panose="02020603050405020304" pitchFamily="18" charset="0"/>
                <a:cs typeface="Times New Roman" panose="02020603050405020304" pitchFamily="18" charset="0"/>
              </a:rPr>
              <a:t>các tầng </a:t>
            </a:r>
            <a:r>
              <a:rPr lang="en-US" sz="2400" b="1" u="sng" dirty="0" err="1">
                <a:latin typeface="Times New Roman" panose="02020603050405020304" pitchFamily="18" charset="0"/>
                <a:cs typeface="Times New Roman" panose="02020603050405020304" pitchFamily="18" charset="0"/>
              </a:rPr>
              <a:t>bằng</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biến</a:t>
            </a:r>
            <a:r>
              <a:rPr lang="en-US" sz="2400" b="1" u="sng" dirty="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áp</a:t>
            </a:r>
            <a:r>
              <a:rPr lang="en-US" sz="2400" b="1" u="sng" dirty="0" smtClean="0">
                <a:latin typeface="Times New Roman" panose="02020603050405020304" pitchFamily="18" charset="0"/>
                <a:cs typeface="Times New Roman" panose="02020603050405020304" pitchFamily="18" charset="0"/>
              </a:rPr>
              <a:t> </a:t>
            </a:r>
            <a:endParaRPr lang="vi-VN" sz="2400" b="1" u="sng"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798738421"/>
              </p:ext>
            </p:extLst>
          </p:nvPr>
        </p:nvGraphicFramePr>
        <p:xfrm>
          <a:off x="261258" y="2525486"/>
          <a:ext cx="5968696" cy="3764659"/>
        </p:xfrm>
        <a:graphic>
          <a:graphicData uri="http://schemas.openxmlformats.org/presentationml/2006/ole">
            <mc:AlternateContent xmlns:mc="http://schemas.openxmlformats.org/markup-compatibility/2006">
              <mc:Choice xmlns:v="urn:schemas-microsoft-com:vml" Requires="v">
                <p:oleObj spid="_x0000_s7232" r:id="rId3" imgW="2352579" imgH="1543233" progId="Visio.Drawing.11">
                  <p:embed/>
                </p:oleObj>
              </mc:Choice>
              <mc:Fallback>
                <p:oleObj r:id="rId3" imgW="2352579" imgH="154323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258" y="2525486"/>
                        <a:ext cx="5968696" cy="3764659"/>
                      </a:xfrm>
                      <a:prstGeom prst="rect">
                        <a:avLst/>
                      </a:prstGeom>
                      <a:noFill/>
                    </p:spPr>
                  </p:pic>
                </p:oleObj>
              </mc:Fallback>
            </mc:AlternateContent>
          </a:graphicData>
        </a:graphic>
      </p:graphicFrame>
      <p:sp>
        <p:nvSpPr>
          <p:cNvPr id="6" name="TextBox 5"/>
          <p:cNvSpPr txBox="1"/>
          <p:nvPr/>
        </p:nvSpPr>
        <p:spPr>
          <a:xfrm>
            <a:off x="6487887" y="2525486"/>
            <a:ext cx="4470399" cy="3323987"/>
          </a:xfrm>
          <a:prstGeom prst="rect">
            <a:avLst/>
          </a:prstGeom>
          <a:noFill/>
        </p:spPr>
        <p:txBody>
          <a:bodyPr wrap="square" rtlCol="0">
            <a:spAutoFit/>
          </a:bodyPr>
          <a:lstStyle/>
          <a:p>
            <a:pPr lvl="0"/>
            <a:r>
              <a:rPr lang="vi-VN" sz="2400" dirty="0" smtClean="0"/>
              <a:t>+ Ưu </a:t>
            </a:r>
            <a:r>
              <a:rPr lang="vi-VN" sz="2400" dirty="0"/>
              <a:t>điểm : Có sự phối hợp tốt trở kháng nên công suất truyền đạt lớn, hiệu suất cao</a:t>
            </a:r>
            <a:r>
              <a:rPr lang="vi-VN" sz="2400" dirty="0" smtClean="0"/>
              <a:t>.</a:t>
            </a:r>
          </a:p>
          <a:p>
            <a:pPr lvl="0"/>
            <a:endParaRPr lang="vi-VN" sz="2400" dirty="0"/>
          </a:p>
          <a:p>
            <a:pPr lvl="0"/>
            <a:r>
              <a:rPr lang="vi-VN" sz="2400" dirty="0" smtClean="0"/>
              <a:t>+ Nhược </a:t>
            </a:r>
            <a:r>
              <a:rPr lang="vi-VN" sz="2400" dirty="0"/>
              <a:t>điểm : cồng kềnh, nặng nề, lắp ráp phức tạp, và gây méo tần số do cuộn dây MBA.</a:t>
            </a:r>
          </a:p>
          <a:p>
            <a:endParaRPr lang="vi-VN" dirty="0"/>
          </a:p>
        </p:txBody>
      </p:sp>
    </p:spTree>
    <p:extLst>
      <p:ext uri="{BB962C8B-B14F-4D97-AF65-F5344CB8AC3E}">
        <p14:creationId xmlns:p14="http://schemas.microsoft.com/office/powerpoint/2010/main" val="58316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05846"/>
            <a:ext cx="8596668" cy="3880773"/>
          </a:xfrm>
        </p:spPr>
        <p:txBody>
          <a:bodyPr/>
          <a:lstStyle/>
          <a:p>
            <a:r>
              <a:rPr lang="vi-VN" sz="2400" b="1" u="sng" dirty="0" smtClean="0">
                <a:latin typeface="Times New Roman" panose="02020603050405020304" pitchFamily="18" charset="0"/>
                <a:cs typeface="Times New Roman" panose="02020603050405020304" pitchFamily="18" charset="0"/>
              </a:rPr>
              <a:t>1.5.3. Ghép </a:t>
            </a:r>
            <a:r>
              <a:rPr lang="vi-VN" sz="2400" b="1" u="sng" dirty="0">
                <a:latin typeface="Times New Roman" panose="02020603050405020304" pitchFamily="18" charset="0"/>
                <a:cs typeface="Times New Roman" panose="02020603050405020304" pitchFamily="18" charset="0"/>
              </a:rPr>
              <a:t>các bằng cách nối trực tiếp</a:t>
            </a: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789951281"/>
              </p:ext>
            </p:extLst>
          </p:nvPr>
        </p:nvGraphicFramePr>
        <p:xfrm>
          <a:off x="677334" y="2351208"/>
          <a:ext cx="5016921" cy="3628677"/>
        </p:xfrm>
        <a:graphic>
          <a:graphicData uri="http://schemas.openxmlformats.org/presentationml/2006/ole">
            <mc:AlternateContent xmlns:mc="http://schemas.openxmlformats.org/markup-compatibility/2006">
              <mc:Choice xmlns:v="urn:schemas-microsoft-com:vml" Requires="v">
                <p:oleObj spid="_x0000_s8258" r:id="rId3" imgW="1819121" imgH="1381282" progId="Visio.Drawing.11">
                  <p:embed/>
                </p:oleObj>
              </mc:Choice>
              <mc:Fallback>
                <p:oleObj r:id="rId3" imgW="1819121" imgH="138128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2351208"/>
                        <a:ext cx="5016921" cy="3628677"/>
                      </a:xfrm>
                      <a:prstGeom prst="rect">
                        <a:avLst/>
                      </a:prstGeom>
                      <a:noFill/>
                    </p:spPr>
                  </p:pic>
                </p:oleObj>
              </mc:Fallback>
            </mc:AlternateContent>
          </a:graphicData>
        </a:graphic>
      </p:graphicFrame>
      <p:sp>
        <p:nvSpPr>
          <p:cNvPr id="6" name="TextBox 5"/>
          <p:cNvSpPr txBox="1"/>
          <p:nvPr/>
        </p:nvSpPr>
        <p:spPr>
          <a:xfrm>
            <a:off x="5694255" y="2888342"/>
            <a:ext cx="3918857" cy="2215991"/>
          </a:xfrm>
          <a:prstGeom prst="rect">
            <a:avLst/>
          </a:prstGeom>
          <a:noFill/>
        </p:spPr>
        <p:txBody>
          <a:bodyPr wrap="square" rtlCol="0">
            <a:spAutoFit/>
          </a:bodyPr>
          <a:lstStyle/>
          <a:p>
            <a:pPr lvl="0"/>
            <a:r>
              <a:rPr lang="vi-VN" sz="2400" dirty="0" smtClean="0">
                <a:latin typeface="Times New Roman" panose="02020603050405020304" pitchFamily="18" charset="0"/>
                <a:cs typeface="Times New Roman" panose="02020603050405020304" pitchFamily="18" charset="0"/>
              </a:rPr>
              <a:t>+ Ưu </a:t>
            </a:r>
            <a:r>
              <a:rPr lang="vi-VN" sz="2400" dirty="0">
                <a:latin typeface="Times New Roman" panose="02020603050405020304" pitchFamily="18" charset="0"/>
                <a:cs typeface="Times New Roman" panose="02020603050405020304" pitchFamily="18" charset="0"/>
              </a:rPr>
              <a:t>điểm : đơn giản, không gây méo tần số, làm việc ổn định </a:t>
            </a:r>
          </a:p>
          <a:p>
            <a:pPr lvl="0"/>
            <a:r>
              <a:rPr lang="vi-VN" sz="2400" dirty="0" smtClean="0">
                <a:latin typeface="Times New Roman" panose="02020603050405020304" pitchFamily="18" charset="0"/>
                <a:cs typeface="Times New Roman" panose="02020603050405020304" pitchFamily="18" charset="0"/>
              </a:rPr>
              <a:t>+ Nhược </a:t>
            </a:r>
            <a:r>
              <a:rPr lang="vi-VN" sz="2400" dirty="0">
                <a:latin typeface="Times New Roman" panose="02020603050405020304" pitchFamily="18" charset="0"/>
                <a:cs typeface="Times New Roman" panose="02020603050405020304" pitchFamily="18" charset="0"/>
              </a:rPr>
              <a:t>điểm : Không phối hợp được trở kháng.</a:t>
            </a:r>
          </a:p>
          <a:p>
            <a:endParaRPr lang="vi-VN" dirty="0"/>
          </a:p>
        </p:txBody>
      </p:sp>
    </p:spTree>
    <p:extLst>
      <p:ext uri="{BB962C8B-B14F-4D97-AF65-F5344CB8AC3E}">
        <p14:creationId xmlns:p14="http://schemas.microsoft.com/office/powerpoint/2010/main" val="1557918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8818"/>
          </a:xfrm>
        </p:spPr>
        <p:txBody>
          <a:bodyPr/>
          <a:lstStyle/>
          <a:p>
            <a:r>
              <a:rPr lang="vi-VN" dirty="0" smtClean="0"/>
              <a:t>1.6 Các </a:t>
            </a:r>
            <a:r>
              <a:rPr lang="vi-VN" dirty="0"/>
              <a:t>chế độ </a:t>
            </a:r>
            <a:r>
              <a:rPr lang="vi-VN" dirty="0" smtClean="0"/>
              <a:t>khuyếch </a:t>
            </a:r>
            <a:r>
              <a:rPr lang="vi-VN" dirty="0"/>
              <a:t>đại (</a:t>
            </a:r>
            <a:r>
              <a:rPr lang="vi-VN" dirty="0" smtClean="0"/>
              <a:t>BJT)</a:t>
            </a:r>
            <a:endParaRPr lang="vi-VN" dirty="0"/>
          </a:p>
        </p:txBody>
      </p:sp>
      <p:sp>
        <p:nvSpPr>
          <p:cNvPr id="3" name="Content Placeholder 2"/>
          <p:cNvSpPr>
            <a:spLocks noGrp="1"/>
          </p:cNvSpPr>
          <p:nvPr>
            <p:ph idx="1"/>
          </p:nvPr>
        </p:nvSpPr>
        <p:spPr>
          <a:xfrm>
            <a:off x="677334" y="1478418"/>
            <a:ext cx="10005180" cy="4922382"/>
          </a:xfrm>
        </p:spPr>
        <p:txBody>
          <a:bodyPr>
            <a:normAutofit lnSpcReduction="10000"/>
          </a:bodyPr>
          <a:lstStyle/>
          <a:p>
            <a:r>
              <a:rPr lang="en-US" sz="2600" dirty="0" err="1">
                <a:latin typeface="Times New Roman" panose="02020603050405020304" pitchFamily="18" charset="0"/>
                <a:cs typeface="Times New Roman" panose="02020603050405020304" pitchFamily="18" charset="0"/>
              </a:rPr>
              <a:t>Dựa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tĩnh</a:t>
            </a:r>
            <a:r>
              <a:rPr lang="en-US" sz="2600" dirty="0">
                <a:latin typeface="Times New Roman" panose="02020603050405020304" pitchFamily="18" charset="0"/>
                <a:cs typeface="Times New Roman" panose="02020603050405020304" pitchFamily="18" charset="0"/>
              </a:rPr>
              <a:t> Q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ta chia </a:t>
            </a:r>
            <a:r>
              <a:rPr lang="en-US" sz="2600" dirty="0" err="1">
                <a:latin typeface="Times New Roman" panose="02020603050405020304" pitchFamily="18" charset="0"/>
                <a:cs typeface="Times New Roman" panose="02020603050405020304" pitchFamily="18" charset="0"/>
              </a:rPr>
              <a:t>mạch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B,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C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AB</a:t>
            </a:r>
            <a:r>
              <a:rPr lang="en-US" sz="2600" dirty="0" smtClean="0">
                <a:latin typeface="Times New Roman" panose="02020603050405020304" pitchFamily="18" charset="0"/>
                <a:cs typeface="Times New Roman" panose="02020603050405020304" pitchFamily="18" charset="0"/>
              </a:rPr>
              <a:t>.</a:t>
            </a:r>
          </a:p>
          <a:p>
            <a:r>
              <a:rPr lang="vi-VN" sz="2600" b="1" dirty="0">
                <a:latin typeface="Times New Roman" panose="02020603050405020304" pitchFamily="18" charset="0"/>
                <a:cs typeface="Times New Roman" panose="02020603050405020304" pitchFamily="18" charset="0"/>
              </a:rPr>
              <a:t>Chế độ</a:t>
            </a:r>
            <a:r>
              <a:rPr lang="en-US" sz="2600" b="1" dirty="0">
                <a:latin typeface="Times New Roman" panose="02020603050405020304" pitchFamily="18" charset="0"/>
                <a:cs typeface="Times New Roman" panose="02020603050405020304" pitchFamily="18" charset="0"/>
              </a:rPr>
              <a:t> A</a:t>
            </a:r>
            <a:r>
              <a:rPr lang="en-US" sz="2600" dirty="0">
                <a:latin typeface="Times New Roman" panose="02020603050405020304" pitchFamily="18" charset="0"/>
                <a:cs typeface="Times New Roman" panose="02020603050405020304" pitchFamily="18" charset="0"/>
              </a:rPr>
              <a:t>: </a:t>
            </a:r>
            <a:endParaRPr lang="vi-VN" sz="2600" dirty="0">
              <a:latin typeface="Times New Roman" panose="02020603050405020304" pitchFamily="18" charset="0"/>
              <a:cs typeface="Times New Roman" panose="02020603050405020304" pitchFamily="18" charset="0"/>
            </a:endParaRPr>
          </a:p>
          <a:p>
            <a:pPr lvl="1"/>
            <a:r>
              <a:rPr lang="vi-VN" sz="2600" dirty="0">
                <a:latin typeface="Times New Roman" panose="02020603050405020304" pitchFamily="18" charset="0"/>
                <a:cs typeface="Times New Roman" panose="02020603050405020304" pitchFamily="18" charset="0"/>
              </a:rPr>
              <a:t>Transistor được phân cực cho điểm hoạt động tĩnh Q ở giữa vùng khuếch đại, có V</a:t>
            </a:r>
            <a:r>
              <a:rPr lang="vi-VN" sz="2600" baseline="-25000" dirty="0">
                <a:latin typeface="Times New Roman" panose="02020603050405020304" pitchFamily="18" charset="0"/>
                <a:cs typeface="Times New Roman" panose="02020603050405020304" pitchFamily="18" charset="0"/>
              </a:rPr>
              <a:t>BE</a:t>
            </a:r>
            <a:r>
              <a:rPr lang="vi-VN"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0,6V </a:t>
            </a:r>
            <a:r>
              <a:rPr lang="vi-VN"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0,7V</a:t>
            </a:r>
            <a:r>
              <a:rPr lang="vi-VN" sz="2600" baseline="-25000" dirty="0">
                <a:latin typeface="Times New Roman" panose="02020603050405020304" pitchFamily="18" charset="0"/>
                <a:cs typeface="Times New Roman" panose="02020603050405020304" pitchFamily="18" charset="0"/>
              </a:rPr>
              <a:t>. </a:t>
            </a:r>
            <a:endParaRPr lang="vi-VN" sz="2600" baseline="-25000" dirty="0" smtClean="0">
              <a:latin typeface="Times New Roman" panose="02020603050405020304" pitchFamily="18" charset="0"/>
              <a:cs typeface="Times New Roman" panose="02020603050405020304" pitchFamily="18" charset="0"/>
            </a:endParaRPr>
          </a:p>
          <a:p>
            <a:pPr lvl="1"/>
            <a:r>
              <a:rPr lang="vi-VN" sz="2600" dirty="0" smtClean="0">
                <a:latin typeface="Times New Roman" panose="02020603050405020304" pitchFamily="18" charset="0"/>
                <a:cs typeface="Times New Roman" panose="02020603050405020304" pitchFamily="18" charset="0"/>
              </a:rPr>
              <a:t>Khi </a:t>
            </a:r>
            <a:r>
              <a:rPr lang="vi-VN" sz="2600" dirty="0">
                <a:latin typeface="Times New Roman" panose="02020603050405020304" pitchFamily="18" charset="0"/>
                <a:cs typeface="Times New Roman" panose="02020603050405020304" pitchFamily="18" charset="0"/>
              </a:rPr>
              <a:t>transistor nhận được tín hiệu xoay chiều ở cực B thì dòng điện I</a:t>
            </a:r>
            <a:r>
              <a:rPr lang="vi-VN" sz="2600" baseline="-25000" dirty="0">
                <a:latin typeface="Times New Roman" panose="02020603050405020304" pitchFamily="18" charset="0"/>
                <a:cs typeface="Times New Roman" panose="02020603050405020304" pitchFamily="18" charset="0"/>
              </a:rPr>
              <a:t>B</a:t>
            </a:r>
            <a:r>
              <a:rPr lang="vi-VN" sz="2600" dirty="0">
                <a:latin typeface="Times New Roman" panose="02020603050405020304" pitchFamily="18" charset="0"/>
                <a:cs typeface="Times New Roman" panose="02020603050405020304" pitchFamily="18" charset="0"/>
              </a:rPr>
              <a:t> sẽ bị thay đổi theo tín hiệu xoay chiều này</a:t>
            </a:r>
            <a:r>
              <a:rPr lang="vi-VN" sz="2600" dirty="0" smtClean="0">
                <a:latin typeface="Times New Roman" panose="02020603050405020304" pitchFamily="18" charset="0"/>
                <a:cs typeface="Times New Roman" panose="02020603050405020304" pitchFamily="18" charset="0"/>
              </a:rPr>
              <a:t>.</a:t>
            </a:r>
          </a:p>
          <a:p>
            <a:pPr lvl="1"/>
            <a:r>
              <a:rPr lang="vi-VN" sz="2600" dirty="0">
                <a:latin typeface="Times New Roman" panose="02020603050405020304" pitchFamily="18" charset="0"/>
                <a:cs typeface="Times New Roman" panose="02020603050405020304" pitchFamily="18" charset="0"/>
              </a:rPr>
              <a:t>Các đặc điểm của mạch khuếch đại hạng A là:</a:t>
            </a:r>
          </a:p>
          <a:p>
            <a:pPr marL="1371600" lvl="3" indent="0">
              <a:buNone/>
            </a:pPr>
            <a:r>
              <a:rPr lang="vi-VN" sz="2600" dirty="0" smtClean="0">
                <a:latin typeface="Times New Roman" panose="02020603050405020304" pitchFamily="18" charset="0"/>
                <a:cs typeface="Times New Roman" panose="02020603050405020304" pitchFamily="18" charset="0"/>
              </a:rPr>
              <a:t>+ Khuếch </a:t>
            </a:r>
            <a:r>
              <a:rPr lang="vi-VN" sz="2600" dirty="0">
                <a:latin typeface="Times New Roman" panose="02020603050405020304" pitchFamily="18" charset="0"/>
                <a:cs typeface="Times New Roman" panose="02020603050405020304" pitchFamily="18" charset="0"/>
              </a:rPr>
              <a:t>đại trung thực tín hiệu xoay chiều (khuếch đại được cả hai bán kỳ của tín hiệu xoay chiều hình sin).</a:t>
            </a:r>
          </a:p>
          <a:p>
            <a:pPr marL="1371600" lvl="3" indent="0">
              <a:buNone/>
            </a:pPr>
            <a:r>
              <a:rPr lang="vi-VN" sz="2600" dirty="0" smtClean="0">
                <a:latin typeface="Times New Roman" panose="02020603050405020304" pitchFamily="18" charset="0"/>
                <a:cs typeface="Times New Roman" panose="02020603050405020304" pitchFamily="18" charset="0"/>
              </a:rPr>
              <a:t>+ Dùng </a:t>
            </a:r>
            <a:r>
              <a:rPr lang="vi-VN" sz="2600" dirty="0">
                <a:latin typeface="Times New Roman" panose="02020603050405020304" pitchFamily="18" charset="0"/>
                <a:cs typeface="Times New Roman" panose="02020603050405020304" pitchFamily="18" charset="0"/>
              </a:rPr>
              <a:t>cho các mạch khuếch đại tín hiệu có biên độ nhỏ.</a:t>
            </a:r>
          </a:p>
          <a:p>
            <a:pPr marL="457200" lvl="1" indent="0">
              <a:buNone/>
            </a:pPr>
            <a:endParaRPr lang="vi-VN" sz="2600" dirty="0" smtClean="0">
              <a:latin typeface="Times New Roman" panose="02020603050405020304" pitchFamily="18" charset="0"/>
              <a:cs typeface="Times New Roman" panose="02020603050405020304" pitchFamily="18" charset="0"/>
            </a:endParaRPr>
          </a:p>
          <a:p>
            <a:pPr lvl="1"/>
            <a:endParaRPr lang="vi-VN" sz="22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1514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51543"/>
            <a:ext cx="8596668" cy="769257"/>
          </a:xfrm>
        </p:spPr>
        <p:txBody>
          <a:bodyPr/>
          <a:lstStyle/>
          <a:p>
            <a:r>
              <a:rPr lang="vi-VN" dirty="0"/>
              <a:t>1.6 Các chế độ khuyếch đại (BJT)</a:t>
            </a:r>
            <a:endParaRPr lang="vi-VN" b="1" dirty="0"/>
          </a:p>
        </p:txBody>
      </p:sp>
      <p:sp>
        <p:nvSpPr>
          <p:cNvPr id="3" name="Content Placeholder 2"/>
          <p:cNvSpPr>
            <a:spLocks noGrp="1"/>
          </p:cNvSpPr>
          <p:nvPr>
            <p:ph idx="1"/>
          </p:nvPr>
        </p:nvSpPr>
        <p:spPr>
          <a:xfrm>
            <a:off x="677334" y="1478418"/>
            <a:ext cx="9772952" cy="5023982"/>
          </a:xfrm>
        </p:spPr>
        <p:txBody>
          <a:bodyPr>
            <a:normAutofit/>
          </a:bodyPr>
          <a:lstStyle/>
          <a:p>
            <a:r>
              <a:rPr lang="vi-VN" sz="2400" b="1" dirty="0"/>
              <a:t>Chế độ B</a:t>
            </a:r>
            <a:r>
              <a:rPr lang="vi-VN" sz="2400" dirty="0" smtClean="0"/>
              <a:t>:</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hoạt động tĩnh Q ở trong vùng ngưng </a:t>
            </a:r>
            <a:r>
              <a:rPr lang="vi-VN" sz="2400" dirty="0" smtClean="0">
                <a:latin typeface="Times New Roman" panose="02020603050405020304" pitchFamily="18" charset="0"/>
                <a:cs typeface="Times New Roman" panose="02020603050405020304" pitchFamily="18" charset="0"/>
              </a:rPr>
              <a:t>dẫn.</a:t>
            </a:r>
            <a:r>
              <a:rPr lang="vi-VN" sz="2400" dirty="0">
                <a:latin typeface="Times New Roman" panose="02020603050405020304" pitchFamily="18" charset="0"/>
                <a:cs typeface="Times New Roman" panose="02020603050405020304" pitchFamily="18" charset="0"/>
              </a:rPr>
              <a:t> Chỉ một nữa chu kỳ âm hoặc dương </a:t>
            </a:r>
            <a:r>
              <a:rPr lang="vi-VN" sz="2400" dirty="0" smtClean="0">
                <a:latin typeface="Times New Roman" panose="02020603050405020304" pitchFamily="18" charset="0"/>
                <a:cs typeface="Times New Roman" panose="02020603050405020304" pitchFamily="18" charset="0"/>
              </a:rPr>
              <a:t>của </a:t>
            </a:r>
            <a:r>
              <a:rPr lang="vi-VN" sz="2400" dirty="0">
                <a:latin typeface="Times New Roman" panose="02020603050405020304" pitchFamily="18" charset="0"/>
                <a:cs typeface="Times New Roman" panose="02020603050405020304" pitchFamily="18" charset="0"/>
              </a:rPr>
              <a:t>tín hiệu ngõ vào được khuếch đại.</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BE</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0V</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0.3V nên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và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0</a:t>
            </a:r>
          </a:p>
          <a:p>
            <a:r>
              <a:rPr lang="vi-VN" sz="2400" dirty="0">
                <a:latin typeface="Times New Roman" panose="02020603050405020304" pitchFamily="18" charset="0"/>
                <a:cs typeface="Times New Roman" panose="02020603050405020304" pitchFamily="18" charset="0"/>
              </a:rPr>
              <a:t>Các đặc điểm của mạch khuếch đại hạng B là:</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Mỗi </a:t>
            </a:r>
            <a:r>
              <a:rPr lang="vi-VN" sz="2400" dirty="0">
                <a:latin typeface="Times New Roman" panose="02020603050405020304" pitchFamily="18" charset="0"/>
                <a:cs typeface="Times New Roman" panose="02020603050405020304" pitchFamily="18" charset="0"/>
              </a:rPr>
              <a:t>transistor chỉ khuếch đại được một bán kỳ nên muốn có đủ nguyên chu kỳ phải dùng hai transistor để khuếch đại luân phiên cho hai bán kỳ.</a:t>
            </a:r>
          </a:p>
          <a:p>
            <a:pPr marL="457200" lvl="1" indent="0">
              <a:buNone/>
            </a:pPr>
            <a:r>
              <a:rPr lang="vi-VN" sz="2400" dirty="0" smtClean="0">
                <a:latin typeface="Times New Roman" panose="02020603050405020304" pitchFamily="18" charset="0"/>
                <a:cs typeface="Times New Roman" panose="02020603050405020304" pitchFamily="18" charset="0"/>
              </a:rPr>
              <a:t>+ Dùng </a:t>
            </a:r>
            <a:r>
              <a:rPr lang="vi-VN" sz="2400" dirty="0">
                <a:latin typeface="Times New Roman" panose="02020603050405020304" pitchFamily="18" charset="0"/>
                <a:cs typeface="Times New Roman" panose="02020603050405020304" pitchFamily="18" charset="0"/>
              </a:rPr>
              <a:t>cho các mạch khuếch đại tín hiệu có biên độ lớn.</a:t>
            </a:r>
          </a:p>
          <a:p>
            <a:pPr marL="457200" lvl="1" indent="0">
              <a:buNone/>
            </a:pPr>
            <a:r>
              <a:rPr lang="vi-VN" sz="2400" dirty="0" smtClean="0">
                <a:latin typeface="Times New Roman" panose="02020603050405020304" pitchFamily="18" charset="0"/>
                <a:cs typeface="Times New Roman" panose="02020603050405020304" pitchFamily="18" charset="0"/>
              </a:rPr>
              <a:t>+ Hiệu </a:t>
            </a:r>
            <a:r>
              <a:rPr lang="vi-VN" sz="2400" dirty="0">
                <a:latin typeface="Times New Roman" panose="02020603050405020304" pitchFamily="18" charset="0"/>
                <a:cs typeface="Times New Roman" panose="02020603050405020304" pitchFamily="18" charset="0"/>
              </a:rPr>
              <a:t>suất cao do công suất điện tiêu thụ nhỏ.</a:t>
            </a:r>
          </a:p>
          <a:p>
            <a:pPr marL="457200" lvl="1" indent="0">
              <a:buNone/>
            </a:pPr>
            <a:r>
              <a:rPr lang="vi-VN" sz="2400" dirty="0" smtClean="0">
                <a:latin typeface="Times New Roman" panose="02020603050405020304" pitchFamily="18" charset="0"/>
                <a:cs typeface="Times New Roman" panose="02020603050405020304" pitchFamily="18" charset="0"/>
              </a:rPr>
              <a:t>+ Tín </a:t>
            </a:r>
            <a:r>
              <a:rPr lang="vi-VN" sz="2400" dirty="0">
                <a:latin typeface="Times New Roman" panose="02020603050405020304" pitchFamily="18" charset="0"/>
                <a:cs typeface="Times New Roman" panose="02020603050405020304" pitchFamily="18" charset="0"/>
              </a:rPr>
              <a:t>hiệu ra bị biến dạng xuyên trục (crossover distortion).</a:t>
            </a:r>
          </a:p>
          <a:p>
            <a:endParaRPr lang="vi-VN" dirty="0" smtClean="0"/>
          </a:p>
          <a:p>
            <a:endParaRPr lang="vi-VN" dirty="0"/>
          </a:p>
        </p:txBody>
      </p:sp>
    </p:spTree>
    <p:extLst>
      <p:ext uri="{BB962C8B-B14F-4D97-AF65-F5344CB8AC3E}">
        <p14:creationId xmlns:p14="http://schemas.microsoft.com/office/powerpoint/2010/main" val="69867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1.6 Các chế độ khuyếch đại (BJT)</a:t>
            </a:r>
          </a:p>
        </p:txBody>
      </p:sp>
      <p:sp>
        <p:nvSpPr>
          <p:cNvPr id="3" name="Content Placeholder 2"/>
          <p:cNvSpPr>
            <a:spLocks noGrp="1"/>
          </p:cNvSpPr>
          <p:nvPr>
            <p:ph idx="1"/>
          </p:nvPr>
        </p:nvSpPr>
        <p:spPr>
          <a:xfrm>
            <a:off x="677333" y="1335315"/>
            <a:ext cx="9148837" cy="5254172"/>
          </a:xfrm>
        </p:spPr>
        <p:txBody>
          <a:bodyPr>
            <a:normAutofit fontScale="92500"/>
          </a:bodyPr>
          <a:lstStyle/>
          <a:p>
            <a:r>
              <a:rPr lang="vi-VN" sz="2400" b="1" dirty="0">
                <a:latin typeface="Times New Roman" panose="02020603050405020304" pitchFamily="18" charset="0"/>
                <a:cs typeface="Times New Roman" panose="02020603050405020304" pitchFamily="18" charset="0"/>
              </a:rPr>
              <a:t>Chế độ </a:t>
            </a:r>
            <a:r>
              <a:rPr lang="vi-VN" sz="2400" b="1"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Q nằm </a:t>
            </a:r>
            <a:r>
              <a:rPr lang="vi-VN" sz="2400" dirty="0" smtClean="0">
                <a:latin typeface="Times New Roman" panose="02020603050405020304" pitchFamily="18" charset="0"/>
                <a:cs typeface="Times New Roman" panose="02020603050405020304" pitchFamily="18" charset="0"/>
              </a:rPr>
              <a:t>sâu trong </a:t>
            </a:r>
            <a:r>
              <a:rPr lang="vi-VN" sz="2400" dirty="0">
                <a:latin typeface="Times New Roman" panose="02020603050405020304" pitchFamily="18" charset="0"/>
                <a:cs typeface="Times New Roman" panose="02020603050405020304" pitchFamily="18" charset="0"/>
              </a:rPr>
              <a:t>vùng ngưng </a:t>
            </a:r>
            <a:r>
              <a:rPr lang="vi-VN" sz="2400" dirty="0" smtClean="0">
                <a:latin typeface="Times New Roman" panose="02020603050405020304" pitchFamily="18" charset="0"/>
                <a:cs typeface="Times New Roman" panose="02020603050405020304" pitchFamily="18" charset="0"/>
              </a:rPr>
              <a:t>dẫn </a:t>
            </a:r>
            <a:r>
              <a:rPr lang="vi-VN" sz="2400" dirty="0">
                <a:latin typeface="Times New Roman" panose="02020603050405020304" pitchFamily="18" charset="0"/>
                <a:cs typeface="Times New Roman" panose="02020603050405020304" pitchFamily="18" charset="0"/>
              </a:rPr>
              <a:t>và có V</a:t>
            </a:r>
            <a:r>
              <a:rPr lang="vi-VN" sz="2400" baseline="-25000" dirty="0">
                <a:latin typeface="Times New Roman" panose="02020603050405020304" pitchFamily="18" charset="0"/>
                <a:cs typeface="Times New Roman" panose="02020603050405020304" pitchFamily="18" charset="0"/>
              </a:rPr>
              <a:t>BE</a:t>
            </a: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 0V. </a:t>
            </a:r>
            <a:r>
              <a:rPr lang="vi-VN" sz="2400" dirty="0" smtClean="0">
                <a:latin typeface="Times New Roman" panose="02020603050405020304" pitchFamily="18" charset="0"/>
                <a:cs typeface="Times New Roman" panose="02020603050405020304" pitchFamily="18" charset="0"/>
              </a:rPr>
              <a:t>để </a:t>
            </a:r>
            <a:r>
              <a:rPr lang="vi-VN" sz="2400" dirty="0">
                <a:latin typeface="Times New Roman" panose="02020603050405020304" pitchFamily="18" charset="0"/>
                <a:cs typeface="Times New Roman" panose="02020603050405020304" pitchFamily="18" charset="0"/>
              </a:rPr>
              <a:t>chỉ một phần nhỏ hơn nữa chu kỳ của tín hiệu ngõ vào được khuếch đại. Mạch này thường được dùng khuếch đại công suất ở tần số cao với tải cộng hưởng và trong các ứng dụng đặc biệt</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hỉ </a:t>
            </a:r>
            <a:r>
              <a:rPr lang="vi-VN" sz="2400" dirty="0">
                <a:latin typeface="Times New Roman" panose="02020603050405020304" pitchFamily="18" charset="0"/>
                <a:cs typeface="Times New Roman" panose="02020603050405020304" pitchFamily="18" charset="0"/>
              </a:rPr>
              <a:t>có một phần của bán kỳ dương được khuếch đại và tín hiệu ra bị đảo pha là một phần bán kỳ âm.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Các đặc điểm của mạch khuếch đại hạng C là: </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Transistor </a:t>
            </a:r>
            <a:r>
              <a:rPr lang="vi-VN" sz="2400" dirty="0">
                <a:latin typeface="Times New Roman" panose="02020603050405020304" pitchFamily="18" charset="0"/>
                <a:cs typeface="Times New Roman" panose="02020603050405020304" pitchFamily="18" charset="0"/>
              </a:rPr>
              <a:t>chỉ khuếch đại được một phần của bán kỳ nên tín hiệu ra bị biến dạng rất lớn.</a:t>
            </a:r>
          </a:p>
          <a:p>
            <a:pPr marL="457200" lvl="1" indent="0">
              <a:buNone/>
            </a:pPr>
            <a:r>
              <a:rPr lang="vi-VN" sz="2400" dirty="0" smtClean="0">
                <a:latin typeface="Times New Roman" panose="02020603050405020304" pitchFamily="18" charset="0"/>
                <a:cs typeface="Times New Roman" panose="02020603050405020304" pitchFamily="18" charset="0"/>
              </a:rPr>
              <a:t>+ Mạch </a:t>
            </a:r>
            <a:r>
              <a:rPr lang="vi-VN" sz="2400" dirty="0">
                <a:latin typeface="Times New Roman" panose="02020603050405020304" pitchFamily="18" charset="0"/>
                <a:cs typeface="Times New Roman" panose="02020603050405020304" pitchFamily="18" charset="0"/>
              </a:rPr>
              <a:t>khuếch đại hạng C dùng trong mạch cắt bỏ phần dứơi của các tín hiệu (mạch cắt gốc) hay trong các mạch dao động, mạch nhân tần số.</a:t>
            </a:r>
          </a:p>
          <a:p>
            <a:endParaRPr lang="vi-VN" dirty="0" smtClean="0"/>
          </a:p>
          <a:p>
            <a:endParaRPr lang="vi-VN" dirty="0"/>
          </a:p>
          <a:p>
            <a:endParaRPr lang="vi-VN" dirty="0"/>
          </a:p>
        </p:txBody>
      </p:sp>
    </p:spTree>
    <p:extLst>
      <p:ext uri="{BB962C8B-B14F-4D97-AF65-F5344CB8AC3E}">
        <p14:creationId xmlns:p14="http://schemas.microsoft.com/office/powerpoint/2010/main" val="4064779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5675"/>
            <a:ext cx="8596668" cy="829354"/>
          </a:xfrm>
        </p:spPr>
        <p:txBody>
          <a:bodyPr/>
          <a:lstStyle/>
          <a:p>
            <a:r>
              <a:rPr lang="vi-VN" dirty="0"/>
              <a:t>1.6 Các chế độ khuyếch đại (BJT)</a:t>
            </a:r>
          </a:p>
        </p:txBody>
      </p:sp>
      <p:sp>
        <p:nvSpPr>
          <p:cNvPr id="3" name="Content Placeholder 2"/>
          <p:cNvSpPr>
            <a:spLocks noGrp="1"/>
          </p:cNvSpPr>
          <p:nvPr>
            <p:ph idx="1"/>
          </p:nvPr>
        </p:nvSpPr>
        <p:spPr>
          <a:xfrm>
            <a:off x="677333" y="1045029"/>
            <a:ext cx="10266438" cy="5023982"/>
          </a:xfrm>
        </p:spPr>
        <p:txBody>
          <a:bodyPr>
            <a:noAutofit/>
          </a:bodyPr>
          <a:lstStyle/>
          <a:p>
            <a:pPr marL="0" indent="0">
              <a:buNone/>
            </a:pPr>
            <a:r>
              <a:rPr lang="vi-VN" sz="2200" b="1" dirty="0">
                <a:latin typeface="Times New Roman" panose="02020603050405020304" pitchFamily="18" charset="0"/>
                <a:cs typeface="Times New Roman" panose="02020603050405020304" pitchFamily="18" charset="0"/>
              </a:rPr>
              <a:t>Chế độ AB</a:t>
            </a:r>
            <a:r>
              <a:rPr lang="vi-VN" sz="2200" dirty="0">
                <a:latin typeface="Times New Roman" panose="02020603050405020304" pitchFamily="18" charset="0"/>
                <a:cs typeface="Times New Roman" panose="02020603050405020304" pitchFamily="18" charset="0"/>
              </a:rPr>
              <a:t>: </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một hạng trung gian giữa chế độ A và chế độ B transistor sẽ được phân cực cho điểm Q ở giữa Q</a:t>
            </a:r>
            <a:r>
              <a:rPr lang="vi-VN" sz="2200" baseline="-25000" dirty="0">
                <a:latin typeface="Times New Roman" panose="02020603050405020304" pitchFamily="18" charset="0"/>
                <a:cs typeface="Times New Roman" panose="02020603050405020304" pitchFamily="18" charset="0"/>
              </a:rPr>
              <a:t>A</a:t>
            </a:r>
            <a:r>
              <a:rPr lang="vi-VN" sz="2200" dirty="0">
                <a:latin typeface="Times New Roman" panose="02020603050405020304" pitchFamily="18" charset="0"/>
                <a:cs typeface="Times New Roman" panose="02020603050405020304" pitchFamily="18" charset="0"/>
              </a:rPr>
              <a:t> và </a:t>
            </a:r>
            <a:r>
              <a:rPr lang="vi-VN" sz="2200" dirty="0" smtClean="0">
                <a:latin typeface="Times New Roman" panose="02020603050405020304" pitchFamily="18" charset="0"/>
                <a:cs typeface="Times New Roman" panose="02020603050405020304" pitchFamily="18" charset="0"/>
              </a:rPr>
              <a:t>Q</a:t>
            </a:r>
            <a:r>
              <a:rPr lang="vi-VN" sz="2200" baseline="-25000" dirty="0" smtClean="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có V</a:t>
            </a:r>
            <a:r>
              <a:rPr lang="vi-VN" sz="2200" baseline="-25000" dirty="0">
                <a:latin typeface="Times New Roman" panose="02020603050405020304" pitchFamily="18" charset="0"/>
                <a:cs typeface="Times New Roman" panose="02020603050405020304" pitchFamily="18" charset="0"/>
              </a:rPr>
              <a:t>BE</a:t>
            </a:r>
            <a:r>
              <a:rPr lang="vi-VN" sz="2200" dirty="0">
                <a:latin typeface="Times New Roman" panose="02020603050405020304" pitchFamily="18" charset="0"/>
                <a:cs typeface="Times New Roman" panose="02020603050405020304" pitchFamily="18" charset="0"/>
              </a:rPr>
              <a:t> = 0.4</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a:latin typeface="Times New Roman" panose="02020603050405020304" pitchFamily="18" charset="0"/>
                <a:cs typeface="Times New Roman" panose="02020603050405020304" pitchFamily="18" charset="0"/>
              </a:rPr>
              <a:t>0,5V</a:t>
            </a:r>
          </a:p>
          <a:p>
            <a:r>
              <a:rPr lang="vi-VN" sz="2200" dirty="0">
                <a:latin typeface="Times New Roman" panose="02020603050405020304" pitchFamily="18" charset="0"/>
                <a:cs typeface="Times New Roman" panose="02020603050405020304" pitchFamily="18" charset="0"/>
              </a:rPr>
              <a:t>Tín hiệu ngõ ra thay đổi hơn một nữa chu kỳ của tín hiệu vào (Transistor hoạt động hơn một nữa chu kỳ - dương hoặc âm - của tín hiệu ngõ vào</a:t>
            </a:r>
            <a:r>
              <a:rPr lang="vi-VN" sz="2200" dirty="0" smtClean="0">
                <a:latin typeface="Times New Roman" panose="02020603050405020304" pitchFamily="18" charset="0"/>
                <a:cs typeface="Times New Roman" panose="02020603050405020304" pitchFamily="18" charset="0"/>
              </a:rPr>
              <a:t>).Tín </a:t>
            </a:r>
            <a:r>
              <a:rPr lang="vi-VN" sz="2200" dirty="0">
                <a:latin typeface="Times New Roman" panose="02020603050405020304" pitchFamily="18" charset="0"/>
                <a:cs typeface="Times New Roman" panose="02020603050405020304" pitchFamily="18" charset="0"/>
              </a:rPr>
              <a:t>hiệu ra bị đảo pha so với tín hiệu ngõ vào nên chỉ có bán kỳ âm của tín hiệu ở ngõ ra.</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Các đặc điểm của mạch khuếch đại hạng AB là:</a:t>
            </a:r>
          </a:p>
          <a:p>
            <a:pPr marL="0" lvl="0" indent="0">
              <a:buNone/>
            </a:pPr>
            <a:r>
              <a:rPr lang="vi-VN" sz="2200" dirty="0" smtClean="0">
                <a:latin typeface="Times New Roman" panose="02020603050405020304" pitchFamily="18" charset="0"/>
                <a:cs typeface="Times New Roman" panose="02020603050405020304" pitchFamily="18" charset="0"/>
              </a:rPr>
              <a:t>	+ Khi </a:t>
            </a:r>
            <a:r>
              <a:rPr lang="vi-VN" sz="2200" dirty="0">
                <a:latin typeface="Times New Roman" panose="02020603050405020304" pitchFamily="18" charset="0"/>
                <a:cs typeface="Times New Roman" panose="02020603050405020304" pitchFamily="18" charset="0"/>
              </a:rPr>
              <a:t>không có tín hiệu thì các dòng điện I</a:t>
            </a:r>
            <a:r>
              <a:rPr lang="vi-VN" sz="2200" baseline="-250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 I</a:t>
            </a:r>
            <a:r>
              <a:rPr lang="vi-VN" sz="2200" baseline="-25000" dirty="0">
                <a:latin typeface="Times New Roman" panose="02020603050405020304" pitchFamily="18" charset="0"/>
                <a:cs typeface="Times New Roman" panose="02020603050405020304" pitchFamily="18" charset="0"/>
              </a:rPr>
              <a:t>C</a:t>
            </a:r>
            <a:r>
              <a:rPr lang="vi-VN" sz="2200" dirty="0">
                <a:latin typeface="Times New Roman" panose="02020603050405020304" pitchFamily="18" charset="0"/>
                <a:cs typeface="Times New Roman" panose="02020603050405020304" pitchFamily="18" charset="0"/>
              </a:rPr>
              <a:t> có trị số rất nhỏ so với chế độ A.</a:t>
            </a:r>
          </a:p>
          <a:p>
            <a:pPr marL="457200" lvl="1" indent="0">
              <a:buNone/>
            </a:pPr>
            <a:r>
              <a:rPr lang="vi-VN" sz="2000" dirty="0" smtClean="0">
                <a:latin typeface="Times New Roman" panose="02020603050405020304" pitchFamily="18" charset="0"/>
                <a:cs typeface="Times New Roman" panose="02020603050405020304" pitchFamily="18" charset="0"/>
              </a:rPr>
              <a:t>+ Mỗi </a:t>
            </a:r>
            <a:r>
              <a:rPr lang="vi-VN" sz="2000" dirty="0">
                <a:latin typeface="Times New Roman" panose="02020603050405020304" pitchFamily="18" charset="0"/>
                <a:cs typeface="Times New Roman" panose="02020603050405020304" pitchFamily="18" charset="0"/>
              </a:rPr>
              <a:t>transistor chỉ khuếch đại được một bán kỳ (bán kỳ âm rơi vào vùng ngưng dẫn nên biên độ ra bằng 0)</a:t>
            </a:r>
          </a:p>
          <a:p>
            <a:pPr marL="457200" lvl="1" indent="0">
              <a:buNone/>
            </a:pPr>
            <a:r>
              <a:rPr lang="vi-VN" sz="2000" dirty="0" smtClean="0">
                <a:latin typeface="Times New Roman" panose="02020603050405020304" pitchFamily="18" charset="0"/>
                <a:cs typeface="Times New Roman" panose="02020603050405020304" pitchFamily="18" charset="0"/>
              </a:rPr>
              <a:t>+Dùng </a:t>
            </a:r>
            <a:r>
              <a:rPr lang="vi-VN" sz="2000" dirty="0">
                <a:latin typeface="Times New Roman" panose="02020603050405020304" pitchFamily="18" charset="0"/>
                <a:cs typeface="Times New Roman" panose="02020603050405020304" pitchFamily="18" charset="0"/>
              </a:rPr>
              <a:t>cho các mạch khuếch đại tín hiệu có biên độ lớn</a:t>
            </a:r>
          </a:p>
          <a:p>
            <a:pPr marL="0" lvl="0" indent="0">
              <a:buNone/>
            </a:pPr>
            <a:r>
              <a:rPr lang="vi-VN" sz="2200" dirty="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suất cao do công suất điện tiêu thụ nhỏ</a:t>
            </a:r>
          </a:p>
          <a:p>
            <a:pPr marL="0" indent="0">
              <a:buNone/>
            </a:pPr>
            <a:r>
              <a:rPr lang="vi-VN" sz="2200" dirty="0" smtClean="0">
                <a:latin typeface="Times New Roman" panose="02020603050405020304" pitchFamily="18" charset="0"/>
                <a:cs typeface="Times New Roman" panose="02020603050405020304" pitchFamily="18" charset="0"/>
              </a:rPr>
              <a:t>	+Tín </a:t>
            </a:r>
            <a:r>
              <a:rPr lang="vi-VN" sz="2200" dirty="0">
                <a:latin typeface="Times New Roman" panose="02020603050405020304" pitchFamily="18" charset="0"/>
                <a:cs typeface="Times New Roman" panose="02020603050405020304" pitchFamily="18" charset="0"/>
              </a:rPr>
              <a:t>hiệu ra không bị biến dạng xuyên trục như chế độ B.</a:t>
            </a:r>
          </a:p>
          <a:p>
            <a:endParaRPr lang="vi-VN"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48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57943"/>
          </a:xfrm>
        </p:spPr>
        <p:txBody>
          <a:bodyPr/>
          <a:lstStyle/>
          <a:p>
            <a:r>
              <a:rPr lang="en-US" dirty="0" smtClean="0"/>
              <a:t>1.7 </a:t>
            </a:r>
            <a:r>
              <a:rPr lang="en-US" dirty="0" err="1"/>
              <a:t>Khuếch</a:t>
            </a:r>
            <a:r>
              <a:rPr lang="en-US" dirty="0"/>
              <a:t> </a:t>
            </a:r>
            <a:r>
              <a:rPr lang="en-US" dirty="0" err="1"/>
              <a:t>đại</a:t>
            </a:r>
            <a:r>
              <a:rPr lang="en-US" dirty="0"/>
              <a:t> </a:t>
            </a:r>
            <a:r>
              <a:rPr lang="en-US" dirty="0" err="1"/>
              <a:t>công</a:t>
            </a:r>
            <a:r>
              <a:rPr lang="en-US" dirty="0"/>
              <a:t> </a:t>
            </a:r>
            <a:r>
              <a:rPr lang="en-US" dirty="0" err="1"/>
              <a:t>suất</a:t>
            </a:r>
            <a:endParaRPr lang="vi-VN" dirty="0"/>
          </a:p>
        </p:txBody>
      </p:sp>
      <p:sp>
        <p:nvSpPr>
          <p:cNvPr id="3" name="Content Placeholder 2"/>
          <p:cNvSpPr>
            <a:spLocks noGrp="1"/>
          </p:cNvSpPr>
          <p:nvPr>
            <p:ph idx="1"/>
          </p:nvPr>
        </p:nvSpPr>
        <p:spPr>
          <a:xfrm>
            <a:off x="614439" y="1418092"/>
            <a:ext cx="8596668" cy="4890860"/>
          </a:xfrm>
        </p:spPr>
        <p:txBody>
          <a:bodyPr>
            <a:normAutofit/>
          </a:bodyPr>
          <a:lstStyle/>
          <a:p>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P</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P</a:t>
            </a:r>
            <a:r>
              <a:rPr lang="en-US" sz="2400" baseline="-25000" dirty="0" smtClean="0">
                <a:latin typeface="Times New Roman" panose="02020603050405020304" pitchFamily="18" charset="0"/>
                <a:cs typeface="Times New Roman" panose="02020603050405020304" pitchFamily="18" charset="0"/>
              </a:rPr>
              <a:t>i</a:t>
            </a:r>
            <a:endParaRPr lang="en-US" sz="2400" dirty="0" smtClean="0">
              <a:latin typeface="Times New Roman" panose="02020603050405020304" pitchFamily="18" charset="0"/>
              <a:cs typeface="Times New Roman" panose="02020603050405020304" pitchFamily="18" charset="0"/>
            </a:endParaRPr>
          </a:p>
          <a:p>
            <a:endParaRPr lang="en-US" dirty="0" smtClean="0"/>
          </a:p>
          <a:p>
            <a:endParaRPr lang="en-US" dirty="0"/>
          </a:p>
          <a:p>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số</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giữa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ra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P</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một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cung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cấp</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thường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tính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theo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lệ</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p>
          <a:p>
            <a:endParaRPr lang="en-US" dirty="0" smtClean="0"/>
          </a:p>
          <a:p>
            <a:endParaRPr lang="en-US" dirty="0" smtClean="0"/>
          </a:p>
          <a:p>
            <a:endParaRPr lang="en-US" dirty="0" smtClean="0"/>
          </a:p>
          <a:p>
            <a:r>
              <a:rPr lang="en-US" sz="2800" dirty="0" err="1" smtClean="0">
                <a:latin typeface="Times New Roman" panose="02020603050405020304" pitchFamily="18" charset="0"/>
                <a:cs typeface="Times New Roman" panose="02020603050405020304" pitchFamily="18" charset="0"/>
              </a:rPr>
              <a:t>P</a:t>
            </a:r>
            <a:r>
              <a:rPr lang="en-US" sz="2800" baseline="-25000" dirty="0" err="1" smtClean="0">
                <a:latin typeface="Times New Roman" panose="02020603050405020304" pitchFamily="18" charset="0"/>
                <a:cs typeface="Times New Roman" panose="02020603050405020304" pitchFamily="18" charset="0"/>
              </a:rPr>
              <a:t>Dmax</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V</a:t>
            </a:r>
            <a:r>
              <a:rPr lang="en-US" sz="2800" baseline="-25000" dirty="0" smtClean="0">
                <a:latin typeface="Times New Roman" panose="02020603050405020304" pitchFamily="18" charset="0"/>
                <a:cs typeface="Times New Roman" panose="02020603050405020304" pitchFamily="18" charset="0"/>
              </a:rPr>
              <a:t>CE</a:t>
            </a:r>
            <a:r>
              <a:rPr lang="en-US" sz="2800" dirty="0" smtClean="0">
                <a:latin typeface="Times New Roman" panose="02020603050405020304" pitchFamily="18" charset="0"/>
                <a:cs typeface="Times New Roman" panose="02020603050405020304" pitchFamily="18" charset="0"/>
              </a:rPr>
              <a:t>.I</a:t>
            </a:r>
            <a:r>
              <a:rPr lang="en-US" sz="2800" baseline="-25000" dirty="0" smtClean="0">
                <a:latin typeface="Times New Roman" panose="02020603050405020304" pitchFamily="18" charset="0"/>
                <a:cs typeface="Times New Roman" panose="02020603050405020304" pitchFamily="18" charset="0"/>
              </a:rPr>
              <a:t>C</a:t>
            </a:r>
            <a:r>
              <a:rPr lang="en-US" sz="2400" baseline="-25000" dirty="0" smtClean="0">
                <a:latin typeface="Times New Roman" panose="02020603050405020304" pitchFamily="18" charset="0"/>
                <a:cs typeface="Times New Roman" panose="02020603050405020304" pitchFamily="18" charset="0"/>
              </a:rPr>
              <a:t>	</a:t>
            </a:r>
          </a:p>
          <a:p>
            <a:endParaRPr lang="vi-VN" sz="2400" dirty="0">
              <a:latin typeface="Times New Roman" panose="02020603050405020304" pitchFamily="18" charset="0"/>
              <a:cs typeface="Times New Roman" panose="02020603050405020304" pitchFamily="18" charset="0"/>
            </a:endParaRPr>
          </a:p>
          <a:p>
            <a:endParaRPr lang="en-US" dirty="0"/>
          </a:p>
          <a:p>
            <a:endParaRPr lang="en-US" dirty="0" smtClean="0"/>
          </a:p>
          <a:p>
            <a:endParaRPr lang="en-US" dirty="0"/>
          </a:p>
          <a:p>
            <a:endParaRPr lang="vi-VN" dirty="0"/>
          </a:p>
        </p:txBody>
      </p:sp>
      <p:sp>
        <p:nvSpPr>
          <p:cNvPr id="6" name="Rectangle 4"/>
          <p:cNvSpPr>
            <a:spLocks noChangeArrowheads="1"/>
          </p:cNvSpPr>
          <p:nvPr/>
        </p:nvSpPr>
        <p:spPr bwMode="auto">
          <a:xfrm>
            <a:off x="174171" y="-309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983687895"/>
              </p:ext>
            </p:extLst>
          </p:nvPr>
        </p:nvGraphicFramePr>
        <p:xfrm>
          <a:off x="2435457" y="2208559"/>
          <a:ext cx="1175657" cy="931923"/>
        </p:xfrm>
        <a:graphic>
          <a:graphicData uri="http://schemas.openxmlformats.org/presentationml/2006/ole">
            <mc:AlternateContent xmlns:mc="http://schemas.openxmlformats.org/markup-compatibility/2006">
              <mc:Choice xmlns:v="urn:schemas-microsoft-com:vml" Requires="v">
                <p:oleObj spid="_x0000_s9402" r:id="rId3" imgW="545863" imgH="431613" progId="Equation.3">
                  <p:embed/>
                </p:oleObj>
              </mc:Choice>
              <mc:Fallback>
                <p:oleObj r:id="rId3" imgW="545863" imgH="431613"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5457" y="2208559"/>
                        <a:ext cx="1175657" cy="931923"/>
                      </a:xfrm>
                      <a:prstGeom prst="rect">
                        <a:avLst/>
                      </a:prstGeom>
                      <a:noFill/>
                    </p:spPr>
                  </p:pic>
                </p:oleObj>
              </mc:Fallback>
            </mc:AlternateContent>
          </a:graphicData>
        </a:graphic>
      </p:graphicFrame>
      <p:sp>
        <p:nvSpPr>
          <p:cNvPr id="23" name="Rectangle 2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25" name="Rectangle 24"/>
          <p:cNvSpPr>
            <a:spLocks noChangeArrowheads="1"/>
          </p:cNvSpPr>
          <p:nvPr/>
        </p:nvSpPr>
        <p:spPr bwMode="auto">
          <a:xfrm>
            <a:off x="-181429"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 name="Object 25"/>
          <p:cNvGraphicFramePr>
            <a:graphicFrameLocks noChangeAspect="1"/>
          </p:cNvGraphicFramePr>
          <p:nvPr>
            <p:extLst>
              <p:ext uri="{D42A27DB-BD31-4B8C-83A1-F6EECF244321}">
                <p14:modId xmlns:p14="http://schemas.microsoft.com/office/powerpoint/2010/main" val="685565239"/>
              </p:ext>
            </p:extLst>
          </p:nvPr>
        </p:nvGraphicFramePr>
        <p:xfrm>
          <a:off x="2046513" y="4242063"/>
          <a:ext cx="1953547" cy="875189"/>
        </p:xfrm>
        <a:graphic>
          <a:graphicData uri="http://schemas.openxmlformats.org/presentationml/2006/ole">
            <mc:AlternateContent xmlns:mc="http://schemas.openxmlformats.org/markup-compatibility/2006">
              <mc:Choice xmlns:v="urn:schemas-microsoft-com:vml" Requires="v">
                <p:oleObj spid="_x0000_s9403" r:id="rId5" imgW="965200" imgH="431800" progId="Equation.3">
                  <p:embed/>
                </p:oleObj>
              </mc:Choice>
              <mc:Fallback>
                <p:oleObj r:id="rId5" imgW="965200" imgH="431800" progId="Equation.3">
                  <p:embed/>
                  <p:pic>
                    <p:nvPicPr>
                      <p:cNvPr id="0"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6513" y="4242063"/>
                        <a:ext cx="1953547" cy="875189"/>
                      </a:xfrm>
                      <a:prstGeom prst="rect">
                        <a:avLst/>
                      </a:prstGeom>
                      <a:noFill/>
                    </p:spPr>
                  </p:pic>
                </p:oleObj>
              </mc:Fallback>
            </mc:AlternateContent>
          </a:graphicData>
        </a:graphic>
      </p:graphicFrame>
      <p:sp>
        <p:nvSpPr>
          <p:cNvPr id="27" name="Rectangle 26"/>
          <p:cNvSpPr>
            <a:spLocks noChangeArrowheads="1"/>
          </p:cNvSpPr>
          <p:nvPr/>
        </p:nvSpPr>
        <p:spPr bwMode="auto">
          <a:xfrm>
            <a:off x="96763" y="-28053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Suy ra: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28" name="Object 27"/>
          <p:cNvGraphicFramePr>
            <a:graphicFrameLocks noChangeAspect="1"/>
          </p:cNvGraphicFramePr>
          <p:nvPr>
            <p:extLst>
              <p:ext uri="{D42A27DB-BD31-4B8C-83A1-F6EECF244321}">
                <p14:modId xmlns:p14="http://schemas.microsoft.com/office/powerpoint/2010/main" val="4275914562"/>
              </p:ext>
            </p:extLst>
          </p:nvPr>
        </p:nvGraphicFramePr>
        <p:xfrm>
          <a:off x="5298082" y="4242063"/>
          <a:ext cx="1523632" cy="928690"/>
        </p:xfrm>
        <a:graphic>
          <a:graphicData uri="http://schemas.openxmlformats.org/presentationml/2006/ole">
            <mc:AlternateContent xmlns:mc="http://schemas.openxmlformats.org/markup-compatibility/2006">
              <mc:Choice xmlns:v="urn:schemas-microsoft-com:vml" Requires="v">
                <p:oleObj spid="_x0000_s9404" r:id="rId7" imgW="723586" imgH="431613" progId="Equation.3">
                  <p:embed/>
                </p:oleObj>
              </mc:Choice>
              <mc:Fallback>
                <p:oleObj r:id="rId7" imgW="723586" imgH="431613" progId="Equation.3">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8082" y="4242063"/>
                        <a:ext cx="1523632" cy="928690"/>
                      </a:xfrm>
                      <a:prstGeom prst="rect">
                        <a:avLst/>
                      </a:prstGeom>
                      <a:noFill/>
                    </p:spPr>
                  </p:pic>
                </p:oleObj>
              </mc:Fallback>
            </mc:AlternateContent>
          </a:graphicData>
        </a:graphic>
      </p:graphicFrame>
    </p:spTree>
    <p:extLst>
      <p:ext uri="{BB962C8B-B14F-4D97-AF65-F5344CB8AC3E}">
        <p14:creationId xmlns:p14="http://schemas.microsoft.com/office/powerpoint/2010/main" val="3349480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41583"/>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b="1" dirty="0">
              <a:latin typeface="Times New Roman" panose="02020603050405020304" pitchFamily="18" charset="0"/>
              <a:cs typeface="Times New Roman" panose="02020603050405020304" pitchFamily="18" charset="0"/>
            </a:endParaRP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7334" y="1797731"/>
            <a:ext cx="3072804" cy="3881437"/>
          </a:xfrm>
          <a:prstGeom prst="rect">
            <a:avLst/>
          </a:prstGeom>
          <a:noFill/>
          <a:ln>
            <a:noFill/>
          </a:ln>
          <a:effectLst/>
          <a:extLst/>
        </p:spPr>
      </p:pic>
      <p:sp>
        <p:nvSpPr>
          <p:cNvPr id="8" name="Rectangle 4"/>
          <p:cNvSpPr>
            <a:spLocks noChangeArrowheads="1"/>
          </p:cNvSpPr>
          <p:nvPr/>
        </p:nvSpPr>
        <p:spPr bwMode="auto">
          <a:xfrm>
            <a:off x="4754879" y="1930399"/>
            <a:ext cx="166324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9" name="Object 8"/>
          <p:cNvGraphicFramePr>
            <a:graphicFrameLocks noChangeAspect="1"/>
          </p:cNvGraphicFramePr>
          <p:nvPr>
            <p:extLst>
              <p:ext uri="{D42A27DB-BD31-4B8C-83A1-F6EECF244321}">
                <p14:modId xmlns:p14="http://schemas.microsoft.com/office/powerpoint/2010/main" val="3655867321"/>
              </p:ext>
            </p:extLst>
          </p:nvPr>
        </p:nvGraphicFramePr>
        <p:xfrm>
          <a:off x="4754880" y="1930400"/>
          <a:ext cx="1485651" cy="797560"/>
        </p:xfrm>
        <a:graphic>
          <a:graphicData uri="http://schemas.openxmlformats.org/presentationml/2006/ole">
            <mc:AlternateContent xmlns:mc="http://schemas.openxmlformats.org/markup-compatibility/2006">
              <mc:Choice xmlns:v="urn:schemas-microsoft-com:vml" Requires="v">
                <p:oleObj spid="_x0000_s10462" r:id="rId4" imgW="748975" imgH="393529" progId="Equation.3">
                  <p:embed/>
                </p:oleObj>
              </mc:Choice>
              <mc:Fallback>
                <p:oleObj r:id="rId4" imgW="748975" imgH="393529"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4880" y="1930400"/>
                        <a:ext cx="1485651" cy="797560"/>
                      </a:xfrm>
                      <a:prstGeom prst="rect">
                        <a:avLst/>
                      </a:prstGeom>
                      <a:noFill/>
                    </p:spPr>
                  </p:pic>
                </p:oleObj>
              </mc:Fallback>
            </mc:AlternateContent>
          </a:graphicData>
        </a:graphic>
      </p:graphicFrame>
      <p:sp>
        <p:nvSpPr>
          <p:cNvPr id="10" name="Rectangle 6"/>
          <p:cNvSpPr>
            <a:spLocks noChangeArrowheads="1"/>
          </p:cNvSpPr>
          <p:nvPr/>
        </p:nvSpPr>
        <p:spPr bwMode="auto">
          <a:xfrm>
            <a:off x="4754879" y="3252333"/>
            <a:ext cx="146279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1" name="Object 10"/>
          <p:cNvGraphicFramePr>
            <a:graphicFrameLocks noChangeAspect="1"/>
          </p:cNvGraphicFramePr>
          <p:nvPr>
            <p:extLst>
              <p:ext uri="{D42A27DB-BD31-4B8C-83A1-F6EECF244321}">
                <p14:modId xmlns:p14="http://schemas.microsoft.com/office/powerpoint/2010/main" val="2732264740"/>
              </p:ext>
            </p:extLst>
          </p:nvPr>
        </p:nvGraphicFramePr>
        <p:xfrm>
          <a:off x="6773631" y="1976118"/>
          <a:ext cx="1967271" cy="877706"/>
        </p:xfrm>
        <a:graphic>
          <a:graphicData uri="http://schemas.openxmlformats.org/presentationml/2006/ole">
            <mc:AlternateContent xmlns:mc="http://schemas.openxmlformats.org/markup-compatibility/2006">
              <mc:Choice xmlns:v="urn:schemas-microsoft-com:vml" Requires="v">
                <p:oleObj spid="_x0000_s10463" r:id="rId6" imgW="965200" imgH="431800" progId="Equation.3">
                  <p:embed/>
                </p:oleObj>
              </mc:Choice>
              <mc:Fallback>
                <p:oleObj r:id="rId6" imgW="9652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73631" y="1976118"/>
                        <a:ext cx="1967271" cy="877706"/>
                      </a:xfrm>
                      <a:prstGeom prst="rect">
                        <a:avLst/>
                      </a:prstGeom>
                      <a:noFill/>
                    </p:spPr>
                  </p:pic>
                </p:oleObj>
              </mc:Fallback>
            </mc:AlternateContent>
          </a:graphicData>
        </a:graphic>
      </p:graphicFrame>
      <p:sp>
        <p:nvSpPr>
          <p:cNvPr id="12" name="Rectangle 11"/>
          <p:cNvSpPr/>
          <p:nvPr/>
        </p:nvSpPr>
        <p:spPr>
          <a:xfrm>
            <a:off x="4615349" y="3057985"/>
            <a:ext cx="5430076" cy="810415"/>
          </a:xfrm>
          <a:prstGeom prst="rect">
            <a:avLst/>
          </a:prstGeom>
        </p:spPr>
        <p:txBody>
          <a:bodyPr wrap="none">
            <a:spAutoFit/>
          </a:bodyPr>
          <a:lstStyle/>
          <a:p>
            <a:pP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suất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xoay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chiều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tải</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E</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endParaRPr lang="vi-VN"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 name="Object 13"/>
          <p:cNvGraphicFramePr>
            <a:graphicFrameLocks noChangeAspect="1"/>
          </p:cNvGraphicFramePr>
          <p:nvPr>
            <p:extLst>
              <p:ext uri="{D42A27DB-BD31-4B8C-83A1-F6EECF244321}">
                <p14:modId xmlns:p14="http://schemas.microsoft.com/office/powerpoint/2010/main" val="4180137626"/>
              </p:ext>
            </p:extLst>
          </p:nvPr>
        </p:nvGraphicFramePr>
        <p:xfrm>
          <a:off x="4754879" y="3784832"/>
          <a:ext cx="4761540" cy="939568"/>
        </p:xfrm>
        <a:graphic>
          <a:graphicData uri="http://schemas.openxmlformats.org/presentationml/2006/ole">
            <mc:AlternateContent xmlns:mc="http://schemas.openxmlformats.org/markup-compatibility/2006">
              <mc:Choice xmlns:v="urn:schemas-microsoft-com:vml" Requires="v">
                <p:oleObj spid="_x0000_s10464" r:id="rId8" imgW="2120900" imgH="419100" progId="Equation.3">
                  <p:embed/>
                </p:oleObj>
              </mc:Choice>
              <mc:Fallback>
                <p:oleObj r:id="rId8" imgW="2120900" imgH="4191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4879" y="3784832"/>
                        <a:ext cx="4761540" cy="939568"/>
                      </a:xfrm>
                      <a:prstGeom prst="rect">
                        <a:avLst/>
                      </a:prstGeom>
                      <a:noFill/>
                    </p:spPr>
                  </p:pic>
                </p:oleObj>
              </mc:Fallback>
            </mc:AlternateContent>
          </a:graphicData>
        </a:graphic>
      </p:graphicFrame>
      <p:sp>
        <p:nvSpPr>
          <p:cNvPr id="15" name="Rectangle 14"/>
          <p:cNvSpPr/>
          <p:nvPr/>
        </p:nvSpPr>
        <p:spPr>
          <a:xfrm>
            <a:off x="4615349" y="4950267"/>
            <a:ext cx="4634987"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t>
            </a:r>
            <a:endParaRPr lang="vi-VN" dirty="0"/>
          </a:p>
        </p:txBody>
      </p:sp>
      <p:sp>
        <p:nvSpPr>
          <p:cNvPr id="16" name="Rectangle 13"/>
          <p:cNvSpPr>
            <a:spLocks noChangeArrowheads="1"/>
          </p:cNvSpPr>
          <p:nvPr/>
        </p:nvSpPr>
        <p:spPr bwMode="auto">
          <a:xfrm>
            <a:off x="4615349" y="5637798"/>
            <a:ext cx="1748481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7" name="Object 16"/>
          <p:cNvGraphicFramePr>
            <a:graphicFrameLocks noChangeAspect="1"/>
          </p:cNvGraphicFramePr>
          <p:nvPr>
            <p:extLst>
              <p:ext uri="{D42A27DB-BD31-4B8C-83A1-F6EECF244321}">
                <p14:modId xmlns:p14="http://schemas.microsoft.com/office/powerpoint/2010/main" val="981618791"/>
              </p:ext>
            </p:extLst>
          </p:nvPr>
        </p:nvGraphicFramePr>
        <p:xfrm>
          <a:off x="4615348" y="5637798"/>
          <a:ext cx="2593171" cy="1050399"/>
        </p:xfrm>
        <a:graphic>
          <a:graphicData uri="http://schemas.openxmlformats.org/presentationml/2006/ole">
            <mc:AlternateContent xmlns:mc="http://schemas.openxmlformats.org/markup-compatibility/2006">
              <mc:Choice xmlns:v="urn:schemas-microsoft-com:vml" Requires="v">
                <p:oleObj spid="_x0000_s10465" r:id="rId10" imgW="1180588" imgH="482391" progId="Equation.3">
                  <p:embed/>
                </p:oleObj>
              </mc:Choice>
              <mc:Fallback>
                <p:oleObj r:id="rId10" imgW="1180588" imgH="482391" progId="Equation.3">
                  <p:embed/>
                  <p:pic>
                    <p:nvPicPr>
                      <p:cNvPr id="0" name="Object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15348" y="5637798"/>
                        <a:ext cx="2593171" cy="1050399"/>
                      </a:xfrm>
                      <a:prstGeom prst="rect">
                        <a:avLst/>
                      </a:prstGeom>
                      <a:noFill/>
                    </p:spPr>
                  </p:pic>
                </p:oleObj>
              </mc:Fallback>
            </mc:AlternateContent>
          </a:graphicData>
        </a:graphic>
      </p:graphicFrame>
    </p:spTree>
    <p:extLst>
      <p:ext uri="{BB962C8B-B14F-4D97-AF65-F5344CB8AC3E}">
        <p14:creationId xmlns:p14="http://schemas.microsoft.com/office/powerpoint/2010/main" val="2847730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1886"/>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12686"/>
            <a:ext cx="8596668" cy="4840514"/>
          </a:xfrm>
        </p:spPr>
        <p:txBody>
          <a:bodyPr>
            <a:normAutofit/>
          </a:bodyPr>
          <a:lstStyle/>
          <a:p>
            <a:pPr lvl="1"/>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nhiệt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transistor</a:t>
            </a:r>
            <a:r>
              <a:rPr lang="en-US" sz="2400" dirty="0" smtClean="0">
                <a:latin typeface="Times New Roman" panose="02020603050405020304" pitchFamily="18" charset="0"/>
                <a:cs typeface="Times New Roman" panose="02020603050405020304" pitchFamily="18" charset="0"/>
              </a:rPr>
              <a:t>:</a:t>
            </a:r>
          </a:p>
          <a:p>
            <a:pPr marL="914400" lvl="2" indent="0">
              <a:buNone/>
            </a:pPr>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I</a:t>
            </a:r>
            <a:r>
              <a:rPr lang="en-US" sz="2400" baseline="-25000" dirty="0" smtClean="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.V</a:t>
            </a:r>
            <a:r>
              <a:rPr lang="en-US" sz="2400" baseline="-25000" dirty="0" smtClean="0">
                <a:latin typeface="Times New Roman" panose="02020603050405020304" pitchFamily="18" charset="0"/>
                <a:cs typeface="Times New Roman" panose="02020603050405020304" pitchFamily="18" charset="0"/>
              </a:rPr>
              <a:t>CE</a:t>
            </a:r>
            <a:endParaRPr lang="en-US" sz="2400" dirty="0" smtClean="0">
              <a:latin typeface="Times New Roman" panose="02020603050405020304" pitchFamily="18" charset="0"/>
              <a:cs typeface="Times New Roman" panose="02020603050405020304" pitchFamily="18" charset="0"/>
            </a:endParaRPr>
          </a:p>
          <a:p>
            <a:pPr marL="914400" lvl="2" indent="0">
              <a:buNone/>
            </a:pP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R</a:t>
            </a:r>
            <a:r>
              <a:rPr lang="en-US" sz="2400" baseline="-25000"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t>
            </a:r>
          </a:p>
          <a:p>
            <a:pPr marL="914400" lvl="2" indent="0">
              <a:buNone/>
            </a:pPr>
            <a:endParaRPr lang="en-US" sz="2400" dirty="0" smtClean="0">
              <a:latin typeface="Times New Roman" panose="02020603050405020304" pitchFamily="18" charset="0"/>
              <a:cs typeface="Times New Roman" panose="02020603050405020304" pitchFamily="18" charset="0"/>
            </a:endParaRPr>
          </a:p>
          <a:p>
            <a:pPr marL="914400" lvl="2" indent="0">
              <a:buNone/>
            </a:pPr>
            <a:endParaRPr lang="en-US" sz="2400" dirty="0" smtClean="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608727043"/>
              </p:ext>
            </p:extLst>
          </p:nvPr>
        </p:nvGraphicFramePr>
        <p:xfrm>
          <a:off x="1669143" y="3271164"/>
          <a:ext cx="2379717" cy="502549"/>
        </p:xfrm>
        <a:graphic>
          <a:graphicData uri="http://schemas.openxmlformats.org/presentationml/2006/ole">
            <mc:AlternateContent xmlns:mc="http://schemas.openxmlformats.org/markup-compatibility/2006">
              <mc:Choice xmlns:v="urn:schemas-microsoft-com:vml" Requires="v">
                <p:oleObj spid="_x0000_s11469" r:id="rId3" imgW="1143000" imgH="241300" progId="Equation.3">
                  <p:embed/>
                </p:oleObj>
              </mc:Choice>
              <mc:Fallback>
                <p:oleObj r:id="rId3" imgW="1143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9143" y="3271164"/>
                        <a:ext cx="2379717" cy="502549"/>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1666529143"/>
              </p:ext>
            </p:extLst>
          </p:nvPr>
        </p:nvGraphicFramePr>
        <p:xfrm>
          <a:off x="1669143" y="3885225"/>
          <a:ext cx="5080000" cy="935447"/>
        </p:xfrm>
        <a:graphic>
          <a:graphicData uri="http://schemas.openxmlformats.org/presentationml/2006/ole">
            <mc:AlternateContent xmlns:mc="http://schemas.openxmlformats.org/markup-compatibility/2006">
              <mc:Choice xmlns:v="urn:schemas-microsoft-com:vml" Requires="v">
                <p:oleObj spid="_x0000_s11470" r:id="rId5" imgW="2768600" imgH="508000" progId="Equation.3">
                  <p:embed/>
                </p:oleObj>
              </mc:Choice>
              <mc:Fallback>
                <p:oleObj r:id="rId5" imgW="27686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9143" y="3885225"/>
                        <a:ext cx="5080000" cy="93544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705307066"/>
              </p:ext>
            </p:extLst>
          </p:nvPr>
        </p:nvGraphicFramePr>
        <p:xfrm>
          <a:off x="7489372" y="3885225"/>
          <a:ext cx="2148428" cy="887093"/>
        </p:xfrm>
        <a:graphic>
          <a:graphicData uri="http://schemas.openxmlformats.org/presentationml/2006/ole">
            <mc:AlternateContent xmlns:mc="http://schemas.openxmlformats.org/markup-compatibility/2006">
              <mc:Choice xmlns:v="urn:schemas-microsoft-com:vml" Requires="v">
                <p:oleObj spid="_x0000_s11471" r:id="rId7" imgW="1130300" imgH="457200" progId="Equation.3">
                  <p:embed/>
                </p:oleObj>
              </mc:Choice>
              <mc:Fallback>
                <p:oleObj r:id="rId7" imgW="11303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9372" y="3885225"/>
                        <a:ext cx="2148428" cy="887093"/>
                      </a:xfrm>
                      <a:prstGeom prst="rect">
                        <a:avLst/>
                      </a:prstGeom>
                      <a:noFill/>
                    </p:spPr>
                  </p:pic>
                </p:oleObj>
              </mc:Fallback>
            </mc:AlternateContent>
          </a:graphicData>
        </a:graphic>
      </p:graphicFrame>
      <p:sp>
        <p:nvSpPr>
          <p:cNvPr id="10" name="TextBox 9"/>
          <p:cNvSpPr txBox="1"/>
          <p:nvPr/>
        </p:nvSpPr>
        <p:spPr>
          <a:xfrm>
            <a:off x="6789122" y="4091338"/>
            <a:ext cx="700250" cy="523220"/>
          </a:xfrm>
          <a:prstGeom prst="rect">
            <a:avLst/>
          </a:prstGeom>
          <a:noFill/>
        </p:spPr>
        <p:txBody>
          <a:bodyPr wrap="square" rtlCol="0">
            <a:spAutoFit/>
          </a:bodyPr>
          <a:lstStyle/>
          <a:p>
            <a:r>
              <a:rPr lang="vi-VN" sz="2800" dirty="0" smtClean="0">
                <a:sym typeface="Wingdings" panose="05000000000000000000" pitchFamily="2" charset="2"/>
              </a:rPr>
              <a:t></a:t>
            </a:r>
            <a:endParaRPr lang="vi-VN" sz="2800" dirty="0"/>
          </a:p>
        </p:txBody>
      </p:sp>
      <p:sp>
        <p:nvSpPr>
          <p:cNvPr id="11" name="Rectangle 10"/>
          <p:cNvSpPr/>
          <p:nvPr/>
        </p:nvSpPr>
        <p:spPr>
          <a:xfrm>
            <a:off x="1669142" y="4930143"/>
            <a:ext cx="5820229" cy="461665"/>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endParaRPr lang="vi-VN" sz="2400" dirty="0"/>
          </a:p>
        </p:txBody>
      </p:sp>
      <p:graphicFrame>
        <p:nvGraphicFramePr>
          <p:cNvPr id="13" name="Object 12"/>
          <p:cNvGraphicFramePr>
            <a:graphicFrameLocks noChangeAspect="1"/>
          </p:cNvGraphicFramePr>
          <p:nvPr>
            <p:extLst>
              <p:ext uri="{D42A27DB-BD31-4B8C-83A1-F6EECF244321}">
                <p14:modId xmlns:p14="http://schemas.microsoft.com/office/powerpoint/2010/main" val="2235954270"/>
              </p:ext>
            </p:extLst>
          </p:nvPr>
        </p:nvGraphicFramePr>
        <p:xfrm>
          <a:off x="1821083" y="5549633"/>
          <a:ext cx="2465306" cy="998605"/>
        </p:xfrm>
        <a:graphic>
          <a:graphicData uri="http://schemas.openxmlformats.org/presentationml/2006/ole">
            <mc:AlternateContent xmlns:mc="http://schemas.openxmlformats.org/markup-compatibility/2006">
              <mc:Choice xmlns:v="urn:schemas-microsoft-com:vml" Requires="v">
                <p:oleObj spid="_x0000_s11472" r:id="rId9" imgW="1180588" imgH="482391" progId="Equation.3">
                  <p:embed/>
                </p:oleObj>
              </mc:Choice>
              <mc:Fallback>
                <p:oleObj r:id="rId9" imgW="1180588" imgH="482391" progId="Equation.3">
                  <p:embed/>
                  <p:pic>
                    <p:nvPicPr>
                      <p:cNvPr id="0" name="Object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21083" y="5549633"/>
                        <a:ext cx="2465306" cy="998605"/>
                      </a:xfrm>
                      <a:prstGeom prst="rect">
                        <a:avLst/>
                      </a:prstGeom>
                      <a:noFill/>
                    </p:spPr>
                  </p:pic>
                </p:oleObj>
              </mc:Fallback>
            </mc:AlternateContent>
          </a:graphicData>
        </a:graphic>
      </p:graphicFrame>
    </p:spTree>
    <p:extLst>
      <p:ext uri="{BB962C8B-B14F-4D97-AF65-F5344CB8AC3E}">
        <p14:creationId xmlns:p14="http://schemas.microsoft.com/office/powerpoint/2010/main" val="4091804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791"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6990" y="1553029"/>
            <a:ext cx="6318551" cy="4978253"/>
          </a:xfrm>
        </p:spPr>
      </p:pic>
    </p:spTree>
    <p:extLst>
      <p:ext uri="{BB962C8B-B14F-4D97-AF65-F5344CB8AC3E}">
        <p14:creationId xmlns:p14="http://schemas.microsoft.com/office/powerpoint/2010/main" val="248157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err="1" smtClean="0"/>
              <a:t>Bài</a:t>
            </a:r>
            <a:r>
              <a:rPr lang="en-US" dirty="0" smtClean="0"/>
              <a:t> </a:t>
            </a:r>
            <a:r>
              <a:rPr lang="en-US" dirty="0" err="1" smtClean="0"/>
              <a:t>tập</a:t>
            </a:r>
            <a:r>
              <a:rPr lang="en-US" dirty="0" smtClean="0"/>
              <a:t>:</a:t>
            </a: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7047" y="1494334"/>
            <a:ext cx="4097867" cy="4436386"/>
          </a:xfrm>
        </p:spPr>
      </p:pic>
      <p:sp>
        <p:nvSpPr>
          <p:cNvPr id="7" name="TextBox 6"/>
          <p:cNvSpPr txBox="1"/>
          <p:nvPr/>
        </p:nvSpPr>
        <p:spPr>
          <a:xfrm>
            <a:off x="4484914" y="2235200"/>
            <a:ext cx="6635984" cy="295465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Cho </a:t>
            </a:r>
            <a:r>
              <a:rPr lang="en-US" sz="2400" dirty="0" err="1" smtClean="0">
                <a:latin typeface="Times New Roman" panose="02020603050405020304" pitchFamily="18" charset="0"/>
                <a:cs typeface="Times New Roman" panose="02020603050405020304" pitchFamily="18" charset="0"/>
              </a:rPr>
              <a:t>Vcc</a:t>
            </a:r>
            <a:r>
              <a:rPr lang="en-US" sz="2400" dirty="0" smtClean="0">
                <a:latin typeface="Times New Roman" panose="02020603050405020304" pitchFamily="18" charset="0"/>
                <a:cs typeface="Times New Roman" panose="02020603050405020304" pitchFamily="18" charset="0"/>
              </a:rPr>
              <a:t> = 12V, R1 = 20K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R2 =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R3 </a:t>
            </a:r>
            <a:r>
              <a:rPr lang="en-US" sz="2400" dirty="0">
                <a:latin typeface="Times New Roman" panose="02020603050405020304" pitchFamily="18" charset="0"/>
                <a:cs typeface="Times New Roman" panose="02020603050405020304" pitchFamily="18" charset="0"/>
                <a:sym typeface="Symbol" panose="05050102010706020507" pitchFamily="18" charset="2"/>
              </a:rPr>
              <a:t>=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R4 = 1</a:t>
            </a:r>
            <a:r>
              <a:rPr lang="en-US" sz="2400" dirty="0" smtClean="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 99,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i</a:t>
            </a:r>
            <a:r>
              <a:rPr lang="en-US" sz="2400" baseline="-25000" dirty="0" err="1" smtClean="0">
                <a:latin typeface="Times New Roman" panose="02020603050405020304" pitchFamily="18" charset="0"/>
                <a:cs typeface="Times New Roman" panose="02020603050405020304" pitchFamily="18" charset="0"/>
                <a:sym typeface="Symbol" panose="05050102010706020507" pitchFamily="18" charset="2"/>
              </a:rPr>
              <a:t>cmax</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375mA</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V</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BE</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0,7V</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Xác</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tiêu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tán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Trans</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công</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tiêu</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tán</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4</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endParaRPr lang="vi-VN" dirty="0"/>
          </a:p>
        </p:txBody>
      </p:sp>
    </p:spTree>
    <p:extLst>
      <p:ext uri="{BB962C8B-B14F-4D97-AF65-F5344CB8AC3E}">
        <p14:creationId xmlns:p14="http://schemas.microsoft.com/office/powerpoint/2010/main" val="1260356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1.7.2 </a:t>
            </a:r>
            <a:r>
              <a:rPr lang="en-US" b="1" dirty="0" err="1" smtClean="0">
                <a:latin typeface="Times New Roman" panose="02020603050405020304" pitchFamily="18" charset="0"/>
                <a:cs typeface="Times New Roman" panose="02020603050405020304" pitchFamily="18" charset="0"/>
              </a:rPr>
              <a:t>Khuyếch</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40284" y="1683657"/>
            <a:ext cx="5866190" cy="3410857"/>
          </a:xfrm>
        </p:spPr>
      </p:pic>
      <p:sp>
        <p:nvSpPr>
          <p:cNvPr id="7" name="TextBox 6"/>
          <p:cNvSpPr txBox="1"/>
          <p:nvPr/>
        </p:nvSpPr>
        <p:spPr>
          <a:xfrm>
            <a:off x="677334" y="5094514"/>
            <a:ext cx="11232562" cy="1200329"/>
          </a:xfrm>
          <a:prstGeom prst="rect">
            <a:avLst/>
          </a:prstGeom>
          <a:noFill/>
        </p:spPr>
        <p:txBody>
          <a:bodyPr wrap="none" rtlCol="0">
            <a:spAutoFit/>
          </a:bodyPr>
          <a:lstStyle/>
          <a:p>
            <a:r>
              <a:rPr lang="vi-VN" dirty="0" smtClean="0"/>
              <a:t>+ Khi có tín hiệu vào, bắt đầu ở nữa chu kỳ (+), khi đó trên nữa cuộn dây W1 của biến áp 1 có bán kỳ dương</a:t>
            </a:r>
          </a:p>
          <a:p>
            <a:r>
              <a:rPr lang="vi-VN" dirty="0" smtClean="0"/>
              <a:t>Còn trên W2 có bán kỳ âm. T</a:t>
            </a:r>
            <a:r>
              <a:rPr lang="vi-VN" baseline="-25000" dirty="0" smtClean="0"/>
              <a:t>1</a:t>
            </a:r>
            <a:r>
              <a:rPr lang="vi-VN" dirty="0" smtClean="0"/>
              <a:t> dẫn, T</a:t>
            </a:r>
            <a:r>
              <a:rPr lang="vi-VN" baseline="-25000" dirty="0" smtClean="0"/>
              <a:t>2</a:t>
            </a:r>
            <a:r>
              <a:rPr lang="vi-VN" dirty="0" smtClean="0"/>
              <a:t> ngưng dẫn, nên có dòng I</a:t>
            </a:r>
            <a:r>
              <a:rPr lang="vi-VN" baseline="-25000" dirty="0" smtClean="0"/>
              <a:t>c1</a:t>
            </a:r>
            <a:r>
              <a:rPr lang="vi-VN" dirty="0" smtClean="0"/>
              <a:t>  = </a:t>
            </a:r>
            <a:r>
              <a:rPr lang="vi-VN" dirty="0" smtClean="0">
                <a:sym typeface="Symbol" panose="05050102010706020507" pitchFamily="18" charset="2"/>
              </a:rPr>
              <a:t> I</a:t>
            </a:r>
            <a:r>
              <a:rPr lang="vi-VN" baseline="-25000" dirty="0" smtClean="0">
                <a:sym typeface="Symbol" panose="05050102010706020507" pitchFamily="18" charset="2"/>
              </a:rPr>
              <a:t>B1</a:t>
            </a:r>
            <a:r>
              <a:rPr lang="vi-VN" dirty="0" smtClean="0">
                <a:sym typeface="Symbol" panose="05050102010706020507" pitchFamily="18" charset="2"/>
              </a:rPr>
              <a:t>  </a:t>
            </a:r>
          </a:p>
          <a:p>
            <a:r>
              <a:rPr lang="vi-VN" dirty="0" smtClean="0">
                <a:sym typeface="Symbol" panose="05050102010706020507" pitchFamily="18" charset="2"/>
              </a:rPr>
              <a:t>+ Khi tín hiệu chuyển sang bán kỳ (-), cực tính trên cực biến áp vào đổi đầu. Lúc này T</a:t>
            </a:r>
            <a:r>
              <a:rPr lang="vi-VN" baseline="-25000" dirty="0" smtClean="0">
                <a:sym typeface="Symbol" panose="05050102010706020507" pitchFamily="18" charset="2"/>
              </a:rPr>
              <a:t>1</a:t>
            </a:r>
            <a:r>
              <a:rPr lang="vi-VN" dirty="0" smtClean="0">
                <a:sym typeface="Symbol" panose="05050102010706020507" pitchFamily="18" charset="2"/>
              </a:rPr>
              <a:t> ngưng dẫn, T</a:t>
            </a:r>
            <a:r>
              <a:rPr lang="vi-VN" baseline="-25000" dirty="0" smtClean="0">
                <a:sym typeface="Symbol" panose="05050102010706020507" pitchFamily="18" charset="2"/>
              </a:rPr>
              <a:t>2</a:t>
            </a:r>
            <a:r>
              <a:rPr lang="vi-VN" dirty="0" smtClean="0">
                <a:sym typeface="Symbol" panose="05050102010706020507" pitchFamily="18" charset="2"/>
              </a:rPr>
              <a:t> dẫn</a:t>
            </a:r>
          </a:p>
          <a:p>
            <a:r>
              <a:rPr lang="vi-VN" dirty="0" smtClean="0">
                <a:sym typeface="Symbol" panose="05050102010706020507" pitchFamily="18" charset="2"/>
              </a:rPr>
              <a:t>Khuếch đại đưa ra tải nữa chu kỳ sau. Để tín hiệu ra không méo dạng cần chọn 1 = 2 = </a:t>
            </a:r>
          </a:p>
        </p:txBody>
      </p:sp>
      <p:graphicFrame>
        <p:nvGraphicFramePr>
          <p:cNvPr id="9" name="Object 8"/>
          <p:cNvGraphicFramePr>
            <a:graphicFrameLocks noChangeAspect="1"/>
          </p:cNvGraphicFramePr>
          <p:nvPr>
            <p:extLst>
              <p:ext uri="{D42A27DB-BD31-4B8C-83A1-F6EECF244321}">
                <p14:modId xmlns:p14="http://schemas.microsoft.com/office/powerpoint/2010/main" val="336126926"/>
              </p:ext>
            </p:extLst>
          </p:nvPr>
        </p:nvGraphicFramePr>
        <p:xfrm>
          <a:off x="7124187" y="2118949"/>
          <a:ext cx="1359821" cy="922178"/>
        </p:xfrm>
        <a:graphic>
          <a:graphicData uri="http://schemas.openxmlformats.org/presentationml/2006/ole">
            <mc:AlternateContent xmlns:mc="http://schemas.openxmlformats.org/markup-compatibility/2006">
              <mc:Choice xmlns:v="urn:schemas-microsoft-com:vml" Requires="v">
                <p:oleObj spid="_x0000_s12383" r:id="rId4" imgW="634725" imgH="431613" progId="Equation.3">
                  <p:embed/>
                </p:oleObj>
              </mc:Choice>
              <mc:Fallback>
                <p:oleObj r:id="rId4" imgW="634725" imgH="431613"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4187" y="2118949"/>
                        <a:ext cx="1359821" cy="92217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68800595"/>
              </p:ext>
            </p:extLst>
          </p:nvPr>
        </p:nvGraphicFramePr>
        <p:xfrm>
          <a:off x="7124188" y="3264807"/>
          <a:ext cx="1359820" cy="812766"/>
        </p:xfrm>
        <a:graphic>
          <a:graphicData uri="http://schemas.openxmlformats.org/presentationml/2006/ole">
            <mc:AlternateContent xmlns:mc="http://schemas.openxmlformats.org/markup-compatibility/2006">
              <mc:Choice xmlns:v="urn:schemas-microsoft-com:vml" Requires="v">
                <p:oleObj spid="_x0000_s12384" r:id="rId6" imgW="660113" imgH="393529" progId="Equation.3">
                  <p:embed/>
                </p:oleObj>
              </mc:Choice>
              <mc:Fallback>
                <p:oleObj r:id="rId6" imgW="660113"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4188" y="3264807"/>
                        <a:ext cx="1359820" cy="812766"/>
                      </a:xfrm>
                      <a:prstGeom prst="rect">
                        <a:avLst/>
                      </a:prstGeom>
                      <a:noFill/>
                    </p:spPr>
                  </p:pic>
                </p:oleObj>
              </mc:Fallback>
            </mc:AlternateContent>
          </a:graphicData>
        </a:graphic>
      </p:graphicFrame>
    </p:spTree>
    <p:extLst>
      <p:ext uri="{BB962C8B-B14F-4D97-AF65-F5344CB8AC3E}">
        <p14:creationId xmlns:p14="http://schemas.microsoft.com/office/powerpoint/2010/main" val="4284698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232229"/>
            <a:ext cx="8596668" cy="1073990"/>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6" y="1306219"/>
            <a:ext cx="5762171" cy="5551781"/>
          </a:xfrm>
        </p:spPr>
      </p:pic>
    </p:spTree>
    <p:extLst>
      <p:ext uri="{BB962C8B-B14F-4D97-AF65-F5344CB8AC3E}">
        <p14:creationId xmlns:p14="http://schemas.microsoft.com/office/powerpoint/2010/main" val="67070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4"/>
            <a:ext cx="8596668" cy="1088572"/>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AB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621" y="1509485"/>
            <a:ext cx="8515192" cy="2656115"/>
          </a:xfrm>
        </p:spPr>
      </p:pic>
      <p:sp>
        <p:nvSpPr>
          <p:cNvPr id="5" name="TextBox 4"/>
          <p:cNvSpPr txBox="1"/>
          <p:nvPr/>
        </p:nvSpPr>
        <p:spPr>
          <a:xfrm>
            <a:off x="677334" y="4368799"/>
            <a:ext cx="10208380" cy="2031325"/>
          </a:xfrm>
          <a:prstGeom prst="rect">
            <a:avLst/>
          </a:prstGeom>
          <a:noFill/>
        </p:spPr>
        <p:txBody>
          <a:bodyPr wrap="square" rtlCol="0">
            <a:spAutoFit/>
          </a:bodyPr>
          <a:lstStyle/>
          <a:p>
            <a:r>
              <a:rPr lang="vi-VN" dirty="0"/>
              <a:t>+</a:t>
            </a:r>
            <a:r>
              <a:rPr lang="vi-VN" dirty="0" smtClean="0"/>
              <a:t>Trong </a:t>
            </a:r>
            <a:r>
              <a:rPr lang="vi-VN" dirty="0"/>
              <a:t>bán kỳ dương của tín hiệu, Q</a:t>
            </a:r>
            <a:r>
              <a:rPr lang="vi-VN" baseline="-25000" dirty="0"/>
              <a:t>1</a:t>
            </a:r>
            <a:r>
              <a:rPr lang="vi-VN" dirty="0"/>
              <a:t> dẫn. Dòng i</a:t>
            </a:r>
            <a:r>
              <a:rPr lang="vi-VN" baseline="-25000" dirty="0"/>
              <a:t>1</a:t>
            </a:r>
            <a:r>
              <a:rPr lang="vi-VN" dirty="0"/>
              <a:t> chạy qua biến thế ngõ ra tạo cảm ứng cấp cho tải. Lúc này pha của tín hiệu đưa vào Q</a:t>
            </a:r>
            <a:r>
              <a:rPr lang="vi-VN" baseline="-25000" dirty="0"/>
              <a:t>2</a:t>
            </a:r>
            <a:r>
              <a:rPr lang="vi-VN" dirty="0"/>
              <a:t> là âm nên Q</a:t>
            </a:r>
            <a:r>
              <a:rPr lang="vi-VN" baseline="-25000" dirty="0"/>
              <a:t>2</a:t>
            </a:r>
            <a:r>
              <a:rPr lang="vi-VN" dirty="0"/>
              <a:t> ngưng dẫn</a:t>
            </a:r>
            <a:r>
              <a:rPr lang="vi-VN" dirty="0" smtClean="0"/>
              <a:t>.</a:t>
            </a:r>
          </a:p>
          <a:p>
            <a:r>
              <a:rPr lang="vi-VN" dirty="0" smtClean="0"/>
              <a:t>+ </a:t>
            </a:r>
            <a:r>
              <a:rPr lang="vi-VN" dirty="0"/>
              <a:t>Ðến bán kỳ kế tiếp, tín hiệu đưa vào Q</a:t>
            </a:r>
            <a:r>
              <a:rPr lang="vi-VN" baseline="-25000" dirty="0"/>
              <a:t>2</a:t>
            </a:r>
            <a:r>
              <a:rPr lang="vi-VN" dirty="0"/>
              <a:t> có pha dương nên Q</a:t>
            </a:r>
            <a:r>
              <a:rPr lang="vi-VN" baseline="-25000" dirty="0"/>
              <a:t>2</a:t>
            </a:r>
            <a:r>
              <a:rPr lang="vi-VN" dirty="0"/>
              <a:t> dẫn. Dòng i</a:t>
            </a:r>
            <a:r>
              <a:rPr lang="vi-VN" baseline="-25000" dirty="0"/>
              <a:t>2</a:t>
            </a:r>
            <a:r>
              <a:rPr lang="vi-VN" dirty="0"/>
              <a:t> qua biến thế ngõ ra tạo cảm ứng cung cấp cho tải. Trong lúc đó pha tín hiệu đưa vào Q</a:t>
            </a:r>
            <a:r>
              <a:rPr lang="vi-VN" baseline="-25000" dirty="0"/>
              <a:t>1</a:t>
            </a:r>
            <a:r>
              <a:rPr lang="vi-VN" dirty="0"/>
              <a:t> là âm nên Q</a:t>
            </a:r>
            <a:r>
              <a:rPr lang="vi-VN" baseline="-25000" dirty="0"/>
              <a:t>1</a:t>
            </a:r>
            <a:r>
              <a:rPr lang="vi-VN" dirty="0"/>
              <a:t> ngưng dẫn</a:t>
            </a:r>
            <a:r>
              <a:rPr lang="vi-VN" dirty="0" smtClean="0"/>
              <a:t>.</a:t>
            </a:r>
          </a:p>
          <a:p>
            <a:r>
              <a:rPr lang="vi-VN" dirty="0" smtClean="0"/>
              <a:t>+ Chú </a:t>
            </a:r>
            <a:r>
              <a:rPr lang="vi-VN" dirty="0"/>
              <a:t>ý là i</a:t>
            </a:r>
            <a:r>
              <a:rPr lang="vi-VN" baseline="-25000" dirty="0"/>
              <a:t>1</a:t>
            </a:r>
            <a:r>
              <a:rPr lang="vi-VN" dirty="0"/>
              <a:t> và i</a:t>
            </a:r>
            <a:r>
              <a:rPr lang="vi-VN" baseline="-25000" dirty="0"/>
              <a:t>2</a:t>
            </a:r>
            <a:r>
              <a:rPr lang="vi-VN" dirty="0"/>
              <a:t> chạy ngược chiều nhau trong biến thế ngõ ra nên điện thế cảm ứng bên cuộn thứ cấp tạo ra bởi Q</a:t>
            </a:r>
            <a:r>
              <a:rPr lang="vi-VN" baseline="-25000" dirty="0"/>
              <a:t>1</a:t>
            </a:r>
            <a:r>
              <a:rPr lang="vi-VN" dirty="0"/>
              <a:t> và Q</a:t>
            </a:r>
            <a:r>
              <a:rPr lang="vi-VN" baseline="-25000" dirty="0"/>
              <a:t>2</a:t>
            </a:r>
            <a:r>
              <a:rPr lang="vi-VN" dirty="0"/>
              <a:t> cũng ngược pha nhau, chúng kết hợp với nhau tạo thành cả chu kỳ của tín hiệu.</a:t>
            </a:r>
          </a:p>
        </p:txBody>
      </p:sp>
    </p:spTree>
    <p:extLst>
      <p:ext uri="{BB962C8B-B14F-4D97-AF65-F5344CB8AC3E}">
        <p14:creationId xmlns:p14="http://schemas.microsoft.com/office/powerpoint/2010/main" val="763498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1.7.2 </a:t>
            </a:r>
            <a:r>
              <a:rPr lang="en-US" b="1" dirty="0" err="1">
                <a:latin typeface="Times New Roman" panose="02020603050405020304" pitchFamily="18" charset="0"/>
                <a:cs typeface="Times New Roman" panose="02020603050405020304" pitchFamily="18" charset="0"/>
              </a:rPr>
              <a:t>Khuyếch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8926" y="1277258"/>
            <a:ext cx="4731794" cy="2423885"/>
          </a:xfrm>
        </p:spPr>
      </p:pic>
      <p:sp>
        <p:nvSpPr>
          <p:cNvPr id="5" name="Rectangle 4"/>
          <p:cNvSpPr/>
          <p:nvPr/>
        </p:nvSpPr>
        <p:spPr>
          <a:xfrm>
            <a:off x="677334" y="3889607"/>
            <a:ext cx="8103810" cy="2554545"/>
          </a:xfrm>
          <a:prstGeom prst="rect">
            <a:avLst/>
          </a:prstGeom>
        </p:spPr>
        <p:txBody>
          <a:bodyPr wrap="square">
            <a:spAutoFit/>
          </a:bodyPr>
          <a:lstStyle/>
          <a:p>
            <a:r>
              <a:rPr lang="vi-VN" sz="2000" spc="-30" dirty="0" smtClean="0">
                <a:solidFill>
                  <a:srgbClr val="000000"/>
                </a:solidFill>
                <a:latin typeface="Times New Roman" panose="02020603050405020304" pitchFamily="18" charset="0"/>
                <a:cs typeface="Times New Roman" panose="02020603050405020304" pitchFamily="18" charset="0"/>
              </a:rPr>
              <a:t>+ Thực </a:t>
            </a:r>
            <a:r>
              <a:rPr lang="vi-VN" sz="2000" spc="-30" dirty="0">
                <a:solidFill>
                  <a:srgbClr val="000000"/>
                </a:solidFill>
                <a:latin typeface="Times New Roman" panose="02020603050405020304" pitchFamily="18" charset="0"/>
                <a:cs typeface="Times New Roman" panose="02020603050405020304" pitchFamily="18" charset="0"/>
              </a:rPr>
              <a:t>tế, tín hiệu ngõ ra lấy được trên tải không được trọn vẹn như trên</a:t>
            </a:r>
            <a:r>
              <a:rPr lang="vi-VN" sz="2000" dirty="0">
                <a:solidFill>
                  <a:srgbClr val="000000"/>
                </a:solidFill>
                <a:latin typeface="Times New Roman" panose="02020603050405020304" pitchFamily="18" charset="0"/>
                <a:cs typeface="Times New Roman" panose="02020603050405020304" pitchFamily="18" charset="0"/>
              </a:rPr>
              <a:t> mà bị biến dạng</a:t>
            </a:r>
            <a:r>
              <a:rPr lang="vi-VN" sz="2000" dirty="0" smtClean="0">
                <a:solidFill>
                  <a:srgbClr val="000000"/>
                </a:solidFill>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Lý do là khi bắt đầu một bán kỳ, transistor không dẫn điện ngay mà phải chờ khi biên độ vượt qua điện thế ngưỡng V</a:t>
            </a:r>
            <a:r>
              <a:rPr lang="vi-VN" sz="2000" baseline="-25000" dirty="0">
                <a:latin typeface="Times New Roman" panose="02020603050405020304" pitchFamily="18" charset="0"/>
                <a:cs typeface="Times New Roman" panose="02020603050405020304" pitchFamily="18" charset="0"/>
              </a:rPr>
              <a:t>BE</a:t>
            </a:r>
            <a:r>
              <a:rPr lang="vi-VN" sz="2000" dirty="0">
                <a:latin typeface="Times New Roman" panose="02020603050405020304" pitchFamily="18" charset="0"/>
                <a:cs typeface="Times New Roman" panose="02020603050405020304" pitchFamily="18" charset="0"/>
              </a:rPr>
              <a:t>. Sự biến dạng này gọi là sự biến dạng xuyên tâm (cross-over</a:t>
            </a:r>
            <a:r>
              <a:rPr lang="vi-VN" sz="2000" dirty="0" smtClean="0">
                <a:latin typeface="Times New Roman" panose="02020603050405020304" pitchFamily="18" charset="0"/>
                <a:cs typeface="Times New Roman" panose="02020603050405020304" pitchFamily="18" charset="0"/>
              </a:rPr>
              <a:t>)</a:t>
            </a:r>
          </a:p>
          <a:p>
            <a:r>
              <a:rPr lang="vi-VN" sz="2000" dirty="0" smtClean="0">
                <a:latin typeface="Times New Roman" panose="02020603050405020304" pitchFamily="18" charset="0"/>
                <a:cs typeface="Times New Roman" panose="02020603050405020304" pitchFamily="18" charset="0"/>
              </a:rPr>
              <a:t>+ Ðể </a:t>
            </a:r>
            <a:r>
              <a:rPr lang="vi-VN" sz="2000" dirty="0">
                <a:latin typeface="Times New Roman" panose="02020603050405020304" pitchFamily="18" charset="0"/>
                <a:cs typeface="Times New Roman" panose="02020603050405020304" pitchFamily="18" charset="0"/>
              </a:rPr>
              <a:t>khắc phục, người ta phân cực V</a:t>
            </a:r>
            <a:r>
              <a:rPr lang="vi-VN" sz="2000" baseline="-25000" dirty="0">
                <a:latin typeface="Times New Roman" panose="02020603050405020304" pitchFamily="18" charset="0"/>
                <a:cs typeface="Times New Roman" panose="02020603050405020304" pitchFamily="18" charset="0"/>
              </a:rPr>
              <a:t>B</a:t>
            </a:r>
            <a:r>
              <a:rPr lang="vi-VN" sz="2000" dirty="0">
                <a:latin typeface="Times New Roman" panose="02020603050405020304" pitchFamily="18" charset="0"/>
                <a:cs typeface="Times New Roman" panose="02020603050405020304" pitchFamily="18" charset="0"/>
              </a:rPr>
              <a:t> dương một chút (thí dụ ở transistor NPN) để transistor có thể dẫn điện tốt ngay khi có tín hiệu áp vào chân B. Cách phân cực này gọi là phân cực loại AB. Chú ý là trong cách phân cực này độ dẫn điện của transistor công suất không đáng kể khi chưa có tín hiệu</a:t>
            </a:r>
          </a:p>
        </p:txBody>
      </p:sp>
    </p:spTree>
    <p:extLst>
      <p:ext uri="{BB962C8B-B14F-4D97-AF65-F5344CB8AC3E}">
        <p14:creationId xmlns:p14="http://schemas.microsoft.com/office/powerpoint/2010/main" val="3399086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743924"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2.1 KHÁI NIỆM</a:t>
            </a:r>
            <a:r>
              <a:rPr lang="en-US"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Khuếch đại thuật toán (OPAMP – Operational Amplifier) là bộ khuếch đại DC có hệ số khuếch đại Av rất cao </a:t>
            </a:r>
            <a:r>
              <a:rPr lang="vi-VN" sz="2400" dirty="0" smtClean="0">
                <a:latin typeface="Times New Roman" panose="02020603050405020304" pitchFamily="18" charset="0"/>
                <a:cs typeface="Times New Roman" panose="02020603050405020304" pitchFamily="18" charset="0"/>
              </a:rPr>
              <a:t>thường được chế </a:t>
            </a:r>
            <a:r>
              <a:rPr lang="vi-VN" sz="2400" dirty="0">
                <a:latin typeface="Times New Roman" panose="02020603050405020304" pitchFamily="18" charset="0"/>
                <a:cs typeface="Times New Roman" panose="02020603050405020304" pitchFamily="18" charset="0"/>
              </a:rPr>
              <a:t>tạo </a:t>
            </a:r>
            <a:r>
              <a:rPr lang="vi-VN" sz="2400" dirty="0" smtClean="0">
                <a:latin typeface="Times New Roman" panose="02020603050405020304" pitchFamily="18" charset="0"/>
                <a:cs typeface="Times New Roman" panose="02020603050405020304" pitchFamily="18" charset="0"/>
              </a:rPr>
              <a:t>dưới </a:t>
            </a:r>
            <a:r>
              <a:rPr lang="vi-VN" sz="2400" dirty="0">
                <a:latin typeface="Times New Roman" panose="02020603050405020304" pitchFamily="18" charset="0"/>
                <a:cs typeface="Times New Roman" panose="02020603050405020304" pitchFamily="18" charset="0"/>
              </a:rPr>
              <a:t>dạng tích </a:t>
            </a:r>
            <a:r>
              <a:rPr lang="vi-VN" sz="2400" dirty="0" smtClean="0">
                <a:latin typeface="Times New Roman" panose="02020603050405020304" pitchFamily="18" charset="0"/>
                <a:cs typeface="Times New Roman" panose="02020603050405020304" pitchFamily="18" charset="0"/>
              </a:rPr>
              <a:t>hợp, có 2 đầu vào visai và 1 đầu ra chung</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vi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endParaRPr lang="vi-VN" sz="2400" dirty="0" smtClean="0">
              <a:latin typeface="Times New Roman" panose="02020603050405020304" pitchFamily="18" charset="0"/>
              <a:cs typeface="Times New Roman" panose="02020603050405020304" pitchFamily="18" charset="0"/>
            </a:endParaRPr>
          </a:p>
          <a:p>
            <a:pPr marL="457200" lvl="1"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KĐTT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sin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0345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400" b="1" dirty="0" smtClean="0">
                <a:latin typeface="Times New Roman" panose="02020603050405020304" pitchFamily="18" charset="0"/>
                <a:cs typeface="Times New Roman" panose="02020603050405020304" pitchFamily="18" charset="0"/>
              </a:rPr>
              <a:t>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bộ</a:t>
            </a:r>
            <a:r>
              <a:rPr lang="en-US" sz="2400" b="1" dirty="0" smtClean="0">
                <a:latin typeface="Times New Roman" panose="02020603050405020304" pitchFamily="18" charset="0"/>
                <a:cs typeface="Times New Roman" panose="02020603050405020304" pitchFamily="18" charset="0"/>
              </a:rPr>
              <a:t> KĐTT:</a:t>
            </a:r>
          </a:p>
          <a:p>
            <a:pPr marL="0" indent="0">
              <a:buNone/>
            </a:pPr>
            <a:r>
              <a:rPr lang="en-US" sz="2400" b="1" dirty="0" smtClean="0">
                <a:latin typeface="Times New Roman" panose="02020603050405020304" pitchFamily="18" charset="0"/>
                <a:cs typeface="Times New Roman" panose="02020603050405020304" pitchFamily="18" charset="0"/>
              </a:rPr>
              <a:t>2.2.1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endParaRPr lang="en-US" sz="2400" b="1" dirty="0" smtClean="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12358" y="3308104"/>
            <a:ext cx="4356328" cy="2733258"/>
          </a:xfrm>
          <a:prstGeom prst="rect">
            <a:avLst/>
          </a:prstGeom>
          <a:noFill/>
        </p:spPr>
      </p:pic>
      <p:sp>
        <p:nvSpPr>
          <p:cNvPr id="5" name="TextBox 4"/>
          <p:cNvSpPr txBox="1"/>
          <p:nvPr/>
        </p:nvSpPr>
        <p:spPr>
          <a:xfrm>
            <a:off x="5268686" y="3961247"/>
            <a:ext cx="4467120" cy="1200329"/>
          </a:xfrm>
          <a:prstGeom prst="rect">
            <a:avLst/>
          </a:prstGeom>
          <a:noFill/>
        </p:spPr>
        <p:txBody>
          <a:bodyPr wrap="none" rtlCol="0">
            <a:spAutoFit/>
          </a:bodyPr>
          <a:lstStyle/>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không</a:t>
            </a:r>
            <a:r>
              <a:rPr lang="en-US" sz="2400" dirty="0"/>
              <a:t> </a:t>
            </a:r>
            <a:r>
              <a:rPr lang="en-US" sz="2400" dirty="0" err="1" smtClean="0"/>
              <a:t>đảo</a:t>
            </a:r>
            <a:endParaRPr lang="en-US" sz="2400" dirty="0" smtClean="0"/>
          </a:p>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đảo</a:t>
            </a:r>
            <a:endParaRPr lang="vi-VN" sz="2400" dirty="0"/>
          </a:p>
          <a:p>
            <a:r>
              <a:rPr lang="en-US" sz="2400" dirty="0" smtClean="0"/>
              <a:t>V</a:t>
            </a:r>
            <a:r>
              <a:rPr lang="en-US" sz="2400" baseline="-25000" dirty="0" smtClean="0"/>
              <a:t>0 </a:t>
            </a:r>
            <a:r>
              <a:rPr lang="en-US" sz="2400" dirty="0" smtClean="0"/>
              <a:t> : </a:t>
            </a:r>
            <a:r>
              <a:rPr lang="en-US" sz="2400" dirty="0" err="1" smtClean="0"/>
              <a:t>Điện</a:t>
            </a:r>
            <a:r>
              <a:rPr lang="en-US" sz="2400" dirty="0" smtClean="0"/>
              <a:t> </a:t>
            </a:r>
            <a:r>
              <a:rPr lang="en-US" sz="2400" dirty="0" err="1" smtClean="0"/>
              <a:t>áp</a:t>
            </a:r>
            <a:r>
              <a:rPr lang="en-US" sz="2400" dirty="0" smtClean="0"/>
              <a:t> </a:t>
            </a:r>
            <a:r>
              <a:rPr lang="en-US" sz="2400" dirty="0" err="1" smtClean="0"/>
              <a:t>ngõ</a:t>
            </a:r>
            <a:r>
              <a:rPr lang="en-US" sz="2400" dirty="0" smtClean="0"/>
              <a:t> </a:t>
            </a:r>
            <a:r>
              <a:rPr lang="en-US" sz="2400" dirty="0" err="1" smtClean="0"/>
              <a:t>ra</a:t>
            </a:r>
            <a:endParaRPr lang="vi-VN" sz="2400" dirty="0"/>
          </a:p>
        </p:txBody>
      </p:sp>
      <p:sp>
        <p:nvSpPr>
          <p:cNvPr id="6" name="Title 1"/>
          <p:cNvSpPr>
            <a:spLocks noGrp="1"/>
          </p:cNvSpPr>
          <p:nvPr>
            <p:ph type="title"/>
          </p:nvPr>
        </p:nvSpPr>
        <p:spPr>
          <a:xfrm>
            <a:off x="677334" y="609600"/>
            <a:ext cx="9787466"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4702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81066"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507446"/>
            <a:ext cx="8596668" cy="3880773"/>
          </a:xfrm>
        </p:spPr>
        <p:txBody>
          <a:bodyPr/>
          <a:lstStyle/>
          <a:p>
            <a:r>
              <a:rPr lang="en-US" sz="2400" b="1" dirty="0" smtClean="0">
                <a:latin typeface="Times New Roman" panose="02020603050405020304" pitchFamily="18" charset="0"/>
                <a:cs typeface="Times New Roman" panose="02020603050405020304" pitchFamily="18" charset="0"/>
              </a:rPr>
              <a:t>2.2.2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p>
          <a:p>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42" y="2080308"/>
            <a:ext cx="4465359" cy="3410144"/>
          </a:xfrm>
          <a:prstGeom prst="rect">
            <a:avLst/>
          </a:prstGeom>
        </p:spPr>
      </p:pic>
      <p:sp>
        <p:nvSpPr>
          <p:cNvPr id="5" name="TextBox 4"/>
          <p:cNvSpPr txBox="1"/>
          <p:nvPr/>
        </p:nvSpPr>
        <p:spPr>
          <a:xfrm>
            <a:off x="5486401" y="2631217"/>
            <a:ext cx="4368799" cy="3785652"/>
          </a:xfrm>
          <a:prstGeom prst="rect">
            <a:avLst/>
          </a:prstGeom>
          <a:noFill/>
        </p:spPr>
        <p:txBody>
          <a:bodyPr wrap="square" rtlCol="0">
            <a:spAutoFit/>
          </a:bodyPr>
          <a:lstStyle/>
          <a:p>
            <a:r>
              <a:rPr lang="vi-VN" sz="2400" dirty="0"/>
              <a:t>Khối 1: Đây là tầng khuếch đại vi sai (Differential Amplifier), nhiệm vụ khuếch đại độ sai lệch tín hiệu giữa hai ngõ vào </a:t>
            </a:r>
            <a:r>
              <a:rPr lang="vi-VN" sz="2400" i="1" dirty="0"/>
              <a:t>v</a:t>
            </a:r>
            <a:r>
              <a:rPr lang="vi-VN" sz="2400" baseline="-25000" dirty="0"/>
              <a:t>+</a:t>
            </a:r>
            <a:r>
              <a:rPr lang="vi-VN" sz="2400" dirty="0"/>
              <a:t> và </a:t>
            </a:r>
            <a:r>
              <a:rPr lang="vi-VN" sz="2400" i="1" dirty="0"/>
              <a:t>v</a:t>
            </a:r>
            <a:r>
              <a:rPr lang="vi-VN" sz="2400" baseline="-25000" dirty="0"/>
              <a:t>–</a:t>
            </a:r>
            <a:r>
              <a:rPr lang="vi-VN" sz="2400" dirty="0"/>
              <a:t>. Nó hội đủ các ưu điểm của mạch khuếch đại vi sai như: độ miễn nhiễu cao; khuếch đại được tín hiệu biến thiên chậm; tổng trở ngõ vào lớn …</a:t>
            </a:r>
          </a:p>
        </p:txBody>
      </p:sp>
    </p:spTree>
    <p:extLst>
      <p:ext uri="{BB962C8B-B14F-4D97-AF65-F5344CB8AC3E}">
        <p14:creationId xmlns:p14="http://schemas.microsoft.com/office/powerpoint/2010/main" val="2434070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66552" cy="928914"/>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768704"/>
            <a:ext cx="8596668" cy="3880773"/>
          </a:xfrm>
        </p:spPr>
        <p:txBody>
          <a:bodyPr/>
          <a:lstStyle/>
          <a:p>
            <a:r>
              <a:rPr lang="en-US" sz="2400" b="1" u="sng" dirty="0">
                <a:latin typeface="Times New Roman" panose="02020603050405020304" pitchFamily="18" charset="0"/>
                <a:cs typeface="Times New Roman" panose="02020603050405020304" pitchFamily="18" charset="0"/>
              </a:rPr>
              <a:t>2.2.2 </a:t>
            </a:r>
            <a:r>
              <a:rPr lang="en-US" sz="2400" b="1" u="sng" dirty="0" err="1">
                <a:latin typeface="Times New Roman" panose="02020603050405020304" pitchFamily="18" charset="0"/>
                <a:cs typeface="Times New Roman" panose="02020603050405020304" pitchFamily="18" charset="0"/>
              </a:rPr>
              <a:t>Cấu</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tạo</a:t>
            </a:r>
            <a:r>
              <a:rPr lang="en-US" sz="2400" b="1" u="sng" dirty="0">
                <a:latin typeface="Times New Roman" panose="02020603050405020304" pitchFamily="18" charset="0"/>
                <a:cs typeface="Times New Roman" panose="02020603050405020304" pitchFamily="18" charset="0"/>
              </a:rPr>
              <a:t>: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556" y="2239333"/>
            <a:ext cx="4465359" cy="3410144"/>
          </a:xfrm>
          <a:prstGeom prst="rect">
            <a:avLst/>
          </a:prstGeom>
        </p:spPr>
      </p:pic>
      <p:sp>
        <p:nvSpPr>
          <p:cNvPr id="5" name="TextBox 4"/>
          <p:cNvSpPr txBox="1"/>
          <p:nvPr/>
        </p:nvSpPr>
        <p:spPr>
          <a:xfrm>
            <a:off x="5391745" y="1538514"/>
            <a:ext cx="3991428" cy="5016758"/>
          </a:xfrm>
          <a:prstGeom prst="rect">
            <a:avLst/>
          </a:prstGeom>
          <a:noFill/>
        </p:spPr>
        <p:txBody>
          <a:bodyPr wrap="square" rtlCol="0">
            <a:spAutoFit/>
          </a:bodyPr>
          <a:lstStyle/>
          <a:p>
            <a:r>
              <a:rPr lang="vi-VN" sz="2000" b="1" u="sng" dirty="0"/>
              <a:t>Khối 2</a:t>
            </a:r>
            <a:r>
              <a:rPr lang="vi-VN" sz="2000" dirty="0"/>
              <a:t>: Tầng khuếch đại trung gian, bao gồm nhiều tầng khuếch đại vi sai mắc nối tiếp nhau tạo nên một mạch khuếch đại có hệ số khuếch đại rất lớn, nhằm tăng độ nhay cho Op-Amps. Trong tẩng này còn có tầng dịch mức DC để đặt mức phân cực DC ở ngõ ra</a:t>
            </a:r>
            <a:r>
              <a:rPr lang="vi-VN" sz="2000" dirty="0" smtClean="0"/>
              <a:t>.</a:t>
            </a:r>
          </a:p>
          <a:p>
            <a:endParaRPr lang="vi-VN" sz="2000" dirty="0" smtClean="0"/>
          </a:p>
          <a:p>
            <a:r>
              <a:rPr lang="vi-VN" sz="2000" b="1" u="sng" dirty="0"/>
              <a:t>Khối 3:</a:t>
            </a:r>
            <a:r>
              <a:rPr lang="vi-VN" sz="2000" dirty="0"/>
              <a:t> Đây là tầng khuếch đại đệm, tần này nhằm tăng dòng cung cấp ra tải, giảm tổng trở ngõ ra giúp Op-Amps phối hợp dễ dàng với nhiều dạng tải khác nhau.</a:t>
            </a:r>
          </a:p>
        </p:txBody>
      </p:sp>
    </p:spTree>
    <p:extLst>
      <p:ext uri="{BB962C8B-B14F-4D97-AF65-F5344CB8AC3E}">
        <p14:creationId xmlns:p14="http://schemas.microsoft.com/office/powerpoint/2010/main" val="16989550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232.jpeg"/>
          <p:cNvPicPr/>
          <p:nvPr/>
        </p:nvPicPr>
        <p:blipFill>
          <a:blip r:embed="rId2" cstate="print"/>
          <a:stretch>
            <a:fillRect/>
          </a:stretch>
        </p:blipFill>
        <p:spPr>
          <a:xfrm>
            <a:off x="725715" y="420915"/>
            <a:ext cx="8418286" cy="5079999"/>
          </a:xfrm>
          <a:prstGeom prst="rect">
            <a:avLst/>
          </a:prstGeom>
        </p:spPr>
      </p:pic>
      <p:sp>
        <p:nvSpPr>
          <p:cNvPr id="3" name="TextBox 2"/>
          <p:cNvSpPr txBox="1"/>
          <p:nvPr/>
        </p:nvSpPr>
        <p:spPr>
          <a:xfrm>
            <a:off x="1880175" y="5762172"/>
            <a:ext cx="6109365" cy="369332"/>
          </a:xfrm>
          <a:prstGeom prst="rect">
            <a:avLst/>
          </a:prstGeom>
          <a:noFill/>
        </p:spPr>
        <p:txBody>
          <a:bodyPr wrap="none" rtlCol="0">
            <a:spAutoFit/>
          </a:bodyPr>
          <a:lstStyle/>
          <a:p>
            <a:r>
              <a:rPr lang="en-US" i="1" dirty="0" err="1"/>
              <a:t>Sơ</a:t>
            </a:r>
            <a:r>
              <a:rPr lang="en-US" i="1" dirty="0"/>
              <a:t> </a:t>
            </a:r>
            <a:r>
              <a:rPr lang="en-US" i="1" dirty="0" err="1"/>
              <a:t>đồ</a:t>
            </a:r>
            <a:r>
              <a:rPr lang="en-US" i="1" dirty="0"/>
              <a:t> </a:t>
            </a:r>
            <a:r>
              <a:rPr lang="en-US" i="1" dirty="0" err="1"/>
              <a:t>cấu</a:t>
            </a:r>
            <a:r>
              <a:rPr lang="en-US" i="1" dirty="0"/>
              <a:t> </a:t>
            </a:r>
            <a:r>
              <a:rPr lang="en-US" i="1" dirty="0" err="1"/>
              <a:t>tạo</a:t>
            </a:r>
            <a:r>
              <a:rPr lang="en-US" i="1" dirty="0"/>
              <a:t> </a:t>
            </a:r>
            <a:r>
              <a:rPr lang="en-US" i="1" dirty="0" err="1"/>
              <a:t>bên</a:t>
            </a:r>
            <a:r>
              <a:rPr lang="en-US" i="1" dirty="0"/>
              <a:t> </a:t>
            </a:r>
            <a:r>
              <a:rPr lang="en-US" i="1" dirty="0" err="1"/>
              <a:t>trong</a:t>
            </a:r>
            <a:r>
              <a:rPr lang="en-US" i="1" dirty="0"/>
              <a:t> </a:t>
            </a:r>
            <a:r>
              <a:rPr lang="en-US" i="1" dirty="0" err="1"/>
              <a:t>của</a:t>
            </a:r>
            <a:r>
              <a:rPr lang="en-US" i="1" dirty="0"/>
              <a:t> </a:t>
            </a:r>
            <a:r>
              <a:rPr lang="en-US" i="1" dirty="0" err="1"/>
              <a:t>khuếch</a:t>
            </a:r>
            <a:r>
              <a:rPr lang="en-US" i="1" dirty="0"/>
              <a:t> </a:t>
            </a:r>
            <a:r>
              <a:rPr lang="en-US" i="1" dirty="0" err="1"/>
              <a:t>đại</a:t>
            </a:r>
            <a:r>
              <a:rPr lang="en-US" i="1" dirty="0"/>
              <a:t> </a:t>
            </a:r>
            <a:r>
              <a:rPr lang="en-US" i="1" dirty="0" err="1"/>
              <a:t>thuật</a:t>
            </a:r>
            <a:r>
              <a:rPr lang="en-US" i="1" dirty="0"/>
              <a:t> </a:t>
            </a:r>
            <a:r>
              <a:rPr lang="en-US" i="1" dirty="0" err="1"/>
              <a:t>toán</a:t>
            </a:r>
            <a:r>
              <a:rPr lang="en-US" i="1" dirty="0"/>
              <a:t> µA741</a:t>
            </a:r>
            <a:endParaRPr lang="vi-VN" dirty="0"/>
          </a:p>
        </p:txBody>
      </p:sp>
    </p:spTree>
    <p:extLst>
      <p:ext uri="{BB962C8B-B14F-4D97-AF65-F5344CB8AC3E}">
        <p14:creationId xmlns:p14="http://schemas.microsoft.com/office/powerpoint/2010/main" val="2374802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453637"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3" y="1696132"/>
            <a:ext cx="8596668" cy="3880773"/>
          </a:xfrm>
        </p:spPr>
        <p:txBody>
          <a:bodyPr/>
          <a:lstStyle/>
          <a:p>
            <a:r>
              <a:rPr lang="en-US" sz="2400" b="1" u="sng" dirty="0" smtClean="0">
                <a:latin typeface="Times New Roman" panose="02020603050405020304" pitchFamily="18" charset="0"/>
                <a:cs typeface="Times New Roman" panose="02020603050405020304" pitchFamily="18" charset="0"/>
              </a:rPr>
              <a:t>2.2.3 </a:t>
            </a:r>
            <a:r>
              <a:rPr lang="en-US" sz="2400" b="1" u="sng" dirty="0" err="1" smtClean="0">
                <a:latin typeface="Times New Roman" panose="02020603050405020304" pitchFamily="18" charset="0"/>
                <a:cs typeface="Times New Roman" panose="02020603050405020304" pitchFamily="18" charset="0"/>
              </a:rPr>
              <a:t>Nguyên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lý</a:t>
            </a:r>
            <a:r>
              <a:rPr lang="en-US" sz="2400" b="1" u="sng" dirty="0" smtClean="0">
                <a:latin typeface="Times New Roman" panose="02020603050405020304" pitchFamily="18" charset="0"/>
                <a:cs typeface="Times New Roman" panose="02020603050405020304" pitchFamily="18" charset="0"/>
              </a:rPr>
              <a:t>: </a:t>
            </a:r>
            <a:endParaRPr lang="en-US" sz="2400" b="1" u="sng" dirty="0">
              <a:latin typeface="Times New Roman" panose="02020603050405020304" pitchFamily="18" charset="0"/>
              <a:cs typeface="Times New Roman" panose="02020603050405020304" pitchFamily="18" charset="0"/>
            </a:endParaRP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26873" y="2387023"/>
            <a:ext cx="4356328" cy="2733258"/>
          </a:xfrm>
          <a:prstGeom prst="rect">
            <a:avLst/>
          </a:prstGeom>
          <a:noFill/>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1601" y="3135038"/>
            <a:ext cx="6419839" cy="1237228"/>
          </a:xfrm>
          <a:prstGeom prst="rect">
            <a:avLst/>
          </a:prstGeom>
        </p:spPr>
      </p:pic>
    </p:spTree>
    <p:extLst>
      <p:ext uri="{BB962C8B-B14F-4D97-AF65-F5344CB8AC3E}">
        <p14:creationId xmlns:p14="http://schemas.microsoft.com/office/powerpoint/2010/main" val="20593027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963" y="602622"/>
            <a:ext cx="8596668" cy="3880773"/>
          </a:xfrm>
        </p:spPr>
        <p:txBody>
          <a:bodyPr/>
          <a:lstStyle/>
          <a:p>
            <a:r>
              <a:rPr lang="vi-VN" dirty="0"/>
              <a:t>Op-Amps có đặc tính truyền đạt như hình sau.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610" y="1100341"/>
            <a:ext cx="5839917" cy="2885334"/>
          </a:xfrm>
          <a:prstGeom prst="rect">
            <a:avLst/>
          </a:prstGeom>
        </p:spPr>
      </p:pic>
      <p:sp>
        <p:nvSpPr>
          <p:cNvPr id="5" name="TextBox 4"/>
          <p:cNvSpPr txBox="1"/>
          <p:nvPr/>
        </p:nvSpPr>
        <p:spPr>
          <a:xfrm>
            <a:off x="1421610" y="4270590"/>
            <a:ext cx="8316686" cy="1477328"/>
          </a:xfrm>
          <a:prstGeom prst="rect">
            <a:avLst/>
          </a:prstGeom>
          <a:noFill/>
        </p:spPr>
        <p:txBody>
          <a:bodyPr wrap="square" rtlCol="0">
            <a:spAutoFit/>
          </a:bodyPr>
          <a:lstStyle/>
          <a:p>
            <a:r>
              <a:rPr lang="vi-VN" dirty="0"/>
              <a:t>– Vùng khuếch đại tuyến tính: trong vùng này điện áp ngõ ra V</a:t>
            </a:r>
            <a:r>
              <a:rPr lang="vi-VN" baseline="-25000" dirty="0"/>
              <a:t>o</a:t>
            </a:r>
            <a:r>
              <a:rPr lang="vi-VN" dirty="0"/>
              <a:t> tỉ lệ với tín hiệu ngõ vào theo quan hệ tuyến tính. Nếu sử dụng mạch khuếch đại điện áp vòng hở (Open Loop) thì vùng này chỉ nằm trong một khoảng rất bé</a:t>
            </a:r>
            <a:r>
              <a:rPr lang="vi-VN" dirty="0" smtClean="0"/>
              <a:t>.</a:t>
            </a:r>
          </a:p>
          <a:p>
            <a:r>
              <a:rPr lang="vi-VN" dirty="0" smtClean="0"/>
              <a:t>– </a:t>
            </a:r>
            <a:r>
              <a:rPr lang="vi-VN" dirty="0"/>
              <a:t>Vùng bão hoà dương: bất chấp tín hiệu ngõ vào ngõ ra luôn ở +V</a:t>
            </a:r>
            <a:r>
              <a:rPr lang="vi-VN" baseline="-25000" dirty="0"/>
              <a:t>cc</a:t>
            </a:r>
            <a:r>
              <a:rPr lang="vi-VN" dirty="0" smtClean="0"/>
              <a:t>.</a:t>
            </a:r>
          </a:p>
          <a:p>
            <a:r>
              <a:rPr lang="vi-VN" dirty="0" smtClean="0"/>
              <a:t>– </a:t>
            </a:r>
            <a:r>
              <a:rPr lang="vi-VN" dirty="0"/>
              <a:t>Vùng bão hoà âm: bất chấp tín hiệu ngõ vào ngõ ra luôn ở -V</a:t>
            </a:r>
            <a:r>
              <a:rPr lang="vi-VN" baseline="-25000" dirty="0"/>
              <a:t>cc</a:t>
            </a:r>
            <a:r>
              <a:rPr lang="vi-VN" dirty="0"/>
              <a:t>.</a:t>
            </a:r>
          </a:p>
        </p:txBody>
      </p:sp>
    </p:spTree>
    <p:extLst>
      <p:ext uri="{BB962C8B-B14F-4D97-AF65-F5344CB8AC3E}">
        <p14:creationId xmlns:p14="http://schemas.microsoft.com/office/powerpoint/2010/main" val="19892226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1484" y="375332"/>
            <a:ext cx="8596668" cy="1119639"/>
          </a:xfrm>
        </p:spPr>
        <p:txBody>
          <a:bodyPr>
            <a:normAutofit/>
          </a:bodyPr>
          <a:lstStyle/>
          <a:p>
            <a:r>
              <a:rPr lang="fr-FR" sz="2400" b="1" u="sng" dirty="0" smtClean="0">
                <a:latin typeface="Times New Roman" panose="02020603050405020304" pitchFamily="18" charset="0"/>
                <a:cs typeface="Times New Roman" panose="02020603050405020304" pitchFamily="18" charset="0"/>
              </a:rPr>
              <a:t>2.3 </a:t>
            </a:r>
            <a:r>
              <a:rPr lang="fr-FR" sz="2400" b="1" u="sng" dirty="0" err="1">
                <a:latin typeface="Times New Roman" panose="02020603050405020304" pitchFamily="18" charset="0"/>
                <a:cs typeface="Times New Roman" panose="02020603050405020304" pitchFamily="18" charset="0"/>
              </a:rPr>
              <a:t>Mạch</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khuếch</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đại</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dùng</a:t>
            </a:r>
            <a:r>
              <a:rPr lang="fr-FR" sz="2400" b="1" u="sng" dirty="0">
                <a:latin typeface="Times New Roman" panose="02020603050405020304" pitchFamily="18" charset="0"/>
                <a:cs typeface="Times New Roman" panose="02020603050405020304" pitchFamily="18" charset="0"/>
              </a:rPr>
              <a:t> </a:t>
            </a:r>
            <a:r>
              <a:rPr lang="fr-FR" sz="2400" b="1" u="sng" dirty="0" err="1">
                <a:latin typeface="Times New Roman" panose="02020603050405020304" pitchFamily="18" charset="0"/>
                <a:cs typeface="Times New Roman" panose="02020603050405020304" pitchFamily="18" charset="0"/>
              </a:rPr>
              <a:t>bộ</a:t>
            </a:r>
            <a:r>
              <a:rPr lang="fr-FR" sz="2400" b="1" u="sng" dirty="0">
                <a:latin typeface="Times New Roman" panose="02020603050405020304" pitchFamily="18" charset="0"/>
                <a:cs typeface="Times New Roman" panose="02020603050405020304" pitchFamily="18" charset="0"/>
              </a:rPr>
              <a:t> KĐTT </a:t>
            </a:r>
            <a:r>
              <a:rPr lang="fr-FR" sz="2400" b="1" u="sng" dirty="0" smtClean="0">
                <a:latin typeface="Times New Roman" panose="02020603050405020304" pitchFamily="18" charset="0"/>
                <a:cs typeface="Times New Roman" panose="02020603050405020304" pitchFamily="18" charset="0"/>
              </a:rPr>
              <a:t>:</a:t>
            </a:r>
            <a:endParaRPr lang="vi-VN" sz="2400" b="1" u="sng" dirty="0" smtClean="0">
              <a:latin typeface="Times New Roman" panose="02020603050405020304" pitchFamily="18" charset="0"/>
              <a:cs typeface="Times New Roman" panose="02020603050405020304" pitchFamily="18" charset="0"/>
            </a:endParaRPr>
          </a:p>
          <a:p>
            <a:r>
              <a:rPr lang="vi-VN" sz="2400" b="1" dirty="0" smtClean="0">
                <a:latin typeface="Times New Roman" panose="02020603050405020304" pitchFamily="18" charset="0"/>
                <a:cs typeface="Times New Roman" panose="02020603050405020304" pitchFamily="18" charset="0"/>
              </a:rPr>
              <a:t>2.3.1 Mạch khuếch đại đảo: ngược pha</a:t>
            </a:r>
          </a:p>
          <a:p>
            <a:endParaRPr lang="vi-VN" sz="2400" b="1"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6418" y="1494971"/>
            <a:ext cx="8273114" cy="5363029"/>
          </a:xfrm>
          <a:prstGeom prst="rect">
            <a:avLst/>
          </a:prstGeom>
        </p:spPr>
      </p:pic>
    </p:spTree>
    <p:extLst>
      <p:ext uri="{BB962C8B-B14F-4D97-AF65-F5344CB8AC3E}">
        <p14:creationId xmlns:p14="http://schemas.microsoft.com/office/powerpoint/2010/main" val="38550018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Ứng</a:t>
            </a:r>
            <a:r>
              <a:rPr lang="en-US" dirty="0" smtClean="0"/>
              <a:t> </a:t>
            </a:r>
            <a:r>
              <a:rPr lang="en-US" dirty="0" err="1" smtClean="0"/>
              <a:t>dụng</a:t>
            </a:r>
            <a:r>
              <a:rPr lang="en-US" dirty="0" smtClean="0"/>
              <a:t>:</a:t>
            </a:r>
            <a:endParaRPr lang="vi-VN"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83712" y="0"/>
            <a:ext cx="6193174" cy="4085412"/>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4303126"/>
            <a:ext cx="10734819" cy="2238602"/>
          </a:xfrm>
          <a:prstGeom prst="rect">
            <a:avLst/>
          </a:prstGeom>
        </p:spPr>
      </p:pic>
    </p:spTree>
    <p:extLst>
      <p:ext uri="{BB962C8B-B14F-4D97-AF65-F5344CB8AC3E}">
        <p14:creationId xmlns:p14="http://schemas.microsoft.com/office/powerpoint/2010/main" val="196084678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65618"/>
            <a:ext cx="8596668" cy="3880773"/>
          </a:xfrm>
        </p:spPr>
        <p:txBody>
          <a:bodyPr/>
          <a:lstStyle/>
          <a:p>
            <a:r>
              <a:rPr lang="en-US" sz="2400" u="sng" dirty="0" err="1">
                <a:latin typeface="Times New Roman" panose="02020603050405020304" pitchFamily="18" charset="0"/>
                <a:cs typeface="Times New Roman" panose="02020603050405020304" pitchFamily="18" charset="0"/>
              </a:rPr>
              <a:t>Ví</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dụ</a:t>
            </a:r>
            <a:r>
              <a:rPr lang="en-US" sz="2400" dirty="0">
                <a:latin typeface="Times New Roman" panose="02020603050405020304" pitchFamily="18" charset="0"/>
                <a:cs typeface="Times New Roman" panose="02020603050405020304" pitchFamily="18" charset="0"/>
              </a:rPr>
              <a:t>: Cho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KĐTT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tưởng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endParaRPr lang="vi-VN" sz="2400" dirty="0">
              <a:latin typeface="Times New Roman" panose="02020603050405020304" pitchFamily="18" charset="0"/>
              <a:cs typeface="Times New Roman" panose="02020603050405020304" pitchFamily="18" charset="0"/>
            </a:endParaRPr>
          </a:p>
          <a:p>
            <a:endParaRPr lang="vi-VN" dirty="0"/>
          </a:p>
        </p:txBody>
      </p:sp>
      <p:pic>
        <p:nvPicPr>
          <p:cNvPr id="4" name="Picture 3" descr="http://upload.wikimedia.org/wikipedia/commons/thumb/4/41/Op-Amp_Inverting_Amplifier.svg/1000px-Op-Amp_Inverting_Amplifier.svg.png"/>
          <p:cNvPicPr/>
          <p:nvPr/>
        </p:nvPicPr>
        <p:blipFill>
          <a:blip r:embed="rId2"/>
          <a:srcRect/>
          <a:stretch>
            <a:fillRect/>
          </a:stretch>
        </p:blipFill>
        <p:spPr bwMode="auto">
          <a:xfrm>
            <a:off x="1262369" y="1097582"/>
            <a:ext cx="4383688" cy="2922875"/>
          </a:xfrm>
          <a:prstGeom prst="rect">
            <a:avLst/>
          </a:prstGeom>
          <a:noFill/>
          <a:ln w="9525">
            <a:noFill/>
            <a:miter lim="800000"/>
            <a:headEnd/>
            <a:tailEnd/>
          </a:ln>
        </p:spPr>
      </p:pic>
      <p:sp>
        <p:nvSpPr>
          <p:cNvPr id="5" name="TextBox 4"/>
          <p:cNvSpPr txBox="1"/>
          <p:nvPr/>
        </p:nvSpPr>
        <p:spPr>
          <a:xfrm>
            <a:off x="1262369" y="4491753"/>
            <a:ext cx="5733142" cy="1938992"/>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 25KΩ;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 125KΩ; V</a:t>
            </a:r>
            <a:r>
              <a:rPr lang="en-US" sz="2400" baseline="-25000"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 1,5V.</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35453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8" y="194320"/>
            <a:ext cx="8596668" cy="3880773"/>
          </a:xfrm>
        </p:spPr>
        <p:txBody>
          <a:bodyPr/>
          <a:lstStyle/>
          <a:p>
            <a:r>
              <a:rPr lang="vi-VN" sz="2400" b="1" dirty="0" smtClean="0">
                <a:latin typeface="Times New Roman" panose="02020603050405020304" pitchFamily="18" charset="0"/>
                <a:cs typeface="Times New Roman" panose="02020603050405020304" pitchFamily="18" charset="0"/>
              </a:rPr>
              <a:t>2.3.2 </a:t>
            </a:r>
            <a:r>
              <a:rPr lang="vi-VN" sz="2400" b="1" dirty="0">
                <a:latin typeface="Times New Roman" panose="02020603050405020304" pitchFamily="18" charset="0"/>
                <a:cs typeface="Times New Roman" panose="02020603050405020304" pitchFamily="18" charset="0"/>
              </a:rPr>
              <a:t>Mạch khuếch đại </a:t>
            </a:r>
            <a:r>
              <a:rPr lang="vi-VN" sz="2400" b="1" dirty="0" smtClean="0">
                <a:latin typeface="Times New Roman" panose="02020603050405020304" pitchFamily="18" charset="0"/>
                <a:cs typeface="Times New Roman" panose="02020603050405020304" pitchFamily="18" charset="0"/>
              </a:rPr>
              <a:t>không đảo</a:t>
            </a:r>
            <a:r>
              <a:rPr lang="vi-VN" sz="2400" b="1" dirty="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cùng </a:t>
            </a:r>
            <a:r>
              <a:rPr lang="vi-VN" sz="2400" b="1" dirty="0">
                <a:latin typeface="Times New Roman" panose="02020603050405020304" pitchFamily="18" charset="0"/>
                <a:cs typeface="Times New Roman" panose="02020603050405020304" pitchFamily="18" charset="0"/>
              </a:rPr>
              <a:t>pha</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162" y="957943"/>
            <a:ext cx="9306218" cy="5793517"/>
          </a:xfrm>
          <a:prstGeom prst="rect">
            <a:avLst/>
          </a:prstGeom>
        </p:spPr>
      </p:pic>
    </p:spTree>
    <p:extLst>
      <p:ext uri="{BB962C8B-B14F-4D97-AF65-F5344CB8AC3E}">
        <p14:creationId xmlns:p14="http://schemas.microsoft.com/office/powerpoint/2010/main" val="34463210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492" y="622075"/>
            <a:ext cx="8596668" cy="3880773"/>
          </a:xfrm>
        </p:spPr>
        <p:txBody>
          <a:bodyPr/>
          <a:lstStyle/>
          <a:p>
            <a:r>
              <a:rPr lang="en-US" u="sng" dirty="0" err="1"/>
              <a:t>Ví</a:t>
            </a:r>
            <a:r>
              <a:rPr lang="en-US" u="sng" dirty="0"/>
              <a:t> </a:t>
            </a:r>
            <a:r>
              <a:rPr lang="en-US" u="sng" dirty="0" err="1"/>
              <a:t>dụ</a:t>
            </a:r>
            <a:r>
              <a:rPr lang="en-US" dirty="0"/>
              <a:t>:  Cho </a:t>
            </a:r>
            <a:r>
              <a:rPr lang="en-US" dirty="0" err="1"/>
              <a:t>mạch</a:t>
            </a:r>
            <a:r>
              <a:rPr lang="en-US" dirty="0"/>
              <a:t> KĐTT </a:t>
            </a:r>
            <a:r>
              <a:rPr lang="en-US" dirty="0" err="1"/>
              <a:t>lý</a:t>
            </a:r>
            <a:r>
              <a:rPr lang="en-US" dirty="0"/>
              <a:t> </a:t>
            </a:r>
            <a:r>
              <a:rPr lang="en-US" dirty="0" err="1"/>
              <a:t>tưởng</a:t>
            </a:r>
            <a:r>
              <a:rPr lang="en-US" dirty="0"/>
              <a:t> </a:t>
            </a:r>
            <a:r>
              <a:rPr lang="en-US" dirty="0" err="1"/>
              <a:t>như</a:t>
            </a:r>
            <a:r>
              <a:rPr lang="en-US" dirty="0"/>
              <a:t> </a:t>
            </a:r>
            <a:r>
              <a:rPr lang="en-US" dirty="0" err="1"/>
              <a:t>hình</a:t>
            </a:r>
            <a:r>
              <a:rPr lang="en-US" dirty="0"/>
              <a:t> </a:t>
            </a:r>
            <a:r>
              <a:rPr lang="en-US" dirty="0" err="1"/>
              <a:t>vẽ</a:t>
            </a:r>
            <a:r>
              <a:rPr lang="en-US" dirty="0"/>
              <a:t> </a:t>
            </a:r>
            <a:r>
              <a:rPr lang="en-US" dirty="0" err="1"/>
              <a:t>sau</a:t>
            </a:r>
            <a:endParaRPr lang="vi-VN" dirty="0"/>
          </a:p>
          <a:p>
            <a:endParaRPr lang="vi-VN" dirty="0"/>
          </a:p>
        </p:txBody>
      </p:sp>
      <p:pic>
        <p:nvPicPr>
          <p:cNvPr id="4" name="Picture 3" descr="http://upload.wikimedia.org/wikipedia/commons/thumb/4/44/Op-Amp_Non-Inverting_Amplifier.svg/1000px-Op-Amp_Non-Inverting_Amplifier.svg.png"/>
          <p:cNvPicPr/>
          <p:nvPr/>
        </p:nvPicPr>
        <p:blipFill>
          <a:blip r:embed="rId2"/>
          <a:srcRect/>
          <a:stretch>
            <a:fillRect/>
          </a:stretch>
        </p:blipFill>
        <p:spPr bwMode="auto">
          <a:xfrm>
            <a:off x="1405345" y="1413329"/>
            <a:ext cx="4414883" cy="2273300"/>
          </a:xfrm>
          <a:prstGeom prst="rect">
            <a:avLst/>
          </a:prstGeom>
          <a:noFill/>
          <a:ln w="9525">
            <a:noFill/>
            <a:miter lim="800000"/>
            <a:headEnd/>
            <a:tailEnd/>
          </a:ln>
        </p:spPr>
      </p:pic>
      <p:sp>
        <p:nvSpPr>
          <p:cNvPr id="5" name="Rectangle 4"/>
          <p:cNvSpPr/>
          <p:nvPr/>
        </p:nvSpPr>
        <p:spPr>
          <a:xfrm>
            <a:off x="1405345" y="3859388"/>
            <a:ext cx="8072484" cy="1328569"/>
          </a:xfrm>
          <a:prstGeom prst="rect">
            <a:avLst/>
          </a:prstGeom>
        </p:spPr>
        <p:txBody>
          <a:bodyPr wrap="square">
            <a:spAutoFit/>
          </a:bodyPr>
          <a:lstStyle/>
          <a:p>
            <a:pPr>
              <a:lnSpc>
                <a:spcPct val="150000"/>
              </a:lnSpc>
              <a:spcAft>
                <a:spcPts val="1000"/>
              </a:spcAft>
            </a:pPr>
            <a:r>
              <a:rPr lang="en-US" sz="2400" dirty="0" err="1">
                <a:latin typeface="Times New Roman" panose="02020603050405020304" pitchFamily="18" charset="0"/>
                <a:ea typeface="Arial" panose="020B0604020202020204" pitchFamily="34" charset="0"/>
                <a:cs typeface="Times New Roman" panose="02020603050405020304" pitchFamily="18" charset="0"/>
              </a:rPr>
              <a:t>Với</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các</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thông</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số</a:t>
            </a:r>
            <a:r>
              <a:rPr lang="en-US" sz="2400" dirty="0">
                <a:latin typeface="Times New Roman" panose="02020603050405020304" pitchFamily="18" charset="0"/>
                <a:ea typeface="Arial" panose="020B0604020202020204" pitchFamily="34" charset="0"/>
                <a:cs typeface="Times New Roman" panose="02020603050405020304" pitchFamily="18" charset="0"/>
              </a:rPr>
              <a:t>:  R</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1</a:t>
            </a:r>
            <a:r>
              <a:rPr lang="en-US" sz="2400" dirty="0">
                <a:latin typeface="Times New Roman" panose="02020603050405020304" pitchFamily="18" charset="0"/>
                <a:ea typeface="Arial" panose="020B0604020202020204" pitchFamily="34" charset="0"/>
                <a:cs typeface="Times New Roman" panose="02020603050405020304" pitchFamily="18" charset="0"/>
              </a:rPr>
              <a:t> = 2KΩ; V</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in</a:t>
            </a:r>
            <a:r>
              <a:rPr lang="en-US" sz="2400" dirty="0">
                <a:latin typeface="Times New Roman" panose="02020603050405020304" pitchFamily="18" charset="0"/>
                <a:ea typeface="Arial" panose="020B0604020202020204" pitchFamily="34" charset="0"/>
                <a:cs typeface="Times New Roman" panose="02020603050405020304" pitchFamily="18" charset="0"/>
              </a:rPr>
              <a:t> = 150mV; </a:t>
            </a:r>
            <a:r>
              <a:rPr lang="en-US" sz="2400" dirty="0" err="1">
                <a:latin typeface="Times New Roman" panose="02020603050405020304" pitchFamily="18" charset="0"/>
                <a:ea typeface="Arial" panose="020B0604020202020204" pitchFamily="34" charset="0"/>
                <a:cs typeface="Times New Roman" panose="02020603050405020304" pitchFamily="18" charset="0"/>
              </a:rPr>
              <a:t>V</a:t>
            </a:r>
            <a:r>
              <a:rPr lang="en-US" sz="2400" baseline="-25000" dirty="0" err="1">
                <a:latin typeface="Times New Roman" panose="02020603050405020304" pitchFamily="18" charset="0"/>
                <a:ea typeface="Arial" panose="020B0604020202020204" pitchFamily="34" charset="0"/>
                <a:cs typeface="Times New Roman" panose="02020603050405020304" pitchFamily="18" charset="0"/>
              </a:rPr>
              <a:t>out</a:t>
            </a:r>
            <a:r>
              <a:rPr lang="en-US" sz="2400" dirty="0">
                <a:latin typeface="Times New Roman" panose="02020603050405020304" pitchFamily="18" charset="0"/>
                <a:ea typeface="Arial" panose="020B0604020202020204" pitchFamily="34" charset="0"/>
                <a:cs typeface="Times New Roman" panose="02020603050405020304" pitchFamily="18" charset="0"/>
              </a:rPr>
              <a:t> = 12V. </a:t>
            </a:r>
            <a:endParaRPr lang="vi-VN"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pPr>
            <a:r>
              <a:rPr lang="en-US" sz="2400" dirty="0" err="1">
                <a:latin typeface="Times New Roman" panose="02020603050405020304" pitchFamily="18" charset="0"/>
                <a:ea typeface="Arial" panose="020B0604020202020204" pitchFamily="34" charset="0"/>
                <a:cs typeface="Times New Roman" panose="02020603050405020304" pitchFamily="18" charset="0"/>
              </a:rPr>
              <a:t>Xác</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định</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giá</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trị</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điện</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trở</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hồi</a:t>
            </a:r>
            <a:r>
              <a:rPr lang="en-US" sz="2400" dirty="0">
                <a:latin typeface="Times New Roman" panose="02020603050405020304" pitchFamily="18" charset="0"/>
                <a:ea typeface="Arial" panose="020B0604020202020204" pitchFamily="34" charset="0"/>
                <a:cs typeface="Times New Roman" panose="02020603050405020304" pitchFamily="18" charset="0"/>
              </a:rPr>
              <a:t> </a:t>
            </a:r>
            <a:r>
              <a:rPr lang="en-US" sz="2400" dirty="0" err="1">
                <a:latin typeface="Times New Roman" panose="02020603050405020304" pitchFamily="18" charset="0"/>
                <a:ea typeface="Arial" panose="020B0604020202020204" pitchFamily="34" charset="0"/>
                <a:cs typeface="Times New Roman" panose="02020603050405020304" pitchFamily="18" charset="0"/>
              </a:rPr>
              <a:t>tiếp</a:t>
            </a:r>
            <a:r>
              <a:rPr lang="en-US" sz="2400" dirty="0">
                <a:latin typeface="Times New Roman" panose="02020603050405020304" pitchFamily="18" charset="0"/>
                <a:ea typeface="Arial" panose="020B0604020202020204" pitchFamily="34" charset="0"/>
                <a:cs typeface="Times New Roman" panose="02020603050405020304" pitchFamily="18" charset="0"/>
              </a:rPr>
              <a:t> R</a:t>
            </a:r>
            <a:r>
              <a:rPr lang="en-US" sz="2400" baseline="-25000" dirty="0">
                <a:latin typeface="Times New Roman" panose="02020603050405020304" pitchFamily="18" charset="0"/>
                <a:ea typeface="Arial" panose="020B0604020202020204" pitchFamily="34" charset="0"/>
                <a:cs typeface="Times New Roman" panose="02020603050405020304" pitchFamily="18" charset="0"/>
              </a:rPr>
              <a:t>2</a:t>
            </a:r>
            <a:r>
              <a:rPr lang="en-US" sz="2400" dirty="0">
                <a:latin typeface="Times New Roman" panose="02020603050405020304" pitchFamily="18" charset="0"/>
                <a:ea typeface="Arial" panose="020B0604020202020204" pitchFamily="34" charset="0"/>
                <a:cs typeface="Times New Roman" panose="02020603050405020304" pitchFamily="18" charset="0"/>
              </a:rPr>
              <a:t> ?</a:t>
            </a:r>
            <a:endParaRPr lang="vi-V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13302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49504"/>
            <a:ext cx="8596668" cy="3880773"/>
          </a:xfrm>
        </p:spPr>
        <p:txBody>
          <a:bodyPr/>
          <a:lstStyle/>
          <a:p>
            <a:r>
              <a:rPr lang="en-US" sz="2200" b="1" dirty="0" smtClean="0">
                <a:latin typeface="Times New Roman" panose="02020603050405020304" pitchFamily="18" charset="0"/>
                <a:cs typeface="Times New Roman" panose="02020603050405020304" pitchFamily="18" charset="0"/>
              </a:rPr>
              <a:t>2.4 </a:t>
            </a:r>
            <a:r>
              <a:rPr lang="en-US" sz="2200" b="1" dirty="0" err="1">
                <a:latin typeface="Times New Roman" panose="02020603050405020304" pitchFamily="18" charset="0"/>
                <a:cs typeface="Times New Roman" panose="02020603050405020304" pitchFamily="18" charset="0"/>
              </a:rPr>
              <a:t>Các</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phương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pháp</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chống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trôi</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và</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bù</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điểm</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không</a:t>
            </a:r>
            <a:r>
              <a:rPr lang="en-US" sz="2200" b="1" dirty="0" smtClean="0">
                <a:latin typeface="Times New Roman" panose="02020603050405020304" pitchFamily="18" charset="0"/>
                <a:cs typeface="Times New Roman" panose="02020603050405020304" pitchFamily="18" charset="0"/>
              </a:rPr>
              <a:t>:</a:t>
            </a:r>
          </a:p>
          <a:p>
            <a:r>
              <a:rPr lang="en-US" sz="2200" dirty="0" err="1">
                <a:latin typeface="Times New Roman" panose="02020603050405020304" pitchFamily="18" charset="0"/>
                <a:cs typeface="Times New Roman" panose="02020603050405020304" pitchFamily="18" charset="0"/>
              </a:rPr>
              <a:t>Khi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dùng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bộ</a:t>
            </a:r>
            <a:r>
              <a:rPr lang="en-US" sz="2200" dirty="0">
                <a:latin typeface="Times New Roman" panose="02020603050405020304" pitchFamily="18" charset="0"/>
                <a:cs typeface="Times New Roman" panose="02020603050405020304" pitchFamily="18" charset="0"/>
              </a:rPr>
              <a:t> KĐTT </a:t>
            </a:r>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KĐ </a:t>
            </a:r>
            <a:r>
              <a:rPr lang="en-US" sz="2200" dirty="0" err="1">
                <a:latin typeface="Times New Roman" panose="02020603050405020304" pitchFamily="18" charset="0"/>
                <a:cs typeface="Times New Roman" panose="02020603050405020304" pitchFamily="18" charset="0"/>
              </a:rPr>
              <a:t>tín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chiều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trị</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thì</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chủ</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yếu</a:t>
            </a:r>
            <a:r>
              <a:rPr lang="en-US" sz="2200" dirty="0">
                <a:latin typeface="Times New Roman" panose="02020603050405020304" pitchFamily="18" charset="0"/>
                <a:cs typeface="Times New Roman" panose="02020603050405020304" pitchFamily="18" charset="0"/>
              </a:rPr>
              <a:t> do </a:t>
            </a:r>
            <a:r>
              <a:rPr lang="en-US" sz="2200" dirty="0" err="1">
                <a:latin typeface="Times New Roman" panose="02020603050405020304" pitchFamily="18" charset="0"/>
                <a:cs typeface="Times New Roman" panose="02020603050405020304" pitchFamily="18" charset="0"/>
              </a:rPr>
              <a:t>dòng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tượng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trôi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gây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a:t>
            </a:r>
            <a:endParaRPr lang="vi-VN" sz="2200" dirty="0">
              <a:latin typeface="Times New Roman" panose="02020603050405020304" pitchFamily="18" charset="0"/>
              <a:cs typeface="Times New Roman" panose="02020603050405020304" pitchFamily="18" charset="0"/>
            </a:endParaRPr>
          </a:p>
          <a:p>
            <a:r>
              <a:rPr lang="en-US" sz="2200" dirty="0" err="1" smtClean="0">
                <a:latin typeface="Times New Roman" panose="02020603050405020304" pitchFamily="18" charset="0"/>
                <a:cs typeface="Times New Roman" panose="02020603050405020304" pitchFamily="18" charset="0"/>
              </a:rPr>
              <a:t>Các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dòng</a:t>
            </a:r>
            <a:r>
              <a:rPr lang="en-US" sz="2200" dirty="0">
                <a:latin typeface="Times New Roman" panose="02020603050405020304" pitchFamily="18" charset="0"/>
                <a:cs typeface="Times New Roman" panose="02020603050405020304" pitchFamily="18" charset="0"/>
              </a:rPr>
              <a:t> I</a:t>
            </a:r>
            <a:r>
              <a:rPr lang="en-US" sz="2200" baseline="300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I</a:t>
            </a:r>
            <a:r>
              <a:rPr lang="en-US" sz="2200" baseline="300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gây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ngõ</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thế</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chính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smtClean="0">
                <a:latin typeface="Times New Roman" panose="02020603050405020304" pitchFamily="18" charset="0"/>
                <a:cs typeface="Times New Roman" panose="02020603050405020304" pitchFamily="18" charset="0"/>
              </a:rPr>
              <a:t>.</a:t>
            </a:r>
          </a:p>
          <a:p>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giữ</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nhỏ</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mạch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khuếch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đảo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ngõ</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nối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trực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tiếp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xuống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đấu</a:t>
            </a:r>
            <a:r>
              <a:rPr lang="en-US" sz="2200" dirty="0">
                <a:latin typeface="Times New Roman" panose="02020603050405020304" pitchFamily="18" charset="0"/>
                <a:cs typeface="Times New Roman" panose="02020603050405020304" pitchFamily="18" charset="0"/>
              </a:rPr>
              <a:t> qua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trở</a:t>
            </a:r>
            <a:r>
              <a:rPr lang="en-US" sz="2200" dirty="0">
                <a:latin typeface="Times New Roman" panose="02020603050405020304" pitchFamily="18" charset="0"/>
                <a:cs typeface="Times New Roman" panose="02020603050405020304" pitchFamily="18" charset="0"/>
              </a:rPr>
              <a:t> R</a:t>
            </a:r>
            <a:r>
              <a:rPr lang="en-US" sz="2200" baseline="-25000" dirty="0">
                <a:latin typeface="Times New Roman" panose="02020603050405020304" pitchFamily="18" charset="0"/>
                <a:cs typeface="Times New Roman" panose="02020603050405020304" pitchFamily="18" charset="0"/>
              </a:rPr>
              <a:t>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như</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hình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sau</a:t>
            </a:r>
            <a:r>
              <a:rPr lang="en-US" sz="2200" dirty="0">
                <a:latin typeface="Times New Roman" panose="02020603050405020304" pitchFamily="18" charset="0"/>
                <a:cs typeface="Times New Roman" panose="02020603050405020304" pitchFamily="18" charset="0"/>
              </a:rPr>
              <a:t>:</a:t>
            </a:r>
            <a:endParaRPr lang="vi-VN" sz="22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b="1" dirty="0"/>
          </a:p>
          <a:p>
            <a:endParaRPr lang="vi-VN" dirty="0"/>
          </a:p>
        </p:txBody>
      </p:sp>
      <p:pic>
        <p:nvPicPr>
          <p:cNvPr id="4" name="Picture 3"/>
          <p:cNvPicPr/>
          <p:nvPr/>
        </p:nvPicPr>
        <p:blipFill>
          <a:blip r:embed="rId2"/>
          <a:srcRect/>
          <a:stretch>
            <a:fillRect/>
          </a:stretch>
        </p:blipFill>
        <p:spPr bwMode="auto">
          <a:xfrm>
            <a:off x="2685144" y="3773714"/>
            <a:ext cx="3947886" cy="3084286"/>
          </a:xfrm>
          <a:prstGeom prst="rect">
            <a:avLst/>
          </a:prstGeom>
          <a:noFill/>
          <a:ln w="9525">
            <a:noFill/>
            <a:miter lim="800000"/>
            <a:headEnd/>
            <a:tailEnd/>
          </a:ln>
        </p:spPr>
      </p:pic>
    </p:spTree>
    <p:extLst>
      <p:ext uri="{BB962C8B-B14F-4D97-AF65-F5344CB8AC3E}">
        <p14:creationId xmlns:p14="http://schemas.microsoft.com/office/powerpoint/2010/main" val="285289308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934" y="593046"/>
            <a:ext cx="8596668" cy="1409925"/>
          </a:xfrm>
        </p:spPr>
        <p:txBody>
          <a:bodyPr>
            <a:normAutofit/>
          </a:bodyPr>
          <a:lstStyle/>
          <a:p>
            <a:r>
              <a:rPr lang="en-US" sz="2200" dirty="0" err="1" smtClean="0">
                <a:latin typeface="Times New Roman" panose="02020603050405020304" pitchFamily="18" charset="0"/>
                <a:cs typeface="Times New Roman" panose="02020603050405020304" pitchFamily="18" charset="0"/>
              </a:rPr>
              <a:t>Việc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bù</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được</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theo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nguyên</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tắc</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là</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bộ</a:t>
            </a:r>
            <a:r>
              <a:rPr lang="en-US" sz="2200" dirty="0">
                <a:latin typeface="Times New Roman" panose="02020603050405020304" pitchFamily="18" charset="0"/>
                <a:cs typeface="Times New Roman" panose="02020603050405020304" pitchFamily="18" charset="0"/>
              </a:rPr>
              <a:t> KĐTT </a:t>
            </a:r>
            <a:r>
              <a:rPr lang="en-US" sz="2200" dirty="0" err="1">
                <a:latin typeface="Times New Roman" panose="02020603050405020304" pitchFamily="18" charset="0"/>
                <a:cs typeface="Times New Roman" panose="02020603050405020304" pitchFamily="18" charset="0"/>
              </a:rPr>
              <a:t>được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mắc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nguồn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biến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đổi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một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điện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lệch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trên</a:t>
            </a:r>
            <a:endParaRPr lang="vi-VN" sz="2200" dirty="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srcRect/>
          <a:stretch>
            <a:fillRect/>
          </a:stretch>
        </p:blipFill>
        <p:spPr bwMode="auto">
          <a:xfrm>
            <a:off x="2027162" y="1785257"/>
            <a:ext cx="6835849" cy="5072743"/>
          </a:xfrm>
          <a:prstGeom prst="rect">
            <a:avLst/>
          </a:prstGeom>
          <a:noFill/>
          <a:ln w="9525">
            <a:noFill/>
            <a:miter lim="800000"/>
            <a:headEnd/>
            <a:tailEnd/>
          </a:ln>
        </p:spPr>
      </p:pic>
    </p:spTree>
    <p:extLst>
      <p:ext uri="{BB962C8B-B14F-4D97-AF65-F5344CB8AC3E}">
        <p14:creationId xmlns:p14="http://schemas.microsoft.com/office/powerpoint/2010/main" val="16317446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0693" y="549504"/>
            <a:ext cx="8596668" cy="3880773"/>
          </a:xfrm>
        </p:spPr>
        <p:txBody>
          <a:bodyPr/>
          <a:lstStyle/>
          <a:p>
            <a:r>
              <a:rPr lang="en-US" sz="2400" b="1" dirty="0" smtClean="0">
                <a:latin typeface="Times New Roman" panose="02020603050405020304" pitchFamily="18" charset="0"/>
                <a:cs typeface="Times New Roman" panose="02020603050405020304" pitchFamily="18" charset="0"/>
              </a:rPr>
              <a:t>2.5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cộng</a:t>
            </a:r>
            <a:r>
              <a:rPr lang="en-US" sz="2400" b="1" dirty="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2.5.1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cộng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đảo</a:t>
            </a:r>
            <a:r>
              <a:rPr lang="en-US" sz="2400" b="1" dirty="0" smtClean="0">
                <a:latin typeface="Times New Roman" panose="02020603050405020304" pitchFamily="18" charset="0"/>
                <a:cs typeface="Times New Roman" panose="02020603050405020304" pitchFamily="18" charset="0"/>
              </a:rPr>
              <a:t>:</a:t>
            </a:r>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en-US" b="1" dirty="0" smtClean="0"/>
          </a:p>
          <a:p>
            <a:endParaRPr lang="en-US" b="1" dirty="0"/>
          </a:p>
          <a:p>
            <a:endParaRPr lang="vi-VN" b="1" dirty="0"/>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099103" y="1819737"/>
            <a:ext cx="8019848" cy="3913405"/>
          </a:xfrm>
          <a:prstGeom prst="rect">
            <a:avLst/>
          </a:prstGeom>
        </p:spPr>
      </p:pic>
    </p:spTree>
    <p:extLst>
      <p:ext uri="{BB962C8B-B14F-4D97-AF65-F5344CB8AC3E}">
        <p14:creationId xmlns:p14="http://schemas.microsoft.com/office/powerpoint/2010/main" val="36098320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2079" y="333828"/>
            <a:ext cx="6748656" cy="6277429"/>
          </a:xfrm>
        </p:spPr>
      </p:pic>
    </p:spTree>
    <p:extLst>
      <p:ext uri="{BB962C8B-B14F-4D97-AF65-F5344CB8AC3E}">
        <p14:creationId xmlns:p14="http://schemas.microsoft.com/office/powerpoint/2010/main" val="2365589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648" y="850664"/>
            <a:ext cx="10280952" cy="6007336"/>
          </a:xfrm>
        </p:spPr>
        <p:txBody>
          <a:bodyPr>
            <a:normAutofit/>
          </a:bodyPr>
          <a:lstStyle/>
          <a:p>
            <a:r>
              <a:rPr lang="fr-FR" sz="2400" u="sng" dirty="0" err="1">
                <a:latin typeface="Times New Roman" panose="02020603050405020304" pitchFamily="18" charset="0"/>
                <a:cs typeface="Times New Roman" panose="02020603050405020304" pitchFamily="18" charset="0"/>
              </a:rPr>
              <a:t>Ví</a:t>
            </a:r>
            <a:r>
              <a:rPr lang="fr-FR" sz="2400" u="sng" dirty="0">
                <a:latin typeface="Times New Roman" panose="02020603050405020304" pitchFamily="18" charset="0"/>
                <a:cs typeface="Times New Roman" panose="02020603050405020304" pitchFamily="18" charset="0"/>
              </a:rPr>
              <a:t> </a:t>
            </a:r>
            <a:r>
              <a:rPr lang="fr-FR" sz="2400" u="sng" dirty="0" err="1">
                <a:latin typeface="Times New Roman" panose="02020603050405020304" pitchFamily="18" charset="0"/>
                <a:cs typeface="Times New Roman" panose="02020603050405020304" pitchFamily="18" charset="0"/>
              </a:rPr>
              <a:t>dụ</a:t>
            </a:r>
            <a:r>
              <a:rPr lang="fr-FR" sz="2400" dirty="0">
                <a:latin typeface="Times New Roman" panose="02020603050405020304" pitchFamily="18" charset="0"/>
                <a:cs typeface="Times New Roman" panose="02020603050405020304" pitchFamily="18" charset="0"/>
              </a:rPr>
              <a:t> :  Cho </a:t>
            </a:r>
            <a:r>
              <a:rPr lang="fr-FR" sz="2400" dirty="0" err="1">
                <a:latin typeface="Times New Roman" panose="02020603050405020304" pitchFamily="18" charset="0"/>
                <a:cs typeface="Times New Roman" panose="02020603050405020304" pitchFamily="18" charset="0"/>
              </a:rPr>
              <a:t>mạch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cộng</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đảo</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như</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hình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vẽ</a:t>
            </a:r>
            <a:r>
              <a:rPr lang="fr-FR" sz="2400" dirty="0">
                <a:latin typeface="Times New Roman" panose="02020603050405020304" pitchFamily="18" charset="0"/>
                <a:cs typeface="Times New Roman" panose="02020603050405020304" pitchFamily="18" charset="0"/>
              </a:rPr>
              <a:t> </a:t>
            </a:r>
            <a:r>
              <a:rPr lang="fr-FR" sz="2400" dirty="0" err="1" smtClean="0">
                <a:latin typeface="Times New Roman" panose="02020603050405020304" pitchFamily="18" charset="0"/>
                <a:cs typeface="Times New Roman" panose="02020603050405020304" pitchFamily="18" charset="0"/>
              </a:rPr>
              <a:t>sau</a:t>
            </a:r>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a:p>
            <a:endParaRPr lang="fr-FR" sz="2400" dirty="0" smtClean="0">
              <a:latin typeface="Times New Roman" panose="02020603050405020304" pitchFamily="18" charset="0"/>
              <a:cs typeface="Times New Roman" panose="02020603050405020304" pitchFamily="18" charset="0"/>
            </a:endParaRPr>
          </a:p>
          <a:p>
            <a:r>
              <a:rPr lang="fr-FR" sz="2400" dirty="0" err="1" smtClean="0">
                <a:latin typeface="Times New Roman" panose="02020603050405020304" pitchFamily="18" charset="0"/>
                <a:cs typeface="Times New Roman" panose="02020603050405020304" pitchFamily="18" charset="0"/>
              </a:rPr>
              <a:t>Xác</a:t>
            </a:r>
            <a:r>
              <a:rPr lang="fr-FR" sz="2400" dirty="0" smtClean="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định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điện</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áp</a:t>
            </a:r>
            <a:r>
              <a:rPr lang="fr-FR" sz="2400" dirty="0">
                <a:latin typeface="Times New Roman" panose="02020603050405020304" pitchFamily="18" charset="0"/>
                <a:cs typeface="Times New Roman" panose="02020603050405020304" pitchFamily="18" charset="0"/>
              </a:rPr>
              <a:t> ra </a:t>
            </a:r>
            <a:r>
              <a:rPr lang="fr-FR" sz="2400" dirty="0" err="1">
                <a:latin typeface="Times New Roman" panose="02020603050405020304" pitchFamily="18" charset="0"/>
                <a:cs typeface="Times New Roman" panose="02020603050405020304" pitchFamily="18" charset="0"/>
              </a:rPr>
              <a:t>V</a:t>
            </a:r>
            <a:r>
              <a:rPr lang="fr-FR" sz="2400" baseline="-25000" dirty="0" err="1">
                <a:latin typeface="Times New Roman" panose="02020603050405020304" pitchFamily="18" charset="0"/>
                <a:cs typeface="Times New Roman" panose="02020603050405020304" pitchFamily="18" charset="0"/>
              </a:rPr>
              <a:t>out</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của</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mạch</a:t>
            </a:r>
            <a:r>
              <a:rPr lang="fr-FR" sz="2400" dirty="0">
                <a:latin typeface="Times New Roman" panose="02020603050405020304" pitchFamily="18" charset="0"/>
                <a:cs typeface="Times New Roman" panose="02020603050405020304" pitchFamily="18" charset="0"/>
              </a:rPr>
              <a:t> </a:t>
            </a:r>
            <a:r>
              <a:rPr lang="fr-FR" sz="2400" dirty="0" err="1">
                <a:latin typeface="Times New Roman" panose="02020603050405020304" pitchFamily="18" charset="0"/>
                <a:cs typeface="Times New Roman" panose="02020603050405020304" pitchFamily="18" charset="0"/>
              </a:rPr>
              <a:t>trên</a:t>
            </a:r>
            <a:r>
              <a:rPr lang="fr-FR" sz="2400" dirty="0">
                <a:latin typeface="Times New Roman" panose="02020603050405020304" pitchFamily="18" charset="0"/>
                <a:cs typeface="Times New Roman" panose="02020603050405020304" pitchFamily="18" charset="0"/>
              </a:rPr>
              <a:t> ? </a:t>
            </a:r>
            <a:endParaRPr lang="fr-FR" sz="2400" dirty="0" smtClean="0">
              <a:latin typeface="Times New Roman" panose="02020603050405020304" pitchFamily="18" charset="0"/>
              <a:cs typeface="Times New Roman" panose="02020603050405020304" pitchFamily="18" charset="0"/>
            </a:endParaRPr>
          </a:p>
          <a:p>
            <a:r>
              <a:rPr lang="fr-FR" sz="2400" dirty="0" smtClean="0">
                <a:latin typeface="Times New Roman" panose="02020603050405020304" pitchFamily="18" charset="0"/>
                <a:cs typeface="Times New Roman" panose="02020603050405020304" pitchFamily="18" charset="0"/>
              </a:rPr>
              <a:t>Ta </a:t>
            </a:r>
            <a:r>
              <a:rPr lang="fr-FR" sz="2400" dirty="0" err="1" smtClean="0">
                <a:latin typeface="Times New Roman" panose="02020603050405020304" pitchFamily="18" charset="0"/>
                <a:cs typeface="Times New Roman" panose="02020603050405020304" pitchFamily="18" charset="0"/>
              </a:rPr>
              <a:t>có</a:t>
            </a:r>
            <a:r>
              <a:rPr lang="fr-FR" sz="2400" dirty="0" smtClean="0">
                <a:latin typeface="Times New Roman" panose="02020603050405020304" pitchFamily="18" charset="0"/>
                <a:cs typeface="Times New Roman" panose="02020603050405020304" pitchFamily="18" charset="0"/>
              </a:rPr>
              <a:t>: V</a:t>
            </a:r>
            <a:r>
              <a:rPr lang="fr-FR" sz="2400" baseline="-25000" dirty="0" smtClean="0">
                <a:latin typeface="Times New Roman" panose="02020603050405020304" pitchFamily="18" charset="0"/>
                <a:cs typeface="Times New Roman" panose="02020603050405020304" pitchFamily="18" charset="0"/>
              </a:rPr>
              <a:t>o1</a:t>
            </a:r>
            <a:r>
              <a:rPr lang="fr-FR" sz="2400" dirty="0" smtClean="0">
                <a:latin typeface="Times New Roman" panose="02020603050405020304" pitchFamily="18" charset="0"/>
                <a:cs typeface="Times New Roman" panose="02020603050405020304" pitchFamily="18" charset="0"/>
              </a:rPr>
              <a:t> = (- </a:t>
            </a:r>
            <a:r>
              <a:rPr lang="fr-FR" sz="2400" dirty="0" err="1" smtClean="0">
                <a:latin typeface="Times New Roman" panose="02020603050405020304" pitchFamily="18" charset="0"/>
                <a:cs typeface="Times New Roman" panose="02020603050405020304" pitchFamily="18" charset="0"/>
              </a:rPr>
              <a:t>Rf</a:t>
            </a:r>
            <a:r>
              <a:rPr lang="fr-FR" sz="2400" dirty="0" smtClean="0">
                <a:latin typeface="Times New Roman" panose="02020603050405020304" pitchFamily="18" charset="0"/>
                <a:cs typeface="Times New Roman" panose="02020603050405020304" pitchFamily="18" charset="0"/>
              </a:rPr>
              <a:t>/R</a:t>
            </a:r>
            <a:r>
              <a:rPr lang="fr-FR" sz="2400" baseline="-25000" dirty="0" smtClean="0">
                <a:latin typeface="Times New Roman" panose="02020603050405020304" pitchFamily="18" charset="0"/>
                <a:cs typeface="Times New Roman" panose="02020603050405020304" pitchFamily="18" charset="0"/>
              </a:rPr>
              <a:t>in1</a:t>
            </a:r>
            <a:r>
              <a:rPr lang="fr-FR" sz="2400" dirty="0" smtClean="0">
                <a:latin typeface="Times New Roman" panose="02020603050405020304" pitchFamily="18" charset="0"/>
                <a:cs typeface="Times New Roman" panose="02020603050405020304" pitchFamily="18" charset="0"/>
              </a:rPr>
              <a:t> )</a:t>
            </a:r>
            <a:r>
              <a:rPr lang="fr-FR" sz="2400" baseline="-25000" dirty="0" smtClean="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1</a:t>
            </a:r>
            <a:r>
              <a:rPr lang="fr-FR" sz="2400" dirty="0" smtClean="0">
                <a:latin typeface="Times New Roman" panose="02020603050405020304" pitchFamily="18" charset="0"/>
                <a:cs typeface="Times New Roman" panose="02020603050405020304" pitchFamily="18" charset="0"/>
              </a:rPr>
              <a:t> = (-10 000 / 1000)  0,002 = - 0,02 V</a:t>
            </a:r>
          </a:p>
          <a:p>
            <a:pPr marL="1371600" lvl="3" indent="0">
              <a:buNone/>
            </a:pPr>
            <a:endParaRPr lang="fr-FR" dirty="0" smtClean="0"/>
          </a:p>
          <a:p>
            <a:r>
              <a:rPr lang="fr-FR" sz="2400" dirty="0" smtClean="0">
                <a:latin typeface="Times New Roman" panose="02020603050405020304" pitchFamily="18" charset="0"/>
                <a:cs typeface="Times New Roman" panose="02020603050405020304" pitchFamily="18" charset="0"/>
              </a:rPr>
              <a:t>           V</a:t>
            </a:r>
            <a:r>
              <a:rPr lang="fr-FR" sz="2400" baseline="-25000" dirty="0" smtClean="0">
                <a:latin typeface="Times New Roman" panose="02020603050405020304" pitchFamily="18" charset="0"/>
                <a:cs typeface="Times New Roman" panose="02020603050405020304" pitchFamily="18" charset="0"/>
              </a:rPr>
              <a:t>o2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 (- </a:t>
            </a:r>
            <a:r>
              <a:rPr lang="fr-FR" sz="2400" dirty="0" err="1" smtClean="0">
                <a:latin typeface="Times New Roman" panose="02020603050405020304" pitchFamily="18" charset="0"/>
                <a:cs typeface="Times New Roman" panose="02020603050405020304" pitchFamily="18" charset="0"/>
              </a:rPr>
              <a:t>Rf</a:t>
            </a:r>
            <a:r>
              <a:rPr lang="fr-FR" sz="2400" dirty="0" smtClean="0">
                <a:latin typeface="Times New Roman" panose="02020603050405020304" pitchFamily="18" charset="0"/>
                <a:cs typeface="Times New Roman" panose="02020603050405020304" pitchFamily="18" charset="0"/>
              </a:rPr>
              <a:t>/R</a:t>
            </a:r>
            <a:r>
              <a:rPr lang="fr-FR" sz="2400" baseline="-25000" dirty="0" smtClean="0">
                <a:latin typeface="Times New Roman" panose="02020603050405020304" pitchFamily="18" charset="0"/>
                <a:cs typeface="Times New Roman" panose="02020603050405020304" pitchFamily="18" charset="0"/>
              </a:rPr>
              <a:t>in2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a:t>
            </a:r>
            <a:r>
              <a:rPr lang="fr-FR" sz="2400" baseline="-250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2</a:t>
            </a:r>
            <a:r>
              <a:rPr lang="fr-FR" sz="2400" dirty="0" smtClean="0">
                <a:latin typeface="Times New Roman" panose="02020603050405020304" pitchFamily="18" charset="0"/>
                <a:cs typeface="Times New Roman" panose="02020603050405020304" pitchFamily="18" charset="0"/>
              </a:rPr>
              <a:t> </a:t>
            </a:r>
            <a:r>
              <a:rPr lang="fr-FR" sz="24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(-10 </a:t>
            </a:r>
            <a:r>
              <a:rPr lang="fr-FR" sz="2400" dirty="0">
                <a:latin typeface="Times New Roman" panose="02020603050405020304" pitchFamily="18" charset="0"/>
                <a:cs typeface="Times New Roman" panose="02020603050405020304" pitchFamily="18" charset="0"/>
              </a:rPr>
              <a:t>000 / </a:t>
            </a:r>
            <a:r>
              <a:rPr lang="fr-FR" sz="2400" dirty="0" smtClean="0">
                <a:latin typeface="Times New Roman" panose="02020603050405020304" pitchFamily="18" charset="0"/>
                <a:cs typeface="Times New Roman" panose="02020603050405020304" pitchFamily="18" charset="0"/>
              </a:rPr>
              <a:t>2000</a:t>
            </a:r>
            <a:r>
              <a:rPr lang="fr-FR" sz="2400" dirty="0">
                <a:latin typeface="Times New Roman" panose="02020603050405020304" pitchFamily="18" charset="0"/>
                <a:cs typeface="Times New Roman" panose="02020603050405020304" pitchFamily="18" charset="0"/>
              </a:rPr>
              <a:t>)  </a:t>
            </a:r>
            <a:r>
              <a:rPr lang="fr-FR" sz="2400" dirty="0" smtClean="0">
                <a:latin typeface="Times New Roman" panose="02020603050405020304" pitchFamily="18" charset="0"/>
                <a:cs typeface="Times New Roman" panose="02020603050405020304" pitchFamily="18" charset="0"/>
              </a:rPr>
              <a:t>0,005 </a:t>
            </a:r>
            <a:r>
              <a:rPr lang="fr-FR" sz="2400" dirty="0">
                <a:latin typeface="Times New Roman" panose="02020603050405020304" pitchFamily="18" charset="0"/>
                <a:cs typeface="Times New Roman" panose="02020603050405020304" pitchFamily="18" charset="0"/>
              </a:rPr>
              <a:t>= - </a:t>
            </a:r>
            <a:r>
              <a:rPr lang="fr-FR" sz="2400" dirty="0" smtClean="0">
                <a:latin typeface="Times New Roman" panose="02020603050405020304" pitchFamily="18" charset="0"/>
                <a:cs typeface="Times New Roman" panose="02020603050405020304" pitchFamily="18" charset="0"/>
              </a:rPr>
              <a:t>0,025 V</a:t>
            </a:r>
          </a:p>
          <a:p>
            <a:r>
              <a:rPr lang="fr-FR" sz="2400" dirty="0" smtClean="0">
                <a:latin typeface="Times New Roman" panose="02020603050405020304" pitchFamily="18" charset="0"/>
                <a:cs typeface="Times New Roman" panose="02020603050405020304" pitchFamily="18" charset="0"/>
              </a:rPr>
              <a:t>V</a:t>
            </a:r>
            <a:r>
              <a:rPr lang="fr-FR" sz="2400" baseline="-25000" dirty="0" smtClean="0">
                <a:latin typeface="Times New Roman" panose="02020603050405020304" pitchFamily="18" charset="0"/>
                <a:cs typeface="Times New Roman" panose="02020603050405020304" pitchFamily="18" charset="0"/>
              </a:rPr>
              <a:t>o </a:t>
            </a:r>
            <a:r>
              <a:rPr lang="fr-FR" sz="2400" dirty="0" smtClean="0">
                <a:latin typeface="Times New Roman" panose="02020603050405020304" pitchFamily="18" charset="0"/>
                <a:cs typeface="Times New Roman" panose="02020603050405020304" pitchFamily="18" charset="0"/>
              </a:rPr>
              <a:t> = V</a:t>
            </a:r>
            <a:r>
              <a:rPr lang="fr-FR" sz="2400" baseline="-25000" dirty="0" smtClean="0">
                <a:latin typeface="Times New Roman" panose="02020603050405020304" pitchFamily="18" charset="0"/>
                <a:cs typeface="Times New Roman" panose="02020603050405020304" pitchFamily="18" charset="0"/>
              </a:rPr>
              <a:t>o1</a:t>
            </a:r>
            <a:r>
              <a:rPr lang="fr-FR" sz="2400" dirty="0" smtClean="0">
                <a:latin typeface="Times New Roman" panose="02020603050405020304" pitchFamily="18" charset="0"/>
                <a:cs typeface="Times New Roman" panose="02020603050405020304" pitchFamily="18" charset="0"/>
              </a:rPr>
              <a:t> + V</a:t>
            </a:r>
            <a:r>
              <a:rPr lang="fr-FR" sz="2400" baseline="-25000" dirty="0" smtClean="0">
                <a:latin typeface="Times New Roman" panose="02020603050405020304" pitchFamily="18" charset="0"/>
                <a:cs typeface="Times New Roman" panose="02020603050405020304" pitchFamily="18" charset="0"/>
              </a:rPr>
              <a:t>o2</a:t>
            </a:r>
            <a:r>
              <a:rPr lang="fr-FR" sz="2400" dirty="0" smtClean="0">
                <a:latin typeface="Times New Roman" panose="02020603050405020304" pitchFamily="18" charset="0"/>
                <a:cs typeface="Times New Roman" panose="02020603050405020304" pitchFamily="18" charset="0"/>
              </a:rPr>
              <a:t> = -0,02 – 0,025 = - 0,045V</a:t>
            </a:r>
            <a:endParaRPr lang="fr-FR" sz="2400" dirty="0">
              <a:latin typeface="Times New Roman" panose="02020603050405020304" pitchFamily="18" charset="0"/>
              <a:cs typeface="Times New Roman" panose="02020603050405020304" pitchFamily="18" charset="0"/>
            </a:endParaRPr>
          </a:p>
          <a:p>
            <a:pPr marL="1371600" lvl="3" indent="0">
              <a:buNone/>
            </a:pPr>
            <a:endParaRPr lang="fr-FR" dirty="0"/>
          </a:p>
          <a:p>
            <a:endParaRPr lang="fr-FR" dirty="0" smtClean="0"/>
          </a:p>
          <a:p>
            <a:endParaRPr lang="vi-VN" dirty="0"/>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2800203" y="1188012"/>
            <a:ext cx="5160191" cy="2666320"/>
          </a:xfrm>
          <a:prstGeom prst="rect">
            <a:avLst/>
          </a:prstGeom>
        </p:spPr>
      </p:pic>
    </p:spTree>
    <p:extLst>
      <p:ext uri="{BB962C8B-B14F-4D97-AF65-F5344CB8AC3E}">
        <p14:creationId xmlns:p14="http://schemas.microsoft.com/office/powerpoint/2010/main" val="128869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barn(inVertical)">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barn(inVertical)">
                                      <p:cBhvr>
                                        <p:cTn id="28" dur="500"/>
                                        <p:tgtEl>
                                          <p:spTgt spid="3">
                                            <p:txEl>
                                              <p:pRg st="10" end="10"/>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barn(inVertical)">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74172"/>
            <a:ext cx="8596668" cy="725714"/>
          </a:xfrm>
        </p:spPr>
        <p:txBody>
          <a:bodyPr/>
          <a:lstStyle/>
          <a:p>
            <a:r>
              <a:rPr lang="vi-VN" dirty="0" smtClean="0"/>
              <a:t>Ứng dụng:</a:t>
            </a:r>
            <a:endParaRPr lang="vi-VN" dirty="0"/>
          </a:p>
        </p:txBody>
      </p:sp>
      <p:sp>
        <p:nvSpPr>
          <p:cNvPr id="3" name="Content Placeholder 2"/>
          <p:cNvSpPr>
            <a:spLocks noGrp="1"/>
          </p:cNvSpPr>
          <p:nvPr>
            <p:ph idx="1"/>
          </p:nvPr>
        </p:nvSpPr>
        <p:spPr>
          <a:xfrm>
            <a:off x="677334" y="899886"/>
            <a:ext cx="8596668" cy="3880773"/>
          </a:xfrm>
        </p:spPr>
        <p:txBody>
          <a:bodyPr/>
          <a:lstStyle/>
          <a:p>
            <a:r>
              <a:rPr lang="vi-VN" b="1" dirty="0" smtClean="0"/>
              <a:t>Mạch </a:t>
            </a:r>
            <a:r>
              <a:rPr lang="vi-VN" b="1" dirty="0"/>
              <a:t>DAC cơ bản sẽ giúp chúng ta hiểu rõ và sâu hơn về quá trình chuyển đổi từ số sang tương tự</a:t>
            </a:r>
            <a:r>
              <a:rPr lang="vi-VN" b="1" dirty="0" smtClean="0"/>
              <a:t>.</a:t>
            </a:r>
          </a:p>
          <a:p>
            <a:r>
              <a:rPr lang="vi-VN" b="1" dirty="0"/>
              <a:t>sơ đồ mạch của một mạch DAC 4 bit dùng điện trở và bộ khuếch đại đảo. Bốn đầu vào A, B, C, D có giá trị giả định lần lượt là 0V </a:t>
            </a:r>
            <a:r>
              <a:rPr lang="vi-VN" b="1" dirty="0" smtClean="0"/>
              <a:t>= 0 và 5V</a:t>
            </a:r>
            <a:r>
              <a:rPr lang="vi-VN" b="1" dirty="0"/>
              <a:t> </a:t>
            </a:r>
            <a:r>
              <a:rPr lang="vi-VN" b="1" dirty="0" smtClean="0"/>
              <a:t>= 1</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4355" y="2435019"/>
            <a:ext cx="5978936" cy="3849452"/>
          </a:xfrm>
          <a:prstGeom prst="rect">
            <a:avLst/>
          </a:prstGeom>
        </p:spPr>
      </p:pic>
    </p:spTree>
    <p:extLst>
      <p:ext uri="{BB962C8B-B14F-4D97-AF65-F5344CB8AC3E}">
        <p14:creationId xmlns:p14="http://schemas.microsoft.com/office/powerpoint/2010/main" val="293099423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4354" y="477624"/>
            <a:ext cx="4953691" cy="305795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9425" y="429993"/>
            <a:ext cx="5068007" cy="310558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2579" y="3809575"/>
            <a:ext cx="4953691" cy="3048425"/>
          </a:xfrm>
          <a:prstGeom prst="rect">
            <a:avLst/>
          </a:prstGeom>
        </p:spPr>
      </p:pic>
    </p:spTree>
    <p:extLst>
      <p:ext uri="{BB962C8B-B14F-4D97-AF65-F5344CB8AC3E}">
        <p14:creationId xmlns:p14="http://schemas.microsoft.com/office/powerpoint/2010/main" val="1386932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914" y="542222"/>
            <a:ext cx="8810172" cy="1107996"/>
          </a:xfrm>
          <a:prstGeom prst="rect">
            <a:avLst/>
          </a:prstGeom>
        </p:spPr>
        <p:txBody>
          <a:bodyPr wrap="square">
            <a:spAutoFit/>
          </a:bodyPr>
          <a:lstStyle/>
          <a:p>
            <a:r>
              <a:rPr lang="vi-VN" sz="2200" b="1" dirty="0">
                <a:solidFill>
                  <a:srgbClr val="4B4B4B"/>
                </a:solidFill>
                <a:latin typeface="Times New Roman" panose="02020603050405020304" pitchFamily="18" charset="0"/>
                <a:cs typeface="Times New Roman" panose="02020603050405020304" pitchFamily="18" charset="0"/>
              </a:rPr>
              <a:t>Như vậy ngõ ra của bộ khuếch đại cộng là mức điện thế tương tự, biểu thị tổng trọng số của các đầu vào. Dựa vào biểu thức </a:t>
            </a:r>
            <a:r>
              <a:rPr lang="vi-VN" sz="2200" b="1" dirty="0" smtClean="0">
                <a:solidFill>
                  <a:srgbClr val="4B4B4B"/>
                </a:solidFill>
                <a:latin typeface="Times New Roman" panose="02020603050405020304" pitchFamily="18" charset="0"/>
                <a:cs typeface="Times New Roman" panose="02020603050405020304" pitchFamily="18" charset="0"/>
              </a:rPr>
              <a:t>ta </a:t>
            </a:r>
            <a:r>
              <a:rPr lang="vi-VN" sz="2200" b="1" dirty="0">
                <a:solidFill>
                  <a:srgbClr val="4B4B4B"/>
                </a:solidFill>
                <a:latin typeface="Times New Roman" panose="02020603050405020304" pitchFamily="18" charset="0"/>
                <a:cs typeface="Times New Roman" panose="02020603050405020304" pitchFamily="18" charset="0"/>
              </a:rPr>
              <a:t>tính được các mức điện áp ra tương ứng với các tổ hợp của các ngõ vào (bảng 5.1).</a:t>
            </a:r>
            <a:endParaRPr lang="vi-VN" sz="22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4281" y="1685198"/>
            <a:ext cx="6359437" cy="5172802"/>
          </a:xfrm>
          <a:prstGeom prst="rect">
            <a:avLst/>
          </a:prstGeom>
        </p:spPr>
      </p:pic>
    </p:spTree>
    <p:extLst>
      <p:ext uri="{BB962C8B-B14F-4D97-AF65-F5344CB8AC3E}">
        <p14:creationId xmlns:p14="http://schemas.microsoft.com/office/powerpoint/2010/main" val="41495367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0215" y="665617"/>
            <a:ext cx="9024149" cy="4994955"/>
          </a:xfrm>
        </p:spPr>
      </p:pic>
    </p:spTree>
    <p:extLst>
      <p:ext uri="{BB962C8B-B14F-4D97-AF65-F5344CB8AC3E}">
        <p14:creationId xmlns:p14="http://schemas.microsoft.com/office/powerpoint/2010/main" val="124864003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4296" y="667658"/>
            <a:ext cx="8412370" cy="5200196"/>
          </a:xfrm>
        </p:spPr>
      </p:pic>
    </p:spTree>
    <p:extLst>
      <p:ext uri="{BB962C8B-B14F-4D97-AF65-F5344CB8AC3E}">
        <p14:creationId xmlns:p14="http://schemas.microsoft.com/office/powerpoint/2010/main" val="31474047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0132"/>
            <a:ext cx="8596668" cy="3880773"/>
          </a:xfrm>
        </p:spPr>
        <p:txBody>
          <a:bodyPr>
            <a:normAutofit/>
          </a:bodyPr>
          <a:lstStyle/>
          <a:p>
            <a:r>
              <a:rPr lang="en-US" sz="3200" b="1" dirty="0" smtClean="0">
                <a:latin typeface="Times New Roman" panose="02020603050405020304" pitchFamily="18" charset="0"/>
                <a:cs typeface="Times New Roman" panose="02020603050405020304" pitchFamily="18" charset="0"/>
              </a:rPr>
              <a:t>2.5.2 </a:t>
            </a:r>
            <a:r>
              <a:rPr lang="en-US" sz="3200" b="1" dirty="0" err="1">
                <a:latin typeface="Times New Roman" panose="02020603050405020304" pitchFamily="18" charset="0"/>
                <a:cs typeface="Times New Roman" panose="02020603050405020304" pitchFamily="18" charset="0"/>
              </a:rPr>
              <a:t>Mạch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cộng</a:t>
            </a:r>
            <a:r>
              <a:rPr lang="en-US" sz="3200" b="1" dirty="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không</a:t>
            </a:r>
            <a:r>
              <a:rPr lang="en-US" sz="3200" b="1" dirty="0" smtClean="0">
                <a:latin typeface="Times New Roman" panose="02020603050405020304" pitchFamily="18" charset="0"/>
                <a:cs typeface="Times New Roman" panose="02020603050405020304" pitchFamily="18" charset="0"/>
              </a:rPr>
              <a:t> </a:t>
            </a:r>
            <a:r>
              <a:rPr lang="en-US" sz="3200" b="1" dirty="0" err="1" smtClean="0">
                <a:latin typeface="Times New Roman" panose="02020603050405020304" pitchFamily="18" charset="0"/>
                <a:cs typeface="Times New Roman" panose="02020603050405020304" pitchFamily="18" charset="0"/>
              </a:rPr>
              <a:t>đảo</a:t>
            </a:r>
            <a:r>
              <a:rPr lang="en-US" sz="3200" b="1" dirty="0">
                <a:latin typeface="Times New Roman" panose="02020603050405020304" pitchFamily="18" charset="0"/>
                <a:cs typeface="Times New Roman" panose="02020603050405020304" pitchFamily="18" charset="0"/>
              </a:rPr>
              <a:t>:</a:t>
            </a: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2028895" y="1673923"/>
            <a:ext cx="5893545" cy="3885048"/>
          </a:xfrm>
          <a:prstGeom prst="rect">
            <a:avLst/>
          </a:prstGeom>
        </p:spPr>
      </p:pic>
    </p:spTree>
    <p:extLst>
      <p:ext uri="{BB962C8B-B14F-4D97-AF65-F5344CB8AC3E}">
        <p14:creationId xmlns:p14="http://schemas.microsoft.com/office/powerpoint/2010/main" val="67098337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56343"/>
          </a:xfrm>
        </p:spPr>
        <p:txBody>
          <a:bodyPr>
            <a:normAutofit fontScale="90000"/>
          </a:bodyPr>
          <a:lstStyle/>
          <a:p>
            <a:r>
              <a:rPr lang="en-US" b="1" dirty="0">
                <a:latin typeface="Times New Roman" panose="02020603050405020304" pitchFamily="18" charset="0"/>
                <a:cs typeface="Times New Roman" panose="02020603050405020304" pitchFamily="18" charset="0"/>
              </a:rPr>
              <a:t>2.5.2 </a:t>
            </a:r>
            <a:r>
              <a:rPr lang="en-US" b="1" dirty="0" err="1">
                <a:latin typeface="Times New Roman" panose="02020603050405020304" pitchFamily="18" charset="0"/>
                <a:cs typeface="Times New Roman" panose="02020603050405020304" pitchFamily="18" charset="0"/>
              </a:rPr>
              <a:t>Mạch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đảo</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391" y="1567544"/>
            <a:ext cx="5700933" cy="408066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2271" y="1567544"/>
            <a:ext cx="5183159" cy="3492462"/>
          </a:xfrm>
          <a:prstGeom prst="rect">
            <a:avLst/>
          </a:prstGeom>
        </p:spPr>
      </p:pic>
    </p:spTree>
    <p:extLst>
      <p:ext uri="{BB962C8B-B14F-4D97-AF65-F5344CB8AC3E}">
        <p14:creationId xmlns:p14="http://schemas.microsoft.com/office/powerpoint/2010/main" val="406657392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086" y="620933"/>
            <a:ext cx="7920912" cy="5330660"/>
          </a:xfrm>
          <a:prstGeom prst="rect">
            <a:avLst/>
          </a:prstGeom>
        </p:spPr>
      </p:pic>
    </p:spTree>
    <p:extLst>
      <p:ext uri="{BB962C8B-B14F-4D97-AF65-F5344CB8AC3E}">
        <p14:creationId xmlns:p14="http://schemas.microsoft.com/office/powerpoint/2010/main" val="418311790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25714"/>
          </a:xfrm>
        </p:spPr>
        <p:txBody>
          <a:bodyPr/>
          <a:lstStyle/>
          <a:p>
            <a:r>
              <a:rPr lang="en-US" dirty="0" smtClean="0"/>
              <a:t>KT 15’</a:t>
            </a:r>
            <a:endParaRPr lang="vi-VN" dirty="0"/>
          </a:p>
        </p:txBody>
      </p:sp>
      <p:sp>
        <p:nvSpPr>
          <p:cNvPr id="3" name="Content Placeholder 2"/>
          <p:cNvSpPr>
            <a:spLocks noGrp="1"/>
          </p:cNvSpPr>
          <p:nvPr>
            <p:ph idx="1"/>
          </p:nvPr>
        </p:nvSpPr>
        <p:spPr>
          <a:xfrm>
            <a:off x="677333" y="1463903"/>
            <a:ext cx="10730896" cy="5140097"/>
          </a:xfrm>
        </p:spPr>
        <p:txBody>
          <a:bodyPr>
            <a:normAutofit/>
          </a:bodyPr>
          <a:lstStyle/>
          <a:p>
            <a:r>
              <a:rPr lang="en-US" sz="2400" b="1" dirty="0" smtClean="0">
                <a:latin typeface="Times New Roman" panose="02020603050405020304" pitchFamily="18" charset="0"/>
                <a:cs typeface="Times New Roman" panose="02020603050405020304" pitchFamily="18" charset="0"/>
              </a:rPr>
              <a:t>CÂU 1:</a:t>
            </a:r>
          </a:p>
          <a:p>
            <a:r>
              <a:rPr lang="en-US" sz="2400" dirty="0" smtClean="0">
                <a:latin typeface="Times New Roman" panose="02020603050405020304" pitchFamily="18" charset="0"/>
                <a:cs typeface="Times New Roman" panose="02020603050405020304" pitchFamily="18" charset="0"/>
              </a:rPr>
              <a:t>Transistor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tĩnh</a:t>
            </a:r>
            <a:r>
              <a:rPr lang="en-US" sz="2400" dirty="0" smtClean="0">
                <a:latin typeface="Times New Roman" panose="02020603050405020304" pitchFamily="18" charset="0"/>
                <a:cs typeface="Times New Roman" panose="02020603050405020304" pitchFamily="18" charset="0"/>
              </a:rPr>
              <a:t> Q </a:t>
            </a:r>
            <a:r>
              <a:rPr lang="en-US" sz="2400" dirty="0" err="1" smtClean="0">
                <a:latin typeface="Times New Roman" panose="02020603050405020304" pitchFamily="18" charset="0"/>
                <a:cs typeface="Times New Roman" panose="02020603050405020304" pitchFamily="18" charset="0"/>
              </a:rPr>
              <a:t>nằm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V</a:t>
            </a:r>
            <a:r>
              <a:rPr lang="en-US" sz="2400" baseline="-25000" dirty="0" smtClean="0">
                <a:latin typeface="Times New Roman" panose="02020603050405020304" pitchFamily="18" charset="0"/>
                <a:cs typeface="Times New Roman" panose="02020603050405020304" pitchFamily="18" charset="0"/>
              </a:rPr>
              <a:t>BE</a:t>
            </a:r>
            <a:r>
              <a:rPr lang="en-US" sz="2400" dirty="0" smtClean="0">
                <a:latin typeface="Times New Roman" panose="02020603050405020304" pitchFamily="18" charset="0"/>
                <a:cs typeface="Times New Roman" panose="02020603050405020304" pitchFamily="18" charset="0"/>
              </a:rPr>
              <a:t> &lt;  0V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Trans ở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		</a:t>
            </a:r>
            <a:r>
              <a:rPr lang="en-US" sz="2400" dirty="0">
                <a:latin typeface="Times New Roman" panose="02020603050405020304" pitchFamily="18" charset="0"/>
                <a:cs typeface="Times New Roman" panose="02020603050405020304" pitchFamily="18" charset="0"/>
              </a:rPr>
              <a:t>b</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B</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C</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AB</a:t>
            </a:r>
          </a:p>
          <a:p>
            <a:r>
              <a:rPr lang="en-US" sz="2400" b="1" dirty="0" smtClean="0">
                <a:latin typeface="Times New Roman" panose="02020603050405020304" pitchFamily="18" charset="0"/>
                <a:cs typeface="Times New Roman" panose="02020603050405020304" pitchFamily="18" charset="0"/>
              </a:rPr>
              <a:t>CÂU 2:</a:t>
            </a:r>
          </a:p>
          <a:p>
            <a:r>
              <a:rPr lang="en-US" sz="2400" dirty="0" err="1" smtClean="0">
                <a:latin typeface="Times New Roman" panose="02020603050405020304" pitchFamily="18" charset="0"/>
                <a:cs typeface="Times New Roman" panose="02020603050405020304" pitchFamily="18" charset="0"/>
              </a:rPr>
              <a:t>Hồi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khuếch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 </a:t>
            </a:r>
            <a:r>
              <a:rPr lang="en-US" sz="2400" dirty="0" err="1">
                <a:latin typeface="Times New Roman" panose="02020603050405020304" pitchFamily="18" charset="0"/>
                <a:cs typeface="Times New Roman" panose="02020603050405020304" pitchFamily="18" charset="0"/>
              </a:rPr>
              <a:t>T</a:t>
            </a:r>
            <a:r>
              <a:rPr lang="en-US" sz="2400" dirty="0" err="1" smtClean="0">
                <a:latin typeface="Times New Roman" panose="02020603050405020304" pitchFamily="18" charset="0"/>
                <a:cs typeface="Times New Roman" panose="02020603050405020304" pitchFamily="18" charset="0"/>
              </a:rPr>
              <a: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vào</a:t>
            </a:r>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 a, b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 a, b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sai</a:t>
            </a:r>
            <a:endParaRPr lang="vi-VN" sz="2400" dirty="0">
              <a:latin typeface="Times New Roman" panose="02020603050405020304" pitchFamily="18" charset="0"/>
              <a:cs typeface="Times New Roman" panose="02020603050405020304" pitchFamily="18" charset="0"/>
            </a:endParaRPr>
          </a:p>
          <a:p>
            <a:endParaRPr lang="vi-VN" dirty="0"/>
          </a:p>
          <a:p>
            <a:endParaRPr lang="vi-VN" dirty="0"/>
          </a:p>
          <a:p>
            <a:endParaRPr lang="vi-VN" dirty="0"/>
          </a:p>
        </p:txBody>
      </p:sp>
    </p:spTree>
    <p:extLst>
      <p:ext uri="{BB962C8B-B14F-4D97-AF65-F5344CB8AC3E}">
        <p14:creationId xmlns:p14="http://schemas.microsoft.com/office/powerpoint/2010/main" val="20405060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5734" y="607561"/>
            <a:ext cx="8596668" cy="5938382"/>
          </a:xfrm>
        </p:spPr>
        <p:txBody>
          <a:bodyPr>
            <a:normAutofit/>
          </a:bodyPr>
          <a:lstStyle/>
          <a:p>
            <a:r>
              <a:rPr lang="en-US" sz="2400" b="1" dirty="0" smtClean="0">
                <a:latin typeface="Times New Roman" panose="02020603050405020304" pitchFamily="18" charset="0"/>
                <a:cs typeface="Times New Roman" panose="02020603050405020304" pitchFamily="18" charset="0"/>
              </a:rPr>
              <a:t>CÂU 3: </a:t>
            </a:r>
          </a:p>
          <a:p>
            <a:r>
              <a:rPr lang="en-US" sz="2400" b="1" dirty="0" err="1" smtClean="0">
                <a:latin typeface="Times New Roman" panose="02020603050405020304" pitchFamily="18" charset="0"/>
                <a:cs typeface="Times New Roman" panose="02020603050405020304" pitchFamily="18" charset="0"/>
              </a:rPr>
              <a:t>Khuếch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thuật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toán</a:t>
            </a:r>
            <a:r>
              <a:rPr lang="en-US" sz="2400" b="1" dirty="0" smtClean="0">
                <a:latin typeface="Times New Roman" panose="02020603050405020304" pitchFamily="18" charset="0"/>
                <a:cs typeface="Times New Roman" panose="02020603050405020304" pitchFamily="18" charset="0"/>
              </a:rPr>
              <a:t> (Op-AMP) </a:t>
            </a:r>
            <a:r>
              <a:rPr lang="en-US" sz="2400" b="1" dirty="0" err="1" smtClean="0">
                <a:latin typeface="Times New Roman" panose="02020603050405020304" pitchFamily="18" charset="0"/>
                <a:cs typeface="Times New Roman" panose="02020603050405020304" pitchFamily="18" charset="0"/>
              </a:rPr>
              <a:t>chủ</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yếu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để</a:t>
            </a:r>
            <a:r>
              <a:rPr lang="en-US" sz="2400" b="1"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vi </a:t>
            </a:r>
            <a:r>
              <a:rPr lang="en-US" sz="2400" dirty="0" err="1" smtClean="0">
                <a:latin typeface="Times New Roman" panose="02020603050405020304" pitchFamily="18" charset="0"/>
                <a:cs typeface="Times New Roman" panose="02020603050405020304" pitchFamily="18" charset="0"/>
              </a:rPr>
              <a:t>phân</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sin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xung</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Sử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lọc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CÂU 4:</a:t>
            </a:r>
          </a:p>
          <a:p>
            <a:r>
              <a:rPr lang="en-US" sz="2400" b="1" dirty="0" err="1" smtClean="0">
                <a:latin typeface="Times New Roman" panose="02020603050405020304" pitchFamily="18" charset="0"/>
                <a:cs typeface="Times New Roman" panose="02020603050405020304" pitchFamily="18" charset="0"/>
              </a:rPr>
              <a:t>Ghép</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tầng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bằng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máy</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biến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áp</a:t>
            </a:r>
            <a:r>
              <a:rPr lang="en-US" sz="2400" b="1"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Máy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Có</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truyền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đạt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lớn</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c/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Có</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thấp</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d/ a, b, c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sai</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endParaRPr lang="en-US" dirty="0" smtClean="0">
              <a:sym typeface="Symbol" panose="05050102010706020507" pitchFamily="18" charset="2"/>
            </a:endParaRPr>
          </a:p>
          <a:p>
            <a:endParaRPr lang="en-US" dirty="0" smtClean="0"/>
          </a:p>
          <a:p>
            <a:endParaRPr lang="vi-VN" dirty="0"/>
          </a:p>
        </p:txBody>
      </p:sp>
    </p:spTree>
    <p:extLst>
      <p:ext uri="{BB962C8B-B14F-4D97-AF65-F5344CB8AC3E}">
        <p14:creationId xmlns:p14="http://schemas.microsoft.com/office/powerpoint/2010/main" val="41742293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77" y="491446"/>
            <a:ext cx="8596668" cy="6039983"/>
          </a:xfrm>
        </p:spPr>
        <p:txBody>
          <a:bodyPr/>
          <a:lstStyle/>
          <a:p>
            <a:r>
              <a:rPr lang="en-US" sz="2400" b="1" dirty="0" smtClean="0">
                <a:latin typeface="Times New Roman" panose="02020603050405020304" pitchFamily="18" charset="0"/>
                <a:cs typeface="Times New Roman" panose="02020603050405020304" pitchFamily="18" charset="0"/>
              </a:rPr>
              <a:t>CÂU 5:</a:t>
            </a:r>
          </a:p>
          <a:p>
            <a:r>
              <a:rPr lang="en-US" sz="2400" b="1" dirty="0" err="1" smtClean="0">
                <a:latin typeface="Times New Roman" panose="02020603050405020304" pitchFamily="18" charset="0"/>
                <a:cs typeface="Times New Roman" panose="02020603050405020304" pitchFamily="18" charset="0"/>
              </a:rPr>
              <a:t>Các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đặc</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điểm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của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KĐ </a:t>
            </a:r>
            <a:r>
              <a:rPr lang="en-US" sz="2400" b="1" dirty="0" err="1" smtClean="0">
                <a:latin typeface="Times New Roman" panose="02020603050405020304" pitchFamily="18" charset="0"/>
                <a:cs typeface="Times New Roman" panose="02020603050405020304" pitchFamily="18" charset="0"/>
              </a:rPr>
              <a:t>hạng</a:t>
            </a:r>
            <a:r>
              <a:rPr lang="en-US" sz="2400" b="1" dirty="0" smtClean="0">
                <a:latin typeface="Times New Roman" panose="02020603050405020304" pitchFamily="18" charset="0"/>
                <a:cs typeface="Times New Roman" panose="02020603050405020304" pitchFamily="18" charset="0"/>
              </a:rPr>
              <a:t> AB :</a:t>
            </a:r>
          </a:p>
          <a:p>
            <a:r>
              <a:rPr lang="en-US" sz="2400" dirty="0" smtClean="0">
                <a:latin typeface="Times New Roman" panose="02020603050405020304" pitchFamily="18" charset="0"/>
                <a:cs typeface="Times New Roman" panose="02020603050405020304" pitchFamily="18" charset="0"/>
              </a:rPr>
              <a:t>a/ KĐ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AC</a:t>
            </a:r>
          </a:p>
          <a:p>
            <a:r>
              <a:rPr lang="en-US" sz="2400" dirty="0" smtClean="0">
                <a:latin typeface="Times New Roman" panose="02020603050405020304" pitchFamily="18" charset="0"/>
                <a:cs typeface="Times New Roman" panose="02020603050405020304" pitchFamily="18" charset="0"/>
              </a:rPr>
              <a:t>b/ </a:t>
            </a:r>
            <a:r>
              <a:rPr lang="en-US" sz="2400" dirty="0" err="1" smtClean="0">
                <a:latin typeface="Times New Roman" panose="02020603050405020304" pitchFamily="18" charset="0"/>
                <a:cs typeface="Times New Roman" panose="02020603050405020304" pitchFamily="18" charset="0"/>
              </a:rPr>
              <a:t>Mỗi</a:t>
            </a:r>
            <a:r>
              <a:rPr lang="en-US" sz="2400" dirty="0" smtClean="0">
                <a:latin typeface="Times New Roman" panose="02020603050405020304" pitchFamily="18" charset="0"/>
                <a:cs typeface="Times New Roman" panose="02020603050405020304" pitchFamily="18" charset="0"/>
              </a:rPr>
              <a:t> Transistor </a:t>
            </a:r>
            <a:r>
              <a:rPr lang="en-US" sz="2400" dirty="0" err="1" smtClean="0">
                <a:latin typeface="Times New Roman" panose="02020603050405020304" pitchFamily="18" charset="0"/>
                <a:cs typeface="Times New Roman" panose="02020603050405020304" pitchFamily="18" charset="0"/>
              </a:rPr>
              <a:t>chỉ</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khuếch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cs typeface="Times New Roman" panose="02020603050405020304" pitchFamily="18" charset="0"/>
              </a:rPr>
              <a:t> 1 </a:t>
            </a:r>
            <a:r>
              <a:rPr lang="en-US" sz="2400" dirty="0" err="1" smtClean="0">
                <a:latin typeface="Times New Roman" panose="02020603050405020304" pitchFamily="18" charset="0"/>
                <a:cs typeface="Times New Roman" panose="02020603050405020304" pitchFamily="18" charset="0"/>
              </a:rPr>
              <a:t>phần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 do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thụ</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nhỏ</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Trans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CÂU 6:</a:t>
            </a:r>
          </a:p>
          <a:p>
            <a:pPr marL="0" indent="0">
              <a:buNone/>
            </a:pP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khuếch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hạng</a:t>
            </a:r>
            <a:r>
              <a:rPr lang="en-US" sz="2400" b="1" dirty="0" smtClean="0">
                <a:latin typeface="Times New Roman" panose="02020603050405020304" pitchFamily="18" charset="0"/>
                <a:cs typeface="Times New Roman" panose="02020603050405020304" pitchFamily="18" charset="0"/>
              </a:rPr>
              <a:t> B </a:t>
            </a:r>
            <a:r>
              <a:rPr lang="en-US" sz="2400" b="1" dirty="0" err="1" smtClean="0">
                <a:latin typeface="Times New Roman" panose="02020603050405020304" pitchFamily="18" charset="0"/>
                <a:cs typeface="Times New Roman" panose="02020603050405020304" pitchFamily="18" charset="0"/>
              </a:rPr>
              <a:t>có</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suất</a:t>
            </a:r>
            <a:r>
              <a:rPr lang="en-US" sz="2400" b="1" dirty="0" smtClean="0">
                <a:latin typeface="Times New Roman" panose="02020603050405020304" pitchFamily="18" charset="0"/>
                <a:cs typeface="Times New Roman" panose="02020603050405020304" pitchFamily="18" charset="0"/>
              </a:rPr>
              <a:t> max:</a:t>
            </a:r>
          </a:p>
          <a:p>
            <a:pPr marL="0" indent="0">
              <a:buNone/>
            </a:pPr>
            <a:r>
              <a:rPr lang="en-US" sz="2400" dirty="0" smtClean="0">
                <a:latin typeface="Times New Roman" panose="02020603050405020304" pitchFamily="18" charset="0"/>
                <a:cs typeface="Times New Roman" panose="02020603050405020304" pitchFamily="18" charset="0"/>
              </a:rPr>
              <a:t>a/ 78,5%</a:t>
            </a:r>
          </a:p>
          <a:p>
            <a:pPr marL="0" indent="0">
              <a:buNone/>
            </a:pPr>
            <a:r>
              <a:rPr lang="en-US" sz="2400" dirty="0" smtClean="0">
                <a:latin typeface="Times New Roman" panose="02020603050405020304" pitchFamily="18" charset="0"/>
                <a:cs typeface="Times New Roman" panose="02020603050405020304" pitchFamily="18" charset="0"/>
              </a:rPr>
              <a:t>b/ 79%</a:t>
            </a:r>
          </a:p>
          <a:p>
            <a:pPr marL="0" indent="0">
              <a:buNone/>
            </a:pPr>
            <a:r>
              <a:rPr lang="en-US" sz="2400" dirty="0" smtClean="0">
                <a:latin typeface="Times New Roman" panose="02020603050405020304" pitchFamily="18" charset="0"/>
                <a:cs typeface="Times New Roman" panose="02020603050405020304" pitchFamily="18" charset="0"/>
              </a:rPr>
              <a:t>c/ 80%</a:t>
            </a:r>
          </a:p>
          <a:p>
            <a:pPr marL="0" indent="0">
              <a:buNone/>
            </a:pPr>
            <a:r>
              <a:rPr lang="en-US" sz="2400" dirty="0" smtClean="0">
                <a:latin typeface="Times New Roman" panose="02020603050405020304" pitchFamily="18" charset="0"/>
                <a:cs typeface="Times New Roman" panose="02020603050405020304" pitchFamily="18" charset="0"/>
              </a:rPr>
              <a:t>d/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80%</a:t>
            </a:r>
          </a:p>
          <a:p>
            <a:endParaRPr lang="vi-VN" dirty="0"/>
          </a:p>
        </p:txBody>
      </p:sp>
    </p:spTree>
    <p:extLst>
      <p:ext uri="{BB962C8B-B14F-4D97-AF65-F5344CB8AC3E}">
        <p14:creationId xmlns:p14="http://schemas.microsoft.com/office/powerpoint/2010/main" val="381966800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51103"/>
            <a:ext cx="10411580" cy="5981926"/>
          </a:xfrm>
        </p:spPr>
        <p:txBody>
          <a:bodyPr>
            <a:normAutofit/>
          </a:bodyPr>
          <a:lstStyle/>
          <a:p>
            <a:r>
              <a:rPr lang="en-US" sz="2600" b="1" dirty="0" smtClean="0">
                <a:latin typeface="Times New Roman" panose="02020603050405020304" pitchFamily="18" charset="0"/>
                <a:cs typeface="Times New Roman" panose="02020603050405020304" pitchFamily="18" charset="0"/>
              </a:rPr>
              <a:t>CÂU 7:</a:t>
            </a:r>
          </a:p>
          <a:p>
            <a:r>
              <a:rPr lang="en-US" sz="2600" b="1" dirty="0" smtClean="0">
                <a:latin typeface="Times New Roman" panose="02020603050405020304" pitchFamily="18" charset="0"/>
                <a:cs typeface="Times New Roman" panose="02020603050405020304" pitchFamily="18" charset="0"/>
              </a:rPr>
              <a:t>OP-AMP ở </a:t>
            </a:r>
            <a:r>
              <a:rPr lang="en-US" sz="2600" b="1" dirty="0" err="1" smtClean="0">
                <a:latin typeface="Times New Roman" panose="02020603050405020304" pitchFamily="18" charset="0"/>
                <a:cs typeface="Times New Roman" panose="02020603050405020304" pitchFamily="18" charset="0"/>
              </a:rPr>
              <a:t>trạng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thái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bảo</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hòa</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âm</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khi</a:t>
            </a:r>
            <a:r>
              <a:rPr lang="en-US" sz="2600" b="1" dirty="0" smtClean="0">
                <a:latin typeface="Times New Roman" panose="02020603050405020304" pitchFamily="18" charset="0"/>
                <a:cs typeface="Times New Roman" panose="02020603050405020304" pitchFamily="18" charset="0"/>
              </a:rPr>
              <a:t>:</a:t>
            </a:r>
          </a:p>
          <a:p>
            <a:r>
              <a:rPr lang="en-US" sz="2600" dirty="0" smtClean="0">
                <a:latin typeface="Times New Roman" panose="02020603050405020304" pitchFamily="18" charset="0"/>
                <a:cs typeface="Times New Roman" panose="02020603050405020304" pitchFamily="18" charset="0"/>
              </a:rPr>
              <a:t>a/ V</a:t>
            </a:r>
            <a:r>
              <a:rPr lang="en-US" sz="2600" baseline="-25000" dirty="0" smtClean="0">
                <a:latin typeface="Times New Roman" panose="02020603050405020304" pitchFamily="18" charset="0"/>
                <a:cs typeface="Times New Roman" panose="02020603050405020304" pitchFamily="18" charset="0"/>
              </a:rPr>
              <a:t>in</a:t>
            </a:r>
            <a:r>
              <a:rPr lang="en-US" sz="2600" dirty="0" smtClean="0">
                <a:latin typeface="Times New Roman" panose="02020603050405020304" pitchFamily="18" charset="0"/>
                <a:cs typeface="Times New Roman" panose="02020603050405020304" pitchFamily="18" charset="0"/>
              </a:rPr>
              <a:t> </a:t>
            </a:r>
            <a:r>
              <a:rPr lang="en-US" sz="2600" baseline="30000" dirty="0" smtClean="0">
                <a:latin typeface="Times New Roman" panose="02020603050405020304" pitchFamily="18" charset="0"/>
                <a:cs typeface="Times New Roman" panose="02020603050405020304" pitchFamily="18" charset="0"/>
              </a:rPr>
              <a:t>+</a:t>
            </a:r>
            <a:r>
              <a:rPr lang="en-US" sz="2600" dirty="0" smtClean="0">
                <a:latin typeface="Times New Roman" panose="02020603050405020304" pitchFamily="18" charset="0"/>
                <a:cs typeface="Times New Roman" panose="02020603050405020304" pitchFamily="18" charset="0"/>
              </a:rPr>
              <a:t> = </a:t>
            </a:r>
            <a:r>
              <a:rPr lang="en-US" sz="2600" dirty="0">
                <a:latin typeface="Times New Roman" panose="02020603050405020304" pitchFamily="18" charset="0"/>
                <a:cs typeface="Times New Roman" panose="02020603050405020304" pitchFamily="18" charset="0"/>
              </a:rPr>
              <a:t>V</a:t>
            </a:r>
            <a:r>
              <a:rPr lang="en-US" sz="2600" baseline="-25000" dirty="0">
                <a:latin typeface="Times New Roman" panose="02020603050405020304" pitchFamily="18" charset="0"/>
                <a:cs typeface="Times New Roman" panose="02020603050405020304" pitchFamily="18" charset="0"/>
              </a:rPr>
              <a:t>in</a:t>
            </a:r>
            <a:r>
              <a:rPr lang="en-US" sz="2600" dirty="0">
                <a:latin typeface="Times New Roman" panose="02020603050405020304" pitchFamily="18" charset="0"/>
                <a:cs typeface="Times New Roman" panose="02020603050405020304" pitchFamily="18" charset="0"/>
              </a:rPr>
              <a:t> </a:t>
            </a:r>
            <a:r>
              <a:rPr lang="en-US" sz="2600" baseline="30000" dirty="0" smtClean="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b/ </a:t>
            </a:r>
            <a:r>
              <a:rPr lang="en-US" sz="2600" dirty="0">
                <a:latin typeface="Times New Roman" panose="02020603050405020304" pitchFamily="18" charset="0"/>
                <a:cs typeface="Times New Roman" panose="02020603050405020304" pitchFamily="18" charset="0"/>
              </a:rPr>
              <a:t>V</a:t>
            </a:r>
            <a:r>
              <a:rPr lang="en-US" sz="2600" baseline="-25000" dirty="0">
                <a:latin typeface="Times New Roman" panose="02020603050405020304" pitchFamily="18" charset="0"/>
                <a:cs typeface="Times New Roman" panose="02020603050405020304" pitchFamily="18" charset="0"/>
              </a:rPr>
              <a:t>in</a:t>
            </a:r>
            <a:r>
              <a:rPr lang="en-US" sz="2600" dirty="0">
                <a:latin typeface="Times New Roman" panose="02020603050405020304" pitchFamily="18" charset="0"/>
                <a:cs typeface="Times New Roman" panose="02020603050405020304" pitchFamily="18" charset="0"/>
              </a:rPr>
              <a:t> </a:t>
            </a:r>
            <a:r>
              <a:rPr lang="en-US" sz="2600" baseline="30000"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&gt; </a:t>
            </a:r>
            <a:r>
              <a:rPr lang="en-US" sz="2600" dirty="0">
                <a:latin typeface="Times New Roman" panose="02020603050405020304" pitchFamily="18" charset="0"/>
                <a:cs typeface="Times New Roman" panose="02020603050405020304" pitchFamily="18" charset="0"/>
              </a:rPr>
              <a:t>V</a:t>
            </a:r>
            <a:r>
              <a:rPr lang="en-US" sz="2600" baseline="-25000" dirty="0">
                <a:latin typeface="Times New Roman" panose="02020603050405020304" pitchFamily="18" charset="0"/>
                <a:cs typeface="Times New Roman" panose="02020603050405020304" pitchFamily="18" charset="0"/>
              </a:rPr>
              <a:t>in</a:t>
            </a:r>
            <a:r>
              <a:rPr lang="en-US" sz="2600" dirty="0">
                <a:latin typeface="Times New Roman" panose="02020603050405020304" pitchFamily="18" charset="0"/>
                <a:cs typeface="Times New Roman" panose="02020603050405020304" pitchFamily="18" charset="0"/>
              </a:rPr>
              <a:t> </a:t>
            </a:r>
            <a:r>
              <a:rPr lang="en-US" sz="2600" baseline="300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  	c/ </a:t>
            </a:r>
            <a:r>
              <a:rPr lang="en-US" sz="2600" dirty="0">
                <a:latin typeface="Times New Roman" panose="02020603050405020304" pitchFamily="18" charset="0"/>
                <a:cs typeface="Times New Roman" panose="02020603050405020304" pitchFamily="18" charset="0"/>
              </a:rPr>
              <a:t>V</a:t>
            </a:r>
            <a:r>
              <a:rPr lang="en-US" sz="2600" baseline="-25000" dirty="0">
                <a:latin typeface="Times New Roman" panose="02020603050405020304" pitchFamily="18" charset="0"/>
                <a:cs typeface="Times New Roman" panose="02020603050405020304" pitchFamily="18" charset="0"/>
              </a:rPr>
              <a:t>in</a:t>
            </a:r>
            <a:r>
              <a:rPr lang="en-US" sz="2600" dirty="0">
                <a:latin typeface="Times New Roman" panose="02020603050405020304" pitchFamily="18" charset="0"/>
                <a:cs typeface="Times New Roman" panose="02020603050405020304" pitchFamily="18" charset="0"/>
              </a:rPr>
              <a:t> </a:t>
            </a:r>
            <a:r>
              <a:rPr lang="en-US" sz="2600" baseline="30000"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&lt;  </a:t>
            </a:r>
            <a:r>
              <a:rPr lang="en-US" sz="2600" dirty="0">
                <a:latin typeface="Times New Roman" panose="02020603050405020304" pitchFamily="18" charset="0"/>
                <a:cs typeface="Times New Roman" panose="02020603050405020304" pitchFamily="18" charset="0"/>
              </a:rPr>
              <a:t>V</a:t>
            </a:r>
            <a:r>
              <a:rPr lang="en-US" sz="2600" baseline="-25000" dirty="0">
                <a:latin typeface="Times New Roman" panose="02020603050405020304" pitchFamily="18" charset="0"/>
                <a:cs typeface="Times New Roman" panose="02020603050405020304" pitchFamily="18" charset="0"/>
              </a:rPr>
              <a:t>in</a:t>
            </a:r>
            <a:r>
              <a:rPr lang="en-US" sz="2600" dirty="0">
                <a:latin typeface="Times New Roman" panose="02020603050405020304" pitchFamily="18" charset="0"/>
                <a:cs typeface="Times New Roman" panose="02020603050405020304" pitchFamily="18" charset="0"/>
              </a:rPr>
              <a:t> </a:t>
            </a:r>
            <a:r>
              <a:rPr lang="en-US" sz="2600" baseline="30000" dirty="0" smtClean="0">
                <a:latin typeface="Times New Roman" panose="02020603050405020304" pitchFamily="18" charset="0"/>
                <a:cs typeface="Times New Roman" panose="02020603050405020304" pitchFamily="18" charset="0"/>
              </a:rPr>
              <a:t>-</a:t>
            </a:r>
            <a:r>
              <a:rPr lang="en-US" sz="2600" dirty="0" smtClean="0">
                <a:latin typeface="Times New Roman" panose="02020603050405020304" pitchFamily="18" charset="0"/>
                <a:cs typeface="Times New Roman" panose="02020603050405020304" pitchFamily="18" charset="0"/>
              </a:rPr>
              <a:t> 		d/ a, b, c </a:t>
            </a:r>
            <a:r>
              <a:rPr lang="en-US" sz="2600" dirty="0" err="1" smtClean="0">
                <a:latin typeface="Times New Roman" panose="02020603050405020304" pitchFamily="18" charset="0"/>
                <a:cs typeface="Times New Roman" panose="02020603050405020304" pitchFamily="18" charset="0"/>
              </a:rPr>
              <a:t>đều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sai</a:t>
            </a:r>
            <a:endParaRPr lang="en-US" sz="2600" dirty="0" smtClean="0">
              <a:latin typeface="Times New Roman" panose="02020603050405020304" pitchFamily="18" charset="0"/>
              <a:cs typeface="Times New Roman" panose="02020603050405020304" pitchFamily="18" charset="0"/>
            </a:endParaRPr>
          </a:p>
          <a:p>
            <a:r>
              <a:rPr lang="en-US" sz="2600" b="1" dirty="0" smtClean="0">
                <a:latin typeface="Times New Roman" panose="02020603050405020304" pitchFamily="18" charset="0"/>
                <a:cs typeface="Times New Roman" panose="02020603050405020304" pitchFamily="18" charset="0"/>
              </a:rPr>
              <a:t> CÂU 8:</a:t>
            </a:r>
          </a:p>
          <a:p>
            <a:r>
              <a:rPr lang="en-US" sz="2600" b="1" dirty="0" err="1" smtClean="0">
                <a:latin typeface="Times New Roman" panose="02020603050405020304" pitchFamily="18" charset="0"/>
                <a:cs typeface="Times New Roman" panose="02020603050405020304" pitchFamily="18" charset="0"/>
              </a:rPr>
              <a:t>Để</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khắc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phục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biến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dạng</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xuyên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tâm</a:t>
            </a:r>
            <a:r>
              <a:rPr lang="en-US" sz="2600" b="1" dirty="0" smtClean="0">
                <a:latin typeface="Times New Roman" panose="02020603050405020304" pitchFamily="18" charset="0"/>
                <a:cs typeface="Times New Roman" panose="02020603050405020304" pitchFamily="18" charset="0"/>
              </a:rPr>
              <a:t>:</a:t>
            </a:r>
          </a:p>
          <a:p>
            <a:r>
              <a:rPr lang="en-US" sz="2600" dirty="0" smtClean="0">
                <a:latin typeface="Times New Roman" panose="02020603050405020304" pitchFamily="18" charset="0"/>
                <a:cs typeface="Times New Roman" panose="02020603050405020304" pitchFamily="18" charset="0"/>
              </a:rPr>
              <a:t>a/ </a:t>
            </a:r>
            <a:r>
              <a:rPr lang="vi-VN" sz="2600" dirty="0">
                <a:latin typeface="Times New Roman" panose="02020603050405020304" pitchFamily="18" charset="0"/>
                <a:cs typeface="Times New Roman" panose="02020603050405020304" pitchFamily="18" charset="0"/>
              </a:rPr>
              <a:t>phân cực </a:t>
            </a:r>
            <a:r>
              <a:rPr lang="vi-VN" sz="2600" dirty="0" smtClean="0">
                <a:latin typeface="Times New Roman" panose="02020603050405020304" pitchFamily="18" charset="0"/>
                <a:cs typeface="Times New Roman" panose="02020603050405020304" pitchFamily="18" charset="0"/>
              </a:rPr>
              <a:t>V</a:t>
            </a:r>
            <a:r>
              <a:rPr lang="vi-VN" sz="2600" baseline="-25000" dirty="0" smtClean="0">
                <a:latin typeface="Times New Roman" panose="02020603050405020304" pitchFamily="18" charset="0"/>
                <a:cs typeface="Times New Roman" panose="02020603050405020304" pitchFamily="18" charset="0"/>
              </a:rPr>
              <a:t>B </a:t>
            </a:r>
            <a:r>
              <a:rPr lang="vi-VN" sz="2600" dirty="0" smtClean="0">
                <a:latin typeface="Times New Roman" panose="02020603050405020304" pitchFamily="18" charset="0"/>
                <a:cs typeface="Times New Roman" panose="02020603050405020304" pitchFamily="18" charset="0"/>
              </a:rPr>
              <a:t> của Trans</a:t>
            </a:r>
            <a:r>
              <a:rPr lang="vi-VN" sz="2600" dirty="0">
                <a:latin typeface="Times New Roman" panose="02020603050405020304" pitchFamily="18" charset="0"/>
                <a:cs typeface="Times New Roman" panose="02020603050405020304" pitchFamily="18" charset="0"/>
              </a:rPr>
              <a:t> dương một chút </a:t>
            </a:r>
            <a:endParaRPr lang="en-US" sz="2600" dirty="0" smtClean="0">
              <a:latin typeface="Times New Roman" panose="02020603050405020304" pitchFamily="18" charset="0"/>
              <a:cs typeface="Times New Roman" panose="02020603050405020304" pitchFamily="18" charset="0"/>
            </a:endParaRPr>
          </a:p>
          <a:p>
            <a:r>
              <a:rPr lang="en-US" sz="2600" dirty="0" smtClean="0">
                <a:latin typeface="Times New Roman" panose="02020603050405020304" pitchFamily="18" charset="0"/>
                <a:cs typeface="Times New Roman" panose="02020603050405020304" pitchFamily="18" charset="0"/>
              </a:rPr>
              <a:t>b/ </a:t>
            </a:r>
            <a:r>
              <a:rPr lang="en-US" sz="2600" dirty="0" err="1" smtClean="0">
                <a:latin typeface="Times New Roman" panose="02020603050405020304" pitchFamily="18" charset="0"/>
                <a:cs typeface="Times New Roman" panose="02020603050405020304" pitchFamily="18" charset="0"/>
              </a:rPr>
              <a:t>Ghép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tầng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bằng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tụ</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liên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lạc</a:t>
            </a:r>
            <a:endParaRPr lang="en-US" sz="2600" dirty="0" smtClean="0">
              <a:latin typeface="Times New Roman" panose="02020603050405020304" pitchFamily="18" charset="0"/>
              <a:cs typeface="Times New Roman" panose="02020603050405020304" pitchFamily="18" charset="0"/>
            </a:endParaRPr>
          </a:p>
          <a:p>
            <a:r>
              <a:rPr lang="en-US" sz="2600" dirty="0" smtClean="0">
                <a:latin typeface="Times New Roman" panose="02020603050405020304" pitchFamily="18" charset="0"/>
                <a:cs typeface="Times New Roman" panose="02020603050405020304" pitchFamily="18" charset="0"/>
              </a:rPr>
              <a:t>c/ </a:t>
            </a:r>
            <a:r>
              <a:rPr lang="en-US" sz="2600" dirty="0" err="1" smtClean="0">
                <a:latin typeface="Times New Roman" panose="02020603050405020304" pitchFamily="18" charset="0"/>
                <a:cs typeface="Times New Roman" panose="02020603050405020304" pitchFamily="18" charset="0"/>
              </a:rPr>
              <a:t>Phối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hợp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trở</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kháng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giữa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tầng</a:t>
            </a:r>
            <a:r>
              <a:rPr lang="en-US" sz="2600" dirty="0" smtClean="0">
                <a:latin typeface="Times New Roman" panose="02020603050405020304" pitchFamily="18" charset="0"/>
                <a:cs typeface="Times New Roman" panose="02020603050405020304" pitchFamily="18" charset="0"/>
              </a:rPr>
              <a:t> KĐ</a:t>
            </a:r>
          </a:p>
          <a:p>
            <a:r>
              <a:rPr lang="en-US" sz="2600" dirty="0" smtClean="0">
                <a:latin typeface="Times New Roman" panose="02020603050405020304" pitchFamily="18" charset="0"/>
                <a:cs typeface="Times New Roman" panose="02020603050405020304" pitchFamily="18" charset="0"/>
              </a:rPr>
              <a:t>d/ a, b, c, </a:t>
            </a:r>
            <a:r>
              <a:rPr lang="en-US" sz="2600" dirty="0" err="1" smtClean="0">
                <a:latin typeface="Times New Roman" panose="02020603050405020304" pitchFamily="18" charset="0"/>
                <a:cs typeface="Times New Roman" panose="02020603050405020304" pitchFamily="18" charset="0"/>
              </a:rPr>
              <a:t>đều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đúng</a:t>
            </a:r>
            <a:endParaRPr lang="en-US" sz="2600" dirty="0" smtClean="0">
              <a:latin typeface="Times New Roman" panose="02020603050405020304" pitchFamily="18" charset="0"/>
              <a:cs typeface="Times New Roman" panose="02020603050405020304" pitchFamily="18" charset="0"/>
            </a:endParaRPr>
          </a:p>
          <a:p>
            <a:endParaRPr lang="en-US" dirty="0" smtClean="0"/>
          </a:p>
          <a:p>
            <a:r>
              <a:rPr lang="en-US" dirty="0"/>
              <a:t> </a:t>
            </a:r>
            <a:r>
              <a:rPr lang="en-US" baseline="30000" dirty="0"/>
              <a:t>	</a:t>
            </a:r>
            <a:endParaRPr lang="vi-VN" dirty="0"/>
          </a:p>
        </p:txBody>
      </p:sp>
    </p:spTree>
    <p:extLst>
      <p:ext uri="{BB962C8B-B14F-4D97-AF65-F5344CB8AC3E}">
        <p14:creationId xmlns:p14="http://schemas.microsoft.com/office/powerpoint/2010/main" val="34173507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4" y="225705"/>
            <a:ext cx="11543695" cy="5981926"/>
          </a:xfrm>
        </p:spPr>
        <p:txBody>
          <a:bodyPr>
            <a:normAutofit/>
          </a:bodyPr>
          <a:lstStyle/>
          <a:p>
            <a:r>
              <a:rPr lang="en-US" sz="2400" dirty="0" smtClean="0">
                <a:latin typeface="Times New Roman" panose="02020603050405020304" pitchFamily="18" charset="0"/>
                <a:cs typeface="Times New Roman" panose="02020603050405020304" pitchFamily="18" charset="0"/>
              </a:rPr>
              <a:t>CÂU 9:</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OP-AMP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a/ KĐ </a:t>
            </a:r>
            <a:r>
              <a:rPr lang="en-US" sz="2400" dirty="0" err="1" smtClean="0">
                <a:latin typeface="Times New Roman" panose="02020603050405020304" pitchFamily="18" charset="0"/>
                <a:cs typeface="Times New Roman" panose="02020603050405020304" pitchFamily="18" charset="0"/>
              </a:rPr>
              <a:t>tuyến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dương</a:t>
            </a:r>
            <a:r>
              <a:rPr lang="en-US" sz="2400" dirty="0" smtClean="0">
                <a:latin typeface="Times New Roman" panose="02020603050405020304" pitchFamily="18" charset="0"/>
                <a:cs typeface="Times New Roman" panose="02020603050405020304" pitchFamily="18" charset="0"/>
              </a:rPr>
              <a:t>		c/ </a:t>
            </a:r>
            <a:r>
              <a:rPr lang="en-US" sz="2400" dirty="0" err="1" smtClean="0">
                <a:latin typeface="Times New Roman" panose="02020603050405020304" pitchFamily="18" charset="0"/>
                <a:cs typeface="Times New Roman" panose="02020603050405020304" pitchFamily="18" charset="0"/>
              </a:rPr>
              <a:t>Bão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âm</a:t>
            </a:r>
            <a:r>
              <a:rPr lang="en-US" sz="2400" dirty="0" smtClean="0">
                <a:latin typeface="Times New Roman" panose="02020603050405020304" pitchFamily="18" charset="0"/>
                <a:cs typeface="Times New Roman" panose="02020603050405020304" pitchFamily="18" charset="0"/>
              </a:rPr>
              <a:t>	        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CÂU 10: Cho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15KΩ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150KΩ</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 1,5V</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ngõ</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V</a:t>
            </a:r>
            <a:r>
              <a:rPr lang="en-US" sz="2400" baseline="-25000" dirty="0" smtClean="0">
                <a:latin typeface="Times New Roman" panose="02020603050405020304" pitchFamily="18" charset="0"/>
                <a:cs typeface="Times New Roman" panose="02020603050405020304" pitchFamily="18" charset="0"/>
              </a:rPr>
              <a:t>0</a:t>
            </a:r>
          </a:p>
          <a:p>
            <a:endParaRPr lang="en-US" sz="2400" baseline="-250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 V</a:t>
            </a:r>
            <a:r>
              <a:rPr lang="en-US" sz="2400" baseline="-25000" dirty="0" smtClean="0">
                <a:latin typeface="Times New Roman" panose="02020603050405020304" pitchFamily="18" charset="0"/>
                <a:cs typeface="Times New Roman" panose="02020603050405020304" pitchFamily="18" charset="0"/>
              </a:rPr>
              <a:t>0 </a:t>
            </a:r>
            <a:r>
              <a:rPr lang="en-US" sz="2400" dirty="0" smtClean="0">
                <a:latin typeface="Times New Roman" panose="02020603050405020304" pitchFamily="18" charset="0"/>
                <a:cs typeface="Times New Roman" panose="02020603050405020304" pitchFamily="18" charset="0"/>
              </a:rPr>
              <a:t> = -15V</a:t>
            </a:r>
            <a:endParaRPr lang="en-US" sz="2400" baseline="-250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 V</a:t>
            </a:r>
            <a:r>
              <a:rPr lang="en-US" sz="2400" baseline="-25000" dirty="0" smtClean="0">
                <a:latin typeface="Times New Roman" panose="02020603050405020304" pitchFamily="18" charset="0"/>
                <a:cs typeface="Times New Roman" panose="02020603050405020304" pitchFamily="18" charset="0"/>
              </a:rPr>
              <a:t>0</a:t>
            </a:r>
            <a:r>
              <a:rPr lang="en-US" sz="2400" dirty="0" smtClean="0">
                <a:latin typeface="Times New Roman" panose="02020603050405020304" pitchFamily="18" charset="0"/>
                <a:cs typeface="Times New Roman" panose="02020603050405020304" pitchFamily="18" charset="0"/>
              </a:rPr>
              <a:t> = 15V</a:t>
            </a:r>
            <a:endParaRPr lang="en-US" sz="2400" baseline="-250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V</a:t>
            </a:r>
            <a:r>
              <a:rPr lang="en-US" sz="2400" baseline="-25000" dirty="0" smtClean="0">
                <a:latin typeface="Times New Roman" panose="02020603050405020304" pitchFamily="18" charset="0"/>
                <a:cs typeface="Times New Roman" panose="02020603050405020304" pitchFamily="18" charset="0"/>
              </a:rPr>
              <a:t>0 </a:t>
            </a:r>
            <a:r>
              <a:rPr lang="en-US" sz="2400" dirty="0" smtClean="0">
                <a:latin typeface="Times New Roman" panose="02020603050405020304" pitchFamily="18" charset="0"/>
                <a:cs typeface="Times New Roman" panose="02020603050405020304" pitchFamily="18" charset="0"/>
              </a:rPr>
              <a:t> = 10V</a:t>
            </a:r>
            <a:endParaRPr lang="en-US" sz="2400" baseline="-250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d/ V</a:t>
            </a:r>
            <a:r>
              <a:rPr lang="en-US" sz="2400" baseline="-25000" dirty="0" smtClean="0">
                <a:latin typeface="Times New Roman" panose="02020603050405020304" pitchFamily="18" charset="0"/>
                <a:cs typeface="Times New Roman" panose="02020603050405020304" pitchFamily="18" charset="0"/>
              </a:rPr>
              <a:t>0 </a:t>
            </a:r>
            <a:r>
              <a:rPr lang="en-US" sz="2400" dirty="0" smtClean="0">
                <a:latin typeface="Times New Roman" panose="02020603050405020304" pitchFamily="18" charset="0"/>
                <a:cs typeface="Times New Roman" panose="02020603050405020304" pitchFamily="18" charset="0"/>
              </a:rPr>
              <a:t> = -10V</a:t>
            </a:r>
            <a:endParaRPr lang="en-US" sz="2400" baseline="-250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baseline="-25000" dirty="0">
              <a:latin typeface="Times New Roman" panose="02020603050405020304" pitchFamily="18" charset="0"/>
              <a:cs typeface="Times New Roman" panose="02020603050405020304" pitchFamily="18" charset="0"/>
            </a:endParaRPr>
          </a:p>
          <a:p>
            <a:endParaRPr lang="en-US" sz="2400" baseline="-25000" dirty="0" smtClean="0">
              <a:latin typeface="Times New Roman" panose="02020603050405020304" pitchFamily="18" charset="0"/>
              <a:cs typeface="Times New Roman" panose="02020603050405020304" pitchFamily="18" charset="0"/>
            </a:endParaRPr>
          </a:p>
          <a:p>
            <a:endParaRPr lang="en-US" sz="2400" baseline="-25000" dirty="0">
              <a:latin typeface="Times New Roman" panose="02020603050405020304" pitchFamily="18" charset="0"/>
              <a:cs typeface="Times New Roman" panose="02020603050405020304" pitchFamily="18" charset="0"/>
            </a:endParaRPr>
          </a:p>
          <a:p>
            <a:endParaRPr lang="en-US" sz="2400" baseline="-25000" dirty="0" smtClean="0">
              <a:latin typeface="Times New Roman" panose="02020603050405020304" pitchFamily="18" charset="0"/>
              <a:cs typeface="Times New Roman" panose="02020603050405020304" pitchFamily="18" charset="0"/>
            </a:endParaRPr>
          </a:p>
          <a:p>
            <a:endParaRPr lang="en-US" sz="2400" baseline="-25000" dirty="0">
              <a:latin typeface="Times New Roman" panose="02020603050405020304" pitchFamily="18" charset="0"/>
              <a:cs typeface="Times New Roman" panose="02020603050405020304" pitchFamily="18" charset="0"/>
            </a:endParaRPr>
          </a:p>
          <a:p>
            <a:endParaRPr lang="en-US" baseline="-25000" dirty="0" smtClean="0">
              <a:latin typeface="Times New Roman" panose="02020603050405020304" pitchFamily="18" charset="0"/>
              <a:cs typeface="Times New Roman" panose="02020603050405020304" pitchFamily="18" charset="0"/>
            </a:endParaRPr>
          </a:p>
          <a:p>
            <a:endParaRPr lang="en-US" baseline="-25000" dirty="0">
              <a:latin typeface="Times New Roman" panose="02020603050405020304" pitchFamily="18" charset="0"/>
              <a:cs typeface="Times New Roman" panose="02020603050405020304" pitchFamily="18" charset="0"/>
            </a:endParaRPr>
          </a:p>
          <a:p>
            <a:endParaRPr lang="en-US" baseline="-25000" dirty="0" smtClean="0">
              <a:latin typeface="Times New Roman" panose="02020603050405020304" pitchFamily="18" charset="0"/>
              <a:cs typeface="Times New Roman" panose="02020603050405020304" pitchFamily="18" charset="0"/>
            </a:endParaRPr>
          </a:p>
          <a:p>
            <a:endParaRPr lang="en-US" baseline="-25000" dirty="0">
              <a:latin typeface="Times New Roman" panose="02020603050405020304" pitchFamily="18" charset="0"/>
              <a:cs typeface="Times New Roman" panose="02020603050405020304" pitchFamily="18" charset="0"/>
            </a:endParaRPr>
          </a:p>
          <a:p>
            <a:endParaRPr lang="en-US" baseline="-25000" dirty="0" smtClean="0">
              <a:latin typeface="Times New Roman" panose="02020603050405020304" pitchFamily="18" charset="0"/>
              <a:cs typeface="Times New Roman" panose="02020603050405020304" pitchFamily="18" charset="0"/>
            </a:endParaRPr>
          </a:p>
          <a:p>
            <a:endParaRPr lang="en-US" baseline="-25000" dirty="0">
              <a:latin typeface="Times New Roman" panose="02020603050405020304" pitchFamily="18" charset="0"/>
              <a:cs typeface="Times New Roman" panose="02020603050405020304" pitchFamily="18" charset="0"/>
            </a:endParaRPr>
          </a:p>
          <a:p>
            <a:endParaRPr lang="en-US" baseline="-25000" dirty="0" smtClean="0">
              <a:latin typeface="Times New Roman" panose="02020603050405020304" pitchFamily="18" charset="0"/>
              <a:cs typeface="Times New Roman" panose="02020603050405020304" pitchFamily="18" charset="0"/>
            </a:endParaRPr>
          </a:p>
          <a:p>
            <a:endParaRPr lang="vi-VN" dirty="0"/>
          </a:p>
        </p:txBody>
      </p:sp>
      <p:pic>
        <p:nvPicPr>
          <p:cNvPr id="4" name="Picture 3" descr="http://upload.wikimedia.org/wikipedia/commons/thumb/4/41/Op-Amp_Inverting_Amplifier.svg/1000px-Op-Amp_Inverting_Amplifier.svg.png"/>
          <p:cNvPicPr/>
          <p:nvPr/>
        </p:nvPicPr>
        <p:blipFill>
          <a:blip r:embed="rId2"/>
          <a:srcRect/>
          <a:stretch>
            <a:fillRect/>
          </a:stretch>
        </p:blipFill>
        <p:spPr bwMode="auto">
          <a:xfrm>
            <a:off x="3451794" y="2824783"/>
            <a:ext cx="4383688" cy="2922875"/>
          </a:xfrm>
          <a:prstGeom prst="rect">
            <a:avLst/>
          </a:prstGeom>
          <a:noFill/>
          <a:ln w="9525">
            <a:noFill/>
            <a:miter lim="800000"/>
            <a:headEnd/>
            <a:tailEnd/>
          </a:ln>
        </p:spPr>
      </p:pic>
    </p:spTree>
    <p:extLst>
      <p:ext uri="{BB962C8B-B14F-4D97-AF65-F5344CB8AC3E}">
        <p14:creationId xmlns:p14="http://schemas.microsoft.com/office/powerpoint/2010/main" val="314072997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ĐÁP ÁN</a:t>
            </a:r>
            <a:endParaRPr lang="vi-VN" dirty="0"/>
          </a:p>
        </p:txBody>
      </p:sp>
      <p:sp>
        <p:nvSpPr>
          <p:cNvPr id="3" name="Content Placeholder 2"/>
          <p:cNvSpPr>
            <a:spLocks noGrp="1"/>
          </p:cNvSpPr>
          <p:nvPr>
            <p:ph idx="1"/>
          </p:nvPr>
        </p:nvSpPr>
        <p:spPr>
          <a:xfrm>
            <a:off x="677334" y="1681617"/>
            <a:ext cx="8596668" cy="3880773"/>
          </a:xfrm>
        </p:spPr>
        <p:txBody>
          <a:bodyPr>
            <a:normAutofit lnSpcReduction="10000"/>
          </a:bodyPr>
          <a:lstStyle/>
          <a:p>
            <a:r>
              <a:rPr lang="en-US" dirty="0" smtClean="0"/>
              <a:t>1/ </a:t>
            </a:r>
            <a:r>
              <a:rPr lang="en-US" dirty="0"/>
              <a:t>C</a:t>
            </a:r>
            <a:r>
              <a:rPr lang="en-US" dirty="0" smtClean="0"/>
              <a:t> </a:t>
            </a:r>
          </a:p>
          <a:p>
            <a:r>
              <a:rPr lang="en-US" dirty="0" smtClean="0"/>
              <a:t>2/ </a:t>
            </a:r>
            <a:r>
              <a:rPr lang="en-US" dirty="0"/>
              <a:t>C</a:t>
            </a:r>
            <a:endParaRPr lang="en-US" dirty="0" smtClean="0"/>
          </a:p>
          <a:p>
            <a:r>
              <a:rPr lang="en-US" dirty="0" smtClean="0"/>
              <a:t>3/ D</a:t>
            </a:r>
          </a:p>
          <a:p>
            <a:r>
              <a:rPr lang="en-US" dirty="0" smtClean="0"/>
              <a:t>4/ B</a:t>
            </a:r>
          </a:p>
          <a:p>
            <a:r>
              <a:rPr lang="en-US" dirty="0" smtClean="0"/>
              <a:t>5/ C</a:t>
            </a:r>
          </a:p>
          <a:p>
            <a:r>
              <a:rPr lang="en-US" dirty="0" smtClean="0"/>
              <a:t>6/ A</a:t>
            </a:r>
          </a:p>
          <a:p>
            <a:r>
              <a:rPr lang="en-US" dirty="0" smtClean="0"/>
              <a:t>7/ C</a:t>
            </a:r>
          </a:p>
          <a:p>
            <a:r>
              <a:rPr lang="en-US" dirty="0" smtClean="0"/>
              <a:t>8/ A</a:t>
            </a:r>
          </a:p>
          <a:p>
            <a:r>
              <a:rPr lang="en-US" dirty="0" smtClean="0"/>
              <a:t>9/ D</a:t>
            </a:r>
          </a:p>
          <a:p>
            <a:r>
              <a:rPr lang="en-US" dirty="0" smtClean="0"/>
              <a:t>10/A</a:t>
            </a:r>
            <a:endParaRPr lang="vi-VN" dirty="0"/>
          </a:p>
        </p:txBody>
      </p:sp>
    </p:spTree>
    <p:extLst>
      <p:ext uri="{BB962C8B-B14F-4D97-AF65-F5344CB8AC3E}">
        <p14:creationId xmlns:p14="http://schemas.microsoft.com/office/powerpoint/2010/main" val="25743696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p:txBody>
          <a:bodyPr>
            <a:normAutofit/>
          </a:bodyPr>
          <a:lstStyle/>
          <a:p>
            <a:r>
              <a:rPr lang="en-US" sz="2400" b="1" dirty="0" smtClean="0">
                <a:latin typeface="Times New Roman" panose="02020603050405020304" pitchFamily="18" charset="0"/>
                <a:cs typeface="Times New Roman" panose="02020603050405020304" pitchFamily="18" charset="0"/>
              </a:rPr>
              <a:t>2.6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trừ</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đảo</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1113531" y="3701140"/>
            <a:ext cx="1424258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232880710"/>
              </p:ext>
            </p:extLst>
          </p:nvPr>
        </p:nvGraphicFramePr>
        <p:xfrm>
          <a:off x="1292528" y="3701140"/>
          <a:ext cx="6942294" cy="2743202"/>
        </p:xfrm>
        <a:graphic>
          <a:graphicData uri="http://schemas.openxmlformats.org/presentationml/2006/ole">
            <mc:AlternateContent xmlns:mc="http://schemas.openxmlformats.org/markup-compatibility/2006">
              <mc:Choice xmlns:v="urn:schemas-microsoft-com:vml" Requires="v">
                <p:oleObj spid="_x0000_s13328" r:id="rId3" imgW="5086546" imgH="2000140" progId="Visio.Drawing.15">
                  <p:embed/>
                </p:oleObj>
              </mc:Choice>
              <mc:Fallback>
                <p:oleObj r:id="rId3" imgW="5086546" imgH="2000140" progId="Visio.Drawing.15">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2528" y="3701140"/>
                        <a:ext cx="6942294" cy="2743202"/>
                      </a:xfrm>
                      <a:prstGeom prst="rect">
                        <a:avLst/>
                      </a:prstGeom>
                      <a:noFill/>
                    </p:spPr>
                  </p:pic>
                </p:oleObj>
              </mc:Fallback>
            </mc:AlternateContent>
          </a:graphicData>
        </a:graphic>
      </p:graphicFrame>
    </p:spTree>
    <p:extLst>
      <p:ext uri="{BB962C8B-B14F-4D97-AF65-F5344CB8AC3E}">
        <p14:creationId xmlns:p14="http://schemas.microsoft.com/office/powerpoint/2010/main" val="391824669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362" y="325173"/>
            <a:ext cx="8596668" cy="574714"/>
          </a:xfrm>
        </p:spPr>
        <p:txBody>
          <a:bodyPr/>
          <a:lstStyle/>
          <a:p>
            <a:r>
              <a:rPr lang="en-US" sz="2400" b="1" dirty="0">
                <a:latin typeface="Times New Roman" panose="02020603050405020304" pitchFamily="18" charset="0"/>
                <a:cs typeface="Times New Roman" panose="02020603050405020304" pitchFamily="18" charset="0"/>
              </a:rPr>
              <a:t>2.6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trừ</a:t>
            </a:r>
            <a:r>
              <a:rPr lang="en-US" sz="2400" b="1" dirty="0">
                <a:latin typeface="Times New Roman" panose="02020603050405020304" pitchFamily="18" charset="0"/>
                <a:cs typeface="Times New Roman" panose="02020603050405020304" pitchFamily="18" charset="0"/>
              </a:rPr>
              <a:t>:</a:t>
            </a:r>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362" y="1166915"/>
            <a:ext cx="6296904" cy="5039428"/>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1842577637"/>
              </p:ext>
            </p:extLst>
          </p:nvPr>
        </p:nvGraphicFramePr>
        <p:xfrm>
          <a:off x="6001148" y="1382484"/>
          <a:ext cx="4469643" cy="1766150"/>
        </p:xfrm>
        <a:graphic>
          <a:graphicData uri="http://schemas.openxmlformats.org/presentationml/2006/ole">
            <mc:AlternateContent xmlns:mc="http://schemas.openxmlformats.org/markup-compatibility/2006">
              <mc:Choice xmlns:v="urn:schemas-microsoft-com:vml" Requires="v">
                <p:oleObj spid="_x0000_s14350" r:id="rId4" imgW="5086546" imgH="2000140" progId="Visio.Drawing.15">
                  <p:embed/>
                </p:oleObj>
              </mc:Choice>
              <mc:Fallback>
                <p:oleObj r:id="rId4" imgW="5086546" imgH="2000140" progId="Visio.Drawing.1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1148" y="1382484"/>
                        <a:ext cx="4469643" cy="1766150"/>
                      </a:xfrm>
                      <a:prstGeom prst="rect">
                        <a:avLst/>
                      </a:prstGeom>
                      <a:noFill/>
                    </p:spPr>
                  </p:pic>
                </p:oleObj>
              </mc:Fallback>
            </mc:AlternateContent>
          </a:graphicData>
        </a:graphic>
      </p:graphicFrame>
      <p:sp>
        <p:nvSpPr>
          <p:cNvPr id="7" name="TextBox 6"/>
          <p:cNvSpPr txBox="1"/>
          <p:nvPr/>
        </p:nvSpPr>
        <p:spPr>
          <a:xfrm>
            <a:off x="812800" y="6211669"/>
            <a:ext cx="10923183" cy="646331"/>
          </a:xfrm>
          <a:prstGeom prst="rect">
            <a:avLst/>
          </a:prstGeom>
          <a:noFill/>
        </p:spPr>
        <p:txBody>
          <a:bodyPr wrap="none" rtlCol="0">
            <a:spAutoFit/>
          </a:bodyPr>
          <a:lstStyle/>
          <a:p>
            <a:r>
              <a:rPr lang="de-DE" dirty="0"/>
              <a:t>Như vậy điện áp ra tỉ lệ với hiệu số của 2 điện áp vào V</a:t>
            </a:r>
            <a:r>
              <a:rPr lang="de-DE" baseline="-25000" dirty="0"/>
              <a:t>1</a:t>
            </a:r>
            <a:r>
              <a:rPr lang="de-DE" dirty="0"/>
              <a:t> và V</a:t>
            </a:r>
            <a:r>
              <a:rPr lang="de-DE" baseline="-25000" dirty="0"/>
              <a:t>2</a:t>
            </a:r>
            <a:r>
              <a:rPr lang="de-DE" dirty="0"/>
              <a:t> nhưng với hai hệ số khuếch đại khác nhau.</a:t>
            </a:r>
            <a:endParaRPr lang="vi-VN" dirty="0"/>
          </a:p>
          <a:p>
            <a:endParaRPr lang="vi-VN" dirty="0"/>
          </a:p>
        </p:txBody>
      </p:sp>
    </p:spTree>
    <p:extLst>
      <p:ext uri="{BB962C8B-B14F-4D97-AF65-F5344CB8AC3E}">
        <p14:creationId xmlns:p14="http://schemas.microsoft.com/office/powerpoint/2010/main" val="4084258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278" y="790009"/>
            <a:ext cx="8596668" cy="1409925"/>
          </a:xfrm>
        </p:spPr>
        <p:txBody>
          <a:bodyPr/>
          <a:lstStyle/>
          <a:p>
            <a:r>
              <a:rPr lang="de-DE" sz="2400" dirty="0">
                <a:latin typeface="Times New Roman" panose="02020603050405020304" pitchFamily="18" charset="0"/>
                <a:cs typeface="Times New Roman" panose="02020603050405020304" pitchFamily="18" charset="0"/>
              </a:rPr>
              <a:t>Mạch được hiệu chỉnh lại bằng cách giảm thành phần điện áp vào V</a:t>
            </a:r>
            <a:r>
              <a:rPr lang="de-DE" sz="2400" baseline="-25000" dirty="0">
                <a:latin typeface="Times New Roman" panose="02020603050405020304" pitchFamily="18" charset="0"/>
                <a:cs typeface="Times New Roman" panose="02020603050405020304" pitchFamily="18" charset="0"/>
              </a:rPr>
              <a:t>2</a:t>
            </a:r>
            <a:r>
              <a:rPr lang="de-DE" sz="2400" dirty="0">
                <a:latin typeface="Times New Roman" panose="02020603050405020304" pitchFamily="18" charset="0"/>
                <a:cs typeface="Times New Roman" panose="02020603050405020304" pitchFamily="18" charset="0"/>
              </a:rPr>
              <a:t> với cầu phân áp gồm hai điện trở R</a:t>
            </a:r>
            <a:r>
              <a:rPr lang="de-DE" sz="2400" baseline="-25000" dirty="0">
                <a:latin typeface="Times New Roman" panose="02020603050405020304" pitchFamily="18" charset="0"/>
                <a:cs typeface="Times New Roman" panose="02020603050405020304" pitchFamily="18" charset="0"/>
              </a:rPr>
              <a:t>2</a:t>
            </a:r>
            <a:r>
              <a:rPr lang="de-DE" sz="2400" dirty="0">
                <a:latin typeface="Times New Roman" panose="02020603050405020304" pitchFamily="18" charset="0"/>
                <a:cs typeface="Times New Roman" panose="02020603050405020304" pitchFamily="18" charset="0"/>
              </a:rPr>
              <a:t> và R</a:t>
            </a:r>
            <a:r>
              <a:rPr lang="de-DE" sz="2400" baseline="-25000" dirty="0">
                <a:latin typeface="Times New Roman" panose="02020603050405020304" pitchFamily="18" charset="0"/>
                <a:cs typeface="Times New Roman" panose="02020603050405020304" pitchFamily="18" charset="0"/>
              </a:rPr>
              <a:t>4</a:t>
            </a:r>
            <a:r>
              <a:rPr lang="de-DE" sz="2400" dirty="0">
                <a:latin typeface="Times New Roman" panose="02020603050405020304" pitchFamily="18" charset="0"/>
                <a:cs typeface="Times New Roman" panose="02020603050405020304" pitchFamily="18" charset="0"/>
              </a:rPr>
              <a:t> như hình vẽ sau:</a:t>
            </a:r>
            <a:endParaRPr lang="vi-VN" sz="24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51788" y="1494972"/>
            <a:ext cx="13837159"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095030079"/>
              </p:ext>
            </p:extLst>
          </p:nvPr>
        </p:nvGraphicFramePr>
        <p:xfrm>
          <a:off x="1660468" y="2199934"/>
          <a:ext cx="5382172" cy="2569028"/>
        </p:xfrm>
        <a:graphic>
          <a:graphicData uri="http://schemas.openxmlformats.org/presentationml/2006/ole">
            <mc:AlternateContent xmlns:mc="http://schemas.openxmlformats.org/markup-compatibility/2006">
              <mc:Choice xmlns:v="urn:schemas-microsoft-com:vml" Requires="v">
                <p:oleObj spid="_x0000_s15375" r:id="rId3" imgW="5086546" imgH="2428881" progId="Visio.Drawing.15">
                  <p:embed/>
                </p:oleObj>
              </mc:Choice>
              <mc:Fallback>
                <p:oleObj r:id="rId3" imgW="5086546" imgH="2428881" progId="Visio.Drawing.15">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0468" y="2199934"/>
                        <a:ext cx="5382172" cy="2569028"/>
                      </a:xfrm>
                      <a:prstGeom prst="rect">
                        <a:avLst/>
                      </a:prstGeom>
                      <a:noFill/>
                    </p:spPr>
                  </p:pic>
                </p:oleObj>
              </mc:Fallback>
            </mc:AlternateContent>
          </a:graphicData>
        </a:graphic>
      </p:graphicFrame>
    </p:spTree>
    <p:extLst>
      <p:ext uri="{BB962C8B-B14F-4D97-AF65-F5344CB8AC3E}">
        <p14:creationId xmlns:p14="http://schemas.microsoft.com/office/powerpoint/2010/main" val="1411715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8000" y="428517"/>
            <a:ext cx="6516914" cy="6310962"/>
          </a:xfrm>
        </p:spPr>
      </p:pic>
      <p:graphicFrame>
        <p:nvGraphicFramePr>
          <p:cNvPr id="5" name="Object 4"/>
          <p:cNvGraphicFramePr>
            <a:graphicFrameLocks noChangeAspect="1"/>
          </p:cNvGraphicFramePr>
          <p:nvPr>
            <p:extLst>
              <p:ext uri="{D42A27DB-BD31-4B8C-83A1-F6EECF244321}">
                <p14:modId xmlns:p14="http://schemas.microsoft.com/office/powerpoint/2010/main" val="314812172"/>
              </p:ext>
            </p:extLst>
          </p:nvPr>
        </p:nvGraphicFramePr>
        <p:xfrm>
          <a:off x="4548811" y="428517"/>
          <a:ext cx="5382172" cy="2569028"/>
        </p:xfrm>
        <a:graphic>
          <a:graphicData uri="http://schemas.openxmlformats.org/presentationml/2006/ole">
            <mc:AlternateContent xmlns:mc="http://schemas.openxmlformats.org/markup-compatibility/2006">
              <mc:Choice xmlns:v="urn:schemas-microsoft-com:vml" Requires="v">
                <p:oleObj spid="_x0000_s16397" r:id="rId4" imgW="5086546" imgH="2428881" progId="Visio.Drawing.15">
                  <p:embed/>
                </p:oleObj>
              </mc:Choice>
              <mc:Fallback>
                <p:oleObj r:id="rId4" imgW="5086546" imgH="2428881" progId="Visio.Drawing.1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8811" y="428517"/>
                        <a:ext cx="5382172" cy="2569028"/>
                      </a:xfrm>
                      <a:prstGeom prst="rect">
                        <a:avLst/>
                      </a:prstGeom>
                      <a:noFill/>
                    </p:spPr>
                  </p:pic>
                </p:oleObj>
              </mc:Fallback>
            </mc:AlternateContent>
          </a:graphicData>
        </a:graphic>
      </p:graphicFrame>
    </p:spTree>
    <p:extLst>
      <p:ext uri="{BB962C8B-B14F-4D97-AF65-F5344CB8AC3E}">
        <p14:creationId xmlns:p14="http://schemas.microsoft.com/office/powerpoint/2010/main" val="32576712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p:txBody>
          <a:bodyPr>
            <a:normAutofit/>
          </a:bodyPr>
          <a:lstStyle/>
          <a:p>
            <a:r>
              <a:rPr lang="en-US" sz="2400" b="1" dirty="0" smtClean="0">
                <a:latin typeface="Times New Roman" panose="02020603050405020304" pitchFamily="18" charset="0"/>
                <a:cs typeface="Times New Roman" panose="02020603050405020304" pitchFamily="18" charset="0"/>
              </a:rPr>
              <a:t>2.7 MẠCH TÍCH PHÂN – MẠCH VI PHÂN</a:t>
            </a:r>
          </a:p>
          <a:p>
            <a:r>
              <a:rPr lang="en-US" sz="2400" b="1" dirty="0" smtClean="0">
                <a:latin typeface="Times New Roman" panose="02020603050405020304" pitchFamily="18" charset="0"/>
                <a:cs typeface="Times New Roman" panose="02020603050405020304" pitchFamily="18" charset="0"/>
              </a:rPr>
              <a:t>2.7.1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a:t>
            </a:r>
          </a:p>
          <a:p>
            <a:endParaRPr lang="vi-VN"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34" y="3235829"/>
            <a:ext cx="5957609" cy="3191143"/>
          </a:xfrm>
          <a:prstGeom prst="rect">
            <a:avLst/>
          </a:prstGeom>
        </p:spPr>
      </p:pic>
    </p:spTree>
    <p:extLst>
      <p:ext uri="{BB962C8B-B14F-4D97-AF65-F5344CB8AC3E}">
        <p14:creationId xmlns:p14="http://schemas.microsoft.com/office/powerpoint/2010/main" val="8058734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3431" y="3151552"/>
            <a:ext cx="8183117" cy="288647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4915" y="0"/>
            <a:ext cx="5212543" cy="2792055"/>
          </a:xfrm>
          <a:prstGeom prst="rect">
            <a:avLst/>
          </a:prstGeom>
        </p:spPr>
      </p:pic>
    </p:spTree>
    <p:extLst>
      <p:ext uri="{BB962C8B-B14F-4D97-AF65-F5344CB8AC3E}">
        <p14:creationId xmlns:p14="http://schemas.microsoft.com/office/powerpoint/2010/main" val="42424242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9" y="825275"/>
            <a:ext cx="8596668" cy="3880773"/>
          </a:xfrm>
        </p:spPr>
        <p:txBody>
          <a:bodyPr/>
          <a:lstStyle/>
          <a:p>
            <a:r>
              <a:rPr lang="en-US" sz="2400" b="1" dirty="0">
                <a:latin typeface="Times New Roman" panose="02020603050405020304" pitchFamily="18" charset="0"/>
                <a:cs typeface="Times New Roman" panose="02020603050405020304" pitchFamily="18" charset="0"/>
              </a:rPr>
              <a:t>2.7.1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tích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a:t>
            </a:r>
          </a:p>
          <a:p>
            <a:r>
              <a:rPr lang="en-US" b="1" dirty="0" smtClean="0"/>
              <a:t>DẠNG SÓNG:</a:t>
            </a: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618695" y="2307090"/>
            <a:ext cx="6742975" cy="1974624"/>
          </a:xfrm>
          <a:prstGeom prst="rect">
            <a:avLst/>
          </a:prstGeom>
        </p:spPr>
      </p:pic>
    </p:spTree>
    <p:extLst>
      <p:ext uri="{BB962C8B-B14F-4D97-AF65-F5344CB8AC3E}">
        <p14:creationId xmlns:p14="http://schemas.microsoft.com/office/powerpoint/2010/main" val="16853883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5135" y="839788"/>
            <a:ext cx="8554031" cy="4936898"/>
          </a:xfrm>
        </p:spPr>
      </p:pic>
    </p:spTree>
    <p:extLst>
      <p:ext uri="{BB962C8B-B14F-4D97-AF65-F5344CB8AC3E}">
        <p14:creationId xmlns:p14="http://schemas.microsoft.com/office/powerpoint/2010/main" val="13370479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2.7.2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tích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có</a:t>
            </a:r>
            <a:r>
              <a:rPr lang="en-US" sz="2400" b="1" dirty="0" smtClean="0">
                <a:latin typeface="Times New Roman" panose="02020603050405020304" pitchFamily="18" charset="0"/>
                <a:cs typeface="Times New Roman" panose="02020603050405020304" pitchFamily="18" charset="0"/>
              </a:rPr>
              <a:t> Reset</a:t>
            </a:r>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666" y="2836861"/>
            <a:ext cx="8168336" cy="3204501"/>
          </a:xfrm>
          <a:prstGeom prst="rect">
            <a:avLst/>
          </a:prstGeom>
        </p:spPr>
      </p:pic>
    </p:spTree>
    <p:extLst>
      <p:ext uri="{BB962C8B-B14F-4D97-AF65-F5344CB8AC3E}">
        <p14:creationId xmlns:p14="http://schemas.microsoft.com/office/powerpoint/2010/main" val="86179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363" y="564017"/>
            <a:ext cx="8596668" cy="2962953"/>
          </a:xfrm>
        </p:spPr>
        <p:txBody>
          <a:bodyPr>
            <a:normAutofit/>
          </a:bodyPr>
          <a:lstStyle/>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đặt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 (reset) </a:t>
            </a:r>
            <a:r>
              <a:rPr lang="en-US" sz="2800" dirty="0" err="1">
                <a:latin typeface="Times New Roman" panose="02020603050405020304" pitchFamily="18" charset="0"/>
                <a:cs typeface="Times New Roman" panose="02020603050405020304" pitchFamily="18" charset="0"/>
              </a:rPr>
              <a:t>nhờ</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trở</a:t>
            </a:r>
            <a:r>
              <a:rPr lang="en-US" sz="2800" dirty="0">
                <a:latin typeface="Times New Roman" panose="02020603050405020304" pitchFamily="18" charset="0"/>
                <a:cs typeface="Times New Roman" panose="02020603050405020304" pitchFamily="18" charset="0"/>
              </a:rPr>
              <a:t> R</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a:t>
            </a:r>
            <a:r>
              <a:rPr lang="en-US" sz="2800" dirty="0">
                <a:latin typeface="Times New Roman" panose="02020603050405020304" pitchFamily="18" charset="0"/>
                <a:cs typeface="Times New Roman" panose="02020603050405020304" pitchFamily="18" charset="0"/>
              </a:rPr>
              <a:t> C </a:t>
            </a:r>
            <a:r>
              <a:rPr lang="en-US" sz="2800" dirty="0" err="1">
                <a:latin typeface="Times New Roman" panose="02020603050405020304" pitchFamily="18" charset="0"/>
                <a:cs typeface="Times New Roman" panose="02020603050405020304" pitchFamily="18" charset="0"/>
              </a:rPr>
              <a:t>sẽ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qua R</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R</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dòng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a:t>
            </a:r>
            <a:r>
              <a:rPr lang="en-US" sz="2800" dirty="0">
                <a:latin typeface="Times New Roman" panose="02020603050405020304" pitchFamily="18" charset="0"/>
                <a:cs typeface="Times New Roman" panose="02020603050405020304" pitchFamily="18" charset="0"/>
              </a:rPr>
              <a:t> C.</a:t>
            </a:r>
            <a:endParaRPr lang="vi-VN"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hết</a:t>
            </a:r>
            <a:r>
              <a:rPr lang="en-US" sz="2800" dirty="0">
                <a:latin typeface="Times New Roman" panose="02020603050405020304" pitchFamily="18" charset="0"/>
                <a:cs typeface="Times New Roman" panose="02020603050405020304" pitchFamily="18" charset="0"/>
              </a:rPr>
              <a:t> qua R</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phương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cs typeface="Times New Roman" panose="02020603050405020304" pitchFamily="18" charset="0"/>
              </a:rPr>
              <a:t>ngõ</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ngõ</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biểu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diễn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endParaRPr lang="vi-VN"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7833" y="3526970"/>
            <a:ext cx="7489459" cy="2868713"/>
          </a:xfrm>
          <a:prstGeom prst="rect">
            <a:avLst/>
          </a:prstGeom>
        </p:spPr>
      </p:pic>
    </p:spTree>
    <p:extLst>
      <p:ext uri="{BB962C8B-B14F-4D97-AF65-F5344CB8AC3E}">
        <p14:creationId xmlns:p14="http://schemas.microsoft.com/office/powerpoint/2010/main" val="97003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8" y="68013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2.7.2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vi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a:t>
            </a:r>
          </a:p>
          <a:p>
            <a:r>
              <a:rPr lang="en-US" sz="2400" dirty="0" err="1" smtClean="0">
                <a:latin typeface="Times New Roman" panose="02020603050405020304" pitchFamily="18" charset="0"/>
                <a:cs typeface="Times New Roman" panose="02020603050405020304" pitchFamily="18" charset="0"/>
              </a:rPr>
              <a:t>Nếu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R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C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vi </a:t>
            </a:r>
            <a:r>
              <a:rPr lang="en-US" sz="2400" dirty="0" err="1" smtClean="0">
                <a:latin typeface="Times New Roman" panose="02020603050405020304" pitchFamily="18" charset="0"/>
                <a:cs typeface="Times New Roman" panose="02020603050405020304" pitchFamily="18" charset="0"/>
              </a:rPr>
              <a:t>phân</a:t>
            </a:r>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vi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cơ</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bản</a:t>
            </a:r>
            <a:r>
              <a:rPr lang="en-US" sz="2400" b="1" dirty="0" smtClean="0">
                <a:latin typeface="Times New Roman" panose="02020603050405020304" pitchFamily="18" charset="0"/>
                <a:cs typeface="Times New Roman" panose="02020603050405020304" pitchFamily="18" charset="0"/>
              </a:rPr>
              <a:t>:</a:t>
            </a:r>
          </a:p>
          <a:p>
            <a:endParaRPr lang="vi-VN" sz="2400"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691848" y="2863169"/>
            <a:ext cx="5176337" cy="2536145"/>
          </a:xfrm>
          <a:prstGeom prst="rect">
            <a:avLst/>
          </a:prstGeom>
        </p:spPr>
      </p:pic>
      <p:sp>
        <p:nvSpPr>
          <p:cNvPr id="5" name="Rectangle 2"/>
          <p:cNvSpPr>
            <a:spLocks noChangeArrowheads="1"/>
          </p:cNvSpPr>
          <p:nvPr/>
        </p:nvSpPr>
        <p:spPr bwMode="auto">
          <a:xfrm>
            <a:off x="6522149" y="3897085"/>
            <a:ext cx="1682816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6" name="Object 5"/>
          <p:cNvGraphicFramePr>
            <a:graphicFrameLocks noChangeAspect="1"/>
          </p:cNvGraphicFramePr>
          <p:nvPr>
            <p:extLst>
              <p:ext uri="{D42A27DB-BD31-4B8C-83A1-F6EECF244321}">
                <p14:modId xmlns:p14="http://schemas.microsoft.com/office/powerpoint/2010/main" val="1954180602"/>
              </p:ext>
            </p:extLst>
          </p:nvPr>
        </p:nvGraphicFramePr>
        <p:xfrm>
          <a:off x="913324" y="5602514"/>
          <a:ext cx="3118915" cy="949235"/>
        </p:xfrm>
        <a:graphic>
          <a:graphicData uri="http://schemas.openxmlformats.org/presentationml/2006/ole">
            <mc:AlternateContent xmlns:mc="http://schemas.openxmlformats.org/markup-compatibility/2006">
              <mc:Choice xmlns:v="urn:schemas-microsoft-com:vml" Requires="v">
                <p:oleObj spid="_x0000_s18443" r:id="rId4" imgW="1320227" imgH="393529" progId="Equation.3">
                  <p:embed/>
                </p:oleObj>
              </mc:Choice>
              <mc:Fallback>
                <p:oleObj r:id="rId4" imgW="1320227"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3324" y="5602514"/>
                        <a:ext cx="3118915" cy="949235"/>
                      </a:xfrm>
                      <a:prstGeom prst="rect">
                        <a:avLst/>
                      </a:prstGeom>
                      <a:noFill/>
                    </p:spPr>
                  </p:pic>
                </p:oleObj>
              </mc:Fallback>
            </mc:AlternateContent>
          </a:graphicData>
        </a:graphic>
      </p:graphicFrame>
      <p:sp>
        <p:nvSpPr>
          <p:cNvPr id="2" name="TextBox 1"/>
          <p:cNvSpPr txBox="1"/>
          <p:nvPr/>
        </p:nvSpPr>
        <p:spPr>
          <a:xfrm>
            <a:off x="6006659" y="3268243"/>
            <a:ext cx="5383908" cy="2585323"/>
          </a:xfrm>
          <a:prstGeom prst="rect">
            <a:avLst/>
          </a:prstGeom>
          <a:noFill/>
        </p:spPr>
        <p:txBody>
          <a:bodyPr wrap="square" rtlCol="0">
            <a:spAutoFit/>
          </a:bodyPr>
          <a:lstStyle/>
          <a:p>
            <a:r>
              <a:rPr lang="en-US" dirty="0"/>
              <a:t>- </a:t>
            </a:r>
            <a:r>
              <a:rPr lang="pt-BR" dirty="0"/>
              <a:t>Nếu đặt ở ngõ  vào V</a:t>
            </a:r>
            <a:r>
              <a:rPr lang="pt-BR" baseline="-25000" dirty="0"/>
              <a:t>in</a:t>
            </a:r>
            <a:r>
              <a:rPr lang="pt-BR" dirty="0"/>
              <a:t> của mạch một xung điện áp hình chữ nhật, dòng điện nạp vào tụ lúc này chỉ bị giới  hạn bởi điện trở trong của nguồn điện áp vào, dòng điện này có giá trị rất lớn nên khi chạy qua R sẽ  làm cho điện áp ra V</a:t>
            </a:r>
            <a:r>
              <a:rPr lang="pt-BR" baseline="-25000" dirty="0"/>
              <a:t>out</a:t>
            </a:r>
            <a:r>
              <a:rPr lang="pt-BR" dirty="0"/>
              <a:t> có giá trị lớn . Khi tụ nạp đầy thì V</a:t>
            </a:r>
            <a:r>
              <a:rPr lang="pt-BR" baseline="-25000" dirty="0"/>
              <a:t>out</a:t>
            </a:r>
            <a:r>
              <a:rPr lang="pt-BR" dirty="0"/>
              <a:t> trở về 0, điện trở trong của nguồn điện áp vào càng nhỏ thì bề rộng của điện áp ra càng hẹp.</a:t>
            </a:r>
            <a:endParaRPr lang="vi-VN" dirty="0"/>
          </a:p>
          <a:p>
            <a:endParaRPr lang="vi-VN" dirty="0"/>
          </a:p>
        </p:txBody>
      </p:sp>
    </p:spTree>
    <p:extLst>
      <p:ext uri="{BB962C8B-B14F-4D97-AF65-F5344CB8AC3E}">
        <p14:creationId xmlns:p14="http://schemas.microsoft.com/office/powerpoint/2010/main" val="1307615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363" y="767218"/>
            <a:ext cx="8596668" cy="3880773"/>
          </a:xfrm>
        </p:spPr>
        <p:txBody>
          <a:bodyPr/>
          <a:lstStyle/>
          <a:p>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Mạch</a:t>
            </a:r>
            <a:r>
              <a:rPr lang="en-US" sz="2400" b="1" u="sng" dirty="0" smtClean="0">
                <a:latin typeface="Times New Roman" panose="02020603050405020304" pitchFamily="18" charset="0"/>
                <a:cs typeface="Times New Roman" panose="02020603050405020304" pitchFamily="18" charset="0"/>
              </a:rPr>
              <a:t> vi </a:t>
            </a:r>
            <a:r>
              <a:rPr lang="en-US" sz="2400" b="1" u="sng" dirty="0" err="1" smtClean="0">
                <a:latin typeface="Times New Roman" panose="02020603050405020304" pitchFamily="18" charset="0"/>
                <a:cs typeface="Times New Roman" panose="02020603050405020304" pitchFamily="18" charset="0"/>
              </a:rPr>
              <a:t>phân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cải</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tiến</a:t>
            </a:r>
            <a:r>
              <a:rPr lang="en-US" sz="2400" b="1" u="sng" dirty="0" smtClean="0">
                <a:latin typeface="Times New Roman" panose="02020603050405020304" pitchFamily="18" charset="0"/>
                <a:cs typeface="Times New Roman" panose="02020603050405020304" pitchFamily="18" charset="0"/>
              </a:rPr>
              <a:t>:</a:t>
            </a: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391783" y="2065563"/>
            <a:ext cx="8319502" cy="3057979"/>
          </a:xfrm>
          <a:prstGeom prst="rect">
            <a:avLst/>
          </a:prstGeom>
        </p:spPr>
      </p:pic>
    </p:spTree>
    <p:extLst>
      <p:ext uri="{BB962C8B-B14F-4D97-AF65-F5344CB8AC3E}">
        <p14:creationId xmlns:p14="http://schemas.microsoft.com/office/powerpoint/2010/main" val="74024736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820" y="694646"/>
            <a:ext cx="8596668" cy="3880773"/>
          </a:xfrm>
        </p:spPr>
        <p:txBody>
          <a:bodyPr>
            <a:normAutofit/>
          </a:bodyPr>
          <a:lstStyle/>
          <a:p>
            <a:r>
              <a:rPr lang="en-US" sz="2400" b="1" u="sng" dirty="0" smtClean="0">
                <a:latin typeface="Times New Roman" panose="02020603050405020304" pitchFamily="18" charset="0"/>
                <a:cs typeface="Times New Roman" panose="02020603050405020304" pitchFamily="18" charset="0"/>
              </a:rPr>
              <a:t>2.8 </a:t>
            </a:r>
            <a:r>
              <a:rPr lang="en-US" sz="2400" b="1" u="sng" dirty="0" err="1">
                <a:latin typeface="Times New Roman" panose="02020603050405020304" pitchFamily="18" charset="0"/>
                <a:cs typeface="Times New Roman" panose="02020603050405020304" pitchFamily="18" charset="0"/>
              </a:rPr>
              <a:t>M</a:t>
            </a:r>
            <a:r>
              <a:rPr lang="en-US" sz="2400" b="1" u="sng" dirty="0" err="1" smtClean="0">
                <a:latin typeface="Times New Roman" panose="02020603050405020304" pitchFamily="18" charset="0"/>
                <a:cs typeface="Times New Roman" panose="02020603050405020304" pitchFamily="18" charset="0"/>
              </a:rPr>
              <a:t>ạch</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dao</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động</a:t>
            </a:r>
            <a:r>
              <a:rPr lang="en-US" sz="2400" b="1" u="sng" dirty="0" smtClean="0">
                <a:latin typeface="Times New Roman" panose="02020603050405020304" pitchFamily="18" charset="0"/>
                <a:cs typeface="Times New Roman" panose="02020603050405020304" pitchFamily="18" charset="0"/>
              </a:rPr>
              <a:t>:</a:t>
            </a:r>
          </a:p>
          <a:p>
            <a:r>
              <a:rPr lang="en-US" sz="2400" u="sng" dirty="0" smtClean="0">
                <a:latin typeface="Times New Roman" panose="02020603050405020304" pitchFamily="18" charset="0"/>
                <a:cs typeface="Times New Roman" panose="02020603050405020304" pitchFamily="18" charset="0"/>
              </a:rPr>
              <a:t>2.8.1 </a:t>
            </a:r>
            <a:r>
              <a:rPr lang="pt-BR" sz="2400" u="sng" dirty="0">
                <a:latin typeface="Times New Roman" panose="02020603050405020304" pitchFamily="18" charset="0"/>
                <a:cs typeface="Times New Roman" panose="02020603050405020304" pitchFamily="18" charset="0"/>
              </a:rPr>
              <a:t>Mạch so sánh op-amp Schmitt</a:t>
            </a:r>
            <a:r>
              <a:rPr lang="pt-BR"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en-US" sz="2400" b="1" u="sng" dirty="0">
              <a:latin typeface="Times New Roman" panose="02020603050405020304" pitchFamily="18" charset="0"/>
              <a:cs typeface="Times New Roman" panose="02020603050405020304" pitchFamily="18" charset="0"/>
            </a:endParaRPr>
          </a:p>
          <a:p>
            <a:endParaRPr lang="vi-VN" sz="2400" b="1" u="sng"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62956" y="1920420"/>
            <a:ext cx="6544129" cy="3124175"/>
          </a:xfrm>
          <a:prstGeom prst="rect">
            <a:avLst/>
          </a:prstGeom>
        </p:spPr>
      </p:pic>
      <p:pic>
        <p:nvPicPr>
          <p:cNvPr id="5" name="Picture 4"/>
          <p:cNvPicPr>
            <a:picLocks noChangeAspect="1"/>
          </p:cNvPicPr>
          <p:nvPr/>
        </p:nvPicPr>
        <p:blipFill>
          <a:blip r:embed="rId3"/>
          <a:stretch>
            <a:fillRect/>
          </a:stretch>
        </p:blipFill>
        <p:spPr>
          <a:xfrm>
            <a:off x="7787739" y="1431320"/>
            <a:ext cx="4404261" cy="5426679"/>
          </a:xfrm>
          <a:prstGeom prst="rect">
            <a:avLst/>
          </a:prstGeom>
        </p:spPr>
      </p:pic>
    </p:spTree>
    <p:extLst>
      <p:ext uri="{BB962C8B-B14F-4D97-AF65-F5344CB8AC3E}">
        <p14:creationId xmlns:p14="http://schemas.microsoft.com/office/powerpoint/2010/main" val="1035833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877" y="534989"/>
            <a:ext cx="8596668" cy="1409925"/>
          </a:xfrm>
        </p:spPr>
        <p:txBody>
          <a:bodyPr>
            <a:normAutofit/>
          </a:bodyPr>
          <a:lstStyle/>
          <a:p>
            <a:r>
              <a:rPr lang="en-US" sz="2400" dirty="0" smtClean="0">
                <a:latin typeface="Times New Roman" panose="02020603050405020304" pitchFamily="18" charset="0"/>
                <a:cs typeface="Times New Roman" panose="02020603050405020304" pitchFamily="18" charset="0"/>
              </a:rPr>
              <a:t>2.8.2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Sin sang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chữ</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nhật</a:t>
            </a:r>
            <a:endParaRPr lang="vi-VN" sz="2400"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286549" y="1239951"/>
            <a:ext cx="6803566" cy="4080464"/>
          </a:xfrm>
          <a:prstGeom prst="rect">
            <a:avLst/>
          </a:prstGeom>
        </p:spPr>
      </p:pic>
      <p:pic>
        <p:nvPicPr>
          <p:cNvPr id="5" name="Picture 4"/>
          <p:cNvPicPr>
            <a:picLocks noChangeAspect="1"/>
          </p:cNvPicPr>
          <p:nvPr/>
        </p:nvPicPr>
        <p:blipFill>
          <a:blip r:embed="rId3"/>
          <a:stretch>
            <a:fillRect/>
          </a:stretch>
        </p:blipFill>
        <p:spPr>
          <a:xfrm>
            <a:off x="823912" y="3316542"/>
            <a:ext cx="3301450" cy="3526916"/>
          </a:xfrm>
          <a:prstGeom prst="rect">
            <a:avLst/>
          </a:prstGeom>
        </p:spPr>
      </p:pic>
    </p:spTree>
    <p:extLst>
      <p:ext uri="{BB962C8B-B14F-4D97-AF65-F5344CB8AC3E}">
        <p14:creationId xmlns:p14="http://schemas.microsoft.com/office/powerpoint/2010/main" val="49515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91354" y="455775"/>
            <a:ext cx="8596668" cy="306237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2.8.2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Sin sang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nhật</a:t>
            </a:r>
            <a:endParaRPr lang="vi-VN" sz="2400" dirty="0">
              <a:latin typeface="Times New Roman" panose="02020603050405020304" pitchFamily="18" charset="0"/>
              <a:cs typeface="Times New Roman" panose="02020603050405020304" pitchFamily="18" charset="0"/>
            </a:endParaRPr>
          </a:p>
          <a:p>
            <a:r>
              <a:rPr lang="vi-VN" dirty="0" smtClean="0"/>
              <a:t>Mạch </a:t>
            </a:r>
            <a:r>
              <a:rPr lang="vi-VN" dirty="0"/>
              <a:t>so sánh op-amp ở trên được cấu hình như một bộ kích hoạt Schmitt sử dụng phản hồi dương được cung cấp bởi các điện trở R1 và R2 để tạo ra độ trễ</a:t>
            </a:r>
            <a:r>
              <a:rPr lang="vi-VN" dirty="0" smtClean="0"/>
              <a:t>.</a:t>
            </a:r>
          </a:p>
          <a:p>
            <a:r>
              <a:rPr lang="vi-VN" dirty="0"/>
              <a:t> Vì mạng điện trở này được kết nối giữa đầu ra của bộ khuếch đại và đầu vào không đảo (+), khi Vout bão hòa ở đường cung cấp dương, một điện áp dương được áp dụng cho đầu vào không đảo của op-amps</a:t>
            </a:r>
            <a:r>
              <a:rPr lang="vi-VN" dirty="0" smtClean="0"/>
              <a:t>.</a:t>
            </a:r>
          </a:p>
          <a:p>
            <a:r>
              <a:rPr lang="vi-VN" dirty="0" smtClean="0"/>
              <a:t> </a:t>
            </a:r>
            <a:r>
              <a:rPr lang="vi-VN" dirty="0"/>
              <a:t>Tương tự như vậy, khi Vout bão hòa với đường cung cấp điện áp âm, một điện áp âm được áp dụng cho đầu vào không nghịch đảo op-amps.</a:t>
            </a:r>
            <a:endParaRPr lang="vi-VN"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945586" y="3518152"/>
            <a:ext cx="5452331" cy="3270056"/>
          </a:xfrm>
          <a:prstGeom prst="rect">
            <a:avLst/>
          </a:prstGeom>
        </p:spPr>
      </p:pic>
    </p:spTree>
    <p:extLst>
      <p:ext uri="{BB962C8B-B14F-4D97-AF65-F5344CB8AC3E}">
        <p14:creationId xmlns:p14="http://schemas.microsoft.com/office/powerpoint/2010/main" val="285245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324" y="393782"/>
            <a:ext cx="8596668" cy="3880773"/>
          </a:xfrm>
        </p:spPr>
        <p:txBody>
          <a:bodyPr/>
          <a:lstStyle/>
          <a:p>
            <a:r>
              <a:rPr lang="vi-VN" b="1" dirty="0"/>
              <a:t>Mạch Schmitt</a:t>
            </a:r>
            <a:r>
              <a:rPr lang="vi-VN" dirty="0"/>
              <a:t> Trigger còn được gọi </a:t>
            </a:r>
            <a:r>
              <a:rPr lang="vi-VN" b="1" dirty="0"/>
              <a:t>là mạch</a:t>
            </a:r>
            <a:r>
              <a:rPr lang="vi-VN" dirty="0"/>
              <a:t> so sánh có phản hồi. </a:t>
            </a:r>
            <a:r>
              <a:rPr lang="vi-VN" b="1" dirty="0"/>
              <a:t>Mạch</a:t>
            </a:r>
            <a:r>
              <a:rPr lang="vi-VN" dirty="0"/>
              <a:t> được thiết kế với một phản hồi dương và do đó sẽ tạo ra các chuyển đổi đầu ra. Ngoài ra, việc sử dụng phản hồi điện áp dương thay vì phản hồi âm sẽ ỗ trợ điện áp phản hồi cho điện áp đầu vào thay vì chống lại nó</a:t>
            </a:r>
            <a:r>
              <a:rPr lang="vi-VN" dirty="0" smtClean="0"/>
              <a:t>.</a:t>
            </a:r>
          </a:p>
          <a:p>
            <a:r>
              <a:rPr lang="vi-VN" dirty="0"/>
              <a:t>Dưới đây là sơ đồ mạch của Mạch Schmitt Trigger. Về cơ bản đây là một mạch so sánh đảo ngược với  phản hồi dương. Mục đích của mạch là chuyển đổi bất kỳ dạng sóng đầu vào có hình dạng thông thường hoặc không đều thành điện áp hoặc xung đầu ra sóng vuông. Vì vậy, nó cũng có thể được gọi là mạch tạo sóng vuông.</a:t>
            </a:r>
            <a:endParaRPr lang="vi-VN" dirty="0"/>
          </a:p>
        </p:txBody>
      </p:sp>
      <p:pic>
        <p:nvPicPr>
          <p:cNvPr id="4" name="Picture 3"/>
          <p:cNvPicPr>
            <a:picLocks noChangeAspect="1"/>
          </p:cNvPicPr>
          <p:nvPr/>
        </p:nvPicPr>
        <p:blipFill>
          <a:blip r:embed="rId2"/>
          <a:stretch>
            <a:fillRect/>
          </a:stretch>
        </p:blipFill>
        <p:spPr>
          <a:xfrm>
            <a:off x="5699128" y="2742948"/>
            <a:ext cx="5817031" cy="4115052"/>
          </a:xfrm>
          <a:prstGeom prst="rect">
            <a:avLst/>
          </a:prstGeom>
        </p:spPr>
      </p:pic>
      <p:sp>
        <p:nvSpPr>
          <p:cNvPr id="5" name="TextBox 4"/>
          <p:cNvSpPr txBox="1"/>
          <p:nvPr/>
        </p:nvSpPr>
        <p:spPr>
          <a:xfrm>
            <a:off x="1128768" y="3397392"/>
            <a:ext cx="3939890" cy="1754326"/>
          </a:xfrm>
          <a:prstGeom prst="rect">
            <a:avLst/>
          </a:prstGeom>
          <a:noFill/>
        </p:spPr>
        <p:txBody>
          <a:bodyPr wrap="square" rtlCol="0">
            <a:spAutoFit/>
          </a:bodyPr>
          <a:lstStyle/>
          <a:p>
            <a:r>
              <a:rPr lang="vi-VN" dirty="0"/>
              <a:t>Trigger Schmitt có mặt gần như trong tất cả các ngõ vào tiếp nhận tín hiệu logic truyền đến qua cáp nối của các thiết bị</a:t>
            </a:r>
            <a:r>
              <a:rPr lang="vi-VN" dirty="0" smtClean="0"/>
              <a:t>.</a:t>
            </a:r>
          </a:p>
          <a:p>
            <a:r>
              <a:rPr lang="vi-VN" dirty="0" smtClean="0"/>
              <a:t> </a:t>
            </a:r>
            <a:r>
              <a:rPr lang="vi-VN" dirty="0"/>
              <a:t>Nó loại trừ các nhiễu xâm nhập vào đường truyền</a:t>
            </a:r>
            <a:endParaRPr lang="vi-VN" dirty="0"/>
          </a:p>
        </p:txBody>
      </p:sp>
    </p:spTree>
    <p:extLst>
      <p:ext uri="{BB962C8B-B14F-4D97-AF65-F5344CB8AC3E}">
        <p14:creationId xmlns:p14="http://schemas.microsoft.com/office/powerpoint/2010/main" val="3307488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34989"/>
            <a:ext cx="11180837" cy="3880773"/>
          </a:xfrm>
        </p:spPr>
        <p:txBody>
          <a:bodyPr>
            <a:normAutofit/>
          </a:bodyPr>
          <a:lstStyle/>
          <a:p>
            <a:r>
              <a:rPr lang="en-US" sz="2400" b="1" dirty="0" err="1" smtClean="0"/>
              <a:t>Ví</a:t>
            </a:r>
            <a:r>
              <a:rPr lang="en-US" sz="2400" b="1" dirty="0" smtClean="0"/>
              <a:t> </a:t>
            </a:r>
            <a:r>
              <a:rPr lang="en-US" sz="2400" b="1" dirty="0" err="1" smtClean="0"/>
              <a:t>dụ</a:t>
            </a:r>
            <a:r>
              <a:rPr lang="en-US" sz="2400" b="1" dirty="0" smtClean="0"/>
              <a:t> 1: </a:t>
            </a:r>
            <a:r>
              <a:rPr lang="en-US" sz="2400" b="1" dirty="0" err="1" smtClean="0"/>
              <a:t>Xác</a:t>
            </a:r>
            <a:r>
              <a:rPr lang="en-US" sz="2400" b="1" dirty="0" smtClean="0"/>
              <a:t> </a:t>
            </a:r>
            <a:r>
              <a:rPr lang="en-US" sz="2400" b="1" dirty="0" err="1" smtClean="0"/>
              <a:t>định</a:t>
            </a:r>
            <a:r>
              <a:rPr lang="en-US" sz="2400" b="1" dirty="0" smtClean="0"/>
              <a:t> f </a:t>
            </a:r>
            <a:r>
              <a:rPr lang="en-US" sz="2400" b="1" dirty="0" err="1" smtClean="0"/>
              <a:t>dao</a:t>
            </a:r>
            <a:r>
              <a:rPr lang="en-US" sz="2400" b="1" dirty="0" smtClean="0"/>
              <a:t> </a:t>
            </a:r>
            <a:r>
              <a:rPr lang="en-US" sz="2400" b="1" dirty="0" err="1" smtClean="0"/>
              <a:t>động</a:t>
            </a:r>
            <a:r>
              <a:rPr lang="en-US" sz="2400" b="1" dirty="0" smtClean="0"/>
              <a:t> </a:t>
            </a:r>
            <a:r>
              <a:rPr lang="en-US" sz="2400" b="1" dirty="0" err="1" smtClean="0"/>
              <a:t>của</a:t>
            </a:r>
            <a:r>
              <a:rPr lang="en-US" sz="2400" b="1" dirty="0" smtClean="0"/>
              <a:t> </a:t>
            </a:r>
            <a:r>
              <a:rPr lang="en-US" sz="2400" b="1" dirty="0" err="1" smtClean="0"/>
              <a:t>mạch</a:t>
            </a:r>
            <a:r>
              <a:rPr lang="en-US" sz="2400" b="1" dirty="0" smtClean="0"/>
              <a:t> </a:t>
            </a:r>
            <a:endParaRPr lang="vi-VN" sz="2400" b="1" dirty="0"/>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759721" y="1057079"/>
            <a:ext cx="4639133" cy="3142962"/>
          </a:xfrm>
          <a:prstGeom prst="rect">
            <a:avLst/>
          </a:prstGeom>
        </p:spPr>
      </p:pic>
      <p:sp>
        <p:nvSpPr>
          <p:cNvPr id="5" name="TextBox 4"/>
          <p:cNvSpPr txBox="1"/>
          <p:nvPr/>
        </p:nvSpPr>
        <p:spPr>
          <a:xfrm>
            <a:off x="6195062" y="997344"/>
            <a:ext cx="3675377" cy="1631216"/>
          </a:xfrm>
          <a:prstGeom prst="rect">
            <a:avLst/>
          </a:prstGeom>
          <a:noFill/>
        </p:spPr>
        <p:txBody>
          <a:bodyPr wrap="square" rtlCol="0">
            <a:spAutoFit/>
          </a:bodyPr>
          <a:lstStyle/>
          <a:p>
            <a:r>
              <a:rPr lang="vi-VN" sz="2000" b="1" dirty="0">
                <a:cs typeface="Times New Roman" panose="02020603050405020304" pitchFamily="18" charset="0"/>
              </a:rPr>
              <a:t>Mạch dao động đa hài Op Amp</a:t>
            </a:r>
            <a:r>
              <a:rPr lang="vi-VN" sz="2000" dirty="0">
                <a:cs typeface="Times New Roman" panose="02020603050405020304" pitchFamily="18" charset="0"/>
              </a:rPr>
              <a:t> là một mạch op-amp không đảo tạo ra tín hiệu đầu vào của riêng nó với sự hỗ trợ của mạng phản hồi RC.</a:t>
            </a:r>
            <a:endParaRPr lang="vi-VN" sz="2000" dirty="0">
              <a:cs typeface="Times New Roman" panose="02020603050405020304" pitchFamily="18" charset="0"/>
            </a:endParaRPr>
          </a:p>
        </p:txBody>
      </p:sp>
      <p:sp>
        <p:nvSpPr>
          <p:cNvPr id="6" name="TextBox 5"/>
          <p:cNvSpPr txBox="1"/>
          <p:nvPr/>
        </p:nvSpPr>
        <p:spPr>
          <a:xfrm>
            <a:off x="919479" y="4402827"/>
            <a:ext cx="8950960" cy="2246769"/>
          </a:xfrm>
          <a:prstGeom prst="rect">
            <a:avLst/>
          </a:prstGeom>
          <a:noFill/>
        </p:spPr>
        <p:txBody>
          <a:bodyPr wrap="square" rtlCol="0">
            <a:spAutoFit/>
          </a:bodyPr>
          <a:lstStyle/>
          <a:p>
            <a:r>
              <a:rPr lang="vi-VN" sz="2000" b="1" dirty="0"/>
              <a:t>Op-amp đa hài</a:t>
            </a:r>
            <a:r>
              <a:rPr lang="vi-VN" sz="2000" dirty="0"/>
              <a:t> </a:t>
            </a:r>
            <a:r>
              <a:rPr lang="vi-VN" sz="2000" dirty="0" smtClean="0"/>
              <a:t>tạo </a:t>
            </a:r>
            <a:r>
              <a:rPr lang="vi-VN" sz="2000" dirty="0"/>
              <a:t>ra một dạng sóng đầu ra hình chữ nhật cách sử dụng một mạch RC kết nối với đầu vào đảo của bộ khuếch đại thuật toán và mạch chia điện áp kết nối với đầu vào không </a:t>
            </a:r>
            <a:r>
              <a:rPr lang="vi-VN" sz="2000" dirty="0" smtClean="0"/>
              <a:t>đảo</a:t>
            </a:r>
          </a:p>
          <a:p>
            <a:r>
              <a:rPr lang="vi-VN" sz="2000" dirty="0"/>
              <a:t>Trong mạch op-amp đa hài, op-amp hoạt động như một bộ so sánh tương tự. Một bộ so sánh op-amp so sánh điện áp trên hai đầu vào của nó và đưa ra đầu ra dương hoặc âm tùy thuộc vào việc đầu vào lớn hơn hay nhỏ hơn một số giá trị tham chiếu, V </a:t>
            </a:r>
            <a:r>
              <a:rPr lang="vi-VN" sz="2000" baseline="-25000" dirty="0"/>
              <a:t>REF</a:t>
            </a:r>
            <a:r>
              <a:rPr lang="vi-VN" sz="2000" dirty="0"/>
              <a:t> .</a:t>
            </a:r>
            <a:endParaRPr lang="vi-VN" sz="2000" dirty="0"/>
          </a:p>
        </p:txBody>
      </p:sp>
    </p:spTree>
    <p:extLst>
      <p:ext uri="{BB962C8B-B14F-4D97-AF65-F5344CB8AC3E}">
        <p14:creationId xmlns:p14="http://schemas.microsoft.com/office/powerpoint/2010/main" val="3511246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3267"/>
            <a:ext cx="8596668" cy="3880773"/>
          </a:xfrm>
        </p:spPr>
        <p:txBody>
          <a:bodyPr/>
          <a:lstStyle/>
          <a:p>
            <a:r>
              <a:rPr lang="en-US" dirty="0" err="1" smtClean="0"/>
              <a:t>Giải</a:t>
            </a:r>
            <a:r>
              <a:rPr lang="en-US" dirty="0" smtClean="0"/>
              <a:t>:</a:t>
            </a:r>
          </a:p>
          <a:p>
            <a:endParaRPr lang="vi-VN" dirty="0"/>
          </a:p>
        </p:txBody>
      </p:sp>
      <p:pic>
        <p:nvPicPr>
          <p:cNvPr id="4" name="Picture 3"/>
          <p:cNvPicPr>
            <a:picLocks noChangeAspect="1"/>
          </p:cNvPicPr>
          <p:nvPr/>
        </p:nvPicPr>
        <p:blipFill>
          <a:blip r:embed="rId2"/>
          <a:stretch>
            <a:fillRect/>
          </a:stretch>
        </p:blipFill>
        <p:spPr>
          <a:xfrm>
            <a:off x="909233" y="931683"/>
            <a:ext cx="5724042" cy="4591678"/>
          </a:xfrm>
          <a:prstGeom prst="rect">
            <a:avLst/>
          </a:prstGeom>
        </p:spPr>
      </p:pic>
    </p:spTree>
    <p:extLst>
      <p:ext uri="{BB962C8B-B14F-4D97-AF65-F5344CB8AC3E}">
        <p14:creationId xmlns:p14="http://schemas.microsoft.com/office/powerpoint/2010/main" val="189006102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5342" y="493096"/>
            <a:ext cx="8596668" cy="1087516"/>
          </a:xfrm>
        </p:spPr>
        <p:txBody>
          <a:bodyPr/>
          <a:lstStyle/>
          <a:p>
            <a:r>
              <a:rPr lang="en-US" sz="2400" b="1" dirty="0" err="1" smtClean="0">
                <a:latin typeface="Times New Roman" panose="02020603050405020304" pitchFamily="18" charset="0"/>
                <a:cs typeface="Times New Roman" panose="02020603050405020304" pitchFamily="18" charset="0"/>
              </a:rPr>
              <a:t>Ví</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dụ</a:t>
            </a:r>
            <a:r>
              <a:rPr lang="en-US" sz="2400" b="1" dirty="0" smtClean="0">
                <a:latin typeface="Times New Roman" panose="02020603050405020304" pitchFamily="18" charset="0"/>
                <a:cs typeface="Times New Roman" panose="02020603050405020304" pitchFamily="18" charset="0"/>
              </a:rPr>
              <a:t> 2: </a:t>
            </a:r>
            <a:r>
              <a:rPr lang="en-US" sz="2400" b="1" dirty="0" err="1">
                <a:latin typeface="Times New Roman" panose="02020603050405020304" pitchFamily="18" charset="0"/>
                <a:cs typeface="Times New Roman" panose="02020603050405020304" pitchFamily="18" charset="0"/>
              </a:rPr>
              <a:t>Xác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f </a:t>
            </a:r>
            <a:r>
              <a:rPr lang="en-US" sz="2400" b="1" dirty="0" err="1">
                <a:latin typeface="Times New Roman" panose="02020603050405020304" pitchFamily="18" charset="0"/>
                <a:cs typeface="Times New Roman" panose="02020603050405020304" pitchFamily="18" charset="0"/>
              </a:rPr>
              <a:t>dao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f</a:t>
            </a:r>
            <a:r>
              <a:rPr lang="en-US" sz="2400" b="1" baseline="-25000"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 f</a:t>
            </a:r>
            <a:r>
              <a:rPr lang="en-US" sz="2400" b="1" baseline="-25000" dirty="0" smtClean="0">
                <a:latin typeface="Times New Roman" panose="02020603050405020304" pitchFamily="18" charset="0"/>
                <a:cs typeface="Times New Roman" panose="02020603050405020304" pitchFamily="18" charset="0"/>
              </a:rPr>
              <a:t>2</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của</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endParaRPr lang="en-US" sz="2400" b="1" dirty="0" smtClean="0">
              <a:latin typeface="Times New Roman" panose="02020603050405020304" pitchFamily="18" charset="0"/>
              <a:cs typeface="Times New Roman" panose="02020603050405020304" pitchFamily="18" charset="0"/>
            </a:endParaRPr>
          </a:p>
          <a:p>
            <a:endParaRPr lang="vi-VN" dirty="0"/>
          </a:p>
        </p:txBody>
      </p:sp>
      <p:pic>
        <p:nvPicPr>
          <p:cNvPr id="19458" name="Picture 2" descr="https://mobitool.net/wp-content/uploads/2020/10/Inverting-Op-amp-da-ha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510" y="1495479"/>
            <a:ext cx="6290925" cy="46418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167628" y="1936664"/>
            <a:ext cx="5993949" cy="646331"/>
          </a:xfrm>
          <a:prstGeom prst="rect">
            <a:avLst/>
          </a:prstGeom>
          <a:noFill/>
        </p:spPr>
        <p:txBody>
          <a:bodyPr wrap="none" rtlCol="0">
            <a:spAutoFit/>
          </a:bodyPr>
          <a:lstStyle/>
          <a:p>
            <a:r>
              <a:rPr lang="vi-VN" dirty="0"/>
              <a:t>Bằng cách điều chỉnh chiết áp trung tâm giữa </a:t>
            </a:r>
            <a:r>
              <a:rPr lang="el-GR" dirty="0"/>
              <a:t>β1 </a:t>
            </a:r>
            <a:r>
              <a:rPr lang="vi-VN" dirty="0"/>
              <a:t>và </a:t>
            </a:r>
            <a:r>
              <a:rPr lang="el-GR" dirty="0"/>
              <a:t>β2 , </a:t>
            </a:r>
            <a:endParaRPr lang="vi-VN" dirty="0" smtClean="0"/>
          </a:p>
          <a:p>
            <a:r>
              <a:rPr lang="vi-VN" dirty="0" smtClean="0"/>
              <a:t>tần </a:t>
            </a:r>
            <a:r>
              <a:rPr lang="vi-VN" dirty="0"/>
              <a:t>số đầu ra sẽ thay đổi theo các mức sau.</a:t>
            </a:r>
            <a:endParaRPr lang="vi-VN" dirty="0"/>
          </a:p>
        </p:txBody>
      </p:sp>
    </p:spTree>
    <p:extLst>
      <p:ext uri="{BB962C8B-B14F-4D97-AF65-F5344CB8AC3E}">
        <p14:creationId xmlns:p14="http://schemas.microsoft.com/office/powerpoint/2010/main" val="387236509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9327" y="905226"/>
            <a:ext cx="8596668" cy="3880773"/>
          </a:xfrm>
        </p:spPr>
        <p:txBody>
          <a:bodyPr>
            <a:normAutofit/>
          </a:bodyPr>
          <a:lstStyle/>
          <a:p>
            <a:r>
              <a:rPr lang="vi-VN" sz="2400" b="1" dirty="0" smtClean="0">
                <a:latin typeface="Times New Roman" panose="02020603050405020304" pitchFamily="18" charset="0"/>
                <a:cs typeface="Times New Roman" panose="02020603050405020304" pitchFamily="18" charset="0"/>
              </a:rPr>
              <a:t>Giải :</a:t>
            </a:r>
            <a:endParaRPr lang="vi-VN"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983738" y="1604478"/>
            <a:ext cx="8547720" cy="4801206"/>
          </a:xfrm>
          <a:prstGeom prst="rect">
            <a:avLst/>
          </a:prstGeom>
        </p:spPr>
      </p:pic>
    </p:spTree>
    <p:extLst>
      <p:ext uri="{BB962C8B-B14F-4D97-AF65-F5344CB8AC3E}">
        <p14:creationId xmlns:p14="http://schemas.microsoft.com/office/powerpoint/2010/main" val="329326156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68846" y="373265"/>
            <a:ext cx="7996298" cy="4562944"/>
          </a:xfrm>
          <a:prstGeom prst="rect">
            <a:avLst/>
          </a:prstGeom>
        </p:spPr>
      </p:pic>
      <p:sp>
        <p:nvSpPr>
          <p:cNvPr id="6" name="TextBox 5"/>
          <p:cNvSpPr txBox="1"/>
          <p:nvPr/>
        </p:nvSpPr>
        <p:spPr>
          <a:xfrm>
            <a:off x="805912" y="4936209"/>
            <a:ext cx="8286888" cy="1477328"/>
          </a:xfrm>
          <a:prstGeom prst="rect">
            <a:avLst/>
          </a:prstGeom>
          <a:noFill/>
        </p:spPr>
        <p:txBody>
          <a:bodyPr wrap="square" rtlCol="0">
            <a:spAutoFit/>
          </a:bodyPr>
          <a:lstStyle/>
          <a:p>
            <a:r>
              <a:rPr lang="vi-VN" dirty="0"/>
              <a:t>Sau đó, trong ví dụ đơn giản này, chúng ta có thể tạo ra một mạch đa bộ khuếch đại hoạt động có thể tạo ra dạng sóng hình chữ nhật đầu ra có thể thay đổi từ 100Hz đến 1,2kHz </a:t>
            </a:r>
            <a:endParaRPr lang="vi-VN" dirty="0" smtClean="0"/>
          </a:p>
          <a:p>
            <a:r>
              <a:rPr lang="vi-VN" dirty="0" smtClean="0"/>
              <a:t>hoặc </a:t>
            </a:r>
            <a:r>
              <a:rPr lang="vi-VN" dirty="0"/>
              <a:t>bất kỳ dải tần nào mà chúng ta yêu cầu chỉ bằng cách thay đổi các giá trị thành phần RC .</a:t>
            </a:r>
            <a:endParaRPr lang="vi-VN" dirty="0"/>
          </a:p>
        </p:txBody>
      </p:sp>
    </p:spTree>
    <p:extLst>
      <p:ext uri="{BB962C8B-B14F-4D97-AF65-F5344CB8AC3E}">
        <p14:creationId xmlns:p14="http://schemas.microsoft.com/office/powerpoint/2010/main" val="1582338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1670</TotalTime>
  <Words>3327</Words>
  <Application>Microsoft Office PowerPoint</Application>
  <PresentationFormat>Widescreen</PresentationFormat>
  <Paragraphs>357</Paragraphs>
  <Slides>79</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3</vt:i4>
      </vt:variant>
      <vt:variant>
        <vt:lpstr>Slide Titles</vt:lpstr>
      </vt:variant>
      <vt:variant>
        <vt:i4>79</vt:i4>
      </vt:variant>
    </vt:vector>
  </HeadingPairs>
  <TitlesOfParts>
    <vt:vector size="92" baseType="lpstr">
      <vt:lpstr>Arial</vt:lpstr>
      <vt:lpstr>Calibri</vt:lpstr>
      <vt:lpstr>Cambria Math</vt:lpstr>
      <vt:lpstr>Symbol</vt:lpstr>
      <vt:lpstr>Tahoma</vt:lpstr>
      <vt:lpstr>Times New Roman</vt:lpstr>
      <vt:lpstr>Trebuchet MS</vt:lpstr>
      <vt:lpstr>Wingdings</vt:lpstr>
      <vt:lpstr>Wingdings 3</vt:lpstr>
      <vt:lpstr>Facet</vt:lpstr>
      <vt:lpstr>Visio.Drawing.11</vt:lpstr>
      <vt:lpstr>Equation.3</vt:lpstr>
      <vt:lpstr>Visio.Drawing.15</vt:lpstr>
      <vt:lpstr>ĐIỆN TỬ TƯƠNG TỰ</vt:lpstr>
      <vt:lpstr>Chương 1: MẠCH KHUẾCH ĐẠI TRANZITOR  </vt:lpstr>
      <vt:lpstr>Chương 1: MẠCH KHUẾCH ĐẠI TRANZITOR  </vt:lpstr>
      <vt:lpstr>Chương 1: MẠCH KHUẾCH ĐẠI TRANZITOR</vt:lpstr>
      <vt:lpstr>Chương 1: MẠCH KHUẾCH ĐẠI TRANZITOR</vt:lpstr>
      <vt:lpstr>Chương 1: MẠCH KHUẾCH ĐẠI TRANZITOR</vt:lpstr>
      <vt:lpstr>PowerPoint Presentation</vt:lpstr>
      <vt:lpstr>1. 4 Hồi tiếp trong các tầng khuếch đại: </vt:lpstr>
      <vt:lpstr>1. 4 Hồi tiếp trong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1.6 Các chế độ khuyếch đại (BJT)</vt:lpstr>
      <vt:lpstr>1.6 Các chế độ khuyếch đại (BJT)</vt:lpstr>
      <vt:lpstr>1.6 Các chế độ khuyếch đại (BJT)</vt:lpstr>
      <vt:lpstr>1.6 Các chế độ khuyếch đại (BJT)</vt:lpstr>
      <vt:lpstr>1.7 Khuếch đại công suất</vt:lpstr>
      <vt:lpstr>1.7 Khuếch đại công suất 1.7.1Khuyếch đại công suất hạng A </vt:lpstr>
      <vt:lpstr>1.7 Khuếch đại công suất 1.7.1Khuyếch đại công suất hạng A </vt:lpstr>
      <vt:lpstr>1.7 Khuếch đại công suất 1.7.1Khuyếch đại công suất hạng A </vt:lpstr>
      <vt:lpstr>Bài tập:</vt:lpstr>
      <vt:lpstr>1.7 Khuếch đại công suất 1.7.2 Khuyếch đại công suất hạng B </vt:lpstr>
      <vt:lpstr>1.7 Khuếch đại công suất 1.7.2 Khuyếch đại công suất hạng B </vt:lpstr>
      <vt:lpstr>1.7 Khuếch đại công suất 1.7.2 Khuyếch đại công suất hạng AB </vt:lpstr>
      <vt:lpstr>1.7 Khuếch đại công suất 1.7.2 Khuyếch đại công suất hạng AB </vt:lpstr>
      <vt:lpstr>Chương 2: BỘ KHUẾCH ĐẠI THUẬT TOÁN</vt:lpstr>
      <vt:lpstr>Chương 2: BỘ KHUẾCH ĐẠI THUẬT TOÁN</vt:lpstr>
      <vt:lpstr>Chương 2: BỘ KHUẾCH ĐẠI THUẬT TOÁN</vt:lpstr>
      <vt:lpstr>Chương 2: BỘ KHUẾCH ĐẠI THUẬT TOÁN</vt:lpstr>
      <vt:lpstr>PowerPoint Presentation</vt:lpstr>
      <vt:lpstr>Chương 2: BỘ KHUẾCH ĐẠI THUẬT TOÁN</vt:lpstr>
      <vt:lpstr>PowerPoint Presentation</vt:lpstr>
      <vt:lpstr>PowerPoint Presentation</vt:lpstr>
      <vt:lpstr>Ứng dụng: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Ứng dụng:</vt:lpstr>
      <vt:lpstr>PowerPoint Presentation</vt:lpstr>
      <vt:lpstr>PowerPoint Presentation</vt:lpstr>
      <vt:lpstr>PowerPoint Presentation</vt:lpstr>
      <vt:lpstr>PowerPoint Presentation</vt:lpstr>
      <vt:lpstr>PowerPoint Presentation</vt:lpstr>
      <vt:lpstr>2.5.2 Mạch cộng không đảo: </vt:lpstr>
      <vt:lpstr>PowerPoint Presentation</vt:lpstr>
      <vt:lpstr>KT 15’</vt:lpstr>
      <vt:lpstr>PowerPoint Presentation</vt:lpstr>
      <vt:lpstr>PowerPoint Presentation</vt:lpstr>
      <vt:lpstr>PowerPoint Presentation</vt:lpstr>
      <vt:lpstr>PowerPoint Presentation</vt:lpstr>
      <vt:lpstr>ĐÁP ÁN</vt:lpstr>
      <vt:lpstr>Chương 2: BỘ KHUẾCH ĐẠI THUẬT TOÁN</vt:lpstr>
      <vt:lpstr>PowerPoint Presentation</vt:lpstr>
      <vt:lpstr>PowerPoint Presentation</vt:lpstr>
      <vt:lpstr>PowerPoint Presentation</vt:lpstr>
      <vt:lpstr>Chương 2: BỘ KHUẾCH ĐẠI THUẬT TOÁN</vt:lpstr>
      <vt:lpstr>PowerPoint Presentation</vt:lpstr>
      <vt:lpstr>PowerPoint Presentation</vt:lpstr>
      <vt:lpstr>PowerPoint Presentation</vt:lpstr>
      <vt:lpstr>Chương 2: BỘ KHUẾCH ĐẠI THUẬT TOÁN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HAINHAN</dc:creator>
  <cp:lastModifiedBy>HAINHAN</cp:lastModifiedBy>
  <cp:revision>95</cp:revision>
  <dcterms:created xsi:type="dcterms:W3CDTF">2021-05-17T15:15:38Z</dcterms:created>
  <dcterms:modified xsi:type="dcterms:W3CDTF">2021-06-11T16:08:31Z</dcterms:modified>
</cp:coreProperties>
</file>