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24"/>
  </p:notesMasterIdLst>
  <p:sldIdLst>
    <p:sldId id="256" r:id="rId2"/>
    <p:sldId id="257" r:id="rId3"/>
    <p:sldId id="258" r:id="rId4"/>
    <p:sldId id="273" r:id="rId5"/>
    <p:sldId id="259" r:id="rId6"/>
    <p:sldId id="260" r:id="rId7"/>
    <p:sldId id="261" r:id="rId8"/>
    <p:sldId id="262" r:id="rId9"/>
    <p:sldId id="263" r:id="rId10"/>
    <p:sldId id="264" r:id="rId11"/>
    <p:sldId id="265" r:id="rId12"/>
    <p:sldId id="266" r:id="rId13"/>
    <p:sldId id="276" r:id="rId14"/>
    <p:sldId id="267" r:id="rId15"/>
    <p:sldId id="268" r:id="rId16"/>
    <p:sldId id="274" r:id="rId17"/>
    <p:sldId id="275" r:id="rId18"/>
    <p:sldId id="269" r:id="rId19"/>
    <p:sldId id="277" r:id="rId20"/>
    <p:sldId id="270" r:id="rId21"/>
    <p:sldId id="271" r:id="rId22"/>
    <p:sldId id="272"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6699"/>
    <a:srgbClr val="990033"/>
    <a:srgbClr val="FF0000"/>
    <a:srgbClr val="FF0066"/>
    <a:srgbClr val="008000"/>
    <a:srgbClr val="0000FF"/>
    <a:srgbClr val="00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383" autoAdjust="0"/>
  </p:normalViewPr>
  <p:slideViewPr>
    <p:cSldViewPr>
      <p:cViewPr varScale="1">
        <p:scale>
          <a:sx n="99" d="100"/>
          <a:sy n="99" d="100"/>
        </p:scale>
        <p:origin x="-240"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379A8C1-A07A-4792-9C03-9876FAA1F54B}" type="datetimeFigureOut">
              <a:rPr lang="en-US" smtClean="0"/>
              <a:t>6/16/2021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B765B2B-4AAC-4ABE-9796-4A036EA53227}" type="slidenum">
              <a:rPr lang="en-US" smtClean="0"/>
              <a:t>‹#›</a:t>
            </a:fld>
            <a:endParaRPr lang="en-US"/>
          </a:p>
        </p:txBody>
      </p:sp>
    </p:spTree>
    <p:extLst>
      <p:ext uri="{BB962C8B-B14F-4D97-AF65-F5344CB8AC3E}">
        <p14:creationId xmlns:p14="http://schemas.microsoft.com/office/powerpoint/2010/main" val="31833162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765B2B-4AAC-4ABE-9796-4A036EA53227}" type="slidenum">
              <a:rPr lang="en-US" smtClean="0"/>
              <a:t>1</a:t>
            </a:fld>
            <a:endParaRPr lang="en-US"/>
          </a:p>
        </p:txBody>
      </p:sp>
    </p:spTree>
    <p:extLst>
      <p:ext uri="{BB962C8B-B14F-4D97-AF65-F5344CB8AC3E}">
        <p14:creationId xmlns:p14="http://schemas.microsoft.com/office/powerpoint/2010/main" val="23374502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765B2B-4AAC-4ABE-9796-4A036EA53227}" type="slidenum">
              <a:rPr lang="en-US" smtClean="0"/>
              <a:t>3</a:t>
            </a:fld>
            <a:endParaRPr lang="en-US"/>
          </a:p>
        </p:txBody>
      </p:sp>
    </p:spTree>
    <p:extLst>
      <p:ext uri="{BB962C8B-B14F-4D97-AF65-F5344CB8AC3E}">
        <p14:creationId xmlns:p14="http://schemas.microsoft.com/office/powerpoint/2010/main" val="21969686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765B2B-4AAC-4ABE-9796-4A036EA53227}" type="slidenum">
              <a:rPr lang="en-US" smtClean="0"/>
              <a:t>7</a:t>
            </a:fld>
            <a:endParaRPr lang="en-US"/>
          </a:p>
        </p:txBody>
      </p:sp>
    </p:spTree>
    <p:extLst>
      <p:ext uri="{BB962C8B-B14F-4D97-AF65-F5344CB8AC3E}">
        <p14:creationId xmlns:p14="http://schemas.microsoft.com/office/powerpoint/2010/main" val="42330089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765B2B-4AAC-4ABE-9796-4A036EA53227}" type="slidenum">
              <a:rPr lang="en-US" smtClean="0"/>
              <a:t>9</a:t>
            </a:fld>
            <a:endParaRPr lang="en-US"/>
          </a:p>
        </p:txBody>
      </p:sp>
    </p:spTree>
    <p:extLst>
      <p:ext uri="{BB962C8B-B14F-4D97-AF65-F5344CB8AC3E}">
        <p14:creationId xmlns:p14="http://schemas.microsoft.com/office/powerpoint/2010/main" val="9497066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765B2B-4AAC-4ABE-9796-4A036EA53227}" type="slidenum">
              <a:rPr lang="en-US" smtClean="0"/>
              <a:t>13</a:t>
            </a:fld>
            <a:endParaRPr lang="en-US"/>
          </a:p>
        </p:txBody>
      </p:sp>
    </p:spTree>
    <p:extLst>
      <p:ext uri="{BB962C8B-B14F-4D97-AF65-F5344CB8AC3E}">
        <p14:creationId xmlns:p14="http://schemas.microsoft.com/office/powerpoint/2010/main" val="36737938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765B2B-4AAC-4ABE-9796-4A036EA53227}" type="slidenum">
              <a:rPr lang="en-US" smtClean="0"/>
              <a:t>18</a:t>
            </a:fld>
            <a:endParaRPr lang="en-US"/>
          </a:p>
        </p:txBody>
      </p:sp>
    </p:spTree>
    <p:extLst>
      <p:ext uri="{BB962C8B-B14F-4D97-AF65-F5344CB8AC3E}">
        <p14:creationId xmlns:p14="http://schemas.microsoft.com/office/powerpoint/2010/main" val="26136606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765B2B-4AAC-4ABE-9796-4A036EA53227}" type="slidenum">
              <a:rPr lang="en-US" smtClean="0"/>
              <a:t>19</a:t>
            </a:fld>
            <a:endParaRPr lang="en-US"/>
          </a:p>
        </p:txBody>
      </p:sp>
    </p:spTree>
    <p:extLst>
      <p:ext uri="{BB962C8B-B14F-4D97-AF65-F5344CB8AC3E}">
        <p14:creationId xmlns:p14="http://schemas.microsoft.com/office/powerpoint/2010/main" val="26136606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765B2B-4AAC-4ABE-9796-4A036EA53227}" type="slidenum">
              <a:rPr lang="en-US" smtClean="0"/>
              <a:t>20</a:t>
            </a:fld>
            <a:endParaRPr lang="en-US"/>
          </a:p>
        </p:txBody>
      </p:sp>
    </p:spTree>
    <p:extLst>
      <p:ext uri="{BB962C8B-B14F-4D97-AF65-F5344CB8AC3E}">
        <p14:creationId xmlns:p14="http://schemas.microsoft.com/office/powerpoint/2010/main" val="26136606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765B2B-4AAC-4ABE-9796-4A036EA53227}" type="slidenum">
              <a:rPr lang="en-US" smtClean="0"/>
              <a:t>21</a:t>
            </a:fld>
            <a:endParaRPr lang="en-US"/>
          </a:p>
        </p:txBody>
      </p:sp>
    </p:spTree>
    <p:extLst>
      <p:ext uri="{BB962C8B-B14F-4D97-AF65-F5344CB8AC3E}">
        <p14:creationId xmlns:p14="http://schemas.microsoft.com/office/powerpoint/2010/main" val="26136606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765B2B-4AAC-4ABE-9796-4A036EA53227}" type="slidenum">
              <a:rPr lang="en-US" smtClean="0"/>
              <a:t>22</a:t>
            </a:fld>
            <a:endParaRPr lang="en-US"/>
          </a:p>
        </p:txBody>
      </p:sp>
    </p:spTree>
    <p:extLst>
      <p:ext uri="{BB962C8B-B14F-4D97-AF65-F5344CB8AC3E}">
        <p14:creationId xmlns:p14="http://schemas.microsoft.com/office/powerpoint/2010/main" val="26136606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4B05A02-6CA9-4246-9789-E0A340CC3B53}" type="datetimeFigureOut">
              <a:rPr lang="en-US" smtClean="0"/>
              <a:t>6/16/2021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678609-6576-4E23-A2F8-6084B7A3D2E6}" type="slidenum">
              <a:rPr lang="en-US" smtClean="0"/>
              <a:t>‹#›</a:t>
            </a:fld>
            <a:endParaRPr lang="en-US"/>
          </a:p>
        </p:txBody>
      </p:sp>
    </p:spTree>
    <p:extLst>
      <p:ext uri="{BB962C8B-B14F-4D97-AF65-F5344CB8AC3E}">
        <p14:creationId xmlns:p14="http://schemas.microsoft.com/office/powerpoint/2010/main" val="5332293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4B05A02-6CA9-4246-9789-E0A340CC3B53}" type="datetimeFigureOut">
              <a:rPr lang="en-US" smtClean="0"/>
              <a:t>6/16/2021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678609-6576-4E23-A2F8-6084B7A3D2E6}" type="slidenum">
              <a:rPr lang="en-US" smtClean="0"/>
              <a:t>‹#›</a:t>
            </a:fld>
            <a:endParaRPr lang="en-US"/>
          </a:p>
        </p:txBody>
      </p:sp>
    </p:spTree>
    <p:extLst>
      <p:ext uri="{BB962C8B-B14F-4D97-AF65-F5344CB8AC3E}">
        <p14:creationId xmlns:p14="http://schemas.microsoft.com/office/powerpoint/2010/main" val="33891094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4B05A02-6CA9-4246-9789-E0A340CC3B53}" type="datetimeFigureOut">
              <a:rPr lang="en-US" smtClean="0"/>
              <a:t>6/16/2021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678609-6576-4E23-A2F8-6084B7A3D2E6}" type="slidenum">
              <a:rPr lang="en-US" smtClean="0"/>
              <a:t>‹#›</a:t>
            </a:fld>
            <a:endParaRPr lang="en-US"/>
          </a:p>
        </p:txBody>
      </p:sp>
    </p:spTree>
    <p:extLst>
      <p:ext uri="{BB962C8B-B14F-4D97-AF65-F5344CB8AC3E}">
        <p14:creationId xmlns:p14="http://schemas.microsoft.com/office/powerpoint/2010/main" val="19086626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4B05A02-6CA9-4246-9789-E0A340CC3B53}" type="datetimeFigureOut">
              <a:rPr lang="en-US" smtClean="0"/>
              <a:t>6/16/2021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8678609-6576-4E23-A2F8-6084B7A3D2E6}" type="slidenum">
              <a:rPr lang="en-US" smtClean="0"/>
              <a:t>‹#›</a:t>
            </a:fld>
            <a:endParaRPr lang="en-US"/>
          </a:p>
        </p:txBody>
      </p:sp>
    </p:spTree>
    <p:extLst>
      <p:ext uri="{BB962C8B-B14F-4D97-AF65-F5344CB8AC3E}">
        <p14:creationId xmlns:p14="http://schemas.microsoft.com/office/powerpoint/2010/main" val="18797187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4B05A02-6CA9-4246-9789-E0A340CC3B53}" type="datetimeFigureOut">
              <a:rPr lang="en-US" smtClean="0"/>
              <a:t>6/16/2021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8678609-6576-4E23-A2F8-6084B7A3D2E6}" type="slidenum">
              <a:rPr lang="en-US" smtClean="0"/>
              <a:t>‹#›</a:t>
            </a:fld>
            <a:endParaRPr lang="en-US"/>
          </a:p>
        </p:txBody>
      </p:sp>
    </p:spTree>
    <p:extLst>
      <p:ext uri="{BB962C8B-B14F-4D97-AF65-F5344CB8AC3E}">
        <p14:creationId xmlns:p14="http://schemas.microsoft.com/office/powerpoint/2010/main" val="37322086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4B05A02-6CA9-4246-9789-E0A340CC3B53}" type="datetimeFigureOut">
              <a:rPr lang="en-US" smtClean="0"/>
              <a:t>6/16/2021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8678609-6576-4E23-A2F8-6084B7A3D2E6}" type="slidenum">
              <a:rPr lang="en-US" smtClean="0"/>
              <a:t>‹#›</a:t>
            </a:fld>
            <a:endParaRPr lang="en-US"/>
          </a:p>
        </p:txBody>
      </p:sp>
    </p:spTree>
    <p:extLst>
      <p:ext uri="{BB962C8B-B14F-4D97-AF65-F5344CB8AC3E}">
        <p14:creationId xmlns:p14="http://schemas.microsoft.com/office/powerpoint/2010/main" val="26017873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B05A02-6CA9-4246-9789-E0A340CC3B53}" type="datetimeFigureOut">
              <a:rPr lang="en-US" smtClean="0"/>
              <a:t>6/16/2021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8678609-6576-4E23-A2F8-6084B7A3D2E6}" type="slidenum">
              <a:rPr lang="en-US" smtClean="0"/>
              <a:t>‹#›</a:t>
            </a:fld>
            <a:endParaRPr lang="en-US"/>
          </a:p>
        </p:txBody>
      </p:sp>
    </p:spTree>
    <p:extLst>
      <p:ext uri="{BB962C8B-B14F-4D97-AF65-F5344CB8AC3E}">
        <p14:creationId xmlns:p14="http://schemas.microsoft.com/office/powerpoint/2010/main" val="4887198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4B05A02-6CA9-4246-9789-E0A340CC3B53}" type="datetimeFigureOut">
              <a:rPr lang="en-US" smtClean="0"/>
              <a:t>6/16/2021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8678609-6576-4E23-A2F8-6084B7A3D2E6}" type="slidenum">
              <a:rPr lang="en-US" smtClean="0"/>
              <a:t>‹#›</a:t>
            </a:fld>
            <a:endParaRPr lang="en-US"/>
          </a:p>
        </p:txBody>
      </p:sp>
    </p:spTree>
    <p:extLst>
      <p:ext uri="{BB962C8B-B14F-4D97-AF65-F5344CB8AC3E}">
        <p14:creationId xmlns:p14="http://schemas.microsoft.com/office/powerpoint/2010/main" val="36852734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4B05A02-6CA9-4246-9789-E0A340CC3B53}" type="datetimeFigureOut">
              <a:rPr lang="en-US" smtClean="0"/>
              <a:t>6/16/2021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8678609-6576-4E23-A2F8-6084B7A3D2E6}" type="slidenum">
              <a:rPr lang="en-US" smtClean="0"/>
              <a:t>‹#›</a:t>
            </a:fld>
            <a:endParaRPr lang="en-US"/>
          </a:p>
        </p:txBody>
      </p:sp>
    </p:spTree>
    <p:extLst>
      <p:ext uri="{BB962C8B-B14F-4D97-AF65-F5344CB8AC3E}">
        <p14:creationId xmlns:p14="http://schemas.microsoft.com/office/powerpoint/2010/main" val="15806270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4B05A02-6CA9-4246-9789-E0A340CC3B53}" type="datetimeFigureOut">
              <a:rPr lang="en-US" smtClean="0"/>
              <a:t>6/16/2021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678609-6576-4E23-A2F8-6084B7A3D2E6}" type="slidenum">
              <a:rPr lang="en-US" smtClean="0"/>
              <a:t>‹#›</a:t>
            </a:fld>
            <a:endParaRPr lang="en-US"/>
          </a:p>
        </p:txBody>
      </p:sp>
    </p:spTree>
    <p:extLst>
      <p:ext uri="{BB962C8B-B14F-4D97-AF65-F5344CB8AC3E}">
        <p14:creationId xmlns:p14="http://schemas.microsoft.com/office/powerpoint/2010/main" val="10759555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4B05A02-6CA9-4246-9789-E0A340CC3B53}" type="datetimeFigureOut">
              <a:rPr lang="en-US" smtClean="0"/>
              <a:t>6/16/2021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678609-6576-4E23-A2F8-6084B7A3D2E6}" type="slidenum">
              <a:rPr lang="en-US" smtClean="0"/>
              <a:t>‹#›</a:t>
            </a:fld>
            <a:endParaRPr lang="en-US"/>
          </a:p>
        </p:txBody>
      </p:sp>
    </p:spTree>
    <p:extLst>
      <p:ext uri="{BB962C8B-B14F-4D97-AF65-F5344CB8AC3E}">
        <p14:creationId xmlns:p14="http://schemas.microsoft.com/office/powerpoint/2010/main" val="26630478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8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B05A02-6CA9-4246-9789-E0A340CC3B53}" type="datetimeFigureOut">
              <a:rPr lang="en-US" smtClean="0"/>
              <a:t>6/16/2021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8678609-6576-4E23-A2F8-6084B7A3D2E6}" type="slidenum">
              <a:rPr lang="en-US" smtClean="0"/>
              <a:t>‹#›</a:t>
            </a:fld>
            <a:endParaRPr lang="en-US"/>
          </a:p>
        </p:txBody>
      </p:sp>
    </p:spTree>
    <p:extLst>
      <p:ext uri="{BB962C8B-B14F-4D97-AF65-F5344CB8AC3E}">
        <p14:creationId xmlns:p14="http://schemas.microsoft.com/office/powerpoint/2010/main" val="2947850411"/>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156395"/>
            <a:ext cx="9144000" cy="4177605"/>
          </a:xfrm>
        </p:spPr>
        <p:txBody>
          <a:bodyPr>
            <a:noAutofit/>
          </a:bodyPr>
          <a:lstStyle/>
          <a:p>
            <a:pPr algn="ctr">
              <a:lnSpc>
                <a:spcPct val="130000"/>
              </a:lnSpc>
            </a:pPr>
            <a:r>
              <a:rPr lang="en-US" sz="3600" b="1" dirty="0" smtClean="0">
                <a:solidFill>
                  <a:srgbClr val="0000FF"/>
                </a:solidFill>
                <a:latin typeface="Arial" panose="020B0604020202020204" pitchFamily="34" charset="0"/>
                <a:cs typeface="Arial" panose="020B0604020202020204" pitchFamily="34" charset="0"/>
              </a:rPr>
              <a:t>GIẢI PHÁP NÂNG CAO CHẤT LƯỢNG ĐỘI NGŨ GIẢNG VIÊN TRƯỜNG CAO ĐẲNG LÝ TỰ TRỌNG THÀNH PHỐ HỒ CHÍ MINH ĐÁP ỨNG SỰ PHÁT TRIỂN CỦA CÁCH MẠNG CÔNG NGHIỆP 4.0</a:t>
            </a:r>
            <a:endParaRPr lang="en-US" sz="3600" dirty="0">
              <a:solidFill>
                <a:srgbClr val="0000FF"/>
              </a:solidFill>
              <a:latin typeface="Arial" panose="020B0604020202020204" pitchFamily="34" charset="0"/>
              <a:cs typeface="Arial" panose="020B0604020202020204" pitchFamily="34" charset="0"/>
            </a:endParaRPr>
          </a:p>
        </p:txBody>
      </p:sp>
      <p:sp>
        <p:nvSpPr>
          <p:cNvPr id="5" name="TextBox 4"/>
          <p:cNvSpPr txBox="1"/>
          <p:nvPr/>
        </p:nvSpPr>
        <p:spPr>
          <a:xfrm>
            <a:off x="0" y="772180"/>
            <a:ext cx="9144000" cy="523220"/>
          </a:xfrm>
          <a:prstGeom prst="rect">
            <a:avLst/>
          </a:prstGeom>
          <a:noFill/>
        </p:spPr>
        <p:txBody>
          <a:bodyPr wrap="square" rtlCol="0">
            <a:spAutoFit/>
          </a:bodyPr>
          <a:lstStyle/>
          <a:p>
            <a:pPr algn="ctr"/>
            <a:r>
              <a:rPr lang="en-US" sz="2800" b="1" i="1" dirty="0" smtClean="0">
                <a:solidFill>
                  <a:srgbClr val="FF0000"/>
                </a:solidFill>
                <a:latin typeface="Arial" panose="020B0604020202020204" pitchFamily="34" charset="0"/>
                <a:cs typeface="Arial" panose="020B0604020202020204" pitchFamily="34" charset="0"/>
              </a:rPr>
              <a:t>BÁO CÁO THAM LUẬN</a:t>
            </a:r>
            <a:endParaRPr lang="en-US" sz="2800" b="1" i="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79428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0" y="0"/>
            <a:ext cx="9144000" cy="688975"/>
          </a:xfrm>
          <a:solidFill>
            <a:srgbClr val="FFC000"/>
          </a:solidFill>
          <a:ln>
            <a:solidFill>
              <a:srgbClr val="00CCFF"/>
            </a:solidFill>
          </a:ln>
        </p:spPr>
        <p:txBody>
          <a:bodyPr>
            <a:normAutofit/>
          </a:bodyPr>
          <a:lstStyle/>
          <a:p>
            <a:r>
              <a:rPr lang="en-US" sz="3600" b="1" dirty="0" smtClean="0">
                <a:solidFill>
                  <a:srgbClr val="0000FF"/>
                </a:solidFill>
                <a:latin typeface="Arial" panose="020B0604020202020204" pitchFamily="34" charset="0"/>
                <a:cs typeface="Arial" panose="020B0604020202020204" pitchFamily="34" charset="0"/>
              </a:rPr>
              <a:t>NỘI DUNG</a:t>
            </a:r>
            <a:endParaRPr lang="en-US" sz="3600" b="1" dirty="0">
              <a:solidFill>
                <a:srgbClr val="0000FF"/>
              </a:solidFill>
              <a:latin typeface="Arial" panose="020B0604020202020204" pitchFamily="34" charset="0"/>
              <a:cs typeface="Arial" panose="020B0604020202020204" pitchFamily="34" charset="0"/>
            </a:endParaRPr>
          </a:p>
        </p:txBody>
      </p:sp>
      <p:sp>
        <p:nvSpPr>
          <p:cNvPr id="10" name="Rounded Rectangle 9"/>
          <p:cNvSpPr/>
          <p:nvPr/>
        </p:nvSpPr>
        <p:spPr>
          <a:xfrm>
            <a:off x="533400" y="838200"/>
            <a:ext cx="8153400" cy="533400"/>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smtClean="0">
                <a:latin typeface="Arial" panose="020B0604020202020204" pitchFamily="34" charset="0"/>
                <a:cs typeface="Arial" panose="020B0604020202020204" pitchFamily="34" charset="0"/>
              </a:rPr>
              <a:t>1. KHÁI QUAT VỀ CUỘC CMCN 4.0</a:t>
            </a:r>
            <a:endParaRPr lang="en-US" sz="2400" dirty="0">
              <a:latin typeface="Arial" panose="020B0604020202020204" pitchFamily="34" charset="0"/>
              <a:cs typeface="Arial" panose="020B0604020202020204" pitchFamily="34" charset="0"/>
            </a:endParaRPr>
          </a:p>
        </p:txBody>
      </p:sp>
      <p:sp>
        <p:nvSpPr>
          <p:cNvPr id="2" name="Rounded Rectangle 1"/>
          <p:cNvSpPr/>
          <p:nvPr/>
        </p:nvSpPr>
        <p:spPr>
          <a:xfrm>
            <a:off x="533400" y="1524000"/>
            <a:ext cx="8153400" cy="914400"/>
          </a:xfrm>
          <a:prstGeom prst="round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04813" indent="-404813" algn="just">
              <a:tabLst>
                <a:tab pos="404813" algn="l"/>
              </a:tabLst>
            </a:pPr>
            <a:r>
              <a:rPr lang="en-US" sz="2400" dirty="0" smtClean="0">
                <a:latin typeface="Arial" panose="020B0604020202020204" pitchFamily="34" charset="0"/>
                <a:cs typeface="Arial" panose="020B0604020202020204" pitchFamily="34" charset="0"/>
              </a:rPr>
              <a:t>2. TÁC </a:t>
            </a:r>
            <a:r>
              <a:rPr lang="en-US" sz="2400" dirty="0">
                <a:latin typeface="Arial" panose="020B0604020202020204" pitchFamily="34" charset="0"/>
                <a:cs typeface="Arial" panose="020B0604020202020204" pitchFamily="34" charset="0"/>
              </a:rPr>
              <a:t>ĐỘNG CỦA CMCN 4.0 TỚI TRƯỜNG CAO ĐẲNG </a:t>
            </a:r>
            <a:r>
              <a:rPr lang="en-US" sz="2400" dirty="0" smtClean="0">
                <a:latin typeface="Arial" panose="020B0604020202020204" pitchFamily="34" charset="0"/>
                <a:cs typeface="Arial" panose="020B0604020202020204" pitchFamily="34" charset="0"/>
              </a:rPr>
              <a:t>CAO ĐẲNG LÝ TỰ TRỌNG TP.HCM</a:t>
            </a:r>
            <a:endParaRPr lang="en-US" sz="2400" dirty="0">
              <a:latin typeface="Arial" panose="020B0604020202020204" pitchFamily="34" charset="0"/>
              <a:cs typeface="Arial" panose="020B0604020202020204" pitchFamily="34" charset="0"/>
            </a:endParaRPr>
          </a:p>
        </p:txBody>
      </p:sp>
      <p:sp>
        <p:nvSpPr>
          <p:cNvPr id="4" name="Rounded Rectangle 3"/>
          <p:cNvSpPr/>
          <p:nvPr/>
        </p:nvSpPr>
        <p:spPr>
          <a:xfrm>
            <a:off x="533400" y="2590800"/>
            <a:ext cx="8153400" cy="1403684"/>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6075" indent="-346075" algn="just">
              <a:tabLst>
                <a:tab pos="346075" algn="l"/>
              </a:tabLst>
            </a:pPr>
            <a:r>
              <a:rPr lang="en-US" sz="2400" dirty="0" smtClean="0">
                <a:latin typeface="Arial" panose="020B0604020202020204" pitchFamily="34" charset="0"/>
                <a:cs typeface="Arial" panose="020B0604020202020204" pitchFamily="34" charset="0"/>
              </a:rPr>
              <a:t>3. NHỮNG </a:t>
            </a:r>
            <a:r>
              <a:rPr lang="en-US" sz="2400" dirty="0">
                <a:latin typeface="Arial" panose="020B0604020202020204" pitchFamily="34" charset="0"/>
                <a:cs typeface="Arial" panose="020B0604020202020204" pitchFamily="34" charset="0"/>
              </a:rPr>
              <a:t>YÊU CẦU ĐẶT RA ĐỐI VỚI GIẢNG VIÊN TRƯỜNG CAO ĐẲNG </a:t>
            </a:r>
            <a:r>
              <a:rPr lang="en-US" sz="2400" dirty="0" smtClean="0">
                <a:latin typeface="Arial" panose="020B0604020202020204" pitchFamily="34" charset="0"/>
                <a:cs typeface="Arial" panose="020B0604020202020204" pitchFamily="34" charset="0"/>
              </a:rPr>
              <a:t>LÝ TỰ TRỌNG TP.HCM </a:t>
            </a:r>
            <a:r>
              <a:rPr lang="en-US" sz="2400" dirty="0">
                <a:latin typeface="Arial" panose="020B0604020202020204" pitchFamily="34" charset="0"/>
                <a:cs typeface="Arial" panose="020B0604020202020204" pitchFamily="34" charset="0"/>
              </a:rPr>
              <a:t>ĐÁP ỨNG </a:t>
            </a:r>
            <a:r>
              <a:rPr lang="en-US" sz="2400" dirty="0" smtClean="0">
                <a:latin typeface="Arial" panose="020B0604020202020204" pitchFamily="34" charset="0"/>
                <a:cs typeface="Arial" panose="020B0604020202020204" pitchFamily="34" charset="0"/>
              </a:rPr>
              <a:t>SỰ </a:t>
            </a:r>
            <a:r>
              <a:rPr lang="en-US" sz="2400" dirty="0">
                <a:latin typeface="Arial" panose="020B0604020202020204" pitchFamily="34" charset="0"/>
                <a:cs typeface="Arial" panose="020B0604020202020204" pitchFamily="34" charset="0"/>
              </a:rPr>
              <a:t>PHÁT TRIỂN CỦA CMCN 4.0</a:t>
            </a:r>
          </a:p>
        </p:txBody>
      </p:sp>
      <p:sp>
        <p:nvSpPr>
          <p:cNvPr id="9" name="Rounded Rectangle 8"/>
          <p:cNvSpPr/>
          <p:nvPr/>
        </p:nvSpPr>
        <p:spPr>
          <a:xfrm>
            <a:off x="571500" y="4152500"/>
            <a:ext cx="8115300" cy="1752600"/>
          </a:xfrm>
          <a:prstGeom prst="round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6075" indent="-346075" algn="just"/>
            <a:r>
              <a:rPr lang="en-US" sz="2400" dirty="0" smtClean="0">
                <a:latin typeface="Arial" panose="020B0604020202020204" pitchFamily="34" charset="0"/>
                <a:cs typeface="Arial" panose="020B0604020202020204" pitchFamily="34" charset="0"/>
              </a:rPr>
              <a:t>4. GIẢI </a:t>
            </a:r>
            <a:r>
              <a:rPr lang="en-US" sz="2400" dirty="0">
                <a:latin typeface="Arial" panose="020B0604020202020204" pitchFamily="34" charset="0"/>
                <a:cs typeface="Arial" panose="020B0604020202020204" pitchFamily="34" charset="0"/>
              </a:rPr>
              <a:t>PHÁP NÂNG CAO CHẤT LƯỢNG ĐỘI NGŨ GIẢNG VIÊN TRƯỜNG CAO ĐẲNG </a:t>
            </a:r>
            <a:r>
              <a:rPr lang="en-US" sz="2400" dirty="0" smtClean="0">
                <a:latin typeface="Arial" panose="020B0604020202020204" pitchFamily="34" charset="0"/>
                <a:cs typeface="Arial" panose="020B0604020202020204" pitchFamily="34" charset="0"/>
              </a:rPr>
              <a:t>LÝ TỰ TRỌNG TP.HCM </a:t>
            </a:r>
            <a:r>
              <a:rPr lang="en-US" sz="2400" dirty="0">
                <a:latin typeface="Arial" panose="020B0604020202020204" pitchFamily="34" charset="0"/>
                <a:cs typeface="Arial" panose="020B0604020202020204" pitchFamily="34" charset="0"/>
              </a:rPr>
              <a:t>ĐÁP ỨNG </a:t>
            </a:r>
            <a:r>
              <a:rPr lang="en-US" sz="2400" dirty="0" smtClean="0">
                <a:latin typeface="Arial" panose="020B0604020202020204" pitchFamily="34" charset="0"/>
                <a:cs typeface="Arial" panose="020B0604020202020204" pitchFamily="34" charset="0"/>
              </a:rPr>
              <a:t>SỰ </a:t>
            </a:r>
            <a:r>
              <a:rPr lang="en-US" sz="2400" dirty="0">
                <a:latin typeface="Arial" panose="020B0604020202020204" pitchFamily="34" charset="0"/>
                <a:cs typeface="Arial" panose="020B0604020202020204" pitchFamily="34" charset="0"/>
              </a:rPr>
              <a:t>PHÁT TRIỂN CỦA CMCN 4.0</a:t>
            </a:r>
          </a:p>
        </p:txBody>
      </p:sp>
      <p:sp>
        <p:nvSpPr>
          <p:cNvPr id="11" name="Rounded Rectangle 10"/>
          <p:cNvSpPr/>
          <p:nvPr/>
        </p:nvSpPr>
        <p:spPr>
          <a:xfrm>
            <a:off x="571500" y="6076750"/>
            <a:ext cx="8115300" cy="685800"/>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smtClean="0">
                <a:latin typeface="Arial" panose="020B0604020202020204" pitchFamily="34" charset="0"/>
                <a:cs typeface="Arial" panose="020B0604020202020204" pitchFamily="34" charset="0"/>
              </a:rPr>
              <a:t>5. KẾT LUẬN</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440086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txBox="1">
            <a:spLocks/>
          </p:cNvSpPr>
          <p:nvPr/>
        </p:nvSpPr>
        <p:spPr>
          <a:xfrm>
            <a:off x="0" y="0"/>
            <a:ext cx="9144000" cy="688975"/>
          </a:xfrm>
          <a:prstGeom prst="rect">
            <a:avLst/>
          </a:prstGeom>
          <a:solidFill>
            <a:srgbClr val="FF0000"/>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1. KHÁI QUÁT VỀ CMCN 4.0</a:t>
            </a:r>
            <a:endParaRPr lang="en-US" sz="2800" b="1" dirty="0">
              <a:solidFill>
                <a:schemeClr val="bg1"/>
              </a:solidFill>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 y="685800"/>
            <a:ext cx="8991600" cy="5940425"/>
          </a:xfrm>
          <a:prstGeom prst="rect">
            <a:avLst/>
          </a:prstGeom>
        </p:spPr>
      </p:pic>
    </p:spTree>
    <p:extLst>
      <p:ext uri="{BB962C8B-B14F-4D97-AF65-F5344CB8AC3E}">
        <p14:creationId xmlns:p14="http://schemas.microsoft.com/office/powerpoint/2010/main" val="8482579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txBox="1">
            <a:spLocks/>
          </p:cNvSpPr>
          <p:nvPr/>
        </p:nvSpPr>
        <p:spPr>
          <a:xfrm>
            <a:off x="0" y="0"/>
            <a:ext cx="9144000" cy="688975"/>
          </a:xfrm>
          <a:prstGeom prst="rect">
            <a:avLst/>
          </a:prstGeom>
          <a:solidFill>
            <a:srgbClr val="FF0000"/>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1. KHÁI QUÁT VỀ CMCN 4.0</a:t>
            </a:r>
            <a:endParaRPr lang="en-US" sz="2800" b="1" dirty="0">
              <a:solidFill>
                <a:schemeClr val="bg1"/>
              </a:solidFill>
              <a:latin typeface="Arial" panose="020B0604020202020204" pitchFamily="34" charset="0"/>
              <a:cs typeface="Arial" panose="020B0604020202020204" pitchFamily="34" charset="0"/>
            </a:endParaRPr>
          </a:p>
        </p:txBody>
      </p:sp>
      <p:sp>
        <p:nvSpPr>
          <p:cNvPr id="10" name="Rectangle 9"/>
          <p:cNvSpPr/>
          <p:nvPr/>
        </p:nvSpPr>
        <p:spPr>
          <a:xfrm>
            <a:off x="0" y="3733800"/>
            <a:ext cx="9144000" cy="1815882"/>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CMCN </a:t>
            </a:r>
            <a:r>
              <a:rPr lang="en-US" sz="2800" dirty="0">
                <a:solidFill>
                  <a:srgbClr val="0000FF"/>
                </a:solidFill>
                <a:latin typeface="Arial" panose="020B0604020202020204" pitchFamily="34" charset="0"/>
                <a:cs typeface="Arial" panose="020B0604020202020204" pitchFamily="34" charset="0"/>
              </a:rPr>
              <a:t>4.0 </a:t>
            </a:r>
            <a:r>
              <a:rPr lang="en-US" sz="2800" dirty="0" err="1">
                <a:solidFill>
                  <a:srgbClr val="0000FF"/>
                </a:solidFill>
                <a:latin typeface="Arial" panose="020B0604020202020204" pitchFamily="34" charset="0"/>
                <a:cs typeface="Arial" panose="020B0604020202020204" pitchFamily="34" charset="0"/>
              </a:rPr>
              <a:t>sẽ</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ra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sự</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thay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đổi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mạnh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mẽ</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về</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phân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bố</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nguồn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sản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xuất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cách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thức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sản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xuất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tiêu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dùng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nhờ</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sự</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triển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mạnh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mẽ</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khoa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nghệ</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11" name="Rectangle 10"/>
          <p:cNvSpPr/>
          <p:nvPr/>
        </p:nvSpPr>
        <p:spPr>
          <a:xfrm>
            <a:off x="0" y="5473005"/>
            <a:ext cx="9067800" cy="1384995"/>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a:t>
            </a:r>
            <a:r>
              <a:rPr lang="en-US" sz="2800" dirty="0" err="1" smtClean="0">
                <a:solidFill>
                  <a:srgbClr val="0000FF"/>
                </a:solidFill>
                <a:latin typeface="Arial" panose="020B0604020202020204" pitchFamily="34" charset="0"/>
                <a:cs typeface="Arial" panose="020B0604020202020204" pitchFamily="34" charset="0"/>
              </a:rPr>
              <a:t>Làn</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sóng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nghệ</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sản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xuất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thông</a:t>
            </a:r>
            <a:r>
              <a:rPr lang="en-US" sz="2800" dirty="0">
                <a:solidFill>
                  <a:srgbClr val="0000FF"/>
                </a:solidFill>
                <a:latin typeface="Arial" panose="020B0604020202020204" pitchFamily="34" charset="0"/>
                <a:cs typeface="Arial" panose="020B0604020202020204" pitchFamily="34" charset="0"/>
              </a:rPr>
              <a:t> minh </a:t>
            </a:r>
            <a:r>
              <a:rPr lang="en-US" sz="2800" dirty="0" err="1">
                <a:solidFill>
                  <a:srgbClr val="0000FF"/>
                </a:solidFill>
                <a:latin typeface="Arial" panose="020B0604020202020204" pitchFamily="34" charset="0"/>
                <a:cs typeface="Arial" panose="020B0604020202020204" pitchFamily="34" charset="0"/>
              </a:rPr>
              <a:t>sẽ</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giúp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nghệ</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triển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kéo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theo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suất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tăng</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cao</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5" name="Rectangle 4"/>
          <p:cNvSpPr/>
          <p:nvPr/>
        </p:nvSpPr>
        <p:spPr>
          <a:xfrm>
            <a:off x="0" y="685800"/>
            <a:ext cx="9144000" cy="2246769"/>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CMCN 4.0 </a:t>
            </a:r>
            <a:r>
              <a:rPr lang="en-US" sz="2800" dirty="0" err="1">
                <a:solidFill>
                  <a:srgbClr val="0000FF"/>
                </a:solidFill>
                <a:latin typeface="Arial" panose="020B0604020202020204" pitchFamily="34" charset="0"/>
                <a:cs typeface="Arial" panose="020B0604020202020204" pitchFamily="34" charset="0"/>
              </a:rPr>
              <a:t>bắt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đầu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xuất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hiện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từ</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thập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niên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đầu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thế</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kỷ</a:t>
            </a:r>
            <a:r>
              <a:rPr lang="en-US" sz="2800" dirty="0">
                <a:solidFill>
                  <a:srgbClr val="0000FF"/>
                </a:solidFill>
                <a:latin typeface="Arial" panose="020B0604020202020204" pitchFamily="34" charset="0"/>
                <a:cs typeface="Arial" panose="020B0604020202020204" pitchFamily="34" charset="0"/>
              </a:rPr>
              <a:t> </a:t>
            </a:r>
            <a:r>
              <a:rPr lang="en-US" sz="2800" dirty="0" smtClean="0">
                <a:solidFill>
                  <a:srgbClr val="0000FF"/>
                </a:solidFill>
                <a:latin typeface="Arial" panose="020B0604020202020204" pitchFamily="34" charset="0"/>
                <a:cs typeface="Arial" panose="020B0604020202020204" pitchFamily="34" charset="0"/>
              </a:rPr>
              <a:t>XXI. CMCN 4.0 </a:t>
            </a:r>
            <a:r>
              <a:rPr lang="en-US" sz="2800" dirty="0" err="1" smtClean="0">
                <a:solidFill>
                  <a:srgbClr val="0000FF"/>
                </a:solidFill>
                <a:latin typeface="Arial" panose="020B0604020202020204" pitchFamily="34" charset="0"/>
                <a:cs typeface="Arial" panose="020B0604020202020204" pitchFamily="34" charset="0"/>
              </a:rPr>
              <a:t>là</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cuộc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cách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về</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sản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xuất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thông</a:t>
            </a:r>
            <a:r>
              <a:rPr lang="en-US" sz="2800" dirty="0">
                <a:solidFill>
                  <a:srgbClr val="0000FF"/>
                </a:solidFill>
                <a:latin typeface="Arial" panose="020B0604020202020204" pitchFamily="34" charset="0"/>
                <a:cs typeface="Arial" panose="020B0604020202020204" pitchFamily="34" charset="0"/>
              </a:rPr>
              <a:t> minh </a:t>
            </a:r>
            <a:r>
              <a:rPr lang="en-US" sz="2800" dirty="0" err="1">
                <a:solidFill>
                  <a:srgbClr val="0000FF"/>
                </a:solidFill>
                <a:latin typeface="Arial" panose="020B0604020202020204" pitchFamily="34" charset="0"/>
                <a:cs typeface="Arial" panose="020B0604020202020204" pitchFamily="34" charset="0"/>
              </a:rPr>
              <a:t>dựa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thành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tựu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trong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lĩnh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nghệ</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nhau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nền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nghệ</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số</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2" name="Rectangle 1"/>
          <p:cNvSpPr/>
          <p:nvPr/>
        </p:nvSpPr>
        <p:spPr>
          <a:xfrm>
            <a:off x="0" y="2830551"/>
            <a:ext cx="9144000" cy="954107"/>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a:t>
            </a:r>
            <a:r>
              <a:rPr lang="en-US" sz="2800" dirty="0" err="1" smtClean="0">
                <a:solidFill>
                  <a:srgbClr val="0000FF"/>
                </a:solidFill>
                <a:latin typeface="Arial" panose="020B0604020202020204" pitchFamily="34" charset="0"/>
                <a:cs typeface="Arial" panose="020B0604020202020204" pitchFamily="34" charset="0"/>
              </a:rPr>
              <a:t>Trung</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tâm</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cuộc</a:t>
            </a:r>
            <a:r>
              <a:rPr lang="en-US" sz="2800" dirty="0">
                <a:solidFill>
                  <a:srgbClr val="0000FF"/>
                </a:solidFill>
                <a:latin typeface="Arial" panose="020B0604020202020204" pitchFamily="34" charset="0"/>
                <a:cs typeface="Arial" panose="020B0604020202020204" pitchFamily="34" charset="0"/>
              </a:rPr>
              <a:t> CMCN 4.0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nghệ</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thông</a:t>
            </a:r>
            <a:r>
              <a:rPr lang="en-US" sz="2800" dirty="0">
                <a:solidFill>
                  <a:srgbClr val="0000FF"/>
                </a:solidFill>
                <a:latin typeface="Arial" panose="020B0604020202020204" pitchFamily="34" charset="0"/>
                <a:cs typeface="Arial" panose="020B0604020202020204" pitchFamily="34" charset="0"/>
              </a:rPr>
              <a:t> tin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internet </a:t>
            </a:r>
            <a:r>
              <a:rPr lang="en-US" sz="2800" dirty="0" err="1">
                <a:solidFill>
                  <a:srgbClr val="0000FF"/>
                </a:solidFill>
                <a:latin typeface="Arial" panose="020B0604020202020204" pitchFamily="34" charset="0"/>
                <a:cs typeface="Arial" panose="020B0604020202020204" pitchFamily="34" charset="0"/>
              </a:rPr>
              <a:t>kết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nối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vạn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vật</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IoT</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04285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txBox="1">
            <a:spLocks/>
          </p:cNvSpPr>
          <p:nvPr/>
        </p:nvSpPr>
        <p:spPr>
          <a:xfrm>
            <a:off x="0" y="0"/>
            <a:ext cx="9144000" cy="688975"/>
          </a:xfrm>
          <a:prstGeom prst="rect">
            <a:avLst/>
          </a:prstGeom>
          <a:solidFill>
            <a:srgbClr val="FF0000"/>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1. KHÁI QUÁT VỀ CMCN 4.0</a:t>
            </a:r>
            <a:endParaRPr lang="en-US" sz="2800" b="1" dirty="0">
              <a:solidFill>
                <a:schemeClr val="bg1"/>
              </a:solidFill>
              <a:latin typeface="Arial" panose="020B0604020202020204" pitchFamily="34" charset="0"/>
              <a:cs typeface="Arial" panose="020B0604020202020204" pitchFamily="34" charset="0"/>
            </a:endParaRPr>
          </a:p>
        </p:txBody>
      </p:sp>
      <p:sp>
        <p:nvSpPr>
          <p:cNvPr id="2" name="Rectangle 1"/>
          <p:cNvSpPr/>
          <p:nvPr/>
        </p:nvSpPr>
        <p:spPr>
          <a:xfrm>
            <a:off x="0" y="830282"/>
            <a:ext cx="9144000" cy="3970318"/>
          </a:xfrm>
          <a:prstGeom prst="rect">
            <a:avLst/>
          </a:prstGeom>
        </p:spPr>
        <p:txBody>
          <a:bodyPr wrap="square">
            <a:spAutoFit/>
          </a:bodyPr>
          <a:lstStyle/>
          <a:p>
            <a:pPr algn="just"/>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Để</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dụng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được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sản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xuất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thông</a:t>
            </a:r>
            <a:r>
              <a:rPr lang="en-US" sz="2800" dirty="0">
                <a:solidFill>
                  <a:srgbClr val="0000FF"/>
                </a:solidFill>
                <a:latin typeface="Arial" panose="020B0604020202020204" pitchFamily="34" charset="0"/>
                <a:cs typeface="Arial" panose="020B0604020202020204" pitchFamily="34" charset="0"/>
              </a:rPr>
              <a:t> minh” </a:t>
            </a:r>
            <a:r>
              <a:rPr lang="en-US" sz="2800" dirty="0" err="1">
                <a:solidFill>
                  <a:srgbClr val="0000FF"/>
                </a:solidFill>
                <a:latin typeface="Arial" panose="020B0604020202020204" pitchFamily="34" charset="0"/>
                <a:cs typeface="Arial" panose="020B0604020202020204" pitchFamily="34" charset="0"/>
              </a:rPr>
              <a:t>vào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tiễn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thì</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thiếu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một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nguồn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nhân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lượng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Vì</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vậy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nhiệm</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vụ</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đặt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ra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đối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ngành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giáo</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dục</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đào</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tạo</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dục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nghề</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nghiệp</a:t>
            </a:r>
            <a:r>
              <a:rPr lang="en-US" sz="2800" dirty="0">
                <a:solidFill>
                  <a:srgbClr val="0000FF"/>
                </a:solidFill>
                <a:latin typeface="Arial" panose="020B0604020202020204" pitchFamily="34" charset="0"/>
                <a:cs typeface="Arial" panose="020B0604020202020204" pitchFamily="34" charset="0"/>
              </a:rPr>
              <a:t> (GDNN), </a:t>
            </a:r>
            <a:r>
              <a:rPr lang="en-US" sz="2800" dirty="0" err="1">
                <a:solidFill>
                  <a:srgbClr val="0000FF"/>
                </a:solidFill>
                <a:latin typeface="Arial" panose="020B0604020202020204" pitchFamily="34" charset="0"/>
                <a:cs typeface="Arial" panose="020B0604020202020204" pitchFamily="34" charset="0"/>
              </a:rPr>
              <a:t>đặc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biệt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trường</a:t>
            </a:r>
            <a:r>
              <a:rPr lang="en-US" sz="2800" dirty="0">
                <a:solidFill>
                  <a:srgbClr val="0000FF"/>
                </a:solidFill>
                <a:latin typeface="Arial" panose="020B0604020202020204" pitchFamily="34" charset="0"/>
                <a:cs typeface="Arial" panose="020B0604020202020204" pitchFamily="34" charset="0"/>
              </a:rPr>
              <a:t> Cao </a:t>
            </a:r>
            <a:r>
              <a:rPr lang="en-US" sz="2800" dirty="0" err="1">
                <a:solidFill>
                  <a:srgbClr val="0000FF"/>
                </a:solidFill>
                <a:latin typeface="Arial" panose="020B0604020202020204" pitchFamily="34" charset="0"/>
                <a:cs typeface="Arial" panose="020B0604020202020204" pitchFamily="34" charset="0"/>
              </a:rPr>
              <a:t>đẳng</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Lý</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Tự</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Trọng</a:t>
            </a:r>
            <a:r>
              <a:rPr lang="en-US" sz="2800" dirty="0" smtClean="0">
                <a:solidFill>
                  <a:srgbClr val="0000FF"/>
                </a:solidFill>
                <a:latin typeface="Arial" panose="020B0604020202020204" pitchFamily="34" charset="0"/>
                <a:cs typeface="Arial" panose="020B0604020202020204" pitchFamily="34" charset="0"/>
              </a:rPr>
              <a:t> TP.HCM </a:t>
            </a:r>
            <a:r>
              <a:rPr lang="en-US" sz="2800" dirty="0" err="1" smtClean="0">
                <a:solidFill>
                  <a:srgbClr val="0000FF"/>
                </a:solidFill>
                <a:latin typeface="Arial" panose="020B0604020202020204" pitchFamily="34" charset="0"/>
                <a:cs typeface="Arial" panose="020B0604020202020204" pitchFamily="34" charset="0"/>
              </a:rPr>
              <a:t>cần</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phải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định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hướng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cụ</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thích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ứng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thời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cuộc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nâng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lượng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viên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đào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ra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nguồn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nhân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lượng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ứng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yêu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cầu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đòi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hỏi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thị</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trường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lao</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động</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cxnSp>
        <p:nvCxnSpPr>
          <p:cNvPr id="5" name="Straight Arrow Connector 4"/>
          <p:cNvCxnSpPr/>
          <p:nvPr/>
        </p:nvCxnSpPr>
        <p:spPr>
          <a:xfrm>
            <a:off x="487680" y="1143000"/>
            <a:ext cx="274320" cy="0"/>
          </a:xfrm>
          <a:prstGeom prst="straightConnector1">
            <a:avLst/>
          </a:prstGeom>
          <a:ln>
            <a:solidFill>
              <a:srgbClr val="0000FF"/>
            </a:solidFill>
            <a:tailEnd type="arrow"/>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1380482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txBox="1">
            <a:spLocks/>
          </p:cNvSpPr>
          <p:nvPr/>
        </p:nvSpPr>
        <p:spPr>
          <a:xfrm>
            <a:off x="0" y="0"/>
            <a:ext cx="9144000" cy="990600"/>
          </a:xfrm>
          <a:prstGeom prst="rect">
            <a:avLst/>
          </a:prstGeom>
          <a:solidFill>
            <a:srgbClr val="0000FF"/>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000" b="1" dirty="0">
                <a:solidFill>
                  <a:schemeClr val="bg1"/>
                </a:solidFill>
                <a:latin typeface="Arial" panose="020B0604020202020204" pitchFamily="34" charset="0"/>
                <a:cs typeface="Arial" panose="020B0604020202020204" pitchFamily="34" charset="0"/>
              </a:rPr>
              <a:t>2</a:t>
            </a:r>
            <a:r>
              <a:rPr lang="en-US" sz="3000" b="1" dirty="0" smtClean="0">
                <a:solidFill>
                  <a:schemeClr val="bg1"/>
                </a:solidFill>
                <a:latin typeface="Arial" panose="020B0604020202020204" pitchFamily="34" charset="0"/>
                <a:cs typeface="Arial" panose="020B0604020202020204" pitchFamily="34" charset="0"/>
              </a:rPr>
              <a:t>. </a:t>
            </a:r>
            <a:r>
              <a:rPr lang="en-US" sz="3000" b="1" dirty="0">
                <a:solidFill>
                  <a:schemeClr val="bg1"/>
                </a:solidFill>
                <a:latin typeface="Arial" panose="020B0604020202020204" pitchFamily="34" charset="0"/>
                <a:cs typeface="Arial" panose="020B0604020202020204" pitchFamily="34" charset="0"/>
              </a:rPr>
              <a:t>TÁC ĐỘNG CỦA CMCN 4.0 TỚI TRƯỜNG CAO ĐẲNG CAO ĐẲNG LÝ TỰ TRỌNG TP.HCM</a:t>
            </a:r>
          </a:p>
        </p:txBody>
      </p:sp>
      <p:sp>
        <p:nvSpPr>
          <p:cNvPr id="5" name="Rounded Rectangle 4"/>
          <p:cNvSpPr/>
          <p:nvPr/>
        </p:nvSpPr>
        <p:spPr>
          <a:xfrm>
            <a:off x="76200" y="2971800"/>
            <a:ext cx="1359568" cy="1447800"/>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700" b="1" dirty="0" smtClean="0">
                <a:latin typeface="Arial" panose="020B0604020202020204" pitchFamily="34" charset="0"/>
                <a:cs typeface="Arial" panose="020B0604020202020204" pitchFamily="34" charset="0"/>
              </a:rPr>
              <a:t>CMCN 4.0</a:t>
            </a:r>
            <a:endParaRPr lang="en-US" sz="2700" b="1" dirty="0">
              <a:latin typeface="Arial" panose="020B0604020202020204" pitchFamily="34" charset="0"/>
              <a:cs typeface="Arial" panose="020B0604020202020204" pitchFamily="34" charset="0"/>
            </a:endParaRPr>
          </a:p>
        </p:txBody>
      </p:sp>
      <p:sp>
        <p:nvSpPr>
          <p:cNvPr id="8" name="Rounded Rectangle 7"/>
          <p:cNvSpPr/>
          <p:nvPr/>
        </p:nvSpPr>
        <p:spPr>
          <a:xfrm>
            <a:off x="2209800" y="1286577"/>
            <a:ext cx="6858000" cy="1228023"/>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i="1" dirty="0" err="1" smtClean="0">
                <a:solidFill>
                  <a:schemeClr val="bg1"/>
                </a:solidFill>
                <a:latin typeface="Arial" panose="020B0604020202020204" pitchFamily="34" charset="0"/>
                <a:cs typeface="Arial" panose="020B0604020202020204" pitchFamily="34" charset="0"/>
              </a:rPr>
              <a:t>Thứ</a:t>
            </a:r>
            <a:r>
              <a:rPr lang="en-US" sz="2800" i="1" dirty="0" smtClean="0">
                <a:solidFill>
                  <a:schemeClr val="bg1"/>
                </a:solidFill>
                <a:latin typeface="Arial" panose="020B0604020202020204" pitchFamily="34" charset="0"/>
                <a:cs typeface="Arial" panose="020B0604020202020204" pitchFamily="34" charset="0"/>
              </a:rPr>
              <a:t> </a:t>
            </a:r>
            <a:r>
              <a:rPr lang="en-US" sz="2800" i="1" dirty="0" err="1" smtClean="0">
                <a:solidFill>
                  <a:schemeClr val="bg1"/>
                </a:solidFill>
                <a:latin typeface="Arial" panose="020B0604020202020204" pitchFamily="34" charset="0"/>
                <a:cs typeface="Arial" panose="020B0604020202020204" pitchFamily="34" charset="0"/>
              </a:rPr>
              <a:t>nhất</a:t>
            </a:r>
            <a:r>
              <a:rPr lang="en-US" sz="2800" i="1" dirty="0">
                <a:solidFill>
                  <a:schemeClr val="bg1"/>
                </a:solidFill>
                <a:latin typeface="Arial" panose="020B0604020202020204" pitchFamily="34" charset="0"/>
                <a:cs typeface="Arial" panose="020B0604020202020204" pitchFamily="34" charset="0"/>
              </a:rPr>
              <a:t>,</a:t>
            </a:r>
            <a:r>
              <a:rPr lang="en-US" sz="2800" i="1" dirty="0" smtClean="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a:t>
            </a:r>
            <a:r>
              <a:rPr lang="en-US" sz="2800" dirty="0" err="1" smtClean="0">
                <a:solidFill>
                  <a:schemeClr val="bg1"/>
                </a:solidFill>
                <a:latin typeface="Arial" panose="020B0604020202020204" pitchFamily="34" charset="0"/>
                <a:cs typeface="Arial" panose="020B0604020202020204" pitchFamily="34" charset="0"/>
              </a:rPr>
              <a:t>ạo</a:t>
            </a:r>
            <a:r>
              <a:rPr lang="en-US" sz="2800" dirty="0" smtClean="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điều</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kiện</a:t>
            </a:r>
            <a:r>
              <a:rPr lang="en-US" sz="2800" dirty="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để</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nhà</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trường</a:t>
            </a:r>
            <a:r>
              <a:rPr lang="en-US" sz="2800" dirty="0" smtClean="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đ</a:t>
            </a:r>
            <a:r>
              <a:rPr lang="en-US" sz="2800" dirty="0" err="1" smtClean="0">
                <a:solidFill>
                  <a:schemeClr val="bg1"/>
                </a:solidFill>
                <a:latin typeface="Arial" panose="020B0604020202020204" pitchFamily="34" charset="0"/>
                <a:cs typeface="Arial" panose="020B0604020202020204" pitchFamily="34" charset="0"/>
              </a:rPr>
              <a:t>ổi</a:t>
            </a:r>
            <a:r>
              <a:rPr lang="en-US" sz="2800" dirty="0" smtClean="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mới</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tư</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duy</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và</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phương</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pháp</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đào</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tạo</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học</a:t>
            </a:r>
            <a:r>
              <a:rPr lang="en-US" sz="2800" dirty="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tập</a:t>
            </a:r>
            <a:r>
              <a:rPr lang="en-US" sz="2800" dirty="0" smtClean="0">
                <a:solidFill>
                  <a:schemeClr val="bg1"/>
                </a:solidFill>
                <a:latin typeface="Arial" panose="020B0604020202020204" pitchFamily="34" charset="0"/>
                <a:cs typeface="Arial" panose="020B0604020202020204" pitchFamily="34" charset="0"/>
              </a:rPr>
              <a:t>.</a:t>
            </a:r>
            <a:endParaRPr lang="en-US" sz="2800" dirty="0">
              <a:solidFill>
                <a:schemeClr val="bg1"/>
              </a:solidFill>
            </a:endParaRPr>
          </a:p>
        </p:txBody>
      </p:sp>
      <p:sp>
        <p:nvSpPr>
          <p:cNvPr id="9" name="Rounded Rectangle 8"/>
          <p:cNvSpPr/>
          <p:nvPr/>
        </p:nvSpPr>
        <p:spPr>
          <a:xfrm>
            <a:off x="2209800" y="3124199"/>
            <a:ext cx="6858000" cy="1143001"/>
          </a:xfrm>
          <a:prstGeom prst="round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i="1" dirty="0" err="1" smtClean="0">
                <a:solidFill>
                  <a:schemeClr val="bg1"/>
                </a:solidFill>
                <a:latin typeface="Arial" panose="020B0604020202020204" pitchFamily="34" charset="0"/>
                <a:cs typeface="Arial" panose="020B0604020202020204" pitchFamily="34" charset="0"/>
              </a:rPr>
              <a:t>Thứ</a:t>
            </a:r>
            <a:r>
              <a:rPr lang="en-US" sz="2800" i="1" dirty="0" smtClean="0">
                <a:solidFill>
                  <a:schemeClr val="bg1"/>
                </a:solidFill>
                <a:latin typeface="Arial" panose="020B0604020202020204" pitchFamily="34" charset="0"/>
                <a:cs typeface="Arial" panose="020B0604020202020204" pitchFamily="34" charset="0"/>
              </a:rPr>
              <a:t> </a:t>
            </a:r>
            <a:r>
              <a:rPr lang="en-US" sz="2800" i="1" dirty="0" err="1" smtClean="0">
                <a:solidFill>
                  <a:schemeClr val="bg1"/>
                </a:solidFill>
                <a:latin typeface="Arial" panose="020B0604020202020204" pitchFamily="34" charset="0"/>
                <a:cs typeface="Arial" panose="020B0604020202020204" pitchFamily="34" charset="0"/>
              </a:rPr>
              <a:t>hai</a:t>
            </a:r>
            <a:r>
              <a:rPr lang="en-US" sz="2800" i="1" dirty="0" smtClean="0">
                <a:solidFill>
                  <a:schemeClr val="bg1"/>
                </a:solidFill>
                <a:latin typeface="Arial" panose="020B0604020202020204" pitchFamily="34" charset="0"/>
                <a:cs typeface="Arial" panose="020B0604020202020204" pitchFamily="34" charset="0"/>
              </a:rPr>
              <a:t>, </a:t>
            </a:r>
            <a:r>
              <a:rPr lang="en-US" sz="2800" dirty="0" smtClean="0">
                <a:solidFill>
                  <a:schemeClr val="bg1"/>
                </a:solidFill>
                <a:latin typeface="Arial" panose="020B0604020202020204" pitchFamily="34" charset="0"/>
                <a:cs typeface="Arial" panose="020B0604020202020204" pitchFamily="34" charset="0"/>
              </a:rPr>
              <a:t>SV </a:t>
            </a:r>
            <a:r>
              <a:rPr lang="en-US" sz="2800" dirty="0" err="1" smtClean="0">
                <a:solidFill>
                  <a:schemeClr val="bg1"/>
                </a:solidFill>
                <a:latin typeface="Arial" panose="020B0604020202020204" pitchFamily="34" charset="0"/>
                <a:cs typeface="Arial" panose="020B0604020202020204" pitchFamily="34" charset="0"/>
              </a:rPr>
              <a:t>tốt</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nghiệp</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đáp</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ứng</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yêu</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cầu</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cao</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của</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thị</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trường</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lao</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động</a:t>
            </a:r>
            <a:r>
              <a:rPr lang="en-US" sz="2800" dirty="0" smtClean="0">
                <a:solidFill>
                  <a:schemeClr val="bg1"/>
                </a:solidFill>
                <a:latin typeface="Arial" panose="020B0604020202020204" pitchFamily="34" charset="0"/>
                <a:cs typeface="Arial" panose="020B0604020202020204" pitchFamily="34" charset="0"/>
              </a:rPr>
              <a:t>?</a:t>
            </a:r>
            <a:endParaRPr lang="en-US" sz="2800" dirty="0">
              <a:solidFill>
                <a:schemeClr val="bg1"/>
              </a:solidFill>
            </a:endParaRPr>
          </a:p>
        </p:txBody>
      </p:sp>
      <p:sp>
        <p:nvSpPr>
          <p:cNvPr id="10" name="Rounded Rectangle 9"/>
          <p:cNvSpPr/>
          <p:nvPr/>
        </p:nvSpPr>
        <p:spPr>
          <a:xfrm>
            <a:off x="2209800" y="5029200"/>
            <a:ext cx="6858000" cy="1143000"/>
          </a:xfrm>
          <a:prstGeom prst="round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i="1" dirty="0" err="1" smtClean="0">
                <a:solidFill>
                  <a:schemeClr val="bg1"/>
                </a:solidFill>
                <a:latin typeface="Arial" panose="020B0604020202020204" pitchFamily="34" charset="0"/>
                <a:cs typeface="Arial" panose="020B0604020202020204" pitchFamily="34" charset="0"/>
              </a:rPr>
              <a:t>Thứ</a:t>
            </a:r>
            <a:r>
              <a:rPr lang="en-US" sz="2800" i="1" dirty="0" smtClean="0">
                <a:solidFill>
                  <a:schemeClr val="bg1"/>
                </a:solidFill>
                <a:latin typeface="Arial" panose="020B0604020202020204" pitchFamily="34" charset="0"/>
                <a:cs typeface="Arial" panose="020B0604020202020204" pitchFamily="34" charset="0"/>
              </a:rPr>
              <a:t> </a:t>
            </a:r>
            <a:r>
              <a:rPr lang="en-US" sz="2800" i="1" dirty="0" err="1" smtClean="0">
                <a:solidFill>
                  <a:schemeClr val="bg1"/>
                </a:solidFill>
                <a:latin typeface="Arial" panose="020B0604020202020204" pitchFamily="34" charset="0"/>
                <a:cs typeface="Arial" panose="020B0604020202020204" pitchFamily="34" charset="0"/>
              </a:rPr>
              <a:t>ba</a:t>
            </a:r>
            <a:r>
              <a:rPr lang="en-US" sz="2800" i="1"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kỹ</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năng</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mới</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trong</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lao</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động</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cần</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phải</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truyền</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tải</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và</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thực</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hiện</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trong</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trường</a:t>
            </a:r>
            <a:r>
              <a:rPr lang="en-US" sz="2800" dirty="0" smtClean="0">
                <a:solidFill>
                  <a:schemeClr val="bg1"/>
                </a:solidFill>
                <a:latin typeface="Arial" panose="020B0604020202020204" pitchFamily="34" charset="0"/>
                <a:cs typeface="Arial" panose="020B0604020202020204" pitchFamily="34" charset="0"/>
              </a:rPr>
              <a:t>.</a:t>
            </a:r>
            <a:endParaRPr lang="en-US" sz="2800" dirty="0">
              <a:solidFill>
                <a:schemeClr val="bg1"/>
              </a:solidFill>
            </a:endParaRPr>
          </a:p>
        </p:txBody>
      </p:sp>
      <p:cxnSp>
        <p:nvCxnSpPr>
          <p:cNvPr id="12" name="Straight Arrow Connector 11"/>
          <p:cNvCxnSpPr>
            <a:stCxn id="5" idx="3"/>
            <a:endCxn id="8" idx="1"/>
          </p:cNvCxnSpPr>
          <p:nvPr/>
        </p:nvCxnSpPr>
        <p:spPr>
          <a:xfrm flipV="1">
            <a:off x="1435768" y="1900589"/>
            <a:ext cx="774032" cy="1795111"/>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5" idx="3"/>
            <a:endCxn id="9" idx="1"/>
          </p:cNvCxnSpPr>
          <p:nvPr/>
        </p:nvCxnSpPr>
        <p:spPr>
          <a:xfrm>
            <a:off x="1435768" y="3695700"/>
            <a:ext cx="774032"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a:stCxn id="5" idx="3"/>
            <a:endCxn id="10" idx="1"/>
          </p:cNvCxnSpPr>
          <p:nvPr/>
        </p:nvCxnSpPr>
        <p:spPr>
          <a:xfrm>
            <a:off x="1435768" y="3695700"/>
            <a:ext cx="774032" cy="190500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15005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arn(inVertical)">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barn(inVertical)">
                                      <p:cBhvr>
                                        <p:cTn id="21" dur="500"/>
                                        <p:tgtEl>
                                          <p:spTgt spid="17"/>
                                        </p:tgtEl>
                                      </p:cBhvr>
                                    </p:animEffect>
                                  </p:childTnLst>
                                </p:cTn>
                              </p:par>
                              <p:par>
                                <p:cTn id="22" presetID="16" presetClass="entr" presetSubtype="21"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barn(inVertical)">
                                      <p:cBhvr>
                                        <p:cTn id="29" dur="500"/>
                                        <p:tgtEl>
                                          <p:spTgt spid="22"/>
                                        </p:tgtEl>
                                      </p:cBhvr>
                                    </p:animEffect>
                                  </p:childTnLst>
                                </p:cTn>
                              </p:par>
                              <p:par>
                                <p:cTn id="30" presetID="16" presetClass="entr" presetSubtype="21"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arn(inVertical)">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085195"/>
            <a:ext cx="9144000" cy="4401205"/>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Chỉ</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thị</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số</a:t>
            </a:r>
            <a:r>
              <a:rPr lang="en-US" sz="2800" dirty="0">
                <a:solidFill>
                  <a:srgbClr val="0000FF"/>
                </a:solidFill>
                <a:latin typeface="Arial" panose="020B0604020202020204" pitchFamily="34" charset="0"/>
                <a:cs typeface="Arial" panose="020B0604020202020204" pitchFamily="34" charset="0"/>
              </a:rPr>
              <a:t> 24/CT-</a:t>
            </a:r>
            <a:r>
              <a:rPr lang="en-US" sz="2800" dirty="0" err="1">
                <a:solidFill>
                  <a:srgbClr val="0000FF"/>
                </a:solidFill>
                <a:latin typeface="Arial" panose="020B0604020202020204" pitchFamily="34" charset="0"/>
                <a:cs typeface="Arial" panose="020B0604020202020204" pitchFamily="34" charset="0"/>
              </a:rPr>
              <a:t>TTg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ngày</a:t>
            </a:r>
            <a:r>
              <a:rPr lang="en-US" sz="2800" dirty="0">
                <a:solidFill>
                  <a:srgbClr val="0000FF"/>
                </a:solidFill>
                <a:latin typeface="Arial" panose="020B0604020202020204" pitchFamily="34" charset="0"/>
                <a:cs typeface="Arial" panose="020B0604020202020204" pitchFamily="34" charset="0"/>
              </a:rPr>
              <a:t> 28/5/2020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Thủ</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tướng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Chính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phủ</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về</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việc</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đẩy</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mạnh</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phát</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triển</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nhân</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lực</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có</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kỹ</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năng</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nghề</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góp</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phần</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nâng</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cao</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năng</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suất</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lao</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động</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và</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tăng</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năng</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lực</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cạnh</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tranh</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quốc</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gia</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trong</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tình</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hình</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mới</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đã</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chỉ</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ra</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hạn</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chế</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Quy</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mô</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cơ</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cấu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lượng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nhân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kỹ</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nghề</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vẫn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chưa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ứng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được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yêu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cầu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triển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kinh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tế</a:t>
            </a:r>
            <a:r>
              <a:rPr lang="en-US" sz="2800" dirty="0">
                <a:solidFill>
                  <a:srgbClr val="0000FF"/>
                </a:solidFill>
                <a:latin typeface="Arial" panose="020B0604020202020204" pitchFamily="34" charset="0"/>
                <a:cs typeface="Arial" panose="020B0604020202020204" pitchFamily="34" charset="0"/>
              </a:rPr>
              <a:t> - </a:t>
            </a:r>
            <a:r>
              <a:rPr lang="en-US" sz="2800" dirty="0" err="1">
                <a:solidFill>
                  <a:srgbClr val="0000FF"/>
                </a:solidFill>
                <a:latin typeface="Arial" panose="020B0604020202020204" pitchFamily="34" charset="0"/>
                <a:cs typeface="Arial" panose="020B0604020202020204" pitchFamily="34" charset="0"/>
              </a:rPr>
              <a:t>xã</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hội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trong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bối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cảnh</a:t>
            </a:r>
            <a:r>
              <a:rPr lang="en-US" sz="2800" dirty="0">
                <a:solidFill>
                  <a:srgbClr val="0000FF"/>
                </a:solidFill>
                <a:latin typeface="Arial" panose="020B0604020202020204" pitchFamily="34" charset="0"/>
                <a:cs typeface="Arial" panose="020B0604020202020204" pitchFamily="34" charset="0"/>
              </a:rPr>
              <a:t> do </a:t>
            </a:r>
            <a:r>
              <a:rPr lang="en-US" sz="2800" dirty="0" err="1">
                <a:solidFill>
                  <a:srgbClr val="0000FF"/>
                </a:solidFill>
                <a:latin typeface="Arial" panose="020B0604020202020204" pitchFamily="34" charset="0"/>
                <a:cs typeface="Arial" panose="020B0604020202020204" pitchFamily="34" charset="0"/>
              </a:rPr>
              <a:t>ảnh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hưởng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dịch</a:t>
            </a:r>
            <a:r>
              <a:rPr lang="en-US" sz="2800" dirty="0">
                <a:solidFill>
                  <a:srgbClr val="0000FF"/>
                </a:solidFill>
                <a:latin typeface="Arial" panose="020B0604020202020204" pitchFamily="34" charset="0"/>
                <a:cs typeface="Arial" panose="020B0604020202020204" pitchFamily="34" charset="0"/>
              </a:rPr>
              <a:t> Covid-19, </a:t>
            </a:r>
            <a:r>
              <a:rPr lang="en-US" sz="2800" dirty="0" err="1">
                <a:solidFill>
                  <a:srgbClr val="0000FF"/>
                </a:solidFill>
                <a:latin typeface="Arial" panose="020B0604020202020204" pitchFamily="34" charset="0"/>
                <a:cs typeface="Arial" panose="020B0604020202020204" pitchFamily="34" charset="0"/>
              </a:rPr>
              <a:t>xu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hướng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tự</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hóa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điện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tử</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hóa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số</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hóa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CMCN 4.0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hội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nhập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quốc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tế</a:t>
            </a:r>
            <a:r>
              <a:rPr lang="en-US" sz="2800" dirty="0">
                <a:solidFill>
                  <a:srgbClr val="0000FF"/>
                </a:solidFill>
                <a:latin typeface="Arial" panose="020B0604020202020204" pitchFamily="34" charset="0"/>
                <a:cs typeface="Arial" panose="020B0604020202020204" pitchFamily="34" charset="0"/>
              </a:rPr>
              <a:t>.</a:t>
            </a:r>
          </a:p>
        </p:txBody>
      </p:sp>
      <p:sp>
        <p:nvSpPr>
          <p:cNvPr id="6" name="Title 2"/>
          <p:cNvSpPr txBox="1">
            <a:spLocks/>
          </p:cNvSpPr>
          <p:nvPr/>
        </p:nvSpPr>
        <p:spPr>
          <a:xfrm>
            <a:off x="0" y="0"/>
            <a:ext cx="9144000" cy="990600"/>
          </a:xfrm>
          <a:prstGeom prst="rect">
            <a:avLst/>
          </a:prstGeom>
          <a:solidFill>
            <a:srgbClr val="0000FF"/>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000" b="1" dirty="0">
                <a:solidFill>
                  <a:schemeClr val="bg1"/>
                </a:solidFill>
                <a:latin typeface="Arial" panose="020B0604020202020204" pitchFamily="34" charset="0"/>
                <a:cs typeface="Arial" panose="020B0604020202020204" pitchFamily="34" charset="0"/>
              </a:rPr>
              <a:t>2</a:t>
            </a:r>
            <a:r>
              <a:rPr lang="en-US" sz="3000" b="1" dirty="0" smtClean="0">
                <a:solidFill>
                  <a:schemeClr val="bg1"/>
                </a:solidFill>
                <a:latin typeface="Arial" panose="020B0604020202020204" pitchFamily="34" charset="0"/>
                <a:cs typeface="Arial" panose="020B0604020202020204" pitchFamily="34" charset="0"/>
              </a:rPr>
              <a:t>. </a:t>
            </a:r>
            <a:r>
              <a:rPr lang="en-US" sz="3000" b="1" dirty="0">
                <a:solidFill>
                  <a:schemeClr val="bg1"/>
                </a:solidFill>
                <a:latin typeface="Arial" panose="020B0604020202020204" pitchFamily="34" charset="0"/>
                <a:cs typeface="Arial" panose="020B0604020202020204" pitchFamily="34" charset="0"/>
              </a:rPr>
              <a:t>TÁC ĐỘNG CỦA CMCN 4.0 TỚI TRƯỜNG CAO ĐẲNG CAO ĐẲNG LÝ TỰ TRỌNG TP.HCM</a:t>
            </a:r>
          </a:p>
        </p:txBody>
      </p:sp>
    </p:spTree>
    <p:extLst>
      <p:ext uri="{BB962C8B-B14F-4D97-AF65-F5344CB8AC3E}">
        <p14:creationId xmlns:p14="http://schemas.microsoft.com/office/powerpoint/2010/main" val="3178940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066800"/>
            <a:ext cx="9144000" cy="3970318"/>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Do </a:t>
            </a:r>
            <a:r>
              <a:rPr lang="en-US" sz="2800" dirty="0" err="1">
                <a:solidFill>
                  <a:srgbClr val="0000FF"/>
                </a:solidFill>
                <a:latin typeface="Arial" panose="020B0604020202020204" pitchFamily="34" charset="0"/>
                <a:cs typeface="Arial" panose="020B0604020202020204" pitchFamily="34" charset="0"/>
              </a:rPr>
              <a:t>đó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dục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đào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tạo</a:t>
            </a:r>
            <a:r>
              <a:rPr lang="en-US" sz="2800" dirty="0">
                <a:solidFill>
                  <a:srgbClr val="0000FF"/>
                </a:solidFill>
                <a:latin typeface="Arial" panose="020B0604020202020204" pitchFamily="34" charset="0"/>
                <a:cs typeface="Arial" panose="020B0604020202020204" pitchFamily="34" charset="0"/>
              </a:rPr>
              <a:t>, GDNN </a:t>
            </a:r>
            <a:r>
              <a:rPr lang="en-US" sz="2800" dirty="0" err="1" smtClean="0">
                <a:solidFill>
                  <a:srgbClr val="0000FF"/>
                </a:solidFill>
                <a:latin typeface="Arial" panose="020B0604020202020204" pitchFamily="34" charset="0"/>
                <a:cs typeface="Arial" panose="020B0604020202020204" pitchFamily="34" charset="0"/>
              </a:rPr>
              <a:t>nói</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chung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trường</a:t>
            </a:r>
            <a:r>
              <a:rPr lang="en-US" sz="2800" dirty="0">
                <a:solidFill>
                  <a:srgbClr val="0000FF"/>
                </a:solidFill>
                <a:latin typeface="Arial" panose="020B0604020202020204" pitchFamily="34" charset="0"/>
                <a:cs typeface="Arial" panose="020B0604020202020204" pitchFamily="34" charset="0"/>
              </a:rPr>
              <a:t> Cao </a:t>
            </a:r>
            <a:r>
              <a:rPr lang="en-US" sz="2800" dirty="0" err="1">
                <a:solidFill>
                  <a:srgbClr val="0000FF"/>
                </a:solidFill>
                <a:latin typeface="Arial" panose="020B0604020202020204" pitchFamily="34" charset="0"/>
                <a:cs typeface="Arial" panose="020B0604020202020204" pitchFamily="34" charset="0"/>
              </a:rPr>
              <a:t>đẳng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Lý</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Tự</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Trọng</a:t>
            </a:r>
            <a:r>
              <a:rPr lang="en-US" sz="2800" dirty="0">
                <a:solidFill>
                  <a:srgbClr val="0000FF"/>
                </a:solidFill>
                <a:latin typeface="Arial" panose="020B0604020202020204" pitchFamily="34" charset="0"/>
                <a:cs typeface="Arial" panose="020B0604020202020204" pitchFamily="34" charset="0"/>
              </a:rPr>
              <a:t> TP.HCM </a:t>
            </a:r>
            <a:r>
              <a:rPr lang="en-US" sz="2800" dirty="0" err="1">
                <a:solidFill>
                  <a:srgbClr val="0000FF"/>
                </a:solidFill>
                <a:latin typeface="Arial" panose="020B0604020202020204" pitchFamily="34" charset="0"/>
                <a:cs typeface="Arial" panose="020B0604020202020204" pitchFamily="34" charset="0"/>
              </a:rPr>
              <a:t>nói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riêng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đưa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ra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những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chiến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lược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biện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cụ</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về</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lượng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viên</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đồng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bộ</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nhằm</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hạn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chế</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thách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thức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trong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triển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kỹ</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dục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đào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đồng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thời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tận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dụng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cơ</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hội</a:t>
            </a:r>
            <a:r>
              <a:rPr lang="en-US" sz="2800" dirty="0">
                <a:solidFill>
                  <a:srgbClr val="0000FF"/>
                </a:solidFill>
                <a:latin typeface="Arial" panose="020B0604020202020204" pitchFamily="34" charset="0"/>
                <a:cs typeface="Arial" panose="020B0604020202020204" pitchFamily="34" charset="0"/>
              </a:rPr>
              <a:t> to </a:t>
            </a:r>
            <a:r>
              <a:rPr lang="en-US" sz="2800" dirty="0" err="1">
                <a:solidFill>
                  <a:srgbClr val="0000FF"/>
                </a:solidFill>
                <a:latin typeface="Arial" panose="020B0604020202020204" pitchFamily="34" charset="0"/>
                <a:cs typeface="Arial" panose="020B0604020202020204" pitchFamily="34" charset="0"/>
              </a:rPr>
              <a:t>lớn</a:t>
            </a:r>
            <a:r>
              <a:rPr lang="en-US" sz="2800" dirty="0">
                <a:solidFill>
                  <a:srgbClr val="0000FF"/>
                </a:solidFill>
                <a:latin typeface="Arial" panose="020B0604020202020204" pitchFamily="34" charset="0"/>
                <a:cs typeface="Arial" panose="020B0604020202020204" pitchFamily="34" charset="0"/>
              </a:rPr>
              <a:t> do CMCN 4.0 </a:t>
            </a:r>
            <a:r>
              <a:rPr lang="en-US" sz="2800" dirty="0" err="1">
                <a:solidFill>
                  <a:srgbClr val="0000FF"/>
                </a:solidFill>
                <a:latin typeface="Arial" panose="020B0604020202020204" pitchFamily="34" charset="0"/>
                <a:cs typeface="Arial" panose="020B0604020202020204" pitchFamily="34" charset="0"/>
              </a:rPr>
              <a:t>mang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lại</a:t>
            </a:r>
            <a:r>
              <a:rPr lang="en-US" sz="2800" dirty="0">
                <a:solidFill>
                  <a:srgbClr val="0000FF"/>
                </a:solidFill>
                <a:latin typeface="Arial" panose="020B0604020202020204" pitchFamily="34" charset="0"/>
                <a:cs typeface="Arial" panose="020B0604020202020204" pitchFamily="34" charset="0"/>
              </a:rPr>
              <a:t>. Qua </a:t>
            </a:r>
            <a:r>
              <a:rPr lang="en-US" sz="2800" dirty="0" err="1">
                <a:solidFill>
                  <a:srgbClr val="0000FF"/>
                </a:solidFill>
                <a:latin typeface="Arial" panose="020B0604020202020204" pitchFamily="34" charset="0"/>
                <a:cs typeface="Arial" panose="020B0604020202020204" pitchFamily="34" charset="0"/>
              </a:rPr>
              <a:t>đó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góp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nâng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tầm</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kỹ</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Việt</a:t>
            </a:r>
            <a:r>
              <a:rPr lang="en-US" sz="2800" dirty="0">
                <a:solidFill>
                  <a:srgbClr val="0000FF"/>
                </a:solidFill>
                <a:latin typeface="Arial" panose="020B0604020202020204" pitchFamily="34" charset="0"/>
                <a:cs typeface="Arial" panose="020B0604020202020204" pitchFamily="34" charset="0"/>
              </a:rPr>
              <a:t> Nam, </a:t>
            </a:r>
            <a:r>
              <a:rPr lang="en-US" sz="2800" dirty="0" err="1">
                <a:solidFill>
                  <a:srgbClr val="0000FF"/>
                </a:solidFill>
                <a:latin typeface="Arial" panose="020B0604020202020204" pitchFamily="34" charset="0"/>
                <a:cs typeface="Arial" panose="020B0604020202020204" pitchFamily="34" charset="0"/>
              </a:rPr>
              <a:t>nâng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suất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cạnh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tranh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quốc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trong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thời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mới</a:t>
            </a:r>
            <a:r>
              <a:rPr lang="en-US" sz="2800" dirty="0">
                <a:solidFill>
                  <a:srgbClr val="0000FF"/>
                </a:solidFill>
                <a:latin typeface="Arial" panose="020B0604020202020204" pitchFamily="34" charset="0"/>
                <a:cs typeface="Arial" panose="020B0604020202020204" pitchFamily="34" charset="0"/>
              </a:rPr>
              <a:t>.</a:t>
            </a:r>
          </a:p>
        </p:txBody>
      </p:sp>
      <p:sp>
        <p:nvSpPr>
          <p:cNvPr id="5" name="Title 2"/>
          <p:cNvSpPr txBox="1">
            <a:spLocks/>
          </p:cNvSpPr>
          <p:nvPr/>
        </p:nvSpPr>
        <p:spPr>
          <a:xfrm>
            <a:off x="0" y="0"/>
            <a:ext cx="9144000" cy="990600"/>
          </a:xfrm>
          <a:prstGeom prst="rect">
            <a:avLst/>
          </a:prstGeom>
          <a:solidFill>
            <a:srgbClr val="0000FF"/>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000" b="1" dirty="0">
                <a:solidFill>
                  <a:schemeClr val="bg1"/>
                </a:solidFill>
                <a:latin typeface="Arial" panose="020B0604020202020204" pitchFamily="34" charset="0"/>
                <a:cs typeface="Arial" panose="020B0604020202020204" pitchFamily="34" charset="0"/>
              </a:rPr>
              <a:t>2</a:t>
            </a:r>
            <a:r>
              <a:rPr lang="en-US" sz="3000" b="1" dirty="0" smtClean="0">
                <a:solidFill>
                  <a:schemeClr val="bg1"/>
                </a:solidFill>
                <a:latin typeface="Arial" panose="020B0604020202020204" pitchFamily="34" charset="0"/>
                <a:cs typeface="Arial" panose="020B0604020202020204" pitchFamily="34" charset="0"/>
              </a:rPr>
              <a:t>. </a:t>
            </a:r>
            <a:r>
              <a:rPr lang="en-US" sz="3000" b="1" dirty="0">
                <a:solidFill>
                  <a:schemeClr val="bg1"/>
                </a:solidFill>
                <a:latin typeface="Arial" panose="020B0604020202020204" pitchFamily="34" charset="0"/>
                <a:cs typeface="Arial" panose="020B0604020202020204" pitchFamily="34" charset="0"/>
              </a:rPr>
              <a:t>TÁC ĐỘNG CỦA CMCN 4.0 TỚI TRƯỜNG CAO ĐẲNG CAO ĐẲNG LÝ TỰ TRỌNG TP.HCM</a:t>
            </a:r>
          </a:p>
        </p:txBody>
      </p:sp>
    </p:spTree>
    <p:extLst>
      <p:ext uri="{BB962C8B-B14F-4D97-AF65-F5344CB8AC3E}">
        <p14:creationId xmlns:p14="http://schemas.microsoft.com/office/powerpoint/2010/main" val="235770900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txBox="1">
            <a:spLocks/>
          </p:cNvSpPr>
          <p:nvPr/>
        </p:nvSpPr>
        <p:spPr>
          <a:xfrm>
            <a:off x="0" y="0"/>
            <a:ext cx="9144000" cy="1295400"/>
          </a:xfrm>
          <a:prstGeom prst="rect">
            <a:avLst/>
          </a:prstGeom>
          <a:solidFill>
            <a:srgbClr val="0070C0"/>
          </a:solid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3. </a:t>
            </a:r>
            <a:r>
              <a:rPr lang="en-US" sz="2800" b="1" dirty="0">
                <a:solidFill>
                  <a:schemeClr val="bg1"/>
                </a:solidFill>
                <a:latin typeface="Arial" panose="020B0604020202020204" pitchFamily="34" charset="0"/>
                <a:cs typeface="Arial" panose="020B0604020202020204" pitchFamily="34" charset="0"/>
              </a:rPr>
              <a:t>NHỮNG YÊU CẦU ĐẶT RA ĐỐI VỚI GIẢNG VIÊN TRƯỜNG CAO ĐẲNG LÝ TỰ TRỌNG TP.HCM ĐÁP ỨNG SỰ PHÁT TRIỂN CỦA CMCN </a:t>
            </a:r>
            <a:r>
              <a:rPr lang="en-US" sz="2800" b="1" dirty="0" smtClean="0">
                <a:solidFill>
                  <a:schemeClr val="bg1"/>
                </a:solidFill>
                <a:latin typeface="Arial" panose="020B0604020202020204" pitchFamily="34" charset="0"/>
                <a:cs typeface="Arial" panose="020B0604020202020204" pitchFamily="34" charset="0"/>
              </a:rPr>
              <a:t>4.0</a:t>
            </a:r>
            <a:endParaRPr lang="en-US" sz="2800" b="1" dirty="0">
              <a:solidFill>
                <a:schemeClr val="bg1"/>
              </a:solidFill>
              <a:latin typeface="Arial" panose="020B0604020202020204" pitchFamily="34" charset="0"/>
              <a:cs typeface="Arial" panose="020B0604020202020204" pitchFamily="34" charset="0"/>
            </a:endParaRPr>
          </a:p>
        </p:txBody>
      </p:sp>
      <p:sp>
        <p:nvSpPr>
          <p:cNvPr id="8" name="Rounded Rectangle 7"/>
          <p:cNvSpPr/>
          <p:nvPr/>
        </p:nvSpPr>
        <p:spPr>
          <a:xfrm>
            <a:off x="76200" y="2929053"/>
            <a:ext cx="1219200" cy="2362200"/>
          </a:xfrm>
          <a:prstGeom prst="round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smtClean="0">
                <a:latin typeface="Arial" panose="020B0604020202020204" pitchFamily="34" charset="0"/>
                <a:cs typeface="Arial" panose="020B0604020202020204" pitchFamily="34" charset="0"/>
              </a:rPr>
              <a:t>Yêu</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cầu</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đối</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với</a:t>
            </a:r>
            <a:r>
              <a:rPr lang="en-US" sz="2800" dirty="0" smtClean="0">
                <a:latin typeface="Arial" panose="020B0604020202020204" pitchFamily="34" charset="0"/>
                <a:cs typeface="Arial" panose="020B0604020202020204" pitchFamily="34" charset="0"/>
              </a:rPr>
              <a:t> GV</a:t>
            </a:r>
            <a:endParaRPr lang="en-US" sz="2800" dirty="0">
              <a:latin typeface="Arial" panose="020B0604020202020204" pitchFamily="34" charset="0"/>
              <a:cs typeface="Arial" panose="020B0604020202020204" pitchFamily="34" charset="0"/>
            </a:endParaRPr>
          </a:p>
        </p:txBody>
      </p:sp>
      <p:sp>
        <p:nvSpPr>
          <p:cNvPr id="9" name="Rounded Rectangle 8"/>
          <p:cNvSpPr/>
          <p:nvPr/>
        </p:nvSpPr>
        <p:spPr>
          <a:xfrm>
            <a:off x="1981200" y="1447800"/>
            <a:ext cx="7010400" cy="1676400"/>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i="1" dirty="0" err="1">
                <a:solidFill>
                  <a:schemeClr val="bg1"/>
                </a:solidFill>
                <a:latin typeface="Arial" panose="020B0604020202020204" pitchFamily="34" charset="0"/>
                <a:cs typeface="Arial" panose="020B0604020202020204" pitchFamily="34" charset="0"/>
              </a:rPr>
              <a:t>Thứ</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nhất</a:t>
            </a:r>
            <a:r>
              <a:rPr lang="en-US" sz="2800" dirty="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đội</a:t>
            </a:r>
            <a:r>
              <a:rPr lang="en-US" sz="2800" dirty="0" smtClean="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giảng</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viên</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cần</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có</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trình</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độ</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chuyên</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môn</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bậc</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nghề</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và</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nghiệp</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vụ</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sự</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phạm</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cao</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hiểu</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biết</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sâu</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rộng</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trên</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nhiều</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lĩnh</a:t>
            </a:r>
            <a:r>
              <a:rPr lang="en-US" sz="2800" dirty="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vực</a:t>
            </a:r>
            <a:r>
              <a:rPr lang="en-US" sz="2800" dirty="0" smtClean="0">
                <a:solidFill>
                  <a:schemeClr val="bg1"/>
                </a:solidFill>
                <a:latin typeface="Arial" panose="020B0604020202020204" pitchFamily="34" charset="0"/>
                <a:cs typeface="Arial" panose="020B0604020202020204" pitchFamily="34" charset="0"/>
              </a:rPr>
              <a:t>.</a:t>
            </a:r>
            <a:endParaRPr lang="en-US" sz="2800" dirty="0">
              <a:solidFill>
                <a:schemeClr val="bg1"/>
              </a:solidFill>
            </a:endParaRPr>
          </a:p>
        </p:txBody>
      </p:sp>
      <p:sp>
        <p:nvSpPr>
          <p:cNvPr id="10" name="Rounded Rectangle 9"/>
          <p:cNvSpPr/>
          <p:nvPr/>
        </p:nvSpPr>
        <p:spPr>
          <a:xfrm>
            <a:off x="1981200" y="3276600"/>
            <a:ext cx="7010400" cy="1676400"/>
          </a:xfrm>
          <a:prstGeom prst="round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461963"/>
            <a:r>
              <a:rPr lang="en-US" sz="2800" i="1" dirty="0" err="1">
                <a:solidFill>
                  <a:schemeClr val="bg1"/>
                </a:solidFill>
                <a:latin typeface="Arial" panose="020B0604020202020204" pitchFamily="34" charset="0"/>
                <a:cs typeface="Arial" panose="020B0604020202020204" pitchFamily="34" charset="0"/>
              </a:rPr>
              <a:t>Thứ</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hai</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đội</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ngũ</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giảng</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viên</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phải</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có</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khả</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năng</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thích</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ứng</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tiếp</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cận</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nhanh</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với</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sự</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phát</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triển</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của</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nhà</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trường</a:t>
            </a:r>
            <a:r>
              <a:rPr lang="en-US" sz="2800" dirty="0">
                <a:solidFill>
                  <a:schemeClr val="bg1"/>
                </a:solidFill>
                <a:latin typeface="Arial" panose="020B0604020202020204" pitchFamily="34" charset="0"/>
                <a:cs typeface="Arial" panose="020B0604020202020204" pitchFamily="34" charset="0"/>
              </a:rPr>
              <a:t>.</a:t>
            </a:r>
          </a:p>
        </p:txBody>
      </p:sp>
      <p:sp>
        <p:nvSpPr>
          <p:cNvPr id="12" name="Rounded Rectangle 11"/>
          <p:cNvSpPr/>
          <p:nvPr/>
        </p:nvSpPr>
        <p:spPr>
          <a:xfrm>
            <a:off x="1981200" y="5105400"/>
            <a:ext cx="7010400" cy="1676400"/>
          </a:xfrm>
          <a:prstGeom prst="roundRect">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461963"/>
            <a:r>
              <a:rPr lang="en-US" sz="2800" i="1" dirty="0" err="1">
                <a:solidFill>
                  <a:schemeClr val="bg1"/>
                </a:solidFill>
                <a:latin typeface="Arial" panose="020B0604020202020204" pitchFamily="34" charset="0"/>
                <a:cs typeface="Arial" panose="020B0604020202020204" pitchFamily="34" charset="0"/>
              </a:rPr>
              <a:t>Thứ</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ba</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đội</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ngũ</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giảng</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viên</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đáp</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ứng</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yêu</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cầu</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về</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ngoại</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ngữ</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và</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công</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nghệ</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thông</a:t>
            </a:r>
            <a:r>
              <a:rPr lang="en-US" sz="2800" dirty="0">
                <a:solidFill>
                  <a:schemeClr val="bg1"/>
                </a:solidFill>
                <a:latin typeface="Arial" panose="020B0604020202020204" pitchFamily="34" charset="0"/>
                <a:cs typeface="Arial" panose="020B0604020202020204" pitchFamily="34" charset="0"/>
              </a:rPr>
              <a:t> tin.</a:t>
            </a:r>
          </a:p>
        </p:txBody>
      </p:sp>
      <p:cxnSp>
        <p:nvCxnSpPr>
          <p:cNvPr id="14" name="Straight Arrow Connector 13"/>
          <p:cNvCxnSpPr>
            <a:stCxn id="8" idx="3"/>
            <a:endCxn id="9" idx="1"/>
          </p:cNvCxnSpPr>
          <p:nvPr/>
        </p:nvCxnSpPr>
        <p:spPr>
          <a:xfrm flipV="1">
            <a:off x="1295400" y="2286000"/>
            <a:ext cx="685800" cy="1824153"/>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stCxn id="8" idx="3"/>
            <a:endCxn id="10" idx="1"/>
          </p:cNvCxnSpPr>
          <p:nvPr/>
        </p:nvCxnSpPr>
        <p:spPr>
          <a:xfrm>
            <a:off x="1295400" y="4110153"/>
            <a:ext cx="685800" cy="4647"/>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stCxn id="8" idx="3"/>
          </p:cNvCxnSpPr>
          <p:nvPr/>
        </p:nvCxnSpPr>
        <p:spPr>
          <a:xfrm>
            <a:off x="1295400" y="4110153"/>
            <a:ext cx="685800" cy="2019300"/>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37702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barn(inVertical)">
                                      <p:cBhvr>
                                        <p:cTn id="12" dur="500"/>
                                        <p:tgtEl>
                                          <p:spTgt spid="14"/>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barn(inVertical)">
                                      <p:cBhvr>
                                        <p:cTn id="15" dur="5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barn(inVertical)">
                                      <p:cBhvr>
                                        <p:cTn id="20" dur="500"/>
                                        <p:tgtEl>
                                          <p:spTgt spid="18"/>
                                        </p:tgtEl>
                                      </p:cBhvr>
                                    </p:animEffect>
                                  </p:childTnLst>
                                </p:cTn>
                              </p:par>
                              <p:par>
                                <p:cTn id="21" presetID="16" presetClass="entr" presetSubtype="21"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arn(inVertical)">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nodeType="click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barn(inVertical)">
                                      <p:cBhvr>
                                        <p:cTn id="28" dur="500"/>
                                        <p:tgtEl>
                                          <p:spTgt spid="20"/>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Vertical)">
                                      <p:cBhvr>
                                        <p:cTn id="3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txBox="1">
            <a:spLocks/>
          </p:cNvSpPr>
          <p:nvPr/>
        </p:nvSpPr>
        <p:spPr>
          <a:xfrm>
            <a:off x="0" y="0"/>
            <a:ext cx="9144000" cy="1295400"/>
          </a:xfrm>
          <a:prstGeom prst="rect">
            <a:avLst/>
          </a:prstGeom>
          <a:solidFill>
            <a:srgbClr val="008000"/>
          </a:solid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4. GIẢI PHÁP NÂNG CAO CHẤT LƯỢNG ĐỘI NGŨ GIẢNG VIÊN TRƯỜNG CAO ĐẲNG LÝ TỰ TRỌNG TP.HCM ĐÁP ỨNG SỰ PHÁT TRIỂN CỦA CMCN 4.0</a:t>
            </a:r>
            <a:endParaRPr lang="en-US" sz="2800" b="1" dirty="0">
              <a:solidFill>
                <a:schemeClr val="bg1"/>
              </a:solidFill>
              <a:latin typeface="Arial" panose="020B0604020202020204" pitchFamily="34" charset="0"/>
              <a:cs typeface="Arial" panose="020B0604020202020204" pitchFamily="34" charset="0"/>
            </a:endParaRPr>
          </a:p>
        </p:txBody>
      </p:sp>
      <p:sp>
        <p:nvSpPr>
          <p:cNvPr id="2" name="Rectangle 1"/>
          <p:cNvSpPr/>
          <p:nvPr/>
        </p:nvSpPr>
        <p:spPr>
          <a:xfrm>
            <a:off x="0" y="1295400"/>
            <a:ext cx="9144000" cy="954107"/>
          </a:xfrm>
          <a:prstGeom prst="rect">
            <a:avLst/>
          </a:prstGeom>
        </p:spPr>
        <p:txBody>
          <a:bodyPr wrap="square">
            <a:spAutoFit/>
          </a:bodyPr>
          <a:lstStyle/>
          <a:p>
            <a:pPr algn="just" defTabSz="461963"/>
            <a:r>
              <a:rPr lang="en-US" sz="2800" dirty="0" smtClean="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Thứ</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nhất</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Luôn</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luôn</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đổi</a:t>
            </a:r>
            <a:r>
              <a:rPr lang="en-US" sz="2800" i="1" dirty="0">
                <a:solidFill>
                  <a:srgbClr val="002060"/>
                </a:solidFill>
                <a:latin typeface="Arial" panose="020B0604020202020204" pitchFamily="34" charset="0"/>
                <a:cs typeface="Arial" panose="020B0604020202020204" pitchFamily="34" charset="0"/>
              </a:rPr>
              <a:t> </a:t>
            </a:r>
            <a:r>
              <a:rPr lang="en-US" sz="2800" i="1" dirty="0" err="1" smtClean="0">
                <a:solidFill>
                  <a:srgbClr val="002060"/>
                </a:solidFill>
                <a:latin typeface="Arial" panose="020B0604020202020204" pitchFamily="34" charset="0"/>
                <a:cs typeface="Arial" panose="020B0604020202020204" pitchFamily="34" charset="0"/>
              </a:rPr>
              <a:t>mới</a:t>
            </a:r>
            <a:r>
              <a:rPr lang="en-US" sz="2800" i="1" dirty="0" smtClean="0">
                <a:solidFill>
                  <a:srgbClr val="002060"/>
                </a:solidFill>
                <a:latin typeface="Arial" panose="020B0604020202020204" pitchFamily="34" charset="0"/>
                <a:cs typeface="Arial" panose="020B0604020202020204" pitchFamily="34" charset="0"/>
              </a:rPr>
              <a:t> </a:t>
            </a:r>
            <a:r>
              <a:rPr lang="en-US" sz="2800" i="1" dirty="0" err="1" smtClean="0">
                <a:solidFill>
                  <a:srgbClr val="002060"/>
                </a:solidFill>
                <a:latin typeface="Arial" panose="020B0604020202020204" pitchFamily="34" charset="0"/>
                <a:cs typeface="Arial" panose="020B0604020202020204" pitchFamily="34" charset="0"/>
              </a:rPr>
              <a:t>phương</a:t>
            </a:r>
            <a:r>
              <a:rPr lang="en-US" sz="2800" i="1" dirty="0" smtClean="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pháp</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giảng</a:t>
            </a:r>
            <a:r>
              <a:rPr lang="en-US" sz="2800" i="1" dirty="0">
                <a:solidFill>
                  <a:srgbClr val="002060"/>
                </a:solidFill>
                <a:latin typeface="Arial" panose="020B0604020202020204" pitchFamily="34" charset="0"/>
                <a:cs typeface="Arial" panose="020B0604020202020204" pitchFamily="34" charset="0"/>
              </a:rPr>
              <a:t> </a:t>
            </a:r>
            <a:r>
              <a:rPr lang="en-US" sz="2800" i="1" dirty="0" err="1" smtClean="0">
                <a:solidFill>
                  <a:srgbClr val="002060"/>
                </a:solidFill>
                <a:latin typeface="Arial" panose="020B0604020202020204" pitchFamily="34" charset="0"/>
                <a:cs typeface="Arial" panose="020B0604020202020204" pitchFamily="34" charset="0"/>
              </a:rPr>
              <a:t>dạy</a:t>
            </a:r>
            <a:r>
              <a:rPr lang="en-US" sz="2800" i="1" dirty="0" smtClean="0">
                <a:solidFill>
                  <a:srgbClr val="002060"/>
                </a:solidFill>
                <a:latin typeface="Arial" panose="020B0604020202020204" pitchFamily="34" charset="0"/>
                <a:cs typeface="Arial" panose="020B0604020202020204" pitchFamily="34" charset="0"/>
              </a:rPr>
              <a:t>, </a:t>
            </a:r>
            <a:r>
              <a:rPr lang="en-US" sz="2800" i="1" dirty="0" err="1" smtClean="0">
                <a:solidFill>
                  <a:srgbClr val="002060"/>
                </a:solidFill>
                <a:latin typeface="Arial" panose="020B0604020202020204" pitchFamily="34" charset="0"/>
                <a:cs typeface="Arial" panose="020B0604020202020204" pitchFamily="34" charset="0"/>
              </a:rPr>
              <a:t>đáp</a:t>
            </a:r>
            <a:r>
              <a:rPr lang="en-US" sz="2800" i="1" dirty="0" smtClean="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ứng</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sự</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đa</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tính</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cách</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của</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người</a:t>
            </a:r>
            <a:r>
              <a:rPr lang="en-US" sz="2800" i="1" dirty="0">
                <a:solidFill>
                  <a:srgbClr val="002060"/>
                </a:solidFill>
                <a:latin typeface="Arial" panose="020B0604020202020204" pitchFamily="34" charset="0"/>
                <a:cs typeface="Arial" panose="020B0604020202020204" pitchFamily="34" charset="0"/>
              </a:rPr>
              <a:t> </a:t>
            </a:r>
            <a:r>
              <a:rPr lang="en-US" sz="2800" i="1" dirty="0" err="1" smtClean="0">
                <a:solidFill>
                  <a:srgbClr val="002060"/>
                </a:solidFill>
                <a:latin typeface="Arial" panose="020B0604020202020204" pitchFamily="34" charset="0"/>
                <a:cs typeface="Arial" panose="020B0604020202020204" pitchFamily="34" charset="0"/>
              </a:rPr>
              <a:t>học</a:t>
            </a:r>
            <a:r>
              <a:rPr lang="en-US" sz="2800" i="1" dirty="0" smtClean="0">
                <a:solidFill>
                  <a:srgbClr val="002060"/>
                </a:solidFill>
                <a:latin typeface="Arial" panose="020B0604020202020204" pitchFamily="34" charset="0"/>
                <a:cs typeface="Arial" panose="020B0604020202020204" pitchFamily="34" charset="0"/>
              </a:rPr>
              <a:t>:</a:t>
            </a:r>
            <a:endParaRPr lang="en-US" sz="2800" dirty="0">
              <a:solidFill>
                <a:srgbClr val="002060"/>
              </a:solidFill>
              <a:latin typeface="Arial" panose="020B0604020202020204" pitchFamily="34" charset="0"/>
              <a:cs typeface="Arial" panose="020B0604020202020204" pitchFamily="34" charset="0"/>
            </a:endParaRPr>
          </a:p>
        </p:txBody>
      </p:sp>
      <p:sp>
        <p:nvSpPr>
          <p:cNvPr id="3" name="Rectangle 2"/>
          <p:cNvSpPr/>
          <p:nvPr/>
        </p:nvSpPr>
        <p:spPr>
          <a:xfrm>
            <a:off x="0" y="2286000"/>
            <a:ext cx="9144000" cy="1815882"/>
          </a:xfrm>
          <a:prstGeom prst="rect">
            <a:avLst/>
          </a:prstGeom>
        </p:spPr>
        <p:txBody>
          <a:bodyPr wrap="square">
            <a:spAutoFit/>
          </a:bodyPr>
          <a:lstStyle/>
          <a:p>
            <a:pPr algn="just">
              <a:tabLst>
                <a:tab pos="461963" algn="l"/>
              </a:tabLst>
            </a:pPr>
            <a:r>
              <a:rPr lang="en-US" sz="2800" dirty="0" smtClean="0">
                <a:solidFill>
                  <a:srgbClr val="0000FF"/>
                </a:solidFill>
                <a:latin typeface="Arial" panose="020B0604020202020204" pitchFamily="34" charset="0"/>
                <a:cs typeface="Arial" panose="020B0604020202020204" pitchFamily="34" charset="0"/>
              </a:rPr>
              <a:t>	- </a:t>
            </a:r>
            <a:r>
              <a:rPr lang="en-US" sz="2800" dirty="0" err="1" smtClean="0">
                <a:solidFill>
                  <a:srgbClr val="0000FF"/>
                </a:solidFill>
                <a:latin typeface="Arial" panose="020B0604020202020204" pitchFamily="34" charset="0"/>
                <a:cs typeface="Arial" panose="020B0604020202020204" pitchFamily="34" charset="0"/>
              </a:rPr>
              <a:t>Thay</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đổi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quan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trọng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phải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thay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đổi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phương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từ</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người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truyền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đạt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kiến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thức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trở</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thành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người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giúp</a:t>
            </a:r>
            <a:r>
              <a:rPr lang="en-US" sz="2800" dirty="0">
                <a:solidFill>
                  <a:srgbClr val="0000FF"/>
                </a:solidFill>
                <a:latin typeface="Arial" panose="020B0604020202020204" pitchFamily="34" charset="0"/>
                <a:cs typeface="Arial" panose="020B0604020202020204" pitchFamily="34" charset="0"/>
              </a:rPr>
              <a:t> SV </a:t>
            </a:r>
            <a:r>
              <a:rPr lang="en-US" sz="2800" dirty="0" err="1">
                <a:solidFill>
                  <a:srgbClr val="0000FF"/>
                </a:solidFill>
                <a:latin typeface="Arial" panose="020B0604020202020204" pitchFamily="34" charset="0"/>
                <a:cs typeface="Arial" panose="020B0604020202020204" pitchFamily="34" charset="0"/>
              </a:rPr>
              <a:t>thay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đổi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kỹ</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quyết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vấn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đề</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tư</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duy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xóa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mù</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thông</a:t>
            </a:r>
            <a:r>
              <a:rPr lang="en-US" sz="2800" dirty="0">
                <a:solidFill>
                  <a:srgbClr val="0000FF"/>
                </a:solidFill>
                <a:latin typeface="Arial" panose="020B0604020202020204" pitchFamily="34" charset="0"/>
                <a:cs typeface="Arial" panose="020B0604020202020204" pitchFamily="34" charset="0"/>
              </a:rPr>
              <a:t> </a:t>
            </a:r>
            <a:r>
              <a:rPr lang="en-US" sz="2800" dirty="0" smtClean="0">
                <a:solidFill>
                  <a:srgbClr val="0000FF"/>
                </a:solidFill>
                <a:latin typeface="Arial" panose="020B0604020202020204" pitchFamily="34" charset="0"/>
                <a:cs typeface="Arial" panose="020B0604020202020204" pitchFamily="34" charset="0"/>
              </a:rPr>
              <a:t>tin.</a:t>
            </a:r>
            <a:endParaRPr lang="en-US" sz="2800" dirty="0">
              <a:solidFill>
                <a:srgbClr val="0000FF"/>
              </a:solidFill>
              <a:latin typeface="Arial" panose="020B0604020202020204" pitchFamily="34" charset="0"/>
              <a:cs typeface="Arial" panose="020B0604020202020204" pitchFamily="34" charset="0"/>
            </a:endParaRPr>
          </a:p>
        </p:txBody>
      </p:sp>
      <p:sp>
        <p:nvSpPr>
          <p:cNvPr id="7" name="Rectangle 6"/>
          <p:cNvSpPr/>
          <p:nvPr/>
        </p:nvSpPr>
        <p:spPr>
          <a:xfrm>
            <a:off x="0" y="4114800"/>
            <a:ext cx="9144000" cy="1815882"/>
          </a:xfrm>
          <a:prstGeom prst="rect">
            <a:avLst/>
          </a:prstGeom>
        </p:spPr>
        <p:txBody>
          <a:bodyPr wrap="square">
            <a:spAutoFit/>
          </a:bodyPr>
          <a:lstStyle/>
          <a:p>
            <a:pPr algn="just" defTabSz="404813">
              <a:tabLst>
                <a:tab pos="461963" algn="l"/>
              </a:tabLst>
            </a:pPr>
            <a:r>
              <a:rPr lang="en-US" sz="2800" dirty="0" smtClean="0">
                <a:solidFill>
                  <a:srgbClr val="0000FF"/>
                </a:solidFill>
                <a:latin typeface="Arial" panose="020B0604020202020204" pitchFamily="34" charset="0"/>
                <a:cs typeface="Arial" panose="020B0604020202020204" pitchFamily="34" charset="0"/>
              </a:rPr>
              <a:t>	- </a:t>
            </a:r>
            <a:r>
              <a:rPr lang="en-US" sz="2800" dirty="0" err="1" smtClean="0">
                <a:solidFill>
                  <a:srgbClr val="0000FF"/>
                </a:solidFill>
                <a:latin typeface="Arial" panose="020B0604020202020204" pitchFamily="34" charset="0"/>
                <a:cs typeface="Arial" panose="020B0604020202020204" pitchFamily="34" charset="0"/>
              </a:rPr>
              <a:t>Thay</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đổi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về</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tư</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duy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giúp</a:t>
            </a:r>
            <a:r>
              <a:rPr lang="en-US" sz="2800" dirty="0">
                <a:solidFill>
                  <a:srgbClr val="0000FF"/>
                </a:solidFill>
                <a:latin typeface="Arial" panose="020B0604020202020204" pitchFamily="34" charset="0"/>
                <a:cs typeface="Arial" panose="020B0604020202020204" pitchFamily="34" charset="0"/>
              </a:rPr>
              <a:t> SV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kỹ</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quyết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vấn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đề</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tư</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duy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rất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quan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trọng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giúp</a:t>
            </a:r>
            <a:r>
              <a:rPr lang="en-US" sz="2800" dirty="0">
                <a:solidFill>
                  <a:srgbClr val="0000FF"/>
                </a:solidFill>
                <a:latin typeface="Arial" panose="020B0604020202020204" pitchFamily="34" charset="0"/>
                <a:cs typeface="Arial" panose="020B0604020202020204" pitchFamily="34" charset="0"/>
              </a:rPr>
              <a:t> SV </a:t>
            </a:r>
            <a:r>
              <a:rPr lang="en-US" sz="2800" dirty="0" err="1">
                <a:solidFill>
                  <a:srgbClr val="0000FF"/>
                </a:solidFill>
                <a:latin typeface="Arial" panose="020B0604020202020204" pitchFamily="34" charset="0"/>
                <a:cs typeface="Arial" panose="020B0604020202020204" pitchFamily="34" charset="0"/>
              </a:rPr>
              <a:t>cần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làm</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gì</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gì</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như</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thế</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nào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đạt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được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mục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đích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tập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mình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đề</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ra.</a:t>
            </a:r>
            <a:endParaRPr lang="en-US" sz="2800"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19555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txBox="1">
            <a:spLocks/>
          </p:cNvSpPr>
          <p:nvPr/>
        </p:nvSpPr>
        <p:spPr>
          <a:xfrm>
            <a:off x="0" y="0"/>
            <a:ext cx="9144000" cy="1295400"/>
          </a:xfrm>
          <a:prstGeom prst="rect">
            <a:avLst/>
          </a:prstGeom>
          <a:solidFill>
            <a:srgbClr val="008000"/>
          </a:solid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4. GIẢI PHÁP NÂNG CAO CHẤT LƯỢNG ĐỘI NGŨ GIẢNG VIÊN TRƯỜNG CAO ĐẲNG CHẤT LƯỢNG CAO ĐÁP ỨNG XU THẾ PHÁT TRIỂN CỦA CMCN 4.0</a:t>
            </a:r>
            <a:endParaRPr lang="en-US" sz="2800" b="1" dirty="0">
              <a:solidFill>
                <a:schemeClr val="bg1"/>
              </a:solidFill>
              <a:latin typeface="Arial" panose="020B0604020202020204" pitchFamily="34" charset="0"/>
              <a:cs typeface="Arial" panose="020B0604020202020204" pitchFamily="34" charset="0"/>
            </a:endParaRPr>
          </a:p>
        </p:txBody>
      </p:sp>
      <p:sp>
        <p:nvSpPr>
          <p:cNvPr id="2" name="Rectangle 1"/>
          <p:cNvSpPr/>
          <p:nvPr/>
        </p:nvSpPr>
        <p:spPr>
          <a:xfrm>
            <a:off x="0" y="1295400"/>
            <a:ext cx="9144000" cy="954107"/>
          </a:xfrm>
          <a:prstGeom prst="rect">
            <a:avLst/>
          </a:prstGeom>
        </p:spPr>
        <p:txBody>
          <a:bodyPr wrap="square">
            <a:spAutoFit/>
          </a:bodyPr>
          <a:lstStyle/>
          <a:p>
            <a:pPr algn="just" defTabSz="461963"/>
            <a:r>
              <a:rPr lang="en-US" sz="2800" dirty="0" smtClean="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Thứ</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nhất</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Luôn</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luôn</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đổi</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mới</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phương</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pháp</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giảng</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dạy</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đáp</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ứng</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sự</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đa</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tính</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cách</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của</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người</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học</a:t>
            </a:r>
            <a:r>
              <a:rPr lang="en-US" sz="2800" i="1" dirty="0">
                <a:solidFill>
                  <a:srgbClr val="002060"/>
                </a:solidFill>
                <a:latin typeface="Arial" panose="020B0604020202020204" pitchFamily="34" charset="0"/>
                <a:cs typeface="Arial" panose="020B0604020202020204" pitchFamily="34" charset="0"/>
              </a:rPr>
              <a:t>:</a:t>
            </a:r>
            <a:endParaRPr lang="en-US" sz="2800" dirty="0">
              <a:solidFill>
                <a:srgbClr val="002060"/>
              </a:solidFill>
              <a:latin typeface="Arial" panose="020B0604020202020204" pitchFamily="34" charset="0"/>
              <a:cs typeface="Arial" panose="020B0604020202020204" pitchFamily="34" charset="0"/>
            </a:endParaRPr>
          </a:p>
        </p:txBody>
      </p:sp>
      <p:sp>
        <p:nvSpPr>
          <p:cNvPr id="3" name="Rectangle 2"/>
          <p:cNvSpPr/>
          <p:nvPr/>
        </p:nvSpPr>
        <p:spPr>
          <a:xfrm>
            <a:off x="0" y="2286000"/>
            <a:ext cx="9144000" cy="1384995"/>
          </a:xfrm>
          <a:prstGeom prst="rect">
            <a:avLst/>
          </a:prstGeom>
        </p:spPr>
        <p:txBody>
          <a:bodyPr wrap="square">
            <a:spAutoFit/>
          </a:bodyPr>
          <a:lstStyle/>
          <a:p>
            <a:pPr algn="just">
              <a:tabLst>
                <a:tab pos="461963" algn="l"/>
              </a:tabLst>
            </a:pPr>
            <a:r>
              <a:rPr lang="en-US" sz="2800" dirty="0" smtClean="0">
                <a:solidFill>
                  <a:srgbClr val="0000FF"/>
                </a:solidFill>
                <a:latin typeface="Arial" panose="020B0604020202020204" pitchFamily="34" charset="0"/>
                <a:cs typeface="Arial" panose="020B0604020202020204" pitchFamily="34" charset="0"/>
              </a:rPr>
              <a:t>	- </a:t>
            </a:r>
            <a:r>
              <a:rPr lang="en-US" sz="2800" dirty="0" err="1">
                <a:solidFill>
                  <a:srgbClr val="0000FF"/>
                </a:solidFill>
                <a:latin typeface="Arial" panose="020B0604020202020204" pitchFamily="34" charset="0"/>
                <a:cs typeface="Arial" panose="020B0604020202020204" pitchFamily="34" charset="0"/>
              </a:rPr>
              <a:t>Trong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xã</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hội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thông</a:t>
            </a:r>
            <a:r>
              <a:rPr lang="en-US" sz="2800" dirty="0">
                <a:solidFill>
                  <a:srgbClr val="0000FF"/>
                </a:solidFill>
                <a:latin typeface="Arial" panose="020B0604020202020204" pitchFamily="34" charset="0"/>
                <a:cs typeface="Arial" panose="020B0604020202020204" pitchFamily="34" charset="0"/>
              </a:rPr>
              <a:t> tin, GV </a:t>
            </a:r>
            <a:r>
              <a:rPr lang="en-US" sz="2800" dirty="0" err="1">
                <a:solidFill>
                  <a:srgbClr val="0000FF"/>
                </a:solidFill>
                <a:latin typeface="Arial" panose="020B0604020202020204" pitchFamily="34" charset="0"/>
                <a:cs typeface="Arial" panose="020B0604020202020204" pitchFamily="34" charset="0"/>
              </a:rPr>
              <a:t>phải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giúp</a:t>
            </a:r>
            <a:r>
              <a:rPr lang="en-US" sz="2800" dirty="0">
                <a:solidFill>
                  <a:srgbClr val="0000FF"/>
                </a:solidFill>
                <a:latin typeface="Arial" panose="020B0604020202020204" pitchFamily="34" charset="0"/>
                <a:cs typeface="Arial" panose="020B0604020202020204" pitchFamily="34" charset="0"/>
              </a:rPr>
              <a:t> SV </a:t>
            </a:r>
            <a:r>
              <a:rPr lang="en-US" sz="2800" dirty="0" err="1">
                <a:solidFill>
                  <a:srgbClr val="0000FF"/>
                </a:solidFill>
                <a:latin typeface="Arial" panose="020B0604020202020204" pitchFamily="34" charset="0"/>
                <a:cs typeface="Arial" panose="020B0604020202020204" pitchFamily="34" charset="0"/>
              </a:rPr>
              <a:t>điều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chỉnh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định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hướng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về</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lượng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ý </a:t>
            </a:r>
            <a:r>
              <a:rPr lang="en-US" sz="2800" dirty="0" err="1">
                <a:solidFill>
                  <a:srgbClr val="0000FF"/>
                </a:solidFill>
                <a:latin typeface="Arial" panose="020B0604020202020204" pitchFamily="34" charset="0"/>
                <a:cs typeface="Arial" panose="020B0604020202020204" pitchFamily="34" charset="0"/>
              </a:rPr>
              <a:t>nghĩa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nguồn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thông</a:t>
            </a:r>
            <a:r>
              <a:rPr lang="en-US" sz="2800" dirty="0">
                <a:solidFill>
                  <a:srgbClr val="0000FF"/>
                </a:solidFill>
                <a:latin typeface="Arial" panose="020B0604020202020204" pitchFamily="34" charset="0"/>
                <a:cs typeface="Arial" panose="020B0604020202020204" pitchFamily="34" charset="0"/>
              </a:rPr>
              <a:t> </a:t>
            </a:r>
            <a:r>
              <a:rPr lang="en-US" sz="2800" dirty="0" smtClean="0">
                <a:solidFill>
                  <a:srgbClr val="0000FF"/>
                </a:solidFill>
                <a:latin typeface="Arial" panose="020B0604020202020204" pitchFamily="34" charset="0"/>
                <a:cs typeface="Arial" panose="020B0604020202020204" pitchFamily="34" charset="0"/>
              </a:rPr>
              <a:t>tin, </a:t>
            </a:r>
            <a:r>
              <a:rPr lang="en-US" sz="2800" dirty="0" err="1" smtClean="0">
                <a:solidFill>
                  <a:srgbClr val="0000FF"/>
                </a:solidFill>
                <a:latin typeface="Arial" panose="020B0604020202020204" pitchFamily="34" charset="0"/>
                <a:cs typeface="Arial" panose="020B0604020202020204" pitchFamily="34" charset="0"/>
              </a:rPr>
              <a:t>phải</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là</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nhà</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giáo</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dục</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chuyên</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nghiệp</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7" name="Rectangle 6"/>
          <p:cNvSpPr/>
          <p:nvPr/>
        </p:nvSpPr>
        <p:spPr>
          <a:xfrm>
            <a:off x="0" y="3657600"/>
            <a:ext cx="9144000" cy="2246769"/>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GV </a:t>
            </a:r>
            <a:r>
              <a:rPr lang="en-US" sz="2800" dirty="0" err="1" smtClean="0">
                <a:solidFill>
                  <a:srgbClr val="0000FF"/>
                </a:solidFill>
                <a:latin typeface="Arial" panose="020B0604020202020204" pitchFamily="34" charset="0"/>
                <a:cs typeface="Arial" panose="020B0604020202020204" pitchFamily="34" charset="0"/>
              </a:rPr>
              <a:t>cần</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thay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đổi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phương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chuyển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đổi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từ</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phương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đọc</a:t>
            </a:r>
            <a:r>
              <a:rPr lang="en-US" sz="2800" dirty="0">
                <a:solidFill>
                  <a:srgbClr val="0000FF"/>
                </a:solidFill>
                <a:latin typeface="Arial" panose="020B0604020202020204" pitchFamily="34" charset="0"/>
                <a:cs typeface="Arial" panose="020B0604020202020204" pitchFamily="34" charset="0"/>
              </a:rPr>
              <a:t> - </a:t>
            </a:r>
            <a:r>
              <a:rPr lang="en-US" sz="2800" dirty="0" err="1">
                <a:solidFill>
                  <a:srgbClr val="0000FF"/>
                </a:solidFill>
                <a:latin typeface="Arial" panose="020B0604020202020204" pitchFamily="34" charset="0"/>
                <a:cs typeface="Arial" panose="020B0604020202020204" pitchFamily="34" charset="0"/>
              </a:rPr>
              <a:t>chép</a:t>
            </a:r>
            <a:r>
              <a:rPr lang="en-US" sz="2800" dirty="0">
                <a:solidFill>
                  <a:srgbClr val="0000FF"/>
                </a:solidFill>
                <a:latin typeface="Arial" panose="020B0604020202020204" pitchFamily="34" charset="0"/>
                <a:cs typeface="Arial" panose="020B0604020202020204" pitchFamily="34" charset="0"/>
              </a:rPr>
              <a:t> -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thuộc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lòng</a:t>
            </a:r>
            <a:r>
              <a:rPr lang="en-US" sz="2800" dirty="0">
                <a:solidFill>
                  <a:srgbClr val="0000FF"/>
                </a:solidFill>
                <a:latin typeface="Arial" panose="020B0604020202020204" pitchFamily="34" charset="0"/>
                <a:cs typeface="Arial" panose="020B0604020202020204" pitchFamily="34" charset="0"/>
              </a:rPr>
              <a:t> sang </a:t>
            </a:r>
            <a:r>
              <a:rPr lang="en-US" sz="2800" dirty="0" err="1">
                <a:solidFill>
                  <a:srgbClr val="0000FF"/>
                </a:solidFill>
                <a:latin typeface="Arial" panose="020B0604020202020204" pitchFamily="34" charset="0"/>
                <a:cs typeface="Arial" panose="020B0604020202020204" pitchFamily="34" charset="0"/>
              </a:rPr>
              <a:t>hình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thức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phù</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hợp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hơn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như</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nêu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vấn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đề</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thảo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luận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nhóm</a:t>
            </a:r>
            <a:r>
              <a:rPr lang="en-US" sz="2800" dirty="0">
                <a:solidFill>
                  <a:srgbClr val="0000FF"/>
                </a:solidFill>
                <a:latin typeface="Arial" panose="020B0604020202020204" pitchFamily="34" charset="0"/>
                <a:cs typeface="Arial" panose="020B0604020202020204" pitchFamily="34" charset="0"/>
              </a:rPr>
              <a:t>, seminar, </a:t>
            </a:r>
            <a:r>
              <a:rPr lang="en-US" sz="2800" dirty="0" err="1">
                <a:solidFill>
                  <a:srgbClr val="0000FF"/>
                </a:solidFill>
                <a:latin typeface="Arial" panose="020B0604020202020204" pitchFamily="34" charset="0"/>
                <a:cs typeface="Arial" panose="020B0604020202020204" pitchFamily="34" charset="0"/>
              </a:rPr>
              <a:t>báo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tập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lý</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thuyết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hợp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sinh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hoạt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tế</a:t>
            </a:r>
            <a:r>
              <a:rPr lang="en-US" sz="2800" dirty="0">
                <a:solidFill>
                  <a:srgbClr val="0000FF"/>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699627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295400"/>
            <a:ext cx="9144000" cy="1384995"/>
          </a:xfrm>
          <a:prstGeom prst="rect">
            <a:avLst/>
          </a:prstGeom>
        </p:spPr>
        <p:txBody>
          <a:bodyPr wrap="square">
            <a:spAutoFit/>
          </a:bodyPr>
          <a:lstStyle/>
          <a:p>
            <a:pPr algn="just" defTabSz="461963"/>
            <a:r>
              <a:rPr lang="en-US" sz="2800" dirty="0" smtClean="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Thứ</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hai</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Nâng</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cao</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năng</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lực</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sử</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dụng</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các</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phương</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tiện</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công</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nghệ</a:t>
            </a:r>
            <a:r>
              <a:rPr lang="en-US" sz="2800" i="1" dirty="0">
                <a:solidFill>
                  <a:srgbClr val="002060"/>
                </a:solidFill>
                <a:latin typeface="Arial" panose="020B0604020202020204" pitchFamily="34" charset="0"/>
                <a:cs typeface="Arial" panose="020B0604020202020204" pitchFamily="34" charset="0"/>
              </a:rPr>
              <a:t> </a:t>
            </a:r>
            <a:r>
              <a:rPr lang="en-US" sz="2800" i="1" dirty="0" err="1" smtClean="0">
                <a:solidFill>
                  <a:srgbClr val="002060"/>
                </a:solidFill>
                <a:latin typeface="Arial" panose="020B0604020202020204" pitchFamily="34" charset="0"/>
                <a:cs typeface="Arial" panose="020B0604020202020204" pitchFamily="34" charset="0"/>
              </a:rPr>
              <a:t>cho</a:t>
            </a:r>
            <a:r>
              <a:rPr lang="en-US" sz="2800" i="1" dirty="0" smtClean="0">
                <a:solidFill>
                  <a:srgbClr val="002060"/>
                </a:solidFill>
                <a:latin typeface="Arial" panose="020B0604020202020204" pitchFamily="34" charset="0"/>
                <a:cs typeface="Arial" panose="020B0604020202020204" pitchFamily="34" charset="0"/>
              </a:rPr>
              <a:t> </a:t>
            </a:r>
            <a:r>
              <a:rPr lang="en-US" sz="2800" i="1" dirty="0" err="1" smtClean="0">
                <a:solidFill>
                  <a:srgbClr val="002060"/>
                </a:solidFill>
                <a:latin typeface="Arial" panose="020B0604020202020204" pitchFamily="34" charset="0"/>
                <a:cs typeface="Arial" panose="020B0604020202020204" pitchFamily="34" charset="0"/>
              </a:rPr>
              <a:t>đội</a:t>
            </a:r>
            <a:r>
              <a:rPr lang="en-US" sz="2800" i="1" dirty="0" smtClean="0">
                <a:solidFill>
                  <a:srgbClr val="002060"/>
                </a:solidFill>
                <a:latin typeface="Arial" panose="020B0604020202020204" pitchFamily="34" charset="0"/>
                <a:cs typeface="Arial" panose="020B0604020202020204" pitchFamily="34" charset="0"/>
              </a:rPr>
              <a:t> </a:t>
            </a:r>
            <a:r>
              <a:rPr lang="en-US" sz="2800" i="1" dirty="0" err="1" smtClean="0">
                <a:solidFill>
                  <a:srgbClr val="002060"/>
                </a:solidFill>
                <a:latin typeface="Arial" panose="020B0604020202020204" pitchFamily="34" charset="0"/>
                <a:cs typeface="Arial" panose="020B0604020202020204" pitchFamily="34" charset="0"/>
              </a:rPr>
              <a:t>ngũ</a:t>
            </a:r>
            <a:r>
              <a:rPr lang="en-US" sz="2800" i="1" dirty="0" smtClean="0">
                <a:solidFill>
                  <a:srgbClr val="002060"/>
                </a:solidFill>
                <a:latin typeface="Arial" panose="020B0604020202020204" pitchFamily="34" charset="0"/>
                <a:cs typeface="Arial" panose="020B0604020202020204" pitchFamily="34" charset="0"/>
              </a:rPr>
              <a:t> </a:t>
            </a:r>
            <a:r>
              <a:rPr lang="en-US" sz="2800" i="1" dirty="0" err="1" smtClean="0">
                <a:solidFill>
                  <a:srgbClr val="002060"/>
                </a:solidFill>
                <a:latin typeface="Arial" panose="020B0604020202020204" pitchFamily="34" charset="0"/>
                <a:cs typeface="Arial" panose="020B0604020202020204" pitchFamily="34" charset="0"/>
              </a:rPr>
              <a:t>giảng</a:t>
            </a:r>
            <a:r>
              <a:rPr lang="en-US" sz="2800" i="1" dirty="0" smtClean="0">
                <a:solidFill>
                  <a:srgbClr val="002060"/>
                </a:solidFill>
                <a:latin typeface="Arial" panose="020B0604020202020204" pitchFamily="34" charset="0"/>
                <a:cs typeface="Arial" panose="020B0604020202020204" pitchFamily="34" charset="0"/>
              </a:rPr>
              <a:t> </a:t>
            </a:r>
            <a:r>
              <a:rPr lang="en-US" sz="2800" i="1" dirty="0" err="1" smtClean="0">
                <a:solidFill>
                  <a:srgbClr val="002060"/>
                </a:solidFill>
                <a:latin typeface="Arial" panose="020B0604020202020204" pitchFamily="34" charset="0"/>
                <a:cs typeface="Arial" panose="020B0604020202020204" pitchFamily="34" charset="0"/>
              </a:rPr>
              <a:t>viên</a:t>
            </a:r>
            <a:r>
              <a:rPr lang="en-US" sz="2800" i="1" dirty="0" smtClean="0">
                <a:solidFill>
                  <a:srgbClr val="002060"/>
                </a:solidFill>
                <a:latin typeface="Arial" panose="020B0604020202020204" pitchFamily="34" charset="0"/>
                <a:cs typeface="Arial" panose="020B0604020202020204" pitchFamily="34" charset="0"/>
              </a:rPr>
              <a:t>, </a:t>
            </a:r>
            <a:r>
              <a:rPr lang="en-US" sz="2800" i="1" dirty="0" err="1" smtClean="0">
                <a:solidFill>
                  <a:srgbClr val="002060"/>
                </a:solidFill>
                <a:latin typeface="Arial" panose="020B0604020202020204" pitchFamily="34" charset="0"/>
                <a:cs typeface="Arial" panose="020B0604020202020204" pitchFamily="34" charset="0"/>
              </a:rPr>
              <a:t>phục</a:t>
            </a:r>
            <a:r>
              <a:rPr lang="en-US" sz="2800" i="1" dirty="0" smtClean="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vụ</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quá</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trình</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dạy</a:t>
            </a:r>
            <a:r>
              <a:rPr lang="en-US" sz="2800" i="1" dirty="0">
                <a:solidFill>
                  <a:srgbClr val="002060"/>
                </a:solidFill>
                <a:latin typeface="Arial" panose="020B0604020202020204" pitchFamily="34" charset="0"/>
                <a:cs typeface="Arial" panose="020B0604020202020204" pitchFamily="34" charset="0"/>
              </a:rPr>
              <a:t> </a:t>
            </a:r>
            <a:r>
              <a:rPr lang="en-US" sz="2800" i="1" dirty="0" err="1" smtClean="0">
                <a:solidFill>
                  <a:srgbClr val="002060"/>
                </a:solidFill>
                <a:latin typeface="Arial" panose="020B0604020202020204" pitchFamily="34" charset="0"/>
                <a:cs typeface="Arial" panose="020B0604020202020204" pitchFamily="34" charset="0"/>
              </a:rPr>
              <a:t>học</a:t>
            </a:r>
            <a:r>
              <a:rPr lang="en-US" sz="2800" i="1" dirty="0">
                <a:solidFill>
                  <a:srgbClr val="002060"/>
                </a:solidFill>
                <a:latin typeface="Arial" panose="020B0604020202020204" pitchFamily="34" charset="0"/>
                <a:cs typeface="Arial" panose="020B0604020202020204" pitchFamily="34" charset="0"/>
              </a:rPr>
              <a:t>:</a:t>
            </a:r>
            <a:r>
              <a:rPr lang="en-US" sz="2800" i="1" dirty="0" smtClean="0">
                <a:solidFill>
                  <a:srgbClr val="002060"/>
                </a:solidFill>
                <a:latin typeface="Arial" panose="020B0604020202020204" pitchFamily="34" charset="0"/>
                <a:cs typeface="Arial" panose="020B0604020202020204" pitchFamily="34" charset="0"/>
              </a:rPr>
              <a:t> </a:t>
            </a:r>
            <a:endParaRPr lang="en-US" sz="2800" dirty="0">
              <a:solidFill>
                <a:srgbClr val="002060"/>
              </a:solidFill>
              <a:latin typeface="Arial" panose="020B0604020202020204" pitchFamily="34" charset="0"/>
              <a:cs typeface="Arial" panose="020B0604020202020204" pitchFamily="34" charset="0"/>
            </a:endParaRPr>
          </a:p>
        </p:txBody>
      </p:sp>
      <p:sp>
        <p:nvSpPr>
          <p:cNvPr id="3" name="Rectangle 2"/>
          <p:cNvSpPr/>
          <p:nvPr/>
        </p:nvSpPr>
        <p:spPr>
          <a:xfrm>
            <a:off x="0" y="2667000"/>
            <a:ext cx="9144000" cy="1384995"/>
          </a:xfrm>
          <a:prstGeom prst="rect">
            <a:avLst/>
          </a:prstGeom>
        </p:spPr>
        <p:txBody>
          <a:bodyPr wrap="square">
            <a:spAutoFit/>
          </a:bodyPr>
          <a:lstStyle/>
          <a:p>
            <a:pPr algn="just">
              <a:tabLst>
                <a:tab pos="461963" algn="l"/>
              </a:tabLst>
            </a:pP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Đây</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nội</a:t>
            </a:r>
            <a:r>
              <a:rPr lang="en-US" sz="2800" dirty="0">
                <a:solidFill>
                  <a:srgbClr val="0000FF"/>
                </a:solidFill>
                <a:latin typeface="Arial" panose="020B0604020202020204" pitchFamily="34" charset="0"/>
                <a:cs typeface="Arial" panose="020B0604020202020204" pitchFamily="34" charset="0"/>
              </a:rPr>
              <a:t> dung </a:t>
            </a:r>
            <a:r>
              <a:rPr lang="en-US" sz="2800" dirty="0" err="1">
                <a:solidFill>
                  <a:srgbClr val="0000FF"/>
                </a:solidFill>
                <a:latin typeface="Arial" panose="020B0604020202020204" pitchFamily="34" charset="0"/>
                <a:cs typeface="Arial" panose="020B0604020202020204" pitchFamily="34" charset="0"/>
              </a:rPr>
              <a:t>hết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sức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quan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trọng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dụng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vận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dụng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tốt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thành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tựu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CMCN 4.0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cơ</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sở</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nâng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lượng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học</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7" name="Rectangle 6"/>
          <p:cNvSpPr/>
          <p:nvPr/>
        </p:nvSpPr>
        <p:spPr>
          <a:xfrm>
            <a:off x="0" y="4038600"/>
            <a:ext cx="9144000" cy="954107"/>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a:t>
            </a:r>
            <a:r>
              <a:rPr lang="en-US" sz="2800" dirty="0">
                <a:solidFill>
                  <a:srgbClr val="0000FF"/>
                </a:solidFill>
                <a:latin typeface="Arial" panose="020B0604020202020204" pitchFamily="34" charset="0"/>
                <a:cs typeface="Arial" panose="020B0604020202020204" pitchFamily="34" charset="0"/>
              </a:rPr>
              <a:t>GV </a:t>
            </a:r>
            <a:r>
              <a:rPr lang="en-US" sz="2800" dirty="0" err="1">
                <a:solidFill>
                  <a:srgbClr val="0000FF"/>
                </a:solidFill>
                <a:latin typeface="Arial" panose="020B0604020202020204" pitchFamily="34" charset="0"/>
                <a:cs typeface="Arial" panose="020B0604020202020204" pitchFamily="34" charset="0"/>
              </a:rPr>
              <a:t>phải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người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quản</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lý</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khai</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thác</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tài</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nguyên</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mạng</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5" name="Rectangle 4"/>
          <p:cNvSpPr/>
          <p:nvPr/>
        </p:nvSpPr>
        <p:spPr>
          <a:xfrm>
            <a:off x="0" y="4953000"/>
            <a:ext cx="9144000" cy="954107"/>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GV </a:t>
            </a:r>
            <a:r>
              <a:rPr lang="en-US" sz="2800" dirty="0" err="1" smtClean="0">
                <a:solidFill>
                  <a:srgbClr val="0000FF"/>
                </a:solidFill>
                <a:latin typeface="Arial" panose="020B0604020202020204" pitchFamily="34" charset="0"/>
                <a:cs typeface="Arial" panose="020B0604020202020204" pitchFamily="34" charset="0"/>
              </a:rPr>
              <a:t>có</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khả</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sử</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dụng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thành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phương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tiện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nghệ</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phục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vụ</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quá</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trình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học</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8" name="Title 2"/>
          <p:cNvSpPr txBox="1">
            <a:spLocks/>
          </p:cNvSpPr>
          <p:nvPr/>
        </p:nvSpPr>
        <p:spPr>
          <a:xfrm>
            <a:off x="0" y="0"/>
            <a:ext cx="9144000" cy="1295400"/>
          </a:xfrm>
          <a:prstGeom prst="rect">
            <a:avLst/>
          </a:prstGeom>
          <a:solidFill>
            <a:srgbClr val="008000"/>
          </a:solid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4. GIẢI PHÁP NÂNG CAO CHẤT LƯỢNG ĐỘI NGŨ GIẢNG VIÊN TRƯỜNG CAO ĐẲNG LÝ TỰ TRỌNG TP.HCM ĐÁP ỨNG SỰ PHÁT TRIỂN CỦA CMCN 4.0</a:t>
            </a:r>
            <a:endParaRPr lang="en-US" sz="28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83848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295400"/>
            <a:ext cx="9144000" cy="1384995"/>
          </a:xfrm>
          <a:prstGeom prst="rect">
            <a:avLst/>
          </a:prstGeom>
        </p:spPr>
        <p:txBody>
          <a:bodyPr wrap="square">
            <a:spAutoFit/>
          </a:bodyPr>
          <a:lstStyle/>
          <a:p>
            <a:pPr algn="just" defTabSz="461963"/>
            <a:r>
              <a:rPr lang="en-US" sz="2800" dirty="0" smtClean="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Thứ</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hai</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Nâng</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cao</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năng</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lực</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sử</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dụng</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các</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phương</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tiện</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công</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nghệ</a:t>
            </a:r>
            <a:r>
              <a:rPr lang="en-US" sz="2800" i="1" dirty="0">
                <a:solidFill>
                  <a:srgbClr val="002060"/>
                </a:solidFill>
                <a:latin typeface="Arial" panose="020B0604020202020204" pitchFamily="34" charset="0"/>
                <a:cs typeface="Arial" panose="020B0604020202020204" pitchFamily="34" charset="0"/>
              </a:rPr>
              <a:t> </a:t>
            </a:r>
            <a:r>
              <a:rPr lang="en-US" sz="2800" i="1" dirty="0" err="1" smtClean="0">
                <a:solidFill>
                  <a:srgbClr val="002060"/>
                </a:solidFill>
                <a:latin typeface="Arial" panose="020B0604020202020204" pitchFamily="34" charset="0"/>
                <a:cs typeface="Arial" panose="020B0604020202020204" pitchFamily="34" charset="0"/>
              </a:rPr>
              <a:t>cho</a:t>
            </a:r>
            <a:r>
              <a:rPr lang="en-US" sz="2800" i="1" dirty="0" smtClean="0">
                <a:solidFill>
                  <a:srgbClr val="002060"/>
                </a:solidFill>
                <a:latin typeface="Arial" panose="020B0604020202020204" pitchFamily="34" charset="0"/>
                <a:cs typeface="Arial" panose="020B0604020202020204" pitchFamily="34" charset="0"/>
              </a:rPr>
              <a:t> </a:t>
            </a:r>
            <a:r>
              <a:rPr lang="en-US" sz="2800" i="1" dirty="0" err="1" smtClean="0">
                <a:solidFill>
                  <a:srgbClr val="002060"/>
                </a:solidFill>
                <a:latin typeface="Arial" panose="020B0604020202020204" pitchFamily="34" charset="0"/>
                <a:cs typeface="Arial" panose="020B0604020202020204" pitchFamily="34" charset="0"/>
              </a:rPr>
              <a:t>đội</a:t>
            </a:r>
            <a:r>
              <a:rPr lang="en-US" sz="2800" i="1" dirty="0" smtClean="0">
                <a:solidFill>
                  <a:srgbClr val="002060"/>
                </a:solidFill>
                <a:latin typeface="Arial" panose="020B0604020202020204" pitchFamily="34" charset="0"/>
                <a:cs typeface="Arial" panose="020B0604020202020204" pitchFamily="34" charset="0"/>
              </a:rPr>
              <a:t> </a:t>
            </a:r>
            <a:r>
              <a:rPr lang="en-US" sz="2800" i="1" dirty="0" err="1" smtClean="0">
                <a:solidFill>
                  <a:srgbClr val="002060"/>
                </a:solidFill>
                <a:latin typeface="Arial" panose="020B0604020202020204" pitchFamily="34" charset="0"/>
                <a:cs typeface="Arial" panose="020B0604020202020204" pitchFamily="34" charset="0"/>
              </a:rPr>
              <a:t>ngũ</a:t>
            </a:r>
            <a:r>
              <a:rPr lang="en-US" sz="2800" i="1" dirty="0" smtClean="0">
                <a:solidFill>
                  <a:srgbClr val="002060"/>
                </a:solidFill>
                <a:latin typeface="Arial" panose="020B0604020202020204" pitchFamily="34" charset="0"/>
                <a:cs typeface="Arial" panose="020B0604020202020204" pitchFamily="34" charset="0"/>
              </a:rPr>
              <a:t> </a:t>
            </a:r>
            <a:r>
              <a:rPr lang="en-US" sz="2800" i="1" dirty="0" err="1" smtClean="0">
                <a:solidFill>
                  <a:srgbClr val="002060"/>
                </a:solidFill>
                <a:latin typeface="Arial" panose="020B0604020202020204" pitchFamily="34" charset="0"/>
                <a:cs typeface="Arial" panose="020B0604020202020204" pitchFamily="34" charset="0"/>
              </a:rPr>
              <a:t>giảng</a:t>
            </a:r>
            <a:r>
              <a:rPr lang="en-US" sz="2800" i="1" dirty="0" smtClean="0">
                <a:solidFill>
                  <a:srgbClr val="002060"/>
                </a:solidFill>
                <a:latin typeface="Arial" panose="020B0604020202020204" pitchFamily="34" charset="0"/>
                <a:cs typeface="Arial" panose="020B0604020202020204" pitchFamily="34" charset="0"/>
              </a:rPr>
              <a:t> </a:t>
            </a:r>
            <a:r>
              <a:rPr lang="en-US" sz="2800" i="1" dirty="0" err="1" smtClean="0">
                <a:solidFill>
                  <a:srgbClr val="002060"/>
                </a:solidFill>
                <a:latin typeface="Arial" panose="020B0604020202020204" pitchFamily="34" charset="0"/>
                <a:cs typeface="Arial" panose="020B0604020202020204" pitchFamily="34" charset="0"/>
              </a:rPr>
              <a:t>viên</a:t>
            </a:r>
            <a:r>
              <a:rPr lang="en-US" sz="2800" i="1" dirty="0" smtClean="0">
                <a:solidFill>
                  <a:srgbClr val="002060"/>
                </a:solidFill>
                <a:latin typeface="Arial" panose="020B0604020202020204" pitchFamily="34" charset="0"/>
                <a:cs typeface="Arial" panose="020B0604020202020204" pitchFamily="34" charset="0"/>
              </a:rPr>
              <a:t>, </a:t>
            </a:r>
            <a:r>
              <a:rPr lang="en-US" sz="2800" i="1" dirty="0" err="1" smtClean="0">
                <a:solidFill>
                  <a:srgbClr val="002060"/>
                </a:solidFill>
                <a:latin typeface="Arial" panose="020B0604020202020204" pitchFamily="34" charset="0"/>
                <a:cs typeface="Arial" panose="020B0604020202020204" pitchFamily="34" charset="0"/>
              </a:rPr>
              <a:t>phục</a:t>
            </a:r>
            <a:r>
              <a:rPr lang="en-US" sz="2800" i="1" dirty="0" smtClean="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vụ</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quá</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trình</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dạy</a:t>
            </a:r>
            <a:r>
              <a:rPr lang="en-US" sz="2800" i="1" dirty="0">
                <a:solidFill>
                  <a:srgbClr val="002060"/>
                </a:solidFill>
                <a:latin typeface="Arial" panose="020B0604020202020204" pitchFamily="34" charset="0"/>
                <a:cs typeface="Arial" panose="020B0604020202020204" pitchFamily="34" charset="0"/>
              </a:rPr>
              <a:t> </a:t>
            </a:r>
            <a:r>
              <a:rPr lang="en-US" sz="2800" i="1" dirty="0" err="1" smtClean="0">
                <a:solidFill>
                  <a:srgbClr val="002060"/>
                </a:solidFill>
                <a:latin typeface="Arial" panose="020B0604020202020204" pitchFamily="34" charset="0"/>
                <a:cs typeface="Arial" panose="020B0604020202020204" pitchFamily="34" charset="0"/>
              </a:rPr>
              <a:t>học</a:t>
            </a:r>
            <a:r>
              <a:rPr lang="en-US" sz="2800" i="1" dirty="0">
                <a:solidFill>
                  <a:srgbClr val="002060"/>
                </a:solidFill>
                <a:latin typeface="Arial" panose="020B0604020202020204" pitchFamily="34" charset="0"/>
                <a:cs typeface="Arial" panose="020B0604020202020204" pitchFamily="34" charset="0"/>
              </a:rPr>
              <a:t>:</a:t>
            </a:r>
            <a:r>
              <a:rPr lang="en-US" sz="2800" i="1" dirty="0" smtClean="0">
                <a:solidFill>
                  <a:srgbClr val="002060"/>
                </a:solidFill>
                <a:latin typeface="Arial" panose="020B0604020202020204" pitchFamily="34" charset="0"/>
                <a:cs typeface="Arial" panose="020B0604020202020204" pitchFamily="34" charset="0"/>
              </a:rPr>
              <a:t> </a:t>
            </a:r>
            <a:endParaRPr lang="en-US" sz="2800" dirty="0">
              <a:solidFill>
                <a:srgbClr val="002060"/>
              </a:solidFill>
              <a:latin typeface="Arial" panose="020B0604020202020204" pitchFamily="34" charset="0"/>
              <a:cs typeface="Arial" panose="020B0604020202020204" pitchFamily="34" charset="0"/>
            </a:endParaRPr>
          </a:p>
        </p:txBody>
      </p:sp>
      <p:sp>
        <p:nvSpPr>
          <p:cNvPr id="8" name="Title 2"/>
          <p:cNvSpPr txBox="1">
            <a:spLocks/>
          </p:cNvSpPr>
          <p:nvPr/>
        </p:nvSpPr>
        <p:spPr>
          <a:xfrm>
            <a:off x="0" y="0"/>
            <a:ext cx="9144000" cy="1295400"/>
          </a:xfrm>
          <a:prstGeom prst="rect">
            <a:avLst/>
          </a:prstGeom>
          <a:solidFill>
            <a:srgbClr val="008000"/>
          </a:solid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4. GIẢI PHÁP NÂNG CAO CHẤT LƯỢNG ĐỘI NGŨ GIẢNG VIÊN TRƯỜNG CAO ĐẲNG LÝ TỰ TRỌNG TP.HCM ĐÁP ỨNG SỰ PHÁT TRIỂN CỦA CMCN 4.0</a:t>
            </a:r>
            <a:endParaRPr lang="en-US" sz="2800" b="1" dirty="0">
              <a:solidFill>
                <a:schemeClr val="bg1"/>
              </a:solidFill>
              <a:latin typeface="Arial" panose="020B0604020202020204" pitchFamily="34" charset="0"/>
              <a:cs typeface="Arial" panose="020B0604020202020204" pitchFamily="34" charset="0"/>
            </a:endParaRPr>
          </a:p>
        </p:txBody>
      </p:sp>
      <p:sp>
        <p:nvSpPr>
          <p:cNvPr id="4" name="Rectangle 3"/>
          <p:cNvSpPr/>
          <p:nvPr/>
        </p:nvSpPr>
        <p:spPr>
          <a:xfrm>
            <a:off x="0" y="2667000"/>
            <a:ext cx="9144000" cy="954107"/>
          </a:xfrm>
          <a:prstGeom prst="rect">
            <a:avLst/>
          </a:prstGeom>
        </p:spPr>
        <p:txBody>
          <a:bodyPr wrap="square">
            <a:spAutoFit/>
          </a:bodyPr>
          <a:lstStyle/>
          <a:p>
            <a:pPr algn="just">
              <a:tabLst>
                <a:tab pos="457200" algn="l"/>
              </a:tabLst>
            </a:pP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Để</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được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những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này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trường</a:t>
            </a:r>
            <a:r>
              <a:rPr lang="en-US" sz="2800" dirty="0">
                <a:solidFill>
                  <a:srgbClr val="0000FF"/>
                </a:solidFill>
                <a:latin typeface="Arial" panose="020B0604020202020204" pitchFamily="34" charset="0"/>
                <a:cs typeface="Arial" panose="020B0604020202020204" pitchFamily="34" charset="0"/>
              </a:rPr>
              <a:t> Cao </a:t>
            </a:r>
            <a:r>
              <a:rPr lang="en-US" sz="2800" dirty="0" err="1">
                <a:solidFill>
                  <a:srgbClr val="0000FF"/>
                </a:solidFill>
                <a:latin typeface="Arial" panose="020B0604020202020204" pitchFamily="34" charset="0"/>
                <a:cs typeface="Arial" panose="020B0604020202020204" pitchFamily="34" charset="0"/>
              </a:rPr>
              <a:t>đẳng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Lý</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Tự</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Trọng</a:t>
            </a:r>
            <a:r>
              <a:rPr lang="en-US" sz="2800" dirty="0">
                <a:solidFill>
                  <a:srgbClr val="0000FF"/>
                </a:solidFill>
                <a:latin typeface="Arial" panose="020B0604020202020204" pitchFamily="34" charset="0"/>
                <a:cs typeface="Arial" panose="020B0604020202020204" pitchFamily="34" charset="0"/>
              </a:rPr>
              <a:t> TP.HCM </a:t>
            </a:r>
            <a:r>
              <a:rPr lang="en-US" sz="2800" dirty="0" err="1">
                <a:solidFill>
                  <a:srgbClr val="0000FF"/>
                </a:solidFill>
                <a:latin typeface="Arial" panose="020B0604020202020204" pitchFamily="34" charset="0"/>
                <a:cs typeface="Arial" panose="020B0604020202020204" pitchFamily="34" charset="0"/>
              </a:rPr>
              <a:t>cần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chú</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trọng</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6" name="Rectangle 5"/>
          <p:cNvSpPr/>
          <p:nvPr/>
        </p:nvSpPr>
        <p:spPr>
          <a:xfrm>
            <a:off x="0" y="3581400"/>
            <a:ext cx="9144000" cy="1384995"/>
          </a:xfrm>
          <a:prstGeom prst="rect">
            <a:avLst/>
          </a:prstGeom>
        </p:spPr>
        <p:txBody>
          <a:bodyPr wrap="square">
            <a:spAutoFit/>
          </a:bodyPr>
          <a:lstStyle/>
          <a:p>
            <a:pPr algn="just" defTabSz="457200"/>
            <a:r>
              <a:rPr lang="en-US" sz="2800" dirty="0" smtClean="0">
                <a:solidFill>
                  <a:srgbClr val="0000FF"/>
                </a:solidFill>
                <a:latin typeface="Arial" panose="020B0604020202020204" pitchFamily="34" charset="0"/>
                <a:cs typeface="Arial" panose="020B0604020202020204" pitchFamily="34" charset="0"/>
              </a:rPr>
              <a:t>	- </a:t>
            </a:r>
            <a:r>
              <a:rPr lang="en-US" sz="2800" dirty="0" err="1" smtClean="0">
                <a:solidFill>
                  <a:srgbClr val="0000FF"/>
                </a:solidFill>
                <a:latin typeface="Arial" panose="020B0604020202020204" pitchFamily="34" charset="0"/>
                <a:cs typeface="Arial" panose="020B0604020202020204" pitchFamily="34" charset="0"/>
              </a:rPr>
              <a:t>Thường</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uyên</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mở</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khóa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huấn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luyện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ngắn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hạn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hoặc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tổ</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chức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buổi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trao</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đổi</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về</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phương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tiện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nghệ</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phục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vụ</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quá</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trình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dạy</a:t>
            </a:r>
            <a:r>
              <a:rPr lang="en-US" sz="2800" dirty="0" smtClean="0">
                <a:solidFill>
                  <a:srgbClr val="0000FF"/>
                </a:solidFill>
                <a:latin typeface="Arial" panose="020B0604020202020204" pitchFamily="34" charset="0"/>
                <a:cs typeface="Arial" panose="020B0604020202020204" pitchFamily="34" charset="0"/>
              </a:rPr>
              <a:t>. </a:t>
            </a:r>
            <a:endParaRPr lang="en-US" sz="2800" dirty="0">
              <a:solidFill>
                <a:srgbClr val="0000FF"/>
              </a:solidFill>
              <a:latin typeface="Arial" panose="020B0604020202020204" pitchFamily="34" charset="0"/>
              <a:cs typeface="Arial" panose="020B0604020202020204" pitchFamily="34" charset="0"/>
            </a:endParaRPr>
          </a:p>
        </p:txBody>
      </p:sp>
      <p:sp>
        <p:nvSpPr>
          <p:cNvPr id="9" name="Rectangle 8"/>
          <p:cNvSpPr/>
          <p:nvPr/>
        </p:nvSpPr>
        <p:spPr>
          <a:xfrm>
            <a:off x="0" y="4953000"/>
            <a:ext cx="9144000" cy="954107"/>
          </a:xfrm>
          <a:prstGeom prst="rect">
            <a:avLst/>
          </a:prstGeom>
        </p:spPr>
        <p:txBody>
          <a:bodyPr wrap="square">
            <a:spAutoFit/>
          </a:bodyPr>
          <a:lstStyle/>
          <a:p>
            <a:pPr algn="just" defTabSz="457200"/>
            <a:r>
              <a:rPr lang="en-US" sz="2800" dirty="0" smtClean="0">
                <a:solidFill>
                  <a:srgbClr val="0000FF"/>
                </a:solidFill>
                <a:latin typeface="Arial" panose="020B0604020202020204" pitchFamily="34" charset="0"/>
                <a:cs typeface="Arial" panose="020B0604020202020204" pitchFamily="34" charset="0"/>
              </a:rPr>
              <a:t>	- Chia </a:t>
            </a:r>
            <a:r>
              <a:rPr lang="en-US" sz="2800" dirty="0" err="1">
                <a:solidFill>
                  <a:srgbClr val="0000FF"/>
                </a:solidFill>
                <a:latin typeface="Arial" panose="020B0604020202020204" pitchFamily="34" charset="0"/>
                <a:cs typeface="Arial" panose="020B0604020202020204" pitchFamily="34" charset="0"/>
              </a:rPr>
              <a:t>sẻ</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kinh</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nghiệm</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của</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các</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kỹ</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ứng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dụng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nghệ</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thông</a:t>
            </a:r>
            <a:r>
              <a:rPr lang="en-US" sz="2800" dirty="0">
                <a:solidFill>
                  <a:srgbClr val="0000FF"/>
                </a:solidFill>
                <a:latin typeface="Arial" panose="020B0604020202020204" pitchFamily="34" charset="0"/>
                <a:cs typeface="Arial" panose="020B0604020202020204" pitchFamily="34" charset="0"/>
              </a:rPr>
              <a:t> tin </a:t>
            </a:r>
            <a:r>
              <a:rPr lang="en-US" sz="2800" dirty="0" err="1">
                <a:solidFill>
                  <a:srgbClr val="0000FF"/>
                </a:solidFill>
                <a:latin typeface="Arial" panose="020B0604020202020204" pitchFamily="34" charset="0"/>
                <a:cs typeface="Arial" panose="020B0604020202020204" pitchFamily="34" charset="0"/>
              </a:rPr>
              <a:t>hiệu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quả</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trong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dạy</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3" name="Rectangle 2"/>
          <p:cNvSpPr/>
          <p:nvPr/>
        </p:nvSpPr>
        <p:spPr>
          <a:xfrm>
            <a:off x="0" y="5867400"/>
            <a:ext cx="9144000" cy="954107"/>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a:t>
            </a:r>
            <a:r>
              <a:rPr lang="en-US" sz="2800" dirty="0" err="1">
                <a:solidFill>
                  <a:srgbClr val="0000FF"/>
                </a:solidFill>
                <a:latin typeface="Arial" panose="020B0604020202020204" pitchFamily="34" charset="0"/>
                <a:cs typeface="Arial" panose="020B0604020202020204" pitchFamily="34" charset="0"/>
              </a:rPr>
              <a:t>C</a:t>
            </a:r>
            <a:r>
              <a:rPr lang="en-US" sz="2800" dirty="0" err="1" smtClean="0">
                <a:solidFill>
                  <a:srgbClr val="0000FF"/>
                </a:solidFill>
                <a:latin typeface="Arial" panose="020B0604020202020204" pitchFamily="34" charset="0"/>
                <a:cs typeface="Arial" panose="020B0604020202020204" pitchFamily="34" charset="0"/>
              </a:rPr>
              <a:t>ông</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bố</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những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phương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tiện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nghệ</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mà</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sử</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dụng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phục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vụ</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hỗ</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trợ</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quá</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trình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64748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295400"/>
            <a:ext cx="9144000" cy="1384995"/>
          </a:xfrm>
          <a:prstGeom prst="rect">
            <a:avLst/>
          </a:prstGeom>
        </p:spPr>
        <p:txBody>
          <a:bodyPr wrap="square">
            <a:spAutoFit/>
          </a:bodyPr>
          <a:lstStyle/>
          <a:p>
            <a:pPr algn="just" defTabSz="461963"/>
            <a:r>
              <a:rPr lang="en-US" sz="2800" dirty="0" smtClean="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Thứ</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ba</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Bồi</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dưỡng</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năng</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lực</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chuyên</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môn</a:t>
            </a:r>
            <a:r>
              <a:rPr lang="en-US" sz="2800" i="1" dirty="0">
                <a:solidFill>
                  <a:srgbClr val="002060"/>
                </a:solidFill>
                <a:latin typeface="Arial" panose="020B0604020202020204" pitchFamily="34" charset="0"/>
                <a:cs typeface="Arial" panose="020B0604020202020204" pitchFamily="34" charset="0"/>
              </a:rPr>
              <a:t>, </a:t>
            </a:r>
            <a:r>
              <a:rPr lang="en-US" sz="2800" i="1" dirty="0" err="1" smtClean="0">
                <a:solidFill>
                  <a:srgbClr val="002060"/>
                </a:solidFill>
                <a:latin typeface="Arial" panose="020B0604020202020204" pitchFamily="34" charset="0"/>
                <a:cs typeface="Arial" panose="020B0604020202020204" pitchFamily="34" charset="0"/>
              </a:rPr>
              <a:t>cho</a:t>
            </a:r>
            <a:r>
              <a:rPr lang="en-US" sz="2800" i="1" dirty="0" smtClean="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đội</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ngũ</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giảng</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viên</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bằng</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các</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phương</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pháp</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hiện</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đại</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tiên</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tiến</a:t>
            </a:r>
            <a:r>
              <a:rPr lang="en-US" sz="2800" i="1" dirty="0">
                <a:solidFill>
                  <a:srgbClr val="002060"/>
                </a:solidFill>
                <a:latin typeface="Arial" panose="020B0604020202020204" pitchFamily="34" charset="0"/>
                <a:cs typeface="Arial" panose="020B0604020202020204" pitchFamily="34" charset="0"/>
              </a:rPr>
              <a:t>:</a:t>
            </a:r>
            <a:endParaRPr lang="en-US" sz="2800" dirty="0">
              <a:solidFill>
                <a:srgbClr val="002060"/>
              </a:solidFill>
              <a:latin typeface="Arial" panose="020B0604020202020204" pitchFamily="34" charset="0"/>
              <a:cs typeface="Arial" panose="020B0604020202020204" pitchFamily="34" charset="0"/>
            </a:endParaRPr>
          </a:p>
        </p:txBody>
      </p:sp>
      <p:sp>
        <p:nvSpPr>
          <p:cNvPr id="3" name="Rectangle 2"/>
          <p:cNvSpPr/>
          <p:nvPr/>
        </p:nvSpPr>
        <p:spPr>
          <a:xfrm>
            <a:off x="0" y="2667000"/>
            <a:ext cx="9144000" cy="1815882"/>
          </a:xfrm>
          <a:prstGeom prst="rect">
            <a:avLst/>
          </a:prstGeom>
        </p:spPr>
        <p:txBody>
          <a:bodyPr wrap="square">
            <a:spAutoFit/>
          </a:bodyPr>
          <a:lstStyle/>
          <a:p>
            <a:pPr algn="just">
              <a:tabLst>
                <a:tab pos="461963" algn="l"/>
              </a:tabLst>
            </a:pP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Việc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bồi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dưỡng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nâng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chuyên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môn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ngũ</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đặc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biệt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trẻ</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việc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sức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quan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trọng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hoạt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này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được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diễn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ra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bằng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nhiều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hình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thức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khác</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nhau</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7" name="Rectangle 6"/>
          <p:cNvSpPr/>
          <p:nvPr/>
        </p:nvSpPr>
        <p:spPr>
          <a:xfrm>
            <a:off x="0" y="4495800"/>
            <a:ext cx="9144000" cy="954107"/>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a:t>
            </a:r>
            <a:r>
              <a:rPr lang="en-US" sz="2800" dirty="0">
                <a:solidFill>
                  <a:srgbClr val="0000FF"/>
                </a:solidFill>
                <a:latin typeface="Arial" panose="020B0604020202020204" pitchFamily="34" charset="0"/>
                <a:cs typeface="Arial" panose="020B0604020202020204" pitchFamily="34" charset="0"/>
              </a:rPr>
              <a:t>GV </a:t>
            </a:r>
            <a:r>
              <a:rPr lang="en-US" sz="2800" dirty="0" err="1">
                <a:solidFill>
                  <a:srgbClr val="0000FF"/>
                </a:solidFill>
                <a:latin typeface="Arial" panose="020B0604020202020204" pitchFamily="34" charset="0"/>
                <a:cs typeface="Arial" panose="020B0604020202020204" pitchFamily="34" charset="0"/>
              </a:rPr>
              <a:t>nêu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chủ</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tự</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tự</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bồi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dưỡng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nâng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chuyên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môn</a:t>
            </a:r>
            <a:endParaRPr lang="en-US" sz="2800" dirty="0">
              <a:solidFill>
                <a:srgbClr val="0000FF"/>
              </a:solidFill>
              <a:latin typeface="Arial" panose="020B0604020202020204" pitchFamily="34" charset="0"/>
              <a:cs typeface="Arial" panose="020B0604020202020204" pitchFamily="34" charset="0"/>
            </a:endParaRPr>
          </a:p>
        </p:txBody>
      </p:sp>
      <p:sp>
        <p:nvSpPr>
          <p:cNvPr id="5" name="Rectangle 4"/>
          <p:cNvSpPr/>
          <p:nvPr/>
        </p:nvSpPr>
        <p:spPr>
          <a:xfrm>
            <a:off x="0" y="5410200"/>
            <a:ext cx="9144000" cy="1384995"/>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a:t>
            </a:r>
            <a:r>
              <a:rPr lang="en-US" sz="2800" dirty="0" err="1">
                <a:solidFill>
                  <a:srgbClr val="0000FF"/>
                </a:solidFill>
                <a:latin typeface="Arial" panose="020B0604020202020204" pitchFamily="34" charset="0"/>
                <a:cs typeface="Arial" panose="020B0604020202020204" pitchFamily="34" charset="0"/>
              </a:rPr>
              <a:t>C</a:t>
            </a:r>
            <a:r>
              <a:rPr lang="en-US" sz="2800" dirty="0" err="1" smtClean="0">
                <a:solidFill>
                  <a:srgbClr val="0000FF"/>
                </a:solidFill>
                <a:latin typeface="Arial" panose="020B0604020202020204" pitchFamily="34" charset="0"/>
                <a:cs typeface="Arial" panose="020B0604020202020204" pitchFamily="34" charset="0"/>
              </a:rPr>
              <a:t>ác</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khoa</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thường</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xuyên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bồi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dưỡng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nâng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ngũ</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nhiều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hình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thức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phương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hiện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đại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tiến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tiến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phong</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phú</a:t>
            </a:r>
            <a:r>
              <a:rPr lang="en-US" sz="2800" dirty="0">
                <a:solidFill>
                  <a:srgbClr val="0000FF"/>
                </a:solidFill>
                <a:latin typeface="Arial" panose="020B0604020202020204" pitchFamily="34" charset="0"/>
                <a:cs typeface="Arial" panose="020B0604020202020204" pitchFamily="34" charset="0"/>
              </a:rPr>
              <a:t>.</a:t>
            </a:r>
          </a:p>
        </p:txBody>
      </p:sp>
      <p:sp>
        <p:nvSpPr>
          <p:cNvPr id="8" name="Title 2"/>
          <p:cNvSpPr txBox="1">
            <a:spLocks/>
          </p:cNvSpPr>
          <p:nvPr/>
        </p:nvSpPr>
        <p:spPr>
          <a:xfrm>
            <a:off x="0" y="0"/>
            <a:ext cx="9144000" cy="1295400"/>
          </a:xfrm>
          <a:prstGeom prst="rect">
            <a:avLst/>
          </a:prstGeom>
          <a:solidFill>
            <a:srgbClr val="008000"/>
          </a:solid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4. GIẢI PHÁP NÂNG CAO CHẤT LƯỢNG ĐỘI NGŨ GIẢNG VIÊN TRƯỜNG CAO ĐẲNG LÝ TỰ TRỌNG TP.HCM ĐÁP ỨNG SỰ PHÁT TRIỂN CỦA CMCN 4.0</a:t>
            </a:r>
            <a:endParaRPr lang="en-US" sz="28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46220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295400"/>
            <a:ext cx="9144000" cy="1384995"/>
          </a:xfrm>
          <a:prstGeom prst="rect">
            <a:avLst/>
          </a:prstGeom>
        </p:spPr>
        <p:txBody>
          <a:bodyPr wrap="square">
            <a:spAutoFit/>
          </a:bodyPr>
          <a:lstStyle/>
          <a:p>
            <a:pPr algn="just" defTabSz="461963"/>
            <a:r>
              <a:rPr lang="en-US" sz="2800" dirty="0" smtClean="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Thứ</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ba</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Bồi</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dưỡng</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năng</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lực</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chuyên</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môn</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cho</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đội</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ngũ</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giảng</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viên</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bằng</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các</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phương</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pháp</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hiện</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đại</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tiên</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tiến</a:t>
            </a:r>
            <a:r>
              <a:rPr lang="en-US" sz="2800" i="1" dirty="0">
                <a:solidFill>
                  <a:srgbClr val="002060"/>
                </a:solidFill>
                <a:latin typeface="Arial" panose="020B0604020202020204" pitchFamily="34" charset="0"/>
                <a:cs typeface="Arial" panose="020B0604020202020204" pitchFamily="34" charset="0"/>
              </a:rPr>
              <a:t>:</a:t>
            </a:r>
            <a:endParaRPr lang="en-US" sz="2800" dirty="0">
              <a:solidFill>
                <a:srgbClr val="002060"/>
              </a:solidFill>
              <a:latin typeface="Arial" panose="020B0604020202020204" pitchFamily="34" charset="0"/>
              <a:cs typeface="Arial" panose="020B0604020202020204" pitchFamily="34" charset="0"/>
            </a:endParaRPr>
          </a:p>
        </p:txBody>
      </p:sp>
      <p:sp>
        <p:nvSpPr>
          <p:cNvPr id="3" name="Rectangle 2"/>
          <p:cNvSpPr/>
          <p:nvPr/>
        </p:nvSpPr>
        <p:spPr>
          <a:xfrm>
            <a:off x="0" y="2667000"/>
            <a:ext cx="9144000" cy="1384995"/>
          </a:xfrm>
          <a:prstGeom prst="rect">
            <a:avLst/>
          </a:prstGeom>
        </p:spPr>
        <p:txBody>
          <a:bodyPr wrap="square">
            <a:spAutoFit/>
          </a:bodyPr>
          <a:lstStyle/>
          <a:p>
            <a:pPr algn="just">
              <a:tabLst>
                <a:tab pos="461963" algn="l"/>
              </a:tabLst>
            </a:pPr>
            <a:r>
              <a:rPr lang="en-US" sz="2800" dirty="0" smtClean="0">
                <a:solidFill>
                  <a:srgbClr val="0000FF"/>
                </a:solidFill>
                <a:latin typeface="Arial" panose="020B0604020202020204" pitchFamily="34" charset="0"/>
                <a:cs typeface="Arial" panose="020B0604020202020204" pitchFamily="34" charset="0"/>
              </a:rPr>
              <a:t>	- </a:t>
            </a:r>
            <a:r>
              <a:rPr lang="en-US" sz="2800" dirty="0" err="1" smtClean="0">
                <a:solidFill>
                  <a:srgbClr val="0000FF"/>
                </a:solidFill>
                <a:latin typeface="Arial" panose="020B0604020202020204" pitchFamily="34" charset="0"/>
                <a:cs typeface="Arial" panose="020B0604020202020204" pitchFamily="34" charset="0"/>
              </a:rPr>
              <a:t>Trong</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luôn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đặt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ra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yêu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cầu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khoa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bộ</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môn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từng</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chuẩn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bị</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bài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kế</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hoạch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bài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luôn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đầy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đủ</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chu</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đáo</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7" name="Rectangle 6"/>
          <p:cNvSpPr/>
          <p:nvPr/>
        </p:nvSpPr>
        <p:spPr>
          <a:xfrm>
            <a:off x="0" y="4038600"/>
            <a:ext cx="9144000" cy="1384995"/>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a:t>
            </a:r>
            <a:r>
              <a:rPr lang="en-US" sz="2800" dirty="0" err="1">
                <a:solidFill>
                  <a:srgbClr val="0000FF"/>
                </a:solidFill>
                <a:latin typeface="Arial" panose="020B0604020202020204" pitchFamily="34" charset="0"/>
                <a:cs typeface="Arial" panose="020B0604020202020204" pitchFamily="34" charset="0"/>
              </a:rPr>
              <a:t>Các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phương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tiến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đào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tuyến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từ</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xa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được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ngũ</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cập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nhật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bổ</a:t>
            </a:r>
            <a:r>
              <a:rPr lang="en-US" sz="2800" dirty="0">
                <a:solidFill>
                  <a:srgbClr val="0000FF"/>
                </a:solidFill>
                <a:latin typeface="Arial" panose="020B0604020202020204" pitchFamily="34" charset="0"/>
                <a:cs typeface="Arial" panose="020B0604020202020204" pitchFamily="34" charset="0"/>
              </a:rPr>
              <a:t> sung </a:t>
            </a:r>
            <a:r>
              <a:rPr lang="en-US" sz="2800" dirty="0" err="1">
                <a:solidFill>
                  <a:srgbClr val="0000FF"/>
                </a:solidFill>
                <a:latin typeface="Arial" panose="020B0604020202020204" pitchFamily="34" charset="0"/>
                <a:cs typeface="Arial" panose="020B0604020202020204" pitchFamily="34" charset="0"/>
              </a:rPr>
              <a:t>kịp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thời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dụng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quá</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trình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dạy</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5" name="Rectangle 4"/>
          <p:cNvSpPr/>
          <p:nvPr/>
        </p:nvSpPr>
        <p:spPr>
          <a:xfrm>
            <a:off x="0" y="5410200"/>
            <a:ext cx="9144000" cy="1384995"/>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a:t>
            </a:r>
            <a:r>
              <a:rPr lang="en-US" sz="2800" dirty="0" err="1">
                <a:solidFill>
                  <a:srgbClr val="0000FF"/>
                </a:solidFill>
                <a:latin typeface="Arial" panose="020B0604020202020204" pitchFamily="34" charset="0"/>
                <a:cs typeface="Arial" panose="020B0604020202020204" pitchFamily="34" charset="0"/>
              </a:rPr>
              <a:t>N</a:t>
            </a:r>
            <a:r>
              <a:rPr lang="en-US" sz="2800" dirty="0" err="1" smtClean="0">
                <a:solidFill>
                  <a:srgbClr val="0000FF"/>
                </a:solidFill>
                <a:latin typeface="Arial" panose="020B0604020202020204" pitchFamily="34" charset="0"/>
                <a:cs typeface="Arial" panose="020B0604020202020204" pitchFamily="34" charset="0"/>
              </a:rPr>
              <a:t>ội</a:t>
            </a:r>
            <a:r>
              <a:rPr lang="en-US" sz="2800" dirty="0" smtClean="0">
                <a:solidFill>
                  <a:srgbClr val="0000FF"/>
                </a:solidFill>
                <a:latin typeface="Arial" panose="020B0604020202020204" pitchFamily="34" charset="0"/>
                <a:cs typeface="Arial" panose="020B0604020202020204" pitchFamily="34" charset="0"/>
              </a:rPr>
              <a:t> </a:t>
            </a:r>
            <a:r>
              <a:rPr lang="en-US" sz="2800" dirty="0">
                <a:solidFill>
                  <a:srgbClr val="0000FF"/>
                </a:solidFill>
                <a:latin typeface="Arial" panose="020B0604020202020204" pitchFamily="34" charset="0"/>
                <a:cs typeface="Arial" panose="020B0604020202020204" pitchFamily="34" charset="0"/>
              </a:rPr>
              <a:t>dung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phải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gắn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yêu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cầu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tiễn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đơn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vị</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đồng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thời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hợp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liên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được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kiến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thức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từ</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môn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khác</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8" name="Title 2"/>
          <p:cNvSpPr txBox="1">
            <a:spLocks/>
          </p:cNvSpPr>
          <p:nvPr/>
        </p:nvSpPr>
        <p:spPr>
          <a:xfrm>
            <a:off x="0" y="0"/>
            <a:ext cx="9144000" cy="1295400"/>
          </a:xfrm>
          <a:prstGeom prst="rect">
            <a:avLst/>
          </a:prstGeom>
          <a:solidFill>
            <a:srgbClr val="008000"/>
          </a:solid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4. GIẢI PHÁP NÂNG CAO CHẤT LƯỢNG ĐỘI NGŨ GIẢNG VIÊN TRƯỜNG CAO ĐẲNG LÝ TỰ TRỌNG TP.HCM ĐÁP ỨNG SỰ PHÁT TRIỂN CỦA CMCN 4.0</a:t>
            </a:r>
            <a:endParaRPr lang="en-US" sz="28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23813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295400"/>
            <a:ext cx="9144000" cy="954107"/>
          </a:xfrm>
          <a:prstGeom prst="rect">
            <a:avLst/>
          </a:prstGeom>
        </p:spPr>
        <p:txBody>
          <a:bodyPr wrap="square">
            <a:spAutoFit/>
          </a:bodyPr>
          <a:lstStyle/>
          <a:p>
            <a:pPr defTabSz="461963"/>
            <a:r>
              <a:rPr lang="en-US" sz="2800" dirty="0" smtClean="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Thứ</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tư</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Nâng</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cao</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năng</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lực</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nghiên</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cứu</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khoa</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học</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cho</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đội</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ngũ</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giảng</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viên</a:t>
            </a:r>
            <a:r>
              <a:rPr lang="en-US" sz="2800" i="1" dirty="0">
                <a:solidFill>
                  <a:srgbClr val="002060"/>
                </a:solidFill>
                <a:latin typeface="Arial" panose="020B0604020202020204" pitchFamily="34" charset="0"/>
                <a:cs typeface="Arial" panose="020B0604020202020204" pitchFamily="34" charset="0"/>
              </a:rPr>
              <a:t>: </a:t>
            </a:r>
            <a:endParaRPr lang="en-US" sz="2800" dirty="0">
              <a:solidFill>
                <a:srgbClr val="002060"/>
              </a:solidFill>
              <a:latin typeface="Arial" panose="020B0604020202020204" pitchFamily="34" charset="0"/>
              <a:cs typeface="Arial" panose="020B0604020202020204" pitchFamily="34" charset="0"/>
            </a:endParaRPr>
          </a:p>
        </p:txBody>
      </p:sp>
      <p:sp>
        <p:nvSpPr>
          <p:cNvPr id="3" name="Rectangle 2"/>
          <p:cNvSpPr/>
          <p:nvPr/>
        </p:nvSpPr>
        <p:spPr>
          <a:xfrm>
            <a:off x="0" y="2133600"/>
            <a:ext cx="9144000" cy="1815882"/>
          </a:xfrm>
          <a:prstGeom prst="rect">
            <a:avLst/>
          </a:prstGeom>
        </p:spPr>
        <p:txBody>
          <a:bodyPr wrap="square">
            <a:spAutoFit/>
          </a:bodyPr>
          <a:lstStyle/>
          <a:p>
            <a:pPr algn="just">
              <a:tabLst>
                <a:tab pos="461963" algn="l"/>
              </a:tabLst>
            </a:pP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NCKH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hai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nhiệm</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vụ</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chính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bổ</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trợ</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nhau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Một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người</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trình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chuyên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môn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nghiệp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vụ</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giỏi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sẽ</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nền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vững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chắc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thúc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đẩy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NCKH </a:t>
            </a:r>
            <a:r>
              <a:rPr lang="en-US" sz="2800" dirty="0" err="1">
                <a:solidFill>
                  <a:srgbClr val="0000FF"/>
                </a:solidFill>
                <a:latin typeface="Arial" panose="020B0604020202020204" pitchFamily="34" charset="0"/>
                <a:cs typeface="Arial" panose="020B0604020202020204" pitchFamily="34" charset="0"/>
              </a:rPr>
              <a:t>phát</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triển</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7" name="Rectangle 6"/>
          <p:cNvSpPr/>
          <p:nvPr/>
        </p:nvSpPr>
        <p:spPr>
          <a:xfrm>
            <a:off x="0" y="3810000"/>
            <a:ext cx="9144000" cy="1384995"/>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a:t>
            </a:r>
            <a:r>
              <a:rPr lang="en-US" sz="2800" dirty="0">
                <a:solidFill>
                  <a:srgbClr val="0000FF"/>
                </a:solidFill>
                <a:latin typeface="Arial" panose="020B0604020202020204" pitchFamily="34" charset="0"/>
                <a:cs typeface="Arial" panose="020B0604020202020204" pitchFamily="34" charset="0"/>
              </a:rPr>
              <a:t>GV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NCKH </a:t>
            </a:r>
            <a:r>
              <a:rPr lang="en-US" sz="2800" dirty="0" err="1">
                <a:solidFill>
                  <a:srgbClr val="0000FF"/>
                </a:solidFill>
                <a:latin typeface="Arial" panose="020B0604020202020204" pitchFamily="34" charset="0"/>
                <a:cs typeface="Arial" panose="020B0604020202020204" pitchFamily="34" charset="0"/>
              </a:rPr>
              <a:t>tốt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sẽ</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khám</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được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nhiều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tiến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về</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nội</a:t>
            </a:r>
            <a:r>
              <a:rPr lang="en-US" sz="2800" dirty="0">
                <a:solidFill>
                  <a:srgbClr val="0000FF"/>
                </a:solidFill>
                <a:latin typeface="Arial" panose="020B0604020202020204" pitchFamily="34" charset="0"/>
                <a:cs typeface="Arial" panose="020B0604020202020204" pitchFamily="34" charset="0"/>
              </a:rPr>
              <a:t> dung, </a:t>
            </a:r>
            <a:r>
              <a:rPr lang="en-US" sz="2800" dirty="0" err="1">
                <a:solidFill>
                  <a:srgbClr val="0000FF"/>
                </a:solidFill>
                <a:latin typeface="Arial" panose="020B0604020202020204" pitchFamily="34" charset="0"/>
                <a:cs typeface="Arial" panose="020B0604020202020204" pitchFamily="34" charset="0"/>
              </a:rPr>
              <a:t>phương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phục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vụ</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dạy</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5" name="Rectangle 4"/>
          <p:cNvSpPr/>
          <p:nvPr/>
        </p:nvSpPr>
        <p:spPr>
          <a:xfrm>
            <a:off x="0" y="5105400"/>
            <a:ext cx="9144000" cy="954107"/>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a:t>
            </a:r>
            <a:r>
              <a:rPr lang="en-US" sz="2800" dirty="0" err="1" smtClean="0">
                <a:solidFill>
                  <a:srgbClr val="0000FF"/>
                </a:solidFill>
                <a:latin typeface="Arial" panose="020B0604020202020204" pitchFamily="34" charset="0"/>
                <a:cs typeface="Arial" panose="020B0604020202020204" pitchFamily="34" charset="0"/>
              </a:rPr>
              <a:t>Để</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đào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theo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hướng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nghiên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cứu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người</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trước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phải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những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chuyên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gia</a:t>
            </a:r>
            <a:r>
              <a:rPr lang="en-US" sz="2800" dirty="0">
                <a:solidFill>
                  <a:srgbClr val="0000FF"/>
                </a:solidFill>
                <a:latin typeface="Arial" panose="020B0604020202020204" pitchFamily="34" charset="0"/>
                <a:cs typeface="Arial" panose="020B0604020202020204" pitchFamily="34" charset="0"/>
              </a:rPr>
              <a:t> </a:t>
            </a:r>
            <a:r>
              <a:rPr lang="en-US" sz="2800" dirty="0" smtClean="0">
                <a:solidFill>
                  <a:srgbClr val="0000FF"/>
                </a:solidFill>
                <a:latin typeface="Arial" panose="020B0604020202020204" pitchFamily="34" charset="0"/>
                <a:cs typeface="Arial" panose="020B0604020202020204" pitchFamily="34" charset="0"/>
              </a:rPr>
              <a:t>NCKH.</a:t>
            </a:r>
            <a:endParaRPr lang="en-US" sz="2800" dirty="0">
              <a:solidFill>
                <a:srgbClr val="0000FF"/>
              </a:solidFill>
              <a:latin typeface="Arial" panose="020B0604020202020204" pitchFamily="34" charset="0"/>
              <a:cs typeface="Arial" panose="020B0604020202020204" pitchFamily="34" charset="0"/>
            </a:endParaRPr>
          </a:p>
        </p:txBody>
      </p:sp>
      <p:sp>
        <p:nvSpPr>
          <p:cNvPr id="6" name="Rectangle 5"/>
          <p:cNvSpPr/>
          <p:nvPr/>
        </p:nvSpPr>
        <p:spPr>
          <a:xfrm>
            <a:off x="0" y="5983069"/>
            <a:ext cx="9144000" cy="954107"/>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a:t>
            </a:r>
            <a:r>
              <a:rPr lang="en-US" sz="2800" dirty="0" err="1" smtClean="0">
                <a:solidFill>
                  <a:srgbClr val="0000FF"/>
                </a:solidFill>
                <a:latin typeface="Arial" panose="020B0604020202020204" pitchFamily="34" charset="0"/>
                <a:cs typeface="Arial" panose="020B0604020202020204" pitchFamily="34" charset="0"/>
              </a:rPr>
              <a:t>Thông</a:t>
            </a:r>
            <a:r>
              <a:rPr lang="en-US" sz="2800" dirty="0" smtClean="0">
                <a:solidFill>
                  <a:srgbClr val="0000FF"/>
                </a:solidFill>
                <a:latin typeface="Arial" panose="020B0604020202020204" pitchFamily="34" charset="0"/>
                <a:cs typeface="Arial" panose="020B0604020202020204" pitchFamily="34" charset="0"/>
              </a:rPr>
              <a:t> </a:t>
            </a:r>
            <a:r>
              <a:rPr lang="en-US" sz="2800" dirty="0">
                <a:solidFill>
                  <a:srgbClr val="0000FF"/>
                </a:solidFill>
                <a:latin typeface="Arial" panose="020B0604020202020204" pitchFamily="34" charset="0"/>
                <a:cs typeface="Arial" panose="020B0604020202020204" pitchFamily="34" charset="0"/>
              </a:rPr>
              <a:t>qua NCKH,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tư</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duy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cũng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được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rèn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luyện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tăng</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cường</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8" name="Title 2"/>
          <p:cNvSpPr txBox="1">
            <a:spLocks/>
          </p:cNvSpPr>
          <p:nvPr/>
        </p:nvSpPr>
        <p:spPr>
          <a:xfrm>
            <a:off x="0" y="0"/>
            <a:ext cx="9144000" cy="1295400"/>
          </a:xfrm>
          <a:prstGeom prst="rect">
            <a:avLst/>
          </a:prstGeom>
          <a:solidFill>
            <a:srgbClr val="008000"/>
          </a:solid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4. GIẢI PHÁP NÂNG CAO CHẤT LƯỢNG ĐỘI NGŨ GIẢNG VIÊN TRƯỜNG CAO ĐẲNG LÝ TỰ TRỌNG TP.HCM ĐÁP ỨNG SỰ PHÁT TRIỂN CỦA CMCN 4.0</a:t>
            </a:r>
            <a:endParaRPr lang="en-US" sz="28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6191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5" grpId="0"/>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295400"/>
            <a:ext cx="9144000" cy="954107"/>
          </a:xfrm>
          <a:prstGeom prst="rect">
            <a:avLst/>
          </a:prstGeom>
        </p:spPr>
        <p:txBody>
          <a:bodyPr wrap="square">
            <a:spAutoFit/>
          </a:bodyPr>
          <a:lstStyle/>
          <a:p>
            <a:pPr defTabSz="461963"/>
            <a:r>
              <a:rPr lang="en-US" sz="2800" dirty="0" smtClean="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Thứ</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tư</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Nâng</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cao</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năng</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lực</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nghiên</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cứu</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khoa</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học</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cho</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đội</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ngũ</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giảng</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viên</a:t>
            </a:r>
            <a:r>
              <a:rPr lang="en-US" sz="2800" i="1" dirty="0">
                <a:solidFill>
                  <a:srgbClr val="002060"/>
                </a:solidFill>
                <a:latin typeface="Arial" panose="020B0604020202020204" pitchFamily="34" charset="0"/>
                <a:cs typeface="Arial" panose="020B0604020202020204" pitchFamily="34" charset="0"/>
              </a:rPr>
              <a:t>: </a:t>
            </a:r>
            <a:endParaRPr lang="en-US" sz="2800" dirty="0">
              <a:solidFill>
                <a:srgbClr val="002060"/>
              </a:solidFill>
              <a:latin typeface="Arial" panose="020B0604020202020204" pitchFamily="34" charset="0"/>
              <a:cs typeface="Arial" panose="020B0604020202020204" pitchFamily="34" charset="0"/>
            </a:endParaRPr>
          </a:p>
        </p:txBody>
      </p:sp>
      <p:sp>
        <p:nvSpPr>
          <p:cNvPr id="8" name="Title 2"/>
          <p:cNvSpPr txBox="1">
            <a:spLocks/>
          </p:cNvSpPr>
          <p:nvPr/>
        </p:nvSpPr>
        <p:spPr>
          <a:xfrm>
            <a:off x="0" y="0"/>
            <a:ext cx="9144000" cy="1295400"/>
          </a:xfrm>
          <a:prstGeom prst="rect">
            <a:avLst/>
          </a:prstGeom>
          <a:solidFill>
            <a:srgbClr val="008000"/>
          </a:solid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4. GIẢI PHÁP NÂNG CAO CHẤT LƯỢNG ĐỘI NGŨ GIẢNG VIÊN TRƯỜNG CAO ĐẲNG LÝ TỰ TRỌNG TP.HCM ĐÁP ỨNG SỰ PHÁT TRIỂN CỦA CMCN 4.0</a:t>
            </a:r>
            <a:endParaRPr lang="en-US" sz="2800" b="1" dirty="0">
              <a:solidFill>
                <a:schemeClr val="bg1"/>
              </a:solidFill>
              <a:latin typeface="Arial" panose="020B0604020202020204" pitchFamily="34" charset="0"/>
              <a:cs typeface="Arial" panose="020B0604020202020204" pitchFamily="34" charset="0"/>
            </a:endParaRPr>
          </a:p>
        </p:txBody>
      </p:sp>
      <p:sp>
        <p:nvSpPr>
          <p:cNvPr id="4" name="Rectangle 3"/>
          <p:cNvSpPr/>
          <p:nvPr/>
        </p:nvSpPr>
        <p:spPr>
          <a:xfrm>
            <a:off x="0" y="2209800"/>
            <a:ext cx="9144000" cy="1384995"/>
          </a:xfrm>
          <a:prstGeom prst="rect">
            <a:avLst/>
          </a:prstGeom>
        </p:spPr>
        <p:txBody>
          <a:bodyPr wrap="square">
            <a:spAutoFit/>
          </a:bodyPr>
          <a:lstStyle/>
          <a:p>
            <a:pPr algn="just" defTabSz="457200"/>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Việc</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bồi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dưỡng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NCKH </a:t>
            </a:r>
            <a:r>
              <a:rPr lang="en-US" sz="2800" dirty="0" err="1">
                <a:solidFill>
                  <a:srgbClr val="0000FF"/>
                </a:solidFill>
                <a:latin typeface="Arial" panose="020B0604020202020204" pitchFamily="34" charset="0"/>
                <a:cs typeface="Arial" panose="020B0604020202020204" pitchFamily="34" charset="0"/>
              </a:rPr>
              <a:t>cho</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cần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được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trường</a:t>
            </a:r>
            <a:r>
              <a:rPr lang="en-US" sz="2800" dirty="0">
                <a:solidFill>
                  <a:srgbClr val="0000FF"/>
                </a:solidFill>
                <a:latin typeface="Arial" panose="020B0604020202020204" pitchFamily="34" charset="0"/>
                <a:cs typeface="Arial" panose="020B0604020202020204" pitchFamily="34" charset="0"/>
              </a:rPr>
              <a:t> Cao </a:t>
            </a:r>
            <a:r>
              <a:rPr lang="en-US" sz="2800" dirty="0" err="1">
                <a:solidFill>
                  <a:srgbClr val="0000FF"/>
                </a:solidFill>
                <a:latin typeface="Arial" panose="020B0604020202020204" pitchFamily="34" charset="0"/>
                <a:cs typeface="Arial" panose="020B0604020202020204" pitchFamily="34" charset="0"/>
              </a:rPr>
              <a:t>đẳng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Lý</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Tự</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Trọng</a:t>
            </a:r>
            <a:r>
              <a:rPr lang="en-US" sz="2800" dirty="0">
                <a:solidFill>
                  <a:srgbClr val="0000FF"/>
                </a:solidFill>
                <a:latin typeface="Arial" panose="020B0604020202020204" pitchFamily="34" charset="0"/>
                <a:cs typeface="Arial" panose="020B0604020202020204" pitchFamily="34" charset="0"/>
              </a:rPr>
              <a:t> TP.HCM </a:t>
            </a:r>
            <a:r>
              <a:rPr lang="en-US" sz="2800" dirty="0" err="1">
                <a:solidFill>
                  <a:srgbClr val="0000FF"/>
                </a:solidFill>
                <a:latin typeface="Arial" panose="020B0604020202020204" pitchFamily="34" charset="0"/>
                <a:cs typeface="Arial" panose="020B0604020202020204" pitchFamily="34" charset="0"/>
              </a:rPr>
              <a:t>tiến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hành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thường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xuyên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liên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tục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những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biện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như</a:t>
            </a:r>
            <a:r>
              <a:rPr lang="en-US" sz="2800" dirty="0">
                <a:solidFill>
                  <a:srgbClr val="0000FF"/>
                </a:solidFill>
                <a:latin typeface="Arial" panose="020B0604020202020204" pitchFamily="34" charset="0"/>
                <a:cs typeface="Arial" panose="020B0604020202020204" pitchFamily="34" charset="0"/>
              </a:rPr>
              <a:t>:</a:t>
            </a:r>
          </a:p>
        </p:txBody>
      </p:sp>
      <p:sp>
        <p:nvSpPr>
          <p:cNvPr id="9" name="Rectangle 8"/>
          <p:cNvSpPr/>
          <p:nvPr/>
        </p:nvSpPr>
        <p:spPr>
          <a:xfrm>
            <a:off x="0" y="3620869"/>
            <a:ext cx="9144000" cy="954107"/>
          </a:xfrm>
          <a:prstGeom prst="rect">
            <a:avLst/>
          </a:prstGeom>
        </p:spPr>
        <p:txBody>
          <a:bodyPr wrap="square">
            <a:spAutoFit/>
          </a:bodyPr>
          <a:lstStyle/>
          <a:p>
            <a:pPr algn="just" defTabSz="457200"/>
            <a:r>
              <a:rPr lang="en-US" sz="2800" dirty="0" smtClean="0">
                <a:solidFill>
                  <a:srgbClr val="0000FF"/>
                </a:solidFill>
                <a:latin typeface="Arial" panose="020B0604020202020204" pitchFamily="34" charset="0"/>
                <a:cs typeface="Arial" panose="020B0604020202020204" pitchFamily="34" charset="0"/>
              </a:rPr>
              <a:t>	- </a:t>
            </a:r>
            <a:r>
              <a:rPr lang="en-US" sz="2800" dirty="0" err="1" smtClean="0">
                <a:solidFill>
                  <a:srgbClr val="0000FF"/>
                </a:solidFill>
                <a:latin typeface="Arial" panose="020B0604020202020204" pitchFamily="34" charset="0"/>
                <a:cs typeface="Arial" panose="020B0604020202020204" pitchFamily="34" charset="0"/>
              </a:rPr>
              <a:t>Gắn</a:t>
            </a:r>
            <a:r>
              <a:rPr lang="en-US" sz="2800" dirty="0" smtClean="0">
                <a:solidFill>
                  <a:srgbClr val="0000FF"/>
                </a:solidFill>
                <a:latin typeface="Arial" panose="020B0604020202020204" pitchFamily="34" charset="0"/>
                <a:cs typeface="Arial" panose="020B0604020202020204" pitchFamily="34" charset="0"/>
              </a:rPr>
              <a:t> </a:t>
            </a:r>
            <a:r>
              <a:rPr lang="en-US" sz="2800" dirty="0">
                <a:solidFill>
                  <a:srgbClr val="0000FF"/>
                </a:solidFill>
                <a:latin typeface="Arial" panose="020B0604020202020204" pitchFamily="34" charset="0"/>
                <a:cs typeface="Arial" panose="020B0604020202020204" pitchFamily="34" charset="0"/>
              </a:rPr>
              <a:t>NCKH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đổi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nội</a:t>
            </a:r>
            <a:r>
              <a:rPr lang="en-US" sz="2800" dirty="0">
                <a:solidFill>
                  <a:srgbClr val="0000FF"/>
                </a:solidFill>
                <a:latin typeface="Arial" panose="020B0604020202020204" pitchFamily="34" charset="0"/>
                <a:cs typeface="Arial" panose="020B0604020202020204" pitchFamily="34" charset="0"/>
              </a:rPr>
              <a:t> dung, </a:t>
            </a:r>
            <a:r>
              <a:rPr lang="en-US" sz="2800" dirty="0" err="1">
                <a:solidFill>
                  <a:srgbClr val="0000FF"/>
                </a:solidFill>
                <a:latin typeface="Arial" panose="020B0604020202020204" pitchFamily="34" charset="0"/>
                <a:cs typeface="Arial" panose="020B0604020202020204" pitchFamily="34" charset="0"/>
              </a:rPr>
              <a:t>phương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tiễn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giáo</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dục</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10" name="Rectangle 9"/>
          <p:cNvSpPr/>
          <p:nvPr/>
        </p:nvSpPr>
        <p:spPr>
          <a:xfrm>
            <a:off x="0" y="4535269"/>
            <a:ext cx="9144000" cy="954107"/>
          </a:xfrm>
          <a:prstGeom prst="rect">
            <a:avLst/>
          </a:prstGeom>
        </p:spPr>
        <p:txBody>
          <a:bodyPr wrap="square">
            <a:spAutoFit/>
          </a:bodyPr>
          <a:lstStyle/>
          <a:p>
            <a:pPr algn="just">
              <a:tabLst>
                <a:tab pos="457200" algn="l"/>
              </a:tabLst>
            </a:pPr>
            <a:r>
              <a:rPr lang="en-US" sz="2800" dirty="0" smtClean="0">
                <a:solidFill>
                  <a:srgbClr val="0000FF"/>
                </a:solidFill>
                <a:latin typeface="Arial" panose="020B0604020202020204" pitchFamily="34" charset="0"/>
                <a:cs typeface="Arial" panose="020B0604020202020204" pitchFamily="34" charset="0"/>
              </a:rPr>
              <a:t>	- </a:t>
            </a:r>
            <a:r>
              <a:rPr lang="en-US" sz="2800" dirty="0" err="1" smtClean="0">
                <a:solidFill>
                  <a:srgbClr val="0000FF"/>
                </a:solidFill>
                <a:latin typeface="Arial" panose="020B0604020202020204" pitchFamily="34" charset="0"/>
                <a:cs typeface="Arial" panose="020B0604020202020204" pitchFamily="34" charset="0"/>
              </a:rPr>
              <a:t>Kết</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hợp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bồi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dưỡng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chuyên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môn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nghiệp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vụ</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smtClean="0">
                <a:solidFill>
                  <a:srgbClr val="0000FF"/>
                </a:solidFill>
                <a:latin typeface="Arial" panose="020B0604020202020204" pitchFamily="34" charset="0"/>
                <a:cs typeface="Arial" panose="020B0604020202020204" pitchFamily="34" charset="0"/>
              </a:rPr>
              <a:t>NCKH.</a:t>
            </a:r>
            <a:endParaRPr lang="en-US" sz="2800" dirty="0">
              <a:solidFill>
                <a:srgbClr val="0000FF"/>
              </a:solidFill>
              <a:latin typeface="Arial" panose="020B0604020202020204" pitchFamily="34" charset="0"/>
              <a:cs typeface="Arial" panose="020B0604020202020204" pitchFamily="34" charset="0"/>
            </a:endParaRPr>
          </a:p>
        </p:txBody>
      </p:sp>
      <p:sp>
        <p:nvSpPr>
          <p:cNvPr id="11" name="Rectangle 10"/>
          <p:cNvSpPr/>
          <p:nvPr/>
        </p:nvSpPr>
        <p:spPr>
          <a:xfrm>
            <a:off x="0" y="5477470"/>
            <a:ext cx="9144000" cy="954107"/>
          </a:xfrm>
          <a:prstGeom prst="rect">
            <a:avLst/>
          </a:prstGeom>
        </p:spPr>
        <p:txBody>
          <a:bodyPr wrap="square">
            <a:spAutoFit/>
          </a:bodyPr>
          <a:lstStyle/>
          <a:p>
            <a:pPr algn="just" defTabSz="346075">
              <a:tabLst>
                <a:tab pos="457200" algn="l"/>
              </a:tabLst>
            </a:pPr>
            <a:r>
              <a:rPr lang="en-US" sz="2800" dirty="0" smtClean="0">
                <a:solidFill>
                  <a:srgbClr val="0000FF"/>
                </a:solidFill>
                <a:latin typeface="Arial" panose="020B0604020202020204" pitchFamily="34" charset="0"/>
                <a:cs typeface="Arial" panose="020B0604020202020204" pitchFamily="34" charset="0"/>
              </a:rPr>
              <a:t>	- </a:t>
            </a:r>
            <a:r>
              <a:rPr lang="en-US" sz="2800" dirty="0" err="1" smtClean="0">
                <a:solidFill>
                  <a:srgbClr val="0000FF"/>
                </a:solidFill>
                <a:latin typeface="Arial" panose="020B0604020202020204" pitchFamily="34" charset="0"/>
                <a:cs typeface="Arial" panose="020B0604020202020204" pitchFamily="34" charset="0"/>
              </a:rPr>
              <a:t>Xây</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dựng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nhóm</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nghiên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cứu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theo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chuyên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ngành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nhằm</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cường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đổi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thuật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kỹ</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smtClean="0">
                <a:solidFill>
                  <a:srgbClr val="0000FF"/>
                </a:solidFill>
                <a:latin typeface="Arial" panose="020B0604020202020204" pitchFamily="34" charset="0"/>
                <a:cs typeface="Arial" panose="020B0604020202020204" pitchFamily="34" charset="0"/>
              </a:rPr>
              <a:t>NCKH…</a:t>
            </a:r>
            <a:endParaRPr lang="en-US" sz="2800"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71487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295400"/>
            <a:ext cx="9144000" cy="954107"/>
          </a:xfrm>
          <a:prstGeom prst="rect">
            <a:avLst/>
          </a:prstGeom>
        </p:spPr>
        <p:txBody>
          <a:bodyPr wrap="square">
            <a:spAutoFit/>
          </a:bodyPr>
          <a:lstStyle/>
          <a:p>
            <a:pPr algn="just">
              <a:tabLst>
                <a:tab pos="461963" algn="l"/>
              </a:tabLst>
            </a:pPr>
            <a:r>
              <a:rPr lang="en-US" sz="2800" dirty="0" smtClean="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Thứ</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năm</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Nâng</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cao</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trình</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độ</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ngoại</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ngữ</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cho</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đội</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ngũ</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giảng</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viên</a:t>
            </a:r>
            <a:r>
              <a:rPr lang="en-US" sz="2800" i="1" dirty="0">
                <a:solidFill>
                  <a:srgbClr val="002060"/>
                </a:solidFill>
                <a:latin typeface="Arial" panose="020B0604020202020204" pitchFamily="34" charset="0"/>
                <a:cs typeface="Arial" panose="020B0604020202020204" pitchFamily="34" charset="0"/>
              </a:rPr>
              <a:t>: </a:t>
            </a:r>
            <a:endParaRPr lang="en-US" sz="2800" dirty="0">
              <a:solidFill>
                <a:srgbClr val="002060"/>
              </a:solidFill>
              <a:latin typeface="Arial" panose="020B0604020202020204" pitchFamily="34" charset="0"/>
              <a:cs typeface="Arial" panose="020B0604020202020204" pitchFamily="34" charset="0"/>
            </a:endParaRPr>
          </a:p>
        </p:txBody>
      </p:sp>
      <p:sp>
        <p:nvSpPr>
          <p:cNvPr id="3" name="Rectangle 2"/>
          <p:cNvSpPr/>
          <p:nvPr/>
        </p:nvSpPr>
        <p:spPr>
          <a:xfrm>
            <a:off x="0" y="2209800"/>
            <a:ext cx="9144000" cy="1384995"/>
          </a:xfrm>
          <a:prstGeom prst="rect">
            <a:avLst/>
          </a:prstGeom>
        </p:spPr>
        <p:txBody>
          <a:bodyPr wrap="square">
            <a:spAutoFit/>
          </a:bodyPr>
          <a:lstStyle/>
          <a:p>
            <a:pPr algn="just">
              <a:tabLst>
                <a:tab pos="461963" algn="l"/>
              </a:tabLst>
            </a:pPr>
            <a:r>
              <a:rPr lang="en-US" sz="2800" dirty="0" smtClean="0">
                <a:solidFill>
                  <a:srgbClr val="0000FF"/>
                </a:solidFill>
                <a:latin typeface="Arial" panose="020B0604020202020204" pitchFamily="34" charset="0"/>
                <a:cs typeface="Arial" panose="020B0604020202020204" pitchFamily="34" charset="0"/>
              </a:rPr>
              <a:t>	- </a:t>
            </a:r>
            <a:r>
              <a:rPr lang="en-US" sz="2800" dirty="0" err="1" smtClean="0">
                <a:solidFill>
                  <a:srgbClr val="0000FF"/>
                </a:solidFill>
                <a:latin typeface="Arial" panose="020B0604020202020204" pitchFamily="34" charset="0"/>
                <a:cs typeface="Arial" panose="020B0604020202020204" pitchFamily="34" charset="0"/>
              </a:rPr>
              <a:t>Để</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tiếp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cận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những</a:t>
            </a:r>
            <a:r>
              <a:rPr lang="en-US" sz="2800" dirty="0">
                <a:solidFill>
                  <a:srgbClr val="0000FF"/>
                </a:solidFill>
                <a:latin typeface="Arial" panose="020B0604020202020204" pitchFamily="34" charset="0"/>
                <a:cs typeface="Arial" panose="020B0604020202020204" pitchFamily="34" charset="0"/>
              </a:rPr>
              <a:t> tri </a:t>
            </a:r>
            <a:r>
              <a:rPr lang="en-US" sz="2800" dirty="0" err="1">
                <a:solidFill>
                  <a:srgbClr val="0000FF"/>
                </a:solidFill>
                <a:latin typeface="Arial" panose="020B0604020202020204" pitchFamily="34" charset="0"/>
                <a:cs typeface="Arial" panose="020B0604020202020204" pitchFamily="34" charset="0"/>
              </a:rPr>
              <a:t>thức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khoa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nghệ</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tiến</a:t>
            </a:r>
            <a:r>
              <a:rPr lang="en-US" sz="2800" dirty="0">
                <a:solidFill>
                  <a:srgbClr val="0000FF"/>
                </a:solidFill>
                <a:latin typeface="Arial" panose="020B0604020202020204" pitchFamily="34" charset="0"/>
                <a:cs typeface="Arial" panose="020B0604020202020204" pitchFamily="34" charset="0"/>
              </a:rPr>
              <a:t> do </a:t>
            </a:r>
            <a:r>
              <a:rPr lang="en-US" sz="2800" dirty="0" err="1">
                <a:solidFill>
                  <a:srgbClr val="0000FF"/>
                </a:solidFill>
                <a:latin typeface="Arial" panose="020B0604020202020204" pitchFamily="34" charset="0"/>
                <a:cs typeface="Arial" panose="020B0604020202020204" pitchFamily="34" charset="0"/>
              </a:rPr>
              <a:t>sự</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triển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CMCN 4.0 </a:t>
            </a:r>
            <a:r>
              <a:rPr lang="en-US" sz="2800" dirty="0" err="1">
                <a:solidFill>
                  <a:srgbClr val="0000FF"/>
                </a:solidFill>
                <a:latin typeface="Arial" panose="020B0604020202020204" pitchFamily="34" charset="0"/>
                <a:cs typeface="Arial" panose="020B0604020202020204" pitchFamily="34" charset="0"/>
              </a:rPr>
              <a:t>mang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lại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người</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không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ngoại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ngữ</a:t>
            </a:r>
            <a:r>
              <a:rPr lang="en-US" sz="2800" dirty="0">
                <a:solidFill>
                  <a:srgbClr val="0000FF"/>
                </a:solidFill>
                <a:latin typeface="Arial" panose="020B0604020202020204" pitchFamily="34" charset="0"/>
                <a:cs typeface="Arial" panose="020B0604020202020204" pitchFamily="34" charset="0"/>
              </a:rPr>
              <a:t>.</a:t>
            </a:r>
          </a:p>
        </p:txBody>
      </p:sp>
      <p:sp>
        <p:nvSpPr>
          <p:cNvPr id="6" name="Rectangle 5"/>
          <p:cNvSpPr/>
          <p:nvPr/>
        </p:nvSpPr>
        <p:spPr>
          <a:xfrm>
            <a:off x="0" y="3581400"/>
            <a:ext cx="9144000" cy="954107"/>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a:t>
            </a:r>
            <a:r>
              <a:rPr lang="en-US" sz="2800" dirty="0" err="1" smtClean="0">
                <a:solidFill>
                  <a:srgbClr val="0000FF"/>
                </a:solidFill>
                <a:latin typeface="Arial" panose="020B0604020202020204" pitchFamily="34" charset="0"/>
                <a:cs typeface="Arial" panose="020B0604020202020204" pitchFamily="34" charset="0"/>
              </a:rPr>
              <a:t>Đây</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điều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kiện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thiết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để</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hội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nhập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xu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hướng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nối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toàn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cầu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hóa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hội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nhập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thế</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giới</a:t>
            </a:r>
            <a:r>
              <a:rPr lang="en-US" sz="2800" dirty="0">
                <a:solidFill>
                  <a:srgbClr val="0000FF"/>
                </a:solidFill>
                <a:latin typeface="Arial" panose="020B0604020202020204" pitchFamily="34" charset="0"/>
                <a:cs typeface="Arial" panose="020B0604020202020204" pitchFamily="34" charset="0"/>
              </a:rPr>
              <a:t>.</a:t>
            </a:r>
          </a:p>
        </p:txBody>
      </p:sp>
      <p:sp>
        <p:nvSpPr>
          <p:cNvPr id="7" name="Title 2"/>
          <p:cNvSpPr txBox="1">
            <a:spLocks/>
          </p:cNvSpPr>
          <p:nvPr/>
        </p:nvSpPr>
        <p:spPr>
          <a:xfrm>
            <a:off x="0" y="0"/>
            <a:ext cx="9144000" cy="1295400"/>
          </a:xfrm>
          <a:prstGeom prst="rect">
            <a:avLst/>
          </a:prstGeom>
          <a:solidFill>
            <a:srgbClr val="008000"/>
          </a:solid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4. GIẢI PHÁP NÂNG CAO CHẤT LƯỢNG ĐỘI NGŨ GIẢNG VIÊN TRƯỜNG CAO ĐẲNG LÝ TỰ TRỌNG TP.HCM ĐÁP ỨNG SỰ PHÁT TRIỂN CỦA CMCN 4.0</a:t>
            </a:r>
            <a:endParaRPr lang="en-US" sz="28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86722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295400"/>
            <a:ext cx="9144000" cy="954107"/>
          </a:xfrm>
          <a:prstGeom prst="rect">
            <a:avLst/>
          </a:prstGeom>
        </p:spPr>
        <p:txBody>
          <a:bodyPr wrap="square">
            <a:spAutoFit/>
          </a:bodyPr>
          <a:lstStyle/>
          <a:p>
            <a:pPr algn="just">
              <a:tabLst>
                <a:tab pos="461963" algn="l"/>
              </a:tabLst>
            </a:pPr>
            <a:r>
              <a:rPr lang="en-US" sz="2800" dirty="0" smtClean="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Thứ</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năm</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Nâng</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cao</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trình</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độ</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ngoại</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ngữ</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cho</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đội</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ngũ</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giảng</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viên</a:t>
            </a:r>
            <a:r>
              <a:rPr lang="en-US" sz="2800" i="1" dirty="0">
                <a:solidFill>
                  <a:srgbClr val="002060"/>
                </a:solidFill>
                <a:latin typeface="Arial" panose="020B0604020202020204" pitchFamily="34" charset="0"/>
                <a:cs typeface="Arial" panose="020B0604020202020204" pitchFamily="34" charset="0"/>
              </a:rPr>
              <a:t>: </a:t>
            </a:r>
            <a:endParaRPr lang="en-US" sz="2800" dirty="0">
              <a:solidFill>
                <a:srgbClr val="002060"/>
              </a:solidFill>
              <a:latin typeface="Arial" panose="020B0604020202020204" pitchFamily="34" charset="0"/>
              <a:cs typeface="Arial" panose="020B0604020202020204" pitchFamily="34" charset="0"/>
            </a:endParaRPr>
          </a:p>
        </p:txBody>
      </p:sp>
      <p:sp>
        <p:nvSpPr>
          <p:cNvPr id="5" name="Rectangle 4"/>
          <p:cNvSpPr/>
          <p:nvPr/>
        </p:nvSpPr>
        <p:spPr>
          <a:xfrm>
            <a:off x="0" y="2286000"/>
            <a:ext cx="9144000" cy="2246769"/>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GV </a:t>
            </a:r>
            <a:r>
              <a:rPr lang="en-US" sz="2800" dirty="0" err="1">
                <a:solidFill>
                  <a:srgbClr val="0000FF"/>
                </a:solidFill>
                <a:latin typeface="Arial" panose="020B0604020202020204" pitchFamily="34" charset="0"/>
                <a:cs typeface="Arial" panose="020B0604020202020204" pitchFamily="34" charset="0"/>
              </a:rPr>
              <a:t>cần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nâng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trình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ngoại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ngữ</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bằng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nhiều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biện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nhau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như</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theo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chương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trình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đào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tự</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hay </a:t>
            </a:r>
            <a:r>
              <a:rPr lang="en-US" sz="2800" dirty="0" err="1">
                <a:solidFill>
                  <a:srgbClr val="0000FF"/>
                </a:solidFill>
                <a:latin typeface="Arial" panose="020B0604020202020204" pitchFamily="34" charset="0"/>
                <a:cs typeface="Arial" panose="020B0604020202020204" pitchFamily="34" charset="0"/>
              </a:rPr>
              <a:t>thông</a:t>
            </a:r>
            <a:r>
              <a:rPr lang="en-US" sz="2800" dirty="0">
                <a:solidFill>
                  <a:srgbClr val="0000FF"/>
                </a:solidFill>
                <a:latin typeface="Arial" panose="020B0604020202020204" pitchFamily="34" charset="0"/>
                <a:cs typeface="Arial" panose="020B0604020202020204" pitchFamily="34" charset="0"/>
              </a:rPr>
              <a:t> qua </a:t>
            </a:r>
            <a:r>
              <a:rPr lang="en-US" sz="2800" dirty="0" err="1">
                <a:solidFill>
                  <a:srgbClr val="0000FF"/>
                </a:solidFill>
                <a:latin typeface="Arial" panose="020B0604020202020204" pitchFamily="34" charset="0"/>
                <a:cs typeface="Arial" panose="020B0604020202020204" pitchFamily="34" charset="0"/>
              </a:rPr>
              <a:t>sách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phim</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ảnh</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sinh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hoạt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thuật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bằng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tiếng</a:t>
            </a:r>
            <a:r>
              <a:rPr lang="en-US" sz="2800" dirty="0">
                <a:solidFill>
                  <a:srgbClr val="0000FF"/>
                </a:solidFill>
                <a:latin typeface="Arial" panose="020B0604020202020204" pitchFamily="34" charset="0"/>
                <a:cs typeface="Arial" panose="020B0604020202020204" pitchFamily="34" charset="0"/>
              </a:rPr>
              <a:t> Anh,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những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chuyên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ngành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bằng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tiếng</a:t>
            </a:r>
            <a:r>
              <a:rPr lang="en-US" sz="2800" dirty="0">
                <a:solidFill>
                  <a:srgbClr val="0000FF"/>
                </a:solidFill>
                <a:latin typeface="Arial" panose="020B0604020202020204" pitchFamily="34" charset="0"/>
                <a:cs typeface="Arial" panose="020B0604020202020204" pitchFamily="34" charset="0"/>
              </a:rPr>
              <a:t> </a:t>
            </a:r>
            <a:r>
              <a:rPr lang="en-US" sz="2800" dirty="0" smtClean="0">
                <a:solidFill>
                  <a:srgbClr val="0000FF"/>
                </a:solidFill>
                <a:latin typeface="Arial" panose="020B0604020202020204" pitchFamily="34" charset="0"/>
                <a:cs typeface="Arial" panose="020B0604020202020204" pitchFamily="34" charset="0"/>
              </a:rPr>
              <a:t>Anh…</a:t>
            </a:r>
            <a:endParaRPr lang="en-US" sz="2800" dirty="0">
              <a:solidFill>
                <a:srgbClr val="0000FF"/>
              </a:solidFill>
              <a:latin typeface="Arial" panose="020B0604020202020204" pitchFamily="34" charset="0"/>
              <a:cs typeface="Arial" panose="020B0604020202020204" pitchFamily="34" charset="0"/>
            </a:endParaRPr>
          </a:p>
        </p:txBody>
      </p:sp>
      <p:sp>
        <p:nvSpPr>
          <p:cNvPr id="7" name="Title 2"/>
          <p:cNvSpPr txBox="1">
            <a:spLocks/>
          </p:cNvSpPr>
          <p:nvPr/>
        </p:nvSpPr>
        <p:spPr>
          <a:xfrm>
            <a:off x="0" y="0"/>
            <a:ext cx="9144000" cy="1295400"/>
          </a:xfrm>
          <a:prstGeom prst="rect">
            <a:avLst/>
          </a:prstGeom>
          <a:solidFill>
            <a:srgbClr val="008000"/>
          </a:solid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4. GIẢI PHÁP NÂNG CAO CHẤT LƯỢNG ĐỘI NGŨ GIẢNG VIÊN TRƯỜNG CAO ĐẲNG LÝ TỰ TRỌNG TP.HCM ĐÁP ỨNG SỰ PHÁT TRIỂN CỦA CMCN 4.0</a:t>
            </a:r>
            <a:endParaRPr lang="en-US" sz="2800" b="1" dirty="0">
              <a:solidFill>
                <a:schemeClr val="bg1"/>
              </a:solidFill>
              <a:latin typeface="Arial" panose="020B0604020202020204" pitchFamily="34" charset="0"/>
              <a:cs typeface="Arial" panose="020B0604020202020204" pitchFamily="34" charset="0"/>
            </a:endParaRPr>
          </a:p>
        </p:txBody>
      </p:sp>
      <p:sp>
        <p:nvSpPr>
          <p:cNvPr id="4" name="Rectangle 3"/>
          <p:cNvSpPr/>
          <p:nvPr/>
        </p:nvSpPr>
        <p:spPr>
          <a:xfrm>
            <a:off x="0" y="4542472"/>
            <a:ext cx="9144000" cy="2246769"/>
          </a:xfrm>
          <a:prstGeom prst="rect">
            <a:avLst/>
          </a:prstGeom>
        </p:spPr>
        <p:txBody>
          <a:bodyPr wrap="square">
            <a:spAutoFit/>
          </a:bodyPr>
          <a:lstStyle/>
          <a:p>
            <a:pPr algn="just">
              <a:tabLst>
                <a:tab pos="461963" algn="l"/>
              </a:tabLst>
            </a:pPr>
            <a:r>
              <a:rPr lang="en-US" sz="2800" dirty="0" smtClean="0">
                <a:solidFill>
                  <a:srgbClr val="0000FF"/>
                </a:solidFill>
                <a:latin typeface="Arial" panose="020B0604020202020204" pitchFamily="34" charset="0"/>
                <a:cs typeface="Arial" panose="020B0604020202020204" pitchFamily="34" charset="0"/>
              </a:rPr>
              <a:t>	- </a:t>
            </a:r>
            <a:r>
              <a:rPr lang="en-US" sz="2800" dirty="0" err="1" smtClean="0">
                <a:solidFill>
                  <a:srgbClr val="0000FF"/>
                </a:solidFill>
                <a:latin typeface="Arial" panose="020B0604020202020204" pitchFamily="34" charset="0"/>
                <a:cs typeface="Arial" panose="020B0604020202020204" pitchFamily="34" charset="0"/>
              </a:rPr>
              <a:t>Nhà</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trường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nhiều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điều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kiện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hơn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nữa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giúp</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nâng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trình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tiếng</a:t>
            </a:r>
            <a:r>
              <a:rPr lang="en-US" sz="2800" dirty="0">
                <a:solidFill>
                  <a:srgbClr val="0000FF"/>
                </a:solidFill>
                <a:latin typeface="Arial" panose="020B0604020202020204" pitchFamily="34" charset="0"/>
                <a:cs typeface="Arial" panose="020B0604020202020204" pitchFamily="34" charset="0"/>
              </a:rPr>
              <a:t> Anh, </a:t>
            </a:r>
            <a:r>
              <a:rPr lang="en-US" sz="2800" dirty="0" err="1">
                <a:solidFill>
                  <a:srgbClr val="0000FF"/>
                </a:solidFill>
                <a:latin typeface="Arial" panose="020B0604020202020204" pitchFamily="34" charset="0"/>
                <a:cs typeface="Arial" panose="020B0604020202020204" pitchFamily="34" charset="0"/>
              </a:rPr>
              <a:t>như</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cường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sinh</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hoạt</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bằng</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tiếng</a:t>
            </a:r>
            <a:r>
              <a:rPr lang="en-US" sz="2800" dirty="0">
                <a:solidFill>
                  <a:srgbClr val="0000FF"/>
                </a:solidFill>
                <a:latin typeface="Arial" panose="020B0604020202020204" pitchFamily="34" charset="0"/>
                <a:cs typeface="Arial" panose="020B0604020202020204" pitchFamily="34" charset="0"/>
              </a:rPr>
              <a:t> </a:t>
            </a:r>
            <a:r>
              <a:rPr lang="en-US" sz="2800" dirty="0" smtClean="0">
                <a:solidFill>
                  <a:srgbClr val="0000FF"/>
                </a:solidFill>
                <a:latin typeface="Arial" panose="020B0604020202020204" pitchFamily="34" charset="0"/>
                <a:cs typeface="Arial" panose="020B0604020202020204" pitchFamily="34" charset="0"/>
              </a:rPr>
              <a:t>Anh; </a:t>
            </a:r>
            <a:r>
              <a:rPr lang="en-US" sz="2800" dirty="0" err="1" smtClean="0">
                <a:solidFill>
                  <a:srgbClr val="0000FF"/>
                </a:solidFill>
                <a:latin typeface="Arial" panose="020B0604020202020204" pitchFamily="34" charset="0"/>
                <a:cs typeface="Arial" panose="020B0604020202020204" pitchFamily="34" charset="0"/>
              </a:rPr>
              <a:t>Giới</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thiệu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tập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huấn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cho</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cách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viết</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bài</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hội</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thảo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chí</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quốc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tế</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theo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đặc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thù</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từng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chuyên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ngành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bằng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tiếng</a:t>
            </a:r>
            <a:r>
              <a:rPr lang="en-US" sz="2800" dirty="0">
                <a:solidFill>
                  <a:srgbClr val="0000FF"/>
                </a:solidFill>
                <a:latin typeface="Arial" panose="020B0604020202020204" pitchFamily="34" charset="0"/>
                <a:cs typeface="Arial" panose="020B0604020202020204" pitchFamily="34" charset="0"/>
              </a:rPr>
              <a:t> </a:t>
            </a:r>
            <a:r>
              <a:rPr lang="en-US" sz="2800" dirty="0" smtClean="0">
                <a:solidFill>
                  <a:srgbClr val="0000FF"/>
                </a:solidFill>
                <a:latin typeface="Arial" panose="020B0604020202020204" pitchFamily="34" charset="0"/>
                <a:cs typeface="Arial" panose="020B0604020202020204" pitchFamily="34" charset="0"/>
              </a:rPr>
              <a:t>Anh…</a:t>
            </a:r>
            <a:endParaRPr lang="en-US" sz="2800"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78747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295400"/>
            <a:ext cx="9144000" cy="954107"/>
          </a:xfrm>
          <a:prstGeom prst="rect">
            <a:avLst/>
          </a:prstGeom>
        </p:spPr>
        <p:txBody>
          <a:bodyPr wrap="square">
            <a:spAutoFit/>
          </a:bodyPr>
          <a:lstStyle/>
          <a:p>
            <a:pPr algn="just">
              <a:tabLst>
                <a:tab pos="461963" algn="l"/>
              </a:tabLst>
            </a:pPr>
            <a:r>
              <a:rPr lang="en-US" sz="2800" dirty="0" smtClean="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Thứ</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sáu</a:t>
            </a:r>
            <a:r>
              <a:rPr lang="en-US" sz="2800" i="1" dirty="0">
                <a:solidFill>
                  <a:srgbClr val="002060"/>
                </a:solidFill>
                <a:latin typeface="Arial" panose="020B0604020202020204" pitchFamily="34" charset="0"/>
                <a:cs typeface="Arial" panose="020B0604020202020204" pitchFamily="34" charset="0"/>
              </a:rPr>
              <a:t>: </a:t>
            </a:r>
            <a:r>
              <a:rPr lang="en-US" sz="2800" i="1" dirty="0" err="1" smtClean="0">
                <a:solidFill>
                  <a:srgbClr val="002060"/>
                </a:solidFill>
                <a:latin typeface="Arial" panose="020B0604020202020204" pitchFamily="34" charset="0"/>
                <a:cs typeface="Arial" panose="020B0604020202020204" pitchFamily="34" charset="0"/>
              </a:rPr>
              <a:t>Bồi</a:t>
            </a:r>
            <a:r>
              <a:rPr lang="en-US" sz="2800" i="1" dirty="0" smtClean="0">
                <a:solidFill>
                  <a:srgbClr val="002060"/>
                </a:solidFill>
                <a:latin typeface="Arial" panose="020B0604020202020204" pitchFamily="34" charset="0"/>
                <a:cs typeface="Arial" panose="020B0604020202020204" pitchFamily="34" charset="0"/>
              </a:rPr>
              <a:t> </a:t>
            </a:r>
            <a:r>
              <a:rPr lang="en-US" sz="2800" i="1" dirty="0" err="1" smtClean="0">
                <a:solidFill>
                  <a:srgbClr val="002060"/>
                </a:solidFill>
                <a:latin typeface="Arial" panose="020B0604020202020204" pitchFamily="34" charset="0"/>
                <a:cs typeface="Arial" panose="020B0604020202020204" pitchFamily="34" charset="0"/>
              </a:rPr>
              <a:t>dưỡng</a:t>
            </a:r>
            <a:r>
              <a:rPr lang="en-US" sz="2800" i="1" dirty="0" smtClean="0">
                <a:solidFill>
                  <a:srgbClr val="002060"/>
                </a:solidFill>
                <a:latin typeface="Arial" panose="020B0604020202020204" pitchFamily="34" charset="0"/>
                <a:cs typeface="Arial" panose="020B0604020202020204" pitchFamily="34" charset="0"/>
              </a:rPr>
              <a:t>, </a:t>
            </a:r>
            <a:r>
              <a:rPr lang="en-US" sz="2800" i="1" dirty="0" err="1" smtClean="0">
                <a:solidFill>
                  <a:srgbClr val="002060"/>
                </a:solidFill>
                <a:latin typeface="Arial" panose="020B0604020202020204" pitchFamily="34" charset="0"/>
                <a:cs typeface="Arial" panose="020B0604020202020204" pitchFamily="34" charset="0"/>
              </a:rPr>
              <a:t>phát</a:t>
            </a:r>
            <a:r>
              <a:rPr lang="en-US" sz="2800" i="1" dirty="0" smtClean="0">
                <a:solidFill>
                  <a:srgbClr val="002060"/>
                </a:solidFill>
                <a:latin typeface="Arial" panose="020B0604020202020204" pitchFamily="34" charset="0"/>
                <a:cs typeface="Arial" panose="020B0604020202020204" pitchFamily="34" charset="0"/>
              </a:rPr>
              <a:t> </a:t>
            </a:r>
            <a:r>
              <a:rPr lang="en-US" sz="2800" i="1" dirty="0" err="1" smtClean="0">
                <a:solidFill>
                  <a:srgbClr val="002060"/>
                </a:solidFill>
                <a:latin typeface="Arial" panose="020B0604020202020204" pitchFamily="34" charset="0"/>
                <a:cs typeface="Arial" panose="020B0604020202020204" pitchFamily="34" charset="0"/>
              </a:rPr>
              <a:t>triển</a:t>
            </a:r>
            <a:r>
              <a:rPr lang="en-US" sz="2800" i="1" dirty="0" smtClean="0">
                <a:solidFill>
                  <a:srgbClr val="002060"/>
                </a:solidFill>
                <a:latin typeface="Arial" panose="020B0604020202020204" pitchFamily="34" charset="0"/>
                <a:cs typeface="Arial" panose="020B0604020202020204" pitchFamily="34" charset="0"/>
              </a:rPr>
              <a:t> </a:t>
            </a:r>
            <a:r>
              <a:rPr lang="en-US" sz="2800" i="1" dirty="0" err="1" smtClean="0">
                <a:solidFill>
                  <a:srgbClr val="002060"/>
                </a:solidFill>
                <a:latin typeface="Arial" panose="020B0604020202020204" pitchFamily="34" charset="0"/>
                <a:cs typeface="Arial" panose="020B0604020202020204" pitchFamily="34" charset="0"/>
              </a:rPr>
              <a:t>chuẩn</a:t>
            </a:r>
            <a:r>
              <a:rPr lang="en-US" sz="2800" i="1" dirty="0" smtClean="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đạo</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đức</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nghề</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nghiệp</a:t>
            </a:r>
            <a:r>
              <a:rPr lang="en-US" sz="2800" i="1" dirty="0">
                <a:solidFill>
                  <a:srgbClr val="002060"/>
                </a:solidFill>
                <a:latin typeface="Arial" panose="020B0604020202020204" pitchFamily="34" charset="0"/>
                <a:cs typeface="Arial" panose="020B0604020202020204" pitchFamily="34" charset="0"/>
              </a:rPr>
              <a:t> </a:t>
            </a:r>
            <a:r>
              <a:rPr lang="en-US" sz="2800" i="1" dirty="0" err="1">
                <a:solidFill>
                  <a:srgbClr val="002060"/>
                </a:solidFill>
                <a:latin typeface="Arial" panose="020B0604020202020204" pitchFamily="34" charset="0"/>
                <a:cs typeface="Arial" panose="020B0604020202020204" pitchFamily="34" charset="0"/>
              </a:rPr>
              <a:t>giảng</a:t>
            </a:r>
            <a:r>
              <a:rPr lang="en-US" sz="2800" i="1" dirty="0">
                <a:solidFill>
                  <a:srgbClr val="002060"/>
                </a:solidFill>
                <a:latin typeface="Arial" panose="020B0604020202020204" pitchFamily="34" charset="0"/>
                <a:cs typeface="Arial" panose="020B0604020202020204" pitchFamily="34" charset="0"/>
              </a:rPr>
              <a:t> </a:t>
            </a:r>
            <a:r>
              <a:rPr lang="en-US" sz="2800" i="1" dirty="0" err="1" smtClean="0">
                <a:solidFill>
                  <a:srgbClr val="002060"/>
                </a:solidFill>
                <a:latin typeface="Arial" panose="020B0604020202020204" pitchFamily="34" charset="0"/>
                <a:cs typeface="Arial" panose="020B0604020202020204" pitchFamily="34" charset="0"/>
              </a:rPr>
              <a:t>viên</a:t>
            </a:r>
            <a:r>
              <a:rPr lang="en-US" sz="2800" i="1" dirty="0" smtClean="0">
                <a:solidFill>
                  <a:srgbClr val="002060"/>
                </a:solidFill>
                <a:latin typeface="Arial" panose="020B0604020202020204" pitchFamily="34" charset="0"/>
                <a:cs typeface="Arial" panose="020B0604020202020204" pitchFamily="34" charset="0"/>
              </a:rPr>
              <a:t>: </a:t>
            </a:r>
            <a:endParaRPr lang="en-US" sz="2800" dirty="0">
              <a:solidFill>
                <a:srgbClr val="002060"/>
              </a:solidFill>
              <a:latin typeface="Arial" panose="020B0604020202020204" pitchFamily="34" charset="0"/>
              <a:cs typeface="Arial" panose="020B0604020202020204" pitchFamily="34" charset="0"/>
            </a:endParaRPr>
          </a:p>
        </p:txBody>
      </p:sp>
      <p:sp>
        <p:nvSpPr>
          <p:cNvPr id="3" name="Rectangle 2"/>
          <p:cNvSpPr/>
          <p:nvPr/>
        </p:nvSpPr>
        <p:spPr>
          <a:xfrm>
            <a:off x="0" y="2286000"/>
            <a:ext cx="9144000" cy="1815882"/>
          </a:xfrm>
          <a:prstGeom prst="rect">
            <a:avLst/>
          </a:prstGeom>
        </p:spPr>
        <p:txBody>
          <a:bodyPr wrap="square">
            <a:spAutoFit/>
          </a:bodyPr>
          <a:lstStyle/>
          <a:p>
            <a:pPr algn="just">
              <a:tabLst>
                <a:tab pos="461963" algn="l"/>
              </a:tabLst>
            </a:pPr>
            <a:r>
              <a:rPr lang="en-US" sz="2800" dirty="0" smtClean="0">
                <a:solidFill>
                  <a:srgbClr val="0000FF"/>
                </a:solidFill>
                <a:latin typeface="Arial" panose="020B0604020202020204" pitchFamily="34" charset="0"/>
                <a:cs typeface="Arial" panose="020B0604020202020204" pitchFamily="34" charset="0"/>
              </a:rPr>
              <a:t>	- </a:t>
            </a:r>
            <a:r>
              <a:rPr lang="en-US" sz="2800" dirty="0" err="1">
                <a:solidFill>
                  <a:srgbClr val="0000FF"/>
                </a:solidFill>
                <a:latin typeface="Arial" panose="020B0604020202020204" pitchFamily="34" charset="0"/>
                <a:cs typeface="Arial" panose="020B0604020202020204" pitchFamily="34" charset="0"/>
              </a:rPr>
              <a:t>Đạo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đức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nghề</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nghiệp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đó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sự</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trung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đáng</a:t>
            </a:r>
            <a:r>
              <a:rPr lang="en-US" sz="2800" dirty="0">
                <a:solidFill>
                  <a:srgbClr val="0000FF"/>
                </a:solidFill>
                <a:latin typeface="Arial" panose="020B0604020202020204" pitchFamily="34" charset="0"/>
                <a:cs typeface="Arial" panose="020B0604020202020204" pitchFamily="34" charset="0"/>
              </a:rPr>
              <a:t> tin </a:t>
            </a:r>
            <a:r>
              <a:rPr lang="en-US" sz="2800" dirty="0" err="1">
                <a:solidFill>
                  <a:srgbClr val="0000FF"/>
                </a:solidFill>
                <a:latin typeface="Arial" panose="020B0604020202020204" pitchFamily="34" charset="0"/>
                <a:cs typeface="Arial" panose="020B0604020202020204" pitchFamily="34" charset="0"/>
              </a:rPr>
              <a:t>cậy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điểm</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tựa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cho</a:t>
            </a:r>
            <a:r>
              <a:rPr lang="en-US" sz="2800" dirty="0">
                <a:solidFill>
                  <a:srgbClr val="0000FF"/>
                </a:solidFill>
                <a:latin typeface="Arial" panose="020B0604020202020204" pitchFamily="34" charset="0"/>
                <a:cs typeface="Arial" panose="020B0604020202020204" pitchFamily="34" charset="0"/>
              </a:rPr>
              <a:t> SV,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đam</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mê</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gắn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lâu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dài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vởi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sự</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nghiệp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tận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tâm</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tận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tụy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việc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định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hướng</a:t>
            </a:r>
            <a:r>
              <a:rPr lang="en-US" sz="2800" dirty="0">
                <a:solidFill>
                  <a:srgbClr val="0000FF"/>
                </a:solidFill>
                <a:latin typeface="Arial" panose="020B0604020202020204" pitchFamily="34" charset="0"/>
                <a:cs typeface="Arial" panose="020B0604020202020204" pitchFamily="34" charset="0"/>
              </a:rPr>
              <a:t> </a:t>
            </a:r>
            <a:r>
              <a:rPr lang="en-US" sz="2800" dirty="0" smtClean="0">
                <a:solidFill>
                  <a:srgbClr val="0000FF"/>
                </a:solidFill>
                <a:latin typeface="Arial" panose="020B0604020202020204" pitchFamily="34" charset="0"/>
                <a:cs typeface="Arial" panose="020B0604020202020204" pitchFamily="34" charset="0"/>
              </a:rPr>
              <a:t>SV.</a:t>
            </a:r>
            <a:endParaRPr lang="en-US" sz="2800" dirty="0">
              <a:solidFill>
                <a:srgbClr val="0000FF"/>
              </a:solidFill>
              <a:latin typeface="Arial" panose="020B0604020202020204" pitchFamily="34" charset="0"/>
              <a:cs typeface="Arial" panose="020B0604020202020204" pitchFamily="34" charset="0"/>
            </a:endParaRPr>
          </a:p>
        </p:txBody>
      </p:sp>
      <p:sp>
        <p:nvSpPr>
          <p:cNvPr id="5" name="Rectangle 4"/>
          <p:cNvSpPr/>
          <p:nvPr/>
        </p:nvSpPr>
        <p:spPr>
          <a:xfrm>
            <a:off x="0" y="4114800"/>
            <a:ext cx="9144000" cy="1384995"/>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a:t>
            </a:r>
            <a:r>
              <a:rPr lang="en-US" sz="2800" dirty="0" err="1">
                <a:solidFill>
                  <a:srgbClr val="0000FF"/>
                </a:solidFill>
                <a:latin typeface="Arial" panose="020B0604020202020204" pitchFamily="34" charset="0"/>
                <a:cs typeface="Arial" panose="020B0604020202020204" pitchFamily="34" charset="0"/>
              </a:rPr>
              <a:t>T</a:t>
            </a:r>
            <a:r>
              <a:rPr lang="en-US" sz="2800" dirty="0" err="1" smtClean="0">
                <a:solidFill>
                  <a:srgbClr val="0000FF"/>
                </a:solidFill>
                <a:latin typeface="Arial" panose="020B0604020202020204" pitchFamily="34" charset="0"/>
                <a:cs typeface="Arial" panose="020B0604020202020204" pitchFamily="34" charset="0"/>
              </a:rPr>
              <a:t>rong</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tiếp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luôn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ứng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dụng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tắc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ứng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xử</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chuẩn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người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trình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thói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quen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tập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nghiên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cứu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ngừng</a:t>
            </a:r>
            <a:r>
              <a:rPr lang="en-US" sz="2800" dirty="0">
                <a:solidFill>
                  <a:srgbClr val="0000FF"/>
                </a:solidFill>
                <a:latin typeface="Arial" panose="020B0604020202020204" pitchFamily="34" charset="0"/>
                <a:cs typeface="Arial" panose="020B0604020202020204" pitchFamily="34" charset="0"/>
              </a:rPr>
              <a:t>.</a:t>
            </a:r>
          </a:p>
        </p:txBody>
      </p:sp>
      <p:sp>
        <p:nvSpPr>
          <p:cNvPr id="6" name="Title 2"/>
          <p:cNvSpPr txBox="1">
            <a:spLocks/>
          </p:cNvSpPr>
          <p:nvPr/>
        </p:nvSpPr>
        <p:spPr>
          <a:xfrm>
            <a:off x="0" y="0"/>
            <a:ext cx="9144000" cy="1295400"/>
          </a:xfrm>
          <a:prstGeom prst="rect">
            <a:avLst/>
          </a:prstGeom>
          <a:solidFill>
            <a:srgbClr val="008000"/>
          </a:solid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4. GIẢI PHÁP NÂNG CAO CHẤT LƯỢNG ĐỘI NGŨ GIẢNG VIÊN TRƯỜNG CAO ĐẲNG LÝ TỰ TRỌNG TP.HCM ĐÁP ỨNG SỰ PHÁT TRIỂN CỦA CMCN 4.0</a:t>
            </a:r>
            <a:endParaRPr lang="en-US" sz="28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5854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txBox="1">
            <a:spLocks/>
          </p:cNvSpPr>
          <p:nvPr/>
        </p:nvSpPr>
        <p:spPr>
          <a:xfrm>
            <a:off x="0" y="0"/>
            <a:ext cx="9144000" cy="685800"/>
          </a:xfrm>
          <a:prstGeom prst="rect">
            <a:avLst/>
          </a:prstGeom>
          <a:solidFill>
            <a:srgbClr val="00B050"/>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5. KẾT LUẬN</a:t>
            </a:r>
            <a:endParaRPr lang="en-US" sz="2800" b="1" dirty="0">
              <a:solidFill>
                <a:schemeClr val="bg1"/>
              </a:solidFill>
              <a:latin typeface="Arial" panose="020B0604020202020204" pitchFamily="34" charset="0"/>
              <a:cs typeface="Arial" panose="020B0604020202020204" pitchFamily="34" charset="0"/>
            </a:endParaRPr>
          </a:p>
        </p:txBody>
      </p:sp>
      <p:sp>
        <p:nvSpPr>
          <p:cNvPr id="6" name="Rectangle 5"/>
          <p:cNvSpPr/>
          <p:nvPr/>
        </p:nvSpPr>
        <p:spPr>
          <a:xfrm>
            <a:off x="0" y="685800"/>
            <a:ext cx="9144000" cy="6124754"/>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Trước</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cuộc</a:t>
            </a:r>
            <a:r>
              <a:rPr lang="en-US" sz="2800" dirty="0">
                <a:solidFill>
                  <a:srgbClr val="0000FF"/>
                </a:solidFill>
                <a:latin typeface="Arial" panose="020B0604020202020204" pitchFamily="34" charset="0"/>
                <a:cs typeface="Arial" panose="020B0604020202020204" pitchFamily="34" charset="0"/>
              </a:rPr>
              <a:t> CMCN 4.0 </a:t>
            </a:r>
            <a:r>
              <a:rPr lang="en-US" sz="2800" dirty="0" err="1">
                <a:solidFill>
                  <a:srgbClr val="0000FF"/>
                </a:solidFill>
                <a:latin typeface="Arial" panose="020B0604020202020204" pitchFamily="34" charset="0"/>
                <a:cs typeface="Arial" panose="020B0604020202020204" pitchFamily="34" charset="0"/>
              </a:rPr>
              <a:t>diễn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ra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nhiều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lĩnh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ứng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được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yêu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cầu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đặt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ra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trường</a:t>
            </a:r>
            <a:r>
              <a:rPr lang="en-US" sz="2800" dirty="0">
                <a:solidFill>
                  <a:srgbClr val="0000FF"/>
                </a:solidFill>
                <a:latin typeface="Arial" panose="020B0604020202020204" pitchFamily="34" charset="0"/>
                <a:cs typeface="Arial" panose="020B0604020202020204" pitchFamily="34" charset="0"/>
              </a:rPr>
              <a:t> Cao </a:t>
            </a:r>
            <a:r>
              <a:rPr lang="en-US" sz="2800" dirty="0" err="1">
                <a:solidFill>
                  <a:srgbClr val="0000FF"/>
                </a:solidFill>
                <a:latin typeface="Arial" panose="020B0604020202020204" pitchFamily="34" charset="0"/>
                <a:cs typeface="Arial" panose="020B0604020202020204" pitchFamily="34" charset="0"/>
              </a:rPr>
              <a:t>đẳng</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Lý</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Tự</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Trọng</a:t>
            </a:r>
            <a:r>
              <a:rPr lang="en-US" sz="2800" dirty="0" smtClean="0">
                <a:solidFill>
                  <a:srgbClr val="0000FF"/>
                </a:solidFill>
                <a:latin typeface="Arial" panose="020B0604020202020204" pitchFamily="34" charset="0"/>
                <a:cs typeface="Arial" panose="020B0604020202020204" pitchFamily="34" charset="0"/>
              </a:rPr>
              <a:t> TP.HCM </a:t>
            </a:r>
            <a:r>
              <a:rPr lang="en-US" sz="2800" dirty="0" err="1" smtClean="0">
                <a:solidFill>
                  <a:srgbClr val="0000FF"/>
                </a:solidFill>
                <a:latin typeface="Arial" panose="020B0604020202020204" pitchFamily="34" charset="0"/>
                <a:cs typeface="Arial" panose="020B0604020202020204" pitchFamily="34" charset="0"/>
              </a:rPr>
              <a:t>cần</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phải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nhanh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chóng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thay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đổi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phương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thức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đào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phù</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hợp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xu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hướng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triển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thế</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theo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sự</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triển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mạnh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mẽ</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khoa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nghệ</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thông</a:t>
            </a:r>
            <a:r>
              <a:rPr lang="en-US" sz="2800" dirty="0">
                <a:solidFill>
                  <a:srgbClr val="0000FF"/>
                </a:solidFill>
                <a:latin typeface="Arial" panose="020B0604020202020204" pitchFamily="34" charset="0"/>
                <a:cs typeface="Arial" panose="020B0604020202020204" pitchFamily="34" charset="0"/>
              </a:rPr>
              <a:t> tin. </a:t>
            </a:r>
            <a:r>
              <a:rPr lang="en-US" sz="2800" dirty="0" err="1">
                <a:solidFill>
                  <a:srgbClr val="0000FF"/>
                </a:solidFill>
                <a:latin typeface="Arial" panose="020B0604020202020204" pitchFamily="34" charset="0"/>
                <a:cs typeface="Arial" panose="020B0604020202020204" pitchFamily="34" charset="0"/>
              </a:rPr>
              <a:t>Một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trong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những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nhân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tố</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chủ</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yếu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quyết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định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sự</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thành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trường</a:t>
            </a:r>
            <a:r>
              <a:rPr lang="en-US" sz="2800" dirty="0">
                <a:solidFill>
                  <a:srgbClr val="0000FF"/>
                </a:solidFill>
                <a:latin typeface="Arial" panose="020B0604020202020204" pitchFamily="34" charset="0"/>
                <a:cs typeface="Arial" panose="020B0604020202020204" pitchFamily="34" charset="0"/>
              </a:rPr>
              <a:t> Cao </a:t>
            </a:r>
            <a:r>
              <a:rPr lang="en-US" sz="2800" dirty="0" err="1">
                <a:solidFill>
                  <a:srgbClr val="0000FF"/>
                </a:solidFill>
                <a:latin typeface="Arial" panose="020B0604020202020204" pitchFamily="34" charset="0"/>
                <a:cs typeface="Arial" panose="020B0604020202020204" pitchFamily="34" charset="0"/>
              </a:rPr>
              <a:t>đẳng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Lý</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Tự</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Trọng</a:t>
            </a:r>
            <a:r>
              <a:rPr lang="en-US" sz="2800" dirty="0">
                <a:solidFill>
                  <a:srgbClr val="0000FF"/>
                </a:solidFill>
                <a:latin typeface="Arial" panose="020B0604020202020204" pitchFamily="34" charset="0"/>
                <a:cs typeface="Arial" panose="020B0604020202020204" pitchFamily="34" charset="0"/>
              </a:rPr>
              <a:t> TP.HCM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ngũ</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Vì</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vậy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mỗi</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cần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quyết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tâm</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kiên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trì</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nỗ</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mình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trước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chủ</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tìm</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hiểu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ứng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dụng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những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thành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tựu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a:t>
            </a:r>
            <a:r>
              <a:rPr lang="en-US" sz="2800" dirty="0" smtClean="0">
                <a:solidFill>
                  <a:srgbClr val="0000FF"/>
                </a:solidFill>
                <a:latin typeface="Arial" panose="020B0604020202020204" pitchFamily="34" charset="0"/>
                <a:cs typeface="Arial" panose="020B0604020202020204" pitchFamily="34" charset="0"/>
              </a:rPr>
              <a:t>KH-CN </a:t>
            </a:r>
            <a:r>
              <a:rPr lang="en-US" sz="2800" dirty="0" err="1" smtClean="0">
                <a:solidFill>
                  <a:srgbClr val="0000FF"/>
                </a:solidFill>
                <a:latin typeface="Arial" panose="020B0604020202020204" pitchFamily="34" charset="0"/>
                <a:cs typeface="Arial" panose="020B0604020202020204" pitchFamily="34" charset="0"/>
              </a:rPr>
              <a:t>vào</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việc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nâng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hiệu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quả</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từ</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góp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đào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được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nguồn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nhân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số</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lượng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lượng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ứng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yêu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cầu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ngày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càng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cuộc</a:t>
            </a:r>
            <a:r>
              <a:rPr lang="en-US" sz="2800" dirty="0">
                <a:solidFill>
                  <a:srgbClr val="0000FF"/>
                </a:solidFill>
                <a:latin typeface="Arial" panose="020B0604020202020204" pitchFamily="34" charset="0"/>
                <a:cs typeface="Arial" panose="020B0604020202020204" pitchFamily="34" charset="0"/>
              </a:rPr>
              <a:t> CMCN 4.0 </a:t>
            </a:r>
            <a:r>
              <a:rPr lang="en-US" sz="2800" dirty="0" err="1">
                <a:solidFill>
                  <a:srgbClr val="0000FF"/>
                </a:solidFill>
                <a:latin typeface="Arial" panose="020B0604020202020204" pitchFamily="34" charset="0"/>
                <a:cs typeface="Arial" panose="020B0604020202020204" pitchFamily="34" charset="0"/>
              </a:rPr>
              <a:t>đang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diễn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ra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hiện</a:t>
            </a:r>
            <a:r>
              <a:rPr lang="en-US" sz="2800" dirty="0">
                <a:solidFill>
                  <a:srgbClr val="0000FF"/>
                </a:solidFill>
                <a:latin typeface="Arial" panose="020B0604020202020204" pitchFamily="34" charset="0"/>
                <a:cs typeface="Arial" panose="020B0604020202020204" pitchFamily="34" charset="0"/>
              </a:rPr>
              <a:t> </a:t>
            </a:r>
            <a:r>
              <a:rPr lang="en-US" sz="2800" dirty="0" smtClean="0">
                <a:solidFill>
                  <a:srgbClr val="0000FF"/>
                </a:solidFill>
                <a:latin typeface="Arial" panose="020B0604020202020204" pitchFamily="34" charset="0"/>
                <a:cs typeface="Arial" panose="020B0604020202020204" pitchFamily="34" charset="0"/>
              </a:rPr>
              <a:t>nay.</a:t>
            </a:r>
            <a:endParaRPr lang="en-US" sz="2800"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5151560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txBox="1">
            <a:spLocks/>
          </p:cNvSpPr>
          <p:nvPr/>
        </p:nvSpPr>
        <p:spPr>
          <a:xfrm>
            <a:off x="0" y="2667000"/>
            <a:ext cx="9144000" cy="6858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rgbClr val="0000FF"/>
                </a:solidFill>
                <a:latin typeface="Arial" panose="020B0604020202020204" pitchFamily="34" charset="0"/>
                <a:cs typeface="Arial" panose="020B0604020202020204" pitchFamily="34" charset="0"/>
              </a:rPr>
              <a:t>CHÂN THÀNH CÁM ƠN QUÍ THẦY, CÔ</a:t>
            </a:r>
            <a:endParaRPr lang="en-US" sz="2800" b="1"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1179115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694</TotalTime>
  <Words>678</Words>
  <Application>Microsoft Office PowerPoint</Application>
  <PresentationFormat>On-screen Show (4:3)</PresentationFormat>
  <Paragraphs>96</Paragraphs>
  <Slides>22</Slides>
  <Notes>10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Office Theme</vt:lpstr>
      <vt:lpstr>GIẢI PHÁP NÂNG CAO CHẤT LƯỢNG ĐỘI NGŨ GIẢNG VIÊN TRƯỜNG CAO ĐẲNG LÝ TỰ TRỌNG THÀNH PHỐ HỒ CHÍ MINH ĐÁP ỨNG SỰ PHÁT TRIỂN CỦA CÁCH MẠNG CÔNG NGHIỆP 4.0</vt:lpstr>
      <vt:lpstr>NỘI DUNG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GIẢI PHÁP NÂNG CAO CHẤT LƯỢNG ĐỘI NGŨ GIẢNG VIÊN TRƯỜNG CAO ĐẲNG CHẤT LƯỢNG CAO TRONG HỆ THỐNG GIÁO DỤC NGHỀ NGHIỆP ĐÁP ỨNG XU THẾ PHÁT TRIỂN CỦA CÁCH MẠNG CÔNG NGHIỆP 4.0</dc:title>
  <dc:creator>kytucxa</dc:creator>
  <cp:lastModifiedBy>kytucxa</cp:lastModifiedBy>
  <cp:revision>73</cp:revision>
  <dcterms:created xsi:type="dcterms:W3CDTF">2021-06-11T00:06:21Z</dcterms:created>
  <dcterms:modified xsi:type="dcterms:W3CDTF">2021-06-16T01:06:28Z</dcterms:modified>
</cp:coreProperties>
</file>