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5"/>
  </p:notesMasterIdLst>
  <p:sldIdLst>
    <p:sldId id="256" r:id="rId2"/>
    <p:sldId id="257" r:id="rId3"/>
    <p:sldId id="258" r:id="rId4"/>
    <p:sldId id="273" r:id="rId5"/>
    <p:sldId id="259" r:id="rId6"/>
    <p:sldId id="260" r:id="rId7"/>
    <p:sldId id="261" r:id="rId8"/>
    <p:sldId id="262" r:id="rId9"/>
    <p:sldId id="263" r:id="rId10"/>
    <p:sldId id="264" r:id="rId11"/>
    <p:sldId id="278" r:id="rId12"/>
    <p:sldId id="265" r:id="rId13"/>
    <p:sldId id="266" r:id="rId14"/>
    <p:sldId id="276" r:id="rId15"/>
    <p:sldId id="267" r:id="rId16"/>
    <p:sldId id="268" r:id="rId17"/>
    <p:sldId id="274" r:id="rId18"/>
    <p:sldId id="275" r:id="rId19"/>
    <p:sldId id="269" r:id="rId20"/>
    <p:sldId id="277" r:id="rId21"/>
    <p:sldId id="270" r:id="rId22"/>
    <p:sldId id="271" r:id="rId23"/>
    <p:sldId id="27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00"/>
    <a:srgbClr val="FFFF00"/>
    <a:srgbClr val="336699"/>
    <a:srgbClr val="990033"/>
    <a:srgbClr val="FF0000"/>
    <a:srgbClr val="FF0066"/>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383" autoAdjust="0"/>
  </p:normalViewPr>
  <p:slideViewPr>
    <p:cSldViewPr>
      <p:cViewPr varScale="1">
        <p:scale>
          <a:sx n="99" d="100"/>
          <a:sy n="99" d="100"/>
        </p:scale>
        <p:origin x="-24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79A8C1-A07A-4792-9C03-9876FAA1F54B}" type="datetimeFigureOut">
              <a:rPr lang="en-US" smtClean="0"/>
              <a:t>6/17/2021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765B2B-4AAC-4ABE-9796-4A036EA53227}" type="slidenum">
              <a:rPr lang="en-US" smtClean="0"/>
              <a:t>‹#›</a:t>
            </a:fld>
            <a:endParaRPr lang="en-US"/>
          </a:p>
        </p:txBody>
      </p:sp>
    </p:spTree>
    <p:extLst>
      <p:ext uri="{BB962C8B-B14F-4D97-AF65-F5344CB8AC3E}">
        <p14:creationId xmlns:p14="http://schemas.microsoft.com/office/powerpoint/2010/main" val="3183316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a:t>
            </a:fld>
            <a:endParaRPr lang="en-US"/>
          </a:p>
        </p:txBody>
      </p:sp>
    </p:spTree>
    <p:extLst>
      <p:ext uri="{BB962C8B-B14F-4D97-AF65-F5344CB8AC3E}">
        <p14:creationId xmlns:p14="http://schemas.microsoft.com/office/powerpoint/2010/main" val="2337450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3</a:t>
            </a:fld>
            <a:endParaRPr lang="en-US"/>
          </a:p>
        </p:txBody>
      </p:sp>
    </p:spTree>
    <p:extLst>
      <p:ext uri="{BB962C8B-B14F-4D97-AF65-F5344CB8AC3E}">
        <p14:creationId xmlns:p14="http://schemas.microsoft.com/office/powerpoint/2010/main" val="2196968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7</a:t>
            </a:fld>
            <a:endParaRPr lang="en-US"/>
          </a:p>
        </p:txBody>
      </p:sp>
    </p:spTree>
    <p:extLst>
      <p:ext uri="{BB962C8B-B14F-4D97-AF65-F5344CB8AC3E}">
        <p14:creationId xmlns:p14="http://schemas.microsoft.com/office/powerpoint/2010/main" val="4233008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9</a:t>
            </a:fld>
            <a:endParaRPr lang="en-US"/>
          </a:p>
        </p:txBody>
      </p:sp>
    </p:spTree>
    <p:extLst>
      <p:ext uri="{BB962C8B-B14F-4D97-AF65-F5344CB8AC3E}">
        <p14:creationId xmlns:p14="http://schemas.microsoft.com/office/powerpoint/2010/main" val="949706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14</a:t>
            </a:fld>
            <a:endParaRPr lang="en-US"/>
          </a:p>
        </p:txBody>
      </p:sp>
    </p:spTree>
    <p:extLst>
      <p:ext uri="{BB962C8B-B14F-4D97-AF65-F5344CB8AC3E}">
        <p14:creationId xmlns:p14="http://schemas.microsoft.com/office/powerpoint/2010/main" val="3673793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19</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20</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21</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22</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23</a:t>
            </a:fld>
            <a:endParaRPr lang="en-US"/>
          </a:p>
        </p:txBody>
      </p:sp>
    </p:spTree>
    <p:extLst>
      <p:ext uri="{BB962C8B-B14F-4D97-AF65-F5344CB8AC3E}">
        <p14:creationId xmlns:p14="http://schemas.microsoft.com/office/powerpoint/2010/main" val="2613660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533229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389109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B05A02-6CA9-4246-9789-E0A340CC3B53}" type="datetimeFigureOut">
              <a:rPr lang="en-US" smtClean="0"/>
              <a:t>6/17/2021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908662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4B05A02-6CA9-4246-9789-E0A340CC3B53}" type="datetimeFigureOut">
              <a:rPr lang="en-US" smtClean="0"/>
              <a:t>6/17/2021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879718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4B05A02-6CA9-4246-9789-E0A340CC3B53}" type="datetimeFigureOut">
              <a:rPr lang="en-US" smtClean="0"/>
              <a:t>6/17/2021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732208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4B05A02-6CA9-4246-9789-E0A340CC3B53}" type="datetimeFigureOut">
              <a:rPr lang="en-US" smtClean="0"/>
              <a:t>6/17/2021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2601787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B05A02-6CA9-4246-9789-E0A340CC3B53}" type="datetimeFigureOut">
              <a:rPr lang="en-US" smtClean="0"/>
              <a:t>6/17/2021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488719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05A02-6CA9-4246-9789-E0A340CC3B53}" type="datetimeFigureOut">
              <a:rPr lang="en-US" smtClean="0"/>
              <a:t>6/17/2021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685273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05A02-6CA9-4246-9789-E0A340CC3B53}" type="datetimeFigureOut">
              <a:rPr lang="en-US" smtClean="0"/>
              <a:t>6/17/2021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580627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075955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2663047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05A02-6CA9-4246-9789-E0A340CC3B53}" type="datetimeFigureOut">
              <a:rPr lang="en-US" smtClean="0"/>
              <a:t>6/17/2021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678609-6576-4E23-A2F8-6084B7A3D2E6}" type="slidenum">
              <a:rPr lang="en-US" smtClean="0"/>
              <a:t>‹#›</a:t>
            </a:fld>
            <a:endParaRPr lang="en-US"/>
          </a:p>
        </p:txBody>
      </p:sp>
    </p:spTree>
    <p:extLst>
      <p:ext uri="{BB962C8B-B14F-4D97-AF65-F5344CB8AC3E}">
        <p14:creationId xmlns:p14="http://schemas.microsoft.com/office/powerpoint/2010/main" val="294785041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56395"/>
            <a:ext cx="9144000" cy="4177605"/>
          </a:xfrm>
        </p:spPr>
        <p:txBody>
          <a:bodyPr>
            <a:noAutofit/>
          </a:bodyPr>
          <a:lstStyle/>
          <a:p>
            <a:pPr algn="ctr">
              <a:lnSpc>
                <a:spcPct val="130000"/>
              </a:lnSpc>
            </a:pPr>
            <a:r>
              <a:rPr lang="en-US" sz="3600" b="1" dirty="0" smtClean="0">
                <a:solidFill>
                  <a:srgbClr val="0000FF"/>
                </a:solidFill>
                <a:latin typeface="Arial" panose="020B0604020202020204" pitchFamily="34" charset="0"/>
                <a:cs typeface="Arial" panose="020B0604020202020204" pitchFamily="34" charset="0"/>
              </a:rPr>
              <a:t>GIẢI PHÁP NÂNG CAO CHẤT LƯỢNG ĐỘI NGŨ GIẢNG VIÊN TRƯỜNG CAO ĐẲNG LÝ TỰ TRỌNG THÀNH PHỐ HỒ CHÍ MINH ĐÁP ỨNG SỰ PHÁT TRIỂN CỦA CÁCH MẠNG CÔNG NGHIỆP 4.0</a:t>
            </a:r>
            <a:endParaRPr lang="en-US" sz="3600" dirty="0">
              <a:solidFill>
                <a:srgbClr val="0000FF"/>
              </a:solidFill>
              <a:latin typeface="Arial" panose="020B0604020202020204" pitchFamily="34" charset="0"/>
              <a:cs typeface="Arial" panose="020B0604020202020204" pitchFamily="34" charset="0"/>
            </a:endParaRPr>
          </a:p>
        </p:txBody>
      </p:sp>
      <p:sp>
        <p:nvSpPr>
          <p:cNvPr id="5" name="TextBox 4"/>
          <p:cNvSpPr txBox="1"/>
          <p:nvPr/>
        </p:nvSpPr>
        <p:spPr>
          <a:xfrm>
            <a:off x="0" y="772180"/>
            <a:ext cx="9144000" cy="523220"/>
          </a:xfrm>
          <a:prstGeom prst="rect">
            <a:avLst/>
          </a:prstGeom>
          <a:noFill/>
        </p:spPr>
        <p:txBody>
          <a:bodyPr wrap="square" rtlCol="0">
            <a:spAutoFit/>
          </a:bodyPr>
          <a:lstStyle/>
          <a:p>
            <a:pPr algn="ctr"/>
            <a:r>
              <a:rPr lang="en-US" sz="2800" b="1" i="1" dirty="0" smtClean="0">
                <a:solidFill>
                  <a:srgbClr val="FF0000"/>
                </a:solidFill>
                <a:latin typeface="Arial" panose="020B0604020202020204" pitchFamily="34" charset="0"/>
                <a:cs typeface="Arial" panose="020B0604020202020204" pitchFamily="34" charset="0"/>
              </a:rPr>
              <a:t>BÁO CÁO THAM LUẬN</a:t>
            </a:r>
            <a:endParaRPr lang="en-US" sz="2800" b="1" i="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942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0" y="0"/>
            <a:ext cx="9144000" cy="688975"/>
          </a:xfrm>
          <a:solidFill>
            <a:srgbClr val="FFC000"/>
          </a:solidFill>
          <a:ln>
            <a:solidFill>
              <a:srgbClr val="00CCFF"/>
            </a:solidFill>
          </a:ln>
        </p:spPr>
        <p:txBody>
          <a:bodyPr>
            <a:normAutofit/>
          </a:bodyPr>
          <a:lstStyle/>
          <a:p>
            <a:r>
              <a:rPr lang="en-US" sz="3600" b="1" dirty="0" smtClean="0">
                <a:solidFill>
                  <a:srgbClr val="0000FF"/>
                </a:solidFill>
                <a:latin typeface="Arial" panose="020B0604020202020204" pitchFamily="34" charset="0"/>
                <a:cs typeface="Arial" panose="020B0604020202020204" pitchFamily="34" charset="0"/>
              </a:rPr>
              <a:t>NỘI DUNG</a:t>
            </a:r>
            <a:endParaRPr lang="en-US" sz="3600" b="1" dirty="0">
              <a:solidFill>
                <a:srgbClr val="0000FF"/>
              </a:solidFill>
              <a:latin typeface="Arial" panose="020B0604020202020204" pitchFamily="34" charset="0"/>
              <a:cs typeface="Arial" panose="020B0604020202020204" pitchFamily="34" charset="0"/>
            </a:endParaRPr>
          </a:p>
        </p:txBody>
      </p:sp>
      <p:sp>
        <p:nvSpPr>
          <p:cNvPr id="10" name="Rounded Rectangle 9"/>
          <p:cNvSpPr/>
          <p:nvPr/>
        </p:nvSpPr>
        <p:spPr>
          <a:xfrm>
            <a:off x="533400" y="838200"/>
            <a:ext cx="8153400" cy="5334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latin typeface="Arial" panose="020B0604020202020204" pitchFamily="34" charset="0"/>
                <a:cs typeface="Arial" panose="020B0604020202020204" pitchFamily="34" charset="0"/>
              </a:rPr>
              <a:t>1. KHÁI QUAT VỀ CUỘC CMCN 4.0</a:t>
            </a:r>
            <a:endParaRPr lang="en-US" sz="2400" dirty="0">
              <a:latin typeface="Arial" panose="020B0604020202020204" pitchFamily="34" charset="0"/>
              <a:cs typeface="Arial" panose="020B0604020202020204" pitchFamily="34" charset="0"/>
            </a:endParaRPr>
          </a:p>
        </p:txBody>
      </p:sp>
      <p:sp>
        <p:nvSpPr>
          <p:cNvPr id="2" name="Rounded Rectangle 1"/>
          <p:cNvSpPr/>
          <p:nvPr/>
        </p:nvSpPr>
        <p:spPr>
          <a:xfrm>
            <a:off x="533400" y="1524000"/>
            <a:ext cx="8153400" cy="914400"/>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4813" indent="-404813" algn="just">
              <a:tabLst>
                <a:tab pos="404813" algn="l"/>
              </a:tabLst>
            </a:pPr>
            <a:r>
              <a:rPr lang="en-US" sz="2400" dirty="0" smtClean="0">
                <a:latin typeface="Arial" panose="020B0604020202020204" pitchFamily="34" charset="0"/>
                <a:cs typeface="Arial" panose="020B0604020202020204" pitchFamily="34" charset="0"/>
              </a:rPr>
              <a:t>2. TÁC </a:t>
            </a:r>
            <a:r>
              <a:rPr lang="en-US" sz="2400" dirty="0">
                <a:latin typeface="Arial" panose="020B0604020202020204" pitchFamily="34" charset="0"/>
                <a:cs typeface="Arial" panose="020B0604020202020204" pitchFamily="34" charset="0"/>
              </a:rPr>
              <a:t>ĐỘNG CỦA CMCN 4.0 TỚI TRƯỜNG CAO ĐẲNG </a:t>
            </a:r>
            <a:r>
              <a:rPr lang="en-US" sz="2400" dirty="0" smtClean="0">
                <a:latin typeface="Arial" panose="020B0604020202020204" pitchFamily="34" charset="0"/>
                <a:cs typeface="Arial" panose="020B0604020202020204" pitchFamily="34" charset="0"/>
              </a:rPr>
              <a:t>CAO ĐẲNG LÝ TỰ TRỌNG TP.HCM</a:t>
            </a:r>
            <a:endParaRPr lang="en-US" sz="2400" dirty="0">
              <a:latin typeface="Arial" panose="020B0604020202020204" pitchFamily="34" charset="0"/>
              <a:cs typeface="Arial" panose="020B0604020202020204" pitchFamily="34" charset="0"/>
            </a:endParaRPr>
          </a:p>
        </p:txBody>
      </p:sp>
      <p:sp>
        <p:nvSpPr>
          <p:cNvPr id="4" name="Rounded Rectangle 3"/>
          <p:cNvSpPr/>
          <p:nvPr/>
        </p:nvSpPr>
        <p:spPr>
          <a:xfrm>
            <a:off x="533400" y="2590800"/>
            <a:ext cx="8153400" cy="1403684"/>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indent="-346075" algn="just">
              <a:tabLst>
                <a:tab pos="346075" algn="l"/>
              </a:tabLst>
            </a:pPr>
            <a:r>
              <a:rPr lang="en-US" sz="2400" dirty="0" smtClean="0">
                <a:latin typeface="Arial" panose="020B0604020202020204" pitchFamily="34" charset="0"/>
                <a:cs typeface="Arial" panose="020B0604020202020204" pitchFamily="34" charset="0"/>
              </a:rPr>
              <a:t>3. NHỮNG </a:t>
            </a:r>
            <a:r>
              <a:rPr lang="en-US" sz="2400" dirty="0">
                <a:latin typeface="Arial" panose="020B0604020202020204" pitchFamily="34" charset="0"/>
                <a:cs typeface="Arial" panose="020B0604020202020204" pitchFamily="34" charset="0"/>
              </a:rPr>
              <a:t>YÊU CẦU ĐẶT RA ĐỐI VỚI GIẢNG VIÊN TRƯỜNG CAO ĐẲNG </a:t>
            </a:r>
            <a:r>
              <a:rPr lang="en-US" sz="2400" dirty="0" smtClean="0">
                <a:latin typeface="Arial" panose="020B0604020202020204" pitchFamily="34" charset="0"/>
                <a:cs typeface="Arial" panose="020B0604020202020204" pitchFamily="34" charset="0"/>
              </a:rPr>
              <a:t>LÝ TỰ TRỌNG TP.HCM </a:t>
            </a:r>
            <a:r>
              <a:rPr lang="en-US" sz="2400" dirty="0">
                <a:latin typeface="Arial" panose="020B0604020202020204" pitchFamily="34" charset="0"/>
                <a:cs typeface="Arial" panose="020B0604020202020204" pitchFamily="34" charset="0"/>
              </a:rPr>
              <a:t>ĐÁP ỨNG </a:t>
            </a:r>
            <a:r>
              <a:rPr lang="en-US" sz="2400" dirty="0" smtClean="0">
                <a:latin typeface="Arial" panose="020B0604020202020204" pitchFamily="34" charset="0"/>
                <a:cs typeface="Arial" panose="020B0604020202020204" pitchFamily="34" charset="0"/>
              </a:rPr>
              <a:t>SỰ </a:t>
            </a:r>
            <a:r>
              <a:rPr lang="en-US" sz="2400" dirty="0">
                <a:latin typeface="Arial" panose="020B0604020202020204" pitchFamily="34" charset="0"/>
                <a:cs typeface="Arial" panose="020B0604020202020204" pitchFamily="34" charset="0"/>
              </a:rPr>
              <a:t>PHÁT TRIỂN CỦA CMCN 4.0</a:t>
            </a:r>
          </a:p>
        </p:txBody>
      </p:sp>
      <p:sp>
        <p:nvSpPr>
          <p:cNvPr id="9" name="Rounded Rectangle 8"/>
          <p:cNvSpPr/>
          <p:nvPr/>
        </p:nvSpPr>
        <p:spPr>
          <a:xfrm>
            <a:off x="571500" y="4152500"/>
            <a:ext cx="8115300" cy="1752600"/>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indent="-346075" algn="just"/>
            <a:r>
              <a:rPr lang="en-US" sz="2400" dirty="0" smtClean="0">
                <a:latin typeface="Arial" panose="020B0604020202020204" pitchFamily="34" charset="0"/>
                <a:cs typeface="Arial" panose="020B0604020202020204" pitchFamily="34" charset="0"/>
              </a:rPr>
              <a:t>4. GIẢI </a:t>
            </a:r>
            <a:r>
              <a:rPr lang="en-US" sz="2400" dirty="0">
                <a:latin typeface="Arial" panose="020B0604020202020204" pitchFamily="34" charset="0"/>
                <a:cs typeface="Arial" panose="020B0604020202020204" pitchFamily="34" charset="0"/>
              </a:rPr>
              <a:t>PHÁP NÂNG CAO CHẤT LƯỢNG ĐỘI NGŨ GIẢNG VIÊN TRƯỜNG CAO ĐẲNG </a:t>
            </a:r>
            <a:r>
              <a:rPr lang="en-US" sz="2400" dirty="0" smtClean="0">
                <a:latin typeface="Arial" panose="020B0604020202020204" pitchFamily="34" charset="0"/>
                <a:cs typeface="Arial" panose="020B0604020202020204" pitchFamily="34" charset="0"/>
              </a:rPr>
              <a:t>LÝ TỰ TRỌNG TP.HCM </a:t>
            </a:r>
            <a:r>
              <a:rPr lang="en-US" sz="2400" dirty="0">
                <a:latin typeface="Arial" panose="020B0604020202020204" pitchFamily="34" charset="0"/>
                <a:cs typeface="Arial" panose="020B0604020202020204" pitchFamily="34" charset="0"/>
              </a:rPr>
              <a:t>ĐÁP ỨNG </a:t>
            </a:r>
            <a:r>
              <a:rPr lang="en-US" sz="2400" dirty="0" smtClean="0">
                <a:latin typeface="Arial" panose="020B0604020202020204" pitchFamily="34" charset="0"/>
                <a:cs typeface="Arial" panose="020B0604020202020204" pitchFamily="34" charset="0"/>
              </a:rPr>
              <a:t>SỰ </a:t>
            </a:r>
            <a:r>
              <a:rPr lang="en-US" sz="2400" dirty="0">
                <a:latin typeface="Arial" panose="020B0604020202020204" pitchFamily="34" charset="0"/>
                <a:cs typeface="Arial" panose="020B0604020202020204" pitchFamily="34" charset="0"/>
              </a:rPr>
              <a:t>PHÁT TRIỂN CỦA CMCN 4.0</a:t>
            </a:r>
          </a:p>
        </p:txBody>
      </p:sp>
      <p:sp>
        <p:nvSpPr>
          <p:cNvPr id="11" name="Rounded Rectangle 10"/>
          <p:cNvSpPr/>
          <p:nvPr/>
        </p:nvSpPr>
        <p:spPr>
          <a:xfrm>
            <a:off x="571500" y="6076750"/>
            <a:ext cx="8115300" cy="685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latin typeface="Arial" panose="020B0604020202020204" pitchFamily="34" charset="0"/>
                <a:cs typeface="Arial" panose="020B0604020202020204" pitchFamily="34" charset="0"/>
              </a:rPr>
              <a:t>5. KẾT LUẬN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400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685800"/>
            <a:ext cx="8991600" cy="5940425"/>
          </a:xfrm>
          <a:prstGeom prst="rect">
            <a:avLst/>
          </a:prstGeom>
        </p:spPr>
      </p:pic>
    </p:spTree>
    <p:extLst>
      <p:ext uri="{BB962C8B-B14F-4D97-AF65-F5344CB8AC3E}">
        <p14:creationId xmlns:p14="http://schemas.microsoft.com/office/powerpoint/2010/main" val="8482579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sp>
        <p:nvSpPr>
          <p:cNvPr id="10" name="Rectangle 9"/>
          <p:cNvSpPr/>
          <p:nvPr/>
        </p:nvSpPr>
        <p:spPr>
          <a:xfrm>
            <a:off x="0" y="3965138"/>
            <a:ext cx="9144000" cy="1292662"/>
          </a:xfrm>
          <a:prstGeom prst="rect">
            <a:avLst/>
          </a:prstGeom>
        </p:spPr>
        <p:txBody>
          <a:bodyPr wrap="square">
            <a:spAutoFit/>
          </a:bodyPr>
          <a:lstStyle/>
          <a:p>
            <a:pPr algn="just" defTabSz="461963"/>
            <a:r>
              <a:rPr lang="en-US" sz="2600" dirty="0" smtClean="0">
                <a:solidFill>
                  <a:srgbClr val="0000FF"/>
                </a:solidFill>
                <a:latin typeface="Arial" panose="020B0604020202020204" pitchFamily="34" charset="0"/>
                <a:cs typeface="Arial" panose="020B0604020202020204" pitchFamily="34" charset="0"/>
              </a:rPr>
              <a:t>	- CMCN </a:t>
            </a:r>
            <a:r>
              <a:rPr lang="en-US" sz="2600" dirty="0">
                <a:solidFill>
                  <a:srgbClr val="0000FF"/>
                </a:solidFill>
                <a:latin typeface="Arial" panose="020B0604020202020204" pitchFamily="34" charset="0"/>
                <a:cs typeface="Arial" panose="020B0604020202020204" pitchFamily="34" charset="0"/>
              </a:rPr>
              <a:t>4.0 </a:t>
            </a:r>
            <a:r>
              <a:rPr lang="en-US" sz="2600" dirty="0" err="1">
                <a:solidFill>
                  <a:srgbClr val="0000FF"/>
                </a:solidFill>
                <a:latin typeface="Arial" panose="020B0604020202020204" pitchFamily="34" charset="0"/>
                <a:cs typeface="Arial" panose="020B0604020202020204" pitchFamily="34" charset="0"/>
              </a:rPr>
              <a:t>sẽ</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tạo</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ra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sự</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thay</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đổi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mạnh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mẽ</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về</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phân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bố</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nguồn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lực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sản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xuất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cách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thức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sản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xuất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và</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tiêu</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dùng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nhờ</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vào</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sự</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phát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triển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mạnh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mẽ</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của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khoa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học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smtClean="0">
                <a:solidFill>
                  <a:srgbClr val="0000FF"/>
                </a:solidFill>
                <a:latin typeface="Arial" panose="020B0604020202020204" pitchFamily="34" charset="0"/>
                <a:cs typeface="Arial" panose="020B0604020202020204" pitchFamily="34" charset="0"/>
              </a:rPr>
              <a:t>nghệ</a:t>
            </a:r>
            <a:r>
              <a:rPr lang="en-US" sz="2600" dirty="0" smtClean="0">
                <a:solidFill>
                  <a:srgbClr val="0000FF"/>
                </a:solidFill>
                <a:latin typeface="Arial" panose="020B0604020202020204" pitchFamily="34" charset="0"/>
                <a:cs typeface="Arial" panose="020B0604020202020204" pitchFamily="34" charset="0"/>
              </a:rPr>
              <a:t>.</a:t>
            </a:r>
            <a:endParaRPr lang="en-US" sz="2600" dirty="0">
              <a:solidFill>
                <a:srgbClr val="0000FF"/>
              </a:solidFill>
              <a:latin typeface="Arial" panose="020B0604020202020204" pitchFamily="34" charset="0"/>
              <a:cs typeface="Arial" panose="020B0604020202020204" pitchFamily="34" charset="0"/>
            </a:endParaRPr>
          </a:p>
        </p:txBody>
      </p:sp>
      <p:sp>
        <p:nvSpPr>
          <p:cNvPr id="11" name="Rectangle 10"/>
          <p:cNvSpPr/>
          <p:nvPr/>
        </p:nvSpPr>
        <p:spPr>
          <a:xfrm>
            <a:off x="0" y="5334000"/>
            <a:ext cx="9067800" cy="892552"/>
          </a:xfrm>
          <a:prstGeom prst="rect">
            <a:avLst/>
          </a:prstGeom>
        </p:spPr>
        <p:txBody>
          <a:bodyPr wrap="square">
            <a:spAutoFit/>
          </a:bodyPr>
          <a:lstStyle/>
          <a:p>
            <a:pPr algn="just" defTabSz="461963"/>
            <a:r>
              <a:rPr lang="en-US" sz="2600" dirty="0" smtClean="0">
                <a:solidFill>
                  <a:srgbClr val="0000FF"/>
                </a:solidFill>
                <a:latin typeface="Arial" panose="020B0604020202020204" pitchFamily="34" charset="0"/>
                <a:cs typeface="Arial" panose="020B0604020202020204" pitchFamily="34" charset="0"/>
              </a:rPr>
              <a:t>	- </a:t>
            </a:r>
            <a:r>
              <a:rPr lang="en-US" sz="2600" dirty="0" err="1" smtClean="0">
                <a:solidFill>
                  <a:srgbClr val="0000FF"/>
                </a:solidFill>
                <a:latin typeface="Arial" panose="020B0604020202020204" pitchFamily="34" charset="0"/>
                <a:cs typeface="Arial" panose="020B0604020202020204" pitchFamily="34" charset="0"/>
              </a:rPr>
              <a:t>Làn</a:t>
            </a:r>
            <a:r>
              <a:rPr lang="en-US" sz="2600" dirty="0" smtClean="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sóng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nghệ</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mới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với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sản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xuất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thông</a:t>
            </a:r>
            <a:r>
              <a:rPr lang="en-US" sz="2600" dirty="0">
                <a:solidFill>
                  <a:srgbClr val="0000FF"/>
                </a:solidFill>
                <a:latin typeface="Arial" panose="020B0604020202020204" pitchFamily="34" charset="0"/>
                <a:cs typeface="Arial" panose="020B0604020202020204" pitchFamily="34" charset="0"/>
              </a:rPr>
              <a:t> minh </a:t>
            </a:r>
            <a:r>
              <a:rPr lang="en-US" sz="2600" dirty="0" err="1">
                <a:solidFill>
                  <a:srgbClr val="0000FF"/>
                </a:solidFill>
                <a:latin typeface="Arial" panose="020B0604020202020204" pitchFamily="34" charset="0"/>
                <a:cs typeface="Arial" panose="020B0604020202020204" pitchFamily="34" charset="0"/>
              </a:rPr>
              <a:t>sẽ</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giúp</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nghệ</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phát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triển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và</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kéo</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theo</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năng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suất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tăng</a:t>
            </a:r>
            <a:r>
              <a:rPr lang="en-US" sz="2600" dirty="0">
                <a:solidFill>
                  <a:srgbClr val="0000FF"/>
                </a:solidFill>
                <a:latin typeface="Arial" panose="020B0604020202020204" pitchFamily="34" charset="0"/>
                <a:cs typeface="Arial" panose="020B0604020202020204" pitchFamily="34" charset="0"/>
              </a:rPr>
              <a:t> </a:t>
            </a:r>
            <a:r>
              <a:rPr lang="en-US" sz="2600" dirty="0" err="1" smtClean="0">
                <a:solidFill>
                  <a:srgbClr val="0000FF"/>
                </a:solidFill>
                <a:latin typeface="Arial" panose="020B0604020202020204" pitchFamily="34" charset="0"/>
                <a:cs typeface="Arial" panose="020B0604020202020204" pitchFamily="34" charset="0"/>
              </a:rPr>
              <a:t>cao</a:t>
            </a:r>
            <a:r>
              <a:rPr lang="en-US" sz="2600" dirty="0" smtClean="0">
                <a:solidFill>
                  <a:srgbClr val="0000FF"/>
                </a:solidFill>
                <a:latin typeface="Arial" panose="020B0604020202020204" pitchFamily="34" charset="0"/>
                <a:cs typeface="Arial" panose="020B0604020202020204" pitchFamily="34" charset="0"/>
              </a:rPr>
              <a:t>.</a:t>
            </a:r>
            <a:endParaRPr lang="en-US" sz="26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802719"/>
            <a:ext cx="9144000" cy="2092881"/>
          </a:xfrm>
          <a:prstGeom prst="rect">
            <a:avLst/>
          </a:prstGeom>
        </p:spPr>
        <p:txBody>
          <a:bodyPr wrap="square">
            <a:spAutoFit/>
          </a:bodyPr>
          <a:lstStyle/>
          <a:p>
            <a:pPr algn="just" defTabSz="461963"/>
            <a:r>
              <a:rPr lang="en-US" sz="2600" dirty="0" smtClean="0">
                <a:solidFill>
                  <a:srgbClr val="0000FF"/>
                </a:solidFill>
                <a:latin typeface="Arial" panose="020B0604020202020204" pitchFamily="34" charset="0"/>
                <a:cs typeface="Arial" panose="020B0604020202020204" pitchFamily="34" charset="0"/>
              </a:rPr>
              <a:t>	- CMCN 4.0 </a:t>
            </a:r>
            <a:r>
              <a:rPr lang="en-US" sz="2600" dirty="0" err="1">
                <a:solidFill>
                  <a:srgbClr val="0000FF"/>
                </a:solidFill>
                <a:latin typeface="Arial" panose="020B0604020202020204" pitchFamily="34" charset="0"/>
                <a:cs typeface="Arial" panose="020B0604020202020204" pitchFamily="34" charset="0"/>
              </a:rPr>
              <a:t>bắt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đầu</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xuất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hiện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từ</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thập</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niên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đầu</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tiên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của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thế</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kỷ</a:t>
            </a:r>
            <a:r>
              <a:rPr lang="en-US" sz="2600" dirty="0">
                <a:solidFill>
                  <a:srgbClr val="0000FF"/>
                </a:solidFill>
                <a:latin typeface="Arial" panose="020B0604020202020204" pitchFamily="34" charset="0"/>
                <a:cs typeface="Arial" panose="020B0604020202020204" pitchFamily="34" charset="0"/>
              </a:rPr>
              <a:t> </a:t>
            </a:r>
            <a:r>
              <a:rPr lang="en-US" sz="2600" dirty="0" smtClean="0">
                <a:solidFill>
                  <a:srgbClr val="0000FF"/>
                </a:solidFill>
                <a:latin typeface="Arial" panose="020B0604020202020204" pitchFamily="34" charset="0"/>
                <a:cs typeface="Arial" panose="020B0604020202020204" pitchFamily="34" charset="0"/>
              </a:rPr>
              <a:t>XXI. CMCN 4.0 </a:t>
            </a:r>
            <a:r>
              <a:rPr lang="en-US" sz="2600" dirty="0" err="1" smtClean="0">
                <a:solidFill>
                  <a:srgbClr val="0000FF"/>
                </a:solidFill>
                <a:latin typeface="Arial" panose="020B0604020202020204" pitchFamily="34" charset="0"/>
                <a:cs typeface="Arial" panose="020B0604020202020204" pitchFamily="34" charset="0"/>
              </a:rPr>
              <a:t>là</a:t>
            </a:r>
            <a:r>
              <a:rPr lang="en-US" sz="2600" dirty="0" smtClean="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sự</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gắn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kết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giữa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các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nền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smtClean="0">
                <a:solidFill>
                  <a:srgbClr val="0000FF"/>
                </a:solidFill>
                <a:latin typeface="Arial" panose="020B0604020202020204" pitchFamily="34" charset="0"/>
                <a:cs typeface="Arial" panose="020B0604020202020204" pitchFamily="34" charset="0"/>
              </a:rPr>
              <a:t>nghệ</a:t>
            </a:r>
            <a:r>
              <a:rPr lang="en-US" sz="2600" dirty="0" smtClean="0">
                <a:solidFill>
                  <a:srgbClr val="0000FF"/>
                </a:solidFill>
                <a:latin typeface="Arial" panose="020B0604020202020204" pitchFamily="34" charset="0"/>
                <a:cs typeface="Arial" panose="020B0604020202020204" pitchFamily="34" charset="0"/>
              </a:rPr>
              <a:t>, </a:t>
            </a:r>
            <a:r>
              <a:rPr lang="en-US" sz="2600" dirty="0" err="1" smtClean="0">
                <a:solidFill>
                  <a:srgbClr val="0000FF"/>
                </a:solidFill>
                <a:latin typeface="Arial" panose="020B0604020202020204" pitchFamily="34" charset="0"/>
                <a:cs typeface="Arial" panose="020B0604020202020204" pitchFamily="34" charset="0"/>
              </a:rPr>
              <a:t>là</a:t>
            </a:r>
            <a:r>
              <a:rPr lang="en-US" sz="2600" dirty="0" smtClean="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cuộc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cách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mạng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về</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sản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xuất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thông</a:t>
            </a:r>
            <a:r>
              <a:rPr lang="en-US" sz="2600" dirty="0">
                <a:solidFill>
                  <a:srgbClr val="0000FF"/>
                </a:solidFill>
                <a:latin typeface="Arial" panose="020B0604020202020204" pitchFamily="34" charset="0"/>
                <a:cs typeface="Arial" panose="020B0604020202020204" pitchFamily="34" charset="0"/>
              </a:rPr>
              <a:t> minh </a:t>
            </a:r>
            <a:r>
              <a:rPr lang="en-US" sz="2600" dirty="0" err="1">
                <a:solidFill>
                  <a:srgbClr val="0000FF"/>
                </a:solidFill>
                <a:latin typeface="Arial" panose="020B0604020202020204" pitchFamily="34" charset="0"/>
                <a:cs typeface="Arial" panose="020B0604020202020204" pitchFamily="34" charset="0"/>
              </a:rPr>
              <a:t>dựa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trên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các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thành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tựu</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đột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phá</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trong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các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lĩnh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vực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nghệ</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khác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nhau</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với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nền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tảng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là</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các</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đột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phá</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của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nghệ</a:t>
            </a:r>
            <a:r>
              <a:rPr lang="en-US" sz="2600" dirty="0">
                <a:solidFill>
                  <a:srgbClr val="0000FF"/>
                </a:solidFill>
                <a:latin typeface="Arial" panose="020B0604020202020204" pitchFamily="34" charset="0"/>
                <a:cs typeface="Arial" panose="020B0604020202020204" pitchFamily="34" charset="0"/>
              </a:rPr>
              <a:t> </a:t>
            </a:r>
            <a:r>
              <a:rPr lang="en-US" sz="2600" dirty="0" err="1" smtClean="0">
                <a:solidFill>
                  <a:srgbClr val="0000FF"/>
                </a:solidFill>
                <a:latin typeface="Arial" panose="020B0604020202020204" pitchFamily="34" charset="0"/>
                <a:cs typeface="Arial" panose="020B0604020202020204" pitchFamily="34" charset="0"/>
              </a:rPr>
              <a:t>số</a:t>
            </a:r>
            <a:r>
              <a:rPr lang="en-US" sz="2600" dirty="0" smtClean="0">
                <a:solidFill>
                  <a:srgbClr val="0000FF"/>
                </a:solidFill>
                <a:latin typeface="Arial" panose="020B0604020202020204" pitchFamily="34" charset="0"/>
                <a:cs typeface="Arial" panose="020B0604020202020204" pitchFamily="34" charset="0"/>
              </a:rPr>
              <a:t>.</a:t>
            </a:r>
            <a:endParaRPr lang="en-US" sz="2600" dirty="0">
              <a:solidFill>
                <a:srgbClr val="0000FF"/>
              </a:solidFill>
              <a:latin typeface="Arial" panose="020B0604020202020204" pitchFamily="34" charset="0"/>
              <a:cs typeface="Arial" panose="020B0604020202020204" pitchFamily="34" charset="0"/>
            </a:endParaRPr>
          </a:p>
        </p:txBody>
      </p:sp>
      <p:sp>
        <p:nvSpPr>
          <p:cNvPr id="2" name="Rectangle 1"/>
          <p:cNvSpPr/>
          <p:nvPr/>
        </p:nvSpPr>
        <p:spPr>
          <a:xfrm>
            <a:off x="0" y="2993648"/>
            <a:ext cx="9144000" cy="892552"/>
          </a:xfrm>
          <a:prstGeom prst="rect">
            <a:avLst/>
          </a:prstGeom>
        </p:spPr>
        <p:txBody>
          <a:bodyPr wrap="square">
            <a:spAutoFit/>
          </a:bodyPr>
          <a:lstStyle/>
          <a:p>
            <a:pPr algn="just" defTabSz="461963"/>
            <a:r>
              <a:rPr lang="en-US" sz="2600" dirty="0" smtClean="0">
                <a:solidFill>
                  <a:srgbClr val="0000FF"/>
                </a:solidFill>
                <a:latin typeface="Arial" panose="020B0604020202020204" pitchFamily="34" charset="0"/>
                <a:cs typeface="Arial" panose="020B0604020202020204" pitchFamily="34" charset="0"/>
              </a:rPr>
              <a:t>	- </a:t>
            </a:r>
            <a:r>
              <a:rPr lang="en-US" sz="2600" dirty="0" err="1" smtClean="0">
                <a:solidFill>
                  <a:srgbClr val="0000FF"/>
                </a:solidFill>
                <a:latin typeface="Arial" panose="020B0604020202020204" pitchFamily="34" charset="0"/>
                <a:cs typeface="Arial" panose="020B0604020202020204" pitchFamily="34" charset="0"/>
              </a:rPr>
              <a:t>Trung</a:t>
            </a:r>
            <a:r>
              <a:rPr lang="en-US" sz="2600" dirty="0" smtClean="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tâm</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của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cuộc</a:t>
            </a:r>
            <a:r>
              <a:rPr lang="en-US" sz="2600" dirty="0">
                <a:solidFill>
                  <a:srgbClr val="0000FF"/>
                </a:solidFill>
                <a:latin typeface="Arial" panose="020B0604020202020204" pitchFamily="34" charset="0"/>
                <a:cs typeface="Arial" panose="020B0604020202020204" pitchFamily="34" charset="0"/>
              </a:rPr>
              <a:t> CMCN 4.0 </a:t>
            </a:r>
            <a:r>
              <a:rPr lang="en-US" sz="2600" dirty="0" err="1">
                <a:solidFill>
                  <a:srgbClr val="0000FF"/>
                </a:solidFill>
                <a:latin typeface="Arial" panose="020B0604020202020204" pitchFamily="34" charset="0"/>
                <a:cs typeface="Arial" panose="020B0604020202020204" pitchFamily="34" charset="0"/>
              </a:rPr>
              <a:t>là</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công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nghệ</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thông</a:t>
            </a:r>
            <a:r>
              <a:rPr lang="en-US" sz="2600" dirty="0">
                <a:solidFill>
                  <a:srgbClr val="0000FF"/>
                </a:solidFill>
                <a:latin typeface="Arial" panose="020B0604020202020204" pitchFamily="34" charset="0"/>
                <a:cs typeface="Arial" panose="020B0604020202020204" pitchFamily="34" charset="0"/>
              </a:rPr>
              <a:t> tin </a:t>
            </a:r>
            <a:r>
              <a:rPr lang="en-US" sz="2600" dirty="0" err="1">
                <a:solidFill>
                  <a:srgbClr val="0000FF"/>
                </a:solidFill>
                <a:latin typeface="Arial" panose="020B0604020202020204" pitchFamily="34" charset="0"/>
                <a:cs typeface="Arial" panose="020B0604020202020204" pitchFamily="34" charset="0"/>
              </a:rPr>
              <a:t>và</a:t>
            </a:r>
            <a:r>
              <a:rPr lang="en-US" sz="2600" dirty="0">
                <a:solidFill>
                  <a:srgbClr val="0000FF"/>
                </a:solidFill>
                <a:latin typeface="Arial" panose="020B0604020202020204" pitchFamily="34" charset="0"/>
                <a:cs typeface="Arial" panose="020B0604020202020204" pitchFamily="34" charset="0"/>
              </a:rPr>
              <a:t> internet </a:t>
            </a:r>
            <a:r>
              <a:rPr lang="en-US" sz="2600" dirty="0" err="1">
                <a:solidFill>
                  <a:srgbClr val="0000FF"/>
                </a:solidFill>
                <a:latin typeface="Arial" panose="020B0604020202020204" pitchFamily="34" charset="0"/>
                <a:cs typeface="Arial" panose="020B0604020202020204" pitchFamily="34" charset="0"/>
              </a:rPr>
              <a:t>kết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nối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vạn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vật</a:t>
            </a:r>
            <a:r>
              <a:rPr lang="en-US" sz="2600" dirty="0">
                <a:solidFill>
                  <a:srgbClr val="0000FF"/>
                </a:solidFill>
                <a:latin typeface="Arial" panose="020B0604020202020204" pitchFamily="34" charset="0"/>
                <a:cs typeface="Arial" panose="020B0604020202020204" pitchFamily="34" charset="0"/>
              </a:rPr>
              <a:t> (</a:t>
            </a:r>
            <a:r>
              <a:rPr lang="en-US" sz="2600" dirty="0" err="1" smtClean="0">
                <a:solidFill>
                  <a:srgbClr val="0000FF"/>
                </a:solidFill>
                <a:latin typeface="Arial" panose="020B0604020202020204" pitchFamily="34" charset="0"/>
                <a:cs typeface="Arial" panose="020B0604020202020204" pitchFamily="34" charset="0"/>
              </a:rPr>
              <a:t>IoT</a:t>
            </a:r>
            <a:r>
              <a:rPr lang="en-US" sz="2600" dirty="0" smtClean="0">
                <a:solidFill>
                  <a:srgbClr val="0000FF"/>
                </a:solidFill>
                <a:latin typeface="Arial" panose="020B0604020202020204" pitchFamily="34" charset="0"/>
                <a:cs typeface="Arial" panose="020B0604020202020204" pitchFamily="34" charset="0"/>
              </a:rPr>
              <a:t>).</a:t>
            </a:r>
            <a:endParaRPr lang="en-US" sz="26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428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0" y="830282"/>
            <a:ext cx="9144000" cy="3970318"/>
          </a:xfrm>
          <a:prstGeom prst="rect">
            <a:avLst/>
          </a:prstGeom>
        </p:spPr>
        <p:txBody>
          <a:bodyPr wrap="square">
            <a:spAutoFit/>
          </a:bodyPr>
          <a:lstStyle/>
          <a:p>
            <a:pPr algn="just"/>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thiếu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nhiệm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đào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tạo</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(GDNN),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Tự</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 TP.HCM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thích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đòi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hỏi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động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cxnSp>
        <p:nvCxnSpPr>
          <p:cNvPr id="5" name="Straight Arrow Connector 4"/>
          <p:cNvCxnSpPr/>
          <p:nvPr/>
        </p:nvCxnSpPr>
        <p:spPr>
          <a:xfrm>
            <a:off x="487680" y="1143000"/>
            <a:ext cx="274320" cy="0"/>
          </a:xfrm>
          <a:prstGeom prst="straightConnector1">
            <a:avLst/>
          </a:prstGeom>
          <a:ln>
            <a:solidFill>
              <a:srgbClr val="0000FF"/>
            </a:solidFill>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38048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
        <p:nvSpPr>
          <p:cNvPr id="5" name="Rounded Rectangle 4"/>
          <p:cNvSpPr/>
          <p:nvPr/>
        </p:nvSpPr>
        <p:spPr>
          <a:xfrm>
            <a:off x="76200" y="2971800"/>
            <a:ext cx="1359568" cy="144780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smtClean="0">
                <a:latin typeface="Arial" panose="020B0604020202020204" pitchFamily="34" charset="0"/>
                <a:cs typeface="Arial" panose="020B0604020202020204" pitchFamily="34" charset="0"/>
              </a:rPr>
              <a:t>CMCN 4.0</a:t>
            </a:r>
            <a:endParaRPr lang="en-US" sz="2700" b="1" dirty="0">
              <a:latin typeface="Arial" panose="020B0604020202020204" pitchFamily="34" charset="0"/>
              <a:cs typeface="Arial" panose="020B0604020202020204" pitchFamily="34" charset="0"/>
            </a:endParaRPr>
          </a:p>
        </p:txBody>
      </p:sp>
      <p:sp>
        <p:nvSpPr>
          <p:cNvPr id="8" name="Rounded Rectangle 7"/>
          <p:cNvSpPr/>
          <p:nvPr/>
        </p:nvSpPr>
        <p:spPr>
          <a:xfrm>
            <a:off x="2209800" y="1286577"/>
            <a:ext cx="6858000" cy="1228023"/>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nhất</a:t>
            </a:r>
            <a:r>
              <a:rPr lang="en-US" sz="2800" i="1" dirty="0">
                <a:solidFill>
                  <a:schemeClr val="bg1"/>
                </a:solidFill>
                <a:latin typeface="Arial" panose="020B0604020202020204" pitchFamily="34" charset="0"/>
                <a:cs typeface="Arial" panose="020B0604020202020204" pitchFamily="34" charset="0"/>
              </a:rPr>
              <a:t>,</a:t>
            </a:r>
            <a:r>
              <a:rPr lang="en-US" sz="2800" i="1"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a:t>
            </a:r>
            <a:r>
              <a:rPr lang="en-US" sz="2800" dirty="0" err="1" smtClean="0">
                <a:solidFill>
                  <a:schemeClr val="bg1"/>
                </a:solidFill>
                <a:latin typeface="Arial" panose="020B0604020202020204" pitchFamily="34" charset="0"/>
                <a:cs typeface="Arial" panose="020B0604020202020204" pitchFamily="34" charset="0"/>
              </a:rPr>
              <a:t>ạo</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điều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kiện</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để</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nhà</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a:t>
            </a:r>
            <a:r>
              <a:rPr lang="en-US" sz="2800" dirty="0" err="1" smtClean="0">
                <a:solidFill>
                  <a:schemeClr val="bg1"/>
                </a:solidFill>
                <a:latin typeface="Arial" panose="020B0604020202020204" pitchFamily="34" charset="0"/>
                <a:cs typeface="Arial" panose="020B0604020202020204" pitchFamily="34" charset="0"/>
              </a:rPr>
              <a:t>ổi</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mới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tư</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duy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phương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pháp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đào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tạo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học</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tập</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9" name="Rounded Rectangle 8"/>
          <p:cNvSpPr/>
          <p:nvPr/>
        </p:nvSpPr>
        <p:spPr>
          <a:xfrm>
            <a:off x="2209800" y="3124199"/>
            <a:ext cx="6858000" cy="1143001"/>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hai</a:t>
            </a:r>
            <a:r>
              <a:rPr lang="en-US" sz="2800" i="1" dirty="0" smtClean="0">
                <a:solidFill>
                  <a:schemeClr val="bg1"/>
                </a:solidFill>
                <a:latin typeface="Arial" panose="020B0604020202020204" pitchFamily="34" charset="0"/>
                <a:cs typeface="Arial" panose="020B0604020202020204" pitchFamily="34" charset="0"/>
              </a:rPr>
              <a:t>, </a:t>
            </a:r>
            <a:r>
              <a:rPr lang="en-US" sz="2800" dirty="0" smtClean="0">
                <a:solidFill>
                  <a:schemeClr val="bg1"/>
                </a:solidFill>
                <a:latin typeface="Arial" panose="020B0604020202020204" pitchFamily="34" charset="0"/>
                <a:cs typeface="Arial" panose="020B0604020202020204" pitchFamily="34" charset="0"/>
              </a:rPr>
              <a:t>SV </a:t>
            </a:r>
            <a:r>
              <a:rPr lang="en-US" sz="2800" dirty="0" err="1" smtClean="0">
                <a:solidFill>
                  <a:schemeClr val="bg1"/>
                </a:solidFill>
                <a:latin typeface="Arial" panose="020B0604020202020204" pitchFamily="34" charset="0"/>
                <a:cs typeface="Arial" panose="020B0604020202020204" pitchFamily="34" charset="0"/>
              </a:rPr>
              <a:t>tốt</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nghiệp</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đáp</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ứng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yêu</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cầu</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của</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thị</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lao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động</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10" name="Rounded Rectangle 9"/>
          <p:cNvSpPr/>
          <p:nvPr/>
        </p:nvSpPr>
        <p:spPr>
          <a:xfrm>
            <a:off x="2209800" y="5029200"/>
            <a:ext cx="6858000" cy="1143000"/>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ba</a:t>
            </a:r>
            <a:r>
              <a:rPr lang="en-US" sz="2800" i="1"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kỹ</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năng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mới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trong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lao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cần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phải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truyền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tải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và</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thực</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hiện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trong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cxnSp>
        <p:nvCxnSpPr>
          <p:cNvPr id="12" name="Straight Arrow Connector 11"/>
          <p:cNvCxnSpPr>
            <a:stCxn id="5" idx="3"/>
            <a:endCxn id="8" idx="1"/>
          </p:cNvCxnSpPr>
          <p:nvPr/>
        </p:nvCxnSpPr>
        <p:spPr>
          <a:xfrm flipV="1">
            <a:off x="1435768" y="1900589"/>
            <a:ext cx="774032" cy="179511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5" idx="3"/>
            <a:endCxn id="9" idx="1"/>
          </p:cNvCxnSpPr>
          <p:nvPr/>
        </p:nvCxnSpPr>
        <p:spPr>
          <a:xfrm>
            <a:off x="1435768" y="3695700"/>
            <a:ext cx="774032"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5" idx="3"/>
            <a:endCxn id="10" idx="1"/>
          </p:cNvCxnSpPr>
          <p:nvPr/>
        </p:nvCxnSpPr>
        <p:spPr>
          <a:xfrm>
            <a:off x="1435768" y="3695700"/>
            <a:ext cx="774032" cy="19050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500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inVertical)">
                                      <p:cBhvr>
                                        <p:cTn id="29" dur="500"/>
                                        <p:tgtEl>
                                          <p:spTgt spid="22"/>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085195"/>
            <a:ext cx="9144000" cy="440120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Chỉ</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24/CT-</a:t>
            </a:r>
            <a:r>
              <a:rPr lang="en-US" sz="2800" dirty="0" err="1">
                <a:solidFill>
                  <a:srgbClr val="0000FF"/>
                </a:solidFill>
                <a:latin typeface="Arial" panose="020B0604020202020204" pitchFamily="34" charset="0"/>
                <a:cs typeface="Arial" panose="020B0604020202020204" pitchFamily="34" charset="0"/>
              </a:rPr>
              <a:t>TTg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ngày</a:t>
            </a:r>
            <a:r>
              <a:rPr lang="en-US" sz="2800" dirty="0">
                <a:solidFill>
                  <a:srgbClr val="0000FF"/>
                </a:solidFill>
                <a:latin typeface="Arial" panose="020B0604020202020204" pitchFamily="34" charset="0"/>
                <a:cs typeface="Arial" panose="020B0604020202020204" pitchFamily="34" charset="0"/>
              </a:rPr>
              <a:t> 28/5/2020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phủ</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việc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đẩy</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mạnh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phát</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triển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nhân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lực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có</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kỹ</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góp</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nâng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cao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suất</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lao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động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lực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cạnh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tranh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quốc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gia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tình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hình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mới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đã</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chỉ</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ra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hạn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chế</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Quy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cấu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vẫn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chưa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xã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cảnh</a:t>
            </a:r>
            <a:r>
              <a:rPr lang="en-US" sz="2800" dirty="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ảnh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hưởng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dịch</a:t>
            </a:r>
            <a:r>
              <a:rPr lang="en-US" sz="2800" dirty="0">
                <a:solidFill>
                  <a:srgbClr val="0000FF"/>
                </a:solidFill>
                <a:latin typeface="Arial" panose="020B0604020202020204" pitchFamily="34" charset="0"/>
                <a:cs typeface="Arial" panose="020B0604020202020204" pitchFamily="34" charset="0"/>
              </a:rPr>
              <a:t> Covid-19,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a:t>
            </a:r>
          </a:p>
        </p:txBody>
      </p:sp>
      <p:sp>
        <p:nvSpPr>
          <p:cNvPr id="6"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Tree>
    <p:extLst>
      <p:ext uri="{BB962C8B-B14F-4D97-AF65-F5344CB8AC3E}">
        <p14:creationId xmlns:p14="http://schemas.microsoft.com/office/powerpoint/2010/main" val="317894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66800"/>
            <a:ext cx="9144000" cy="3970318"/>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Tp.HCM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thống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GDNN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viên</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nhằm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to </a:t>
            </a:r>
            <a:r>
              <a:rPr lang="en-US" sz="2800" dirty="0" err="1">
                <a:solidFill>
                  <a:srgbClr val="0000FF"/>
                </a:solidFill>
                <a:latin typeface="Arial" panose="020B0604020202020204" pitchFamily="34" charset="0"/>
                <a:cs typeface="Arial" panose="020B0604020202020204" pitchFamily="34" charset="0"/>
              </a:rPr>
              <a:t>lớn</a:t>
            </a:r>
            <a:r>
              <a:rPr lang="en-US" sz="2800" dirty="0">
                <a:solidFill>
                  <a:srgbClr val="0000FF"/>
                </a:solidFill>
                <a:latin typeface="Arial" panose="020B0604020202020204" pitchFamily="34" charset="0"/>
                <a:cs typeface="Arial" panose="020B0604020202020204" pitchFamily="34" charset="0"/>
              </a:rPr>
              <a:t> do CMCN 4.0 </a:t>
            </a:r>
            <a:r>
              <a:rPr lang="en-US" sz="2800" dirty="0" err="1">
                <a:solidFill>
                  <a:srgbClr val="0000FF"/>
                </a:solidFill>
                <a:latin typeface="Arial" panose="020B0604020202020204" pitchFamily="34" charset="0"/>
                <a:cs typeface="Arial" panose="020B0604020202020204" pitchFamily="34" charset="0"/>
              </a:rPr>
              <a:t>mang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lại</a:t>
            </a:r>
            <a:r>
              <a:rPr lang="en-US" sz="2800" dirty="0">
                <a:solidFill>
                  <a:srgbClr val="0000FF"/>
                </a:solidFill>
                <a:latin typeface="Arial" panose="020B0604020202020204" pitchFamily="34" charset="0"/>
                <a:cs typeface="Arial" panose="020B0604020202020204" pitchFamily="34" charset="0"/>
              </a:rPr>
              <a:t>. Qua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góp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tầm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Việt</a:t>
            </a:r>
            <a:r>
              <a:rPr lang="en-US" sz="2800" dirty="0">
                <a:solidFill>
                  <a:srgbClr val="0000FF"/>
                </a:solidFill>
                <a:latin typeface="Arial" panose="020B0604020202020204" pitchFamily="34" charset="0"/>
                <a:cs typeface="Arial" panose="020B0604020202020204" pitchFamily="34" charset="0"/>
              </a:rPr>
              <a:t> Nam,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a:t>
            </a:r>
          </a:p>
        </p:txBody>
      </p:sp>
      <p:sp>
        <p:nvSpPr>
          <p:cNvPr id="5"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Tree>
    <p:extLst>
      <p:ext uri="{BB962C8B-B14F-4D97-AF65-F5344CB8AC3E}">
        <p14:creationId xmlns:p14="http://schemas.microsoft.com/office/powerpoint/2010/main" val="2357709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70C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3. </a:t>
            </a:r>
            <a:r>
              <a:rPr lang="en-US" sz="2800" b="1" dirty="0">
                <a:solidFill>
                  <a:schemeClr val="bg1"/>
                </a:solidFill>
                <a:latin typeface="Arial" panose="020B0604020202020204" pitchFamily="34" charset="0"/>
                <a:cs typeface="Arial" panose="020B0604020202020204" pitchFamily="34" charset="0"/>
              </a:rPr>
              <a:t>NHỮNG YÊU CẦU ĐẶT RA ĐỐI VỚI GIẢNG VIÊN TRƯỜNG CAO ĐẲNG LÝ TỰ TRỌNG TP.HCM ĐÁP ỨNG SỰ PHÁT TRIỂN CỦA CMCN </a:t>
            </a:r>
            <a:r>
              <a:rPr lang="en-US" sz="2800" b="1" dirty="0" smtClean="0">
                <a:solidFill>
                  <a:schemeClr val="bg1"/>
                </a:solidFill>
                <a:latin typeface="Arial" panose="020B0604020202020204" pitchFamily="34" charset="0"/>
                <a:cs typeface="Arial" panose="020B0604020202020204" pitchFamily="34" charset="0"/>
              </a:rPr>
              <a:t>4.0</a:t>
            </a:r>
            <a:endParaRPr lang="en-US" sz="2800" b="1" dirty="0">
              <a:solidFill>
                <a:schemeClr val="bg1"/>
              </a:solidFill>
              <a:latin typeface="Arial" panose="020B0604020202020204" pitchFamily="34" charset="0"/>
              <a:cs typeface="Arial" panose="020B0604020202020204" pitchFamily="34" charset="0"/>
            </a:endParaRPr>
          </a:p>
        </p:txBody>
      </p:sp>
      <p:sp>
        <p:nvSpPr>
          <p:cNvPr id="8" name="Rounded Rectangle 7"/>
          <p:cNvSpPr/>
          <p:nvPr/>
        </p:nvSpPr>
        <p:spPr>
          <a:xfrm>
            <a:off x="76200" y="2929053"/>
            <a:ext cx="1219200" cy="23622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rial" panose="020B0604020202020204" pitchFamily="34" charset="0"/>
                <a:cs typeface="Arial" panose="020B0604020202020204" pitchFamily="34" charset="0"/>
              </a:rPr>
              <a:t>Yêu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cầu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đối</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với</a:t>
            </a:r>
            <a:r>
              <a:rPr lang="en-US" sz="2800" dirty="0" smtClean="0">
                <a:latin typeface="Arial" panose="020B0604020202020204" pitchFamily="34" charset="0"/>
                <a:cs typeface="Arial" panose="020B0604020202020204" pitchFamily="34" charset="0"/>
              </a:rPr>
              <a:t> GV</a:t>
            </a:r>
            <a:endParaRPr lang="en-US" sz="2800" dirty="0">
              <a:latin typeface="Arial" panose="020B0604020202020204" pitchFamily="34" charset="0"/>
              <a:cs typeface="Arial" panose="020B0604020202020204" pitchFamily="34" charset="0"/>
            </a:endParaRPr>
          </a:p>
        </p:txBody>
      </p:sp>
      <p:sp>
        <p:nvSpPr>
          <p:cNvPr id="9" name="Rounded Rectangle 8"/>
          <p:cNvSpPr/>
          <p:nvPr/>
        </p:nvSpPr>
        <p:spPr>
          <a:xfrm>
            <a:off x="1981200" y="1447800"/>
            <a:ext cx="7010400" cy="1676400"/>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nhất</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đội</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cần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có</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trình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chuyên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môn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bậc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nghề</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nghiệp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vụ</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sự</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phạm</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cao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hiểu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biết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sâu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rộng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nhiều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lĩnh</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vực</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10" name="Rounded Rectangle 9"/>
          <p:cNvSpPr/>
          <p:nvPr/>
        </p:nvSpPr>
        <p:spPr>
          <a:xfrm>
            <a:off x="1981200" y="3276600"/>
            <a:ext cx="7010400" cy="1676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hai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ngũ</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phải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có</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khả</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năng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thích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ứng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tiếp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cận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nhanh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với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sự</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phát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triển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trường</a:t>
            </a:r>
            <a:r>
              <a:rPr lang="en-US" sz="2800" dirty="0">
                <a:solidFill>
                  <a:schemeClr val="bg1"/>
                </a:solidFill>
                <a:latin typeface="Arial" panose="020B0604020202020204" pitchFamily="34" charset="0"/>
                <a:cs typeface="Arial" panose="020B0604020202020204" pitchFamily="34" charset="0"/>
              </a:rPr>
              <a:t>.</a:t>
            </a:r>
          </a:p>
        </p:txBody>
      </p:sp>
      <p:sp>
        <p:nvSpPr>
          <p:cNvPr id="12" name="Rounded Rectangle 11"/>
          <p:cNvSpPr/>
          <p:nvPr/>
        </p:nvSpPr>
        <p:spPr>
          <a:xfrm>
            <a:off x="1981200" y="5105400"/>
            <a:ext cx="7010400" cy="1676400"/>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ngũ</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đáp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ứng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yêu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cầu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về</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ngoại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ngữ</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công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nghệ</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thông</a:t>
            </a:r>
            <a:r>
              <a:rPr lang="en-US" sz="2800" dirty="0">
                <a:solidFill>
                  <a:schemeClr val="bg1"/>
                </a:solidFill>
                <a:latin typeface="Arial" panose="020B0604020202020204" pitchFamily="34" charset="0"/>
                <a:cs typeface="Arial" panose="020B0604020202020204" pitchFamily="34" charset="0"/>
              </a:rPr>
              <a:t> tin.</a:t>
            </a:r>
          </a:p>
        </p:txBody>
      </p:sp>
      <p:cxnSp>
        <p:nvCxnSpPr>
          <p:cNvPr id="14" name="Straight Arrow Connector 13"/>
          <p:cNvCxnSpPr>
            <a:stCxn id="8" idx="3"/>
            <a:endCxn id="9" idx="1"/>
          </p:cNvCxnSpPr>
          <p:nvPr/>
        </p:nvCxnSpPr>
        <p:spPr>
          <a:xfrm flipV="1">
            <a:off x="1295400" y="2286000"/>
            <a:ext cx="685800" cy="1824153"/>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8" idx="3"/>
            <a:endCxn id="10" idx="1"/>
          </p:cNvCxnSpPr>
          <p:nvPr/>
        </p:nvCxnSpPr>
        <p:spPr>
          <a:xfrm>
            <a:off x="1295400" y="4110153"/>
            <a:ext cx="685800" cy="4647"/>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8" idx="3"/>
          </p:cNvCxnSpPr>
          <p:nvPr/>
        </p:nvCxnSpPr>
        <p:spPr>
          <a:xfrm>
            <a:off x="1295400" y="4110153"/>
            <a:ext cx="685800" cy="201930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770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barn(inVertical)">
                                      <p:cBhvr>
                                        <p:cTn id="20" dur="500"/>
                                        <p:tgtEl>
                                          <p:spTgt spid="18"/>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barn(inVertical)">
                                      <p:cBhvr>
                                        <p:cTn id="28" dur="500"/>
                                        <p:tgtEl>
                                          <p:spTgt spid="20"/>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5" name="Rounded Rectangle 4"/>
          <p:cNvSpPr/>
          <p:nvPr/>
        </p:nvSpPr>
        <p:spPr>
          <a:xfrm>
            <a:off x="36458" y="1418304"/>
            <a:ext cx="9048550" cy="79149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nhất</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Luôn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luôn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đổi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mới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phương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pháp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dạy</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đáp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ứng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sự</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đa</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tính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cách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của</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người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học</a:t>
            </a:r>
            <a:r>
              <a:rPr lang="en-US" sz="2600" dirty="0">
                <a:solidFill>
                  <a:schemeClr val="bg1"/>
                </a:solidFill>
                <a:latin typeface="Arial" panose="020B0604020202020204" pitchFamily="34" charset="0"/>
                <a:cs typeface="Arial" panose="020B0604020202020204" pitchFamily="34" charset="0"/>
              </a:rPr>
              <a:t>:</a:t>
            </a:r>
          </a:p>
        </p:txBody>
      </p:sp>
      <p:sp>
        <p:nvSpPr>
          <p:cNvPr id="13" name="Rounded Rectangle 12"/>
          <p:cNvSpPr/>
          <p:nvPr/>
        </p:nvSpPr>
        <p:spPr>
          <a:xfrm>
            <a:off x="38500" y="2332704"/>
            <a:ext cx="9048550" cy="791496"/>
          </a:xfrm>
          <a:prstGeom prst="roundRect">
            <a:avLst/>
          </a:prstGeom>
          <a:solidFill>
            <a:srgbClr val="33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hai</a:t>
            </a:r>
            <a:r>
              <a:rPr lang="en-US" sz="2600" i="1" dirty="0" smtClean="0">
                <a:solidFill>
                  <a:srgbClr val="FFFF00"/>
                </a:solidFill>
                <a:latin typeface="Arial" panose="020B0604020202020204" pitchFamily="34" charset="0"/>
                <a:cs typeface="Arial" panose="020B0604020202020204" pitchFamily="34" charset="0"/>
              </a:rPr>
              <a:t>: </a:t>
            </a:r>
            <a:r>
              <a:rPr lang="en-US" sz="2600" dirty="0" err="1" smtClean="0">
                <a:solidFill>
                  <a:schemeClr val="bg1"/>
                </a:solidFill>
                <a:latin typeface="Arial" panose="020B0604020202020204" pitchFamily="34" charset="0"/>
                <a:cs typeface="Arial" panose="020B0604020202020204" pitchFamily="34" charset="0"/>
              </a:rPr>
              <a:t>Nâng</a:t>
            </a:r>
            <a:r>
              <a:rPr lang="en-US" sz="2600" dirty="0" smtClean="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cao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năng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lực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sử</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dụng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các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phương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tiện</a:t>
            </a:r>
            <a:r>
              <a:rPr lang="en-US" sz="2600" dirty="0">
                <a:solidFill>
                  <a:schemeClr val="bg1"/>
                </a:solidFill>
                <a:latin typeface="Arial" panose="020B0604020202020204" pitchFamily="34" charset="0"/>
                <a:cs typeface="Arial" panose="020B0604020202020204" pitchFamily="34" charset="0"/>
              </a:rPr>
              <a:t> </a:t>
            </a:r>
            <a:r>
              <a:rPr lang="en-US" sz="2600" dirty="0" smtClean="0">
                <a:solidFill>
                  <a:schemeClr val="bg1"/>
                </a:solidFill>
                <a:latin typeface="Arial" panose="020B0604020202020204" pitchFamily="34" charset="0"/>
                <a:cs typeface="Arial" panose="020B0604020202020204" pitchFamily="34" charset="0"/>
              </a:rPr>
              <a:t>CN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phục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vụ</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quá</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trình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dạy</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học</a:t>
            </a:r>
            <a:r>
              <a:rPr lang="en-US" sz="2600" dirty="0">
                <a:solidFill>
                  <a:schemeClr val="bg1"/>
                </a:solidFill>
                <a:latin typeface="Arial" panose="020B0604020202020204" pitchFamily="34" charset="0"/>
                <a:cs typeface="Arial" panose="020B0604020202020204" pitchFamily="34" charset="0"/>
              </a:rPr>
              <a:t>:</a:t>
            </a:r>
            <a:r>
              <a:rPr lang="en-US" sz="2600" i="1" dirty="0">
                <a:solidFill>
                  <a:schemeClr val="bg1"/>
                </a:solidFill>
                <a:latin typeface="Arial" panose="020B0604020202020204" pitchFamily="34" charset="0"/>
                <a:cs typeface="Arial" panose="020B0604020202020204" pitchFamily="34" charset="0"/>
              </a:rPr>
              <a:t> </a:t>
            </a:r>
            <a:endParaRPr lang="en-US" sz="2600" dirty="0">
              <a:solidFill>
                <a:schemeClr val="bg1"/>
              </a:solidFill>
              <a:latin typeface="Arial" panose="020B0604020202020204" pitchFamily="34" charset="0"/>
              <a:cs typeface="Arial" panose="020B0604020202020204" pitchFamily="34" charset="0"/>
            </a:endParaRPr>
          </a:p>
        </p:txBody>
      </p:sp>
      <p:sp>
        <p:nvSpPr>
          <p:cNvPr id="14" name="Rounded Rectangle 13"/>
          <p:cNvSpPr/>
          <p:nvPr/>
        </p:nvSpPr>
        <p:spPr>
          <a:xfrm>
            <a:off x="38500" y="3247104"/>
            <a:ext cx="9048550" cy="791496"/>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ba</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Bồi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dưỡng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năng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lực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chuyên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môn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bằng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các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phương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pháp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hiện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đại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tiến</a:t>
            </a:r>
            <a:r>
              <a:rPr lang="en-US" sz="2600" dirty="0">
                <a:solidFill>
                  <a:schemeClr val="bg1"/>
                </a:solidFill>
                <a:latin typeface="Arial" panose="020B0604020202020204" pitchFamily="34" charset="0"/>
                <a:cs typeface="Arial" panose="020B0604020202020204" pitchFamily="34" charset="0"/>
              </a:rPr>
              <a:t>:</a:t>
            </a:r>
          </a:p>
        </p:txBody>
      </p:sp>
      <p:sp>
        <p:nvSpPr>
          <p:cNvPr id="15" name="Rounded Rectangle 14"/>
          <p:cNvSpPr/>
          <p:nvPr/>
        </p:nvSpPr>
        <p:spPr>
          <a:xfrm>
            <a:off x="38500" y="4161504"/>
            <a:ext cx="9048550" cy="791496"/>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tư</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Nâng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cao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năng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lực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nghiên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cứu</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khoa</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học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p>
        </p:txBody>
      </p:sp>
      <p:sp>
        <p:nvSpPr>
          <p:cNvPr id="16" name="Rounded Rectangle 15"/>
          <p:cNvSpPr/>
          <p:nvPr/>
        </p:nvSpPr>
        <p:spPr>
          <a:xfrm>
            <a:off x="37700" y="5075904"/>
            <a:ext cx="9048550" cy="791496"/>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năm</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Nâng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cao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trình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ngoại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ngữ</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p>
        </p:txBody>
      </p:sp>
      <p:sp>
        <p:nvSpPr>
          <p:cNvPr id="17" name="Rounded Rectangle 16"/>
          <p:cNvSpPr/>
          <p:nvPr/>
        </p:nvSpPr>
        <p:spPr>
          <a:xfrm>
            <a:off x="38500" y="5990304"/>
            <a:ext cx="9048550" cy="79149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sáu</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Bồi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dưỡng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phát</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triển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chuẩn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đạo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đức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nghề</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nghiệp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919555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inVertic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Thay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truyền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trở</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tin.</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114800"/>
            <a:ext cx="9144000" cy="1815882"/>
          </a:xfrm>
          <a:prstGeom prst="rect">
            <a:avLst/>
          </a:prstGeom>
        </p:spPr>
        <p:txBody>
          <a:bodyPr wrap="square">
            <a:spAutoFit/>
          </a:bodyPr>
          <a:lstStyle/>
          <a:p>
            <a:pPr algn="just" defTabSz="404813">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Thay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đích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ra.</a:t>
            </a:r>
            <a:endParaRPr lang="en-US" sz="2800" dirty="0">
              <a:solidFill>
                <a:srgbClr val="0000FF"/>
              </a:solidFill>
              <a:latin typeface="Arial" panose="020B0604020202020204" pitchFamily="34" charset="0"/>
              <a:cs typeface="Arial" panose="020B0604020202020204" pitchFamily="34" charset="0"/>
            </a:endParaRPr>
          </a:p>
        </p:txBody>
      </p:sp>
      <p:sp>
        <p:nvSpPr>
          <p:cNvPr id="6" name="Rounded Rectangle 5"/>
          <p:cNvSpPr/>
          <p:nvPr/>
        </p:nvSpPr>
        <p:spPr>
          <a:xfrm>
            <a:off x="0" y="1295400"/>
            <a:ext cx="9144000" cy="79149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nhất</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đổi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mới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ứng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sự</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tính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của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người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828922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CHẤT LƯỢNG CAO ĐÁP ỨNG XU THẾ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chỉnh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ý </a:t>
            </a:r>
            <a:r>
              <a:rPr lang="en-US" sz="2800" dirty="0" err="1">
                <a:solidFill>
                  <a:srgbClr val="0000FF"/>
                </a:solidFill>
                <a:latin typeface="Arial" panose="020B0604020202020204" pitchFamily="34" charset="0"/>
                <a:cs typeface="Arial" panose="020B0604020202020204" pitchFamily="34" charset="0"/>
              </a:rPr>
              <a:t>nghĩa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tin, </a:t>
            </a:r>
            <a:r>
              <a:rPr lang="en-US" sz="2800" dirty="0" err="1" smtClean="0">
                <a:solidFill>
                  <a:srgbClr val="0000FF"/>
                </a:solidFill>
                <a:latin typeface="Arial" panose="020B0604020202020204" pitchFamily="34" charset="0"/>
                <a:cs typeface="Arial" panose="020B0604020202020204" pitchFamily="34" charset="0"/>
              </a:rPr>
              <a:t>phải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giáo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chuyên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nghiệp</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36576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đọc</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chép</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lòng</a:t>
            </a:r>
            <a:r>
              <a:rPr lang="en-US" sz="2800" dirty="0">
                <a:solidFill>
                  <a:srgbClr val="0000FF"/>
                </a:solidFill>
                <a:latin typeface="Arial" panose="020B0604020202020204" pitchFamily="34" charset="0"/>
                <a:cs typeface="Arial" panose="020B0604020202020204" pitchFamily="34" charset="0"/>
              </a:rPr>
              <a:t> sang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nhóm</a:t>
            </a:r>
            <a:r>
              <a:rPr lang="en-US" sz="2800" dirty="0">
                <a:solidFill>
                  <a:srgbClr val="0000FF"/>
                </a:solidFill>
                <a:latin typeface="Arial" panose="020B0604020202020204" pitchFamily="34" charset="0"/>
                <a:cs typeface="Arial" panose="020B0604020202020204" pitchFamily="34" charset="0"/>
              </a:rPr>
              <a:t>, seminar, </a:t>
            </a:r>
            <a:r>
              <a:rPr lang="en-US" sz="2800" dirty="0" err="1">
                <a:solidFill>
                  <a:srgbClr val="0000FF"/>
                </a:solidFill>
                <a:latin typeface="Arial" panose="020B0604020202020204" pitchFamily="34" charset="0"/>
                <a:cs typeface="Arial" panose="020B0604020202020204" pitchFamily="34" charset="0"/>
              </a:rPr>
              <a:t>báo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a:t>
            </a:r>
          </a:p>
        </p:txBody>
      </p:sp>
      <p:sp>
        <p:nvSpPr>
          <p:cNvPr id="6" name="Rounded Rectangle 5"/>
          <p:cNvSpPr/>
          <p:nvPr/>
        </p:nvSpPr>
        <p:spPr>
          <a:xfrm>
            <a:off x="0" y="1295400"/>
            <a:ext cx="9144000" cy="79149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nhất</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đổi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mới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ứng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sự</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tính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của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người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69962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53605"/>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tốt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sở</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học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0386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khai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thác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tài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nguyên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mạng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49530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smtClean="0">
                <a:solidFill>
                  <a:srgbClr val="0000FF"/>
                </a:solidFill>
                <a:latin typeface="Arial" panose="020B0604020202020204" pitchFamily="34" charset="0"/>
                <a:cs typeface="Arial" panose="020B0604020202020204" pitchFamily="34" charset="0"/>
              </a:rPr>
              <a:t>có</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học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399"/>
            <a:ext cx="9144000" cy="1282005"/>
          </a:xfrm>
          <a:prstGeom prst="rect">
            <a:avLst/>
          </a:prstGeom>
          <a:solidFill>
            <a:srgbClr val="33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hai</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sử</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dụng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công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nghệ</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phục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vụ</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quá</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384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2667000"/>
            <a:ext cx="9144000" cy="954107"/>
          </a:xfrm>
          <a:prstGeom prst="rect">
            <a:avLst/>
          </a:prstGeom>
        </p:spPr>
        <p:txBody>
          <a:bodyPr wrap="square">
            <a:spAutoFit/>
          </a:bodyPr>
          <a:lstStyle/>
          <a:p>
            <a:pPr algn="just">
              <a:tabLst>
                <a:tab pos="457200"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chú</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3581400"/>
            <a:ext cx="9144000" cy="1384995"/>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Thường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xuyên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mở</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huấn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luyện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tổ</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buổi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đổi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 </a:t>
            </a:r>
            <a:endParaRPr lang="en-US" sz="2800" dirty="0">
              <a:solidFill>
                <a:srgbClr val="0000FF"/>
              </a:solidFill>
              <a:latin typeface="Arial" panose="020B0604020202020204" pitchFamily="34" charset="0"/>
              <a:cs typeface="Arial" panose="020B0604020202020204" pitchFamily="34" charset="0"/>
            </a:endParaRPr>
          </a:p>
        </p:txBody>
      </p:sp>
      <p:sp>
        <p:nvSpPr>
          <p:cNvPr id="9" name="Rectangle 8"/>
          <p:cNvSpPr/>
          <p:nvPr/>
        </p:nvSpPr>
        <p:spPr>
          <a:xfrm>
            <a:off x="0" y="4953000"/>
            <a:ext cx="9144000" cy="954107"/>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Chia </a:t>
            </a:r>
            <a:r>
              <a:rPr lang="en-US" sz="2800" dirty="0" err="1">
                <a:solidFill>
                  <a:srgbClr val="0000FF"/>
                </a:solidFill>
                <a:latin typeface="Arial" panose="020B0604020202020204" pitchFamily="34" charset="0"/>
                <a:cs typeface="Arial" panose="020B0604020202020204" pitchFamily="34" charset="0"/>
              </a:rPr>
              <a:t>sẻ</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kinh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nghiệm</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của</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3" name="Rectangle 2"/>
          <p:cNvSpPr/>
          <p:nvPr/>
        </p:nvSpPr>
        <p:spPr>
          <a:xfrm>
            <a:off x="0" y="5867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a:t>
            </a:r>
            <a:r>
              <a:rPr lang="en-US" sz="2800" dirty="0" err="1" smtClean="0">
                <a:solidFill>
                  <a:srgbClr val="0000FF"/>
                </a:solidFill>
                <a:latin typeface="Arial" panose="020B0604020202020204" pitchFamily="34" charset="0"/>
                <a:cs typeface="Arial" panose="020B0604020202020204" pitchFamily="34" charset="0"/>
              </a:rPr>
              <a:t>ông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hỗ</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a:t>
            </a:r>
          </a:p>
        </p:txBody>
      </p:sp>
      <p:sp>
        <p:nvSpPr>
          <p:cNvPr id="10" name="Rectangle 9"/>
          <p:cNvSpPr/>
          <p:nvPr/>
        </p:nvSpPr>
        <p:spPr>
          <a:xfrm>
            <a:off x="0" y="1295399"/>
            <a:ext cx="9144000" cy="1282005"/>
          </a:xfrm>
          <a:prstGeom prst="rect">
            <a:avLst/>
          </a:prstGeom>
          <a:solidFill>
            <a:srgbClr val="33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hai</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sử</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dụng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công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nghệ</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phục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vụ</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quá</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74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67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trẻ</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nhau</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4958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nêu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môn</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4102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a:t>
            </a:r>
            <a:r>
              <a:rPr lang="en-US" sz="2800" dirty="0" err="1" smtClean="0">
                <a:solidFill>
                  <a:srgbClr val="0000FF"/>
                </a:solidFill>
                <a:latin typeface="Arial" panose="020B0604020202020204" pitchFamily="34" charset="0"/>
                <a:cs typeface="Arial" panose="020B0604020202020204" pitchFamily="34" charset="0"/>
              </a:rPr>
              <a:t>ác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thường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phong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phú</a:t>
            </a:r>
            <a:r>
              <a:rPr lang="en-US" sz="2800" dirty="0">
                <a:solidFill>
                  <a:srgbClr val="0000FF"/>
                </a:solidFill>
                <a:latin typeface="Arial" panose="020B0604020202020204" pitchFamily="34" charset="0"/>
                <a:cs typeface="Arial" panose="020B0604020202020204" pitchFamily="34" charset="0"/>
              </a:rPr>
              <a:t>.</a:t>
            </a: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12192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ba</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Bồi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dưỡng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chuyên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bằng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tiến</a:t>
            </a:r>
            <a:r>
              <a:rPr lang="en-US" sz="2800" i="1" dirty="0">
                <a:solidFill>
                  <a:schemeClr val="bg1"/>
                </a:solidFill>
                <a:latin typeface="Arial" panose="020B0604020202020204" pitchFamily="34" charset="0"/>
                <a:cs typeface="Arial" panose="020B0604020202020204" pitchFamily="34" charset="0"/>
              </a:rPr>
              <a:t>:</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622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67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từng</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chuẩn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đáo</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0386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tuyến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xa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được</a:t>
            </a:r>
            <a:r>
              <a:rPr lang="en-US" sz="2800" dirty="0" smtClean="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bổ</a:t>
            </a:r>
            <a:r>
              <a:rPr lang="en-US" sz="2800" dirty="0">
                <a:solidFill>
                  <a:srgbClr val="0000FF"/>
                </a:solidFill>
                <a:latin typeface="Arial" panose="020B0604020202020204" pitchFamily="34" charset="0"/>
                <a:cs typeface="Arial" panose="020B0604020202020204" pitchFamily="34" charset="0"/>
              </a:rPr>
              <a:t> sung </a:t>
            </a:r>
            <a:r>
              <a:rPr lang="en-US" sz="2800" dirty="0" err="1">
                <a:solidFill>
                  <a:srgbClr val="0000FF"/>
                </a:solidFill>
                <a:latin typeface="Arial" panose="020B0604020202020204" pitchFamily="34" charset="0"/>
                <a:cs typeface="Arial" panose="020B0604020202020204" pitchFamily="34" charset="0"/>
              </a:rPr>
              <a:t>kịp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4102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N</a:t>
            </a:r>
            <a:r>
              <a:rPr lang="en-US" sz="2800" dirty="0" err="1" smtClean="0">
                <a:solidFill>
                  <a:srgbClr val="0000FF"/>
                </a:solidFill>
                <a:latin typeface="Arial" panose="020B0604020202020204" pitchFamily="34" charset="0"/>
                <a:cs typeface="Arial" panose="020B0604020202020204" pitchFamily="34" charset="0"/>
              </a:rPr>
              <a:t>ội</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dung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khác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9" name="Rectangle 8"/>
          <p:cNvSpPr/>
          <p:nvPr/>
        </p:nvSpPr>
        <p:spPr>
          <a:xfrm>
            <a:off x="0" y="1295400"/>
            <a:ext cx="9144000" cy="12192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ba</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Bồi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dưỡng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chuyên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bằng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tiến</a:t>
            </a:r>
            <a:r>
              <a:rPr lang="en-US" sz="2800" i="1" dirty="0">
                <a:solidFill>
                  <a:schemeClr val="bg1"/>
                </a:solidFill>
                <a:latin typeface="Arial" panose="020B0604020202020204" pitchFamily="34" charset="0"/>
                <a:cs typeface="Arial" panose="020B0604020202020204" pitchFamily="34" charset="0"/>
              </a:rPr>
              <a:t>:</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381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1336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hai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nhiệm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bổ</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giỏi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chắc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thúc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đẩy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triển</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38100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tốt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105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trước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5983069"/>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Thông</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qua NCKH,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rèn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luyện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cường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838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tư</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cứu</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khoa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9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2133600"/>
            <a:ext cx="9144000" cy="1384995"/>
          </a:xfrm>
          <a:prstGeom prst="rect">
            <a:avLst/>
          </a:prstGeom>
        </p:spPr>
        <p:txBody>
          <a:bodyPr wrap="square">
            <a:spAutoFit/>
          </a:bodyPr>
          <a:lstStyle/>
          <a:p>
            <a:pPr algn="just" defTabSz="457200"/>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Việc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a:t>
            </a:r>
          </a:p>
        </p:txBody>
      </p:sp>
      <p:sp>
        <p:nvSpPr>
          <p:cNvPr id="9" name="Rectangle 8"/>
          <p:cNvSpPr/>
          <p:nvPr/>
        </p:nvSpPr>
        <p:spPr>
          <a:xfrm>
            <a:off x="0" y="3429000"/>
            <a:ext cx="9144000" cy="954107"/>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Gắn</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NCKH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10" name="Rectangle 9"/>
          <p:cNvSpPr/>
          <p:nvPr/>
        </p:nvSpPr>
        <p:spPr>
          <a:xfrm>
            <a:off x="0" y="4267200"/>
            <a:ext cx="9144000" cy="954107"/>
          </a:xfrm>
          <a:prstGeom prst="rect">
            <a:avLst/>
          </a:prstGeom>
        </p:spPr>
        <p:txBody>
          <a:bodyPr wrap="square">
            <a:spAutoFit/>
          </a:bodyPr>
          <a:lstStyle/>
          <a:p>
            <a:pPr algn="just">
              <a:tabLst>
                <a:tab pos="457200"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Kết</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11" name="Rectangle 10"/>
          <p:cNvSpPr/>
          <p:nvPr/>
        </p:nvSpPr>
        <p:spPr>
          <a:xfrm>
            <a:off x="0" y="5105400"/>
            <a:ext cx="9144000" cy="954107"/>
          </a:xfrm>
          <a:prstGeom prst="rect">
            <a:avLst/>
          </a:prstGeom>
        </p:spPr>
        <p:txBody>
          <a:bodyPr wrap="square">
            <a:spAutoFit/>
          </a:bodyPr>
          <a:lstStyle/>
          <a:p>
            <a:pPr algn="just" defTabSz="346075">
              <a:tabLst>
                <a:tab pos="457200"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Xây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nhóm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nhằm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12" name="Rectangle 11"/>
          <p:cNvSpPr/>
          <p:nvPr/>
        </p:nvSpPr>
        <p:spPr>
          <a:xfrm>
            <a:off x="0" y="1295400"/>
            <a:ext cx="9144000" cy="838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tư</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cứu</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khoa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0" y="5943600"/>
            <a:ext cx="9144000" cy="954107"/>
          </a:xfrm>
          <a:prstGeom prst="rect">
            <a:avLst/>
          </a:prstGeom>
        </p:spPr>
        <p:txBody>
          <a:bodyPr wrap="square">
            <a:spAutoFit/>
          </a:bodyPr>
          <a:lstStyle/>
          <a:p>
            <a:pPr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Tổ</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khuyến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khích</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tham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ngoài</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nước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148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348805"/>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tri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mang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ngữ</a:t>
            </a:r>
            <a:r>
              <a:rPr lang="en-US" sz="2800" dirty="0">
                <a:solidFill>
                  <a:srgbClr val="0000FF"/>
                </a:solidFill>
                <a:latin typeface="Arial" panose="020B0604020202020204" pitchFamily="34" charset="0"/>
                <a:cs typeface="Arial" panose="020B0604020202020204" pitchFamily="34" charset="0"/>
              </a:rPr>
              <a:t>.</a:t>
            </a:r>
          </a:p>
        </p:txBody>
      </p:sp>
      <p:sp>
        <p:nvSpPr>
          <p:cNvPr id="6" name="Rectangle 5"/>
          <p:cNvSpPr/>
          <p:nvPr/>
        </p:nvSpPr>
        <p:spPr>
          <a:xfrm>
            <a:off x="0" y="3770293"/>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toàn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giới</a:t>
            </a:r>
            <a:r>
              <a:rPr lang="en-US" sz="2800" dirty="0">
                <a:solidFill>
                  <a:srgbClr val="0000FF"/>
                </a:solidFill>
                <a:latin typeface="Arial" panose="020B0604020202020204" pitchFamily="34" charset="0"/>
                <a:cs typeface="Arial" panose="020B0604020202020204" pitchFamily="34" charset="0"/>
              </a:rPr>
              <a:t>.</a:t>
            </a:r>
          </a:p>
        </p:txBody>
      </p:sp>
      <p:sp>
        <p:nvSpPr>
          <p:cNvPr id="7"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914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năm</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ngoại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ngữ</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67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2860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ngữ</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hay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qua </a:t>
            </a:r>
            <a:r>
              <a:rPr lang="en-US" sz="2800" dirty="0" err="1">
                <a:solidFill>
                  <a:srgbClr val="0000FF"/>
                </a:solidFill>
                <a:latin typeface="Arial" panose="020B0604020202020204" pitchFamily="34" charset="0"/>
                <a:cs typeface="Arial" panose="020B0604020202020204" pitchFamily="34" charset="0"/>
              </a:rPr>
              <a:t>sách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phim</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ảnh</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Anh,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a:t>
            </a:r>
            <a:endParaRPr lang="en-US" sz="2800" dirty="0">
              <a:solidFill>
                <a:srgbClr val="0000FF"/>
              </a:solidFill>
              <a:latin typeface="Arial" panose="020B0604020202020204" pitchFamily="34" charset="0"/>
              <a:cs typeface="Arial" panose="020B0604020202020204" pitchFamily="34" charset="0"/>
            </a:endParaRPr>
          </a:p>
        </p:txBody>
      </p:sp>
      <p:sp>
        <p:nvSpPr>
          <p:cNvPr id="7"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4542472"/>
            <a:ext cx="9144000" cy="2246769"/>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Nhà</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nữa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Anh,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hoạt</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bằng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 </a:t>
            </a:r>
            <a:r>
              <a:rPr lang="en-US" sz="2800" dirty="0" err="1" smtClean="0">
                <a:solidFill>
                  <a:srgbClr val="0000FF"/>
                </a:solidFill>
                <a:latin typeface="Arial" panose="020B0604020202020204" pitchFamily="34" charset="0"/>
                <a:cs typeface="Arial" panose="020B0604020202020204" pitchFamily="34" charset="0"/>
              </a:rPr>
              <a:t>Giới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huấn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viết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bài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hội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1295400"/>
            <a:ext cx="9144000" cy="914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năm</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ngoại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ngữ</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874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51318"/>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Đạo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trung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cậy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điểm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đam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mê</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lâu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vởi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tụy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SV.</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4253805"/>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T</a:t>
            </a:r>
            <a:r>
              <a:rPr lang="en-US" sz="2800" dirty="0" err="1" smtClean="0">
                <a:solidFill>
                  <a:srgbClr val="0000FF"/>
                </a:solidFill>
                <a:latin typeface="Arial" panose="020B0604020202020204" pitchFamily="34" charset="0"/>
                <a:cs typeface="Arial" panose="020B0604020202020204" pitchFamily="34" charset="0"/>
              </a:rPr>
              <a: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tắc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chuẩn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thói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quen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ngừng</a:t>
            </a:r>
            <a:r>
              <a:rPr lang="en-US" sz="2800" dirty="0">
                <a:solidFill>
                  <a:srgbClr val="0000FF"/>
                </a:solidFill>
                <a:latin typeface="Arial" panose="020B0604020202020204" pitchFamily="34" charset="0"/>
                <a:cs typeface="Arial" panose="020B0604020202020204" pitchFamily="34" charset="0"/>
              </a:rPr>
              <a:t>.</a:t>
            </a:r>
          </a:p>
        </p:txBody>
      </p:sp>
      <p:sp>
        <p:nvSpPr>
          <p:cNvPr id="6"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9906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sáu</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Bồi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dưỡng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phát</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triển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chuẩn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đạo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đức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nghề</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nghiệp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5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5800"/>
          </a:xfrm>
          <a:prstGeom prst="rect">
            <a:avLst/>
          </a:prstGeom>
          <a:solidFill>
            <a:srgbClr val="00B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5. KẾT LUẬN</a:t>
            </a:r>
            <a:endParaRPr lang="en-US" sz="2800" b="1" dirty="0">
              <a:solidFill>
                <a:schemeClr val="bg1"/>
              </a:solidFill>
              <a:latin typeface="Arial" panose="020B0604020202020204" pitchFamily="34" charset="0"/>
              <a:cs typeface="Arial" panose="020B0604020202020204" pitchFamily="34" charset="0"/>
            </a:endParaRPr>
          </a:p>
        </p:txBody>
      </p:sp>
      <p:sp>
        <p:nvSpPr>
          <p:cNvPr id="6" name="Rectangle 5"/>
          <p:cNvSpPr/>
          <p:nvPr/>
        </p:nvSpPr>
        <p:spPr>
          <a:xfrm>
            <a:off x="0" y="685800"/>
            <a:ext cx="9144000" cy="6124754"/>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Trước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lĩnh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Tự</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 TP.HCM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yếu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Vì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mỗi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nỗ</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trước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tìm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hiểu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KH-CN </a:t>
            </a:r>
            <a:r>
              <a:rPr lang="en-US" sz="2800" dirty="0" err="1" smtClean="0">
                <a:solidFill>
                  <a:srgbClr val="0000FF"/>
                </a:solidFill>
                <a:latin typeface="Arial" panose="020B0604020202020204" pitchFamily="34" charset="0"/>
                <a:cs typeface="Arial" panose="020B0604020202020204" pitchFamily="34" charset="0"/>
              </a:rPr>
              <a:t>vào</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góp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càng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đang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nay.</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15156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2667000"/>
            <a:ext cx="9144000" cy="685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rgbClr val="0000FF"/>
                </a:solidFill>
                <a:latin typeface="Arial" panose="020B0604020202020204" pitchFamily="34" charset="0"/>
                <a:cs typeface="Arial" panose="020B0604020202020204" pitchFamily="34" charset="0"/>
              </a:rPr>
              <a:t>CHÂN THÀNH CÁM ƠN QUÍ THẦY, CÔ</a:t>
            </a:r>
            <a:endParaRPr lang="en-US" sz="28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17911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797</TotalTime>
  <Words>705</Words>
  <Application>Microsoft Office PowerPoint</Application>
  <PresentationFormat>On-screen Show (4:3)</PresentationFormat>
  <Paragraphs>104</Paragraphs>
  <Slides>23</Slides>
  <Notes>10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GIẢI PHÁP NÂNG CAO CHẤT LƯỢNG ĐỘI NGŨ GIẢNG VIÊN TRƯỜNG CAO ĐẲNG LÝ TỰ TRỌNG THÀNH PHỐ HỒ CHÍ MINH ĐÁP ỨNG SỰ PHÁT TRIỂN CỦA CÁCH MẠNG CÔNG NGHIỆP 4.0</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GIẢI PHÁP NÂNG CAO CHẤT LƯỢNG ĐỘI NGŨ GIẢNG VIÊN TRƯỜNG CAO ĐẲNG CHẤT LƯỢNG CAO TRONG HỆ THỐNG GIÁO DỤC NGHỀ NGHIỆP ĐÁP ỨNG XU THẾ PHÁT TRIỂN CỦA CÁCH MẠNG CÔNG NGHIỆP 4.0</dc:title>
  <dc:creator>kytucxa</dc:creator>
  <cp:lastModifiedBy>kytucxa</cp:lastModifiedBy>
  <cp:revision>84</cp:revision>
  <dcterms:created xsi:type="dcterms:W3CDTF">2021-06-11T00:06:21Z</dcterms:created>
  <dcterms:modified xsi:type="dcterms:W3CDTF">2021-06-17T01:53:22Z</dcterms:modified>
</cp:coreProperties>
</file>