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76" r:id="rId15"/>
    <p:sldId id="268" r:id="rId16"/>
    <p:sldId id="269" r:id="rId17"/>
    <p:sldId id="270" r:id="rId18"/>
    <p:sldId id="271" r:id="rId19"/>
    <p:sldId id="272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8" r:id="rId31"/>
    <p:sldId id="289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>
        <p:scale>
          <a:sx n="70" d="100"/>
          <a:sy n="70" d="100"/>
        </p:scale>
        <p:origin x="-52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11BF-0A17-4F0F-85B4-545871348B5E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61AAF-2783-4772-B90D-9DF073C77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312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12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570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98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768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007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6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47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07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2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2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3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2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2D082-87A1-4372-BDFF-3BE7054DD1B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3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9493"/>
            <a:ext cx="8991600" cy="609599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BÀI TẬP CHƯƠNG 2_ CẤP ĐỘ 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457200"/>
            <a:ext cx="88392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0" y="1752600"/>
            <a:ext cx="5334000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155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8100" y="2133600"/>
            <a:ext cx="89916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2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3429000"/>
            <a:ext cx="7696200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180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3657600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3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140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5715000"/>
            <a:ext cx="8964304" cy="90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130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c,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44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9848" y="-82391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4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quạt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đứng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E;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110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980670"/>
            <a:ext cx="8700448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E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Times New Roman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c,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trạng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thái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phép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848" y="281940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5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so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với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4572000"/>
            <a:ext cx="8763000" cy="90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nhỏ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hơn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 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(n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&lt;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1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7620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6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bơm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nước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7218" y="1643401"/>
            <a:ext cx="5791200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130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21336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4227796"/>
            <a:ext cx="88392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945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2013138"/>
            <a:ext cx="88392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33528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5562600"/>
            <a:ext cx="88392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118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981200"/>
            <a:ext cx="86868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3297275"/>
            <a:ext cx="86868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7185" y="5414528"/>
            <a:ext cx="88392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313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31725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656" y="1981200"/>
            <a:ext cx="8803943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75" y="3418425"/>
            <a:ext cx="8960324" cy="1763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656" y="5262128"/>
            <a:ext cx="8651544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  &gt; 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761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263" y="48484"/>
            <a:ext cx="89154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2133600"/>
            <a:ext cx="87630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 &gt; 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424" y="3814082"/>
            <a:ext cx="87630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048" y="5153744"/>
            <a:ext cx="8901752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182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804" y="2133600"/>
            <a:ext cx="8858535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người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ta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4672" y="4038600"/>
            <a:ext cx="885853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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750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455" y="15922"/>
            <a:ext cx="8901752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064" y="1524000"/>
            <a:ext cx="8733430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736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3292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5000" y="-76200"/>
            <a:ext cx="6552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2_DÒNG ĐIỆN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2400" y="173075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485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28600" y="2182272"/>
                <a:ext cx="8763000" cy="17039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70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=0,68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182272"/>
                <a:ext cx="8763000" cy="1703928"/>
              </a:xfrm>
              <a:prstGeom prst="rect">
                <a:avLst/>
              </a:prstGeom>
              <a:blipFill rotWithShape="1">
                <a:blip r:embed="rId2"/>
                <a:stretch>
                  <a:fillRect l="-1113" t="-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52400" y="3505200"/>
            <a:ext cx="89154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45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66800" y="5224437"/>
                <a:ext cx="8001000" cy="1709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bàn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45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5224437"/>
                <a:ext cx="8001000" cy="1709763"/>
              </a:xfrm>
              <a:prstGeom prst="rect">
                <a:avLst/>
              </a:prstGeom>
              <a:blipFill rotWithShape="1">
                <a:blip r:embed="rId3"/>
                <a:stretch>
                  <a:fillRect l="-1142" t="-14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400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1440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1828800"/>
                <a:ext cx="8839200" cy="1709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tủ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lạnh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250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=2,43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828800"/>
                <a:ext cx="8839200" cy="1709763"/>
              </a:xfrm>
              <a:prstGeom prst="rect">
                <a:avLst/>
              </a:prstGeom>
              <a:blipFill rotWithShape="1">
                <a:blip r:embed="rId3"/>
                <a:stretch>
                  <a:fillRect l="-1034" t="-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31242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410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1460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66 %,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04800" y="5224129"/>
                <a:ext cx="8686800" cy="15576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giặt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410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×0,66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=3,86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224129"/>
                <a:ext cx="8686800" cy="1557671"/>
              </a:xfrm>
              <a:prstGeom prst="rect">
                <a:avLst/>
              </a:prstGeom>
              <a:blipFill rotWithShape="1">
                <a:blip r:embed="rId4"/>
                <a:stretch>
                  <a:fillRect l="-1053" t="-15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168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31725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- 660V/380V,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0,87.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08212"/>
            <a:ext cx="8839201" cy="312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21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29" y="2438400"/>
            <a:ext cx="8665192" cy="3361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021" y="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0,88.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1832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4031"/>
            <a:ext cx="899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BT CHƯƠNG 2_ CẤP ĐỘ </a:t>
            </a:r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2_TỪ TRƯỜNG QUAY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61" y="529787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876800" y="1013830"/>
                <a:ext cx="4077269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1013830"/>
                <a:ext cx="4077269" cy="1576970"/>
              </a:xfrm>
              <a:prstGeom prst="rect">
                <a:avLst/>
              </a:prstGeom>
              <a:blipFill rotWithShape="1">
                <a:blip r:embed="rId2"/>
                <a:stretch>
                  <a:fillRect l="-2242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6200" y="2611475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901821" y="2718912"/>
                <a:ext cx="3772469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smtClean="0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b="0" i="1" smtClean="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1" y="2718912"/>
                <a:ext cx="3772469" cy="1576970"/>
              </a:xfrm>
              <a:prstGeom prst="rect">
                <a:avLst/>
              </a:prstGeom>
              <a:blipFill rotWithShape="1">
                <a:blip r:embed="rId3"/>
                <a:stretch>
                  <a:fillRect l="-2423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76200" y="4724400"/>
            <a:ext cx="4572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6,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889310" y="4744289"/>
                <a:ext cx="3949890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310" y="4744289"/>
                <a:ext cx="3949890" cy="1576970"/>
              </a:xfrm>
              <a:prstGeom prst="rect">
                <a:avLst/>
              </a:prstGeom>
              <a:blipFill rotWithShape="1">
                <a:blip r:embed="rId4"/>
                <a:stretch>
                  <a:fillRect l="-2315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352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9832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953000" y="284298"/>
                <a:ext cx="4038600" cy="20017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84298"/>
                <a:ext cx="4038600" cy="2001702"/>
              </a:xfrm>
              <a:prstGeom prst="rect">
                <a:avLst/>
              </a:prstGeom>
              <a:blipFill rotWithShape="1">
                <a:blip r:embed="rId2"/>
                <a:stretch>
                  <a:fillRect l="-2417" t="-12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8433" y="2218957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957549" y="2514600"/>
                <a:ext cx="4186451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549" y="2514600"/>
                <a:ext cx="4186451" cy="1576970"/>
              </a:xfrm>
              <a:prstGeom prst="rect">
                <a:avLst/>
              </a:prstGeom>
              <a:blipFill rotWithShape="1">
                <a:blip r:embed="rId3"/>
                <a:stretch>
                  <a:fillRect l="-2183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8433" y="4408082"/>
            <a:ext cx="4572000" cy="2189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764774" y="4953000"/>
                <a:ext cx="4226826" cy="15769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774" y="4953000"/>
                <a:ext cx="4226826" cy="1576970"/>
              </a:xfrm>
              <a:prstGeom prst="rect">
                <a:avLst/>
              </a:prstGeom>
              <a:blipFill rotWithShape="1">
                <a:blip r:embed="rId4"/>
                <a:stretch>
                  <a:fillRect l="-2309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6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2_TỐC ĐỘ_HỆ SỐ TRƯỢT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76200" y="457200"/>
            <a:ext cx="40386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2880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560627" y="533400"/>
                <a:ext cx="4507173" cy="26702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3000− 2880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0627" y="533400"/>
                <a:ext cx="4507173" cy="2670283"/>
              </a:xfrm>
              <a:prstGeom prst="rect">
                <a:avLst/>
              </a:prstGeom>
              <a:blipFill rotWithShape="1">
                <a:blip r:embed="rId2"/>
                <a:stretch>
                  <a:fillRect l="-2027" t="-913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64827" y="3563945"/>
            <a:ext cx="4049973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419600" y="3962400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latin typeface="Times New Roman"/>
                    <a:ea typeface="Calibri"/>
                    <a:cs typeface="Times New Roman"/>
                  </a:rPr>
                  <a:t>Tố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1500−1450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3962400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210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34331"/>
            <a:ext cx="38862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3528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419600" y="453917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3600− 3528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453917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75146" y="3124200"/>
            <a:ext cx="371105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1746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354773" y="3654317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1800−1746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773" y="3654317"/>
                <a:ext cx="4572000" cy="2670283"/>
              </a:xfrm>
              <a:prstGeom prst="rect">
                <a:avLst/>
              </a:prstGeom>
              <a:blipFill rotWithShape="1">
                <a:blip r:embed="rId4"/>
                <a:stretch>
                  <a:fillRect l="-2000" t="-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17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72" y="0"/>
            <a:ext cx="3865728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0,025.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170528" y="-30498"/>
                <a:ext cx="4897272" cy="338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smtClean="0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sz="2400" b="0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b="0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3000</m:t>
                    </m:r>
                    <m:d>
                      <m:dPr>
                        <m:ctrlPr>
                          <a:rPr lang="en-US" sz="2400" b="0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b="0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400" b="0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0,025</m:t>
                        </m:r>
                      </m:e>
                    </m:d>
                    <m:r>
                      <a:rPr lang="en-US" sz="2400" b="0" i="1" smtClean="0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2925 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528" y="-30498"/>
                <a:ext cx="4897272" cy="3383298"/>
              </a:xfrm>
              <a:prstGeom prst="rect">
                <a:avLst/>
              </a:prstGeom>
              <a:blipFill rotWithShape="1">
                <a:blip r:embed="rId2"/>
                <a:stretch>
                  <a:fillRect l="-1866" t="-721" r="-746" b="-16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0236" y="3411545"/>
            <a:ext cx="387596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0,035.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191000" y="3710356"/>
                <a:ext cx="4800600" cy="29952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=1000−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0,035 ×1000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=965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3710356"/>
                <a:ext cx="4800600" cy="2995244"/>
              </a:xfrm>
              <a:prstGeom prst="rect">
                <a:avLst/>
              </a:prstGeom>
              <a:blipFill rotWithShape="1">
                <a:blip r:embed="rId3"/>
                <a:stretch>
                  <a:fillRect l="-2033" t="-815" b="-1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63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2_TỔN HAO_HIỆU SUẤT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76200" y="523220"/>
            <a:ext cx="41910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2970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72 %. Cho 1HP = 746 W;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662985" y="413864"/>
                <a:ext cx="4252415" cy="3548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=1×746=746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746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0,72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=1036,11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=1036,11−746=290,11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985" y="413864"/>
                <a:ext cx="4252415" cy="3548536"/>
              </a:xfrm>
              <a:prstGeom prst="rect">
                <a:avLst/>
              </a:prstGeom>
              <a:blipFill rotWithShape="1">
                <a:blip r:embed="rId2"/>
                <a:stretch>
                  <a:fillRect l="-2292" t="-6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8197" y="38862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82 %. Cho 1HP = 746 W;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876800" y="3886200"/>
                <a:ext cx="4267200" cy="30239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 ×746=3730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3730</m:t>
                              </m:r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0,82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=4548,78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=4548,78−3730=818,78 </m:t>
                      </m:r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3886200"/>
                <a:ext cx="4267200" cy="3023969"/>
              </a:xfrm>
              <a:prstGeom prst="rect">
                <a:avLst/>
              </a:prstGeom>
              <a:blipFill rotWithShape="1">
                <a:blip r:embed="rId3"/>
                <a:stretch>
                  <a:fillRect l="-1429" t="-4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507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239" y="152400"/>
            <a:ext cx="4275161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648200" y="0"/>
                <a:ext cx="4572000" cy="305667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0,64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=109,37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=109,37−70=39,37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0"/>
                <a:ext cx="4572000" cy="3056671"/>
              </a:xfrm>
              <a:prstGeom prst="rect">
                <a:avLst/>
              </a:prstGeom>
              <a:blipFill rotWithShape="1">
                <a:blip r:embed="rId2"/>
                <a:stretch>
                  <a:fillRect l="-2133" t="-7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76200" y="3640473"/>
            <a:ext cx="4267200" cy="3038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200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mức1445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572000" y="4073661"/>
                <a:ext cx="4572000" cy="263193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0,64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=312,5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=312,5−200=112,5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4073661"/>
                <a:ext cx="4572000" cy="2631939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534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87" y="-762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125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92 %,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610669" y="251415"/>
                <a:ext cx="4572000" cy="264418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×125=93.250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93.250</m:t>
                              </m:r>
                            </m:num>
                            <m:den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=101.358,69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=101.358,69−93.250=8108,69 </m:t>
                      </m:r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  <m:r>
                        <a:rPr lang="it-IT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0669" y="251415"/>
                <a:ext cx="4572000" cy="2644185"/>
              </a:xfrm>
              <a:prstGeom prst="rect">
                <a:avLst/>
              </a:prstGeom>
              <a:blipFill rotWithShape="1">
                <a:blip r:embed="rId2"/>
                <a:stretch>
                  <a:fillRect l="-1333" t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8669" y="3276600"/>
            <a:ext cx="4572000" cy="35717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200" b="1" dirty="0">
                <a:latin typeface="Times New Roman"/>
                <a:ea typeface="Calibri"/>
                <a:cs typeface="Times New Roman"/>
              </a:rPr>
              <a:t> 8</a:t>
            </a:r>
            <a:endParaRPr lang="en-US" sz="22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mức160 kW,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2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1531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lõi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2859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stator 3063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rotor 2759 W.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?</a:t>
            </a:r>
            <a:endParaRPr lang="en-US" sz="2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648200" y="3222146"/>
                <a:ext cx="4572000" cy="348345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=2859+3063+2759+1531=10212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=160.000+10.212=170.212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160.000</m:t>
                                  </m:r>
                                </m:num>
                                <m:den>
                                  <m:r>
                                    <a:rPr lang="en-US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170.212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=0,94 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3222146"/>
                <a:ext cx="4572000" cy="3483454"/>
              </a:xfrm>
              <a:prstGeom prst="rect">
                <a:avLst/>
              </a:prstGeom>
              <a:blipFill rotWithShape="1">
                <a:blip r:embed="rId3"/>
                <a:stretch>
                  <a:fillRect l="-1200" t="-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361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2_CÔNG SUẤT_MOMEN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90985" y="381000"/>
            <a:ext cx="4557215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900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648200" y="534822"/>
                <a:ext cx="4572000" cy="3122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hữu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ích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=100 ×746 =74600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=74600+900=75500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534822"/>
                <a:ext cx="4572000" cy="3122778"/>
              </a:xfrm>
              <a:prstGeom prst="rect">
                <a:avLst/>
              </a:prstGeom>
              <a:blipFill rotWithShape="1">
                <a:blip r:embed="rId2"/>
                <a:stretch>
                  <a:fillRect l="-2133" t="-781" r="-1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90985" y="34290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197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967785" y="3733800"/>
                <a:ext cx="4252415" cy="31556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 ×746=18650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=18650+197=18847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7785" y="3733800"/>
                <a:ext cx="4252415" cy="3155607"/>
              </a:xfrm>
              <a:prstGeom prst="rect">
                <a:avLst/>
              </a:prstGeom>
              <a:blipFill rotWithShape="1">
                <a:blip r:embed="rId3"/>
                <a:stretch>
                  <a:fillRect l="-2292" t="-7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910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91%,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572000" y="0"/>
                <a:ext cx="4572000" cy="317336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 ×746=44760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44760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0,91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=49186,81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0"/>
                <a:ext cx="4572000" cy="3173369"/>
              </a:xfrm>
              <a:prstGeom prst="rect">
                <a:avLst/>
              </a:prstGeom>
              <a:blipFill rotWithShape="1">
                <a:blip r:embed="rId2"/>
                <a:stretch>
                  <a:fillRect l="-2000" t="-7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331092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 kW,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257800" y="3903000"/>
                <a:ext cx="3657600" cy="24978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9,55 × </m:t>
                          </m: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9,55 ×</m:t>
                          </m: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970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=147,68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800" y="3903000"/>
                <a:ext cx="3657600" cy="2497800"/>
              </a:xfrm>
              <a:prstGeom prst="rect">
                <a:avLst/>
              </a:prstGeom>
              <a:blipFill rotWithShape="1">
                <a:blip r:embed="rId3"/>
                <a:stretch>
                  <a:fillRect l="-2667" t="-9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329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96" y="-11052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1,5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2940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75 %,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724400" y="0"/>
                <a:ext cx="4267200" cy="26645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=1,5 ×746=1119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1119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0,75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=1492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0"/>
                <a:ext cx="4267200" cy="2664512"/>
              </a:xfrm>
              <a:prstGeom prst="rect">
                <a:avLst/>
              </a:prstGeom>
              <a:blipFill rotWithShape="1">
                <a:blip r:embed="rId2"/>
                <a:stretch>
                  <a:fillRect l="-2143" t="-915" r="-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7296" y="33528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81 %,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953000" y="2971800"/>
                <a:ext cx="4038600" cy="3861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 ×746=2984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2984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=3683,95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971800"/>
                <a:ext cx="4038600" cy="3861763"/>
              </a:xfrm>
              <a:prstGeom prst="rect">
                <a:avLst/>
              </a:prstGeom>
              <a:blipFill rotWithShape="1">
                <a:blip r:embed="rId3"/>
                <a:stretch>
                  <a:fillRect l="-2417" t="-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658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7" y="0"/>
            <a:ext cx="4572000" cy="3463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- 500V/288V,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93%,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573137" y="0"/>
                <a:ext cx="4418463" cy="30122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×150=111.900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111.900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=120.322,58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137" y="0"/>
                <a:ext cx="4418463" cy="3012299"/>
              </a:xfrm>
              <a:prstGeom prst="rect">
                <a:avLst/>
              </a:prstGeom>
              <a:blipFill rotWithShape="1">
                <a:blip r:embed="rId2"/>
                <a:stretch>
                  <a:fillRect l="-2069" t="-8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7295" y="3276600"/>
            <a:ext cx="4572000" cy="35717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2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2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150 kW,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2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ma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gió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1436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2680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stator 2872 W,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hao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rotor 2586 W.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vào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200" dirty="0">
                <a:latin typeface="Times New Roman"/>
                <a:ea typeface="Calibri"/>
                <a:cs typeface="Times New Roman"/>
              </a:rPr>
              <a:t> ?</a:t>
            </a:r>
            <a:endParaRPr lang="en-US" sz="2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876799" y="3316204"/>
                <a:ext cx="4114801" cy="35010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0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=2680+2872+2586+1436=9574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=150.000+9574=159.574 </m:t>
                      </m:r>
                      <m:r>
                        <a:rPr lang="en-US" sz="20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99" y="3316204"/>
                <a:ext cx="4114801" cy="3501023"/>
              </a:xfrm>
              <a:prstGeom prst="rect">
                <a:avLst/>
              </a:prstGeom>
              <a:blipFill rotWithShape="1">
                <a:blip r:embed="rId3"/>
                <a:stretch>
                  <a:fillRect l="-1481" t="-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61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2_TỔNG HỢP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10319" y="613350"/>
            <a:ext cx="400448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AX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CZ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800600" y="990600"/>
                <a:ext cx="4038600" cy="42384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stator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đấu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  <a:sym typeface="Symbol"/>
                  </a:rPr>
                  <a:t>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đầu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ký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A, B, C;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khi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đầu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kỳ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trở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do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cuộn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mắc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nối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tiếp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và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sau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mắc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song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song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với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cuộn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dây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còn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lại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do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𝐴𝐵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×(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+ 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)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+(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+ 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𝐴𝐶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)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 ×(2+2)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2+(2+2)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=1,33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Calibri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600" y="990600"/>
                <a:ext cx="4038600" cy="4238468"/>
              </a:xfrm>
              <a:prstGeom prst="rect">
                <a:avLst/>
              </a:prstGeom>
              <a:blipFill rotWithShape="1">
                <a:blip r:embed="rId2"/>
                <a:stretch>
                  <a:fillRect l="-2417" t="-576" b="-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221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213"/>
            <a:ext cx="5715000" cy="674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0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B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B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</a:t>
            </a:r>
            <a:endParaRPr lang="en-US" sz="20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sz="2000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F</a:t>
            </a:r>
            <a:endParaRPr lang="en-US" sz="20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? </a:t>
            </a:r>
            <a:endParaRPr lang="en-US" sz="20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43600" y="2438400"/>
            <a:ext cx="3048000" cy="254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660 V;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380 V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0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000" dirty="0">
                <a:latin typeface="Times New Roman"/>
                <a:ea typeface="Calibri"/>
                <a:cs typeface="Times New Roman"/>
              </a:rPr>
              <a:t> = 380 V.</a:t>
            </a:r>
            <a:endParaRPr lang="en-US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3305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7987"/>
            <a:ext cx="5334000" cy="611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endParaRPr lang="en-US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? </a:t>
            </a:r>
            <a:endParaRPr lang="en-US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62600" y="1333831"/>
            <a:ext cx="3429000" cy="3463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440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907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86" y="13648"/>
            <a:ext cx="5709313" cy="613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? </a:t>
            </a:r>
            <a:endParaRPr lang="en-US" sz="1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0" y="1676400"/>
            <a:ext cx="2971800" cy="388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860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500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549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236" y="16011"/>
            <a:ext cx="5486400" cy="613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5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nhãn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nhóm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1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22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- 380V/220V;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- 44A/75A;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25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- 760V/440V;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- 24,8A/42,9A;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B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30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- 860V/500V;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- 26A/45A;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89%;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marL="800100" indent="-800100" algn="just">
              <a:lnSpc>
                <a:spcPct val="115000"/>
              </a:lnSpc>
              <a:spcAft>
                <a:spcPts val="600"/>
              </a:spcAft>
            </a:pPr>
            <a:r>
              <a:rPr lang="en-US" b="1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b="1" dirty="0">
                <a:latin typeface="Times New Roman"/>
                <a:ea typeface="Calibri"/>
                <a:cs typeface="Times New Roman"/>
              </a:rPr>
              <a:t> 4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</a:t>
            </a:r>
            <a:r>
              <a:rPr lang="en-US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37 kW;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- 660V/380V; Y/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dirty="0">
                <a:latin typeface="Times New Roman"/>
                <a:ea typeface="Calibri"/>
                <a:cs typeface="Times New Roman"/>
              </a:rPr>
              <a:t>- 42A/72,7A; n = 1450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;       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90%;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cos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0,86, f = 50 Hz;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F</a:t>
            </a:r>
            <a:endParaRPr lang="en-US" sz="1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chọn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đổi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/ tam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trong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? </a:t>
            </a:r>
            <a:endParaRPr lang="en-US" sz="1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5000" y="1600200"/>
            <a:ext cx="3276600" cy="3463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1;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vì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hạn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ở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tam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220 V.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156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51054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AX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CZ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1,75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7800" y="76200"/>
            <a:ext cx="38100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đấu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A, B, C;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do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AC 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=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BC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1,75 + 1,75 = 3,5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429000"/>
            <a:ext cx="35814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 2, 3;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120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280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160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đúng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86200" y="3515496"/>
            <a:ext cx="5181600" cy="319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nhỏ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hơn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theo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kết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quả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kết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luận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: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(1, 2)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120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(1)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(2, 3)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160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(3)</a:t>
            </a:r>
            <a:endParaRPr lang="en-US" sz="1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(1, 3)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= 280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,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mắc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nối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tiếp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do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đó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lớn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nhất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chung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(2)</a:t>
            </a:r>
            <a:endParaRPr lang="en-US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6146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7035"/>
            <a:ext cx="90678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1, 2, 3;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biểu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đúng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1910892"/>
            <a:ext cx="8458200" cy="314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tiết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giống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Do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12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23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21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(1, 3)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13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42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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chung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(2);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(2, 3)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trình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đảo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liên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tục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).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859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6494</Words>
  <Application>Microsoft Office PowerPoint</Application>
  <PresentationFormat>On-screen Show (4:3)</PresentationFormat>
  <Paragraphs>287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BÀI TẬP CHƯƠNG 2_ CẤP ĐỘ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CHƯƠNG 2</dc:title>
  <dc:creator>Yen</dc:creator>
  <cp:lastModifiedBy>Yen</cp:lastModifiedBy>
  <cp:revision>32</cp:revision>
  <dcterms:created xsi:type="dcterms:W3CDTF">2021-05-26T14:01:01Z</dcterms:created>
  <dcterms:modified xsi:type="dcterms:W3CDTF">2021-06-10T23:37:40Z</dcterms:modified>
</cp:coreProperties>
</file>