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786" y="24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C969D-6450-431B-9427-72911837318C}" type="datetimeFigureOut">
              <a:rPr lang="en-US" smtClean="0"/>
              <a:t>6/11/2021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3018ED-57C6-4124-B9E5-C355643C9EC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23826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C969D-6450-431B-9427-72911837318C}" type="datetimeFigureOut">
              <a:rPr lang="en-US" smtClean="0"/>
              <a:t>6/11/2021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3018ED-57C6-4124-B9E5-C355643C9EC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6619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C969D-6450-431B-9427-72911837318C}" type="datetimeFigureOut">
              <a:rPr lang="en-US" smtClean="0"/>
              <a:t>6/11/2021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3018ED-57C6-4124-B9E5-C355643C9EC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2939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C969D-6450-431B-9427-72911837318C}" type="datetimeFigureOut">
              <a:rPr lang="en-US" smtClean="0"/>
              <a:t>6/11/2021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3018ED-57C6-4124-B9E5-C355643C9EC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14306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C969D-6450-431B-9427-72911837318C}" type="datetimeFigureOut">
              <a:rPr lang="en-US" smtClean="0"/>
              <a:t>6/11/2021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3018ED-57C6-4124-B9E5-C355643C9EC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64773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C969D-6450-431B-9427-72911837318C}" type="datetimeFigureOut">
              <a:rPr lang="en-US" smtClean="0"/>
              <a:t>6/11/2021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3018ED-57C6-4124-B9E5-C355643C9EC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86575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C969D-6450-431B-9427-72911837318C}" type="datetimeFigureOut">
              <a:rPr lang="en-US" smtClean="0"/>
              <a:t>6/11/2021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3018ED-57C6-4124-B9E5-C355643C9EC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52538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C969D-6450-431B-9427-72911837318C}" type="datetimeFigureOut">
              <a:rPr lang="en-US" smtClean="0"/>
              <a:t>6/11/2021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3018ED-57C6-4124-B9E5-C355643C9EC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66358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C969D-6450-431B-9427-72911837318C}" type="datetimeFigureOut">
              <a:rPr lang="en-US" smtClean="0"/>
              <a:t>6/11/2021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3018ED-57C6-4124-B9E5-C355643C9EC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11760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C969D-6450-431B-9427-72911837318C}" type="datetimeFigureOut">
              <a:rPr lang="en-US" smtClean="0"/>
              <a:t>6/11/2021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3018ED-57C6-4124-B9E5-C355643C9EC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69390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C969D-6450-431B-9427-72911837318C}" type="datetimeFigureOut">
              <a:rPr lang="en-US" smtClean="0"/>
              <a:t>6/11/2021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3018ED-57C6-4124-B9E5-C355643C9EC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44526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5C969D-6450-431B-9427-72911837318C}" type="datetimeFigureOut">
              <a:rPr lang="en-US" smtClean="0"/>
              <a:t>6/11/2021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3018ED-57C6-4124-B9E5-C355643C9EC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46934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90600" y="-152400"/>
            <a:ext cx="6858000" cy="685800"/>
          </a:xfrm>
        </p:spPr>
        <p:txBody>
          <a:bodyPr>
            <a:normAutofit/>
          </a:bodyPr>
          <a:lstStyle/>
          <a:p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BT CHƯƠNG 2_CẤP ĐỘ 3_DÒNG ĐIỆN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0" y="457200"/>
            <a:ext cx="9067800" cy="22159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b="1" dirty="0" err="1" smtClean="0">
                <a:effectLst/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 smtClean="0">
                <a:effectLst/>
                <a:latin typeface="Times New Roman"/>
                <a:ea typeface="Calibri"/>
                <a:cs typeface="Times New Roman"/>
              </a:rPr>
              <a:t> 1</a:t>
            </a:r>
            <a:endParaRPr lang="en-US" sz="2400" dirty="0">
              <a:ea typeface="Calibri"/>
              <a:cs typeface="Times New Roman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Cho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không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175 HP,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áp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Y/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  <a:sym typeface="Symbol"/>
              </a:rPr>
              <a:t>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- 380V/220V,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tần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50 Hz, 4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cực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hệ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0,87,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hiệu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93 %.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Nguồn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xoay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chiều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áp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380V,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cho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1HP = 746 W.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Hãy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tính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dòng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của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?</a:t>
            </a:r>
            <a:endParaRPr lang="en-US" sz="2400" dirty="0">
              <a:ea typeface="Calibri"/>
              <a:cs typeface="Times New Roman"/>
            </a:endParaRP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9123"/>
          <a:stretch/>
        </p:blipFill>
        <p:spPr bwMode="auto">
          <a:xfrm>
            <a:off x="380999" y="2743199"/>
            <a:ext cx="8371359" cy="37338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08197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13444"/>
            <a:ext cx="8991600" cy="22159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b="1" dirty="0" err="1" smtClean="0">
                <a:effectLst/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 smtClean="0">
                <a:effectLst/>
                <a:latin typeface="Times New Roman"/>
                <a:ea typeface="Calibri"/>
                <a:cs typeface="Times New Roman"/>
              </a:rPr>
              <a:t> 2</a:t>
            </a:r>
            <a:endParaRPr lang="en-US" sz="2400" dirty="0">
              <a:ea typeface="Calibri"/>
              <a:cs typeface="Times New Roman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Cho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không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250 HP,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áp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Y/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  <a:sym typeface="Symbol"/>
              </a:rPr>
              <a:t>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- 380V/220V,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tần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f = 50 Hz, 4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cực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hệ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0,87,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hiệu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94 %.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Nguồn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xoay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chiều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áp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220V,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cho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1HP = 746 W.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Hãy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tính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dòng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của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?</a:t>
            </a:r>
            <a:endParaRPr lang="en-US" sz="2400" dirty="0">
              <a:ea typeface="Calibri"/>
              <a:cs typeface="Times New Roman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7109"/>
          <a:stretch/>
        </p:blipFill>
        <p:spPr bwMode="auto">
          <a:xfrm>
            <a:off x="228599" y="2362200"/>
            <a:ext cx="8686801" cy="33380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483192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786" y="0"/>
            <a:ext cx="9031014" cy="22159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b="1" dirty="0" err="1" smtClean="0">
                <a:effectLst/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 smtClean="0">
                <a:effectLst/>
                <a:latin typeface="Times New Roman"/>
                <a:ea typeface="Calibri"/>
                <a:cs typeface="Times New Roman"/>
              </a:rPr>
              <a:t> 3</a:t>
            </a:r>
            <a:endParaRPr lang="en-US" sz="2400" dirty="0">
              <a:ea typeface="Calibri"/>
              <a:cs typeface="Times New Roman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Cho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không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136 HP,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áp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Y/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  <a:sym typeface="Symbol"/>
              </a:rPr>
              <a:t>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- 440V/254V,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tần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60 Hz, 6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cực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hệ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0,87,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hiệu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92 %.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Nguồn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xoay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chiều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áp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440V,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cho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1 HP = 746 W.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Hãy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tính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dòng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của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?</a:t>
            </a:r>
            <a:endParaRPr lang="en-US" sz="2400" dirty="0">
              <a:ea typeface="Calibri"/>
              <a:cs typeface="Times New Roman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8817"/>
          <a:stretch/>
        </p:blipFill>
        <p:spPr bwMode="auto">
          <a:xfrm>
            <a:off x="152400" y="2286000"/>
            <a:ext cx="8805896" cy="3429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52754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15360"/>
            <a:ext cx="8991600" cy="19943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b="1" dirty="0" err="1" smtClean="0">
                <a:effectLst/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 smtClean="0">
                <a:effectLst/>
                <a:latin typeface="Times New Roman"/>
                <a:ea typeface="Calibri"/>
                <a:cs typeface="Times New Roman"/>
              </a:rPr>
              <a:t> 5</a:t>
            </a:r>
            <a:endParaRPr lang="en-US" sz="2400" dirty="0">
              <a:ea typeface="Calibri"/>
              <a:cs typeface="Times New Roman"/>
            </a:endParaRPr>
          </a:p>
          <a:p>
            <a:r>
              <a:rPr lang="en-US" sz="2400" dirty="0" smtClean="0">
                <a:effectLst/>
                <a:latin typeface="Times New Roman"/>
                <a:ea typeface="Calibri"/>
              </a:rPr>
              <a:t>Cho </a:t>
            </a:r>
            <a:r>
              <a:rPr lang="en-US" sz="2400" dirty="0" err="1" smtClean="0">
                <a:effectLst/>
                <a:latin typeface="Times New Roman"/>
                <a:ea typeface="Calibri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</a:rPr>
              <a:t>không</a:t>
            </a:r>
            <a:r>
              <a:rPr lang="en-US" sz="2400" dirty="0" smtClean="0">
                <a:effectLst/>
                <a:latin typeface="Times New Roman"/>
                <a:ea typeface="Calibri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</a:rPr>
              <a:t>đồng</a:t>
            </a:r>
            <a:r>
              <a:rPr lang="en-US" sz="2400" dirty="0" smtClean="0">
                <a:effectLst/>
                <a:latin typeface="Times New Roman"/>
                <a:ea typeface="Calibri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</a:rPr>
              <a:t>bộ</a:t>
            </a:r>
            <a:r>
              <a:rPr lang="en-US" sz="2400" dirty="0" smtClean="0">
                <a:effectLst/>
                <a:latin typeface="Times New Roman"/>
                <a:ea typeface="Calibri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</a:rPr>
              <a:t>ba</a:t>
            </a:r>
            <a:r>
              <a:rPr lang="en-US" sz="2400" dirty="0" smtClean="0">
                <a:effectLst/>
                <a:latin typeface="Times New Roman"/>
                <a:ea typeface="Calibri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</a:rPr>
              <a:t>công</a:t>
            </a:r>
            <a:r>
              <a:rPr lang="en-US" sz="2400" dirty="0" smtClean="0">
                <a:effectLst/>
                <a:latin typeface="Times New Roman"/>
                <a:ea typeface="Calibri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</a:rPr>
              <a:t>suất</a:t>
            </a:r>
            <a:r>
              <a:rPr lang="en-US" sz="2400" dirty="0" smtClean="0">
                <a:effectLst/>
                <a:latin typeface="Times New Roman"/>
                <a:ea typeface="Calibri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</a:rPr>
              <a:t>định</a:t>
            </a:r>
            <a:r>
              <a:rPr lang="en-US" sz="2400" dirty="0" smtClean="0">
                <a:effectLst/>
                <a:latin typeface="Times New Roman"/>
                <a:ea typeface="Calibri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</a:rPr>
              <a:t>mức</a:t>
            </a:r>
            <a:r>
              <a:rPr lang="en-US" sz="2400" dirty="0" smtClean="0">
                <a:effectLst/>
                <a:latin typeface="Times New Roman"/>
                <a:ea typeface="Calibri"/>
              </a:rPr>
              <a:t> 180 HP, </a:t>
            </a:r>
            <a:r>
              <a:rPr lang="en-US" sz="2400" dirty="0" err="1" smtClean="0">
                <a:effectLst/>
                <a:latin typeface="Times New Roman"/>
                <a:ea typeface="Calibri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</a:rPr>
              <a:t>áp</a:t>
            </a:r>
            <a:r>
              <a:rPr lang="en-US" sz="2400" dirty="0" smtClean="0">
                <a:effectLst/>
                <a:latin typeface="Times New Roman"/>
                <a:ea typeface="Calibri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</a:rPr>
              <a:t>định</a:t>
            </a:r>
            <a:r>
              <a:rPr lang="en-US" sz="2400" dirty="0" smtClean="0">
                <a:effectLst/>
                <a:latin typeface="Times New Roman"/>
                <a:ea typeface="Calibri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</a:rPr>
              <a:t>mức</a:t>
            </a:r>
            <a:r>
              <a:rPr lang="en-US" sz="2400" dirty="0" smtClean="0">
                <a:effectLst/>
                <a:latin typeface="Times New Roman"/>
                <a:ea typeface="Calibri"/>
              </a:rPr>
              <a:t> Y/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  <a:sym typeface="Symbol"/>
              </a:rPr>
              <a:t></a:t>
            </a:r>
            <a:r>
              <a:rPr lang="en-US" sz="2400" dirty="0" smtClean="0">
                <a:effectLst/>
                <a:latin typeface="Times New Roman"/>
                <a:ea typeface="Calibri"/>
              </a:rPr>
              <a:t> - 500V/288V, </a:t>
            </a:r>
            <a:r>
              <a:rPr lang="en-US" sz="2400" dirty="0" err="1" smtClean="0">
                <a:effectLst/>
                <a:latin typeface="Times New Roman"/>
                <a:ea typeface="Calibri"/>
              </a:rPr>
              <a:t>tần</a:t>
            </a:r>
            <a:r>
              <a:rPr lang="en-US" sz="2400" dirty="0" smtClean="0">
                <a:effectLst/>
                <a:latin typeface="Times New Roman"/>
                <a:ea typeface="Calibri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</a:rPr>
              <a:t>số</a:t>
            </a:r>
            <a:r>
              <a:rPr lang="en-US" sz="2400" dirty="0" smtClean="0">
                <a:effectLst/>
                <a:latin typeface="Times New Roman"/>
                <a:ea typeface="Calibri"/>
              </a:rPr>
              <a:t> 60 Hz, 6 </a:t>
            </a:r>
            <a:r>
              <a:rPr lang="en-US" sz="2400" dirty="0" err="1" smtClean="0">
                <a:effectLst/>
                <a:latin typeface="Times New Roman"/>
                <a:ea typeface="Calibri"/>
              </a:rPr>
              <a:t>cực</a:t>
            </a:r>
            <a:r>
              <a:rPr lang="en-US" sz="2400" dirty="0" smtClean="0">
                <a:effectLst/>
                <a:latin typeface="Times New Roman"/>
                <a:ea typeface="Calibri"/>
              </a:rPr>
              <a:t>, </a:t>
            </a:r>
            <a:r>
              <a:rPr lang="en-US" sz="2400" dirty="0" err="1" smtClean="0">
                <a:effectLst/>
                <a:latin typeface="Times New Roman"/>
                <a:ea typeface="Calibri"/>
              </a:rPr>
              <a:t>hệ</a:t>
            </a:r>
            <a:r>
              <a:rPr lang="en-US" sz="2400" dirty="0" smtClean="0">
                <a:effectLst/>
                <a:latin typeface="Times New Roman"/>
                <a:ea typeface="Calibri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</a:rPr>
              <a:t>số</a:t>
            </a:r>
            <a:r>
              <a:rPr lang="en-US" sz="2400" dirty="0" smtClean="0">
                <a:effectLst/>
                <a:latin typeface="Times New Roman"/>
                <a:ea typeface="Calibri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</a:rPr>
              <a:t>công</a:t>
            </a:r>
            <a:r>
              <a:rPr lang="en-US" sz="2400" dirty="0" smtClean="0">
                <a:effectLst/>
                <a:latin typeface="Times New Roman"/>
                <a:ea typeface="Calibri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</a:rPr>
              <a:t>suất</a:t>
            </a:r>
            <a:r>
              <a:rPr lang="en-US" sz="2400" dirty="0" smtClean="0">
                <a:effectLst/>
                <a:latin typeface="Times New Roman"/>
                <a:ea typeface="Calibri"/>
              </a:rPr>
              <a:t> 0,87, </a:t>
            </a:r>
            <a:r>
              <a:rPr lang="en-US" sz="2400" dirty="0" err="1" smtClean="0">
                <a:effectLst/>
                <a:latin typeface="Times New Roman"/>
                <a:ea typeface="Calibri"/>
              </a:rPr>
              <a:t>hiệu</a:t>
            </a:r>
            <a:r>
              <a:rPr lang="en-US" sz="2400" dirty="0" smtClean="0">
                <a:effectLst/>
                <a:latin typeface="Times New Roman"/>
                <a:ea typeface="Calibri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</a:rPr>
              <a:t>suất</a:t>
            </a:r>
            <a:r>
              <a:rPr lang="en-US" sz="2400" dirty="0" smtClean="0">
                <a:effectLst/>
                <a:latin typeface="Times New Roman"/>
                <a:ea typeface="Calibri"/>
              </a:rPr>
              <a:t> 94%. </a:t>
            </a:r>
            <a:r>
              <a:rPr lang="en-US" sz="2400" dirty="0" err="1" smtClean="0">
                <a:effectLst/>
                <a:latin typeface="Times New Roman"/>
                <a:ea typeface="Calibri"/>
              </a:rPr>
              <a:t>Nguồn</a:t>
            </a:r>
            <a:r>
              <a:rPr lang="en-US" sz="2400" dirty="0" smtClean="0">
                <a:effectLst/>
                <a:latin typeface="Times New Roman"/>
                <a:ea typeface="Calibri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</a:rPr>
              <a:t>xoay</a:t>
            </a:r>
            <a:r>
              <a:rPr lang="en-US" sz="2400" dirty="0" smtClean="0">
                <a:effectLst/>
                <a:latin typeface="Times New Roman"/>
                <a:ea typeface="Calibri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</a:rPr>
              <a:t>chiều</a:t>
            </a:r>
            <a:r>
              <a:rPr lang="en-US" sz="2400" dirty="0" smtClean="0">
                <a:effectLst/>
                <a:latin typeface="Times New Roman"/>
                <a:ea typeface="Calibri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</a:rPr>
              <a:t>ba</a:t>
            </a:r>
            <a:r>
              <a:rPr lang="en-US" sz="2400" dirty="0" smtClean="0">
                <a:effectLst/>
                <a:latin typeface="Times New Roman"/>
                <a:ea typeface="Calibri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</a:rPr>
              <a:t>áp</a:t>
            </a:r>
            <a:r>
              <a:rPr lang="en-US" sz="2400" dirty="0" smtClean="0">
                <a:effectLst/>
                <a:latin typeface="Times New Roman"/>
                <a:ea typeface="Calibri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</a:rPr>
              <a:t>dây</a:t>
            </a:r>
            <a:r>
              <a:rPr lang="en-US" sz="2400" dirty="0" smtClean="0">
                <a:effectLst/>
                <a:latin typeface="Times New Roman"/>
                <a:ea typeface="Calibri"/>
              </a:rPr>
              <a:t> 500 V, </a:t>
            </a:r>
            <a:r>
              <a:rPr lang="en-US" sz="2400" dirty="0" err="1" smtClean="0">
                <a:effectLst/>
                <a:latin typeface="Times New Roman"/>
                <a:ea typeface="Calibri"/>
              </a:rPr>
              <a:t>cho</a:t>
            </a:r>
            <a:r>
              <a:rPr lang="en-US" sz="2400" dirty="0" smtClean="0">
                <a:effectLst/>
                <a:latin typeface="Times New Roman"/>
                <a:ea typeface="Calibri"/>
              </a:rPr>
              <a:t> 1 HP = 746 W. </a:t>
            </a:r>
            <a:r>
              <a:rPr lang="en-US" sz="2400" dirty="0" err="1" smtClean="0">
                <a:effectLst/>
                <a:latin typeface="Times New Roman"/>
                <a:ea typeface="Calibri"/>
              </a:rPr>
              <a:t>Hãy</a:t>
            </a:r>
            <a:r>
              <a:rPr lang="en-US" sz="2400" dirty="0" smtClean="0">
                <a:effectLst/>
                <a:latin typeface="Times New Roman"/>
                <a:ea typeface="Calibri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</a:rPr>
              <a:t>tính</a:t>
            </a:r>
            <a:r>
              <a:rPr lang="en-US" sz="2400" dirty="0" smtClean="0">
                <a:effectLst/>
                <a:latin typeface="Times New Roman"/>
                <a:ea typeface="Calibri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</a:rPr>
              <a:t>dòng</a:t>
            </a:r>
            <a:r>
              <a:rPr lang="en-US" sz="2400" dirty="0" smtClean="0">
                <a:effectLst/>
                <a:latin typeface="Times New Roman"/>
                <a:ea typeface="Calibri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</a:rPr>
              <a:t>định</a:t>
            </a:r>
            <a:r>
              <a:rPr lang="en-US" sz="2400" dirty="0" smtClean="0">
                <a:effectLst/>
                <a:latin typeface="Times New Roman"/>
                <a:ea typeface="Calibri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</a:rPr>
              <a:t>mức</a:t>
            </a:r>
            <a:r>
              <a:rPr lang="en-US" sz="2400" dirty="0" smtClean="0">
                <a:effectLst/>
                <a:latin typeface="Times New Roman"/>
                <a:ea typeface="Calibri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</a:rPr>
              <a:t>của</a:t>
            </a:r>
            <a:r>
              <a:rPr lang="en-US" sz="2400" dirty="0" smtClean="0">
                <a:effectLst/>
                <a:latin typeface="Times New Roman"/>
                <a:ea typeface="Calibri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</a:rPr>
              <a:t> ?</a:t>
            </a:r>
            <a:endParaRPr lang="en-US" sz="2400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8651"/>
          <a:stretch/>
        </p:blipFill>
        <p:spPr bwMode="auto">
          <a:xfrm>
            <a:off x="302173" y="2133599"/>
            <a:ext cx="8627828" cy="33528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22840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990600" y="-152400"/>
            <a:ext cx="6858000" cy="685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BT CHƯƠNG 2_CẤP ĐỘ 3_DÒNG ĐIỆN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0" y="304800"/>
            <a:ext cx="4572000" cy="3038589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b="1" dirty="0" err="1" smtClean="0">
                <a:effectLst/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 smtClean="0">
                <a:effectLst/>
                <a:latin typeface="Times New Roman"/>
                <a:ea typeface="Calibri"/>
                <a:cs typeface="Times New Roman"/>
              </a:rPr>
              <a:t> 1</a:t>
            </a:r>
            <a:endParaRPr lang="en-US" sz="2400" dirty="0">
              <a:ea typeface="Calibri"/>
              <a:cs typeface="Times New Roman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Bảng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lý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lịch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không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có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thông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sau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: 2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cực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;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tốc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2820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vòng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/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phút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;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tần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f = 50 Hz.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Hãy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tính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tần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phía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rotor f</a:t>
            </a:r>
            <a:r>
              <a:rPr lang="en-US" sz="2400" baseline="-25000" dirty="0" smtClean="0">
                <a:effectLst/>
                <a:latin typeface="Times New Roman"/>
                <a:ea typeface="Calibri"/>
                <a:cs typeface="Times New Roman"/>
              </a:rPr>
              <a:t>2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khi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mang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tải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?</a:t>
            </a:r>
            <a:endParaRPr lang="en-US" sz="2400" dirty="0">
              <a:ea typeface="Calibri"/>
              <a:cs typeface="Times New Roman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5"/>
              <p:cNvSpPr/>
              <p:nvPr/>
            </p:nvSpPr>
            <p:spPr>
              <a:xfrm>
                <a:off x="4876800" y="457200"/>
                <a:ext cx="4114800" cy="287392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dirty="0" err="1" smtClean="0">
                    <a:effectLst/>
                    <a:latin typeface="Times New Roman"/>
                    <a:ea typeface="Calibri"/>
                    <a:cs typeface="Times New Roman"/>
                  </a:rPr>
                  <a:t>Tốc</a:t>
                </a:r>
                <a:r>
                  <a:rPr lang="en-US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 smtClean="0">
                    <a:effectLst/>
                    <a:latin typeface="Times New Roman"/>
                    <a:ea typeface="Calibri"/>
                    <a:cs typeface="Times New Roman"/>
                  </a:rPr>
                  <a:t>độ</a:t>
                </a:r>
                <a:r>
                  <a:rPr lang="en-US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 smtClean="0">
                    <a:effectLst/>
                    <a:latin typeface="Times New Roman"/>
                    <a:ea typeface="Calibri"/>
                    <a:cs typeface="Times New Roman"/>
                  </a:rPr>
                  <a:t>từ</a:t>
                </a:r>
                <a:r>
                  <a:rPr lang="en-US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 smtClean="0">
                    <a:effectLst/>
                    <a:latin typeface="Times New Roman"/>
                    <a:ea typeface="Calibri"/>
                    <a:cs typeface="Times New Roman"/>
                  </a:rPr>
                  <a:t>trường</a:t>
                </a:r>
                <a:r>
                  <a:rPr lang="en-US" dirty="0" smtClean="0">
                    <a:effectLst/>
                    <a:latin typeface="Times New Roman"/>
                    <a:ea typeface="Calibri"/>
                    <a:cs typeface="Times New Roman"/>
                  </a:rPr>
                  <a:t> quay </a:t>
                </a:r>
                <a:r>
                  <a:rPr lang="en-US" dirty="0" err="1" smtClean="0">
                    <a:effectLst/>
                    <a:latin typeface="Times New Roman"/>
                    <a:ea typeface="Calibri"/>
                    <a:cs typeface="Times New Roman"/>
                  </a:rPr>
                  <a:t>của</a:t>
                </a:r>
                <a:r>
                  <a:rPr lang="en-US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 smtClean="0">
                    <a:effectLst/>
                    <a:latin typeface="Times New Roman"/>
                    <a:ea typeface="Calibri"/>
                    <a:cs typeface="Times New Roman"/>
                  </a:rPr>
                  <a:t>động</a:t>
                </a:r>
                <a:r>
                  <a:rPr lang="en-US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 smtClean="0">
                    <a:effectLst/>
                    <a:latin typeface="Times New Roman"/>
                    <a:ea typeface="Calibri"/>
                    <a:cs typeface="Times New Roman"/>
                  </a:rPr>
                  <a:t>cơ</a:t>
                </a:r>
                <a:r>
                  <a:rPr lang="en-US" baseline="-250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endParaRPr lang="en-US" sz="1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𝑛</m:t>
                          </m:r>
                        </m:e>
                        <m:sub>
                          <m: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1</m:t>
                          </m:r>
                        </m:sub>
                      </m:sSub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box>
                        <m:boxPr>
                          <m:ctrlP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60 ×</m:t>
                              </m:r>
                              <m:r>
                                <a:rPr lang="en-US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𝑓</m:t>
                              </m:r>
                            </m:num>
                            <m:den>
                              <m:r>
                                <a:rPr lang="en-US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𝑝</m:t>
                              </m:r>
                            </m:den>
                          </m:f>
                        </m:e>
                      </m:box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= </m:t>
                      </m:r>
                      <m:box>
                        <m:boxPr>
                          <m:ctrlP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60 ×50</m:t>
                              </m:r>
                            </m:num>
                            <m:den>
                              <m:r>
                                <a:rPr lang="en-US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1</m:t>
                              </m:r>
                            </m:den>
                          </m:f>
                        </m:e>
                      </m:box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=3000 </m:t>
                      </m:r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𝑣</m:t>
                      </m:r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ò</m:t>
                      </m:r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𝑛𝑔</m:t>
                      </m:r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/</m:t>
                      </m:r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𝑝h</m:t>
                      </m:r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ú</m:t>
                      </m:r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𝑡</m:t>
                      </m:r>
                    </m:oMath>
                  </m:oMathPara>
                </a14:m>
                <a:endParaRPr lang="en-US" sz="1400" dirty="0"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Hệ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số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trượt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của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động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cơ</a:t>
                </a:r>
                <a:endParaRPr lang="en-US" sz="1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𝑠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= </m:t>
                    </m:r>
                    <m:box>
                      <m:boxPr>
                        <m:ctrlP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US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</m:ctrlPr>
                          </m:fPr>
                          <m:num>
                            <m:sSub>
                              <m:sSubPr>
                                <m:ctrlPr>
                                  <a:rPr lang="en-US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</m:ctrlPr>
                              </m:sSubPr>
                              <m:e>
                                <m:r>
                                  <a:rPr lang="en-US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𝑛</m:t>
                                </m:r>
                              </m:e>
                              <m:sub>
                                <m:r>
                                  <a:rPr lang="en-US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1</m:t>
                                </m:r>
                              </m:sub>
                            </m:sSub>
                            <m:r>
                              <a:rPr lang="en-US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−</m:t>
                            </m:r>
                            <m:sSub>
                              <m:sSubPr>
                                <m:ctrlPr>
                                  <a:rPr lang="en-US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</m:ctrlPr>
                              </m:sSubPr>
                              <m:e>
                                <m:r>
                                  <a:rPr lang="en-US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𝑛</m:t>
                                </m:r>
                              </m:e>
                              <m:sub>
                                <m:r>
                                  <a:rPr lang="en-US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2</m:t>
                                </m:r>
                              </m:sub>
                            </m:sSub>
                          </m:num>
                          <m:den>
                            <m:sSub>
                              <m:sSubPr>
                                <m:ctrlPr>
                                  <a:rPr lang="en-US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</m:ctrlPr>
                              </m:sSubPr>
                              <m:e>
                                <m:r>
                                  <a:rPr lang="en-US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𝑛</m:t>
                                </m:r>
                              </m:e>
                              <m:sub>
                                <m:r>
                                  <a:rPr lang="en-US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1</m:t>
                                </m:r>
                              </m:sub>
                            </m:sSub>
                            <m:r>
                              <a:rPr lang="en-US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 </m:t>
                            </m:r>
                          </m:den>
                        </m:f>
                      </m:e>
                    </m:box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 = </m:t>
                    </m:r>
                    <m:box>
                      <m:boxPr>
                        <m:ctrlP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US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</m:ctrlPr>
                          </m:fPr>
                          <m:num>
                            <m:r>
                              <a:rPr lang="en-US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3000− 2820</m:t>
                            </m:r>
                          </m:num>
                          <m:den>
                            <m:r>
                              <a:rPr lang="en-US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3000</m:t>
                            </m:r>
                          </m:den>
                        </m:f>
                      </m:e>
                    </m:box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 =0,06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 </a:t>
                </a:r>
                <a:endParaRPr lang="en-US" sz="1400" dirty="0"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Tần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số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dòng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điện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phía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rotor f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2</a:t>
                </a:r>
                <a:endParaRPr lang="en-US" sz="1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 </m:t>
                    </m:r>
                    <m:sSub>
                      <m:sSubPr>
                        <m:ctrlP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bPr>
                      <m:e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𝑓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2</m:t>
                        </m:r>
                      </m:sub>
                    </m:sSub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= 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𝑠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 × </m:t>
                    </m:r>
                    <m:sSub>
                      <m:sSubPr>
                        <m:ctrlP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bPr>
                      <m:e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𝑓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1</m:t>
                        </m:r>
                      </m:sub>
                    </m:sSub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=0,06 ×50=3 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𝐻𝑧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 </a:t>
                </a:r>
                <a:endParaRPr lang="en-US" sz="1400" dirty="0">
                  <a:ea typeface="Calibri"/>
                  <a:cs typeface="Times New Roman"/>
                </a:endParaRPr>
              </a:p>
            </p:txBody>
          </p:sp>
        </mc:Choice>
        <mc:Fallback xmlns="">
          <p:sp>
            <p:nvSpPr>
              <p:cNvPr id="6" name="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76800" y="457200"/>
                <a:ext cx="4114800" cy="2873928"/>
              </a:xfrm>
              <a:prstGeom prst="rect">
                <a:avLst/>
              </a:prstGeom>
              <a:blipFill rotWithShape="1">
                <a:blip r:embed="rId2"/>
                <a:stretch>
                  <a:fillRect l="-1185" t="-425" b="-21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Rectangle 6"/>
          <p:cNvSpPr/>
          <p:nvPr/>
        </p:nvSpPr>
        <p:spPr>
          <a:xfrm>
            <a:off x="0" y="3343389"/>
            <a:ext cx="4572000" cy="3038589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b="1" dirty="0" err="1" smtClean="0">
                <a:effectLst/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 smtClean="0">
                <a:effectLst/>
                <a:latin typeface="Times New Roman"/>
                <a:ea typeface="Calibri"/>
                <a:cs typeface="Times New Roman"/>
              </a:rPr>
              <a:t> 2</a:t>
            </a:r>
            <a:endParaRPr lang="en-US" sz="2400" dirty="0">
              <a:ea typeface="Calibri"/>
              <a:cs typeface="Times New Roman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Bảng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lý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lịch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không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có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thông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sau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: 4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cực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;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tốc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1470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vòng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/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phút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;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tần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f = 50 Hz.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Hãy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tính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tần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phía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rotor f</a:t>
            </a:r>
            <a:r>
              <a:rPr lang="en-US" sz="2400" baseline="-25000" dirty="0" smtClean="0">
                <a:effectLst/>
                <a:latin typeface="Times New Roman"/>
                <a:ea typeface="Calibri"/>
                <a:cs typeface="Times New Roman"/>
              </a:rPr>
              <a:t>2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khi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mang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tải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?</a:t>
            </a:r>
            <a:endParaRPr lang="en-US" sz="2400" dirty="0">
              <a:ea typeface="Calibri"/>
              <a:cs typeface="Times New Roman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8" name="Rectangle 7"/>
              <p:cNvSpPr/>
              <p:nvPr/>
            </p:nvSpPr>
            <p:spPr>
              <a:xfrm>
                <a:off x="4876800" y="3602328"/>
                <a:ext cx="4114800" cy="295087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dirty="0" smtClean="0">
                    <a:effectLst/>
                    <a:latin typeface="Times New Roman"/>
                    <a:ea typeface="Calibri"/>
                    <a:cs typeface="Times New Roman"/>
                  </a:rPr>
                  <a:t>Tốc</a:t>
                </a:r>
                <a:r>
                  <a:rPr lang="en-US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 smtClean="0">
                    <a:effectLst/>
                    <a:latin typeface="Times New Roman"/>
                    <a:ea typeface="Calibri"/>
                    <a:cs typeface="Times New Roman"/>
                  </a:rPr>
                  <a:t>độ</a:t>
                </a:r>
                <a:r>
                  <a:rPr lang="en-US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 smtClean="0">
                    <a:effectLst/>
                    <a:latin typeface="Times New Roman"/>
                    <a:ea typeface="Calibri"/>
                    <a:cs typeface="Times New Roman"/>
                  </a:rPr>
                  <a:t>từ</a:t>
                </a:r>
                <a:r>
                  <a:rPr lang="en-US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 smtClean="0">
                    <a:effectLst/>
                    <a:latin typeface="Times New Roman"/>
                    <a:ea typeface="Calibri"/>
                    <a:cs typeface="Times New Roman"/>
                  </a:rPr>
                  <a:t>trường</a:t>
                </a:r>
                <a:r>
                  <a:rPr lang="en-US" dirty="0" smtClean="0">
                    <a:effectLst/>
                    <a:latin typeface="Times New Roman"/>
                    <a:ea typeface="Calibri"/>
                    <a:cs typeface="Times New Roman"/>
                  </a:rPr>
                  <a:t> quay </a:t>
                </a:r>
                <a:r>
                  <a:rPr lang="en-US" dirty="0" err="1" smtClean="0">
                    <a:effectLst/>
                    <a:latin typeface="Times New Roman"/>
                    <a:ea typeface="Calibri"/>
                    <a:cs typeface="Times New Roman"/>
                  </a:rPr>
                  <a:t>của</a:t>
                </a:r>
                <a:r>
                  <a:rPr lang="en-US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 smtClean="0">
                    <a:effectLst/>
                    <a:latin typeface="Times New Roman"/>
                    <a:ea typeface="Calibri"/>
                    <a:cs typeface="Times New Roman"/>
                  </a:rPr>
                  <a:t>động</a:t>
                </a:r>
                <a:r>
                  <a:rPr lang="en-US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 smtClean="0">
                    <a:effectLst/>
                    <a:latin typeface="Times New Roman"/>
                    <a:ea typeface="Calibri"/>
                    <a:cs typeface="Times New Roman"/>
                  </a:rPr>
                  <a:t>cơ</a:t>
                </a:r>
                <a:r>
                  <a:rPr lang="en-US" baseline="-250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endParaRPr lang="en-US" sz="1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𝑛</m:t>
                          </m:r>
                        </m:e>
                        <m:sub>
                          <m: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1</m:t>
                          </m:r>
                        </m:sub>
                      </m:sSub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box>
                        <m:boxPr>
                          <m:ctrlP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60 ×</m:t>
                              </m:r>
                              <m:r>
                                <a:rPr lang="en-US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𝑓</m:t>
                              </m:r>
                            </m:num>
                            <m:den>
                              <m:r>
                                <a:rPr lang="en-US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𝑝</m:t>
                              </m:r>
                            </m:den>
                          </m:f>
                        </m:e>
                      </m:box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= </m:t>
                      </m:r>
                      <m:box>
                        <m:boxPr>
                          <m:ctrlP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60 ×50</m:t>
                              </m:r>
                            </m:num>
                            <m:den>
                              <m:r>
                                <a:rPr lang="en-US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2</m:t>
                              </m:r>
                            </m:den>
                          </m:f>
                        </m:e>
                      </m:box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=1</m:t>
                      </m:r>
                      <m:r>
                        <a:rPr lang="en-US" b="0" i="1" smtClean="0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5</m:t>
                      </m:r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00 </m:t>
                      </m:r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𝑣</m:t>
                      </m:r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ò</m:t>
                      </m:r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𝑛𝑔</m:t>
                      </m:r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/</m:t>
                      </m:r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𝑝h</m:t>
                      </m:r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ú</m:t>
                      </m:r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𝑡</m:t>
                      </m:r>
                    </m:oMath>
                  </m:oMathPara>
                </a14:m>
                <a:endParaRPr lang="en-US" sz="1400" dirty="0"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Hệ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số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trượt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của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động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cơ</a:t>
                </a:r>
                <a:endParaRPr lang="en-US" sz="1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𝑠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= </m:t>
                    </m:r>
                    <m:box>
                      <m:boxPr>
                        <m:ctrlP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US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</m:ctrlPr>
                          </m:fPr>
                          <m:num>
                            <m:sSub>
                              <m:sSubPr>
                                <m:ctrlPr>
                                  <a:rPr lang="en-US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</m:ctrlPr>
                              </m:sSubPr>
                              <m:e>
                                <m:r>
                                  <a:rPr lang="en-US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𝑛</m:t>
                                </m:r>
                              </m:e>
                              <m:sub>
                                <m:r>
                                  <a:rPr lang="en-US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1</m:t>
                                </m:r>
                              </m:sub>
                            </m:sSub>
                            <m:r>
                              <a:rPr lang="en-US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−</m:t>
                            </m:r>
                            <m:sSub>
                              <m:sSubPr>
                                <m:ctrlPr>
                                  <a:rPr lang="en-US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</m:ctrlPr>
                              </m:sSubPr>
                              <m:e>
                                <m:r>
                                  <a:rPr lang="en-US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𝑛</m:t>
                                </m:r>
                              </m:e>
                              <m:sub>
                                <m:r>
                                  <a:rPr lang="en-US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2</m:t>
                                </m:r>
                              </m:sub>
                            </m:sSub>
                          </m:num>
                          <m:den>
                            <m:sSub>
                              <m:sSubPr>
                                <m:ctrlPr>
                                  <a:rPr lang="en-US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</m:ctrlPr>
                              </m:sSubPr>
                              <m:e>
                                <m:r>
                                  <a:rPr lang="en-US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𝑛</m:t>
                                </m:r>
                              </m:e>
                              <m:sub>
                                <m:r>
                                  <a:rPr lang="en-US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1</m:t>
                                </m:r>
                              </m:sub>
                            </m:sSub>
                            <m:r>
                              <a:rPr lang="en-US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 </m:t>
                            </m:r>
                          </m:den>
                        </m:f>
                      </m:e>
                    </m:box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 = </m:t>
                    </m:r>
                    <m:box>
                      <m:boxPr>
                        <m:ctrlP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US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</m:ctrlPr>
                          </m:fPr>
                          <m:num>
                            <m:r>
                              <a:rPr lang="en-US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1500− 1470</m:t>
                            </m:r>
                          </m:num>
                          <m:den>
                            <m:r>
                              <a:rPr lang="en-US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1500</m:t>
                            </m:r>
                          </m:den>
                        </m:f>
                      </m:e>
                    </m:box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 =0,02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 </a:t>
                </a:r>
                <a:endParaRPr lang="en-US" sz="1400" dirty="0"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Tần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số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dòng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điện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phía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rotor f</a:t>
                </a:r>
                <a:r>
                  <a:rPr lang="en-US" baseline="-25000" dirty="0">
                    <a:effectLst/>
                    <a:latin typeface="Times New Roman"/>
                    <a:ea typeface="Calibri"/>
                    <a:cs typeface="Times New Roman"/>
                  </a:rPr>
                  <a:t>2</a:t>
                </a:r>
                <a:endParaRPr lang="en-US" sz="1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𝑓</m:t>
                          </m:r>
                        </m:e>
                        <m:sub>
                          <m:r>
                            <a:rPr lang="en-US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2</m:t>
                          </m:r>
                        </m:sub>
                      </m:sSub>
                      <m:r>
                        <a:rPr lang="en-US" i="1" baseline="-25000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</m:t>
                      </m:r>
                      <m:r>
                        <a:rPr lang="en-US" i="1" baseline="-25000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𝑠</m:t>
                      </m:r>
                      <m:r>
                        <a:rPr lang="en-US" i="1" baseline="-25000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× </m:t>
                      </m:r>
                      <m:sSub>
                        <m:sSubPr>
                          <m:ctrlPr>
                            <a:rPr lang="en-US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𝑓</m:t>
                          </m:r>
                        </m:e>
                        <m:sub>
                          <m:r>
                            <a:rPr lang="en-US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1</m:t>
                          </m:r>
                        </m:sub>
                      </m:sSub>
                      <m:r>
                        <a:rPr lang="en-US" i="1" baseline="-25000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=0,01 ×50=1 </m:t>
                      </m:r>
                      <m:r>
                        <a:rPr lang="en-US" i="1" baseline="-25000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𝐻𝑧</m:t>
                      </m:r>
                    </m:oMath>
                  </m:oMathPara>
                </a14:m>
                <a:endParaRPr lang="en-US" sz="1400" dirty="0">
                  <a:ea typeface="Calibri"/>
                  <a:cs typeface="Times New Roman"/>
                </a:endParaRPr>
              </a:p>
            </p:txBody>
          </p:sp>
        </mc:Choice>
        <mc:Fallback>
          <p:sp>
            <p:nvSpPr>
              <p:cNvPr id="8" name="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76800" y="3602328"/>
                <a:ext cx="4114800" cy="2950872"/>
              </a:xfrm>
              <a:prstGeom prst="rect">
                <a:avLst/>
              </a:prstGeom>
              <a:blipFill rotWithShape="1">
                <a:blip r:embed="rId3"/>
                <a:stretch>
                  <a:fillRect l="-1185" t="-41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741047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-152400"/>
            <a:ext cx="5334000" cy="34901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b="1" dirty="0" err="1" smtClean="0">
                <a:effectLst/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 smtClean="0">
                <a:effectLst/>
                <a:latin typeface="Times New Roman"/>
                <a:ea typeface="Calibri"/>
                <a:cs typeface="Times New Roman"/>
              </a:rPr>
              <a:t> 6</a:t>
            </a:r>
            <a:endParaRPr lang="en-US" sz="2400" dirty="0">
              <a:ea typeface="Calibri"/>
              <a:cs typeface="Times New Roman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Cho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không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25 kW,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áp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Y/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  <a:sym typeface="Symbol"/>
              </a:rPr>
              <a:t>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- 380V/220V,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tần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50 Hz, 4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cực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tổn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hao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rotor 974 W,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tổn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hao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ma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sát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quạt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gió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486 W.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Hãy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tính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tần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phía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rotor f</a:t>
            </a:r>
            <a:r>
              <a:rPr lang="en-US" sz="2400" baseline="-25000" dirty="0" smtClean="0">
                <a:effectLst/>
                <a:latin typeface="Times New Roman"/>
                <a:ea typeface="Calibri"/>
                <a:cs typeface="Times New Roman"/>
              </a:rPr>
              <a:t>2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khi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mang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tải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?</a:t>
            </a:r>
            <a:endParaRPr lang="en-US" sz="2400" dirty="0">
              <a:ea typeface="Calibri"/>
              <a:cs typeface="Times New Roman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5486400" y="-89090"/>
                <a:ext cx="3581400" cy="328949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dirty="0" err="1" smtClean="0">
                    <a:effectLst/>
                    <a:latin typeface="Times New Roman"/>
                    <a:ea typeface="Calibri"/>
                    <a:cs typeface="Times New Roman"/>
                  </a:rPr>
                  <a:t>Công</a:t>
                </a:r>
                <a:r>
                  <a:rPr lang="en-US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 smtClean="0">
                    <a:effectLst/>
                    <a:latin typeface="Times New Roman"/>
                    <a:ea typeface="Calibri"/>
                    <a:cs typeface="Times New Roman"/>
                  </a:rPr>
                  <a:t>suất</a:t>
                </a:r>
                <a:r>
                  <a:rPr lang="en-US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 smtClean="0">
                    <a:effectLst/>
                    <a:latin typeface="Times New Roman"/>
                    <a:ea typeface="Calibri"/>
                    <a:cs typeface="Times New Roman"/>
                  </a:rPr>
                  <a:t>điện</a:t>
                </a:r>
                <a:r>
                  <a:rPr lang="en-US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 smtClean="0">
                    <a:effectLst/>
                    <a:latin typeface="Times New Roman"/>
                    <a:ea typeface="Calibri"/>
                    <a:cs typeface="Times New Roman"/>
                  </a:rPr>
                  <a:t>từ</a:t>
                </a:r>
                <a:endParaRPr lang="en-US" sz="1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đ</m:t>
                          </m:r>
                          <m: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𝑖</m:t>
                          </m:r>
                          <m: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ệ</m:t>
                          </m:r>
                          <m: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𝑛</m:t>
                          </m:r>
                          <m: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</m:t>
                          </m:r>
                          <m: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𝑡</m:t>
                          </m:r>
                          <m: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ừ</m:t>
                          </m:r>
                        </m:sub>
                      </m:sSub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=</m:t>
                      </m:r>
                      <m:sSub>
                        <m:sSubPr>
                          <m:ctrlP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2</m:t>
                          </m:r>
                        </m:sub>
                      </m:sSub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+ </m:t>
                      </m:r>
                      <m:sSub>
                        <m:sSubPr>
                          <m:ctrlP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𝑚𝑞</m:t>
                          </m:r>
                        </m:sub>
                      </m:sSub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+</m:t>
                      </m:r>
                      <m:sSub>
                        <m:sSubPr>
                          <m:ctrlP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𝑗</m:t>
                          </m:r>
                          <m: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2</m:t>
                          </m:r>
                        </m:sub>
                      </m:sSub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=25000+486 +974=26460 </m:t>
                      </m:r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𝑊</m:t>
                      </m:r>
                    </m:oMath>
                  </m:oMathPara>
                </a14:m>
                <a:endParaRPr lang="en-US" sz="1400" dirty="0"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Hệ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số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trượt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của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động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cơ</a:t>
                </a:r>
                <a:endParaRPr lang="en-US" sz="1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𝑠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= </m:t>
                    </m:r>
                    <m:box>
                      <m:boxPr>
                        <m:ctrlP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US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</m:ctrlPr>
                          </m:fPr>
                          <m:num>
                            <m:sSub>
                              <m:sSubPr>
                                <m:ctrlPr>
                                  <a:rPr lang="en-US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</m:ctrlPr>
                              </m:sSubPr>
                              <m:e>
                                <m:r>
                                  <a:rPr lang="en-US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𝑃</m:t>
                                </m:r>
                              </m:e>
                              <m:sub>
                                <m:r>
                                  <a:rPr lang="en-US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𝑗</m:t>
                                </m:r>
                                <m:r>
                                  <a:rPr lang="en-US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2</m:t>
                                </m:r>
                              </m:sub>
                            </m:sSub>
                          </m:num>
                          <m:den>
                            <m:sSub>
                              <m:sSubPr>
                                <m:ctrlPr>
                                  <a:rPr lang="en-US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</m:ctrlPr>
                              </m:sSubPr>
                              <m:e>
                                <m:r>
                                  <a:rPr lang="en-US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𝑃</m:t>
                                </m:r>
                              </m:e>
                              <m:sub>
                                <m:r>
                                  <a:rPr lang="en-US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đ</m:t>
                                </m:r>
                                <m:r>
                                  <a:rPr lang="en-US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𝑖</m:t>
                                </m:r>
                                <m:r>
                                  <a:rPr lang="en-US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ệ</m:t>
                                </m:r>
                                <m:r>
                                  <a:rPr lang="en-US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𝑛</m:t>
                                </m:r>
                                <m:r>
                                  <a:rPr lang="en-US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 </m:t>
                                </m:r>
                                <m:r>
                                  <a:rPr lang="en-US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𝑡</m:t>
                                </m:r>
                                <m:r>
                                  <a:rPr lang="en-US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ừ</m:t>
                                </m:r>
                              </m:sub>
                            </m:sSub>
                            <m:r>
                              <a:rPr lang="en-US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 </m:t>
                            </m:r>
                          </m:den>
                        </m:f>
                      </m:e>
                    </m:box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 = </m:t>
                    </m:r>
                    <m:box>
                      <m:boxPr>
                        <m:ctrlP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US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</m:ctrlPr>
                          </m:fPr>
                          <m:num>
                            <m:r>
                              <a:rPr lang="en-US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974</m:t>
                            </m:r>
                          </m:num>
                          <m:den>
                            <m:r>
                              <a:rPr lang="en-US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36460</m:t>
                            </m:r>
                          </m:den>
                        </m:f>
                      </m:e>
                    </m:box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 =0,036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 </a:t>
                </a:r>
                <a:endParaRPr lang="en-US" sz="1400" dirty="0"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Tần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số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dòng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điện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phía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rotor f</a:t>
                </a:r>
                <a:r>
                  <a:rPr lang="en-US" baseline="-25000" dirty="0">
                    <a:effectLst/>
                    <a:latin typeface="Times New Roman"/>
                    <a:ea typeface="Calibri"/>
                    <a:cs typeface="Times New Roman"/>
                  </a:rPr>
                  <a:t>2</a:t>
                </a:r>
                <a:endParaRPr lang="en-US" sz="1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𝑓</m:t>
                          </m:r>
                        </m:e>
                        <m:sub>
                          <m:r>
                            <a:rPr lang="en-US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2</m:t>
                          </m:r>
                        </m:sub>
                      </m:sSub>
                      <m:r>
                        <a:rPr lang="en-US" i="1" baseline="-25000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</m:t>
                      </m:r>
                      <m:r>
                        <a:rPr lang="en-US" i="1" baseline="-25000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𝑠</m:t>
                      </m:r>
                      <m:r>
                        <a:rPr lang="en-US" i="1" baseline="-25000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× </m:t>
                      </m:r>
                      <m:sSub>
                        <m:sSubPr>
                          <m:ctrlPr>
                            <a:rPr lang="en-US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𝑓</m:t>
                          </m:r>
                        </m:e>
                        <m:sub>
                          <m:r>
                            <a:rPr lang="en-US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1</m:t>
                          </m:r>
                        </m:sub>
                      </m:sSub>
                      <m:r>
                        <a:rPr lang="en-US" i="1" baseline="-25000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=0,036 ×50=1,84 </m:t>
                      </m:r>
                      <m:r>
                        <a:rPr lang="en-US" i="1" baseline="-25000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𝐻𝑧</m:t>
                      </m:r>
                    </m:oMath>
                  </m:oMathPara>
                </a14:m>
                <a:endParaRPr lang="en-US" sz="1400" dirty="0">
                  <a:ea typeface="Calibri"/>
                  <a:cs typeface="Times New Roman"/>
                </a:endParaRP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86400" y="-89090"/>
                <a:ext cx="3581400" cy="3289490"/>
              </a:xfrm>
              <a:prstGeom prst="rect">
                <a:avLst/>
              </a:prstGeom>
              <a:blipFill rotWithShape="1">
                <a:blip r:embed="rId2"/>
                <a:stretch>
                  <a:fillRect l="-1361" t="-37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Rectangle 5"/>
          <p:cNvSpPr/>
          <p:nvPr/>
        </p:nvSpPr>
        <p:spPr>
          <a:xfrm>
            <a:off x="23648" y="3048000"/>
            <a:ext cx="4167352" cy="39149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b="1" dirty="0" err="1" smtClean="0">
                <a:effectLst/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 smtClean="0">
                <a:effectLst/>
                <a:latin typeface="Times New Roman"/>
                <a:ea typeface="Calibri"/>
                <a:cs typeface="Times New Roman"/>
              </a:rPr>
              <a:t> 7</a:t>
            </a:r>
            <a:endParaRPr lang="en-US" sz="2400" dirty="0">
              <a:ea typeface="Calibri"/>
              <a:cs typeface="Times New Roman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Cho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không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30 kW,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áp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Y/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  <a:sym typeface="Symbol"/>
              </a:rPr>
              <a:t>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- 380V/220V,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tần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f = 50 Hz, 6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cực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tổn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hao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rotor 1112 W,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tổn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hao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ma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sát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quạt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gió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556 W.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Hãy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tính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tốc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của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ở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tải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?</a:t>
            </a:r>
            <a:endParaRPr lang="en-US" sz="2400" dirty="0">
              <a:ea typeface="Calibri"/>
              <a:cs typeface="Times New Roman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/>
              <p:cNvSpPr/>
              <p:nvPr/>
            </p:nvSpPr>
            <p:spPr>
              <a:xfrm>
                <a:off x="4038600" y="3150254"/>
                <a:ext cx="5334000" cy="370774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dirty="0" err="1" smtClean="0">
                    <a:effectLst/>
                    <a:latin typeface="Times New Roman"/>
                    <a:ea typeface="Calibri"/>
                    <a:cs typeface="Times New Roman"/>
                  </a:rPr>
                  <a:t>Công</a:t>
                </a:r>
                <a:r>
                  <a:rPr lang="en-US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 smtClean="0">
                    <a:effectLst/>
                    <a:latin typeface="Times New Roman"/>
                    <a:ea typeface="Calibri"/>
                    <a:cs typeface="Times New Roman"/>
                  </a:rPr>
                  <a:t>suất</a:t>
                </a:r>
                <a:r>
                  <a:rPr lang="en-US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 smtClean="0">
                    <a:effectLst/>
                    <a:latin typeface="Times New Roman"/>
                    <a:ea typeface="Calibri"/>
                    <a:cs typeface="Times New Roman"/>
                  </a:rPr>
                  <a:t>điện</a:t>
                </a:r>
                <a:r>
                  <a:rPr lang="en-US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 smtClean="0">
                    <a:effectLst/>
                    <a:latin typeface="Times New Roman"/>
                    <a:ea typeface="Calibri"/>
                    <a:cs typeface="Times New Roman"/>
                  </a:rPr>
                  <a:t>từ</a:t>
                </a:r>
                <a:endParaRPr lang="en-US" sz="1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đ</m:t>
                          </m:r>
                          <m: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𝑖</m:t>
                          </m:r>
                          <m: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ệ</m:t>
                          </m:r>
                          <m: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𝑛</m:t>
                          </m:r>
                          <m: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</m:t>
                          </m:r>
                          <m: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𝑡</m:t>
                          </m:r>
                          <m: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ừ</m:t>
                          </m:r>
                        </m:sub>
                      </m:sSub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=</m:t>
                      </m:r>
                      <m:sSub>
                        <m:sSubPr>
                          <m:ctrlP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2</m:t>
                          </m:r>
                        </m:sub>
                      </m:sSub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+ </m:t>
                      </m:r>
                      <m:sSub>
                        <m:sSubPr>
                          <m:ctrlP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𝑚𝑞</m:t>
                          </m:r>
                        </m:sub>
                      </m:sSub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+</m:t>
                      </m:r>
                      <m:sSub>
                        <m:sSubPr>
                          <m:ctrlP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𝑗</m:t>
                          </m:r>
                          <m: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2</m:t>
                          </m:r>
                        </m:sub>
                      </m:sSub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=30000+556+1112=31668</m:t>
                      </m:r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𝑊</m:t>
                      </m:r>
                    </m:oMath>
                  </m:oMathPara>
                </a14:m>
                <a:endParaRPr lang="en-US" sz="1400" dirty="0"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Hệ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số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trượt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của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động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cơ</a:t>
                </a:r>
                <a:endParaRPr lang="en-US" sz="1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𝑠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= </m:t>
                    </m:r>
                    <m:box>
                      <m:boxPr>
                        <m:ctrlP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US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</m:ctrlPr>
                          </m:fPr>
                          <m:num>
                            <m:sSub>
                              <m:sSubPr>
                                <m:ctrlPr>
                                  <a:rPr lang="en-US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</m:ctrlPr>
                              </m:sSubPr>
                              <m:e>
                                <m:r>
                                  <a:rPr lang="en-US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𝑃</m:t>
                                </m:r>
                              </m:e>
                              <m:sub>
                                <m:r>
                                  <a:rPr lang="en-US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𝑗</m:t>
                                </m:r>
                                <m:r>
                                  <a:rPr lang="en-US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2</m:t>
                                </m:r>
                              </m:sub>
                            </m:sSub>
                          </m:num>
                          <m:den>
                            <m:sSub>
                              <m:sSubPr>
                                <m:ctrlPr>
                                  <a:rPr lang="en-US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</m:ctrlPr>
                              </m:sSubPr>
                              <m:e>
                                <m:r>
                                  <a:rPr lang="en-US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𝑃</m:t>
                                </m:r>
                              </m:e>
                              <m:sub>
                                <m:r>
                                  <a:rPr lang="en-US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đ</m:t>
                                </m:r>
                                <m:r>
                                  <a:rPr lang="en-US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𝑖</m:t>
                                </m:r>
                                <m:r>
                                  <a:rPr lang="en-US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ệ</m:t>
                                </m:r>
                                <m:r>
                                  <a:rPr lang="en-US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𝑛</m:t>
                                </m:r>
                                <m:r>
                                  <a:rPr lang="en-US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 </m:t>
                                </m:r>
                                <m:r>
                                  <a:rPr lang="en-US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𝑡</m:t>
                                </m:r>
                                <m:r>
                                  <a:rPr lang="en-US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ừ</m:t>
                                </m:r>
                              </m:sub>
                            </m:sSub>
                            <m:r>
                              <a:rPr lang="en-US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 </m:t>
                            </m:r>
                          </m:den>
                        </m:f>
                      </m:e>
                    </m:box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 = </m:t>
                    </m:r>
                    <m:box>
                      <m:boxPr>
                        <m:ctrlP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US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</m:ctrlPr>
                          </m:fPr>
                          <m:num>
                            <m:r>
                              <a:rPr lang="en-US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1112</m:t>
                            </m:r>
                          </m:num>
                          <m:den>
                            <m:r>
                              <a:rPr lang="en-US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31.668</m:t>
                            </m:r>
                          </m:den>
                        </m:f>
                      </m:e>
                    </m:box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 =0,035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 </a:t>
                </a:r>
                <a:endParaRPr lang="en-US" sz="1400" dirty="0"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Tốc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độ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định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mức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của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động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cơ</a:t>
                </a:r>
                <a:endParaRPr lang="en-US" sz="1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𝑛</m:t>
                          </m:r>
                        </m:e>
                        <m:sub>
                          <m: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1</m:t>
                          </m:r>
                        </m:sub>
                      </m:sSub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box>
                        <m:boxPr>
                          <m:ctrlP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60 ×</m:t>
                              </m:r>
                              <m:r>
                                <a:rPr lang="en-US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𝑓</m:t>
                              </m:r>
                            </m:num>
                            <m:den>
                              <m:r>
                                <a:rPr lang="en-US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𝑝</m:t>
                              </m:r>
                            </m:den>
                          </m:f>
                        </m:e>
                      </m:box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= </m:t>
                      </m:r>
                      <m:box>
                        <m:boxPr>
                          <m:ctrlP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60 ×50</m:t>
                              </m:r>
                            </m:num>
                            <m:den>
                              <m:r>
                                <a:rPr lang="en-US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3</m:t>
                              </m:r>
                            </m:den>
                          </m:f>
                        </m:e>
                      </m:box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=1000 </m:t>
                      </m:r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𝑣</m:t>
                      </m:r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ò</m:t>
                      </m:r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𝑛𝑔</m:t>
                      </m:r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/</m:t>
                      </m:r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𝑝h</m:t>
                      </m:r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ú</m:t>
                      </m:r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𝑡</m:t>
                      </m:r>
                    </m:oMath>
                  </m:oMathPara>
                </a14:m>
                <a:endParaRPr lang="en-US" sz="1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𝑛</m:t>
                          </m:r>
                        </m:e>
                        <m:sub>
                          <m: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2</m:t>
                          </m:r>
                        </m:sub>
                      </m:sSub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= </m:t>
                      </m:r>
                      <m:sSub>
                        <m:sSubPr>
                          <m:ctrlP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𝑛</m:t>
                          </m:r>
                        </m:e>
                        <m:sub>
                          <m: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1</m:t>
                          </m:r>
                        </m:sub>
                      </m:sSub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−(</m:t>
                      </m:r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𝑠</m:t>
                      </m:r>
                      <m:sSub>
                        <m:sSubPr>
                          <m:ctrlP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×</m:t>
                          </m:r>
                          <m: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𝑛</m:t>
                          </m:r>
                        </m:e>
                        <m:sub>
                          <m: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1</m:t>
                          </m:r>
                        </m:sub>
                      </m:sSub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) =1000−(0,035 ×1000)=965 </m:t>
                      </m:r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𝑣</m:t>
                      </m:r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ò</m:t>
                      </m:r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𝑛𝑔</m:t>
                      </m:r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/</m:t>
                      </m:r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𝑝h</m:t>
                      </m:r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ú</m:t>
                      </m:r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𝑡</m:t>
                      </m:r>
                    </m:oMath>
                  </m:oMathPara>
                </a14:m>
                <a:endParaRPr lang="en-US" sz="1400" dirty="0">
                  <a:ea typeface="Calibri"/>
                  <a:cs typeface="Times New Roman"/>
                </a:endParaRPr>
              </a:p>
            </p:txBody>
          </p:sp>
        </mc:Choice>
        <mc:Fallback xmlns=""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38600" y="3150254"/>
                <a:ext cx="5334000" cy="3707746"/>
              </a:xfrm>
              <a:prstGeom prst="rect">
                <a:avLst/>
              </a:prstGeom>
              <a:blipFill rotWithShape="1">
                <a:blip r:embed="rId3"/>
                <a:stretch>
                  <a:fillRect l="-1029" t="-32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115612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0" y="-152400"/>
            <a:ext cx="9067800" cy="685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BT CHƯƠNG 2_CẤP ĐỘ 3_TỔN HAO_HIỆU SUẤT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52400" y="533400"/>
            <a:ext cx="3657600" cy="4339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b="1" dirty="0" err="1" smtClean="0">
                <a:effectLst/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 smtClean="0">
                <a:effectLst/>
                <a:latin typeface="Times New Roman"/>
                <a:ea typeface="Calibri"/>
                <a:cs typeface="Times New Roman"/>
              </a:rPr>
              <a:t> 1</a:t>
            </a:r>
            <a:endParaRPr lang="en-US" sz="2400" dirty="0">
              <a:ea typeface="Calibri"/>
              <a:cs typeface="Times New Roman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Cho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không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70 HP,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áp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Y/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  <a:sym typeface="Symbol"/>
              </a:rPr>
              <a:t>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-380V/ 220V,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tần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50 Hz, 4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cực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cho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hệ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trượt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s = 0,02,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tổn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hao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ma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sát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quạt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gió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620 W,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cho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1 HP = 746 W.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Hãy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tính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tổn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rotor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của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endParaRPr lang="en-US" sz="2400" dirty="0">
              <a:ea typeface="Calibri"/>
              <a:cs typeface="Times New Roman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/>
              <p:cNvSpPr/>
              <p:nvPr/>
            </p:nvSpPr>
            <p:spPr>
              <a:xfrm>
                <a:off x="4191000" y="945307"/>
                <a:ext cx="4572000" cy="5379293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Công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suất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cơ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đ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𝑚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=746 ×70=52220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𝑊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𝑐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ơ</m:t>
                          </m:r>
                        </m:sub>
                      </m:sSub>
                      <m:r>
                        <a:rPr lang="en-US" sz="2400" i="1" baseline="-25000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= </m:t>
                      </m:r>
                      <m:sSub>
                        <m:sSubPr>
                          <m:ctrlP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đ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𝑚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</m:t>
                          </m:r>
                        </m:sub>
                      </m:sSub>
                      <m:r>
                        <a:rPr lang="en-US" sz="2400" i="1" baseline="-25000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+ </m:t>
                      </m:r>
                      <m:sSub>
                        <m:sSubPr>
                          <m:ctrlP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𝑚𝑞</m:t>
                          </m:r>
                        </m:sub>
                      </m:sSub>
                      <m:r>
                        <a:rPr lang="en-US" sz="2400" i="1" baseline="-25000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=52220+620=52840 </m:t>
                      </m:r>
                      <m:r>
                        <a:rPr lang="en-US" sz="2400" i="1" baseline="-25000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𝑊</m:t>
                      </m:r>
                      <m:r>
                        <a:rPr lang="en-US" sz="2400" i="1" baseline="-25000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Công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suất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điện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từ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đ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𝑖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ệ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𝑛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 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𝑡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ừ 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𝑃</m:t>
                                  </m:r>
                                </m:e>
                                <m:sub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𝑐</m:t>
                                  </m:r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ơ</m:t>
                                  </m:r>
                                </m:sub>
                              </m:sSub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1−</m:t>
                              </m:r>
                              <m: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𝑠</m:t>
                              </m:r>
                            </m:den>
                          </m:f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52840</m:t>
                              </m:r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1−0,02</m:t>
                              </m:r>
                            </m:den>
                          </m:f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=53918,36 </m:t>
                      </m:r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𝑊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Tổn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hao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đồng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rotor 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𝑗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2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</m:t>
                      </m:r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𝑠</m:t>
                      </m:r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 × 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đ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𝑖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ệ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𝑛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 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𝑡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ừ 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=0,02 ×53918,36=1078,36 </m:t>
                      </m:r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𝑊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 xmlns=""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91000" y="945307"/>
                <a:ext cx="4572000" cy="5379293"/>
              </a:xfrm>
              <a:prstGeom prst="rect">
                <a:avLst/>
              </a:prstGeom>
              <a:blipFill rotWithShape="1">
                <a:blip r:embed="rId2"/>
                <a:stretch>
                  <a:fillRect l="-2133" t="-45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5743827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3505200" cy="60385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b="1" dirty="0" err="1" smtClean="0">
                <a:effectLst/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 smtClean="0">
                <a:effectLst/>
                <a:latin typeface="Times New Roman"/>
                <a:ea typeface="Calibri"/>
                <a:cs typeface="Times New Roman"/>
              </a:rPr>
              <a:t> 2</a:t>
            </a:r>
            <a:endParaRPr lang="en-US" sz="2400" dirty="0">
              <a:ea typeface="Calibri"/>
              <a:cs typeface="Times New Roman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Cho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không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70 HP,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áp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Y/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  <a:sym typeface="Symbol"/>
              </a:rPr>
              <a:t>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-380V/ 220V,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tần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50 Hz, 4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cực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hiệu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  <a:sym typeface="Symbol"/>
              </a:rPr>
              <a:t></a:t>
            </a:r>
            <a:r>
              <a:rPr lang="en-US" sz="2400" baseline="-25000" dirty="0" err="1" smtClean="0">
                <a:effectLst/>
                <a:latin typeface="Times New Roman"/>
                <a:ea typeface="Calibri"/>
                <a:cs typeface="Times New Roman"/>
              </a:rPr>
              <a:t>đm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= 91 %,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tổn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hao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ma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sát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quạt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gió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775 W,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tổn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hao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rotor 1445 W,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tổn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hao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lõi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thép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chiếm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25%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tổng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tổn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hao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, 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cho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1 HP = 746 W.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Hãy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tính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tổn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stator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của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endParaRPr lang="en-US" sz="2400" dirty="0">
              <a:ea typeface="Calibri"/>
              <a:cs typeface="Times New Roman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3886200" y="152400"/>
                <a:ext cx="5105400" cy="591354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Công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suất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điện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cấp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vào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động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cơ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đ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𝑚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=746 ×70=52220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𝑊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𝑃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</m:sSub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= </m:t>
                    </m:r>
                    <m:box>
                      <m:boxPr>
                        <m:ctrlP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fPr>
                          <m:num>
                            <m:sSub>
                              <m:sSubPr>
                                <m:ctrlPr>
                                  <a:rPr lang="en-US" sz="2400" i="1">
                                    <a:effectLst/>
                                    <a:latin typeface="Cambria Math"/>
                                    <a:ea typeface="Times New Roman"/>
                                    <a:cs typeface="Times New Roman"/>
                                  </a:rPr>
                                </m:ctrlPr>
                              </m:sSubPr>
                              <m:e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Times New Roman"/>
                                    <a:cs typeface="Times New Roman"/>
                                  </a:rPr>
                                  <m:t>𝑃</m:t>
                                </m:r>
                              </m:e>
                              <m:sub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Times New Roman"/>
                                    <a:cs typeface="Times New Roman"/>
                                  </a:rPr>
                                  <m:t>2</m:t>
                                </m:r>
                              </m:sub>
                            </m:sSub>
                          </m:num>
                          <m:den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  <a:sym typeface="Symbol"/>
                              </a:rPr>
                              <m:t></m:t>
                            </m:r>
                          </m:den>
                        </m:f>
                      </m:e>
                    </m:box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 = </m:t>
                    </m:r>
                    <m:box>
                      <m:boxPr>
                        <m:ctrlP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fPr>
                          <m:num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52220</m:t>
                            </m:r>
                          </m:num>
                          <m:den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0,91</m:t>
                            </m:r>
                          </m:den>
                        </m:f>
                      </m:e>
                    </m:box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 =57384,61 </m:t>
                    </m:r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𝑊</m:t>
                    </m:r>
                  </m:oMath>
                </a14:m>
                <a:endParaRPr lang="en-US" sz="2400" dirty="0"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Tổn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hao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lõi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thép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𝑡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ổ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𝑛𝑔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𝑡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ổ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𝑛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h𝑎𝑜</m:t>
                          </m:r>
                        </m:sub>
                      </m:sSub>
                      <m:r>
                        <a:rPr lang="en-US" sz="2400" i="1" baseline="-25000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= </m:t>
                      </m:r>
                      <m:sSub>
                        <m:sSubPr>
                          <m:ctrlP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1</m:t>
                          </m:r>
                        </m:sub>
                      </m:sSub>
                      <m:r>
                        <a:rPr lang="en-US" sz="2400" i="1" baseline="-25000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− </m:t>
                      </m:r>
                      <m:sSub>
                        <m:sSubPr>
                          <m:ctrlP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đ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𝑚</m:t>
                          </m:r>
                        </m:sub>
                      </m:sSub>
                      <m:r>
                        <a:rPr lang="en-US" sz="2400" i="1" baseline="-25000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=57384,61 −52220=5164,61 </m:t>
                      </m:r>
                      <m:r>
                        <a:rPr lang="en-US" sz="2400" i="1" baseline="-25000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𝑊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𝑡h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é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𝑝</m:t>
                          </m:r>
                        </m:sub>
                      </m:sSub>
                      <m:r>
                        <a:rPr lang="en-US" sz="2400" i="1" baseline="-25000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= </m:t>
                      </m:r>
                      <m:sSub>
                        <m:sSubPr>
                          <m:ctrlP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25 % × 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𝑡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ổ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𝑛𝑔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𝑡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ổ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𝑛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h𝑎𝑜</m:t>
                          </m:r>
                        </m:sub>
                      </m:sSub>
                      <m:r>
                        <a:rPr lang="en-US" sz="2400" i="1" baseline="-25000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=0,25 ×5164,61=1291,15</m:t>
                      </m:r>
                      <m:r>
                        <a:rPr lang="en-US" sz="2400" i="1" baseline="-25000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𝑊</m:t>
                      </m:r>
                      <m:r>
                        <a:rPr lang="en-US" sz="2400" i="1" baseline="-25000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Tổn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hao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đồng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stator 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𝑗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1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𝑡𝑡h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−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𝑡h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é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𝑝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−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𝑗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2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−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𝑚𝑞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=5164,61−1291,15−1445−775=1653,46 </m:t>
                      </m:r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𝑊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86200" y="152400"/>
                <a:ext cx="5105400" cy="5913542"/>
              </a:xfrm>
              <a:prstGeom prst="rect">
                <a:avLst/>
              </a:prstGeom>
              <a:blipFill rotWithShape="1">
                <a:blip r:embed="rId2"/>
                <a:stretch>
                  <a:fillRect l="-1912" t="-41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851810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510" y="0"/>
            <a:ext cx="3494690" cy="51891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b="1" dirty="0" err="1" smtClean="0">
                <a:effectLst/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 smtClean="0">
                <a:effectLst/>
                <a:latin typeface="Times New Roman"/>
                <a:ea typeface="Calibri"/>
                <a:cs typeface="Times New Roman"/>
              </a:rPr>
              <a:t> 3</a:t>
            </a:r>
            <a:endParaRPr lang="en-US" sz="2400" dirty="0">
              <a:ea typeface="Calibri"/>
              <a:cs typeface="Times New Roman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Cho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không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59 kW,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áp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Y/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  <a:sym typeface="Symbol"/>
              </a:rPr>
              <a:t>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-380V/ 220V,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tần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50 Hz, 6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cực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cho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hệ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trượt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s = 0,025,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hiệu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92 %,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tổn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hao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rotor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chiếm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30%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tổng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tổn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hao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.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Hãy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tính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tổn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hao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ma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sát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quạt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gió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?</a:t>
            </a:r>
            <a:endParaRPr lang="en-US" sz="2400" dirty="0">
              <a:ea typeface="Calibri"/>
              <a:cs typeface="Times New Roman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3883572" y="90539"/>
                <a:ext cx="5108028" cy="64926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Tổn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đồng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rotor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𝑃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</m:sSub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= </m:t>
                    </m:r>
                    <m:box>
                      <m:boxPr>
                        <m:ctrlP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fPr>
                          <m:num>
                            <m:sSub>
                              <m:sSubPr>
                                <m:ctrlPr>
                                  <a:rPr lang="en-US" sz="2400" i="1">
                                    <a:effectLst/>
                                    <a:latin typeface="Cambria Math"/>
                                    <a:ea typeface="Times New Roman"/>
                                    <a:cs typeface="Times New Roman"/>
                                  </a:rPr>
                                </m:ctrlPr>
                              </m:sSubPr>
                              <m:e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Times New Roman"/>
                                    <a:cs typeface="Times New Roman"/>
                                  </a:rPr>
                                  <m:t>𝑃</m:t>
                                </m:r>
                              </m:e>
                              <m:sub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Times New Roman"/>
                                    <a:cs typeface="Times New Roman"/>
                                  </a:rPr>
                                  <m:t>2</m:t>
                                </m:r>
                              </m:sub>
                            </m:sSub>
                          </m:num>
                          <m:den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  <a:sym typeface="Symbol"/>
                              </a:rPr>
                              <m:t></m:t>
                            </m:r>
                          </m:den>
                        </m:f>
                      </m:e>
                    </m:box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 = </m:t>
                    </m:r>
                    <m:box>
                      <m:boxPr>
                        <m:ctrlP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fPr>
                          <m:num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59000</m:t>
                            </m:r>
                          </m:num>
                          <m:den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0,92</m:t>
                            </m:r>
                          </m:den>
                        </m:f>
                      </m:e>
                    </m:box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 =64130,43  </m:t>
                    </m:r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𝑊</m:t>
                    </m:r>
                  </m:oMath>
                </a14:m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𝑡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ổ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𝑛𝑔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𝑡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ổ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𝑛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h𝑎𝑜</m:t>
                          </m:r>
                        </m:sub>
                      </m:sSub>
                      <m:r>
                        <a:rPr lang="en-US" sz="2400" i="1" baseline="-25000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= </m:t>
                      </m:r>
                      <m:sSub>
                        <m:sSubPr>
                          <m:ctrlP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1</m:t>
                          </m:r>
                        </m:sub>
                      </m:sSub>
                      <m:r>
                        <a:rPr lang="en-US" sz="2400" i="1" baseline="-25000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− </m:t>
                      </m:r>
                      <m:sSub>
                        <m:sSubPr>
                          <m:ctrlP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đ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𝑚</m:t>
                          </m:r>
                        </m:sub>
                      </m:sSub>
                      <m:r>
                        <a:rPr lang="en-US" sz="2400" i="1" baseline="-25000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=64130,43 −59000=5130,43 </m:t>
                      </m:r>
                      <m:r>
                        <a:rPr lang="en-US" sz="2400" i="1" baseline="-25000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𝑊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𝑗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2</m:t>
                          </m:r>
                        </m:sub>
                      </m:sSub>
                      <m:r>
                        <a:rPr lang="en-US" sz="2400" i="1" baseline="-25000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= </m:t>
                      </m:r>
                      <m:sSub>
                        <m:sSubPr>
                          <m:ctrlP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30% × 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𝑡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ổ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𝑛𝑔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𝑡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ổ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𝑛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h𝑎𝑜</m:t>
                          </m:r>
                        </m:sub>
                      </m:sSub>
                      <m:r>
                        <a:rPr lang="en-US" sz="2400" i="1" baseline="-25000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=0,3 ×5130,43=1539,12 </m:t>
                      </m:r>
                      <m:r>
                        <a:rPr lang="en-US" sz="2400" i="1" baseline="-25000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𝑊</m:t>
                      </m:r>
                      <m:r>
                        <a:rPr lang="en-US" sz="2400" i="1" baseline="-25000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Công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suất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điện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từ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đ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𝑖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ệ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𝑛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 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𝑡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ừ 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𝑃</m:t>
                                  </m:r>
                                </m:e>
                                <m:sub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𝑗</m:t>
                                  </m:r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2</m:t>
                                  </m:r>
                                </m:sub>
                              </m:sSub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𝑠</m:t>
                              </m:r>
                            </m:den>
                          </m:f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1539,12</m:t>
                              </m:r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0,025</m:t>
                              </m:r>
                            </m:den>
                          </m:f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=61565,16 </m:t>
                      </m:r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𝑊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Tổn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hao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ma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sát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quạt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gió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𝑚𝑞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đ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𝑖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ệ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𝑛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 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𝑡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ừ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− 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𝑗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2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− 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đ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𝑚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=61565,16−1539,12−59000=1026,04 </m:t>
                      </m:r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𝑊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83572" y="90539"/>
                <a:ext cx="5108028" cy="6492675"/>
              </a:xfrm>
              <a:prstGeom prst="rect">
                <a:avLst/>
              </a:prstGeom>
              <a:blipFill rotWithShape="1">
                <a:blip r:embed="rId2"/>
                <a:stretch>
                  <a:fillRect l="-1790" t="-37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12827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766" y="11825"/>
            <a:ext cx="3337034" cy="60385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b="1" dirty="0" err="1" smtClean="0">
                <a:effectLst/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 smtClean="0">
                <a:effectLst/>
                <a:latin typeface="Times New Roman"/>
                <a:ea typeface="Calibri"/>
                <a:cs typeface="Times New Roman"/>
              </a:rPr>
              <a:t> 4</a:t>
            </a:r>
            <a:endParaRPr lang="en-US" sz="2400" dirty="0">
              <a:ea typeface="Calibri"/>
              <a:cs typeface="Times New Roman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Cho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không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59 kW,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áp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Y/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  <a:sym typeface="Symbol"/>
              </a:rPr>
              <a:t>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-380V/ 220V,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tần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50 Hz, 6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cực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hệ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trượt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s = 0,025,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hiệu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  <a:sym typeface="Symbol"/>
              </a:rPr>
              <a:t></a:t>
            </a:r>
            <a:r>
              <a:rPr lang="en-US" sz="2400" baseline="-25000" dirty="0" err="1" smtClean="0">
                <a:effectLst/>
                <a:latin typeface="Times New Roman"/>
                <a:ea typeface="Calibri"/>
                <a:cs typeface="Times New Roman"/>
              </a:rPr>
              <a:t>đm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= 92 %,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tổn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hao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rotor 1539 W,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tổn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hao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stator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chiếm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31%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tổng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tổn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hao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.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Hãy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tính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tổn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hao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lõi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thép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của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?</a:t>
            </a:r>
            <a:endParaRPr lang="en-US" sz="2400" dirty="0">
              <a:ea typeface="Calibri"/>
              <a:cs typeface="Times New Roman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3581400" y="61960"/>
                <a:ext cx="5410200" cy="606794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Tổn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đồng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stator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𝑃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</m:sSub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= </m:t>
                    </m:r>
                    <m:box>
                      <m:boxPr>
                        <m:ctrlP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fPr>
                          <m:num>
                            <m:sSub>
                              <m:sSubPr>
                                <m:ctrlPr>
                                  <a:rPr lang="en-US" sz="2400" i="1">
                                    <a:effectLst/>
                                    <a:latin typeface="Cambria Math"/>
                                    <a:ea typeface="Times New Roman"/>
                                    <a:cs typeface="Times New Roman"/>
                                  </a:rPr>
                                </m:ctrlPr>
                              </m:sSubPr>
                              <m:e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Times New Roman"/>
                                    <a:cs typeface="Times New Roman"/>
                                  </a:rPr>
                                  <m:t>𝑃</m:t>
                                </m:r>
                              </m:e>
                              <m:sub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Times New Roman"/>
                                    <a:cs typeface="Times New Roman"/>
                                  </a:rPr>
                                  <m:t>2</m:t>
                                </m:r>
                              </m:sub>
                            </m:sSub>
                          </m:num>
                          <m:den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  <a:sym typeface="Symbol"/>
                              </a:rPr>
                              <m:t></m:t>
                            </m:r>
                          </m:den>
                        </m:f>
                      </m:e>
                    </m:box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 = </m:t>
                    </m:r>
                    <m:box>
                      <m:boxPr>
                        <m:ctrlP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fPr>
                          <m:num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59000</m:t>
                            </m:r>
                          </m:num>
                          <m:den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0,92</m:t>
                            </m:r>
                          </m:den>
                        </m:f>
                      </m:e>
                    </m:box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 =64130,43  </m:t>
                    </m:r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𝑊</m:t>
                    </m:r>
                  </m:oMath>
                </a14:m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𝑡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ổ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𝑛𝑔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𝑡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ổ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𝑛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h𝑎𝑜</m:t>
                          </m:r>
                        </m:sub>
                      </m:sSub>
                      <m:r>
                        <a:rPr lang="en-US" sz="2400" i="1" baseline="-25000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= </m:t>
                      </m:r>
                      <m:sSub>
                        <m:sSubPr>
                          <m:ctrlP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1</m:t>
                          </m:r>
                        </m:sub>
                      </m:sSub>
                      <m:r>
                        <a:rPr lang="en-US" sz="2400" i="1" baseline="-25000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− </m:t>
                      </m:r>
                      <m:sSub>
                        <m:sSubPr>
                          <m:ctrlP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đ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𝑚</m:t>
                          </m:r>
                        </m:sub>
                      </m:sSub>
                      <m:r>
                        <a:rPr lang="en-US" sz="2400" i="1" baseline="-25000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=64130,43 −59000=5130,43 </m:t>
                      </m:r>
                      <m:r>
                        <a:rPr lang="en-US" sz="2400" i="1" baseline="-25000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𝑊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𝑗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1</m:t>
                          </m:r>
                        </m:sub>
                      </m:sSub>
                      <m:r>
                        <a:rPr lang="en-US" sz="2400" i="1" baseline="-25000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= </m:t>
                      </m:r>
                      <m:sSub>
                        <m:sSubPr>
                          <m:ctrlP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31% × 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𝑡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ổ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𝑛𝑔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𝑡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ổ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𝑛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h𝑎𝑜</m:t>
                          </m:r>
                        </m:sub>
                      </m:sSub>
                      <m:r>
                        <a:rPr lang="en-US" sz="2400" i="1" baseline="-25000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=0,31 ×5130,43=1590,43 </m:t>
                      </m:r>
                      <m:r>
                        <a:rPr lang="en-US" sz="2400" i="1" baseline="-25000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𝑊</m:t>
                      </m:r>
                      <m:r>
                        <a:rPr lang="en-US" sz="2400" i="1" baseline="-25000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Công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suất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điện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từ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đ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𝑖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ệ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𝑛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 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𝑡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ừ 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𝑃</m:t>
                                  </m:r>
                                </m:e>
                                <m:sub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𝑗</m:t>
                                  </m:r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2</m:t>
                                  </m:r>
                                </m:sub>
                              </m:sSub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𝑠</m:t>
                              </m:r>
                            </m:den>
                          </m:f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1539</m:t>
                              </m:r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0,025</m:t>
                              </m:r>
                            </m:den>
                          </m:f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=61560 </m:t>
                      </m:r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𝑊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Tổn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hao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lõi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thép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của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động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cơ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𝑡h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é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𝑝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bPr>
                        <m:e>
                          <m:sSub>
                            <m:sSub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𝑃</m:t>
                              </m:r>
                            </m:e>
                            <m:sub>
                              <m: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1</m:t>
                              </m:r>
                            </m:sub>
                          </m:sSub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−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đ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𝑖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ệ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𝑛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 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𝑡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ừ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− 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𝑗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1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=64130,43−61560−1590,43=980 </m:t>
                      </m:r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𝑊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81400" y="61960"/>
                <a:ext cx="5410200" cy="6067943"/>
              </a:xfrm>
              <a:prstGeom prst="rect">
                <a:avLst/>
              </a:prstGeom>
              <a:blipFill rotWithShape="1">
                <a:blip r:embed="rId2"/>
                <a:stretch>
                  <a:fillRect l="-1804" t="-40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250593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6200" y="-202323"/>
            <a:ext cx="8915400" cy="26407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b="1" dirty="0" err="1" smtClean="0">
                <a:effectLst/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 smtClean="0">
                <a:effectLst/>
                <a:latin typeface="Times New Roman"/>
                <a:ea typeface="Calibri"/>
                <a:cs typeface="Times New Roman"/>
              </a:rPr>
              <a:t> 5</a:t>
            </a:r>
            <a:endParaRPr lang="en-US" sz="2400" dirty="0">
              <a:ea typeface="Calibri"/>
              <a:cs typeface="Times New Roman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không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dùng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để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kéo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hệ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thống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cán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thép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đang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hoạt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với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tải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dùng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thiết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bị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được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các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thông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sau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: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dòng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260 A,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áp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380 V,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hệ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cos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  <a:sym typeface="Symbol"/>
              </a:rPr>
              <a:t>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= 0,87.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Trên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nhãn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có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ghi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140 kW.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Hãy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tính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hiệu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của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?</a:t>
            </a:r>
            <a:endParaRPr lang="en-US" sz="2400" dirty="0">
              <a:ea typeface="Calibri"/>
              <a:cs typeface="Times New Roman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152400" y="2330704"/>
                <a:ext cx="8839200" cy="269849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Công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suất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điện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cấp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vào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động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cơ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1 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radPr>
                        <m:deg/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3</m:t>
                          </m:r>
                        </m:e>
                      </m:rad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×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𝑉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đ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𝑚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× 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𝐼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đ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𝑚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×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𝑐𝑜𝑠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  <a:sym typeface="Symbol"/>
                        </a:rPr>
                        <m:t>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radPr>
                        <m:deg/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3</m:t>
                          </m:r>
                        </m:e>
                      </m:rad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×380 ×260 ×0,87=148.880,15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𝑊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Hiệu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suất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của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động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cơ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  <a:sym typeface="Symbol"/>
                        </a:rPr>
                        <m:t>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𝑃</m:t>
                                  </m:r>
                                </m:e>
                                <m:sub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2</m:t>
                                  </m:r>
                                </m:sub>
                              </m:sSub>
                            </m:num>
                            <m:den>
                              <m:sSub>
                                <m:sSubPr>
                                  <m:ctrlP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𝑃</m:t>
                                  </m:r>
                                </m:e>
                                <m:sub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1</m:t>
                                  </m:r>
                                </m:sub>
                              </m:sSub>
                            </m:den>
                          </m:f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140.000</m:t>
                              </m:r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148.880,15</m:t>
                              </m:r>
                            </m:den>
                          </m:f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=0,94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2400" y="2330704"/>
                <a:ext cx="8839200" cy="2698496"/>
              </a:xfrm>
              <a:prstGeom prst="rect">
                <a:avLst/>
              </a:prstGeom>
              <a:blipFill rotWithShape="1">
                <a:blip r:embed="rId2"/>
                <a:stretch>
                  <a:fillRect l="-1034" t="-90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942510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628" y="0"/>
            <a:ext cx="3578772" cy="60117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b="1" dirty="0" err="1" smtClean="0">
                <a:effectLst/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 smtClean="0">
                <a:effectLst/>
                <a:latin typeface="Times New Roman"/>
                <a:ea typeface="Calibri"/>
                <a:cs typeface="Times New Roman"/>
              </a:rPr>
              <a:t> 6</a:t>
            </a:r>
            <a:endParaRPr lang="en-US" sz="2400" dirty="0">
              <a:ea typeface="Calibri"/>
              <a:cs typeface="Times New Roman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Cho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không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110 HP, 4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cực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áp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Y/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  <a:sym typeface="Symbol"/>
              </a:rPr>
              <a:t>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- 380V/220V,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tần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f = 50 Hz.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Tổn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hao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ma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sát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quạt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gió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1070 W,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tổn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hao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lõi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thép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1784 W,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tổn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hao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stator 2283 W,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tổn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hao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rotor 1998 W,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cho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1HP = 746 W.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Hãy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tính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phần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trăm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hiệu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của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?</a:t>
            </a:r>
            <a:endParaRPr lang="en-US" sz="2400" dirty="0">
              <a:ea typeface="Calibri"/>
              <a:cs typeface="Times New Roman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4038600" y="31437"/>
                <a:ext cx="4953000" cy="675871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Tính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tổng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tổn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hao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của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động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cơ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baseline="-250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𝑡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ổ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𝑛𝑔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𝑡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ổ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𝑛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h𝑎𝑜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𝑡h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é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𝑝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+ 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𝑗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1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+ 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𝑗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2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+ 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𝑚𝑞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=1784+2283+1998+1070=7135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𝑊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Công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suất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điện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cấp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vào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động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cơ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đ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𝑚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2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110 ×746=82060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𝑊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1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 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2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+ 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𝑡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ổ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𝑛𝑔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 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𝑡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ổ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𝑛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 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h𝑎𝑜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=82060+7135=89195 </m:t>
                      </m:r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𝑊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Phần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trăm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hiệu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suất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của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động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cơ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  <a:sym typeface="Symbol"/>
                        </a:rPr>
                        <m:t></m:t>
                      </m:r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% =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𝑃</m:t>
                                  </m:r>
                                </m:e>
                                <m:sub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2</m:t>
                                  </m:r>
                                </m:sub>
                              </m:sSub>
                            </m:num>
                            <m:den>
                              <m:sSub>
                                <m:sSubPr>
                                  <m:ctrlP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𝑃</m:t>
                                  </m:r>
                                </m:e>
                                <m:sub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1</m:t>
                                  </m:r>
                                </m:sub>
                              </m:sSub>
                            </m:den>
                          </m:f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×100=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82060</m:t>
                              </m:r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89195</m:t>
                              </m:r>
                            </m:den>
                          </m:f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×100=92 %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 </a:t>
                </a:r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38600" y="31437"/>
                <a:ext cx="4953000" cy="6758710"/>
              </a:xfrm>
              <a:prstGeom prst="rect">
                <a:avLst/>
              </a:prstGeom>
              <a:blipFill rotWithShape="1">
                <a:blip r:embed="rId2"/>
                <a:stretch>
                  <a:fillRect l="-1970" t="-36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688938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0" y="-152400"/>
            <a:ext cx="9067800" cy="685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BT CHƯƠNG 2_CẤP ĐỘ 3_TỔN HAO_HIỆU SUẤT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0510" y="381000"/>
            <a:ext cx="4104290" cy="38880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b="1" dirty="0" err="1" smtClean="0">
                <a:effectLst/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 smtClean="0">
                <a:effectLst/>
                <a:latin typeface="Times New Roman"/>
                <a:ea typeface="Calibri"/>
                <a:cs typeface="Times New Roman"/>
              </a:rPr>
              <a:t> 1</a:t>
            </a:r>
            <a:endParaRPr lang="en-US" sz="2400" dirty="0">
              <a:ea typeface="Calibri"/>
              <a:cs typeface="Times New Roman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Cho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không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59 kW,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áp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Y/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  <a:sym typeface="Symbol"/>
              </a:rPr>
              <a:t>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- 440V/254V, 6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cực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tần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50 Hz,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hiệu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92%.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Tổn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hao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ma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sát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quạt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gió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chiếm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12 %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tổng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tổn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hao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của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.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Hãy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tính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của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?</a:t>
            </a:r>
            <a:endParaRPr lang="en-US" sz="2400" dirty="0">
              <a:ea typeface="Calibri"/>
              <a:cs typeface="Times New Roman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5"/>
              <p:cNvSpPr/>
              <p:nvPr/>
            </p:nvSpPr>
            <p:spPr>
              <a:xfrm>
                <a:off x="4419600" y="790920"/>
                <a:ext cx="4572000" cy="4852034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Tổng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tổn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hao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của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động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cơ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𝑡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ổ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𝑛𝑔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𝑡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ổ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𝑛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h𝑎𝑜</m:t>
                          </m:r>
                        </m:sub>
                      </m:sSub>
                      <m:r>
                        <a:rPr lang="en-US" sz="2400" i="1" baseline="-25000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= </m:t>
                      </m:r>
                      <m:sSub>
                        <m:sSubPr>
                          <m:ctrlP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1</m:t>
                          </m:r>
                        </m:sub>
                      </m:sSub>
                      <m:r>
                        <a:rPr lang="en-US" sz="2400" i="1" baseline="-25000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− </m:t>
                      </m:r>
                      <m:sSub>
                        <m:sSubPr>
                          <m:ctrlP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đ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𝑚</m:t>
                          </m:r>
                        </m:sub>
                      </m:sSub>
                      <m:r>
                        <a:rPr lang="en-US" sz="2400" i="1" baseline="-25000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=</m:t>
                      </m:r>
                      <m:box>
                        <m:boxPr>
                          <m:ctrlP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 baseline="-25000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en-US" sz="2400" i="1" baseline="-25000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 baseline="-25000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𝑃</m:t>
                                  </m:r>
                                </m:e>
                                <m:sub>
                                  <m:r>
                                    <a:rPr lang="en-US" sz="2400" i="1" baseline="-25000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đ</m:t>
                                  </m:r>
                                  <m:r>
                                    <a:rPr lang="en-US" sz="2400" i="1" baseline="-25000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𝑚</m:t>
                                  </m:r>
                                  <m:r>
                                    <a:rPr lang="en-US" sz="2400" i="1" baseline="-25000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 </m:t>
                                  </m:r>
                                </m:sub>
                              </m:sSub>
                            </m:num>
                            <m:den>
                              <m:r>
                                <a:rPr lang="en-US" sz="2400" i="1" baseline="-25000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  <a:sym typeface="Symbol"/>
                                </a:rPr>
                                <m:t></m:t>
                              </m:r>
                            </m:den>
                          </m:f>
                        </m:e>
                      </m:box>
                      <m:r>
                        <a:rPr lang="en-US" sz="2400" i="1" baseline="-25000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− </m:t>
                      </m:r>
                      <m:sSub>
                        <m:sSubPr>
                          <m:ctrlP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đ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𝑚</m:t>
                          </m:r>
                        </m:sub>
                      </m:sSub>
                      <m:r>
                        <a:rPr lang="en-US" sz="2400" i="1" baseline="-25000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=</m:t>
                      </m:r>
                      <m:box>
                        <m:boxPr>
                          <m:ctrlP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 baseline="-25000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sz="2400" i="1" baseline="-25000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59000</m:t>
                              </m:r>
                            </m:num>
                            <m:den>
                              <m:r>
                                <a:rPr lang="en-US" sz="2400" i="1" baseline="-25000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0,92</m:t>
                              </m:r>
                            </m:den>
                          </m:f>
                        </m:e>
                      </m:box>
                      <m:r>
                        <a:rPr lang="en-US" sz="2400" i="1" baseline="-25000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−59000=5130,43 </m:t>
                      </m:r>
                      <m:r>
                        <a:rPr lang="en-US" sz="2400" i="1" baseline="-25000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𝑊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Công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suất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cơ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𝑚𝑞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=12 % × 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𝑡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ổ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𝑛𝑔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𝑡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ổ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𝑛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h𝑎𝑜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=0,12 ×5130,43=615,65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𝑊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𝑐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ơ 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 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đ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𝑚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+ 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𝑚𝑞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=59000+615,65= 59615,65 </m:t>
                      </m:r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𝑊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 xmlns="">
          <p:sp>
            <p:nvSpPr>
              <p:cNvPr id="6" name="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19600" y="790920"/>
                <a:ext cx="4572000" cy="4852034"/>
              </a:xfrm>
              <a:prstGeom prst="rect">
                <a:avLst/>
              </a:prstGeom>
              <a:blipFill rotWithShape="1">
                <a:blip r:embed="rId2"/>
                <a:stretch>
                  <a:fillRect l="-2000" t="-50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042086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3648" y="60741"/>
            <a:ext cx="4091152" cy="43127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b="1" dirty="0" err="1" smtClean="0">
                <a:effectLst/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 smtClean="0">
                <a:effectLst/>
                <a:latin typeface="Times New Roman"/>
                <a:ea typeface="Calibri"/>
                <a:cs typeface="Times New Roman"/>
              </a:rPr>
              <a:t> 2</a:t>
            </a:r>
            <a:endParaRPr lang="en-US" sz="2400" dirty="0">
              <a:ea typeface="Calibri"/>
              <a:cs typeface="Times New Roman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Cho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không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59 kW,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áp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Y/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  <a:sym typeface="Symbol"/>
              </a:rPr>
              <a:t>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- 440V/254V,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tần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50 Hz, 6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cực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tốc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n</a:t>
            </a:r>
            <a:r>
              <a:rPr lang="en-US" sz="2400" baseline="-25000" dirty="0" err="1" smtClean="0">
                <a:effectLst/>
                <a:latin typeface="Times New Roman"/>
                <a:ea typeface="Calibri"/>
                <a:cs typeface="Times New Roman"/>
              </a:rPr>
              <a:t>đm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= 980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vòng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/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phút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hiệu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  <a:sym typeface="Symbol"/>
              </a:rPr>
              <a:t></a:t>
            </a:r>
            <a:r>
              <a:rPr lang="en-US" sz="2400" baseline="-25000" dirty="0" err="1" smtClean="0">
                <a:effectLst/>
                <a:latin typeface="Times New Roman"/>
                <a:ea typeface="Calibri"/>
                <a:cs typeface="Times New Roman"/>
              </a:rPr>
              <a:t>đm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= 92%.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Tổn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hao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ma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sát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quạt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gió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615 W.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Hãy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tính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từ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của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?</a:t>
            </a:r>
            <a:endParaRPr lang="en-US" sz="2400" dirty="0">
              <a:ea typeface="Calibri"/>
              <a:cs typeface="Times New Roman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4419600" y="662636"/>
                <a:ext cx="4572000" cy="5229637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 smtClean="0">
                    <a:effectLst/>
                    <a:latin typeface="Times New Roman"/>
                    <a:ea typeface="Times New Roman"/>
                    <a:cs typeface="Times New Roman"/>
                  </a:rPr>
                  <a:t>Công</a:t>
                </a:r>
                <a:r>
                  <a:rPr lang="en-US" sz="2400" dirty="0" smtClean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Times New Roman"/>
                    <a:cs typeface="Times New Roman"/>
                  </a:rPr>
                  <a:t>suất</a:t>
                </a:r>
                <a:r>
                  <a:rPr lang="en-US" sz="2400" dirty="0" smtClean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Times New Roman"/>
                    <a:cs typeface="Times New Roman"/>
                  </a:rPr>
                  <a:t>cơ</a:t>
                </a:r>
                <a:r>
                  <a:rPr lang="en-US" sz="2400" dirty="0" smtClean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𝑐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ơ 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 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đ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𝑚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+ 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𝑚𝑞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=59000+615= 59615 </m:t>
                      </m:r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𝑊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Công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suất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điện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từ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 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𝑛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1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60 ×</m:t>
                              </m:r>
                              <m: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𝑓</m:t>
                              </m:r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𝑝</m:t>
                              </m:r>
                              <m: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 </m:t>
                              </m:r>
                            </m:den>
                          </m:f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60 ×50</m:t>
                              </m:r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3</m:t>
                              </m:r>
                            </m:den>
                          </m:f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 =1000 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𝑣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ò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𝑛𝑔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 /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𝑝h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ú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𝑡</m:t>
                          </m:r>
                        </m:e>
                      </m:box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𝑠</m:t>
                      </m:r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𝑛</m:t>
                                  </m:r>
                                </m:e>
                                <m:sub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1</m:t>
                                  </m:r>
                                </m:sub>
                              </m:sSub>
                              <m: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 −</m:t>
                              </m:r>
                              <m:sSub>
                                <m:sSubPr>
                                  <m:ctrlP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𝑛</m:t>
                                  </m:r>
                                </m:e>
                                <m:sub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2</m:t>
                                  </m:r>
                                </m:sub>
                              </m:sSub>
                            </m:num>
                            <m:den>
                              <m:sSub>
                                <m:sSubPr>
                                  <m:ctrlP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𝑛</m:t>
                                  </m:r>
                                </m:e>
                                <m:sub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1</m:t>
                                  </m:r>
                                </m:sub>
                              </m:sSub>
                            </m:den>
                          </m:f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eqArr>
                            <m:eqArr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</m:ctrlPr>
                            </m:eqArrPr>
                            <m:e>
                              <m:f>
                                <m:fPr>
                                  <m:ctrlP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</m:ctrlPr>
                                </m:fPr>
                                <m:num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1000−980</m:t>
                                  </m:r>
                                </m:num>
                                <m:den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1000</m:t>
                                  </m:r>
                                </m:den>
                              </m:f>
                              <m: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= 0,02</m:t>
                              </m:r>
                            </m:e>
                            <m:e>
                              <m: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 </m:t>
                              </m:r>
                            </m:e>
                          </m:eqArr>
                        </m:e>
                      </m:box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đ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𝑖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ệ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𝑛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 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𝑡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ừ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𝑃</m:t>
                                  </m:r>
                                </m:e>
                                <m:sub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𝑐</m:t>
                                  </m:r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ơ</m:t>
                                  </m:r>
                                </m:sub>
                              </m:sSub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1−</m:t>
                              </m:r>
                              <m: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𝑠</m:t>
                              </m:r>
                            </m:den>
                          </m:f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59615</m:t>
                              </m:r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1−0,02</m:t>
                              </m:r>
                            </m:den>
                          </m:f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=60831,63 </m:t>
                      </m:r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𝑊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19600" y="662636"/>
                <a:ext cx="4572000" cy="5229637"/>
              </a:xfrm>
              <a:prstGeom prst="rect">
                <a:avLst/>
              </a:prstGeom>
              <a:blipFill rotWithShape="1">
                <a:blip r:embed="rId2"/>
                <a:stretch>
                  <a:fillRect l="-2000" t="-46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791139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1531" y="0"/>
            <a:ext cx="3702269" cy="47375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b="1" dirty="0" err="1" smtClean="0">
                <a:effectLst/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 smtClean="0">
                <a:effectLst/>
                <a:latin typeface="Times New Roman"/>
                <a:ea typeface="Calibri"/>
                <a:cs typeface="Times New Roman"/>
              </a:rPr>
              <a:t> 3</a:t>
            </a:r>
            <a:endParaRPr lang="en-US" sz="2400" dirty="0">
              <a:ea typeface="Calibri"/>
              <a:cs typeface="Times New Roman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Cho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không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7,5 kW,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áp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Y/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  <a:sym typeface="Symbol"/>
              </a:rPr>
              <a:t>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- 380V/220V, 6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cực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tần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50 Hz,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hiệu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85 %.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Tổn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hao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ma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sát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quạt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gió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bằng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15 %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tổng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tổn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hao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của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.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Hãy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tính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của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?</a:t>
            </a:r>
            <a:endParaRPr lang="en-US" sz="2400" dirty="0">
              <a:ea typeface="Calibri"/>
              <a:cs typeface="Times New Roman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4038600" y="403219"/>
                <a:ext cx="4876800" cy="630198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Tổng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tổn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hao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của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động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cơ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1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𝑃</m:t>
                                  </m:r>
                                </m:e>
                                <m:sub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đ</m:t>
                                  </m:r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𝑚</m:t>
                                  </m:r>
                                </m:sub>
                              </m:sSub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  <a:sym typeface="Symbol"/>
                                </a:rPr>
                                <m:t></m:t>
                              </m:r>
                            </m:den>
                          </m:f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7500</m:t>
                              </m:r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0,85</m:t>
                              </m:r>
                            </m:den>
                          </m:f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=8823,52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𝑊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𝑡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ổ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𝑛𝑔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𝑡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ổ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𝑛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h𝑎𝑜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1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− 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đ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𝑚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=8823,52−7500=1323,52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𝑊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Tổn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hao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ma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sát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cơ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quạt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gió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𝑚𝑞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=15 % × 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𝑡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ổ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𝑛𝑔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𝑡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ổ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𝑛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h𝑎𝑜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=0,15 ×1323,52=198,52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𝑊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Công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suất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cơ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𝑐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ơ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đ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𝑚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+ 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𝑚𝑞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= 7500+198,52=  7698,52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𝑊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38600" y="403219"/>
                <a:ext cx="4876800" cy="6301982"/>
              </a:xfrm>
              <a:prstGeom prst="rect">
                <a:avLst/>
              </a:prstGeom>
              <a:blipFill rotWithShape="1">
                <a:blip r:embed="rId2"/>
                <a:stretch>
                  <a:fillRect l="-2000" t="-38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680985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3581400" cy="47375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b="1" dirty="0" err="1" smtClean="0">
                <a:effectLst/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 smtClean="0">
                <a:effectLst/>
                <a:latin typeface="Times New Roman"/>
                <a:ea typeface="Calibri"/>
                <a:cs typeface="Times New Roman"/>
              </a:rPr>
              <a:t> 4</a:t>
            </a:r>
            <a:endParaRPr lang="en-US" sz="2400" dirty="0">
              <a:ea typeface="Calibri"/>
              <a:cs typeface="Times New Roman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Cho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không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7,5 kW,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áp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Y/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  <a:sym typeface="Symbol"/>
              </a:rPr>
              <a:t>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- 380V/220V,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tần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50 Hz, 6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cực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tốc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970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vòng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/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phút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.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Tổn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hao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ma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sát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quạt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gió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198 W.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Hãy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tính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từ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của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?</a:t>
            </a:r>
            <a:endParaRPr lang="en-US" sz="2400" dirty="0">
              <a:ea typeface="Calibri"/>
              <a:cs typeface="Times New Roman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4267200" y="228600"/>
                <a:ext cx="4572000" cy="5695470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Hệ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số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trượt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s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𝑛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1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60 ×</m:t>
                              </m:r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𝑓</m:t>
                              </m:r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𝑝</m:t>
                              </m:r>
                            </m:den>
                          </m:f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=</m:t>
                          </m:r>
                          <m:box>
                            <m:box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boxPr>
                            <m:e>
                              <m:argPr>
                                <m:argSz m:val="-1"/>
                              </m:argPr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 </m:t>
                              </m:r>
                              <m:f>
                                <m:fPr>
                                  <m:ctrlP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</m:ctrlPr>
                                </m:fPr>
                                <m:num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60 ×50</m:t>
                                  </m:r>
                                </m:num>
                                <m:den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3</m:t>
                                  </m:r>
                                </m:den>
                              </m:f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 = 1000 </m:t>
                              </m:r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𝑣</m:t>
                              </m:r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ò</m:t>
                              </m:r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𝑛𝑔</m:t>
                              </m:r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/</m:t>
                              </m:r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𝑝h</m:t>
                              </m:r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ú</m:t>
                              </m:r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𝑡</m:t>
                              </m:r>
                            </m:e>
                          </m:box>
                        </m:e>
                      </m:box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𝑛</m:t>
                                  </m:r>
                                </m:e>
                                <m:sub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1</m:t>
                                  </m:r>
                                </m:sub>
                              </m:sSub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−</m:t>
                              </m:r>
                              <m:sSub>
                                <m:sSubPr>
                                  <m:ctrlP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𝑛</m:t>
                                  </m:r>
                                </m:e>
                                <m:sub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2</m:t>
                                  </m:r>
                                </m:sub>
                              </m:sSub>
                            </m:num>
                            <m:den>
                              <m:sSub>
                                <m:sSubPr>
                                  <m:ctrlP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𝑛</m:t>
                                  </m:r>
                                </m:e>
                                <m:sub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1</m:t>
                                  </m:r>
                                </m:sub>
                              </m:sSub>
                            </m:den>
                          </m:f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1000−970 </m:t>
                              </m:r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1000</m:t>
                              </m:r>
                            </m:den>
                          </m:f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=0,03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Công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suất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cơ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𝑐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ơ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đ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𝑚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+ 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𝑚𝑞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= 7500+198=  7698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𝑊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Công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suất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điện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từ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đ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𝑖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ệ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𝑛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𝑡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ừ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𝑃</m:t>
                                  </m:r>
                                </m:e>
                                <m:sub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𝑐</m:t>
                                  </m:r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ơ</m:t>
                                  </m:r>
                                </m:sub>
                              </m:sSub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1− </m:t>
                              </m:r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𝑠</m:t>
                              </m:r>
                            </m:den>
                          </m:f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7698</m:t>
                              </m:r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1− 0,03</m:t>
                              </m:r>
                            </m:den>
                          </m:f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=7936,08 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𝑊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67200" y="228600"/>
                <a:ext cx="4572000" cy="5695470"/>
              </a:xfrm>
              <a:prstGeom prst="rect">
                <a:avLst/>
              </a:prstGeom>
              <a:blipFill rotWithShape="1">
                <a:blip r:embed="rId2"/>
                <a:stretch>
                  <a:fillRect l="-2000" t="-42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411453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021" y="29210"/>
            <a:ext cx="3560379" cy="47643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b="1" dirty="0" err="1" smtClean="0">
                <a:effectLst/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 smtClean="0">
                <a:effectLst/>
                <a:latin typeface="Times New Roman"/>
                <a:ea typeface="Calibri"/>
                <a:cs typeface="Times New Roman"/>
              </a:rPr>
              <a:t> 5</a:t>
            </a:r>
            <a:endParaRPr lang="en-US" sz="2400" dirty="0">
              <a:ea typeface="Calibri"/>
              <a:cs typeface="Times New Roman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Cho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không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70 HP,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áp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Y/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  <a:sym typeface="Symbol"/>
              </a:rPr>
              <a:t>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- 380V/ 220V,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tần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50 Hz, 4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cực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tổn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hao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ma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sát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quạt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gió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chiếm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15 %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tổng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tổn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hao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cho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1 HP = 746 W.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Hãy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tính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của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?</a:t>
            </a:r>
            <a:endParaRPr lang="en-US" sz="2400" dirty="0">
              <a:ea typeface="Calibri"/>
              <a:cs typeface="Times New Roman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4191000" y="57793"/>
                <a:ext cx="4572000" cy="5426101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Công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suất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điện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cấp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vào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động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cơ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1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𝑃</m:t>
                                  </m:r>
                                </m:e>
                                <m:sub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2</m:t>
                                  </m:r>
                                </m:sub>
                              </m:sSub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  <a:sym typeface="Symbol"/>
                                </a:rPr>
                                <m:t></m:t>
                              </m:r>
                            </m:den>
                          </m:f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 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70×746</m:t>
                              </m:r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0,91</m:t>
                              </m:r>
                            </m:den>
                          </m:f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 =57384,61 </m:t>
                      </m:r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𝑊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Tổng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tổn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hao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của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động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cơ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𝑡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ổ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𝑛𝑔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𝑡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ổ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𝑛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h𝑎𝑜</m:t>
                          </m:r>
                        </m:sub>
                      </m:sSub>
                      <m:r>
                        <a:rPr lang="en-US" sz="2400" i="1" baseline="-25000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= </m:t>
                      </m:r>
                      <m:sSub>
                        <m:sSubPr>
                          <m:ctrlP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1</m:t>
                          </m:r>
                        </m:sub>
                      </m:sSub>
                      <m:r>
                        <a:rPr lang="en-US" sz="2400" i="1" baseline="-25000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− </m:t>
                      </m:r>
                      <m:sSub>
                        <m:sSubPr>
                          <m:ctrlP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đ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𝑚</m:t>
                          </m:r>
                        </m:sub>
                      </m:sSub>
                      <m:r>
                        <a:rPr lang="en-US" sz="2400" i="1" baseline="-25000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=57384,61 −52220=5164,61 </m:t>
                      </m:r>
                      <m:r>
                        <a:rPr lang="en-US" sz="2400" i="1" baseline="-25000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𝑊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 baseline="-25000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2400" i="1" baseline="-25000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𝑃</m:t>
                        </m:r>
                      </m:e>
                      <m:sub>
                        <m:r>
                          <a:rPr lang="en-US" sz="2400" i="1" baseline="-25000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𝑚𝑞</m:t>
                        </m:r>
                      </m:sub>
                    </m:sSub>
                    <m:r>
                      <a:rPr lang="en-US" sz="2400" i="1" baseline="-25000">
                        <a:effectLst/>
                        <a:latin typeface="Cambria Math"/>
                        <a:ea typeface="Calibri"/>
                        <a:cs typeface="Times New Roman"/>
                      </a:rPr>
                      <m:t> = </m:t>
                    </m:r>
                    <m:sSub>
                      <m:sSubPr>
                        <m:ctrlPr>
                          <a:rPr lang="en-US" sz="2400" i="1" baseline="-25000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2400" i="1" baseline="-25000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15 % × </m:t>
                        </m:r>
                        <m:r>
                          <a:rPr lang="en-US" sz="2400" i="1" baseline="-25000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𝑃</m:t>
                        </m:r>
                      </m:e>
                      <m:sub>
                        <m:r>
                          <a:rPr lang="en-US" sz="2400" i="1" baseline="-25000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𝑡</m:t>
                        </m:r>
                        <m:r>
                          <a:rPr lang="en-US" sz="2400" i="1" baseline="-25000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ổ</m:t>
                        </m:r>
                        <m:r>
                          <a:rPr lang="en-US" sz="2400" i="1" baseline="-25000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𝑛𝑔</m:t>
                        </m:r>
                        <m:r>
                          <a:rPr lang="en-US" sz="2400" i="1" baseline="-25000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 </m:t>
                        </m:r>
                        <m:r>
                          <a:rPr lang="en-US" sz="2400" i="1" baseline="-25000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𝑡</m:t>
                        </m:r>
                        <m:r>
                          <a:rPr lang="en-US" sz="2400" i="1" baseline="-25000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ổ</m:t>
                        </m:r>
                        <m:r>
                          <a:rPr lang="en-US" sz="2400" i="1" baseline="-25000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𝑛</m:t>
                        </m:r>
                        <m:r>
                          <a:rPr lang="en-US" sz="2400" i="1" baseline="-25000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 </m:t>
                        </m:r>
                        <m:r>
                          <a:rPr lang="en-US" sz="2400" i="1" baseline="-25000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h𝑎𝑜</m:t>
                        </m:r>
                      </m:sub>
                    </m:sSub>
                    <m:r>
                      <a:rPr lang="en-US" sz="2400" i="1" baseline="-25000">
                        <a:effectLst/>
                        <a:latin typeface="Cambria Math"/>
                        <a:ea typeface="Calibri"/>
                        <a:cs typeface="Times New Roman"/>
                      </a:rPr>
                      <m:t>=0,15 ×5164,61=774,69 </m:t>
                    </m:r>
                    <m:r>
                      <a:rPr lang="en-US" sz="2400" i="1" baseline="-25000">
                        <a:effectLst/>
                        <a:latin typeface="Cambria Math"/>
                        <a:ea typeface="Calibri"/>
                        <a:cs typeface="Times New Roman"/>
                      </a:rPr>
                      <m:t>𝑊</m:t>
                    </m:r>
                  </m:oMath>
                </a14:m>
                <a:r>
                  <a:rPr lang="en-US" sz="2400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    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Công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suất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cơ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𝑐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ơ</m:t>
                          </m:r>
                        </m:sub>
                      </m:sSub>
                      <m:r>
                        <a:rPr lang="en-US" sz="2400" i="1" baseline="-25000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= </m:t>
                      </m:r>
                      <m:sSub>
                        <m:sSubPr>
                          <m:ctrlP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đ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𝑚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</m:t>
                          </m:r>
                        </m:sub>
                      </m:sSub>
                      <m:r>
                        <a:rPr lang="en-US" sz="2400" i="1" baseline="-25000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+ </m:t>
                      </m:r>
                      <m:sSub>
                        <m:sSubPr>
                          <m:ctrlP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𝑚𝑞</m:t>
                          </m:r>
                        </m:sub>
                      </m:sSub>
                      <m:r>
                        <a:rPr lang="en-US" sz="2400" i="1" baseline="-25000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=52220+774,69=52994,69 </m:t>
                      </m:r>
                      <m:r>
                        <a:rPr lang="en-US" sz="2400" i="1" baseline="-25000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𝑊</m:t>
                      </m:r>
                      <m:r>
                        <a:rPr lang="en-US" sz="2400" i="1" baseline="-25000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91000" y="57793"/>
                <a:ext cx="4572000" cy="5426101"/>
              </a:xfrm>
              <a:prstGeom prst="rect">
                <a:avLst/>
              </a:prstGeom>
              <a:blipFill rotWithShape="1">
                <a:blip r:embed="rId2"/>
                <a:stretch>
                  <a:fillRect l="-2133" t="-44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473354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13444"/>
            <a:ext cx="3505200" cy="51891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b="1" dirty="0" err="1" smtClean="0">
                <a:effectLst/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 smtClean="0">
                <a:effectLst/>
                <a:latin typeface="Times New Roman"/>
                <a:ea typeface="Calibri"/>
                <a:cs typeface="Times New Roman"/>
              </a:rPr>
              <a:t> 6</a:t>
            </a:r>
            <a:endParaRPr lang="en-US" sz="2400" dirty="0">
              <a:ea typeface="Calibri"/>
              <a:cs typeface="Times New Roman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Cho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không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59 kW,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áp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Y/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  <a:sym typeface="Symbol"/>
              </a:rPr>
              <a:t>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- 380 V/220 V,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tần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50 Hz, 6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cực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tốc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970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vòng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/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phút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hiệu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92 %, 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tổn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hao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rotor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chiếm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36 %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tổng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tổn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hao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.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Hãy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tính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từ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của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?</a:t>
            </a:r>
            <a:endParaRPr lang="en-US" sz="2400" dirty="0">
              <a:ea typeface="Calibri"/>
              <a:cs typeface="Times New Roman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4114800" y="0"/>
                <a:ext cx="4800600" cy="675377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Tổn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hao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đồng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rotor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1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𝑃</m:t>
                                  </m:r>
                                </m:e>
                                <m:sub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2</m:t>
                                  </m:r>
                                </m:sub>
                              </m:sSub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  <a:sym typeface="Symbol"/>
                                </a:rPr>
                                <m:t></m:t>
                              </m:r>
                            </m:den>
                          </m:f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 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59000</m:t>
                              </m:r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0,92</m:t>
                              </m:r>
                            </m:den>
                          </m:f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 =64130,43  </m:t>
                      </m:r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𝑊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𝑡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ổ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𝑛𝑔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𝑡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ổ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𝑛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h𝑎𝑜</m:t>
                          </m:r>
                        </m:sub>
                      </m:sSub>
                      <m:r>
                        <a:rPr lang="en-US" sz="2400" i="1" baseline="-25000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= </m:t>
                      </m:r>
                      <m:sSub>
                        <m:sSubPr>
                          <m:ctrlP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1</m:t>
                          </m:r>
                        </m:sub>
                      </m:sSub>
                      <m:r>
                        <a:rPr lang="en-US" sz="2400" i="1" baseline="-25000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− </m:t>
                      </m:r>
                      <m:sSub>
                        <m:sSubPr>
                          <m:ctrlP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đ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𝑚</m:t>
                          </m:r>
                        </m:sub>
                      </m:sSub>
                      <m:r>
                        <a:rPr lang="en-US" sz="2400" i="1" baseline="-25000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=64130,43 −59000=5130,43 </m:t>
                      </m:r>
                      <m:r>
                        <a:rPr lang="en-US" sz="2400" i="1" baseline="-25000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𝑊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𝑗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2</m:t>
                          </m:r>
                        </m:sub>
                      </m:sSub>
                      <m:r>
                        <a:rPr lang="en-US" sz="2400" i="1" baseline="-25000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= </m:t>
                      </m:r>
                      <m:sSub>
                        <m:sSubPr>
                          <m:ctrlP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36% × 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𝑡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ổ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𝑛𝑔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𝑡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ổ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𝑛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h𝑎𝑜</m:t>
                          </m:r>
                        </m:sub>
                      </m:sSub>
                      <m:r>
                        <a:rPr lang="en-US" sz="2400" i="1" baseline="-25000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=0, 36×5130,43=1846,95 </m:t>
                      </m:r>
                      <m:r>
                        <a:rPr lang="en-US" sz="2400" i="1" baseline="-25000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𝑊</m:t>
                      </m:r>
                      <m:r>
                        <a:rPr lang="en-US" sz="2400" i="1" baseline="-25000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Công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suất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điện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từ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𝑛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1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60 ×</m:t>
                              </m:r>
                              <m: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𝑓</m:t>
                              </m:r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𝑝</m:t>
                              </m:r>
                            </m:den>
                          </m:f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= </m:t>
                          </m:r>
                          <m:box>
                            <m:box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</m:ctrlPr>
                            </m:boxPr>
                            <m:e>
                              <m:argPr>
                                <m:argSz m:val="-1"/>
                              </m:argPr>
                              <m:f>
                                <m:fPr>
                                  <m:ctrlP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</m:ctrlPr>
                                </m:fPr>
                                <m:num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60 ×50 </m:t>
                                  </m:r>
                                </m:num>
                                <m:den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3</m:t>
                                  </m:r>
                                </m:den>
                              </m:f>
                            </m:e>
                          </m:box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=1000 </m:t>
                      </m:r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𝑣</m:t>
                      </m:r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ò</m:t>
                      </m:r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𝑛𝑔</m:t>
                      </m:r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 /</m:t>
                      </m:r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𝑝h</m:t>
                      </m:r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ú</m:t>
                      </m:r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𝑡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𝑠</m:t>
                      </m:r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𝑛</m:t>
                                  </m:r>
                                </m:e>
                                <m:sub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1</m:t>
                                  </m:r>
                                </m:sub>
                              </m:sSub>
                              <m: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− </m:t>
                              </m:r>
                              <m:sSub>
                                <m:sSubPr>
                                  <m:ctrlP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𝑛</m:t>
                                  </m:r>
                                </m:e>
                                <m:sub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2</m:t>
                                  </m:r>
                                </m:sub>
                              </m:sSub>
                              <m: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 </m:t>
                              </m:r>
                            </m:num>
                            <m:den>
                              <m:sSub>
                                <m:sSubPr>
                                  <m:ctrlP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𝑛</m:t>
                                  </m:r>
                                </m:e>
                                <m:sub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2</m:t>
                                  </m:r>
                                </m:sub>
                              </m:sSub>
                            </m:den>
                          </m:f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= </m:t>
                          </m:r>
                          <m:box>
                            <m:box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</m:ctrlPr>
                            </m:boxPr>
                            <m:e>
                              <m:argPr>
                                <m:argSz m:val="-1"/>
                              </m:argPr>
                              <m:f>
                                <m:fPr>
                                  <m:ctrlP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</m:ctrlPr>
                                </m:fPr>
                                <m:num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1000−970</m:t>
                                  </m:r>
                                </m:num>
                                <m:den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1000</m:t>
                                  </m:r>
                                </m:den>
                              </m:f>
                            </m:e>
                          </m:box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=0,03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đ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𝑖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ệ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𝑛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 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𝑡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ừ 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𝑃</m:t>
                                  </m:r>
                                </m:e>
                                <m:sub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𝑗</m:t>
                                  </m:r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2</m:t>
                                  </m:r>
                                </m:sub>
                              </m:sSub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𝑠</m:t>
                              </m:r>
                            </m:den>
                          </m:f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1846,95</m:t>
                              </m:r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0,03</m:t>
                              </m:r>
                            </m:den>
                          </m:f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=61565 </m:t>
                      </m:r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𝑊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14800" y="0"/>
                <a:ext cx="4800600" cy="6753772"/>
              </a:xfrm>
              <a:prstGeom prst="rect">
                <a:avLst/>
              </a:prstGeom>
              <a:blipFill rotWithShape="1">
                <a:blip r:embed="rId2"/>
                <a:stretch>
                  <a:fillRect l="-1904" t="-36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773483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766" y="0"/>
            <a:ext cx="3565634" cy="47375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b="1" dirty="0" err="1" smtClean="0">
                <a:effectLst/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 smtClean="0">
                <a:effectLst/>
                <a:latin typeface="Times New Roman"/>
                <a:ea typeface="Calibri"/>
                <a:cs typeface="Times New Roman"/>
              </a:rPr>
              <a:t> 7</a:t>
            </a:r>
            <a:endParaRPr lang="en-US" sz="2400" dirty="0">
              <a:ea typeface="Calibri"/>
              <a:cs typeface="Times New Roman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Cho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không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190 HP,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áp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440V/ 254V,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tần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50 Hz, 4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cực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tổn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hao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ma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sát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quạt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gió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1507 W,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tổn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hao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rotor 3607 W,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cho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1 HP = 746 W.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Hãy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tính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momen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ra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trên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trục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lúc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tải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?</a:t>
            </a:r>
            <a:endParaRPr lang="en-US" sz="2400" dirty="0">
              <a:ea typeface="Calibri"/>
              <a:cs typeface="Times New Roman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3733800" y="152400"/>
                <a:ext cx="5181600" cy="561153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Công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suất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điện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cấp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vào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động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cơ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đ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𝑚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=746 ×190=141.740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𝑊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Công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suất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điện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từ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đ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𝑖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ệ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𝑛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𝑡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ừ</m:t>
                          </m:r>
                        </m:sub>
                      </m:sSub>
                      <m:r>
                        <a:rPr lang="en-US" sz="2400" i="1" baseline="-25000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= </m:t>
                      </m:r>
                      <m:sSub>
                        <m:sSubPr>
                          <m:ctrlP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đ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𝑚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</m:t>
                          </m:r>
                        </m:sub>
                      </m:sSub>
                      <m:r>
                        <a:rPr lang="en-US" sz="2400" i="1" baseline="-25000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+ </m:t>
                      </m:r>
                      <m:sSub>
                        <m:sSubPr>
                          <m:ctrlP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𝑚𝑞</m:t>
                          </m:r>
                        </m:sub>
                      </m:sSub>
                      <m:r>
                        <a:rPr lang="en-US" sz="2400" i="1" baseline="-25000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+ </m:t>
                      </m:r>
                      <m:sSub>
                        <m:sSubPr>
                          <m:ctrlP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𝑗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2</m:t>
                          </m:r>
                        </m:sub>
                      </m:sSub>
                      <m:r>
                        <a:rPr lang="en-US" sz="2400" i="1" baseline="-25000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=141.740+1507+3607=146.854 </m:t>
                      </m:r>
                      <m:r>
                        <a:rPr lang="en-US" sz="2400" i="1" baseline="-25000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𝑊</m:t>
                      </m:r>
                      <m:r>
                        <a:rPr lang="en-US" sz="2400" i="1" baseline="-25000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Momen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cơ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ra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trên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trục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động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cơ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lúc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tải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định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mức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𝑛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</m:sSub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= </m:t>
                    </m:r>
                    <m:f>
                      <m:fPr>
                        <m:ctrlP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fPr>
                      <m:num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60 ×</m:t>
                        </m:r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𝑓</m:t>
                        </m:r>
                      </m:num>
                      <m:den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𝑝</m:t>
                        </m:r>
                      </m:den>
                    </m:f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=</m:t>
                    </m:r>
                    <m:f>
                      <m:fPr>
                        <m:ctrlP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fPr>
                      <m:num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60 ×50</m:t>
                        </m:r>
                      </m:num>
                      <m:den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2</m:t>
                        </m:r>
                      </m:den>
                    </m:f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=1500 </m:t>
                    </m:r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𝑣</m:t>
                    </m:r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ò</m:t>
                    </m:r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𝑛𝑔</m:t>
                    </m:r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/</m:t>
                    </m:r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𝑝h</m:t>
                    </m:r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ú</m:t>
                    </m:r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𝑡</m:t>
                    </m:r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𝑀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2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 9,55 ×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𝑃</m:t>
                                  </m:r>
                                </m:e>
                                <m:sub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đ</m:t>
                                  </m:r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𝑡</m:t>
                                  </m:r>
                                </m:sub>
                              </m:sSub>
                            </m:num>
                            <m:den>
                              <m:sSub>
                                <m:sSubPr>
                                  <m:ctrlP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𝑛</m:t>
                                  </m:r>
                                </m:e>
                                <m:sub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1</m:t>
                                  </m:r>
                                </m:sub>
                              </m:sSub>
                            </m:den>
                          </m:f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 = </m:t>
                          </m:r>
                          <m:box>
                            <m:box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</m:ctrlPr>
                            </m:boxPr>
                            <m:e>
                              <m:argPr>
                                <m:argSz m:val="-1"/>
                              </m:argPr>
                              <m: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9,55 ×</m:t>
                              </m:r>
                              <m:f>
                                <m:fPr>
                                  <m:ctrlP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</m:ctrlPr>
                                </m:fPr>
                                <m:num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 146.854</m:t>
                                  </m:r>
                                </m:num>
                                <m:den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1500</m:t>
                                  </m:r>
                                </m:den>
                              </m:f>
                            </m:e>
                          </m:box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=934,97 </m:t>
                      </m:r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𝑁</m:t>
                      </m:r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.</m:t>
                      </m:r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𝑚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33800" y="152400"/>
                <a:ext cx="5181600" cy="5611536"/>
              </a:xfrm>
              <a:prstGeom prst="rect">
                <a:avLst/>
              </a:prstGeom>
              <a:blipFill rotWithShape="1">
                <a:blip r:embed="rId2"/>
                <a:stretch>
                  <a:fillRect l="-1882" t="-43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464820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3200400" cy="5586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b="1" dirty="0" err="1" smtClean="0">
                <a:effectLst/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 smtClean="0">
                <a:effectLst/>
                <a:latin typeface="Times New Roman"/>
                <a:ea typeface="Calibri"/>
                <a:cs typeface="Times New Roman"/>
              </a:rPr>
              <a:t> 8</a:t>
            </a:r>
            <a:endParaRPr lang="en-US" sz="2400" dirty="0">
              <a:ea typeface="Calibri"/>
              <a:cs typeface="Times New Roman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Cho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không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200 HP,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áp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Y/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  <a:sym typeface="Symbol"/>
              </a:rPr>
              <a:t>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-380V/ 220V,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tần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50 Hz, 6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cực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tổn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hao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lõi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thép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2381 W,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tổn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hao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stator 3330 W,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cho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1 HP = 746 W.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Hãy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tính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momen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ra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trên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trục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lúc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tải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?</a:t>
            </a:r>
            <a:endParaRPr lang="en-US" sz="2400" dirty="0">
              <a:ea typeface="Calibri"/>
              <a:cs typeface="Times New Roman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3505200" y="228600"/>
                <a:ext cx="5410200" cy="597471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Công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suất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định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mức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đ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𝑚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=746 ×200=149.200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𝑊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Công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suất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điện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từ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đ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𝑖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ệ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𝑛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 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𝑡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ừ 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 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1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− 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𝑡h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é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𝑝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− 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𝑗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1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=158.723,4−2381−3330=153.012,4 </m:t>
                      </m:r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𝑊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Momen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cơ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ra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trên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trục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động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cơ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lúc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tải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định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mức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𝑛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1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60 ×</m:t>
                              </m:r>
                              <m: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𝑓</m:t>
                              </m:r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𝑝</m:t>
                              </m:r>
                            </m:den>
                          </m:f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60 ×50</m:t>
                              </m:r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3</m:t>
                              </m:r>
                            </m:den>
                          </m:f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=1000 </m:t>
                      </m:r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𝑣</m:t>
                      </m:r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ò</m:t>
                      </m:r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𝑛𝑔</m:t>
                      </m:r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/</m:t>
                      </m:r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𝑝h</m:t>
                      </m:r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ú</m:t>
                      </m:r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𝑡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𝑀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2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 9,55 ×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𝑃</m:t>
                                  </m:r>
                                </m:e>
                                <m:sub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đ</m:t>
                                  </m:r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𝑖</m:t>
                                  </m:r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ệ</m:t>
                                  </m:r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𝑛</m:t>
                                  </m:r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 </m:t>
                                  </m:r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𝑡</m:t>
                                  </m:r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ừ</m:t>
                                  </m:r>
                                </m:sub>
                              </m:sSub>
                            </m:num>
                            <m:den>
                              <m:sSub>
                                <m:sSubPr>
                                  <m:ctrlP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𝑛</m:t>
                                  </m:r>
                                </m:e>
                                <m:sub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1</m:t>
                                  </m:r>
                                </m:sub>
                              </m:sSub>
                            </m:den>
                          </m:f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 = </m:t>
                          </m:r>
                          <m:box>
                            <m:box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</m:ctrlPr>
                            </m:boxPr>
                            <m:e>
                              <m:argPr>
                                <m:argSz m:val="-1"/>
                              </m:argPr>
                              <m: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9,55 ×</m:t>
                              </m:r>
                              <m:f>
                                <m:fPr>
                                  <m:ctrlP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</m:ctrlPr>
                                </m:fPr>
                                <m:num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 153.012,4</m:t>
                                  </m:r>
                                </m:num>
                                <m:den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1000</m:t>
                                  </m:r>
                                </m:den>
                              </m:f>
                            </m:e>
                          </m:box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=1461,26 </m:t>
                      </m:r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𝑁</m:t>
                      </m:r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.</m:t>
                      </m:r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𝑚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05200" y="228600"/>
                <a:ext cx="5410200" cy="5974713"/>
              </a:xfrm>
              <a:prstGeom prst="rect">
                <a:avLst/>
              </a:prstGeom>
              <a:blipFill rotWithShape="1">
                <a:blip r:embed="rId2"/>
                <a:stretch>
                  <a:fillRect l="-1689" t="-40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578471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-152400"/>
            <a:ext cx="8991600" cy="22159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b="1" dirty="0" err="1" smtClean="0">
                <a:effectLst/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 smtClean="0">
                <a:effectLst/>
                <a:latin typeface="Times New Roman"/>
                <a:ea typeface="Calibri"/>
                <a:cs typeface="Times New Roman"/>
              </a:rPr>
              <a:t> 9</a:t>
            </a:r>
            <a:endParaRPr lang="en-US" sz="2400" dirty="0">
              <a:ea typeface="Calibri"/>
              <a:cs typeface="Times New Roman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không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dùng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trong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hệ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thống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bơm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nước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đang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hoạt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với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tải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dùng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thiết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bị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được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các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thông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sau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: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dòng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85 A,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áp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380 V,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hệ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cos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  <a:sym typeface="Symbol"/>
              </a:rPr>
              <a:t>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= 0,86.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Hãy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tính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cấp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vào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?</a:t>
            </a:r>
            <a:endParaRPr lang="en-US" sz="2400" dirty="0">
              <a:ea typeface="Calibri"/>
              <a:cs typeface="Times New Roman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152400" y="1905000"/>
                <a:ext cx="8839200" cy="149355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Công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suất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điện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cấp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vào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động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cơ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1 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radPr>
                        <m:deg/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3</m:t>
                          </m:r>
                        </m:e>
                      </m:rad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×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𝑉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đ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𝑚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× 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𝐼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đ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𝑚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×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𝑐𝑜𝑠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  <a:sym typeface="Symbol"/>
                        </a:rPr>
                        <m:t>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radPr>
                        <m:deg/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3</m:t>
                          </m:r>
                        </m:e>
                      </m:rad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×380 ×85 ×0,86=48112,9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𝑊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2400" y="1905000"/>
                <a:ext cx="8839200" cy="1493550"/>
              </a:xfrm>
              <a:prstGeom prst="rect">
                <a:avLst/>
              </a:prstGeom>
              <a:blipFill rotWithShape="1">
                <a:blip r:embed="rId2"/>
                <a:stretch>
                  <a:fillRect l="-1034" t="-163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Rectangle 5"/>
          <p:cNvSpPr/>
          <p:nvPr/>
        </p:nvSpPr>
        <p:spPr>
          <a:xfrm>
            <a:off x="94593" y="2971800"/>
            <a:ext cx="8973207" cy="21879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b="1" dirty="0" err="1" smtClean="0">
                <a:effectLst/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 smtClean="0">
                <a:effectLst/>
                <a:latin typeface="Times New Roman"/>
                <a:ea typeface="Calibri"/>
                <a:cs typeface="Times New Roman"/>
              </a:rPr>
              <a:t> 10</a:t>
            </a:r>
            <a:endParaRPr lang="en-US" sz="2400" dirty="0">
              <a:ea typeface="Calibri"/>
              <a:cs typeface="Times New Roman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không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của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máy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lạnh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trung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tâm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đang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hoạt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với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tải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dùng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thiết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bị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được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các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thông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sau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: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dòng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190 A,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áp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380 V,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hệ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cos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  <a:sym typeface="Symbol"/>
              </a:rPr>
              <a:t>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= 0,87.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Trên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nhãn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có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ghi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hiệu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  <a:sym typeface="Symbol"/>
              </a:rPr>
              <a:t>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= 0,92.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Hãy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tính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ra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trên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trục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?</a:t>
            </a:r>
            <a:endParaRPr lang="en-US" sz="2400" dirty="0">
              <a:ea typeface="Calibri"/>
              <a:cs typeface="Times New Roman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/>
              <p:cNvSpPr/>
              <p:nvPr/>
            </p:nvSpPr>
            <p:spPr>
              <a:xfrm>
                <a:off x="144516" y="5159707"/>
                <a:ext cx="8847083" cy="185762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0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Công</a:t>
                </a:r>
                <a:r>
                  <a:rPr lang="en-US" sz="20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0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suất</a:t>
                </a:r>
                <a:r>
                  <a:rPr lang="en-US" sz="20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0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điện</a:t>
                </a:r>
                <a:r>
                  <a:rPr lang="en-US" sz="20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0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cấp</a:t>
                </a:r>
                <a:r>
                  <a:rPr lang="en-US" sz="20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0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vào</a:t>
                </a:r>
                <a:r>
                  <a:rPr lang="en-US" sz="20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0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động</a:t>
                </a:r>
                <a:r>
                  <a:rPr lang="en-US" sz="20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0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cơ</a:t>
                </a:r>
                <a:endParaRPr lang="en-US" sz="20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1 </m:t>
                          </m:r>
                        </m:sub>
                      </m:sSub>
                      <m:r>
                        <a:rPr lang="en-US" sz="20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radPr>
                        <m:deg/>
                        <m:e>
                          <m: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3</m:t>
                          </m:r>
                        </m:e>
                      </m:rad>
                      <m:r>
                        <a:rPr lang="en-US" sz="20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×</m:t>
                      </m:r>
                      <m:sSub>
                        <m:sSubPr>
                          <m:ctrlP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𝑉</m:t>
                          </m:r>
                        </m:e>
                        <m:sub>
                          <m: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đ</m:t>
                          </m:r>
                          <m: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𝑚</m:t>
                          </m:r>
                        </m:sub>
                      </m:sSub>
                      <m:r>
                        <a:rPr lang="en-US" sz="20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× </m:t>
                      </m:r>
                      <m:sSub>
                        <m:sSubPr>
                          <m:ctrlP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𝐼</m:t>
                          </m:r>
                        </m:e>
                        <m:sub>
                          <m: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đ</m:t>
                          </m:r>
                          <m: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𝑚</m:t>
                          </m:r>
                        </m:sub>
                      </m:sSub>
                      <m:r>
                        <a:rPr lang="en-US" sz="20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×</m:t>
                      </m:r>
                      <m:r>
                        <a:rPr lang="en-US" sz="20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𝑐𝑜𝑠</m:t>
                      </m:r>
                      <m:r>
                        <a:rPr lang="en-US" sz="2000" i="1">
                          <a:effectLst/>
                          <a:latin typeface="Cambria Math"/>
                          <a:ea typeface="Calibri"/>
                          <a:cs typeface="Times New Roman"/>
                          <a:sym typeface="Symbol"/>
                        </a:rPr>
                        <m:t></m:t>
                      </m:r>
                      <m:r>
                        <a:rPr lang="en-US" sz="20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radPr>
                        <m:deg/>
                        <m:e>
                          <m: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3</m:t>
                          </m:r>
                        </m:e>
                      </m:rad>
                      <m:r>
                        <a:rPr lang="en-US" sz="20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×380 ×190 ×0,87=108.797,03 </m:t>
                      </m:r>
                      <m:r>
                        <a:rPr lang="en-US" sz="20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𝑊</m:t>
                      </m:r>
                    </m:oMath>
                  </m:oMathPara>
                </a14:m>
                <a:endParaRPr lang="en-US" sz="2000" dirty="0"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Tính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công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suất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ra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trên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trục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động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cơ</a:t>
                </a:r>
                <a:endParaRPr lang="en-US" sz="20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2</m:t>
                          </m:r>
                        </m:sub>
                      </m:sSub>
                      <m:r>
                        <a:rPr lang="en-US" sz="20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=</m:t>
                      </m:r>
                      <m:sSub>
                        <m:sSubPr>
                          <m:ctrlP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1</m:t>
                          </m:r>
                        </m:sub>
                      </m:sSub>
                      <m:r>
                        <a:rPr lang="en-US" sz="20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</m:t>
                      </m:r>
                      <m:box>
                        <m:boxPr>
                          <m:ctrlP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×</m:t>
                          </m:r>
                        </m:e>
                      </m:box>
                      <m:r>
                        <a:rPr lang="en-US" sz="20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</m:t>
                      </m:r>
                      <m:r>
                        <a:rPr lang="en-US" sz="2000" i="1">
                          <a:effectLst/>
                          <a:latin typeface="Cambria Math"/>
                          <a:ea typeface="Calibri"/>
                          <a:cs typeface="Times New Roman"/>
                          <a:sym typeface="Symbol"/>
                        </a:rPr>
                        <m:t></m:t>
                      </m:r>
                      <m:r>
                        <a:rPr lang="en-US" sz="20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box>
                        <m:boxPr>
                          <m:ctrlP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r>
                            <a:rPr lang="en-US" sz="20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108.797,03 ×0,92</m:t>
                          </m:r>
                        </m:e>
                      </m:box>
                      <m:r>
                        <a:rPr lang="en-US" sz="20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=100.093,27 </m:t>
                      </m:r>
                      <m:r>
                        <a:rPr lang="en-US" sz="20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𝑊</m:t>
                      </m:r>
                    </m:oMath>
                  </m:oMathPara>
                </a14:m>
                <a:endParaRPr lang="en-US" sz="2000" dirty="0">
                  <a:ea typeface="Calibri"/>
                  <a:cs typeface="Times New Roman"/>
                </a:endParaRPr>
              </a:p>
            </p:txBody>
          </p:sp>
        </mc:Choice>
        <mc:Fallback xmlns=""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4516" y="5159707"/>
                <a:ext cx="8847083" cy="1857624"/>
              </a:xfrm>
              <a:prstGeom prst="rect">
                <a:avLst/>
              </a:prstGeom>
              <a:blipFill rotWithShape="1">
                <a:blip r:embed="rId3"/>
                <a:stretch>
                  <a:fillRect l="-758" t="-65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656986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0" y="-152400"/>
            <a:ext cx="9067800" cy="685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BT CHƯƠNG 2_CẤP ĐỘ 3_TỔNG HỢP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0510" y="381000"/>
            <a:ext cx="8981090" cy="26407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b="1" dirty="0" err="1" smtClean="0">
                <a:effectLst/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 smtClean="0">
                <a:effectLst/>
                <a:latin typeface="Times New Roman"/>
                <a:ea typeface="Calibri"/>
                <a:cs typeface="Times New Roman"/>
              </a:rPr>
              <a:t> 1</a:t>
            </a:r>
            <a:endParaRPr lang="en-US" sz="2400" dirty="0">
              <a:ea typeface="Calibri"/>
              <a:cs typeface="Times New Roman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Cho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không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100 HP,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áp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Y/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  <a:sym typeface="Symbol"/>
              </a:rPr>
              <a:t>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- 380V/220V,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tần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50 Hz, 4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cực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hệ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0,87,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hiệu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92 %,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tổn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hao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stator 2700 W.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Nguồn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xoay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chiều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áp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380V,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cho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1HP = 746 W.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Hãy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tính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trở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một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quấn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stator? </a:t>
            </a:r>
            <a:endParaRPr lang="en-US" sz="2400" dirty="0">
              <a:ea typeface="Calibri"/>
              <a:cs typeface="Times New Roman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5035"/>
          <a:stretch/>
        </p:blipFill>
        <p:spPr bwMode="auto">
          <a:xfrm>
            <a:off x="990600" y="3200400"/>
            <a:ext cx="7162800" cy="35206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63286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11825"/>
            <a:ext cx="8991600" cy="26138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b="1" dirty="0" err="1" smtClean="0">
                <a:effectLst/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 smtClean="0">
                <a:effectLst/>
                <a:latin typeface="Times New Roman"/>
                <a:ea typeface="Calibri"/>
                <a:cs typeface="Times New Roman"/>
              </a:rPr>
              <a:t> 2</a:t>
            </a:r>
            <a:endParaRPr lang="en-US" sz="2400" dirty="0">
              <a:ea typeface="Calibri"/>
              <a:cs typeface="Times New Roman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Cho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không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25 HP,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áp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Y/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  <a:sym typeface="Symbol"/>
              </a:rPr>
              <a:t>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- 380V/220V,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tần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50 Hz, 4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cực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hiệu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89 %,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hệ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0,86,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tổn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hao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stator 811 W.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Nguồn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xoay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chiều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áp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380 V,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cho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1HP = 746 W.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Hãy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tính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trở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một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stator ?</a:t>
            </a:r>
            <a:endParaRPr lang="en-US" sz="2400" dirty="0">
              <a:ea typeface="Calibri"/>
              <a:cs typeface="Times New Roman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152400" y="2636337"/>
                <a:ext cx="8839200" cy="352865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Công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suất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cơ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trên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trục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động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cơ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2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đ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𝑚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=25 ×746=18650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𝑊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Dòng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điện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định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mức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𝐼</m:t>
                          </m:r>
                        </m:e>
                        <m:sub>
                          <m:r>
                            <a:rPr lang="it-IT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đ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𝑚</m:t>
                          </m:r>
                        </m:sub>
                      </m:sSub>
                      <m:r>
                        <a:rPr lang="it-IT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 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box>
                            <m:box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</m:ctrlPr>
                            </m:boxPr>
                            <m:e>
                              <m:argPr>
                                <m:argSz m:val="-1"/>
                              </m:argPr>
                              <m:f>
                                <m:fPr>
                                  <m:ctrlP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</m:ctrlPr>
                                </m:fPr>
                                <m:num>
                                  <m:sSub>
                                    <m:sSubPr>
                                      <m:ctrlPr>
                                        <a:rPr lang="en-US" sz="2400" i="1">
                                          <a:effectLst/>
                                          <a:latin typeface="Cambria Math"/>
                                          <a:ea typeface="Times New Roman"/>
                                          <a:cs typeface="Times New Roman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sz="2400" i="1">
                                          <a:effectLst/>
                                          <a:latin typeface="Cambria Math"/>
                                          <a:ea typeface="Times New Roman"/>
                                          <a:cs typeface="Times New Roman"/>
                                        </a:rPr>
                                        <m:t>𝑃</m:t>
                                      </m:r>
                                    </m:e>
                                    <m:sub>
                                      <m:r>
                                        <a:rPr lang="it-IT" sz="2400" i="1">
                                          <a:effectLst/>
                                          <a:latin typeface="Cambria Math"/>
                                          <a:ea typeface="Times New Roman"/>
                                          <a:cs typeface="Times New Roman"/>
                                        </a:rPr>
                                        <m:t>đ</m:t>
                                      </m:r>
                                      <m:r>
                                        <a:rPr lang="it-IT" sz="2400" i="1">
                                          <a:effectLst/>
                                          <a:latin typeface="Cambria Math"/>
                                          <a:ea typeface="Times New Roman"/>
                                          <a:cs typeface="Times New Roman"/>
                                        </a:rPr>
                                        <m:t>𝑚</m:t>
                                      </m:r>
                                    </m:sub>
                                  </m:sSub>
                                </m:num>
                                <m:den>
                                  <m:rad>
                                    <m:radPr>
                                      <m:degHide m:val="on"/>
                                      <m:ctrlPr>
                                        <a:rPr lang="en-US" sz="2400" i="1">
                                          <a:effectLst/>
                                          <a:latin typeface="Cambria Math"/>
                                          <a:ea typeface="Times New Roman"/>
                                          <a:cs typeface="Times New Roman"/>
                                        </a:rPr>
                                      </m:ctrlPr>
                                    </m:radPr>
                                    <m:deg/>
                                    <m:e>
                                      <m:r>
                                        <a:rPr lang="it-IT" sz="2400" i="1">
                                          <a:effectLst/>
                                          <a:latin typeface="Cambria Math"/>
                                          <a:ea typeface="Times New Roman"/>
                                          <a:cs typeface="Times New Roman"/>
                                        </a:rPr>
                                        <m:t>3</m:t>
                                      </m:r>
                                    </m:e>
                                  </m:rad>
                                  <m:r>
                                    <a:rPr lang="it-IT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 ×  </m:t>
                                  </m:r>
                                  <m:sSub>
                                    <m:sSubPr>
                                      <m:ctrlPr>
                                        <a:rPr lang="en-US" sz="2400" i="1">
                                          <a:effectLst/>
                                          <a:latin typeface="Cambria Math"/>
                                          <a:ea typeface="Times New Roman"/>
                                          <a:cs typeface="Times New Roman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sz="2400" i="1">
                                          <a:effectLst/>
                                          <a:latin typeface="Cambria Math"/>
                                          <a:ea typeface="Times New Roman"/>
                                          <a:cs typeface="Times New Roman"/>
                                        </a:rPr>
                                        <m:t>𝑉</m:t>
                                      </m:r>
                                    </m:e>
                                    <m:sub>
                                      <m:r>
                                        <a:rPr lang="it-IT" sz="2400" i="1">
                                          <a:effectLst/>
                                          <a:latin typeface="Cambria Math"/>
                                          <a:ea typeface="Times New Roman"/>
                                          <a:cs typeface="Times New Roman"/>
                                        </a:rPr>
                                        <m:t>đ</m:t>
                                      </m:r>
                                      <m:r>
                                        <a:rPr lang="en-US" sz="2400" i="1">
                                          <a:effectLst/>
                                          <a:latin typeface="Cambria Math"/>
                                          <a:ea typeface="Times New Roman"/>
                                          <a:cs typeface="Times New Roman"/>
                                        </a:rPr>
                                        <m:t>𝑚</m:t>
                                      </m:r>
                                    </m:sub>
                                  </m:sSub>
                                  <m:r>
                                    <a:rPr lang="it-IT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 × </m:t>
                                  </m:r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𝑐𝑜𝑠</m:t>
                                  </m:r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  <a:sym typeface="Symbol"/>
                                    </a:rPr>
                                    <m:t></m:t>
                                  </m:r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 × </m:t>
                                  </m:r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  <a:sym typeface="Symbol"/>
                                    </a:rPr>
                                    <m:t></m:t>
                                  </m:r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 </m:t>
                                  </m:r>
                                </m:den>
                              </m:f>
                              <m:r>
                                <a:rPr lang="it-IT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 = </m:t>
                              </m:r>
                              <m:box>
                                <m:boxPr>
                                  <m:ctrlP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</m:ctrlPr>
                                </m:boxPr>
                                <m:e>
                                  <m:argPr>
                                    <m:argSz m:val="-1"/>
                                  </m:argPr>
                                  <m:f>
                                    <m:fPr>
                                      <m:ctrlPr>
                                        <a:rPr lang="en-US" sz="2400" i="1">
                                          <a:effectLst/>
                                          <a:latin typeface="Cambria Math"/>
                                          <a:ea typeface="Times New Roman"/>
                                          <a:cs typeface="Times New Roman"/>
                                        </a:rPr>
                                      </m:ctrlPr>
                                    </m:fPr>
                                    <m:num>
                                      <m:r>
                                        <a:rPr lang="en-US" sz="2400" i="1">
                                          <a:effectLst/>
                                          <a:latin typeface="Cambria Math"/>
                                          <a:ea typeface="Times New Roman"/>
                                          <a:cs typeface="Times New Roman"/>
                                        </a:rPr>
                                        <m:t>18650</m:t>
                                      </m:r>
                                    </m:num>
                                    <m:den>
                                      <m:r>
                                        <a:rPr lang="en-US" sz="2400" i="1">
                                          <a:effectLst/>
                                          <a:latin typeface="Cambria Math"/>
                                          <a:ea typeface="Times New Roman"/>
                                          <a:cs typeface="Times New Roman"/>
                                        </a:rPr>
                                        <m:t> </m:t>
                                      </m:r>
                                      <m:rad>
                                        <m:radPr>
                                          <m:degHide m:val="on"/>
                                          <m:ctrlPr>
                                            <a:rPr lang="en-US" sz="2400" i="1">
                                              <a:effectLst/>
                                              <a:latin typeface="Cambria Math"/>
                                              <a:ea typeface="Times New Roman"/>
                                              <a:cs typeface="Times New Roman"/>
                                            </a:rPr>
                                          </m:ctrlPr>
                                        </m:radPr>
                                        <m:deg/>
                                        <m:e>
                                          <m:r>
                                            <a:rPr lang="it-IT" sz="2400" i="1">
                                              <a:effectLst/>
                                              <a:latin typeface="Cambria Math"/>
                                              <a:ea typeface="Times New Roman"/>
                                              <a:cs typeface="Times New Roman"/>
                                            </a:rPr>
                                            <m:t>3</m:t>
                                          </m:r>
                                        </m:e>
                                      </m:rad>
                                      <m:r>
                                        <a:rPr lang="it-IT" sz="2400" i="1">
                                          <a:effectLst/>
                                          <a:latin typeface="Cambria Math"/>
                                          <a:ea typeface="Times New Roman"/>
                                          <a:cs typeface="Times New Roman"/>
                                        </a:rPr>
                                        <m:t> × 380 × 0,86 × 0,89</m:t>
                                      </m:r>
                                    </m:den>
                                  </m:f>
                                </m:e>
                              </m:box>
                            </m:e>
                          </m:box>
                        </m:e>
                      </m:box>
                      <m:r>
                        <a:rPr lang="it-IT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 =37,02 </m:t>
                      </m:r>
                      <m:r>
                        <a:rPr lang="it-IT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𝐴</m:t>
                      </m:r>
                      <m:r>
                        <a:rPr lang="it-IT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 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it-IT" sz="2400" dirty="0">
                    <a:effectLst/>
                    <a:latin typeface="Times New Roman"/>
                    <a:ea typeface="Times New Roman"/>
                    <a:cs typeface="Times New Roman"/>
                  </a:rPr>
                  <a:t>Điện trở một pha bộ dây stator 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it-IT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𝑅</m:t>
                        </m:r>
                      </m:e>
                      <m:sub>
                        <m:r>
                          <a:rPr lang="it-IT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1 </m:t>
                        </m:r>
                        <m:r>
                          <a:rPr lang="it-IT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𝑝h𝑎</m:t>
                        </m:r>
                      </m:sub>
                    </m:sSub>
                    <m:r>
                      <a:rPr lang="it-IT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= </m:t>
                    </m:r>
                    <m:box>
                      <m:boxPr>
                        <m:ctrlP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fPr>
                          <m:num>
                            <m:sSub>
                              <m:sSubPr>
                                <m:ctrlPr>
                                  <a:rPr lang="en-US" sz="2400" i="1">
                                    <a:effectLst/>
                                    <a:latin typeface="Cambria Math"/>
                                    <a:ea typeface="Times New Roman"/>
                                    <a:cs typeface="Times New Roman"/>
                                  </a:rPr>
                                </m:ctrlPr>
                              </m:sSubPr>
                              <m:e>
                                <m:r>
                                  <a:rPr lang="it-IT" sz="2400" i="1">
                                    <a:effectLst/>
                                    <a:latin typeface="Cambria Math"/>
                                    <a:ea typeface="Times New Roman"/>
                                    <a:cs typeface="Times New Roman"/>
                                  </a:rPr>
                                  <m:t>𝑃</m:t>
                                </m:r>
                              </m:e>
                              <m:sub>
                                <m:r>
                                  <a:rPr lang="it-IT" sz="2400" i="1">
                                    <a:effectLst/>
                                    <a:latin typeface="Cambria Math"/>
                                    <a:ea typeface="Times New Roman"/>
                                    <a:cs typeface="Times New Roman"/>
                                  </a:rPr>
                                  <m:t>𝑗</m:t>
                                </m:r>
                                <m:r>
                                  <a:rPr lang="it-IT" sz="2400" i="1">
                                    <a:effectLst/>
                                    <a:latin typeface="Cambria Math"/>
                                    <a:ea typeface="Times New Roman"/>
                                    <a:cs typeface="Times New Roman"/>
                                  </a:rPr>
                                  <m:t>1</m:t>
                                </m:r>
                              </m:sub>
                            </m:sSub>
                          </m:num>
                          <m:den>
                            <m:r>
                              <a:rPr lang="it-IT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3 ×</m:t>
                            </m:r>
                            <m:sSubSup>
                              <m:sSubSupPr>
                                <m:ctrlPr>
                                  <a:rPr lang="en-US" sz="2400" i="1">
                                    <a:effectLst/>
                                    <a:latin typeface="Cambria Math"/>
                                    <a:ea typeface="Times New Roman"/>
                                    <a:cs typeface="Times New Roman"/>
                                  </a:rPr>
                                </m:ctrlPr>
                              </m:sSubSupPr>
                              <m:e>
                                <m:r>
                                  <a:rPr lang="it-IT" sz="2400" i="1">
                                    <a:effectLst/>
                                    <a:latin typeface="Cambria Math"/>
                                    <a:ea typeface="Times New Roman"/>
                                    <a:cs typeface="Times New Roman"/>
                                  </a:rPr>
                                  <m:t>𝐼</m:t>
                                </m:r>
                              </m:e>
                              <m:sub>
                                <m:r>
                                  <a:rPr lang="it-IT" sz="2400" i="1">
                                    <a:effectLst/>
                                    <a:latin typeface="Cambria Math"/>
                                    <a:ea typeface="Times New Roman"/>
                                    <a:cs typeface="Times New Roman"/>
                                  </a:rPr>
                                  <m:t>𝑝h𝑎</m:t>
                                </m:r>
                              </m:sub>
                              <m:sup>
                                <m:r>
                                  <a:rPr lang="it-IT" sz="2400" i="1">
                                    <a:effectLst/>
                                    <a:latin typeface="Cambria Math"/>
                                    <a:ea typeface="Times New Roman"/>
                                    <a:cs typeface="Times New Roman"/>
                                  </a:rPr>
                                  <m:t>2</m:t>
                                </m:r>
                              </m:sup>
                            </m:sSubSup>
                          </m:den>
                        </m:f>
                      </m:e>
                    </m:box>
                    <m:r>
                      <a:rPr lang="it-IT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= </m:t>
                    </m:r>
                    <m:box>
                      <m:boxPr>
                        <m:ctrlP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fPr>
                          <m:num>
                            <m:r>
                              <a:rPr lang="it-IT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811</m:t>
                            </m:r>
                          </m:num>
                          <m:den>
                            <m:r>
                              <a:rPr lang="it-IT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3 × </m:t>
                            </m:r>
                            <m:sSup>
                              <m:sSupPr>
                                <m:ctrlPr>
                                  <a:rPr lang="en-US" sz="2400" i="1">
                                    <a:effectLst/>
                                    <a:latin typeface="Cambria Math"/>
                                    <a:ea typeface="Times New Roman"/>
                                    <a:cs typeface="Times New Roman"/>
                                  </a:rPr>
                                </m:ctrlPr>
                              </m:sSupPr>
                              <m:e>
                                <m:r>
                                  <a:rPr lang="it-IT" sz="2400" i="1">
                                    <a:effectLst/>
                                    <a:latin typeface="Cambria Math"/>
                                    <a:ea typeface="Times New Roman"/>
                                    <a:cs typeface="Times New Roman"/>
                                  </a:rPr>
                                  <m:t>37,02</m:t>
                                </m:r>
                              </m:e>
                              <m:sup>
                                <m:r>
                                  <a:rPr lang="it-IT" sz="2400" i="1">
                                    <a:effectLst/>
                                    <a:latin typeface="Cambria Math"/>
                                    <a:ea typeface="Times New Roman"/>
                                    <a:cs typeface="Times New Roman"/>
                                  </a:rPr>
                                  <m:t>2</m:t>
                                </m:r>
                              </m:sup>
                            </m:sSup>
                          </m:den>
                        </m:f>
                      </m:e>
                    </m:box>
                    <m:r>
                      <a:rPr lang="it-IT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 =0,197 </m:t>
                    </m:r>
                  </m:oMath>
                </a14:m>
                <a:r>
                  <a:rPr lang="it-IT" sz="2400" i="1" dirty="0">
                    <a:effectLst/>
                    <a:latin typeface="Cambria Math"/>
                    <a:ea typeface="Times New Roman"/>
                    <a:cs typeface="Times New Roman"/>
                    <a:sym typeface="Symbol"/>
                  </a:rPr>
                  <a:t></a:t>
                </a:r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2400" y="2636337"/>
                <a:ext cx="8839200" cy="3528658"/>
              </a:xfrm>
              <a:prstGeom prst="rect">
                <a:avLst/>
              </a:prstGeom>
              <a:blipFill rotWithShape="1">
                <a:blip r:embed="rId2"/>
                <a:stretch>
                  <a:fillRect l="-1034" t="-69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592876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9144000" cy="26138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b="1" dirty="0" err="1" smtClean="0">
                <a:effectLst/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 smtClean="0">
                <a:effectLst/>
                <a:latin typeface="Times New Roman"/>
                <a:ea typeface="Calibri"/>
                <a:cs typeface="Times New Roman"/>
              </a:rPr>
              <a:t> 3</a:t>
            </a:r>
            <a:endParaRPr lang="en-US" sz="2400" dirty="0">
              <a:ea typeface="Calibri"/>
              <a:cs typeface="Times New Roman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Cho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không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12 HP,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áp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Y/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  <a:sym typeface="Symbol"/>
              </a:rPr>
              <a:t>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- 380V/220V,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tần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50 Hz, 4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cực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hiệu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86 %,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hệ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0,85,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tổn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hao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stator 512 W.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Nguồn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xoay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chiều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áp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220 V,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cho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1HP = 746 W.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Hãy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tính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trở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một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stator?</a:t>
            </a:r>
            <a:endParaRPr lang="en-US" sz="2400" dirty="0">
              <a:ea typeface="Calibri"/>
              <a:cs typeface="Times New Roman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105103" y="2514600"/>
                <a:ext cx="8962697" cy="423532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Công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suất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cơ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trên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trục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động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cơ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2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đ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𝑚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=12 ×746=8952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𝑊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Dòng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điện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định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mức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của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động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cơ</a:t>
                </a:r>
                <a:r>
                  <a:rPr lang="en-US" sz="2400" baseline="-250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𝐼</m:t>
                          </m:r>
                        </m:e>
                        <m:sub>
                          <m:r>
                            <a:rPr lang="it-IT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đ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𝑚</m:t>
                          </m:r>
                        </m:sub>
                      </m:sSub>
                      <m:r>
                        <a:rPr lang="it-IT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 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box>
                            <m:box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</m:ctrlPr>
                            </m:boxPr>
                            <m:e>
                              <m:argPr>
                                <m:argSz m:val="-1"/>
                              </m:argPr>
                              <m:f>
                                <m:fPr>
                                  <m:ctrlP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</m:ctrlPr>
                                </m:fPr>
                                <m:num>
                                  <m:sSub>
                                    <m:sSubPr>
                                      <m:ctrlPr>
                                        <a:rPr lang="en-US" sz="2400" i="1">
                                          <a:effectLst/>
                                          <a:latin typeface="Cambria Math"/>
                                          <a:ea typeface="Times New Roman"/>
                                          <a:cs typeface="Times New Roman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sz="2400" i="1">
                                          <a:effectLst/>
                                          <a:latin typeface="Cambria Math"/>
                                          <a:ea typeface="Times New Roman"/>
                                          <a:cs typeface="Times New Roman"/>
                                        </a:rPr>
                                        <m:t>𝑃</m:t>
                                      </m:r>
                                    </m:e>
                                    <m:sub>
                                      <m:r>
                                        <a:rPr lang="it-IT" sz="2400" i="1">
                                          <a:effectLst/>
                                          <a:latin typeface="Cambria Math"/>
                                          <a:ea typeface="Times New Roman"/>
                                          <a:cs typeface="Times New Roman"/>
                                        </a:rPr>
                                        <m:t>đ</m:t>
                                      </m:r>
                                      <m:r>
                                        <a:rPr lang="it-IT" sz="2400" i="1">
                                          <a:effectLst/>
                                          <a:latin typeface="Cambria Math"/>
                                          <a:ea typeface="Times New Roman"/>
                                          <a:cs typeface="Times New Roman"/>
                                        </a:rPr>
                                        <m:t>𝑚</m:t>
                                      </m:r>
                                    </m:sub>
                                  </m:sSub>
                                </m:num>
                                <m:den>
                                  <m:rad>
                                    <m:radPr>
                                      <m:degHide m:val="on"/>
                                      <m:ctrlPr>
                                        <a:rPr lang="en-US" sz="2400" i="1">
                                          <a:effectLst/>
                                          <a:latin typeface="Cambria Math"/>
                                          <a:ea typeface="Times New Roman"/>
                                          <a:cs typeface="Times New Roman"/>
                                        </a:rPr>
                                      </m:ctrlPr>
                                    </m:radPr>
                                    <m:deg/>
                                    <m:e>
                                      <m:r>
                                        <a:rPr lang="it-IT" sz="2400" i="1">
                                          <a:effectLst/>
                                          <a:latin typeface="Cambria Math"/>
                                          <a:ea typeface="Times New Roman"/>
                                          <a:cs typeface="Times New Roman"/>
                                        </a:rPr>
                                        <m:t>3</m:t>
                                      </m:r>
                                    </m:e>
                                  </m:rad>
                                  <m:r>
                                    <a:rPr lang="it-IT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 ×  </m:t>
                                  </m:r>
                                  <m:sSub>
                                    <m:sSubPr>
                                      <m:ctrlPr>
                                        <a:rPr lang="en-US" sz="2400" i="1">
                                          <a:effectLst/>
                                          <a:latin typeface="Cambria Math"/>
                                          <a:ea typeface="Times New Roman"/>
                                          <a:cs typeface="Times New Roman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sz="2400" i="1">
                                          <a:effectLst/>
                                          <a:latin typeface="Cambria Math"/>
                                          <a:ea typeface="Times New Roman"/>
                                          <a:cs typeface="Times New Roman"/>
                                        </a:rPr>
                                        <m:t>𝑉</m:t>
                                      </m:r>
                                    </m:e>
                                    <m:sub>
                                      <m:r>
                                        <a:rPr lang="it-IT" sz="2400" i="1">
                                          <a:effectLst/>
                                          <a:latin typeface="Cambria Math"/>
                                          <a:ea typeface="Times New Roman"/>
                                          <a:cs typeface="Times New Roman"/>
                                        </a:rPr>
                                        <m:t>đ</m:t>
                                      </m:r>
                                      <m:r>
                                        <a:rPr lang="en-US" sz="2400" i="1">
                                          <a:effectLst/>
                                          <a:latin typeface="Cambria Math"/>
                                          <a:ea typeface="Times New Roman"/>
                                          <a:cs typeface="Times New Roman"/>
                                        </a:rPr>
                                        <m:t>𝑚</m:t>
                                      </m:r>
                                    </m:sub>
                                  </m:sSub>
                                  <m:r>
                                    <a:rPr lang="it-IT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 × </m:t>
                                  </m:r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𝑐𝑜𝑠</m:t>
                                  </m:r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  <a:sym typeface="Symbol"/>
                                    </a:rPr>
                                    <m:t></m:t>
                                  </m:r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 × </m:t>
                                  </m:r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  <a:sym typeface="Symbol"/>
                                    </a:rPr>
                                    <m:t></m:t>
                                  </m:r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 </m:t>
                                  </m:r>
                                </m:den>
                              </m:f>
                              <m:r>
                                <a:rPr lang="it-IT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 = </m:t>
                              </m:r>
                              <m:box>
                                <m:boxPr>
                                  <m:ctrlP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</m:ctrlPr>
                                </m:boxPr>
                                <m:e>
                                  <m:argPr>
                                    <m:argSz m:val="-1"/>
                                  </m:argPr>
                                  <m:f>
                                    <m:fPr>
                                      <m:ctrlPr>
                                        <a:rPr lang="en-US" sz="2400" i="1">
                                          <a:effectLst/>
                                          <a:latin typeface="Cambria Math"/>
                                          <a:ea typeface="Times New Roman"/>
                                          <a:cs typeface="Times New Roman"/>
                                        </a:rPr>
                                      </m:ctrlPr>
                                    </m:fPr>
                                    <m:num>
                                      <m:r>
                                        <a:rPr lang="en-US" sz="2400" i="1">
                                          <a:effectLst/>
                                          <a:latin typeface="Cambria Math"/>
                                          <a:ea typeface="Times New Roman"/>
                                          <a:cs typeface="Times New Roman"/>
                                        </a:rPr>
                                        <m:t>8952</m:t>
                                      </m:r>
                                    </m:num>
                                    <m:den>
                                      <m:r>
                                        <a:rPr lang="en-US" sz="2400" i="1">
                                          <a:effectLst/>
                                          <a:latin typeface="Cambria Math"/>
                                          <a:ea typeface="Times New Roman"/>
                                          <a:cs typeface="Times New Roman"/>
                                        </a:rPr>
                                        <m:t> </m:t>
                                      </m:r>
                                      <m:rad>
                                        <m:radPr>
                                          <m:degHide m:val="on"/>
                                          <m:ctrlPr>
                                            <a:rPr lang="en-US" sz="2400" i="1">
                                              <a:effectLst/>
                                              <a:latin typeface="Cambria Math"/>
                                              <a:ea typeface="Times New Roman"/>
                                              <a:cs typeface="Times New Roman"/>
                                            </a:rPr>
                                          </m:ctrlPr>
                                        </m:radPr>
                                        <m:deg/>
                                        <m:e>
                                          <m:r>
                                            <a:rPr lang="it-IT" sz="2400" i="1">
                                              <a:effectLst/>
                                              <a:latin typeface="Cambria Math"/>
                                              <a:ea typeface="Times New Roman"/>
                                              <a:cs typeface="Times New Roman"/>
                                            </a:rPr>
                                            <m:t>3</m:t>
                                          </m:r>
                                        </m:e>
                                      </m:rad>
                                      <m:r>
                                        <a:rPr lang="it-IT" sz="2400" i="1">
                                          <a:effectLst/>
                                          <a:latin typeface="Cambria Math"/>
                                          <a:ea typeface="Times New Roman"/>
                                          <a:cs typeface="Times New Roman"/>
                                        </a:rPr>
                                        <m:t> × 220 × 0,85 × 0,86</m:t>
                                      </m:r>
                                    </m:den>
                                  </m:f>
                                </m:e>
                              </m:box>
                            </m:e>
                          </m:box>
                        </m:e>
                      </m:box>
                      <m:r>
                        <a:rPr lang="it-IT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 =32,13 </m:t>
                      </m:r>
                      <m:r>
                        <a:rPr lang="it-IT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𝐴</m:t>
                      </m:r>
                      <m:r>
                        <a:rPr lang="it-IT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 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it-IT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𝐼</m:t>
                          </m:r>
                        </m:e>
                        <m:sub>
                          <m:r>
                            <a:rPr lang="it-IT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𝑃h𝑎</m:t>
                          </m:r>
                          <m:r>
                            <a:rPr lang="it-IT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 </m:t>
                          </m:r>
                        </m:sub>
                      </m:sSub>
                      <m:r>
                        <a:rPr lang="it-IT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it-IT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𝐼</m:t>
                                  </m:r>
                                </m:e>
                                <m:sub>
                                  <m:r>
                                    <a:rPr lang="it-IT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𝑑</m:t>
                                  </m:r>
                                  <m:r>
                                    <a:rPr lang="it-IT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â</m:t>
                                  </m:r>
                                  <m:r>
                                    <a:rPr lang="it-IT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𝑦</m:t>
                                  </m:r>
                                </m:sub>
                              </m:sSub>
                            </m:num>
                            <m:den>
                              <m:rad>
                                <m:radPr>
                                  <m:degHide m:val="on"/>
                                  <m:ctrlP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</m:ctrlPr>
                                </m:radPr>
                                <m:deg/>
                                <m:e>
                                  <m:r>
                                    <a:rPr lang="it-IT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3</m:t>
                                  </m:r>
                                </m:e>
                              </m:rad>
                            </m:den>
                          </m:f>
                          <m:r>
                            <a:rPr lang="it-IT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= </m:t>
                          </m:r>
                          <m:box>
                            <m:box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</m:ctrlPr>
                            </m:boxPr>
                            <m:e>
                              <m:argPr>
                                <m:argSz m:val="-1"/>
                              </m:argPr>
                              <m:f>
                                <m:fPr>
                                  <m:ctrlP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</m:ctrlPr>
                                </m:fPr>
                                <m:num>
                                  <m:r>
                                    <a:rPr lang="it-IT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32,13</m:t>
                                  </m:r>
                                </m:num>
                                <m:den>
                                  <m:rad>
                                    <m:radPr>
                                      <m:degHide m:val="on"/>
                                      <m:ctrlPr>
                                        <a:rPr lang="en-US" sz="2400" i="1">
                                          <a:effectLst/>
                                          <a:latin typeface="Cambria Math"/>
                                          <a:ea typeface="Times New Roman"/>
                                          <a:cs typeface="Times New Roman"/>
                                        </a:rPr>
                                      </m:ctrlPr>
                                    </m:radPr>
                                    <m:deg/>
                                    <m:e>
                                      <m:r>
                                        <a:rPr lang="it-IT" sz="2400" i="1">
                                          <a:effectLst/>
                                          <a:latin typeface="Cambria Math"/>
                                          <a:ea typeface="Times New Roman"/>
                                          <a:cs typeface="Times New Roman"/>
                                        </a:rPr>
                                        <m:t>3</m:t>
                                      </m:r>
                                    </m:e>
                                  </m:rad>
                                </m:den>
                              </m:f>
                            </m:e>
                          </m:box>
                        </m:e>
                      </m:box>
                      <m:r>
                        <a:rPr lang="it-IT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=18,55 </m:t>
                      </m:r>
                      <m:r>
                        <a:rPr lang="it-IT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𝐴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it-IT" sz="2400" dirty="0">
                    <a:effectLst/>
                    <a:latin typeface="Times New Roman"/>
                    <a:ea typeface="Times New Roman"/>
                    <a:cs typeface="Times New Roman"/>
                  </a:rPr>
                  <a:t>Điện trở một pha bộ dây stator động cơ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it-IT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𝑅</m:t>
                        </m:r>
                      </m:e>
                      <m:sub>
                        <m:r>
                          <a:rPr lang="it-IT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1 </m:t>
                        </m:r>
                        <m:r>
                          <a:rPr lang="it-IT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𝑝h𝑎</m:t>
                        </m:r>
                      </m:sub>
                    </m:sSub>
                    <m:r>
                      <a:rPr lang="it-IT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= </m:t>
                    </m:r>
                    <m:box>
                      <m:boxPr>
                        <m:ctrlP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fPr>
                          <m:num>
                            <m:sSub>
                              <m:sSubPr>
                                <m:ctrlPr>
                                  <a:rPr lang="en-US" sz="2400" i="1">
                                    <a:effectLst/>
                                    <a:latin typeface="Cambria Math"/>
                                    <a:ea typeface="Times New Roman"/>
                                    <a:cs typeface="Times New Roman"/>
                                  </a:rPr>
                                </m:ctrlPr>
                              </m:sSubPr>
                              <m:e>
                                <m:r>
                                  <a:rPr lang="it-IT" sz="2400" i="1">
                                    <a:effectLst/>
                                    <a:latin typeface="Cambria Math"/>
                                    <a:ea typeface="Times New Roman"/>
                                    <a:cs typeface="Times New Roman"/>
                                  </a:rPr>
                                  <m:t>𝑃</m:t>
                                </m:r>
                              </m:e>
                              <m:sub>
                                <m:r>
                                  <a:rPr lang="it-IT" sz="2400" i="1">
                                    <a:effectLst/>
                                    <a:latin typeface="Cambria Math"/>
                                    <a:ea typeface="Times New Roman"/>
                                    <a:cs typeface="Times New Roman"/>
                                  </a:rPr>
                                  <m:t>𝑗</m:t>
                                </m:r>
                                <m:r>
                                  <a:rPr lang="it-IT" sz="2400" i="1">
                                    <a:effectLst/>
                                    <a:latin typeface="Cambria Math"/>
                                    <a:ea typeface="Times New Roman"/>
                                    <a:cs typeface="Times New Roman"/>
                                  </a:rPr>
                                  <m:t>1</m:t>
                                </m:r>
                              </m:sub>
                            </m:sSub>
                          </m:num>
                          <m:den>
                            <m:r>
                              <a:rPr lang="it-IT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3 ×</m:t>
                            </m:r>
                            <m:sSubSup>
                              <m:sSubSupPr>
                                <m:ctrlPr>
                                  <a:rPr lang="en-US" sz="2400" i="1">
                                    <a:effectLst/>
                                    <a:latin typeface="Cambria Math"/>
                                    <a:ea typeface="Times New Roman"/>
                                    <a:cs typeface="Times New Roman"/>
                                  </a:rPr>
                                </m:ctrlPr>
                              </m:sSubSupPr>
                              <m:e>
                                <m:r>
                                  <a:rPr lang="it-IT" sz="2400" i="1">
                                    <a:effectLst/>
                                    <a:latin typeface="Cambria Math"/>
                                    <a:ea typeface="Times New Roman"/>
                                    <a:cs typeface="Times New Roman"/>
                                  </a:rPr>
                                  <m:t>𝐼</m:t>
                                </m:r>
                              </m:e>
                              <m:sub>
                                <m:r>
                                  <a:rPr lang="it-IT" sz="2400" i="1">
                                    <a:effectLst/>
                                    <a:latin typeface="Cambria Math"/>
                                    <a:ea typeface="Times New Roman"/>
                                    <a:cs typeface="Times New Roman"/>
                                  </a:rPr>
                                  <m:t>𝑝h𝑎</m:t>
                                </m:r>
                              </m:sub>
                              <m:sup>
                                <m:r>
                                  <a:rPr lang="it-IT" sz="2400" i="1">
                                    <a:effectLst/>
                                    <a:latin typeface="Cambria Math"/>
                                    <a:ea typeface="Times New Roman"/>
                                    <a:cs typeface="Times New Roman"/>
                                  </a:rPr>
                                  <m:t>2</m:t>
                                </m:r>
                              </m:sup>
                            </m:sSubSup>
                          </m:den>
                        </m:f>
                      </m:e>
                    </m:box>
                    <m:r>
                      <a:rPr lang="it-IT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= </m:t>
                    </m:r>
                    <m:box>
                      <m:boxPr>
                        <m:ctrlP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fPr>
                          <m:num>
                            <m:r>
                              <a:rPr lang="it-IT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512</m:t>
                            </m:r>
                          </m:num>
                          <m:den>
                            <m:r>
                              <a:rPr lang="it-IT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3 × </m:t>
                            </m:r>
                            <m:sSup>
                              <m:sSupPr>
                                <m:ctrlPr>
                                  <a:rPr lang="en-US" sz="2400" i="1">
                                    <a:effectLst/>
                                    <a:latin typeface="Cambria Math"/>
                                    <a:ea typeface="Times New Roman"/>
                                    <a:cs typeface="Times New Roman"/>
                                  </a:rPr>
                                </m:ctrlPr>
                              </m:sSupPr>
                              <m:e>
                                <m:r>
                                  <a:rPr lang="it-IT" sz="2400" i="1">
                                    <a:effectLst/>
                                    <a:latin typeface="Cambria Math"/>
                                    <a:ea typeface="Times New Roman"/>
                                    <a:cs typeface="Times New Roman"/>
                                  </a:rPr>
                                  <m:t>18,55</m:t>
                                </m:r>
                              </m:e>
                              <m:sup>
                                <m:r>
                                  <a:rPr lang="it-IT" sz="2400" i="1">
                                    <a:effectLst/>
                                    <a:latin typeface="Cambria Math"/>
                                    <a:ea typeface="Times New Roman"/>
                                    <a:cs typeface="Times New Roman"/>
                                  </a:rPr>
                                  <m:t>2</m:t>
                                </m:r>
                              </m:sup>
                            </m:sSup>
                          </m:den>
                        </m:f>
                      </m:e>
                    </m:box>
                    <m:r>
                      <a:rPr lang="it-IT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 =0,49 </m:t>
                    </m:r>
                  </m:oMath>
                </a14:m>
                <a:r>
                  <a:rPr lang="it-IT" sz="2400" i="1" dirty="0">
                    <a:effectLst/>
                    <a:latin typeface="Cambria Math"/>
                    <a:ea typeface="Times New Roman"/>
                    <a:cs typeface="Times New Roman"/>
                    <a:sym typeface="Symbol"/>
                  </a:rPr>
                  <a:t></a:t>
                </a:r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5103" y="2514600"/>
                <a:ext cx="8962697" cy="4235327"/>
              </a:xfrm>
              <a:prstGeom prst="rect">
                <a:avLst/>
              </a:prstGeom>
              <a:blipFill rotWithShape="1">
                <a:blip r:embed="rId2"/>
                <a:stretch>
                  <a:fillRect l="-1020" t="-57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762931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1530" y="0"/>
            <a:ext cx="9036269" cy="26138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b="1" dirty="0" err="1" smtClean="0">
                <a:effectLst/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 smtClean="0">
                <a:effectLst/>
                <a:latin typeface="Times New Roman"/>
                <a:ea typeface="Calibri"/>
                <a:cs typeface="Times New Roman"/>
              </a:rPr>
              <a:t> 4</a:t>
            </a:r>
            <a:endParaRPr lang="en-US" sz="2400" dirty="0">
              <a:ea typeface="Calibri"/>
              <a:cs typeface="Times New Roman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Cho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không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20 HP,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áp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Y/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  <a:sym typeface="Symbol"/>
              </a:rPr>
              <a:t>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- 380V/220V, 4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cực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tần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50 Hz,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hiệu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88 %,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hệ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0,86,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tổn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hao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rotor 570 W,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tổn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hao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ma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sát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quạt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gió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305 W,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cho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1HP = 746 W.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Hãy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tính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hệ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trượt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của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tại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tải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?</a:t>
            </a:r>
            <a:endParaRPr lang="en-US" sz="2400" dirty="0">
              <a:ea typeface="Calibri"/>
              <a:cs typeface="Times New Roman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152400" y="2613857"/>
                <a:ext cx="8763000" cy="331802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Công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suất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cơ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trên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trục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động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cơ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2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đ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𝑚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=20 ×746=14920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𝑊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𝑐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ơ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=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2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+ 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𝑚𝑞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=14920+305=15225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𝑊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Hệ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số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trượt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của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động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cơ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đ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𝑖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ệ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𝑛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𝑡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ừ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= 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𝑐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ơ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+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𝑗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2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=15225+570=15795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𝑊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 xmlns:m="http://schemas.openxmlformats.org/officeDocument/2006/math"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𝑠</m:t>
                    </m:r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= </m:t>
                    </m:r>
                    <m:box>
                      <m:boxPr>
                        <m:ctrlP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</m:ctrlPr>
                          </m:fPr>
                          <m:num>
                            <m:sSub>
                              <m:sSubPr>
                                <m:ctrlP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</m:ctrlPr>
                              </m:sSubPr>
                              <m:e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𝑃</m:t>
                                </m:r>
                              </m:e>
                              <m:sub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𝑗</m:t>
                                </m:r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2</m:t>
                                </m:r>
                              </m:sub>
                            </m:sSub>
                          </m:num>
                          <m:den>
                            <m:sSub>
                              <m:sSubPr>
                                <m:ctrlP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</m:ctrlPr>
                              </m:sSubPr>
                              <m:e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𝑃</m:t>
                                </m:r>
                              </m:e>
                              <m:sub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đ</m:t>
                                </m:r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𝑖</m:t>
                                </m:r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ệ</m:t>
                                </m:r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𝑛</m:t>
                                </m:r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 </m:t>
                                </m:r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𝑡</m:t>
                                </m:r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ừ</m:t>
                                </m:r>
                              </m:sub>
                            </m:sSub>
                            <m: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 </m:t>
                            </m:r>
                          </m:den>
                        </m:f>
                      </m:e>
                    </m:box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 = </m:t>
                    </m:r>
                    <m:box>
                      <m:boxPr>
                        <m:ctrlP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</m:ctrlPr>
                          </m:fPr>
                          <m:num>
                            <m: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570</m:t>
                            </m:r>
                          </m:num>
                          <m:den>
                            <m: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15795</m:t>
                            </m:r>
                          </m:den>
                        </m:f>
                      </m:e>
                    </m:box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 =0,036</m:t>
                    </m:r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 </a:t>
                </a:r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2400" y="2613857"/>
                <a:ext cx="8763000" cy="3318024"/>
              </a:xfrm>
              <a:prstGeom prst="rect">
                <a:avLst/>
              </a:prstGeom>
              <a:blipFill rotWithShape="1">
                <a:blip r:embed="rId2"/>
                <a:stretch>
                  <a:fillRect l="-1043" t="-73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957622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118</TotalTime>
  <Words>4571</Words>
  <Application>Microsoft Office PowerPoint</Application>
  <PresentationFormat>On-screen Show (4:3)</PresentationFormat>
  <Paragraphs>208</Paragraphs>
  <Slides>25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26" baseType="lpstr">
      <vt:lpstr>Office Theme</vt:lpstr>
      <vt:lpstr>BT CHƯƠNG 2_CẤP ĐỘ 3_DÒNG ĐIỆN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BT CHƯƠNG 2_CẤP ĐỘ 3_DÒNG ĐIỆN</dc:title>
  <dc:creator>Yen</dc:creator>
  <cp:lastModifiedBy>Yen</cp:lastModifiedBy>
  <cp:revision>12</cp:revision>
  <dcterms:created xsi:type="dcterms:W3CDTF">2021-05-27T22:47:37Z</dcterms:created>
  <dcterms:modified xsi:type="dcterms:W3CDTF">2021-06-10T23:42:51Z</dcterms:modified>
</cp:coreProperties>
</file>