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-123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B4FC9-E4F4-4DA7-B6D1-2F222BD5C39E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394EE-D01D-40D0-B442-C615A6D292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2468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B4FC9-E4F4-4DA7-B6D1-2F222BD5C39E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394EE-D01D-40D0-B442-C615A6D292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4979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B4FC9-E4F4-4DA7-B6D1-2F222BD5C39E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394EE-D01D-40D0-B442-C615A6D292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3526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B4FC9-E4F4-4DA7-B6D1-2F222BD5C39E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394EE-D01D-40D0-B442-C615A6D292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47489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B4FC9-E4F4-4DA7-B6D1-2F222BD5C39E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394EE-D01D-40D0-B442-C615A6D292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65815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B4FC9-E4F4-4DA7-B6D1-2F222BD5C39E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394EE-D01D-40D0-B442-C615A6D292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5736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B4FC9-E4F4-4DA7-B6D1-2F222BD5C39E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394EE-D01D-40D0-B442-C615A6D292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673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B4FC9-E4F4-4DA7-B6D1-2F222BD5C39E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394EE-D01D-40D0-B442-C615A6D292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2767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B4FC9-E4F4-4DA7-B6D1-2F222BD5C39E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394EE-D01D-40D0-B442-C615A6D292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5791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B4FC9-E4F4-4DA7-B6D1-2F222BD5C39E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394EE-D01D-40D0-B442-C615A6D292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776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B4FC9-E4F4-4DA7-B6D1-2F222BD5C39E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394EE-D01D-40D0-B442-C615A6D292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6766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BB4FC9-E4F4-4DA7-B6D1-2F222BD5C39E}" type="datetimeFigureOut">
              <a:rPr lang="en-US" smtClean="0"/>
              <a:t>6/2/2021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1394EE-D01D-40D0-B442-C615A6D292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2552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404" y="0"/>
            <a:ext cx="9131595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100 HP,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 V/220 V,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1445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900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 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152400" y="2189125"/>
                <a:ext cx="8763000" cy="17438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=1500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1500− 1445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1500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=0,03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189125"/>
                <a:ext cx="8763000" cy="1743875"/>
              </a:xfrm>
              <a:prstGeom prst="rect">
                <a:avLst/>
              </a:prstGeom>
              <a:blipFill rotWithShape="1">
                <a:blip r:embed="rId2"/>
                <a:stretch>
                  <a:fillRect l="-1043" t="-139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180752" y="3943249"/>
                <a:ext cx="8734647" cy="15204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=100 ×746 =74600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𝑚𝑎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=74600+900=75500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752" y="3943249"/>
                <a:ext cx="8734647" cy="1520416"/>
              </a:xfrm>
              <a:prstGeom prst="rect">
                <a:avLst/>
              </a:prstGeom>
              <a:blipFill rotWithShape="1">
                <a:blip r:embed="rId3"/>
                <a:stretch>
                  <a:fillRect l="-1117" t="-160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216194" y="5463665"/>
                <a:ext cx="8699206" cy="120808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𝑐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ơ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1−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𝑠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75500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1−0,03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=77835,05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194" y="5463665"/>
                <a:ext cx="8699206" cy="1208088"/>
              </a:xfrm>
              <a:prstGeom prst="rect">
                <a:avLst/>
              </a:prstGeom>
              <a:blipFill rotWithShape="1">
                <a:blip r:embed="rId4"/>
                <a:stretch>
                  <a:fillRect l="-1050" t="-202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738837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8352" y="-152400"/>
            <a:ext cx="9115647" cy="26138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2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HP,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- 380V/220V, 6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960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450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lõi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thép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2100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1350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 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cấp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vào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28352" y="2461457"/>
                <a:ext cx="4572000" cy="2168607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=1000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1000− 960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1000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=0,04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352" y="2461457"/>
                <a:ext cx="4572000" cy="2168607"/>
              </a:xfrm>
              <a:prstGeom prst="rect">
                <a:avLst/>
              </a:prstGeom>
              <a:blipFill rotWithShape="1">
                <a:blip r:embed="rId2"/>
                <a:stretch>
                  <a:fillRect l="-2133" t="-112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4343400" y="1981200"/>
                <a:ext cx="4572000" cy="235025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Bef>
                    <a:spcPts val="600"/>
                  </a:spcBef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=50 ×746 =37300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𝑚𝑎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=37300+450=37750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43400" y="1981200"/>
                <a:ext cx="4572000" cy="2350259"/>
              </a:xfrm>
              <a:prstGeom prst="rect">
                <a:avLst/>
              </a:prstGeom>
              <a:blipFill rotWithShape="1">
                <a:blip r:embed="rId3"/>
                <a:stretch>
                  <a:fillRect l="-2133" t="-103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228600" y="4844925"/>
                <a:ext cx="3733800" cy="15558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𝑐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ơ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1−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𝑠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37750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1−0,04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=39322,91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4844925"/>
                <a:ext cx="3733800" cy="1555875"/>
              </a:xfrm>
              <a:prstGeom prst="rect">
                <a:avLst/>
              </a:prstGeom>
              <a:blipFill rotWithShape="1">
                <a:blip r:embed="rId4"/>
                <a:stretch>
                  <a:fillRect l="-2614" t="-15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>
                <a:off x="4254794" y="4584959"/>
                <a:ext cx="4572000" cy="1892634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baseline="-25000" dirty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𝑡h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é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=39322,91+1350+2100=42772,91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4794" y="4584959"/>
                <a:ext cx="4572000" cy="1892634"/>
              </a:xfrm>
              <a:prstGeom prst="rect">
                <a:avLst/>
              </a:prstGeom>
              <a:blipFill rotWithShape="1">
                <a:blip r:embed="rId5"/>
                <a:stretch>
                  <a:fillRect l="-2133" t="-1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83163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3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55 KW,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- 660V/380V, 6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980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92 %.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chiếm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15 %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từ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76200" y="2157928"/>
                <a:ext cx="3810000" cy="256647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=1000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1000− 980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1000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=0,02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6200" y="2157928"/>
                <a:ext cx="3810000" cy="2566472"/>
              </a:xfrm>
              <a:prstGeom prst="rect">
                <a:avLst/>
              </a:prstGeom>
              <a:blipFill rotWithShape="1">
                <a:blip r:embed="rId2"/>
                <a:stretch>
                  <a:fillRect l="-2560" t="-95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3810000" y="2209800"/>
                <a:ext cx="5334000" cy="263822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Tổng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tổn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hao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ma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sát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quạt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gió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</m:t>
                      </m:r>
                      <m:box>
                        <m:box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 baseline="-250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 baseline="-25000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 baseline="-25000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 baseline="-25000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400" i="1" baseline="-25000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𝑚</m:t>
                                  </m:r>
                                  <m:r>
                                    <a:rPr lang="en-US" sz="2400" i="1" baseline="-25000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 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 baseline="-250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</m:e>
                      </m:box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</m:t>
                      </m:r>
                      <m:box>
                        <m:box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 baseline="-250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 baseline="-250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55000</m:t>
                              </m:r>
                            </m:num>
                            <m:den>
                              <m:r>
                                <a:rPr lang="en-US" sz="2400" i="1" baseline="-250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0,92</m:t>
                              </m:r>
                            </m:den>
                          </m:f>
                        </m:e>
                      </m:box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−55000=4782,6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=15% ×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=0,15 ×4782,6=717,39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10000" y="2209800"/>
                <a:ext cx="5334000" cy="2638223"/>
              </a:xfrm>
              <a:prstGeom prst="rect">
                <a:avLst/>
              </a:prstGeom>
              <a:blipFill rotWithShape="1">
                <a:blip r:embed="rId3"/>
                <a:stretch>
                  <a:fillRect l="-1714" t="-9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0" y="4848023"/>
                <a:ext cx="4114800" cy="189122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P</a:t>
                </a:r>
                <a:r>
                  <a:rPr lang="en-US" sz="24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=55000+717,39=55717,39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4848023"/>
                <a:ext cx="4114800" cy="1891223"/>
              </a:xfrm>
              <a:prstGeom prst="rect">
                <a:avLst/>
              </a:prstGeom>
              <a:blipFill rotWithShape="1">
                <a:blip r:embed="rId4"/>
                <a:stretch>
                  <a:fillRect l="-2222" t="-128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>
                <a:off x="4191000" y="4865632"/>
                <a:ext cx="4572000" cy="1555875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từ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𝑐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ơ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1−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𝑠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55.717,39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1−0,02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=56854,47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91000" y="4865632"/>
                <a:ext cx="4572000" cy="1555875"/>
              </a:xfrm>
              <a:prstGeom prst="rect">
                <a:avLst/>
              </a:prstGeom>
              <a:blipFill rotWithShape="1">
                <a:blip r:embed="rId5"/>
                <a:stretch>
                  <a:fillRect l="-2133" t="-15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0722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4176" y="-152400"/>
            <a:ext cx="9129823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4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63 kW,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- 660V/380V, 6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970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Hz. 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biết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657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23036" y="2036725"/>
                <a:ext cx="4572000" cy="2168607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=1000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−</m:t>
                            </m:r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1000− 970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1000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=0,03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36" y="2036725"/>
                <a:ext cx="4572000" cy="2168607"/>
              </a:xfrm>
              <a:prstGeom prst="rect">
                <a:avLst/>
              </a:prstGeom>
              <a:blipFill rotWithShape="1">
                <a:blip r:embed="rId2"/>
                <a:stretch>
                  <a:fillRect l="-2133" t="-112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4953000" y="2279455"/>
                <a:ext cx="4038600" cy="189122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=63000+657=63657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53000" y="2279455"/>
                <a:ext cx="4038600" cy="1891223"/>
              </a:xfrm>
              <a:prstGeom prst="rect">
                <a:avLst/>
              </a:prstGeom>
              <a:blipFill rotWithShape="1">
                <a:blip r:embed="rId3"/>
                <a:stretch>
                  <a:fillRect l="-2417" t="-12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58478" y="4616325"/>
                <a:ext cx="3980122" cy="155587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từ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𝑐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ơ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1−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𝑠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63657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1−0,03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=65625,77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78" y="4616325"/>
                <a:ext cx="3980122" cy="1555875"/>
              </a:xfrm>
              <a:prstGeom prst="rect">
                <a:avLst/>
              </a:prstGeom>
              <a:blipFill rotWithShape="1">
                <a:blip r:embed="rId4"/>
                <a:stretch>
                  <a:fillRect l="-2450" t="-156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>
                <a:off x="4419600" y="4419600"/>
                <a:ext cx="4572000" cy="1892634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Tổn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hao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đồng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rotor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=0,03 ×65625,77=1968,77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9600" y="4419600"/>
                <a:ext cx="4572000" cy="1892634"/>
              </a:xfrm>
              <a:prstGeom prst="rect">
                <a:avLst/>
              </a:prstGeom>
              <a:blipFill rotWithShape="1">
                <a:blip r:embed="rId5"/>
                <a:stretch>
                  <a:fillRect l="-2000" t="-12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11296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52400"/>
            <a:ext cx="9144000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5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80 kW,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- 380V/220V,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1470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92 %. 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biết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695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lõi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thép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1670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? 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152400" y="1905000"/>
                <a:ext cx="8839200" cy="118801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Tổng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tổn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hao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</m:t>
                      </m:r>
                      <m:box>
                        <m:box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 baseline="-250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 baseline="-25000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 baseline="-25000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 baseline="-25000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400" i="1" baseline="-25000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𝑚</m:t>
                                  </m:r>
                                  <m:r>
                                    <a:rPr lang="en-US" sz="2400" i="1" baseline="-25000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 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 baseline="-250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</m:e>
                      </m:box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</m:t>
                      </m:r>
                      <m:box>
                        <m:box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 baseline="-250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 baseline="-250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80000</m:t>
                              </m:r>
                            </m:num>
                            <m:den>
                              <m:r>
                                <a:rPr lang="en-US" sz="2400" i="1" baseline="-25000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0,92</m:t>
                              </m:r>
                            </m:den>
                          </m:f>
                        </m:e>
                      </m:box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−80000=6956,52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1905000"/>
                <a:ext cx="8839200" cy="1188018"/>
              </a:xfrm>
              <a:prstGeom prst="rect">
                <a:avLst/>
              </a:prstGeom>
              <a:blipFill rotWithShape="1">
                <a:blip r:embed="rId2"/>
                <a:stretch>
                  <a:fillRect l="-1034" t="-2062" b="-1185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152400" y="2895600"/>
                <a:ext cx="8839200" cy="11285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=80000+695=80695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895600"/>
                <a:ext cx="8839200" cy="1128514"/>
              </a:xfrm>
              <a:prstGeom prst="rect">
                <a:avLst/>
              </a:prstGeom>
              <a:blipFill rotWithShape="1">
                <a:blip r:embed="rId3"/>
                <a:stretch>
                  <a:fillRect l="-1034" t="-216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>
                <a:off x="5316" y="4100314"/>
                <a:ext cx="4414284" cy="271119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Tính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hệ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số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trượt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s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den>
                          </m:f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=  1500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𝑣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ò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/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𝑝h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ú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</m:e>
                      </m:box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1500−1470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1500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=0,02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16" y="4100314"/>
                <a:ext cx="4414284" cy="2711191"/>
              </a:xfrm>
              <a:prstGeom prst="rect">
                <a:avLst/>
              </a:prstGeom>
              <a:blipFill rotWithShape="1">
                <a:blip r:embed="rId4"/>
                <a:stretch>
                  <a:fillRect l="-2210" t="-90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Rectangle 8"/>
              <p:cNvSpPr/>
              <p:nvPr/>
            </p:nvSpPr>
            <p:spPr>
              <a:xfrm>
                <a:off x="2819400" y="3821112"/>
                <a:ext cx="6172200" cy="120808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từ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𝑐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ơ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1−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𝑠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80695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1−0,02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=82341,83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19400" y="3821112"/>
                <a:ext cx="6172200" cy="1208088"/>
              </a:xfrm>
              <a:prstGeom prst="rect">
                <a:avLst/>
              </a:prstGeom>
              <a:blipFill rotWithShape="1">
                <a:blip r:embed="rId5"/>
                <a:stretch>
                  <a:fillRect l="-1581" t="-202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Rectangle 9"/>
              <p:cNvSpPr/>
              <p:nvPr/>
            </p:nvSpPr>
            <p:spPr>
              <a:xfrm>
                <a:off x="4419600" y="4953000"/>
                <a:ext cx="4724400" cy="189263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Tổn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hao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đồng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rotor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=0,02 ×82341,83=1646,83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10" name="Rectangle 9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19600" y="4953000"/>
                <a:ext cx="4724400" cy="1892634"/>
              </a:xfrm>
              <a:prstGeom prst="rect">
                <a:avLst/>
              </a:prstGeom>
              <a:blipFill rotWithShape="1">
                <a:blip r:embed="rId6"/>
                <a:stretch>
                  <a:fillRect l="-1935" t="-12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65086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angle 3"/>
              <p:cNvSpPr/>
              <p:nvPr/>
            </p:nvSpPr>
            <p:spPr>
              <a:xfrm>
                <a:off x="19492" y="-76200"/>
                <a:ext cx="9124507" cy="169655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Tổn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hao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đồng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stator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𝑡h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é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sub>
                          </m:s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+ </m:t>
                          </m:r>
                          <m:sSub>
                            <m:sSub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sSubPr>
                            <m:e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𝑃</m:t>
                              </m:r>
                            </m:e>
                            <m: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𝑚𝑞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=6956,52−</m:t>
                      </m:r>
                      <m:d>
                        <m:d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d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1670+1646,83+695</m:t>
                          </m:r>
                        </m:e>
                      </m:d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=2944,69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492" y="-76200"/>
                <a:ext cx="9124507" cy="1696555"/>
              </a:xfrm>
              <a:prstGeom prst="rect">
                <a:avLst/>
              </a:prstGeom>
              <a:blipFill rotWithShape="1">
                <a:blip r:embed="rId2"/>
                <a:stretch>
                  <a:fillRect l="-1002" t="-107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19491" y="1447800"/>
            <a:ext cx="9124507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6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30 HP,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610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197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 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momen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trên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trục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lúc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26580" y="3505200"/>
                <a:ext cx="7441020" cy="16301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trên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trục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=30×746=22380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=22380+197=22577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80" y="3505200"/>
                <a:ext cx="7441020" cy="1630190"/>
              </a:xfrm>
              <a:prstGeom prst="rect">
                <a:avLst/>
              </a:prstGeom>
              <a:blipFill rotWithShape="1">
                <a:blip r:embed="rId3"/>
                <a:stretch>
                  <a:fillRect l="-1229" t="-149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26580" y="5029200"/>
                <a:ext cx="8965020" cy="178016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=22577+410=22987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𝑠</m:t>
                    </m:r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𝑗</m:t>
                                </m:r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đ</m:t>
                                </m:r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𝑖</m:t>
                                </m:r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ệ</m:t>
                                </m:r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𝑛</m:t>
                                </m:r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 </m:t>
                                </m:r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𝑡</m:t>
                                </m:r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ừ</m:t>
                                </m:r>
                              </m:sub>
                            </m:sSub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 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610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22987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=0,026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80" y="5029200"/>
                <a:ext cx="8965020" cy="1780167"/>
              </a:xfrm>
              <a:prstGeom prst="rect">
                <a:avLst/>
              </a:prstGeom>
              <a:blipFill rotWithShape="1">
                <a:blip r:embed="rId4"/>
                <a:stretch>
                  <a:fillRect l="-1020" t="-13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71597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angle 3"/>
              <p:cNvSpPr/>
              <p:nvPr/>
            </p:nvSpPr>
            <p:spPr>
              <a:xfrm>
                <a:off x="8860" y="-152400"/>
                <a:ext cx="8982740" cy="122918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Tốc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trường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=1500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60" y="-152400"/>
                <a:ext cx="8982740" cy="1229183"/>
              </a:xfrm>
              <a:prstGeom prst="rect">
                <a:avLst/>
              </a:prstGeom>
              <a:blipFill rotWithShape="1">
                <a:blip r:embed="rId2"/>
                <a:stretch>
                  <a:fillRect l="-1018" t="-198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42530" y="914400"/>
                <a:ext cx="8949070" cy="12225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Momen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ra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trên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trục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lúc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tải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𝑀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=9,55 ×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𝑡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=9,55 ×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22987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1500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=146,35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𝑁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.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𝑚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30" y="914400"/>
                <a:ext cx="8949070" cy="1222514"/>
              </a:xfrm>
              <a:prstGeom prst="rect">
                <a:avLst/>
              </a:prstGeom>
              <a:blipFill rotWithShape="1">
                <a:blip r:embed="rId3"/>
                <a:stretch>
                  <a:fillRect l="-1090" t="-199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Rectangle 5"/>
          <p:cNvSpPr/>
          <p:nvPr/>
        </p:nvSpPr>
        <p:spPr>
          <a:xfrm>
            <a:off x="37214" y="1838211"/>
            <a:ext cx="8954386" cy="3038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7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 kW,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- 380V/220V, 6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950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86 %,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cos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</a:t>
            </a:r>
            <a:r>
              <a:rPr lang="en-US" sz="2400" baseline="-25000" dirty="0" err="1" smtClean="0">
                <a:effectLst/>
                <a:latin typeface="Times New Roman"/>
                <a:ea typeface="Calibri"/>
                <a:cs typeface="Times New Roman"/>
              </a:rPr>
              <a:t>đm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0,85.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205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lõi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thép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322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380V,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ectangle 6"/>
              <p:cNvSpPr/>
              <p:nvPr/>
            </p:nvSpPr>
            <p:spPr>
              <a:xfrm>
                <a:off x="3657600" y="4648200"/>
                <a:ext cx="4572000" cy="2285819"/>
              </a:xfrm>
              <a:prstGeom prst="rect">
                <a:avLst/>
              </a:prstGeom>
            </p:spPr>
            <p:txBody>
              <a:bodyPr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3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=1000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1000−950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1000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=0,05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7" name="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7600" y="4648200"/>
                <a:ext cx="4572000" cy="2285819"/>
              </a:xfrm>
              <a:prstGeom prst="rect">
                <a:avLst/>
              </a:prstGeom>
              <a:blipFill rotWithShape="1">
                <a:blip r:embed="rId4"/>
                <a:stretch>
                  <a:fillRect l="-2000" t="-107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785980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angle 3"/>
              <p:cNvSpPr/>
              <p:nvPr/>
            </p:nvSpPr>
            <p:spPr>
              <a:xfrm>
                <a:off x="0" y="24260"/>
                <a:ext cx="9144000" cy="174259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rotor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9000+205= 9205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𝑐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ơ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1− 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𝑠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9205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1− 0,05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9689,47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24260"/>
                <a:ext cx="9144000" cy="1742593"/>
              </a:xfrm>
              <a:prstGeom prst="rect">
                <a:avLst/>
              </a:prstGeom>
              <a:blipFill rotWithShape="1">
                <a:blip r:embed="rId2"/>
                <a:stretch>
                  <a:fillRect l="-1000" t="-139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54935" y="1680058"/>
                <a:ext cx="9012865" cy="212994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Tổn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hao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đồng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stator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P</a:t>
                </a:r>
                <a:r>
                  <a:rPr lang="en-US" sz="2400" baseline="-25000" dirty="0" err="1">
                    <a:effectLst/>
                    <a:latin typeface="Times New Roman"/>
                    <a:ea typeface="Times New Roman"/>
                    <a:cs typeface="Times New Roman"/>
                  </a:rPr>
                  <a:t>jcu</a:t>
                </a:r>
                <a:r>
                  <a:rPr lang="en-US" sz="2400" baseline="-25000" dirty="0">
                    <a:effectLst/>
                    <a:latin typeface="Times New Roman"/>
                    <a:ea typeface="Times New Roman"/>
                    <a:cs typeface="Times New Roman"/>
                  </a:rPr>
                  <a:t> 1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𝑚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9000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0,86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=10465,11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𝑡h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é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𝑝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=10465,11−9689,47−322=453,64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935" y="1680058"/>
                <a:ext cx="9012865" cy="2129942"/>
              </a:xfrm>
              <a:prstGeom prst="rect">
                <a:avLst/>
              </a:prstGeom>
              <a:blipFill rotWithShape="1">
                <a:blip r:embed="rId3"/>
                <a:stretch>
                  <a:fillRect l="-1014" t="-114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38212"/>
          <a:stretch/>
        </p:blipFill>
        <p:spPr bwMode="auto">
          <a:xfrm>
            <a:off x="381000" y="3733800"/>
            <a:ext cx="8000999" cy="1454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1" name="Rectangle 10"/>
              <p:cNvSpPr/>
              <p:nvPr/>
            </p:nvSpPr>
            <p:spPr>
              <a:xfrm>
                <a:off x="228600" y="5234539"/>
                <a:ext cx="8534400" cy="13079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it-IT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Điện trở một pha bộ dây quấn stator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𝑅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1 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𝑝h𝑎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𝑗</m:t>
                                </m:r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 × </m:t>
                            </m:r>
                            <m:sSubSup>
                              <m:sSubSup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bSup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𝐼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đ</m:t>
                                </m:r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𝑚</m:t>
                                </m:r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 </m:t>
                                </m:r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𝑝h𝑎</m:t>
                                </m:r>
                              </m:sub>
                              <m:sup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p>
                            </m:sSubSup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Calibri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453,64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Calibri"/>
                                <a:cs typeface="Times New Roman"/>
                              </a:rPr>
                              <m:t>3 ×</m:t>
                            </m:r>
                            <m:sSup>
                              <m:sSup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</m:ctrlPr>
                              </m:sSup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18,7</m:t>
                                </m:r>
                              </m:e>
                              <m:sup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Calibri"/>
                                    <a:cs typeface="Times New Roman"/>
                                  </a:rPr>
                                  <m:t>2</m:t>
                                </m:r>
                              </m:sup>
                            </m:sSup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Calibri"/>
                        <a:cs typeface="Times New Roman"/>
                      </a:rPr>
                      <m:t>=0,432 </m:t>
                    </m:r>
                  </m:oMath>
                </a14:m>
                <a:r>
                  <a:rPr lang="en-US" sz="2400" i="1" dirty="0">
                    <a:effectLst/>
                    <a:latin typeface="Cambria Math"/>
                    <a:ea typeface="Calibri"/>
                    <a:cs typeface="Times New Roman"/>
                    <a:sym typeface="Symbol"/>
                  </a:rPr>
                  <a:t>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5234539"/>
                <a:ext cx="8534400" cy="1307987"/>
              </a:xfrm>
              <a:prstGeom prst="rect">
                <a:avLst/>
              </a:prstGeom>
              <a:blipFill rotWithShape="1">
                <a:blip r:embed="rId5"/>
                <a:stretch>
                  <a:fillRect l="-1143" t="-18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70453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870" y="-76200"/>
            <a:ext cx="8957930" cy="3038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Bài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tập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9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22 kW,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- 380V/220V,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1450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89 %,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hệ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0,86.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353 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trở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một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stator R</a:t>
            </a:r>
            <a:r>
              <a:rPr lang="en-US" sz="2400" baseline="-25000" dirty="0" smtClean="0">
                <a:effectLst/>
                <a:latin typeface="Times New Roman"/>
                <a:ea typeface="Calibri"/>
                <a:cs typeface="Times New Roman"/>
              </a:rPr>
              <a:t>1pha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= 0,128 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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Nguồn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xoay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chiều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dây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380V,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lõi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thép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109870" y="2974122"/>
                <a:ext cx="7391400" cy="186108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Hệ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số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trượt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của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60 ×50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=1500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/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−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1500−1450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1500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=0,033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870" y="2974122"/>
                <a:ext cx="7391400" cy="1861087"/>
              </a:xfrm>
              <a:prstGeom prst="rect">
                <a:avLst/>
              </a:prstGeom>
              <a:blipFill rotWithShape="1">
                <a:blip r:embed="rId2"/>
                <a:stretch>
                  <a:fillRect l="-1237" t="-131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109870" y="4876800"/>
                <a:ext cx="7391400" cy="174259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từ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rotor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𝑐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ơ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22000+353= 22353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𝑐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ơ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1− 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𝑠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22353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1− 0,033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23115,82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9870" y="4876800"/>
                <a:ext cx="7391400" cy="1742593"/>
              </a:xfrm>
              <a:prstGeom prst="rect">
                <a:avLst/>
              </a:prstGeom>
              <a:blipFill rotWithShape="1">
                <a:blip r:embed="rId3"/>
                <a:stretch>
                  <a:fillRect l="-1237" t="-139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88516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265"/>
          <a:stretch/>
        </p:blipFill>
        <p:spPr bwMode="auto">
          <a:xfrm>
            <a:off x="152400" y="77788"/>
            <a:ext cx="8839200" cy="1979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angle 3"/>
              <p:cNvSpPr/>
              <p:nvPr/>
            </p:nvSpPr>
            <p:spPr>
              <a:xfrm>
                <a:off x="152400" y="1828800"/>
                <a:ext cx="8839200" cy="263931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Tổn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hao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trong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lõi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thép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Calibri"/>
                                      <a:cs typeface="Times New Roman"/>
                                    </a:rPr>
                                    <m:t>𝑚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22.000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Calibri"/>
                                  <a:cs typeface="Times New Roman"/>
                                </a:rPr>
                                <m:t>0,89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=24719,1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=24719,1−22000=2719,1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𝑡h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é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−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đ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𝑖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ệ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𝑛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 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𝑡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ừ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− </m:t>
                    </m:r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𝑗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=24719,1−23115,82−732,31=870,97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𝑊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1828800"/>
                <a:ext cx="8839200" cy="2639312"/>
              </a:xfrm>
              <a:prstGeom prst="rect">
                <a:avLst/>
              </a:prstGeom>
              <a:blipFill rotWithShape="1">
                <a:blip r:embed="rId3"/>
                <a:stretch>
                  <a:fillRect l="-1034" t="-92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Rectangle 4"/>
          <p:cNvSpPr/>
          <p:nvPr/>
        </p:nvSpPr>
        <p:spPr>
          <a:xfrm>
            <a:off x="125818" y="4468112"/>
            <a:ext cx="8865781" cy="21891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11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59 kW,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- 380 V/220 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6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tốc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970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vòng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/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phút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92 %,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chiếm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36 %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của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endParaRPr lang="en-US" sz="24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32330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angle 3"/>
              <p:cNvSpPr/>
              <p:nvPr/>
            </p:nvSpPr>
            <p:spPr>
              <a:xfrm>
                <a:off x="0" y="71941"/>
                <a:ext cx="8991600" cy="228825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Tổn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hao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đồng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rotor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  <a:sym typeface="Symbol"/>
                                </a:rPr>
                                <m:t>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59000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0,92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=64130,43 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=64130,43 −59000=5130,43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2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36% ×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=0, 36×5130,43=1846,95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71941"/>
                <a:ext cx="8991600" cy="2288255"/>
              </a:xfrm>
              <a:prstGeom prst="rect">
                <a:avLst/>
              </a:prstGeom>
              <a:blipFill rotWithShape="1">
                <a:blip r:embed="rId2"/>
                <a:stretch>
                  <a:fillRect l="-1017" t="-106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152400" y="2437831"/>
                <a:ext cx="8686800" cy="251113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Tính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từ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60 ×</m:t>
                              </m: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𝑓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𝑝</m:t>
                              </m:r>
                            </m:den>
                          </m:f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= </m:t>
                          </m: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f>
                                <m:f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60 ×50 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3</m:t>
                                  </m:r>
                                </m:den>
                              </m:f>
                            </m:e>
                          </m:box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=1000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𝑣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ò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𝑛𝑔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 /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𝑝h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ú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𝑡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− </m:t>
                              </m:r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 </m:t>
                              </m:r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den>
                          </m:f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= </m:t>
                          </m: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f>
                                <m:f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1000−970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1000</m:t>
                                  </m:r>
                                </m:den>
                              </m:f>
                            </m:e>
                          </m:box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=0,03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ừ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𝑗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2</m:t>
                                  </m:r>
                                </m:sub>
                              </m:sSub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𝑠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1846,95</m:t>
                              </m:r>
                            </m:num>
                            <m:den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0,03</m:t>
                              </m:r>
                            </m:den>
                          </m:f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=61565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52400" y="2437831"/>
                <a:ext cx="8686800" cy="2511137"/>
              </a:xfrm>
              <a:prstGeom prst="rect">
                <a:avLst/>
              </a:prstGeom>
              <a:blipFill rotWithShape="1">
                <a:blip r:embed="rId3"/>
                <a:stretch>
                  <a:fillRect l="-1053" t="-97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184298" y="4948968"/>
                <a:ext cx="8807302" cy="147771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Tính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tổn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hao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ma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sát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quạt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gió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của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Times New Roman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𝑖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ệ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𝑗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=61565−1846,95−59000=718,05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4298" y="4948968"/>
                <a:ext cx="8807302" cy="1477712"/>
              </a:xfrm>
              <a:prstGeom prst="rect">
                <a:avLst/>
              </a:prstGeom>
              <a:blipFill rotWithShape="1">
                <a:blip r:embed="rId4"/>
                <a:stretch>
                  <a:fillRect l="-1038" t="-165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50980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404" y="-99257"/>
            <a:ext cx="9131595" cy="26138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en-US" sz="2400" b="1" dirty="0" err="1" smtClean="0">
                <a:effectLst/>
                <a:latin typeface="Times New Roman"/>
                <a:ea typeface="Calibri"/>
                <a:cs typeface="Times New Roman"/>
              </a:rPr>
              <a:t>Câu</a:t>
            </a:r>
            <a:r>
              <a:rPr lang="en-US" sz="2400" b="1" dirty="0" smtClean="0">
                <a:effectLst/>
                <a:latin typeface="Times New Roman"/>
                <a:ea typeface="Calibri"/>
                <a:cs typeface="Times New Roman"/>
              </a:rPr>
              <a:t> 12</a:t>
            </a:r>
            <a:endParaRPr lang="en-US" sz="2400" dirty="0">
              <a:ea typeface="Calibri"/>
              <a:cs typeface="Times New Roman"/>
            </a:endParaRPr>
          </a:p>
          <a:p>
            <a:pPr indent="45720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Cho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không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bộ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ba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pha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công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190 HP,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điện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áp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Y/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  <a:sym typeface="Symbol"/>
              </a:rPr>
              <a:t>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- 440V/ 254V,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tần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số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50 Hz, 4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cực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hiệu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suất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94 %,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ma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sát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quạt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gió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chiếm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15 %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đồng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rotor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chiếm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28%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tổn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hao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,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cho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1 HP = 746 W.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Hãy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tính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momen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ra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trên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trục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động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cơ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lúc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tải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định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 </a:t>
            </a:r>
            <a:r>
              <a:rPr lang="en-US" sz="2400" dirty="0" err="1" smtClean="0">
                <a:effectLst/>
                <a:latin typeface="Times New Roman"/>
                <a:ea typeface="Calibri"/>
                <a:cs typeface="Times New Roman"/>
              </a:rPr>
              <a:t>mức</a:t>
            </a:r>
            <a:r>
              <a:rPr lang="en-US" sz="2400" dirty="0" smtClean="0">
                <a:effectLst/>
                <a:latin typeface="Times New Roman"/>
                <a:ea typeface="Calibri"/>
                <a:cs typeface="Times New Roman"/>
              </a:rPr>
              <a:t>?</a:t>
            </a:r>
            <a:endParaRPr lang="en-US" sz="2400" dirty="0">
              <a:ea typeface="Calibri"/>
              <a:cs typeface="Times New Roman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Rectangle 4"/>
              <p:cNvSpPr/>
              <p:nvPr/>
            </p:nvSpPr>
            <p:spPr>
              <a:xfrm>
                <a:off x="26580" y="2362200"/>
                <a:ext cx="8888819" cy="164654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cấp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vào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=746 ×190=141.740 </m:t>
                      </m:r>
                      <m:r>
                        <a:rPr lang="en-US" sz="2400" i="1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</m:ctrlPr>
                              </m:sSubPr>
                              <m:e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𝑃</m:t>
                                </m:r>
                              </m:e>
                              <m:sub>
                                <m:r>
                                  <a:rPr lang="en-US" sz="2400" i="1">
                                    <a:effectLst/>
                                    <a:latin typeface="Cambria Math"/>
                                    <a:ea typeface="Times New Roman"/>
                                    <a:cs typeface="Times New Roman"/>
                                  </a:rPr>
                                  <m:t>2</m:t>
                                </m:r>
                              </m:sub>
                            </m:sSub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  <a:sym typeface="Symbol"/>
                              </a:rPr>
                              <m:t>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 </m:t>
                    </m:r>
                    <m:box>
                      <m:box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</m:ctrlPr>
                          </m:fPr>
                          <m:num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141740</m:t>
                            </m:r>
                          </m:num>
                          <m:den>
                            <m:r>
                              <a:rPr lang="en-US" sz="2400" i="1">
                                <a:effectLst/>
                                <a:latin typeface="Cambria Math"/>
                                <a:ea typeface="Times New Roman"/>
                                <a:cs typeface="Times New Roman"/>
                              </a:rPr>
                              <m:t>0,94</m:t>
                            </m:r>
                          </m:den>
                        </m:f>
                      </m:e>
                    </m:box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 =150.787,23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𝑊</m:t>
                    </m:r>
                  </m:oMath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80" y="2362200"/>
                <a:ext cx="8888819" cy="1646541"/>
              </a:xfrm>
              <a:prstGeom prst="rect">
                <a:avLst/>
              </a:prstGeom>
              <a:blipFill rotWithShape="1">
                <a:blip r:embed="rId2"/>
                <a:stretch>
                  <a:fillRect l="-1029" t="-1481" b="-148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Rectangle 5"/>
              <p:cNvSpPr/>
              <p:nvPr/>
            </p:nvSpPr>
            <p:spPr>
              <a:xfrm>
                <a:off x="26579" y="3886200"/>
                <a:ext cx="9117419" cy="267098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Công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suất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điện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từ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−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=150.787,23 −141.740=10047,23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15 % ×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=0,15 ×10047,23=1507,08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𝑗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=28% ×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𝑛𝑔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ổ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h𝑎𝑜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=0,28 ×10047,23=2813,22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𝑊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𝑖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ệ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𝑛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𝑡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ừ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=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đ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 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𝑚𝑞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+ </m:t>
                      </m:r>
                      <m:sSub>
                        <m:sSubPr>
                          <m:ctrlP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𝑃</m:t>
                          </m:r>
                        </m:e>
                        <m:sub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𝑗</m:t>
                          </m:r>
                          <m:r>
                            <a:rPr lang="en-US" sz="2400" i="1" baseline="-25000">
                              <a:effectLst/>
                              <a:latin typeface="Cambria Math"/>
                              <a:ea typeface="Calibri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=141.740+1507,08+2813,22=146.060,3 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𝑊</m:t>
                      </m:r>
                      <m:r>
                        <a:rPr lang="en-US" sz="2400" i="1" baseline="-25000">
                          <a:effectLst/>
                          <a:latin typeface="Cambria Math"/>
                          <a:ea typeface="Calibri"/>
                          <a:cs typeface="Times New Roman"/>
                        </a:rPr>
                        <m:t> 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579" y="3886200"/>
                <a:ext cx="9117419" cy="2670988"/>
              </a:xfrm>
              <a:prstGeom prst="rect">
                <a:avLst/>
              </a:prstGeom>
              <a:blipFill rotWithShape="1">
                <a:blip r:embed="rId3"/>
                <a:stretch>
                  <a:fillRect l="-1003" t="-913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73237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Rectangle 3"/>
              <p:cNvSpPr/>
              <p:nvPr/>
            </p:nvSpPr>
            <p:spPr>
              <a:xfrm>
                <a:off x="23036" y="0"/>
                <a:ext cx="8968563" cy="196207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15000"/>
                  </a:lnSpc>
                  <a:spcAft>
                    <a:spcPts val="600"/>
                  </a:spcAft>
                </a:pP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Momen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ra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trên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trục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động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cơ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lúc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tải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định</a:t>
                </a:r>
                <a:r>
                  <a:rPr lang="en-US" sz="2400" dirty="0" smtClean="0">
                    <a:effectLst/>
                    <a:latin typeface="Times New Roman"/>
                    <a:ea typeface="Calibri"/>
                    <a:cs typeface="Times New Roman"/>
                  </a:rPr>
                  <a:t> </a:t>
                </a:r>
                <a:r>
                  <a:rPr lang="en-US" sz="2400" dirty="0" err="1" smtClean="0">
                    <a:effectLst/>
                    <a:latin typeface="Times New Roman"/>
                    <a:ea typeface="Calibri"/>
                    <a:cs typeface="Times New Roman"/>
                  </a:rPr>
                  <a:t>mức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sSubPr>
                      <m:e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𝑛</m:t>
                        </m:r>
                      </m:e>
                      <m:sub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1</m:t>
                        </m:r>
                      </m:sub>
                    </m:sSub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 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60 ×</m:t>
                        </m:r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𝑓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𝑝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</m:t>
                    </m:r>
                    <m:f>
                      <m:fPr>
                        <m:ctrlP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</m:ctrlPr>
                      </m:fPr>
                      <m:num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60 ×50</m:t>
                        </m:r>
                      </m:num>
                      <m:den>
                        <m:r>
                          <a:rPr lang="en-US" sz="2400" i="1">
                            <a:effectLst/>
                            <a:latin typeface="Cambria Math"/>
                            <a:ea typeface="Times New Roman"/>
                            <a:cs typeface="Times New Roman"/>
                          </a:rPr>
                          <m:t>2</m:t>
                        </m:r>
                      </m:den>
                    </m:f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=1500 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𝑣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ò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𝑛𝑔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/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𝑝h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ú</m:t>
                    </m:r>
                    <m:r>
                      <a:rPr lang="en-US" sz="2400" i="1">
                        <a:effectLst/>
                        <a:latin typeface="Cambria Math"/>
                        <a:ea typeface="Times New Roman"/>
                        <a:cs typeface="Times New Roman"/>
                      </a:rPr>
                      <m:t>𝑡</m:t>
                    </m:r>
                  </m:oMath>
                </a14:m>
                <a:r>
                  <a:rPr lang="en-US" sz="2400" dirty="0">
                    <a:effectLst/>
                    <a:latin typeface="Times New Roman"/>
                    <a:ea typeface="Times New Roman"/>
                    <a:cs typeface="Times New Roman"/>
                  </a:rPr>
                  <a:t> </a:t>
                </a:r>
                <a:endParaRPr lang="en-US" sz="2400" dirty="0">
                  <a:ea typeface="Calibri"/>
                  <a:cs typeface="Times New Roman"/>
                </a:endParaRPr>
              </a:p>
              <a:p>
                <a:pPr marL="457200">
                  <a:lnSpc>
                    <a:spcPct val="115000"/>
                  </a:lnSpc>
                  <a:spcAft>
                    <a:spcPts val="60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sSubPr>
                        <m:e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𝑀</m:t>
                          </m:r>
                        </m:e>
                        <m:sub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2</m:t>
                          </m:r>
                        </m:sub>
                      </m:sSub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 9,55 ×</m:t>
                      </m:r>
                      <m:box>
                        <m:boxPr>
                          <m:ctrlP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</m:ctrlPr>
                        </m:boxPr>
                        <m:e>
                          <m:argPr>
                            <m:argSz m:val="-1"/>
                          </m:argPr>
                          <m:f>
                            <m:f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fPr>
                            <m:num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đ</m:t>
                                  </m:r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𝑡</m:t>
                                  </m:r>
                                </m:sub>
                              </m:sSub>
                            </m:num>
                            <m:den>
                              <m:sSub>
                                <m:sSub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𝑛</m:t>
                                  </m:r>
                                </m:e>
                                <m:sub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</m:t>
                                  </m:r>
                                </m:sub>
                              </m:sSub>
                            </m:den>
                          </m:f>
                          <m:r>
                            <a:rPr lang="en-US" sz="2400" i="1">
                              <a:effectLst/>
                              <a:latin typeface="Cambria Math"/>
                              <a:ea typeface="Times New Roman"/>
                              <a:cs typeface="Times New Roman"/>
                            </a:rPr>
                            <m:t> = </m:t>
                          </m:r>
                          <m:box>
                            <m:boxPr>
                              <m:ctrlP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</m:ctrlPr>
                            </m:boxPr>
                            <m:e>
                              <m:argPr>
                                <m:argSz m:val="-1"/>
                              </m:argPr>
                              <m:r>
                                <a:rPr lang="en-US" sz="2400" i="1">
                                  <a:effectLst/>
                                  <a:latin typeface="Cambria Math"/>
                                  <a:ea typeface="Times New Roman"/>
                                  <a:cs typeface="Times New Roman"/>
                                </a:rPr>
                                <m:t>9,55 ×</m:t>
                              </m:r>
                              <m:f>
                                <m:fPr>
                                  <m:ctrlP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</m:ctrlPr>
                                </m:fPr>
                                <m:num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 146.060,3</m:t>
                                  </m:r>
                                </m:num>
                                <m:den>
                                  <m:r>
                                    <a:rPr lang="en-US" sz="2400" i="1">
                                      <a:effectLst/>
                                      <a:latin typeface="Cambria Math"/>
                                      <a:ea typeface="Times New Roman"/>
                                      <a:cs typeface="Times New Roman"/>
                                    </a:rPr>
                                    <m:t>1500</m:t>
                                  </m:r>
                                </m:den>
                              </m:f>
                            </m:e>
                          </m:box>
                        </m:e>
                      </m:box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=929,91 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𝑁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.</m:t>
                      </m:r>
                      <m:r>
                        <a:rPr lang="en-US" sz="2400" i="1">
                          <a:effectLst/>
                          <a:latin typeface="Cambria Math"/>
                          <a:ea typeface="Times New Roman"/>
                          <a:cs typeface="Times New Roman"/>
                        </a:rPr>
                        <m:t>𝑚</m:t>
                      </m:r>
                    </m:oMath>
                  </m:oMathPara>
                </a14:m>
                <a:endParaRPr lang="en-US" sz="2400" dirty="0">
                  <a:ea typeface="Calibri"/>
                  <a:cs typeface="Times New Roman"/>
                </a:endParaRPr>
              </a:p>
            </p:txBody>
          </p:sp>
        </mc:Choice>
        <mc:Fallback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036" y="0"/>
                <a:ext cx="8968563" cy="1962076"/>
              </a:xfrm>
              <a:prstGeom prst="rect">
                <a:avLst/>
              </a:prstGeom>
              <a:blipFill rotWithShape="1">
                <a:blip r:embed="rId2"/>
                <a:stretch>
                  <a:fillRect l="-1088" t="-1242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236071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2729</Words>
  <Application>Microsoft Office PowerPoint</Application>
  <PresentationFormat>On-screen Show (4:3)</PresentationFormat>
  <Paragraphs>123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Yen</dc:creator>
  <cp:lastModifiedBy>Yen</cp:lastModifiedBy>
  <cp:revision>9</cp:revision>
  <dcterms:created xsi:type="dcterms:W3CDTF">2021-06-02T09:40:26Z</dcterms:created>
  <dcterms:modified xsi:type="dcterms:W3CDTF">2021-06-02T10:58:36Z</dcterms:modified>
</cp:coreProperties>
</file>