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869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226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98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196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4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6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759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053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34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555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8AD5F-4155-4030-B91A-18094D3FF1AC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27F7A-742D-4E9C-940E-164278EA5D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BT MÁY ĐIỆN ĐỒNG BỘ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46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6553200" cy="563562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MÁY ĐIỆN ĐỒNG BỘ_CẤP ĐỘ 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642" y="308384"/>
            <a:ext cx="8956158" cy="152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loại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5818" y="1600200"/>
            <a:ext cx="8941981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hợp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641" y="2286000"/>
            <a:ext cx="8956157" cy="152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loại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818" y="3657070"/>
            <a:ext cx="8941980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hợp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08" y="4373850"/>
            <a:ext cx="9042992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lắp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808" y="5840004"/>
            <a:ext cx="904299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Ba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3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89916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cảm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044" y="1219200"/>
            <a:ext cx="3648756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chổi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than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830" y="1524000"/>
            <a:ext cx="894377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quay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So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quay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5044" y="2895600"/>
            <a:ext cx="8906556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quay 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536" y="3657600"/>
            <a:ext cx="8887063" cy="194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nghiệp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897" y="5602748"/>
            <a:ext cx="8959701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nghiệp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964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1440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cảm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loại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43000"/>
            <a:ext cx="9144000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cảm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tạo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đổi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828800"/>
            <a:ext cx="91440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200400"/>
            <a:ext cx="8915400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2" y="3886200"/>
            <a:ext cx="9142228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hình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thành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stator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72" y="5804482"/>
            <a:ext cx="891362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hình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thành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33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264" y="10652"/>
            <a:ext cx="9122735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tạo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264" y="1752070"/>
            <a:ext cx="8970336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2p = 4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264" y="2882318"/>
            <a:ext cx="8970336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cảm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462" y="4876800"/>
            <a:ext cx="4493538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chỉnh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lưu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1003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264" y="42765"/>
            <a:ext cx="8894135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12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13" y="2176801"/>
            <a:ext cx="1513171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812" y="2817132"/>
            <a:ext cx="9100187" cy="2440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 err="1" smtClean="0">
                <a:effectLst/>
                <a:latin typeface="Times New Roman"/>
                <a:ea typeface="Calibri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225 kVA;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248 kVA;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230 V/400 V;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50 Hz;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: 3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, 4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H;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bảo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vệ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IP 23.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) 200 kW.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H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 ?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0" y="5377201"/>
            <a:ext cx="5351145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180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749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639762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MĐĐB_DÒNG ĐIỆN_CẤP ĐỘ 2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176" y="966055"/>
            <a:ext cx="9129823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275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V;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220 kW;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1500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4176" y="4018277"/>
                <a:ext cx="8901224" cy="21539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250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×0,4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=306,8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76" y="4018277"/>
                <a:ext cx="8901224" cy="2153923"/>
              </a:xfrm>
              <a:prstGeom prst="rect">
                <a:avLst/>
              </a:prstGeom>
              <a:blipFill rotWithShape="1">
                <a:blip r:embed="rId2"/>
                <a:stretch>
                  <a:fillRect l="-1027" t="-11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104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1440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1100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890 kW.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462500"/>
                <a:ext cx="8915400" cy="18809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indent="457200"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×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0,4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=1443,37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462500"/>
                <a:ext cx="8915400" cy="1880900"/>
              </a:xfrm>
              <a:prstGeom prst="rect">
                <a:avLst/>
              </a:prstGeom>
              <a:blipFill rotWithShape="1">
                <a:blip r:embed="rId2"/>
                <a:stretch>
                  <a:fillRect l="-1025" t="-12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4191000"/>
            <a:ext cx="89154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1650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254 V/440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1277 kW.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6753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0"/>
                <a:ext cx="9144000" cy="1884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indent="457200"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×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1500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0,44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=1968,23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4000" cy="1884298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2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0" y="1884298"/>
            <a:ext cx="89916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288 V/500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1960 kW.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3920" y="4652043"/>
                <a:ext cx="8897679" cy="18809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indent="457200"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×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2300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0,5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=2655,81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20" y="4652043"/>
                <a:ext cx="8897679" cy="1880900"/>
              </a:xfrm>
              <a:prstGeom prst="rect">
                <a:avLst/>
              </a:prstGeom>
              <a:blipFill rotWithShape="1">
                <a:blip r:embed="rId3"/>
                <a:stretch>
                  <a:fillRect l="-1027" t="-12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823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08" y="-152400"/>
            <a:ext cx="8966791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0,9,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4807" y="2057400"/>
                <a:ext cx="8966791" cy="2076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0,9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0,9×500.000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=649,51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I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649,51 A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07" y="2057400"/>
                <a:ext cx="8966791" cy="2076979"/>
              </a:xfrm>
              <a:prstGeom prst="rect">
                <a:avLst/>
              </a:prstGeom>
              <a:blipFill rotWithShape="1">
                <a:blip r:embed="rId2"/>
                <a:stretch>
                  <a:fillRect l="-1020" t="-1176" b="-55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4807" y="4155951"/>
            <a:ext cx="8966791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600 kVA,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0,7,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1894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19379"/>
                <a:ext cx="9144000" cy="20683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0,7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0,7×600.000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=606,21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I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606,21 A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379"/>
                <a:ext cx="9144000" cy="2068387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180" b="-56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0" y="1905000"/>
            <a:ext cx="91440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700 kVA,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254 V/440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0,6;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0" y="4248014"/>
                <a:ext cx="8991600" cy="20683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0,6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0,6×700.000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×440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=551,1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I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551,1 A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248014"/>
                <a:ext cx="8991600" cy="2068387"/>
              </a:xfrm>
              <a:prstGeom prst="rect">
                <a:avLst/>
              </a:prstGeom>
              <a:blipFill rotWithShape="1">
                <a:blip r:embed="rId3"/>
                <a:stretch>
                  <a:fillRect l="-1017" t="-1180" b="-56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476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04" y="-76200"/>
            <a:ext cx="9131595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800 kVA,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288 V/500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0,5,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0,8;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2404" y="2266814"/>
                <a:ext cx="9131596" cy="2076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0,5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0,5×800000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×500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=461,88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I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t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= 461,88 A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4" y="2266814"/>
                <a:ext cx="9131596" cy="2076979"/>
              </a:xfrm>
              <a:prstGeom prst="rect">
                <a:avLst/>
              </a:prstGeom>
              <a:blipFill rotWithShape="1">
                <a:blip r:embed="rId2"/>
                <a:stretch>
                  <a:fillRect l="-1001" t="-1173" b="-55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24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3899"/>
            <a:ext cx="8991600" cy="4519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1: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20 kVA;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132 V/ 230 V;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2: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20 kVA;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288 V/ 500 V;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3: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20 kVA;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254 V/ 440 V;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4: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20 kVA;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0,8;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en-US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nhất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0126" y="4495800"/>
                <a:ext cx="8961474" cy="23518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;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vì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bốn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giống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nhau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nhưng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1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có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nhỏ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do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lớn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𝑆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e>
                    </m:ra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×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×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đ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</m:oMath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đ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</m:t>
                            </m:r>
                          </m:e>
                        </m:rad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×</m:t>
                        </m:r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20000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×230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=50,2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</m:oMath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1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có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lớn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50,2 A</a:t>
                </a:r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26" y="4495800"/>
                <a:ext cx="8961474" cy="2351862"/>
              </a:xfrm>
              <a:prstGeom prst="rect">
                <a:avLst/>
              </a:prstGeom>
              <a:blipFill rotWithShape="1">
                <a:blip r:embed="rId2"/>
                <a:stretch>
                  <a:fillRect l="-612" t="-519" b="-20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644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162"/>
            <a:ext cx="8229600" cy="639762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MĐDB _TỐC ĐỘ_CẤP ĐỘ 2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16" y="457200"/>
            <a:ext cx="9138684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trì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183 kW;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1500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896" y="3124200"/>
            <a:ext cx="8959703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148" y="4063389"/>
            <a:ext cx="9051852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182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V/400 V;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) 163 kW.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49 Hz.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068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18207"/>
                <a:ext cx="9144000" cy="23819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𝑓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60 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𝑓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60 ×49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=1470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8207"/>
                <a:ext cx="9144000" cy="2381934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0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0" y="2234161"/>
            <a:ext cx="89916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66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72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4;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60 kW.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8605" y="4876800"/>
                <a:ext cx="8979195" cy="20247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60×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𝑓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60 ×60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rotor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1800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05" y="4876800"/>
                <a:ext cx="8979195" cy="2024785"/>
              </a:xfrm>
              <a:prstGeom prst="rect">
                <a:avLst/>
              </a:prstGeom>
              <a:blipFill rotWithShape="1">
                <a:blip r:embed="rId3"/>
                <a:stretch>
                  <a:fillRect l="-1086" t="-1205" b="-57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324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144000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1500 kVA;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230 V/400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3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0" y="1765882"/>
                <a:ext cx="9144000" cy="1885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=1000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rotor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1000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765882"/>
                <a:ext cx="9144000" cy="1885324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294" b="-61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074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4" y="0"/>
            <a:ext cx="9140456" cy="5273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2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1: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2000 kVA;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6;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Y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2: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2000 kVA;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254 V/ 440 V;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60 Hz;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4;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Y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3: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2000 kVA;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4;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Y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4: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2000 kVA;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254 V/ 440 V;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60 Hz;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6;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: Y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en-US" sz="22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sơ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nhất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5249150"/>
                <a:ext cx="8839200" cy="12430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có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sơ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nhỏ</a:t>
                </a:r>
                <a:r>
                  <a:rPr lang="en-US" sz="22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2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endParaRPr lang="en-US" sz="22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2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60 ×</m:t>
                        </m:r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den>
                    </m:f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=1000 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2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2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5249150"/>
                <a:ext cx="8839200" cy="1243033"/>
              </a:xfrm>
              <a:prstGeom prst="rect">
                <a:avLst/>
              </a:prstGeom>
              <a:blipFill rotWithShape="1">
                <a:blip r:embed="rId2"/>
                <a:stretch>
                  <a:fillRect t="-14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516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00745"/>
            <a:ext cx="90678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1650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V/380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hoạt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2272 A,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0,8.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tác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phụ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545050"/>
                <a:ext cx="8915400" cy="1493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tác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dụng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phụ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×2272 ×0,8=1196,3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𝑘𝑊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45050"/>
                <a:ext cx="8915400" cy="1493550"/>
              </a:xfrm>
              <a:prstGeom prst="rect">
                <a:avLst/>
              </a:prstGeom>
              <a:blipFill rotWithShape="1">
                <a:blip r:embed="rId2"/>
                <a:stretch>
                  <a:fillRect l="-1025" t="-16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8100" y="3733800"/>
            <a:ext cx="9105900" cy="3192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160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175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230 V/400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Diesel: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 163 kW.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hoạt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240 A,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390 V,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0,8.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Hỏi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ở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trạng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thái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404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0945" y="4162"/>
                <a:ext cx="8996855" cy="3071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160.000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×400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=230,9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240 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lớn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đm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230,9 A.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bị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quá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45" y="4162"/>
                <a:ext cx="8996855" cy="3071738"/>
              </a:xfrm>
              <a:prstGeom prst="rect">
                <a:avLst/>
              </a:prstGeom>
              <a:blipFill rotWithShape="1">
                <a:blip r:embed="rId2"/>
                <a:stretch>
                  <a:fillRect l="-1084" t="-794" b="-25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70944" y="3075900"/>
            <a:ext cx="8996855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dụng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70945" y="4590661"/>
                <a:ext cx="8996854" cy="2112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tác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dụng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𝐼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𝑐𝑜𝑠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  <a:sym typeface="Symbol"/>
                      </a:rPr>
                      <m:t>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×380 ×60 ×0,8=31592,6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tác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dụng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31592,6 W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45" y="4590661"/>
                <a:ext cx="8996854" cy="2112181"/>
              </a:xfrm>
              <a:prstGeom prst="rect">
                <a:avLst/>
              </a:prstGeom>
              <a:blipFill rotWithShape="1">
                <a:blip r:embed="rId3"/>
                <a:stretch>
                  <a:fillRect l="-1085" t="-1153" b="-51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687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67800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hành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giả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chỉnh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người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hành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chỉnh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6200" y="1918282"/>
                <a:ext cx="8991600" cy="13844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Khi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50 Hz,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thì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điều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chỉnh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để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  <a:sym typeface="Symbol"/>
                  </a:rPr>
                  <a:t>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m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vì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1918282"/>
                <a:ext cx="8991600" cy="1384482"/>
              </a:xfrm>
              <a:prstGeom prst="rect">
                <a:avLst/>
              </a:prstGeom>
              <a:blipFill rotWithShape="1">
                <a:blip r:embed="rId2"/>
                <a:stretch>
                  <a:fillRect l="-1085" t="-1762" b="-30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76200" y="3296211"/>
            <a:ext cx="89916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hành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chỉnh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người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chỉnh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99848" y="4815084"/>
                <a:ext cx="8891752" cy="10730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Vì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f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phụ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thuộc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biểu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60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tỷ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thuận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với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n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48" y="4815084"/>
                <a:ext cx="8891752" cy="1073051"/>
              </a:xfrm>
              <a:prstGeom prst="rect">
                <a:avLst/>
              </a:prstGeom>
              <a:blipFill rotWithShape="1">
                <a:blip r:embed="rId3"/>
                <a:stretch>
                  <a:fillRect l="-1028" b="-11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364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76200"/>
            <a:ext cx="90678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cảm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phẳng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phẳng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tăng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vi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2176801"/>
            <a:ext cx="8991600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nằm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vi f = (120 → 240) Hz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2667000"/>
            <a:ext cx="8991600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vi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9848" y="4585282"/>
            <a:ext cx="8891752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39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76200"/>
            <a:ext cx="9067800" cy="608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288 V/ 500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254 V/ 440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dây:Y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132 V/ 230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712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6276" y="23904"/>
                <a:ext cx="9041524" cy="2105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;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vì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tỷ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lệ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thuận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=4,44×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𝑑𝑞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500 V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lớn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do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lớn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nhất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6" y="23904"/>
                <a:ext cx="9041524" cy="2105000"/>
              </a:xfrm>
              <a:prstGeom prst="rect">
                <a:avLst/>
              </a:prstGeom>
              <a:blipFill rotWithShape="1">
                <a:blip r:embed="rId2"/>
                <a:stretch>
                  <a:fillRect l="-1011" t="-1159" b="-55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9414" y="1981200"/>
            <a:ext cx="9028386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vi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766" y="3886252"/>
            <a:ext cx="9052034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(12 → 18)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934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67800" cy="5660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132 V/ 230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288 V/ 500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254 V/ 440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230 V/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1071" y="5722203"/>
            <a:ext cx="89829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1: </a:t>
            </a:r>
            <a:r>
              <a:rPr lang="vi-VN" sz="24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Vì máy phát 1 có điện áp thấp nhất; dòng điện lớn nhất vậy tiết diện dây quấn stator lớn nhất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44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76200"/>
            <a:ext cx="89916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hòa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song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828" y="1417350"/>
            <a:ext cx="8988972" cy="407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song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thỏa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1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 (V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P1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V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P2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</a:t>
            </a:r>
            <a:endParaRPr lang="en-US" sz="2400" dirty="0">
              <a:ea typeface="Calibri"/>
              <a:cs typeface="Times New Roman"/>
            </a:endParaRPr>
          </a:p>
          <a:p>
            <a:pPr marL="1485900" indent="-10287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1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 (f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p1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f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p2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1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trùng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1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2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cùng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thứ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tự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806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158" y="-152400"/>
            <a:ext cx="9109841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hòa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song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58" y="1143000"/>
            <a:ext cx="8957442" cy="307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song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thỏa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lưới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(V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V</a:t>
            </a:r>
            <a:r>
              <a:rPr lang="en-US" sz="2400" baseline="-25000" dirty="0">
                <a:latin typeface="Times New Roman"/>
                <a:ea typeface="Times New Roman"/>
                <a:cs typeface="Times New Roman"/>
              </a:rPr>
              <a:t>L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</a:t>
            </a:r>
            <a:endParaRPr lang="en-US" sz="2400" dirty="0">
              <a:ea typeface="Calibri"/>
              <a:cs typeface="Times New Roman"/>
            </a:endParaRPr>
          </a:p>
          <a:p>
            <a:pPr marL="1485900" indent="-10287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lưới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 (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f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f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L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trùng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lưới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434" y="4167943"/>
            <a:ext cx="9083566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smtClean="0">
                <a:latin typeface="Times New Roman"/>
                <a:ea typeface="Calibri"/>
                <a:cs typeface="Times New Roman"/>
              </a:rPr>
              <a:t>14</a:t>
            </a:r>
            <a:r>
              <a:rPr lang="vi-VN" sz="2400" b="1" dirty="0" smtClean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dự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1375 kVA;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1930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Diesel: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(kW/1500tr/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) 1110 kW.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cung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phụ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biểu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kiến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3234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28353"/>
                <a:ext cx="9067800" cy="21222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biểu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kiến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biểu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kiến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liên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)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3 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×380 ×1932= 1271,6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𝑘𝑉𝐴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8353"/>
                <a:ext cx="9067800" cy="2122248"/>
              </a:xfrm>
              <a:prstGeom prst="rect">
                <a:avLst/>
              </a:prstGeom>
              <a:blipFill rotWithShape="1">
                <a:blip r:embed="rId2"/>
                <a:stretch>
                  <a:fillRect l="-1008" t="-11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0" y="1944535"/>
            <a:ext cx="9067800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15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những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yêu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kỹ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thuật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648" y="3459625"/>
            <a:ext cx="9044152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cùng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414" y="4029934"/>
            <a:ext cx="9028386" cy="152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16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loại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bù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thế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212" y="5589275"/>
            <a:ext cx="3926075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363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228600"/>
            <a:ext cx="89916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0,12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0,02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trễ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-152400"/>
            <a:ext cx="82296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MĐDB _SỨC ĐIỆN ĐỘNG_CẤP ĐỘ 3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4593" y="2438400"/>
                <a:ext cx="4934607" cy="1949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150000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×220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=393,64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93" y="2438400"/>
                <a:ext cx="4934607" cy="1949957"/>
              </a:xfrm>
              <a:prstGeom prst="rect">
                <a:avLst/>
              </a:prstGeom>
              <a:blipFill rotWithShape="1">
                <a:blip r:embed="rId2"/>
                <a:stretch>
                  <a:fillRect l="-1978" t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042338" y="2438400"/>
                <a:ext cx="4025462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=127,01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2338" y="2438400"/>
                <a:ext cx="4025462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269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0" y="4267200"/>
                <a:ext cx="9067800" cy="2616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0,02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0,12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127,01×0,8 +0,02×393,64)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127,01 ×0,6+0,12×393,64)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=164,99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164,99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267200"/>
                <a:ext cx="9067800" cy="2616614"/>
              </a:xfrm>
              <a:prstGeom prst="rect">
                <a:avLst/>
              </a:prstGeom>
              <a:blipFill rotWithShape="1">
                <a:blip r:embed="rId4"/>
                <a:stretch>
                  <a:fillRect l="-672" t="-699"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64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392" y="-133214"/>
            <a:ext cx="9125607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182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0,11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0,015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trễ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8391" y="2025547"/>
                <a:ext cx="4562803" cy="23940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182.000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×440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=238,81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1" y="2025547"/>
                <a:ext cx="4562803" cy="2394053"/>
              </a:xfrm>
              <a:prstGeom prst="rect">
                <a:avLst/>
              </a:prstGeom>
              <a:blipFill rotWithShape="1">
                <a:blip r:embed="rId2"/>
                <a:stretch>
                  <a:fillRect l="-2003" t="-1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181600" y="2209800"/>
                <a:ext cx="3810000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440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=254,03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00" y="2209800"/>
                <a:ext cx="3810000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400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18240" y="4343400"/>
                <a:ext cx="8949560" cy="25610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0,015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0,11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0,7;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0,71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254,03×0,7 +0,015×238,81)</m:t>
                            </m:r>
                          </m:e>
                          <m:sup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+( </m:t>
                        </m:r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254,03 ×0,71+0,11×238.81)</m:t>
                            </m:r>
                          </m:e>
                          <m:sup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=274,96 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𝑉</m:t>
                    </m:r>
                  </m:oMath>
                </a14:m>
                <a:r>
                  <a:rPr lang="en-US" sz="2000" dirty="0" smtClean="0">
                    <a:ea typeface="Calibri"/>
                    <a:cs typeface="Times New Roman"/>
                  </a:rPr>
                  <a:t>;  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274,96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240" y="4343400"/>
                <a:ext cx="8949560" cy="2561086"/>
              </a:xfrm>
              <a:prstGeom prst="rect">
                <a:avLst/>
              </a:prstGeom>
              <a:blipFill rotWithShape="1">
                <a:blip r:embed="rId4"/>
                <a:stretch>
                  <a:fillRect l="-681" t="-714" b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34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0678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0,09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0,012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trễ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0" y="2057400"/>
                <a:ext cx="4876800" cy="19413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×500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057400"/>
                <a:ext cx="4876800" cy="1941365"/>
              </a:xfrm>
              <a:prstGeom prst="rect">
                <a:avLst/>
              </a:prstGeom>
              <a:blipFill rotWithShape="1">
                <a:blip r:embed="rId2"/>
                <a:stretch>
                  <a:fillRect l="-1875" t="-12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953000" y="2057400"/>
                <a:ext cx="4114800" cy="19047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500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=288,67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057400"/>
                <a:ext cx="4114800" cy="1904752"/>
              </a:xfrm>
              <a:prstGeom prst="rect">
                <a:avLst/>
              </a:prstGeom>
              <a:blipFill rotWithShape="1">
                <a:blip r:embed="rId3"/>
                <a:stretch>
                  <a:fillRect l="-2370" t="-12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2400" y="3886200"/>
                <a:ext cx="8915400" cy="29695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0,012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0,09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288,67×0,8 +0,012×230,94)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288,67 ×0,6+0,09×230,94)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=303,72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303,72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886200"/>
                <a:ext cx="8915400" cy="2969531"/>
              </a:xfrm>
              <a:prstGeom prst="rect">
                <a:avLst/>
              </a:prstGeom>
              <a:blipFill rotWithShape="1">
                <a:blip r:embed="rId4"/>
                <a:stretch>
                  <a:fillRect l="-684" t="-616" b="-24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670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1440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0,08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0,011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trễ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1020" y="2057400"/>
                <a:ext cx="4931979" cy="1949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250.000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=360,84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" y="2057400"/>
                <a:ext cx="4931979" cy="1949957"/>
              </a:xfrm>
              <a:prstGeom prst="rect">
                <a:avLst/>
              </a:prstGeom>
              <a:blipFill rotWithShape="1">
                <a:blip r:embed="rId2"/>
                <a:stretch>
                  <a:fillRect l="-1854" t="-12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931978" y="2057400"/>
                <a:ext cx="4059622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1978" y="2057400"/>
                <a:ext cx="4059622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252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0" y="3990344"/>
                <a:ext cx="9122980" cy="26390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0,011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0,08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230,94×0,8 +0,011×360,84)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×0,6+0,08×230,94)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=245,51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245,51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990344"/>
                <a:ext cx="9122980" cy="2639056"/>
              </a:xfrm>
              <a:prstGeom prst="rect">
                <a:avLst/>
              </a:prstGeom>
              <a:blipFill rotWithShape="1">
                <a:blip r:embed="rId4"/>
                <a:stretch>
                  <a:fillRect l="-668" t="-693" b="-20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034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10" y="-76200"/>
            <a:ext cx="913349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295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0,08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0,014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sớm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6786" y="2164843"/>
                <a:ext cx="4840014" cy="1949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295.000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=425,79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6" y="2164843"/>
                <a:ext cx="4840014" cy="1949957"/>
              </a:xfrm>
              <a:prstGeom prst="rect">
                <a:avLst/>
              </a:prstGeom>
              <a:blipFill rotWithShape="1">
                <a:blip r:embed="rId2"/>
                <a:stretch>
                  <a:fillRect l="-1889" t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876800" y="2209800"/>
                <a:ext cx="4191000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2209800"/>
                <a:ext cx="4191000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180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6786" y="4088986"/>
                <a:ext cx="9107214" cy="2616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0,014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0,08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230,94×0,8 +0,014×425,79)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×0,6−0,08×425,79)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=217,46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217,46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6" y="4088986"/>
                <a:ext cx="9107214" cy="2616614"/>
              </a:xfrm>
              <a:prstGeom prst="rect">
                <a:avLst/>
              </a:prstGeom>
              <a:blipFill rotWithShape="1">
                <a:blip r:embed="rId4"/>
                <a:stretch>
                  <a:fillRect l="-669" t="-699"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177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33214"/>
            <a:ext cx="91440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0,07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0,01 [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].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0,6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sớm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8903" y="2057400"/>
                <a:ext cx="4572000" cy="240264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350.000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×440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=459,25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03" y="2057400"/>
                <a:ext cx="4572000" cy="2402645"/>
              </a:xfrm>
              <a:prstGeom prst="rect">
                <a:avLst/>
              </a:prstGeom>
              <a:blipFill rotWithShape="1">
                <a:blip r:embed="rId2"/>
                <a:stretch>
                  <a:fillRect l="-2133" t="-10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724400" y="2438400"/>
                <a:ext cx="4114800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440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=254,03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2438400"/>
                <a:ext cx="4114800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222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0" y="4508908"/>
                <a:ext cx="9144000" cy="21966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0,07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254,03×0,6 +0,01×459,25)</m:t>
                            </m:r>
                          </m:e>
                          <m:sup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+( </m:t>
                        </m:r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254,03 ×0,8−0,07×459,25)</m:t>
                            </m:r>
                          </m:e>
                          <m:sup>
                            <m: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=232,2 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𝑉</m:t>
                    </m:r>
                  </m:oMath>
                </a14:m>
                <a:r>
                  <a:rPr lang="en-US" sz="2000" dirty="0" smtClean="0">
                    <a:ea typeface="Calibri"/>
                    <a:cs typeface="Times New Roman"/>
                  </a:rPr>
                  <a:t>; 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0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Calibri"/>
                    <a:cs typeface="Times New Roman"/>
                  </a:rPr>
                  <a:t> = 232,2 V</a:t>
                </a:r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508908"/>
                <a:ext cx="9144000" cy="2196692"/>
              </a:xfrm>
              <a:prstGeom prst="rect">
                <a:avLst/>
              </a:prstGeom>
              <a:blipFill rotWithShape="1">
                <a:blip r:embed="rId4"/>
                <a:stretch>
                  <a:fillRect l="-667" t="-833" b="-30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567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0" y="304800"/>
            <a:ext cx="9036269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244,25 V;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trăm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đổi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đầy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-152400"/>
            <a:ext cx="82296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MĐDB _TỔNG HỢP_CẤP ĐỘ 3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1530" y="2643337"/>
                <a:ext cx="4572000" cy="154837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380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0" y="2643337"/>
                <a:ext cx="4572000" cy="1548373"/>
              </a:xfrm>
              <a:prstGeom prst="rect">
                <a:avLst/>
              </a:prstGeom>
              <a:blipFill rotWithShape="1">
                <a:blip r:embed="rId2"/>
                <a:stretch>
                  <a:fillRect l="-2000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1529" y="4191710"/>
                <a:ext cx="9036269" cy="25594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244,25−220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×100=11,02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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11,02 %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9" y="4191710"/>
                <a:ext cx="9036269" cy="2559483"/>
              </a:xfrm>
              <a:prstGeom prst="rect">
                <a:avLst/>
              </a:prstGeom>
              <a:blipFill rotWithShape="1">
                <a:blip r:embed="rId3"/>
                <a:stretch>
                  <a:fillRect l="-1012" t="-955" b="-3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548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138" y="0"/>
            <a:ext cx="9054662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211,02 V;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trăm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đổi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đầy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8392" y="2354303"/>
                <a:ext cx="5620407" cy="1548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380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2" y="2354303"/>
                <a:ext cx="5620407" cy="1548373"/>
              </a:xfrm>
              <a:prstGeom prst="rect">
                <a:avLst/>
              </a:prstGeom>
              <a:blipFill rotWithShape="1">
                <a:blip r:embed="rId2"/>
                <a:stretch>
                  <a:fillRect l="-1627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2040" y="3733800"/>
                <a:ext cx="9025760" cy="25313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211,02−220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×100=−4,08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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- 4,08 %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0" y="3733800"/>
                <a:ext cx="9025760" cy="2531399"/>
              </a:xfrm>
              <a:prstGeom prst="rect">
                <a:avLst/>
              </a:prstGeom>
              <a:blipFill rotWithShape="1">
                <a:blip r:embed="rId3"/>
                <a:stretch>
                  <a:fillRect l="-1080" t="-964" b="-43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434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264,32 V;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trăm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đổi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đầy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0" y="2206101"/>
                <a:ext cx="9067800" cy="1548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440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206101"/>
                <a:ext cx="9067800" cy="1548373"/>
              </a:xfrm>
              <a:prstGeom prst="rect">
                <a:avLst/>
              </a:prstGeom>
              <a:blipFill rotWithShape="1">
                <a:blip r:embed="rId2"/>
                <a:stretch>
                  <a:fillRect l="-1008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0" y="3754474"/>
                <a:ext cx="9067800" cy="25313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264,32−254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254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×100=4,06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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4,06 %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754474"/>
                <a:ext cx="9067800" cy="2531399"/>
              </a:xfrm>
              <a:prstGeom prst="rect">
                <a:avLst/>
              </a:prstGeom>
              <a:blipFill rotWithShape="1">
                <a:blip r:embed="rId3"/>
                <a:stretch>
                  <a:fillRect l="-1008" t="-964" b="-4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145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86" y="15328"/>
            <a:ext cx="9031014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Nếu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Times New Roman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= 229,67 V;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trăm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đổi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đầy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6786" y="2369631"/>
                <a:ext cx="8954814" cy="1548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380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6" y="2369631"/>
                <a:ext cx="8954814" cy="1548373"/>
              </a:xfrm>
              <a:prstGeom prst="rect">
                <a:avLst/>
              </a:prstGeom>
              <a:blipFill rotWithShape="1">
                <a:blip r:embed="rId2"/>
                <a:stretch>
                  <a:fillRect l="-1021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7296" y="3952415"/>
                <a:ext cx="9020504" cy="25313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229,67−220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×100=4,39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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4,39 %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6" y="3952415"/>
                <a:ext cx="9020504" cy="2531399"/>
              </a:xfrm>
              <a:prstGeom prst="rect">
                <a:avLst/>
              </a:prstGeom>
              <a:blipFill rotWithShape="1">
                <a:blip r:embed="rId3"/>
                <a:stretch>
                  <a:fillRect l="-1081" t="-962" b="-4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498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48" y="0"/>
            <a:ext cx="9120352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236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1,5 kW,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kW,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bỏ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thích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3648" y="2815755"/>
                <a:ext cx="5310352" cy="1553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đến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𝑐𝑜𝑠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  <a:sym typeface="Symbol"/>
                      </a:rPr>
                      <m:t>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 ×236 ×60 ×0,8=33984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48" y="2815755"/>
                <a:ext cx="5310352" cy="1553246"/>
              </a:xfrm>
              <a:prstGeom prst="rect">
                <a:avLst/>
              </a:prstGeom>
              <a:blipFill rotWithShape="1">
                <a:blip r:embed="rId2"/>
                <a:stretch>
                  <a:fillRect l="-1837" t="-1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60434" y="4369001"/>
                <a:ext cx="8854966" cy="19202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  <a:sym typeface="Symbol"/>
                      </a:rPr>
                      <m:t>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+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𝑚𝑞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+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𝑡h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é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33,984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33,984+1,5+1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=0,93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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0,93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4" y="4369001"/>
                <a:ext cx="8854966" cy="1920206"/>
              </a:xfrm>
              <a:prstGeom prst="rect">
                <a:avLst/>
              </a:prstGeom>
              <a:blipFill rotWithShape="1">
                <a:blip r:embed="rId3"/>
                <a:stretch>
                  <a:fillRect l="-1101" t="-1270" b="-60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554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10" y="0"/>
            <a:ext cx="913349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6200" y="2286000"/>
                <a:ext cx="8915400" cy="13256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12,5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160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=92,37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2286000"/>
                <a:ext cx="8915400" cy="1325684"/>
              </a:xfrm>
              <a:prstGeom prst="rect">
                <a:avLst/>
              </a:prstGeom>
              <a:blipFill rotWithShape="1">
                <a:blip r:embed="rId2"/>
                <a:stretch>
                  <a:fillRect l="-1094" t="-18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76200" y="3611684"/>
                <a:ext cx="8915400" cy="1329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 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× 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100.000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× 400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=144, 33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3611684"/>
                <a:ext cx="8915400" cy="1329146"/>
              </a:xfrm>
              <a:prstGeom prst="rect">
                <a:avLst/>
              </a:prstGeom>
              <a:blipFill rotWithShape="1">
                <a:blip r:embed="rId3"/>
                <a:stretch>
                  <a:fillRect l="-1094" t="-18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76200" y="4940830"/>
                <a:ext cx="8915400" cy="19032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92,37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144,33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=0,63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0,63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4940830"/>
                <a:ext cx="8915400" cy="1903278"/>
              </a:xfrm>
              <a:prstGeom prst="rect">
                <a:avLst/>
              </a:prstGeom>
              <a:blipFill rotWithShape="1">
                <a:blip r:embed="rId4"/>
                <a:stretch>
                  <a:fillRect l="-1094" t="-1282" b="-64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79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20" y="0"/>
            <a:ext cx="9122979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50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4000 V; f = 50 Hz;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50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300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Bỏ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giả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đặc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tuyến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tuyến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s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6786" y="2741760"/>
                <a:ext cx="8954814" cy="13256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50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=2309,4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6" y="2741760"/>
                <a:ext cx="8954814" cy="1325684"/>
              </a:xfrm>
              <a:prstGeom prst="rect">
                <a:avLst/>
              </a:prstGeom>
              <a:blipFill rotWithShape="1">
                <a:blip r:embed="rId2"/>
                <a:stretch>
                  <a:fillRect l="-1021" t="-18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400" y="4067444"/>
                <a:ext cx="8839200" cy="24818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Do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bỏ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qua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quấn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nên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kháng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tại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50 Hz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≈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2309,4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300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=7,69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7,69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4067444"/>
                <a:ext cx="8839200" cy="2481898"/>
              </a:xfrm>
              <a:prstGeom prst="rect">
                <a:avLst/>
              </a:prstGeom>
              <a:blipFill rotWithShape="1">
                <a:blip r:embed="rId3"/>
                <a:stretch>
                  <a:fillRect l="-1034" t="-983" b="-46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46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10" y="-152400"/>
            <a:ext cx="9133490" cy="3617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8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481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stator,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1,25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hành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3427112"/>
                <a:ext cx="8839200" cy="17519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phép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chiều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theo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qaun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hệ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𝐷𝐶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2×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𝐷𝐶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2×20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=0,15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427112"/>
                <a:ext cx="8839200" cy="1751954"/>
              </a:xfrm>
              <a:prstGeom prst="rect">
                <a:avLst/>
              </a:prstGeom>
              <a:blipFill rotWithShape="1">
                <a:blip r:embed="rId2"/>
                <a:stretch>
                  <a:fillRect l="-1034" t="-13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6048" y="5179066"/>
                <a:ext cx="8815552" cy="11136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Giá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trị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vận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hành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trong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nguồn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xoay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chiều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=1,25 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=1,25×0,15=0,18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048" y="5179066"/>
                <a:ext cx="8815552" cy="1113638"/>
              </a:xfrm>
              <a:prstGeom prst="rect">
                <a:avLst/>
              </a:prstGeom>
              <a:blipFill rotWithShape="1">
                <a:blip r:embed="rId3"/>
                <a:stretch>
                  <a:fillRect l="-1107" t="-2198" b="-87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785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76200"/>
            <a:ext cx="9067800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9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481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296906"/>
                <a:ext cx="8915400" cy="175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không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25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=230,94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296906"/>
                <a:ext cx="8915400" cy="1750416"/>
              </a:xfrm>
              <a:prstGeom prst="rect">
                <a:avLst/>
              </a:prstGeom>
              <a:blipFill rotWithShape="1">
                <a:blip r:embed="rId2"/>
                <a:stretch>
                  <a:fillRect l="-1025" t="-1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400" y="4038600"/>
                <a:ext cx="8763000" cy="19032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ngắn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mạch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230,94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481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=0,48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Zs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0,48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4038600"/>
                <a:ext cx="8763000" cy="1903278"/>
              </a:xfrm>
              <a:prstGeom prst="rect">
                <a:avLst/>
              </a:prstGeom>
              <a:blipFill rotWithShape="1">
                <a:blip r:embed="rId3"/>
                <a:stretch>
                  <a:fillRect l="-1043" t="-1282" b="-60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946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0" y="-76200"/>
            <a:ext cx="9112469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10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0,187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481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763" y="2116144"/>
                <a:ext cx="9128235" cy="175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không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25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=230,94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3" y="2116144"/>
                <a:ext cx="9128235" cy="1750416"/>
              </a:xfrm>
              <a:prstGeom prst="rect">
                <a:avLst/>
              </a:prstGeom>
              <a:blipFill rotWithShape="1">
                <a:blip r:embed="rId2"/>
                <a:stretch>
                  <a:fillRect l="-1069" t="-1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1530" y="3866560"/>
                <a:ext cx="8960070" cy="29495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ngắn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mạch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230,94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481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=0,48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Thành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kháng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𝑠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0,48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0,187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=0,44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0" y="3866560"/>
                <a:ext cx="8960070" cy="2949525"/>
              </a:xfrm>
              <a:prstGeom prst="rect">
                <a:avLst/>
              </a:prstGeom>
              <a:blipFill rotWithShape="1">
                <a:blip r:embed="rId3"/>
                <a:stretch>
                  <a:fillRect l="-1020" t="-8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482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-152400"/>
            <a:ext cx="82296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MĐDB _TỔNG HỢP_CẤP ĐỘ 4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766" y="381000"/>
            <a:ext cx="9052034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ứng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đến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236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1,5 kW,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kW.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400" y="3048000"/>
                <a:ext cx="5334000" cy="1553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đến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×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𝑐𝑜𝑠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  <a:sym typeface="Symbol"/>
                      </a:rPr>
                      <m:t>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 ×236 ×60 ×0,8=33984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048000"/>
                <a:ext cx="5334000" cy="1553246"/>
              </a:xfrm>
              <a:prstGeom prst="rect">
                <a:avLst/>
              </a:prstGeom>
              <a:blipFill rotWithShape="1">
                <a:blip r:embed="rId2"/>
                <a:stretch>
                  <a:fillRect l="-1714" t="-1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04800" y="4615994"/>
                <a:ext cx="8610600" cy="1553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cung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bởi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cấp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𝑚𝑞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𝑡h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é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=33984+1500+1000=36484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615994"/>
                <a:ext cx="8610600" cy="1553246"/>
              </a:xfrm>
              <a:prstGeom prst="rect">
                <a:avLst/>
              </a:prstGeom>
              <a:blipFill rotWithShape="1">
                <a:blip r:embed="rId3"/>
                <a:stretch>
                  <a:fillRect l="-1062" t="-1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199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0"/>
                <a:ext cx="8991600" cy="13335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cấp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=1500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8991600" cy="1333570"/>
              </a:xfrm>
              <a:prstGeom prst="rect">
                <a:avLst/>
              </a:prstGeom>
              <a:blipFill rotWithShape="1">
                <a:blip r:embed="rId2"/>
                <a:stretch>
                  <a:fillRect l="-1017" t="-18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3648" y="1295400"/>
                <a:ext cx="9120352" cy="15384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Momen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đông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cấp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=9,55 ×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=9,55 ×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36484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1500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=232,28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48" y="1295400"/>
                <a:ext cx="9120352" cy="1538434"/>
              </a:xfrm>
              <a:prstGeom prst="rect">
                <a:avLst/>
              </a:prstGeom>
              <a:blipFill rotWithShape="1">
                <a:blip r:embed="rId3"/>
                <a:stretch>
                  <a:fillRect l="-1070" t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2667000"/>
            <a:ext cx="8839200" cy="2767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92,37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giữa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0,9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81200" y="5257800"/>
                <a:ext cx="7010400" cy="1329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 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× 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100.000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× 400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=144, 33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5257800"/>
                <a:ext cx="7010400" cy="1329146"/>
              </a:xfrm>
              <a:prstGeom prst="rect">
                <a:avLst/>
              </a:prstGeom>
              <a:blipFill rotWithShape="1">
                <a:blip r:embed="rId4"/>
                <a:stretch>
                  <a:fillRect l="-1304" t="-18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910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21612"/>
                <a:ext cx="8915400" cy="13527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92,37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144,33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=0,639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1612"/>
                <a:ext cx="8915400" cy="1352743"/>
              </a:xfrm>
              <a:prstGeom prst="rect">
                <a:avLst/>
              </a:prstGeom>
              <a:blipFill rotWithShape="1">
                <a:blip r:embed="rId2"/>
                <a:stretch>
                  <a:fillRect l="-1025" t="-18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0" y="1270594"/>
                <a:ext cx="9067800" cy="12718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𝐴𝐵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0,9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=0,45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270594"/>
                <a:ext cx="9067800" cy="1271823"/>
              </a:xfrm>
              <a:prstGeom prst="rect">
                <a:avLst/>
              </a:prstGeom>
              <a:blipFill rotWithShape="1">
                <a:blip r:embed="rId3"/>
                <a:stretch>
                  <a:fillRect l="-1008" t="-1914" b="-28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400" y="2542417"/>
                <a:ext cx="8915400" cy="15352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Thành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kháng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𝑠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 </m:t>
                        </m:r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0,639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0,45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=0,50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42417"/>
                <a:ext cx="8915400" cy="1535228"/>
              </a:xfrm>
              <a:prstGeom prst="rect">
                <a:avLst/>
              </a:prstGeom>
              <a:blipFill rotWithShape="1">
                <a:blip r:embed="rId4"/>
                <a:stretch>
                  <a:fillRect l="-1025" t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38100" y="4077645"/>
            <a:ext cx="902970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3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0,16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481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542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14327"/>
                <a:ext cx="9144000" cy="175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không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25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=230,94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4327"/>
                <a:ext cx="9144000" cy="1750416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6200" y="1753205"/>
                <a:ext cx="9067800" cy="13527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ngắn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mạch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230,94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481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=0,48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1753205"/>
                <a:ext cx="9067800" cy="1352743"/>
              </a:xfrm>
              <a:prstGeom prst="rect">
                <a:avLst/>
              </a:prstGeom>
              <a:blipFill rotWithShape="1">
                <a:blip r:embed="rId3"/>
                <a:stretch>
                  <a:fillRect l="-1076" t="-1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4668" y="3085336"/>
                <a:ext cx="9099331" cy="15352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Thành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kháng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𝑠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0,48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0,16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=0,45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8" y="3085336"/>
                <a:ext cx="9099331" cy="1535228"/>
              </a:xfrm>
              <a:prstGeom prst="rect">
                <a:avLst/>
              </a:prstGeom>
              <a:blipFill rotWithShape="1">
                <a:blip r:embed="rId4"/>
                <a:stretch>
                  <a:fillRect l="-1005" t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8828" y="4620126"/>
            <a:ext cx="8912772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1).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giờ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nếu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muốn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vẫn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230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nhưng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vẫn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duy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66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8392" y="0"/>
                <a:ext cx="9125607" cy="15499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f = 60 Hz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 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 ×60 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2" y="0"/>
                <a:ext cx="9125607" cy="1549976"/>
              </a:xfrm>
              <a:prstGeom prst="rect">
                <a:avLst/>
              </a:prstGeom>
              <a:blipFill rotWithShape="1">
                <a:blip r:embed="rId2"/>
                <a:stretch>
                  <a:fillRect l="-1002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6274" y="1447800"/>
                <a:ext cx="8965325" cy="15499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f = 50 Hz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 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 ×50 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4" y="1447800"/>
                <a:ext cx="8965325" cy="1549976"/>
              </a:xfrm>
              <a:prstGeom prst="rect">
                <a:avLst/>
              </a:prstGeom>
              <a:blipFill rotWithShape="1">
                <a:blip r:embed="rId3"/>
                <a:stretch>
                  <a:fillRect l="-1020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399" y="3023427"/>
                <a:ext cx="8839199" cy="23966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Mối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quan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thông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hợp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2 so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với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hợp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1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𝑝h𝑎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𝑝h𝑎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1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𝑚𝑎𝑥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11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𝑚𝑎𝑥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𝑚𝑎𝑥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11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  <a:sym typeface="Symbol"/>
                              </a:rPr>
                              <m:t>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𝑚𝑎𝑥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12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1800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  <a:sym typeface="Symbol"/>
                              </a:rPr>
                              <m:t>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𝑚𝑎𝑥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1500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=1,2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𝑚𝑎𝑥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99" y="3023427"/>
                <a:ext cx="8839199" cy="2396618"/>
              </a:xfrm>
              <a:prstGeom prst="rect">
                <a:avLst/>
              </a:prstGeom>
              <a:blipFill rotWithShape="1">
                <a:blip r:embed="rId4"/>
                <a:stretch>
                  <a:fillRect l="-1034" t="-1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893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766" y="-76200"/>
                <a:ext cx="8975834" cy="3068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Times New Roman"/>
                    <a:ea typeface="Calibri"/>
                    <a:cs typeface="Times New Roman"/>
                  </a:rPr>
                  <a:t>Câu</a:t>
                </a:r>
                <a:r>
                  <a:rPr lang="en-US" sz="2400" b="1" dirty="0">
                    <a:latin typeface="Times New Roman"/>
                    <a:ea typeface="Calibri"/>
                    <a:cs typeface="Times New Roman"/>
                  </a:rPr>
                  <a:t> 5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Cho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60 kVA,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380 V,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Biết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𝑍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=0,05 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0,15 [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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]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đến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bằng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0,9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trễ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đổi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đầy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?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6" y="-76200"/>
                <a:ext cx="8975834" cy="3068982"/>
              </a:xfrm>
              <a:prstGeom prst="rect">
                <a:avLst/>
              </a:prstGeom>
              <a:blipFill rotWithShape="1">
                <a:blip r:embed="rId2"/>
                <a:stretch>
                  <a:fillRect l="-1087" t="-595" r="-1019" b="-33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5104" y="2902222"/>
                <a:ext cx="8886496" cy="1593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×380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=91,16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4" y="2902222"/>
                <a:ext cx="8886496" cy="1593578"/>
              </a:xfrm>
              <a:prstGeom prst="rect">
                <a:avLst/>
              </a:prstGeom>
              <a:blipFill rotWithShape="1">
                <a:blip r:embed="rId3"/>
                <a:stretch>
                  <a:fillRect l="-1029" t="-15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05104" y="4343400"/>
                <a:ext cx="8886496" cy="1548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380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4" y="4343400"/>
                <a:ext cx="8886496" cy="1548373"/>
              </a:xfrm>
              <a:prstGeom prst="rect">
                <a:avLst/>
              </a:prstGeom>
              <a:blipFill rotWithShape="1">
                <a:blip r:embed="rId4"/>
                <a:stretch>
                  <a:fillRect l="-1029" t="-1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70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-152400"/>
                <a:ext cx="9144000" cy="22832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smtClean="0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0,05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0,15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0,9; sin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0,43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220 ×0,9 + 0,05×91,16)</m:t>
                              </m:r>
                            </m:e>
                            <m:sup>
                              <m: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220 ×0,43+ 0,15×91,16)</m:t>
                              </m:r>
                            </m:e>
                            <m:sup>
                              <m:r>
                                <a:rPr lang="en-US" sz="22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=229,67 </m:t>
                      </m:r>
                      <m:r>
                        <a:rPr lang="en-US" sz="22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2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-152400"/>
                <a:ext cx="9144000" cy="2283254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1020" y="2057400"/>
                <a:ext cx="8970579" cy="1980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229,67−220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×100=4,39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" y="2057400"/>
                <a:ext cx="8970579" cy="1980863"/>
              </a:xfrm>
              <a:prstGeom prst="rect">
                <a:avLst/>
              </a:prstGeom>
              <a:blipFill rotWithShape="1">
                <a:blip r:embed="rId3"/>
                <a:stretch>
                  <a:fillRect l="-1019" t="-12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6785" y="3810000"/>
                <a:ext cx="8954813" cy="3068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Times New Roman"/>
                    <a:ea typeface="Calibri"/>
                    <a:cs typeface="Times New Roman"/>
                  </a:rPr>
                  <a:t>Câu</a:t>
                </a:r>
                <a:r>
                  <a:rPr lang="en-US" sz="2400" b="1" dirty="0">
                    <a:latin typeface="Times New Roman"/>
                    <a:ea typeface="Calibri"/>
                    <a:cs typeface="Times New Roman"/>
                  </a:rPr>
                  <a:t> 6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Cho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82 kVA,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380 V,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50 Hz,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Biết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𝑍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=0,04 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0,19 [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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]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đến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bằng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0,6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sớm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đổi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đầy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?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5" y="3810000"/>
                <a:ext cx="8954813" cy="3068982"/>
              </a:xfrm>
              <a:prstGeom prst="rect">
                <a:avLst/>
              </a:prstGeom>
              <a:blipFill rotWithShape="1">
                <a:blip r:embed="rId4"/>
                <a:stretch>
                  <a:fillRect l="-1021" t="-795" r="-1089" b="-35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271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-69578"/>
                <a:ext cx="9144000" cy="1593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82.000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×380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=124,58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-69578"/>
                <a:ext cx="9144000" cy="1593578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5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1371600"/>
                <a:ext cx="8839200" cy="1548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380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371600"/>
                <a:ext cx="8839200" cy="1548373"/>
              </a:xfrm>
              <a:prstGeom prst="rect">
                <a:avLst/>
              </a:prstGeom>
              <a:blipFill rotWithShape="1">
                <a:blip r:embed="rId3"/>
                <a:stretch>
                  <a:fillRect l="-1034" t="-1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0" y="2819400"/>
                <a:ext cx="8991600" cy="21312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0,04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0,19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0,79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220 ×0,6 + 0,04×124,58)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220 ×0,79− 0,19×124,58)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=203,23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819400"/>
                <a:ext cx="8991600" cy="2131224"/>
              </a:xfrm>
              <a:prstGeom prst="rect">
                <a:avLst/>
              </a:prstGeom>
              <a:blipFill rotWithShape="1">
                <a:blip r:embed="rId4"/>
                <a:stretch>
                  <a:fillRect l="-678" t="-8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766" y="4876800"/>
                <a:ext cx="8975834" cy="1980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203,23−220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×100=−7,62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6" y="4876800"/>
                <a:ext cx="8975834" cy="1980863"/>
              </a:xfrm>
              <a:prstGeom prst="rect">
                <a:avLst/>
              </a:prstGeom>
              <a:blipFill rotWithShape="1">
                <a:blip r:embed="rId5"/>
                <a:stretch>
                  <a:fillRect l="-1087" t="-12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306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882" y="-152400"/>
                <a:ext cx="9059917" cy="3068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Times New Roman"/>
                    <a:ea typeface="Calibri"/>
                    <a:cs typeface="Times New Roman"/>
                  </a:rPr>
                  <a:t>Câu</a:t>
                </a:r>
                <a:r>
                  <a:rPr lang="en-US" sz="2400" b="1" dirty="0">
                    <a:latin typeface="Times New Roman"/>
                    <a:ea typeface="Calibri"/>
                    <a:cs typeface="Times New Roman"/>
                  </a:rPr>
                  <a:t> 7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Cho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500 kVA,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400 V,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50 Hz,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Biết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𝑍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=0,006 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0,018 [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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]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đến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bằng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0,8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trễ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0,9;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đổi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?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2" y="-152400"/>
                <a:ext cx="9059917" cy="3068982"/>
              </a:xfrm>
              <a:prstGeom prst="rect">
                <a:avLst/>
              </a:prstGeom>
              <a:blipFill rotWithShape="1">
                <a:blip r:embed="rId2"/>
                <a:stretch>
                  <a:fillRect l="-1009" t="-795" r="-1077" b="-35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928825"/>
                <a:ext cx="5029200" cy="1949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0,9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0,9×500.000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=649,51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928825"/>
                <a:ext cx="5029200" cy="1949957"/>
              </a:xfrm>
              <a:prstGeom prst="rect">
                <a:avLst/>
              </a:prstGeom>
              <a:blipFill rotWithShape="1">
                <a:blip r:embed="rId3"/>
                <a:stretch>
                  <a:fillRect l="-1818" t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157952" y="2941950"/>
                <a:ext cx="3909847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7952" y="2941950"/>
                <a:ext cx="3909847" cy="1896160"/>
              </a:xfrm>
              <a:prstGeom prst="rect">
                <a:avLst/>
              </a:prstGeom>
              <a:blipFill rotWithShape="1">
                <a:blip r:embed="rId4"/>
                <a:stretch>
                  <a:fillRect l="-2340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9771" y="4838110"/>
                <a:ext cx="8918027" cy="13204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0,006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0,018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771" y="4838110"/>
                <a:ext cx="8918027" cy="1320426"/>
              </a:xfrm>
              <a:prstGeom prst="rect">
                <a:avLst/>
              </a:prstGeom>
              <a:blipFill rotWithShape="1">
                <a:blip r:embed="rId5"/>
                <a:stretch>
                  <a:fillRect l="-752" t="-13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858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-76200" y="0"/>
                <a:ext cx="9220200" cy="8626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900" i="1"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19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19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19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19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19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×0,8 + 0,006×649,51)</m:t>
                              </m:r>
                            </m:e>
                            <m:sup>
                              <m: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9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×0,6+ 0,018×649,51)</m:t>
                              </m:r>
                            </m:e>
                            <m:sup>
                              <m:r>
                                <a:rPr lang="en-US" sz="19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19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241,17 </m:t>
                      </m:r>
                      <m:r>
                        <a:rPr lang="en-US" sz="19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19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6200" y="0"/>
                <a:ext cx="9220200" cy="86267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510" y="685800"/>
                <a:ext cx="8981090" cy="1980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241,17−230,94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230,94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×100=4,42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" y="685800"/>
                <a:ext cx="8981090" cy="1980863"/>
              </a:xfrm>
              <a:prstGeom prst="rect">
                <a:avLst/>
              </a:prstGeom>
              <a:blipFill rotWithShape="1">
                <a:blip r:embed="rId3"/>
                <a:stretch>
                  <a:fillRect l="-1086" t="-12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158" y="2514600"/>
                <a:ext cx="8957442" cy="31096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Times New Roman"/>
                    <a:ea typeface="Calibri"/>
                    <a:cs typeface="Times New Roman"/>
                  </a:rPr>
                  <a:t>Câu</a:t>
                </a:r>
                <a:r>
                  <a:rPr lang="en-US" sz="2400" b="1" dirty="0">
                    <a:latin typeface="Times New Roman"/>
                    <a:ea typeface="Calibri"/>
                    <a:cs typeface="Times New Roman"/>
                  </a:rPr>
                  <a:t> 8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Cho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600 kVA,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400 V,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Biết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𝑍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=0,005 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0,017 [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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]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đến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bằng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0,8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trễ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0,7;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đổi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?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58" y="2514600"/>
                <a:ext cx="8957442" cy="3109697"/>
              </a:xfrm>
              <a:prstGeom prst="rect">
                <a:avLst/>
              </a:prstGeom>
              <a:blipFill rotWithShape="1">
                <a:blip r:embed="rId4"/>
                <a:stretch>
                  <a:fillRect l="-1089" t="-784" r="-1021" b="-31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369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4158" y="0"/>
                <a:ext cx="4995041" cy="19413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0,7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0,7×600.000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=606,21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58" y="0"/>
                <a:ext cx="4995041" cy="1941365"/>
              </a:xfrm>
              <a:prstGeom prst="rect">
                <a:avLst/>
              </a:prstGeom>
              <a:blipFill rotWithShape="1">
                <a:blip r:embed="rId2"/>
                <a:stretch>
                  <a:fillRect l="-1954" t="-12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181600" y="0"/>
                <a:ext cx="3810000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00" y="0"/>
                <a:ext cx="3810000" cy="1896160"/>
              </a:xfrm>
              <a:prstGeom prst="rect">
                <a:avLst/>
              </a:prstGeom>
              <a:blipFill rotWithShape="1">
                <a:blip r:embed="rId3"/>
                <a:stretch>
                  <a:fillRect l="-2400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-228600" y="1896160"/>
                <a:ext cx="9601200" cy="21312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smtClean="0">
                    <a:latin typeface="Times New Roman"/>
                    <a:ea typeface="Times New Roman"/>
                    <a:cs typeface="Times New Roman"/>
                  </a:rPr>
                  <a:t>      </a:t>
                </a:r>
                <a:r>
                  <a:rPr lang="en-US" sz="2000" dirty="0" err="1" smtClean="0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 smtClean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0,005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0,017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×0,8 + 0,005×606,21)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×0,6+ 0,017×606,21)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239,63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28600" y="1896160"/>
                <a:ext cx="9601200" cy="2131224"/>
              </a:xfrm>
              <a:prstGeom prst="rect">
                <a:avLst/>
              </a:prstGeom>
              <a:blipFill rotWithShape="1">
                <a:blip r:embed="rId4"/>
                <a:stretch>
                  <a:fillRect t="-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0434" y="4027384"/>
                <a:ext cx="8931166" cy="1980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239,63−230,94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230,94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×100=3,76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4" y="4027384"/>
                <a:ext cx="8931166" cy="1980863"/>
              </a:xfrm>
              <a:prstGeom prst="rect">
                <a:avLst/>
              </a:prstGeom>
              <a:blipFill rotWithShape="1">
                <a:blip r:embed="rId5"/>
                <a:stretch>
                  <a:fillRect l="-1092" t="-12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071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4158" y="-76200"/>
                <a:ext cx="9033641" cy="31096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Times New Roman"/>
                    <a:ea typeface="Calibri"/>
                    <a:cs typeface="Times New Roman"/>
                  </a:rPr>
                  <a:t>Câu</a:t>
                </a:r>
                <a:r>
                  <a:rPr lang="en-US" sz="2400" b="1" dirty="0">
                    <a:latin typeface="Times New Roman"/>
                    <a:ea typeface="Calibri"/>
                    <a:cs typeface="Times New Roman"/>
                  </a:rPr>
                  <a:t> 10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Cho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450 kVA,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400 V,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Biết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𝑍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=0,006 +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𝑗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0,019 [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  <a:sym typeface="Symbol"/>
                          </a:rPr>
                          <m:t>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𝑝h𝑎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]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đến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bằng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0,8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sớm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0,7;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đổi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?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58" y="-76200"/>
                <a:ext cx="9033641" cy="3109697"/>
              </a:xfrm>
              <a:prstGeom prst="rect">
                <a:avLst/>
              </a:prstGeom>
              <a:blipFill rotWithShape="1">
                <a:blip r:embed="rId2"/>
                <a:stretch>
                  <a:fillRect l="-1080" t="-587" r="-1080" b="-31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9412" y="3033497"/>
                <a:ext cx="4989787" cy="1949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0,7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 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0,7×450.000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×400 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=454,66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12" y="3033497"/>
                <a:ext cx="4989787" cy="1949957"/>
              </a:xfrm>
              <a:prstGeom prst="rect">
                <a:avLst/>
              </a:prstGeom>
              <a:blipFill rotWithShape="1">
                <a:blip r:embed="rId3"/>
                <a:stretch>
                  <a:fillRect l="-1832" t="-12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029199" y="2819400"/>
                <a:ext cx="4038600" cy="1896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đ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400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=230,94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199" y="2819400"/>
                <a:ext cx="4038600" cy="1896160"/>
              </a:xfrm>
              <a:prstGeom prst="rect">
                <a:avLst/>
              </a:prstGeom>
              <a:blipFill rotWithShape="1">
                <a:blip r:embed="rId4"/>
                <a:stretch>
                  <a:fillRect l="-2266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3495" y="4983454"/>
                <a:ext cx="8944304" cy="13204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dữ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liệu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0,006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0,019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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cos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0,8; sin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  <a:sym typeface="Symbol"/>
                  </a:rPr>
                  <a:t>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= 0,6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𝑐𝑜𝑠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+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×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𝑠𝑖𝑛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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×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95" y="4983454"/>
                <a:ext cx="8944304" cy="1320426"/>
              </a:xfrm>
              <a:prstGeom prst="rect">
                <a:avLst/>
              </a:prstGeom>
              <a:blipFill rotWithShape="1">
                <a:blip r:embed="rId5"/>
                <a:stretch>
                  <a:fillRect l="-682" t="-13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5089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-152400" y="5542"/>
                <a:ext cx="9372600" cy="9031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𝑝h𝑎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×0,8 + 0,006×454,66)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+( 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230,94 ×0,6− 0,019×454,66)</m:t>
                              </m:r>
                            </m:e>
                            <m: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228,09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52400" y="5542"/>
                <a:ext cx="9372600" cy="9031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766" y="892807"/>
                <a:ext cx="8975834" cy="1980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trăn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đổi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áp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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𝑉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𝑝h𝑎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×1000= 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228,09−230,94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230,94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×100=−1,22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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6" y="892807"/>
                <a:ext cx="8975834" cy="1980863"/>
              </a:xfrm>
              <a:prstGeom prst="rect">
                <a:avLst/>
              </a:prstGeom>
              <a:blipFill rotWithShape="1">
                <a:blip r:embed="rId3"/>
                <a:stretch>
                  <a:fillRect l="-1087" t="-12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7296" y="2743200"/>
            <a:ext cx="8944303" cy="2343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12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nghiệm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quả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12,5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8316" y="5086214"/>
                <a:ext cx="4884683" cy="175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E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12,5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160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=92,37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6" y="5086214"/>
                <a:ext cx="4884683" cy="1750416"/>
              </a:xfrm>
              <a:prstGeom prst="rect">
                <a:avLst/>
              </a:prstGeom>
              <a:blipFill rotWithShape="1">
                <a:blip r:embed="rId4"/>
                <a:stretch>
                  <a:fillRect l="-1873" t="-1394" r="-8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876800" y="4824982"/>
                <a:ext cx="4543098" cy="19568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máy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phát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𝐼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 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× 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100.000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× 400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=144, 33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4824982"/>
                <a:ext cx="4543098" cy="1956818"/>
              </a:xfrm>
              <a:prstGeom prst="rect">
                <a:avLst/>
              </a:prstGeom>
              <a:blipFill rotWithShape="1">
                <a:blip r:embed="rId5"/>
                <a:stretch>
                  <a:fillRect l="-2013" t="-9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873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5846"/>
                <a:ext cx="9067800" cy="13527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92,37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144,33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=0,63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846"/>
                <a:ext cx="9067800" cy="1352743"/>
              </a:xfrm>
              <a:prstGeom prst="rect">
                <a:avLst/>
              </a:prstGeom>
              <a:blipFill rotWithShape="1">
                <a:blip r:embed="rId2"/>
                <a:stretch>
                  <a:fillRect l="-1008" t="-1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76200" y="1303323"/>
            <a:ext cx="8991600" cy="3192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 </a:t>
            </a:r>
            <a:endParaRPr lang="en-US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kVA,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400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thử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ngắn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kt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25 A, I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481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stator,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 A.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1,25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kháng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s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mỗi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76200" y="4495800"/>
                <a:ext cx="5943600" cy="17519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phép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chiều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một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quấn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theo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qaun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hệ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𝐷𝐶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2×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𝐷𝐶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2×20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=0,15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4495800"/>
                <a:ext cx="5943600" cy="1751954"/>
              </a:xfrm>
              <a:prstGeom prst="rect">
                <a:avLst/>
              </a:prstGeom>
              <a:blipFill rotWithShape="1">
                <a:blip r:embed="rId3"/>
                <a:stretch>
                  <a:fillRect l="-1641" t="-1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600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0"/>
                <a:ext cx="9067800" cy="11136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Giá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trị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vận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hành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trong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nguồn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áp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xoay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chiều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=1,25 ×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𝐷𝐶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=1,25×0,15=0,187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067800" cy="1113638"/>
              </a:xfrm>
              <a:prstGeom prst="rect">
                <a:avLst/>
              </a:prstGeom>
              <a:blipFill rotWithShape="1">
                <a:blip r:embed="rId2"/>
                <a:stretch>
                  <a:fillRect l="-1008" t="-2186" b="-8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766" y="1080668"/>
                <a:ext cx="9052034" cy="175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không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tại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thích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</a:t>
                </a:r>
                <a:r>
                  <a:rPr lang="en-US" sz="2400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kt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25 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𝑑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â</m:t>
                            </m:r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=230,94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6" y="1080668"/>
                <a:ext cx="9052034" cy="1750416"/>
              </a:xfrm>
              <a:prstGeom prst="rect">
                <a:avLst/>
              </a:prstGeom>
              <a:blipFill rotWithShape="1">
                <a:blip r:embed="rId3"/>
                <a:stretch>
                  <a:fillRect l="-1077" t="-1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766" y="2831084"/>
                <a:ext cx="9052034" cy="13527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thí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ngắn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mạch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suy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𝑍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230,94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481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=0,48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6" y="2831084"/>
                <a:ext cx="9052034" cy="1352743"/>
              </a:xfrm>
              <a:prstGeom prst="rect">
                <a:avLst/>
              </a:prstGeom>
              <a:blipFill rotWithShape="1">
                <a:blip r:embed="rId4"/>
                <a:stretch>
                  <a:fillRect l="-1077" t="-1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158" y="4367048"/>
                <a:ext cx="9033641" cy="15352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Thành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kháng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mỗi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pha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𝑠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𝑝h𝑎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b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0,48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0,187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=0,44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58" y="4367048"/>
                <a:ext cx="9033641" cy="1535228"/>
              </a:xfrm>
              <a:prstGeom prst="rect">
                <a:avLst/>
              </a:prstGeom>
              <a:blipFill rotWithShape="1">
                <a:blip r:embed="rId5"/>
                <a:stretch>
                  <a:fillRect l="-1080" t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568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9560</Words>
  <Application>Microsoft Office PowerPoint</Application>
  <PresentationFormat>On-screen Show (4:3)</PresentationFormat>
  <Paragraphs>438</Paragraphs>
  <Slides>58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Office Theme</vt:lpstr>
      <vt:lpstr>BT MÁY ĐIỆN ĐỒNG BỘ</vt:lpstr>
      <vt:lpstr>BT MÁY ĐIỆN ĐỒNG BỘ_CẤP ĐỘ 1</vt:lpstr>
      <vt:lpstr>PowerPoint Presentation</vt:lpstr>
      <vt:lpstr>PowerPoint Presentation</vt:lpstr>
      <vt:lpstr>PowerPoint Presentation</vt:lpstr>
      <vt:lpstr>PowerPoint Presentation</vt:lpstr>
      <vt:lpstr>BT MĐĐB_DÒNG ĐIỆN_CẤP ĐỘ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BT MĐDB _TỐC ĐỘ_CẤP ĐỘ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 MÁY ĐIỆN ĐỒNG BỘ</dc:title>
  <dc:creator>Yen</dc:creator>
  <cp:lastModifiedBy>Yen</cp:lastModifiedBy>
  <cp:revision>5</cp:revision>
  <dcterms:created xsi:type="dcterms:W3CDTF">2021-06-04T09:23:54Z</dcterms:created>
  <dcterms:modified xsi:type="dcterms:W3CDTF">2021-06-04T09:49:33Z</dcterms:modified>
</cp:coreProperties>
</file>