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p:scale>
          <a:sx n="80" d="100"/>
          <a:sy n="80" d="100"/>
        </p:scale>
        <p:origin x="-1086"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2D91CAC-D3B2-486A-95AF-F9F37D5C9806}" type="datetimeFigureOut">
              <a:rPr lang="en-US" smtClean="0"/>
              <a:t>26/05/2021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984791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D91CAC-D3B2-486A-95AF-F9F37D5C9806}" type="datetimeFigureOut">
              <a:rPr lang="en-US" smtClean="0"/>
              <a:t>26/05/2021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2947083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D91CAC-D3B2-486A-95AF-F9F37D5C9806}" type="datetimeFigureOut">
              <a:rPr lang="en-US" smtClean="0"/>
              <a:t>26/05/2021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632673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2D91CAC-D3B2-486A-95AF-F9F37D5C9806}" type="datetimeFigureOut">
              <a:rPr lang="en-US" smtClean="0"/>
              <a:t>26/05/2021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1443017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2D91CAC-D3B2-486A-95AF-F9F37D5C9806}" type="datetimeFigureOut">
              <a:rPr lang="en-US" smtClean="0"/>
              <a:t>26/05/2021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3079383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2D91CAC-D3B2-486A-95AF-F9F37D5C9806}" type="datetimeFigureOut">
              <a:rPr lang="en-US" smtClean="0"/>
              <a:t>26/05/2021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1520417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D91CAC-D3B2-486A-95AF-F9F37D5C9806}" type="datetimeFigureOut">
              <a:rPr lang="en-US" smtClean="0"/>
              <a:t>26/05/2021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449884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D91CAC-D3B2-486A-95AF-F9F37D5C9806}" type="datetimeFigureOut">
              <a:rPr lang="en-US" smtClean="0"/>
              <a:t>26/05/2021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939814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2D91CAC-D3B2-486A-95AF-F9F37D5C9806}" type="datetimeFigureOut">
              <a:rPr lang="en-US" smtClean="0"/>
              <a:t>26/05/2021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1363264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D91CAC-D3B2-486A-95AF-F9F37D5C9806}" type="datetimeFigureOut">
              <a:rPr lang="en-US" smtClean="0"/>
              <a:t>26/05/2021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4216321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2D91CAC-D3B2-486A-95AF-F9F37D5C9806}" type="datetimeFigureOut">
              <a:rPr lang="en-US" smtClean="0"/>
              <a:t>26/05/2021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12D251-4FB5-482C-8CD5-E4D15AC13464}" type="slidenum">
              <a:rPr lang="en-US" smtClean="0"/>
              <a:t>‹#›</a:t>
            </a:fld>
            <a:endParaRPr lang="en-US"/>
          </a:p>
        </p:txBody>
      </p:sp>
    </p:spTree>
    <p:extLst>
      <p:ext uri="{BB962C8B-B14F-4D97-AF65-F5344CB8AC3E}">
        <p14:creationId xmlns:p14="http://schemas.microsoft.com/office/powerpoint/2010/main" val="1418148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D91CAC-D3B2-486A-95AF-F9F37D5C9806}" type="datetimeFigureOut">
              <a:rPr lang="en-US" smtClean="0"/>
              <a:t>26/05/2021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12D251-4FB5-482C-8CD5-E4D15AC13464}" type="slidenum">
              <a:rPr lang="en-US" smtClean="0"/>
              <a:t>‹#›</a:t>
            </a:fld>
            <a:endParaRPr lang="en-US"/>
          </a:p>
        </p:txBody>
      </p:sp>
    </p:spTree>
    <p:extLst>
      <p:ext uri="{BB962C8B-B14F-4D97-AF65-F5344CB8AC3E}">
        <p14:creationId xmlns:p14="http://schemas.microsoft.com/office/powerpoint/2010/main" val="149993909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228600"/>
            <a:ext cx="8534400" cy="6477000"/>
          </a:xfrm>
        </p:spPr>
        <p:txBody>
          <a:bodyPr>
            <a:normAutofit fontScale="92500" lnSpcReduction="10000"/>
          </a:bodyPr>
          <a:lstStyle/>
          <a:p>
            <a:pPr algn="l"/>
            <a:r>
              <a:rPr lang="en-US" sz="2400" b="1" dirty="0" smtClean="0">
                <a:solidFill>
                  <a:schemeClr val="tx1"/>
                </a:solidFill>
                <a:latin typeface="Times New Roman" pitchFamily="18" charset="0"/>
                <a:cs typeface="Times New Roman" pitchFamily="18" charset="0"/>
              </a:rPr>
              <a:t>1.</a:t>
            </a:r>
            <a:r>
              <a:rPr lang="vi-VN" sz="2400" b="1" dirty="0" smtClean="0">
                <a:solidFill>
                  <a:schemeClr val="tx1"/>
                </a:solidFill>
                <a:latin typeface="Times New Roman" pitchFamily="18" charset="0"/>
                <a:cs typeface="Times New Roman" pitchFamily="18" charset="0"/>
              </a:rPr>
              <a:t> Theo Hiến pháp năm 2013, Ai được coi là công dân nước Cộng hoà xã hội chủ nghĩa Việt Nam?</a:t>
            </a:r>
          </a:p>
          <a:p>
            <a:pPr algn="l"/>
            <a:r>
              <a:rPr lang="vi-VN" sz="2400" dirty="0" smtClean="0">
                <a:solidFill>
                  <a:schemeClr val="tx1"/>
                </a:solidFill>
                <a:latin typeface="Times New Roman" pitchFamily="18" charset="0"/>
                <a:cs typeface="Times New Roman" pitchFamily="18" charset="0"/>
              </a:rPr>
              <a:t>a. Là người có quốc tịch Việt Nam  </a:t>
            </a:r>
          </a:p>
          <a:p>
            <a:pPr algn="l"/>
            <a:r>
              <a:rPr lang="vi-VN" sz="2400" dirty="0" smtClean="0">
                <a:solidFill>
                  <a:schemeClr val="tx1"/>
                </a:solidFill>
                <a:latin typeface="Times New Roman" pitchFamily="18" charset="0"/>
                <a:cs typeface="Times New Roman" pitchFamily="18" charset="0"/>
              </a:rPr>
              <a:t>b. Là tất cả mọi người sống trên lãnh thổ Việt Nam</a:t>
            </a:r>
          </a:p>
          <a:p>
            <a:pPr algn="l"/>
            <a:r>
              <a:rPr lang="vi-VN" sz="2400" dirty="0" smtClean="0">
                <a:solidFill>
                  <a:schemeClr val="tx1"/>
                </a:solidFill>
                <a:latin typeface="Times New Roman" pitchFamily="18" charset="0"/>
                <a:cs typeface="Times New Roman" pitchFamily="18" charset="0"/>
              </a:rPr>
              <a:t>c. Là người Việt Nam sinh sống và làm việc ở nước ngoài</a:t>
            </a:r>
          </a:p>
          <a:p>
            <a:pPr algn="l"/>
            <a:r>
              <a:rPr lang="vi-VN" sz="2400" dirty="0" smtClean="0">
                <a:solidFill>
                  <a:schemeClr val="tx1"/>
                </a:solidFill>
                <a:latin typeface="Times New Roman" pitchFamily="18" charset="0"/>
                <a:cs typeface="Times New Roman" pitchFamily="18" charset="0"/>
              </a:rPr>
              <a:t>d. Là người Việt Nam từ 18 tuổi</a:t>
            </a:r>
            <a:endParaRPr lang="en-US" sz="2400" dirty="0" smtClean="0">
              <a:solidFill>
                <a:schemeClr val="tx1"/>
              </a:solidFill>
              <a:latin typeface="Times New Roman" pitchFamily="18" charset="0"/>
              <a:cs typeface="Times New Roman" pitchFamily="18" charset="0"/>
            </a:endParaRPr>
          </a:p>
          <a:p>
            <a:pPr algn="l"/>
            <a:r>
              <a:rPr lang="en-US" sz="2400" b="1" dirty="0" smtClean="0">
                <a:solidFill>
                  <a:schemeClr val="tx1"/>
                </a:solidFill>
                <a:latin typeface="Times New Roman" pitchFamily="18" charset="0"/>
                <a:cs typeface="Times New Roman" pitchFamily="18" charset="0"/>
              </a:rPr>
              <a:t>2.</a:t>
            </a:r>
            <a:r>
              <a:rPr lang="vi-VN" sz="2400" b="1" dirty="0" smtClean="0">
                <a:solidFill>
                  <a:schemeClr val="tx1"/>
                </a:solidFill>
                <a:latin typeface="Times New Roman" pitchFamily="18" charset="0"/>
                <a:cs typeface="Times New Roman" pitchFamily="18" charset="0"/>
              </a:rPr>
              <a:t> Công dân Việt Nam từ đủ bao nhiêu tuổi có quyền bầu cử?</a:t>
            </a:r>
          </a:p>
          <a:p>
            <a:pPr algn="l"/>
            <a:r>
              <a:rPr lang="vi-VN" sz="2400" dirty="0" smtClean="0">
                <a:solidFill>
                  <a:schemeClr val="tx1"/>
                </a:solidFill>
                <a:latin typeface="Times New Roman" pitchFamily="18" charset="0"/>
                <a:cs typeface="Times New Roman" pitchFamily="18" charset="0"/>
              </a:rPr>
              <a:t>a.Từ đủ mười tám tuổi</a:t>
            </a:r>
          </a:p>
          <a:p>
            <a:pPr algn="l"/>
            <a:r>
              <a:rPr lang="vi-VN" sz="2400" dirty="0" smtClean="0">
                <a:solidFill>
                  <a:schemeClr val="tx1"/>
                </a:solidFill>
                <a:latin typeface="Times New Roman" pitchFamily="18" charset="0"/>
                <a:cs typeface="Times New Roman" pitchFamily="18" charset="0"/>
              </a:rPr>
              <a:t>b. Từ mười tám tuổi</a:t>
            </a:r>
          </a:p>
          <a:p>
            <a:pPr algn="l"/>
            <a:r>
              <a:rPr lang="vi-VN" sz="2400" dirty="0" smtClean="0">
                <a:solidFill>
                  <a:schemeClr val="tx1"/>
                </a:solidFill>
                <a:latin typeface="Times New Roman" pitchFamily="18" charset="0"/>
                <a:cs typeface="Times New Roman" pitchFamily="18" charset="0"/>
              </a:rPr>
              <a:t>c. Từ đủ mười lăm tuổi</a:t>
            </a:r>
          </a:p>
          <a:p>
            <a:pPr algn="l"/>
            <a:r>
              <a:rPr lang="vi-VN" sz="2400" dirty="0" smtClean="0">
                <a:solidFill>
                  <a:schemeClr val="tx1"/>
                </a:solidFill>
                <a:latin typeface="Times New Roman" pitchFamily="18" charset="0"/>
                <a:cs typeface="Times New Roman" pitchFamily="18" charset="0"/>
              </a:rPr>
              <a:t>d. Từ đủ mười sáu tuổi</a:t>
            </a:r>
            <a:endParaRPr lang="en-US" sz="2400" dirty="0" smtClean="0">
              <a:solidFill>
                <a:schemeClr val="tx1"/>
              </a:solidFill>
              <a:latin typeface="Times New Roman" pitchFamily="18" charset="0"/>
              <a:cs typeface="Times New Roman" pitchFamily="18" charset="0"/>
            </a:endParaRPr>
          </a:p>
          <a:p>
            <a:pPr algn="l"/>
            <a:r>
              <a:rPr lang="en-US" sz="2400" b="1" dirty="0" smtClean="0">
                <a:solidFill>
                  <a:schemeClr val="tx1"/>
                </a:solidFill>
                <a:latin typeface="Times New Roman" pitchFamily="18" charset="0"/>
                <a:cs typeface="Times New Roman" pitchFamily="18" charset="0"/>
              </a:rPr>
              <a:t>3.</a:t>
            </a:r>
            <a:r>
              <a:rPr lang="vi-VN" sz="2400" b="1" dirty="0" smtClean="0">
                <a:solidFill>
                  <a:schemeClr val="tx1"/>
                </a:solidFill>
                <a:latin typeface="Times New Roman" pitchFamily="18" charset="0"/>
                <a:cs typeface="Times New Roman" pitchFamily="18" charset="0"/>
              </a:rPr>
              <a:t> Công dân Việt Nam từ bao nhiêu tuổi có quyền ứng cử vào Quốc hội, Hội đồng nhân dân theo quy định của pháp luật?</a:t>
            </a:r>
          </a:p>
          <a:p>
            <a:pPr algn="l"/>
            <a:r>
              <a:rPr lang="vi-VN" sz="2400" dirty="0" smtClean="0">
                <a:solidFill>
                  <a:schemeClr val="tx1"/>
                </a:solidFill>
                <a:latin typeface="Times New Roman" pitchFamily="18" charset="0"/>
                <a:cs typeface="Times New Roman" pitchFamily="18" charset="0"/>
              </a:rPr>
              <a:t>a. Từ đủ hai mươi mốt tuổi</a:t>
            </a:r>
          </a:p>
          <a:p>
            <a:pPr algn="l"/>
            <a:r>
              <a:rPr lang="vi-VN" sz="2400" dirty="0" smtClean="0">
                <a:solidFill>
                  <a:schemeClr val="tx1"/>
                </a:solidFill>
                <a:latin typeface="Times New Roman" pitchFamily="18" charset="0"/>
                <a:cs typeface="Times New Roman" pitchFamily="18" charset="0"/>
              </a:rPr>
              <a:t>b. Từ đủ mười tám tuổi</a:t>
            </a:r>
          </a:p>
          <a:p>
            <a:pPr algn="l"/>
            <a:r>
              <a:rPr lang="vi-VN" sz="2400" dirty="0" smtClean="0">
                <a:solidFill>
                  <a:schemeClr val="tx1"/>
                </a:solidFill>
                <a:latin typeface="Times New Roman" pitchFamily="18" charset="0"/>
                <a:cs typeface="Times New Roman" pitchFamily="18" charset="0"/>
              </a:rPr>
              <a:t>c. Từ đủ mười lăm tuổi</a:t>
            </a:r>
          </a:p>
          <a:p>
            <a:pPr algn="l"/>
            <a:r>
              <a:rPr lang="vi-VN" sz="2400" dirty="0" smtClean="0">
                <a:solidFill>
                  <a:schemeClr val="tx1"/>
                </a:solidFill>
                <a:latin typeface="Times New Roman" pitchFamily="18" charset="0"/>
                <a:cs typeface="Times New Roman" pitchFamily="18" charset="0"/>
              </a:rPr>
              <a:t>d. Từ đủ mười sáu tuổi</a:t>
            </a:r>
            <a:endParaRPr lang="en-US" sz="2400" dirty="0">
              <a:solidFill>
                <a:schemeClr val="tx1"/>
              </a:solidFill>
              <a:latin typeface="Times New Roman" pitchFamily="18" charset="0"/>
              <a:cs typeface="Times New Roman" pitchFamily="18" charset="0"/>
            </a:endParaRPr>
          </a:p>
        </p:txBody>
      </p:sp>
      <p:sp>
        <p:nvSpPr>
          <p:cNvPr id="5" name="5-Point Star 4"/>
          <p:cNvSpPr/>
          <p:nvPr/>
        </p:nvSpPr>
        <p:spPr>
          <a:xfrm>
            <a:off x="384464" y="969818"/>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57200" y="2819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394855" y="4953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849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580">
                                          <p:stCondLst>
                                            <p:cond delay="0"/>
                                          </p:stCondLst>
                                        </p:cTn>
                                        <p:tgtEl>
                                          <p:spTgt spid="7"/>
                                        </p:tgtEl>
                                      </p:cBhvr>
                                    </p:animEffect>
                                    <p:anim calcmode="lin" valueType="num">
                                      <p:cBhvr>
                                        <p:cTn id="4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gtEl>
                                      </p:cBhvr>
                                      <p:to x="100000" y="60000"/>
                                    </p:animScale>
                                    <p:animScale>
                                      <p:cBhvr>
                                        <p:cTn id="50" dur="166" decel="50000">
                                          <p:stCondLst>
                                            <p:cond delay="676"/>
                                          </p:stCondLst>
                                        </p:cTn>
                                        <p:tgtEl>
                                          <p:spTgt spid="7"/>
                                        </p:tgtEl>
                                      </p:cBhvr>
                                      <p:to x="100000" y="100000"/>
                                    </p:animScale>
                                    <p:animScale>
                                      <p:cBhvr>
                                        <p:cTn id="51" dur="26">
                                          <p:stCondLst>
                                            <p:cond delay="1312"/>
                                          </p:stCondLst>
                                        </p:cTn>
                                        <p:tgtEl>
                                          <p:spTgt spid="7"/>
                                        </p:tgtEl>
                                      </p:cBhvr>
                                      <p:to x="100000" y="80000"/>
                                    </p:animScale>
                                    <p:animScale>
                                      <p:cBhvr>
                                        <p:cTn id="52" dur="166" decel="50000">
                                          <p:stCondLst>
                                            <p:cond delay="1338"/>
                                          </p:stCondLst>
                                        </p:cTn>
                                        <p:tgtEl>
                                          <p:spTgt spid="7"/>
                                        </p:tgtEl>
                                      </p:cBhvr>
                                      <p:to x="100000" y="100000"/>
                                    </p:animScale>
                                    <p:animScale>
                                      <p:cBhvr>
                                        <p:cTn id="53" dur="26">
                                          <p:stCondLst>
                                            <p:cond delay="1642"/>
                                          </p:stCondLst>
                                        </p:cTn>
                                        <p:tgtEl>
                                          <p:spTgt spid="7"/>
                                        </p:tgtEl>
                                      </p:cBhvr>
                                      <p:to x="100000" y="90000"/>
                                    </p:animScale>
                                    <p:animScale>
                                      <p:cBhvr>
                                        <p:cTn id="54" dur="166" decel="50000">
                                          <p:stCondLst>
                                            <p:cond delay="1668"/>
                                          </p:stCondLst>
                                        </p:cTn>
                                        <p:tgtEl>
                                          <p:spTgt spid="7"/>
                                        </p:tgtEl>
                                      </p:cBhvr>
                                      <p:to x="100000" y="100000"/>
                                    </p:animScale>
                                    <p:animScale>
                                      <p:cBhvr>
                                        <p:cTn id="55" dur="26">
                                          <p:stCondLst>
                                            <p:cond delay="1808"/>
                                          </p:stCondLst>
                                        </p:cTn>
                                        <p:tgtEl>
                                          <p:spTgt spid="7"/>
                                        </p:tgtEl>
                                      </p:cBhvr>
                                      <p:to x="100000" y="95000"/>
                                    </p:animScale>
                                    <p:animScale>
                                      <p:cBhvr>
                                        <p:cTn id="56"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686800" cy="6553200"/>
          </a:xfrm>
        </p:spPr>
        <p:txBody>
          <a:bodyPr>
            <a:normAutofit lnSpcReduction="10000"/>
          </a:bodyPr>
          <a:lstStyle/>
          <a:p>
            <a:pPr marL="0" indent="0">
              <a:buNone/>
            </a:pPr>
            <a:r>
              <a:rPr lang="en-US" sz="2400" b="1" dirty="0" smtClean="0">
                <a:latin typeface="Times New Roman" pitchFamily="18" charset="0"/>
                <a:cs typeface="Times New Roman" pitchFamily="18" charset="0"/>
              </a:rPr>
              <a:t>4. </a:t>
            </a:r>
            <a:r>
              <a:rPr lang="vi-VN" sz="2400" b="1" dirty="0" smtClean="0">
                <a:latin typeface="Times New Roman" pitchFamily="18" charset="0"/>
                <a:cs typeface="Times New Roman" pitchFamily="18" charset="0"/>
              </a:rPr>
              <a:t>Chọn câu trả lời đúng nhất trong các câu sau: Lao động là gì? </a:t>
            </a:r>
          </a:p>
          <a:p>
            <a:pPr marL="0" indent="0">
              <a:buNone/>
            </a:pPr>
            <a:r>
              <a:rPr lang="vi-VN" sz="2400" dirty="0" smtClean="0">
                <a:latin typeface="Times New Roman" pitchFamily="18" charset="0"/>
                <a:cs typeface="Times New Roman" pitchFamily="18" charset="0"/>
              </a:rPr>
              <a:t>a. Là hoạt động sản xuất của con người, tạo ra của cải vật chất và các giá trị tinh thần của xã hội </a:t>
            </a:r>
          </a:p>
          <a:p>
            <a:pPr marL="0" indent="0">
              <a:buNone/>
            </a:pPr>
            <a:r>
              <a:rPr lang="vi-VN" sz="2400" dirty="0" smtClean="0">
                <a:latin typeface="Times New Roman" pitchFamily="18" charset="0"/>
                <a:cs typeface="Times New Roman" pitchFamily="18" charset="0"/>
              </a:rPr>
              <a:t>b. Là hoạt động có mục đích của con người</a:t>
            </a:r>
          </a:p>
          <a:p>
            <a:pPr marL="0" indent="0">
              <a:buNone/>
            </a:pPr>
            <a:r>
              <a:rPr lang="vi-VN" sz="2400" dirty="0" smtClean="0">
                <a:latin typeface="Times New Roman" pitchFamily="18" charset="0"/>
                <a:cs typeface="Times New Roman" pitchFamily="18" charset="0"/>
              </a:rPr>
              <a:t>c.  Là hoạt động sản xuất của con người</a:t>
            </a:r>
          </a:p>
          <a:p>
            <a:pPr marL="457200" indent="-457200">
              <a:buAutoNum type="alphaLcPeriod" startAt="4"/>
            </a:pPr>
            <a:r>
              <a:rPr lang="vi-VN" sz="2400" dirty="0" smtClean="0">
                <a:latin typeface="Times New Roman" pitchFamily="18" charset="0"/>
                <a:cs typeface="Times New Roman" pitchFamily="18" charset="0"/>
              </a:rPr>
              <a:t>Là quá trình tạo ra của cải vật chất</a:t>
            </a:r>
            <a:endParaRPr lang="en-US" sz="2400" dirty="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5. </a:t>
            </a:r>
            <a:r>
              <a:rPr lang="vi-VN" sz="2400" b="1" dirty="0" smtClean="0">
                <a:latin typeface="Times New Roman" pitchFamily="18" charset="0"/>
                <a:cs typeface="Times New Roman" pitchFamily="18" charset="0"/>
              </a:rPr>
              <a:t>Theo Hiến Pháp 2013, Công dân Việt Nam từ bao nhiêu tuổi phải thực hiện nghĩa vụ quân sự? </a:t>
            </a:r>
          </a:p>
          <a:p>
            <a:pPr marL="0" indent="0">
              <a:buNone/>
            </a:pPr>
            <a:r>
              <a:rPr lang="vi-VN" sz="2400" dirty="0" smtClean="0">
                <a:latin typeface="Times New Roman" pitchFamily="18" charset="0"/>
                <a:cs typeface="Times New Roman" pitchFamily="18" charset="0"/>
              </a:rPr>
              <a:t>a. Từ đủ 18 tuổi đến hết 25 tuổi và đối với công dân được đào tạo trình độ cao đẳng, đại học đến hết 27 tuổi</a:t>
            </a:r>
          </a:p>
          <a:p>
            <a:pPr marL="0" indent="0">
              <a:buNone/>
            </a:pPr>
            <a:r>
              <a:rPr lang="vi-VN" sz="2400" dirty="0" smtClean="0">
                <a:latin typeface="Times New Roman" pitchFamily="18" charset="0"/>
                <a:cs typeface="Times New Roman" pitchFamily="18" charset="0"/>
              </a:rPr>
              <a:t>b. Từ đủ 18 tuổi đến hết 27 tuổi đối với công dân được đào tạo trình độ cao đẳng, đại học.</a:t>
            </a:r>
          </a:p>
          <a:p>
            <a:pPr marL="0" indent="0">
              <a:buNone/>
            </a:pPr>
            <a:r>
              <a:rPr lang="vi-VN" sz="2400" dirty="0" smtClean="0">
                <a:latin typeface="Times New Roman" pitchFamily="18" charset="0"/>
                <a:cs typeface="Times New Roman" pitchFamily="18" charset="0"/>
              </a:rPr>
              <a:t>c.  Từ đủ 20 tuổi đến hết 27 tuổi đối với công dân được đào tạo trình độ cao đẳng, đại học</a:t>
            </a:r>
          </a:p>
          <a:p>
            <a:pPr marL="0" indent="0">
              <a:buNone/>
            </a:pPr>
            <a:r>
              <a:rPr lang="vi-VN" sz="2400" dirty="0" smtClean="0">
                <a:latin typeface="Times New Roman" pitchFamily="18" charset="0"/>
                <a:cs typeface="Times New Roman" pitchFamily="18" charset="0"/>
              </a:rPr>
              <a:t>d. Từ đủ 16 tuổi đến hết 25 tuổi đối với công dân được đào tạo trình độ cao đẳng, đại học</a:t>
            </a:r>
            <a:endParaRPr lang="en-US" sz="2400" dirty="0">
              <a:latin typeface="Times New Roman" pitchFamily="18" charset="0"/>
              <a:cs typeface="Times New Roman" pitchFamily="18" charset="0"/>
            </a:endParaRPr>
          </a:p>
        </p:txBody>
      </p:sp>
      <p:sp>
        <p:nvSpPr>
          <p:cNvPr id="4" name="5-Point Star 3"/>
          <p:cNvSpPr/>
          <p:nvPr/>
        </p:nvSpPr>
        <p:spPr>
          <a:xfrm>
            <a:off x="457200" y="68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3352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3623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6781800"/>
          </a:xfrm>
        </p:spPr>
        <p:txBody>
          <a:bodyPr>
            <a:normAutofit fontScale="85000" lnSpcReduction="10000"/>
          </a:bodyPr>
          <a:lstStyle/>
          <a:p>
            <a:pPr marL="0" indent="0">
              <a:buNone/>
            </a:pPr>
            <a:r>
              <a:rPr lang="en-US" sz="2400" b="1" dirty="0" smtClean="0">
                <a:latin typeface="Times New Roman" pitchFamily="18" charset="0"/>
                <a:cs typeface="Times New Roman" pitchFamily="18" charset="0"/>
              </a:rPr>
              <a:t>6. </a:t>
            </a:r>
            <a:r>
              <a:rPr lang="vi-VN" sz="2400" b="1" dirty="0" smtClean="0">
                <a:latin typeface="Times New Roman" pitchFamily="18" charset="0"/>
                <a:cs typeface="Times New Roman" pitchFamily="18" charset="0"/>
              </a:rPr>
              <a:t>Để trở thành  người công dân tốt, người lao động tốt sinh viên cần phải:</a:t>
            </a:r>
          </a:p>
          <a:p>
            <a:pPr marL="0" indent="0">
              <a:buNone/>
            </a:pPr>
            <a:r>
              <a:rPr lang="vi-VN" sz="2400" dirty="0" smtClean="0">
                <a:latin typeface="Times New Roman" pitchFamily="18" charset="0"/>
                <a:cs typeface="Times New Roman" pitchFamily="18" charset="0"/>
              </a:rPr>
              <a:t>a. Có động cơ học tập đúng đắn, đạt mục tiêu kiến thức, rèn luyện kỹ năng nghề nghiệp, có ý thức chấp hành kỷ luật</a:t>
            </a:r>
          </a:p>
          <a:p>
            <a:pPr marL="0" indent="0">
              <a:buNone/>
            </a:pPr>
            <a:r>
              <a:rPr lang="vi-VN" sz="2400" dirty="0" smtClean="0">
                <a:latin typeface="Times New Roman" pitchFamily="18" charset="0"/>
                <a:cs typeface="Times New Roman" pitchFamily="18" charset="0"/>
              </a:rPr>
              <a:t>b. Có lối sống lành mạnh, tự tin vào bản thân, vượt qua những khó khăn thử thách, những cám dỗ của các thế lực xấu</a:t>
            </a:r>
          </a:p>
          <a:p>
            <a:pPr marL="0" indent="0">
              <a:buNone/>
            </a:pPr>
            <a:r>
              <a:rPr lang="vi-VN" sz="2400" dirty="0" smtClean="0">
                <a:latin typeface="Times New Roman" pitchFamily="18" charset="0"/>
                <a:cs typeface="Times New Roman" pitchFamily="18" charset="0"/>
              </a:rPr>
              <a:t>c.  Nhận thức rõ đạo đức nghề nghiệp để thực hiện hành vi đúng, tôn trọng các giá trị đạo đức nhân văn</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7.</a:t>
            </a:r>
            <a:r>
              <a:rPr lang="vi-VN" sz="2400" b="1" dirty="0" smtClean="0">
                <a:latin typeface="Times New Roman" pitchFamily="18" charset="0"/>
                <a:cs typeface="Times New Roman" pitchFamily="18" charset="0"/>
              </a:rPr>
              <a:t> Theo quy định của pháp luật Lao động Việt Nam hiện hành, người lao động là</a:t>
            </a:r>
            <a:r>
              <a:rPr lang="vi-VN" sz="2400" dirty="0" smtClean="0">
                <a:latin typeface="Times New Roman" pitchFamily="18" charset="0"/>
                <a:cs typeface="Times New Roman" pitchFamily="18" charset="0"/>
              </a:rPr>
              <a:t>?</a:t>
            </a:r>
          </a:p>
          <a:p>
            <a:pPr marL="0" indent="0">
              <a:buNone/>
            </a:pPr>
            <a:r>
              <a:rPr lang="vi-VN" sz="2400" dirty="0" smtClean="0">
                <a:latin typeface="Times New Roman" pitchFamily="18" charset="0"/>
                <a:cs typeface="Times New Roman" pitchFamily="18" charset="0"/>
              </a:rPr>
              <a:t>a.  Là người từ đủ 18 tuổi trở lên, có khả năng lao động, làm việc theo hợp đồng lao động, được trả lương và chịu sự quản lý, điều hành của người sử dụng lao động.</a:t>
            </a:r>
          </a:p>
          <a:p>
            <a:pPr marL="0" indent="0">
              <a:buNone/>
            </a:pPr>
            <a:r>
              <a:rPr lang="vi-VN" sz="2400" dirty="0" smtClean="0">
                <a:latin typeface="Times New Roman" pitchFamily="18" charset="0"/>
                <a:cs typeface="Times New Roman" pitchFamily="18" charset="0"/>
              </a:rPr>
              <a:t>b. Là người từ đủ 16 tuổi trở lên, có khả năng lao động, làm việc theo hợp đồng lao động, được trả lương và chịu sự quản lý, điều hành của người sử dụng lao động.</a:t>
            </a:r>
          </a:p>
          <a:p>
            <a:pPr marL="0" indent="0">
              <a:buNone/>
            </a:pPr>
            <a:r>
              <a:rPr lang="vi-VN" sz="2400" dirty="0" smtClean="0">
                <a:latin typeface="Times New Roman" pitchFamily="18" charset="0"/>
                <a:cs typeface="Times New Roman" pitchFamily="18" charset="0"/>
              </a:rPr>
              <a:t>c.  Là người từ đủ 15 tuổi trở lên, có khả năng lao động, làm việc theo hợp đồng lao động, được trả lương và chịu sự quản lý, điều hành của người sử dụng lao động.</a:t>
            </a:r>
          </a:p>
          <a:p>
            <a:pPr marL="0" indent="0">
              <a:buNone/>
            </a:pPr>
            <a:r>
              <a:rPr lang="vi-VN" sz="2400" dirty="0" smtClean="0">
                <a:latin typeface="Times New Roman" pitchFamily="18" charset="0"/>
                <a:cs typeface="Times New Roman" pitchFamily="18" charset="0"/>
              </a:rPr>
              <a:t>d.  Là người từ đủ 20 tuổi trở lên, có khả năng lao động, làm việc theo hợp đồng lao động, được trả lương và chịu sự quản lý, điều hành của người sử dụng lao động. </a:t>
            </a: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4" name="5-Point Star 3"/>
          <p:cNvSpPr/>
          <p:nvPr/>
        </p:nvSpPr>
        <p:spPr>
          <a:xfrm>
            <a:off x="415636" y="2362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15636" y="5029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6393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6553200"/>
          </a:xfrm>
        </p:spPr>
        <p:txBody>
          <a:bodyPr>
            <a:normAutofit fontScale="92500" lnSpcReduction="20000"/>
          </a:bodyPr>
          <a:lstStyle/>
          <a:p>
            <a:pPr marL="0" indent="0">
              <a:buNone/>
            </a:pPr>
            <a:r>
              <a:rPr lang="en-US" sz="2400" b="1" dirty="0" smtClean="0">
                <a:latin typeface="Times New Roman" pitchFamily="18" charset="0"/>
                <a:cs typeface="Times New Roman" pitchFamily="18" charset="0"/>
              </a:rPr>
              <a:t>8.</a:t>
            </a:r>
            <a:r>
              <a:rPr lang="vi-VN" sz="2400" b="1" dirty="0" smtClean="0">
                <a:latin typeface="Times New Roman" pitchFamily="18" charset="0"/>
                <a:cs typeface="Times New Roman" pitchFamily="18" charset="0"/>
              </a:rPr>
              <a:t> “Non sông Việt Nam có trở nên vẻ vang hay không, dân tộc Việt Nam có được sánh vai các cường quốc năm châu hay không, chính là nhờ một phần lớn ở công lao học tập của các cháu” . Câu nói trên của ai? </a:t>
            </a:r>
          </a:p>
          <a:p>
            <a:pPr marL="0" indent="0">
              <a:buNone/>
            </a:pPr>
            <a:r>
              <a:rPr lang="vi-VN" sz="2400" dirty="0" smtClean="0">
                <a:latin typeface="Times New Roman" pitchFamily="18" charset="0"/>
                <a:cs typeface="Times New Roman" pitchFamily="18" charset="0"/>
              </a:rPr>
              <a:t>a. Cụ Tôn Đức Thắng</a:t>
            </a:r>
          </a:p>
          <a:p>
            <a:pPr marL="0" indent="0">
              <a:buNone/>
            </a:pPr>
            <a:r>
              <a:rPr lang="vi-VN" sz="2400" dirty="0" smtClean="0">
                <a:latin typeface="Times New Roman" pitchFamily="18" charset="0"/>
                <a:cs typeface="Times New Roman" pitchFamily="18" charset="0"/>
              </a:rPr>
              <a:t>b. Chủ tịch Hồ Chí Minh</a:t>
            </a:r>
          </a:p>
          <a:p>
            <a:pPr marL="0" indent="0">
              <a:buNone/>
            </a:pPr>
            <a:r>
              <a:rPr lang="vi-VN" sz="2400" dirty="0" smtClean="0">
                <a:latin typeface="Times New Roman" pitchFamily="18" charset="0"/>
                <a:cs typeface="Times New Roman" pitchFamily="18" charset="0"/>
              </a:rPr>
              <a:t>c.  Đai tướng Võ Nguyên Giáp</a:t>
            </a:r>
          </a:p>
          <a:p>
            <a:pPr marL="457200" indent="-457200">
              <a:buAutoNum type="alphaLcPeriod" startAt="4"/>
            </a:pPr>
            <a:r>
              <a:rPr lang="vi-VN" sz="2400" dirty="0" smtClean="0">
                <a:latin typeface="Times New Roman" pitchFamily="18" charset="0"/>
                <a:cs typeface="Times New Roman" pitchFamily="18" charset="0"/>
              </a:rPr>
              <a:t>Thủ tướng Phạm Văn Đồng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9.</a:t>
            </a:r>
            <a:r>
              <a:rPr lang="vi-VN" sz="2400" b="1" dirty="0" smtClean="0">
                <a:latin typeface="Times New Roman" pitchFamily="18" charset="0"/>
                <a:cs typeface="Times New Roman" pitchFamily="18" charset="0"/>
              </a:rPr>
              <a:t> Người công dân tốt là người thực hiện…….. của công dân  theo hiến pháp và pháp luật quy định.</a:t>
            </a:r>
          </a:p>
          <a:p>
            <a:pPr marL="0" indent="0">
              <a:buNone/>
            </a:pPr>
            <a:r>
              <a:rPr lang="vi-VN" sz="2400" dirty="0" smtClean="0">
                <a:latin typeface="Times New Roman" pitchFamily="18" charset="0"/>
                <a:cs typeface="Times New Roman" pitchFamily="18" charset="0"/>
              </a:rPr>
              <a:t>a. Quyền</a:t>
            </a:r>
          </a:p>
          <a:p>
            <a:pPr marL="0" indent="0">
              <a:buNone/>
            </a:pPr>
            <a:r>
              <a:rPr lang="vi-VN" sz="2400" dirty="0" smtClean="0">
                <a:latin typeface="Times New Roman" pitchFamily="18" charset="0"/>
                <a:cs typeface="Times New Roman" pitchFamily="18" charset="0"/>
              </a:rPr>
              <a:t>b. Nhiệm vụ</a:t>
            </a:r>
          </a:p>
          <a:p>
            <a:pPr marL="0" indent="0">
              <a:buNone/>
            </a:pPr>
            <a:r>
              <a:rPr lang="vi-VN" sz="2400" dirty="0" smtClean="0">
                <a:latin typeface="Times New Roman" pitchFamily="18" charset="0"/>
                <a:cs typeface="Times New Roman" pitchFamily="18" charset="0"/>
              </a:rPr>
              <a:t>c. Nghĩa vụ</a:t>
            </a:r>
          </a:p>
          <a:p>
            <a:pPr marL="0" indent="0">
              <a:buNone/>
            </a:pPr>
            <a:r>
              <a:rPr lang="vi-VN" sz="2400" dirty="0" smtClean="0">
                <a:latin typeface="Times New Roman" pitchFamily="18" charset="0"/>
                <a:cs typeface="Times New Roman" pitchFamily="18" charset="0"/>
              </a:rPr>
              <a:t>d. Quyền và nghĩa vụ</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10. </a:t>
            </a:r>
            <a:r>
              <a:rPr lang="vi-VN" sz="2400" b="1" dirty="0" smtClean="0">
                <a:latin typeface="Times New Roman" pitchFamily="18" charset="0"/>
                <a:cs typeface="Times New Roman" pitchFamily="18" charset="0"/>
              </a:rPr>
              <a:t>Theo Hiến Pháp 2013, Công dân nam, nữ ……. về mọi mặt chính trị, kinh tế, văn hóa, xã hội và gia đình.</a:t>
            </a:r>
          </a:p>
          <a:p>
            <a:pPr marL="0" indent="0">
              <a:buNone/>
            </a:pPr>
            <a:r>
              <a:rPr lang="vi-VN" sz="2400" dirty="0" smtClean="0">
                <a:latin typeface="Times New Roman" pitchFamily="18" charset="0"/>
                <a:cs typeface="Times New Roman" pitchFamily="18" charset="0"/>
              </a:rPr>
              <a:t>a. Có quyền lợi</a:t>
            </a:r>
          </a:p>
          <a:p>
            <a:pPr marL="0" indent="0">
              <a:buNone/>
            </a:pPr>
            <a:r>
              <a:rPr lang="vi-VN" sz="2400" dirty="0" smtClean="0">
                <a:latin typeface="Times New Roman" pitchFamily="18" charset="0"/>
                <a:cs typeface="Times New Roman" pitchFamily="18" charset="0"/>
              </a:rPr>
              <a:t>b. Có trách nhiệm</a:t>
            </a:r>
          </a:p>
          <a:p>
            <a:pPr marL="0" indent="0">
              <a:buNone/>
            </a:pPr>
            <a:r>
              <a:rPr lang="vi-VN" sz="2400" dirty="0" smtClean="0">
                <a:latin typeface="Times New Roman" pitchFamily="18" charset="0"/>
                <a:cs typeface="Times New Roman" pitchFamily="18" charset="0"/>
              </a:rPr>
              <a:t>c. Bình đẳng</a:t>
            </a:r>
          </a:p>
          <a:p>
            <a:pPr marL="0" indent="0">
              <a:buNone/>
            </a:pPr>
            <a:r>
              <a:rPr lang="vi-VN" sz="2400" dirty="0" smtClean="0">
                <a:latin typeface="Times New Roman" pitchFamily="18" charset="0"/>
                <a:cs typeface="Times New Roman" pitchFamily="18" charset="0"/>
              </a:rPr>
              <a:t>d. Có nghĩa vụ</a:t>
            </a:r>
            <a:endParaRPr lang="en-US" sz="2400" dirty="0">
              <a:latin typeface="Times New Roman" pitchFamily="18" charset="0"/>
              <a:cs typeface="Times New Roman" pitchFamily="18" charset="0"/>
            </a:endParaRPr>
          </a:p>
        </p:txBody>
      </p:sp>
      <p:sp>
        <p:nvSpPr>
          <p:cNvPr id="4" name="5-Point Star 3"/>
          <p:cNvSpPr/>
          <p:nvPr/>
        </p:nvSpPr>
        <p:spPr>
          <a:xfrm>
            <a:off x="415636" y="1676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43345" y="4267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15636" y="586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891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6553200"/>
          </a:xfrm>
        </p:spPr>
        <p:txBody>
          <a:bodyPr>
            <a:normAutofit fontScale="92500" lnSpcReduction="20000"/>
          </a:bodyPr>
          <a:lstStyle/>
          <a:p>
            <a:pPr marL="0" indent="0">
              <a:buNone/>
            </a:pPr>
            <a:r>
              <a:rPr lang="en-US" sz="2400" b="1" dirty="0" smtClean="0">
                <a:latin typeface="Times New Roman" pitchFamily="18" charset="0"/>
                <a:cs typeface="Times New Roman" pitchFamily="18" charset="0"/>
              </a:rPr>
              <a:t>11. </a:t>
            </a:r>
            <a:r>
              <a:rPr lang="vi-VN" sz="2400" b="1" dirty="0" smtClean="0">
                <a:latin typeface="Times New Roman" pitchFamily="18" charset="0"/>
                <a:cs typeface="Times New Roman" pitchFamily="18" charset="0"/>
              </a:rPr>
              <a:t>Song song với những giải pháp phát triển năng lực cho người lao động thì người lao động cần rèn luyện phẩm chất…… của mình</a:t>
            </a:r>
          </a:p>
          <a:p>
            <a:pPr marL="0" indent="0">
              <a:buNone/>
            </a:pPr>
            <a:r>
              <a:rPr lang="vi-VN" sz="2400" dirty="0" smtClean="0">
                <a:latin typeface="Times New Roman" pitchFamily="18" charset="0"/>
                <a:cs typeface="Times New Roman" pitchFamily="18" charset="0"/>
              </a:rPr>
              <a:t>a. Cá nhân</a:t>
            </a:r>
          </a:p>
          <a:p>
            <a:pPr marL="0" indent="0">
              <a:buNone/>
            </a:pPr>
            <a:r>
              <a:rPr lang="vi-VN" sz="2400" dirty="0" smtClean="0">
                <a:latin typeface="Times New Roman" pitchFamily="18" charset="0"/>
                <a:cs typeface="Times New Roman" pitchFamily="18" charset="0"/>
              </a:rPr>
              <a:t>b. Chính trị</a:t>
            </a:r>
          </a:p>
          <a:p>
            <a:pPr marL="0" indent="0">
              <a:buNone/>
            </a:pPr>
            <a:r>
              <a:rPr lang="vi-VN" sz="2400" dirty="0" smtClean="0">
                <a:latin typeface="Times New Roman" pitchFamily="18" charset="0"/>
                <a:cs typeface="Times New Roman" pitchFamily="18" charset="0"/>
              </a:rPr>
              <a:t>c. Đạo đức</a:t>
            </a:r>
          </a:p>
          <a:p>
            <a:pPr marL="0" indent="0">
              <a:buNone/>
            </a:pPr>
            <a:r>
              <a:rPr lang="vi-VN" sz="2400" dirty="0" smtClean="0">
                <a:latin typeface="Times New Roman" pitchFamily="18" charset="0"/>
                <a:cs typeface="Times New Roman" pitchFamily="18" charset="0"/>
              </a:rPr>
              <a:t>d. Cả ba đáp án đều sai</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12. </a:t>
            </a:r>
            <a:r>
              <a:rPr lang="vi-VN" sz="2400" b="1" dirty="0" smtClean="0">
                <a:latin typeface="Times New Roman" pitchFamily="18" charset="0"/>
                <a:cs typeface="Times New Roman" pitchFamily="18" charset="0"/>
              </a:rPr>
              <a:t>Theo Hiến pháp 2013, Mọi người có quyền ……. với cơ quan Nhà nước có thẩm quyền về những việc làm trái luật của cơ quan, tổ chức, cá nhân, góp phần thực hiện tiến bộ và công bằng xã hội.</a:t>
            </a:r>
          </a:p>
          <a:p>
            <a:pPr marL="0" indent="0">
              <a:buNone/>
            </a:pPr>
            <a:r>
              <a:rPr lang="vi-VN" sz="2400" dirty="0" smtClean="0">
                <a:latin typeface="Times New Roman" pitchFamily="18" charset="0"/>
                <a:cs typeface="Times New Roman" pitchFamily="18" charset="0"/>
              </a:rPr>
              <a:t>a.  Khiếu nại</a:t>
            </a:r>
          </a:p>
          <a:p>
            <a:pPr marL="0" indent="0">
              <a:buNone/>
            </a:pPr>
            <a:r>
              <a:rPr lang="vi-VN" sz="2400" dirty="0" smtClean="0">
                <a:latin typeface="Times New Roman" pitchFamily="18" charset="0"/>
                <a:cs typeface="Times New Roman" pitchFamily="18" charset="0"/>
              </a:rPr>
              <a:t>b. Tố cáo</a:t>
            </a:r>
          </a:p>
          <a:p>
            <a:pPr marL="0" indent="0">
              <a:buNone/>
            </a:pPr>
            <a:r>
              <a:rPr lang="vi-VN" sz="2400" dirty="0" smtClean="0">
                <a:latin typeface="Times New Roman" pitchFamily="18" charset="0"/>
                <a:cs typeface="Times New Roman" pitchFamily="18" charset="0"/>
              </a:rPr>
              <a:t>c. Khiếu nại, tố cáo</a:t>
            </a:r>
          </a:p>
          <a:p>
            <a:pPr marL="0" indent="0">
              <a:buNone/>
            </a:pPr>
            <a:r>
              <a:rPr lang="vi-VN" sz="2400" dirty="0" smtClean="0">
                <a:latin typeface="Times New Roman" pitchFamily="18" charset="0"/>
                <a:cs typeface="Times New Roman" pitchFamily="18" charset="0"/>
              </a:rPr>
              <a:t>d. Cả ba đáp án đều sai</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13.</a:t>
            </a:r>
            <a:r>
              <a:rPr lang="vi-VN" sz="2400" b="1" dirty="0" smtClean="0">
                <a:latin typeface="Times New Roman" pitchFamily="18" charset="0"/>
                <a:cs typeface="Times New Roman" pitchFamily="18" charset="0"/>
              </a:rPr>
              <a:t> Theo Hiến pháp 2013; Ngoài việc bình đẳng về hưởng quyền, công dân còn bình đẳng trong thực hiện...</a:t>
            </a:r>
          </a:p>
          <a:p>
            <a:pPr marL="0" indent="0">
              <a:buNone/>
            </a:pPr>
            <a:r>
              <a:rPr lang="vi-VN" sz="2400" dirty="0" smtClean="0">
                <a:latin typeface="Times New Roman" pitchFamily="18" charset="0"/>
                <a:cs typeface="Times New Roman" pitchFamily="18" charset="0"/>
              </a:rPr>
              <a:t>a. Nghĩa vụ.               </a:t>
            </a:r>
          </a:p>
          <a:p>
            <a:pPr marL="0" indent="0">
              <a:buNone/>
            </a:pPr>
            <a:r>
              <a:rPr lang="vi-VN" sz="2400" dirty="0" smtClean="0">
                <a:latin typeface="Times New Roman" pitchFamily="18" charset="0"/>
                <a:cs typeface="Times New Roman" pitchFamily="18" charset="0"/>
              </a:rPr>
              <a:t> b. Trách nhiệm.</a:t>
            </a:r>
          </a:p>
          <a:p>
            <a:pPr marL="0" indent="0">
              <a:buNone/>
            </a:pPr>
            <a:r>
              <a:rPr lang="vi-VN" sz="2400" dirty="0" smtClean="0">
                <a:latin typeface="Times New Roman" pitchFamily="18" charset="0"/>
                <a:cs typeface="Times New Roman" pitchFamily="18" charset="0"/>
              </a:rPr>
              <a:t>c. Công việc chung.       </a:t>
            </a:r>
          </a:p>
          <a:p>
            <a:pPr marL="0" indent="0">
              <a:buNone/>
            </a:pPr>
            <a:r>
              <a:rPr lang="vi-VN" sz="2400" dirty="0" smtClean="0">
                <a:latin typeface="Times New Roman" pitchFamily="18" charset="0"/>
                <a:cs typeface="Times New Roman" pitchFamily="18" charset="0"/>
              </a:rPr>
              <a:t>d. Nhu cầu riêng.</a:t>
            </a:r>
            <a:endParaRPr lang="en-US" sz="2400" dirty="0">
              <a:latin typeface="Times New Roman" pitchFamily="18" charset="0"/>
              <a:cs typeface="Times New Roman" pitchFamily="18" charset="0"/>
            </a:endParaRPr>
          </a:p>
        </p:txBody>
      </p:sp>
      <p:sp>
        <p:nvSpPr>
          <p:cNvPr id="4" name="5-Point Star 3"/>
          <p:cNvSpPr/>
          <p:nvPr/>
        </p:nvSpPr>
        <p:spPr>
          <a:xfrm>
            <a:off x="415636" y="137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22563" y="3657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15636" y="4953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79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lnSpcReduction="10000"/>
          </a:bodyPr>
          <a:lstStyle/>
          <a:p>
            <a:pPr marL="0" indent="0">
              <a:buNone/>
            </a:pPr>
            <a:r>
              <a:rPr lang="en-US" sz="2400" b="1" dirty="0" smtClean="0">
                <a:latin typeface="Times New Roman" pitchFamily="18" charset="0"/>
                <a:cs typeface="Times New Roman" pitchFamily="18" charset="0"/>
              </a:rPr>
              <a:t>14.</a:t>
            </a:r>
            <a:r>
              <a:rPr lang="vi-VN" sz="2400" b="1" dirty="0" smtClean="0">
                <a:latin typeface="Times New Roman" pitchFamily="18" charset="0"/>
                <a:cs typeface="Times New Roman" pitchFamily="18" charset="0"/>
              </a:rPr>
              <a:t> Hồ Chí Minh khẳng định: " ……..." là chuẩn mực đạo đức cách mạng quan trọng nhất quy</a:t>
            </a:r>
          </a:p>
          <a:p>
            <a:pPr marL="0" indent="0">
              <a:buNone/>
            </a:pPr>
            <a:r>
              <a:rPr lang="vi-VN" sz="2400" dirty="0" smtClean="0">
                <a:latin typeface="Times New Roman" pitchFamily="18" charset="0"/>
                <a:cs typeface="Times New Roman" pitchFamily="18" charset="0"/>
              </a:rPr>
              <a:t> định hành vi, ứng xử của cá nhân đối với cộng đồng.</a:t>
            </a:r>
          </a:p>
          <a:p>
            <a:pPr marL="0" indent="0">
              <a:buNone/>
            </a:pPr>
            <a:r>
              <a:rPr lang="vi-VN" sz="2400" dirty="0" smtClean="0">
                <a:latin typeface="Times New Roman" pitchFamily="18" charset="0"/>
                <a:cs typeface="Times New Roman" pitchFamily="18" charset="0"/>
              </a:rPr>
              <a:t>a. Trung với nước, hiếu với dân</a:t>
            </a:r>
          </a:p>
          <a:p>
            <a:pPr marL="0" indent="0">
              <a:buNone/>
            </a:pPr>
            <a:r>
              <a:rPr lang="vi-VN" sz="2400" dirty="0" smtClean="0">
                <a:latin typeface="Times New Roman" pitchFamily="18" charset="0"/>
                <a:cs typeface="Times New Roman" pitchFamily="18" charset="0"/>
              </a:rPr>
              <a:t>b. yêu thương con người</a:t>
            </a:r>
          </a:p>
          <a:p>
            <a:pPr marL="0" indent="0">
              <a:buNone/>
            </a:pPr>
            <a:r>
              <a:rPr lang="vi-VN" sz="2400" dirty="0" smtClean="0">
                <a:latin typeface="Times New Roman" pitchFamily="18" charset="0"/>
                <a:cs typeface="Times New Roman" pitchFamily="18" charset="0"/>
              </a:rPr>
              <a:t>c. cần, kiệm, liêm, chính, chí công vô tư</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15. </a:t>
            </a:r>
            <a:r>
              <a:rPr lang="vi-VN" sz="2400" b="1" dirty="0" smtClean="0">
                <a:latin typeface="Times New Roman" pitchFamily="18" charset="0"/>
                <a:cs typeface="Times New Roman" pitchFamily="18" charset="0"/>
              </a:rPr>
              <a:t>Chọn câu đúng nhất, Công dân nước Cộng hoà xã hội chủ nghĩa Việt Nam là người có quốc tịch Việt Nam  được quy định trong:</a:t>
            </a:r>
          </a:p>
          <a:p>
            <a:pPr marL="0" indent="0">
              <a:buNone/>
            </a:pPr>
            <a:r>
              <a:rPr lang="vi-VN" sz="2400" dirty="0" smtClean="0">
                <a:latin typeface="Times New Roman" pitchFamily="18" charset="0"/>
                <a:cs typeface="Times New Roman" pitchFamily="18" charset="0"/>
              </a:rPr>
              <a:t>a. Các bộ luật</a:t>
            </a:r>
          </a:p>
          <a:p>
            <a:pPr marL="0" indent="0">
              <a:buNone/>
            </a:pPr>
            <a:r>
              <a:rPr lang="vi-VN" sz="2400" dirty="0" smtClean="0">
                <a:latin typeface="Times New Roman" pitchFamily="18" charset="0"/>
                <a:cs typeface="Times New Roman" pitchFamily="18" charset="0"/>
              </a:rPr>
              <a:t>b. Văn kiện của Đảng</a:t>
            </a:r>
          </a:p>
          <a:p>
            <a:pPr marL="0" indent="0">
              <a:buNone/>
            </a:pPr>
            <a:r>
              <a:rPr lang="vi-VN" sz="2400" dirty="0" smtClean="0">
                <a:latin typeface="Times New Roman" pitchFamily="18" charset="0"/>
                <a:cs typeface="Times New Roman" pitchFamily="18" charset="0"/>
              </a:rPr>
              <a:t>c. Hiến pháp 2013</a:t>
            </a:r>
          </a:p>
          <a:p>
            <a:pPr marL="0" indent="0">
              <a:buNone/>
            </a:pPr>
            <a:r>
              <a:rPr lang="vi-VN" sz="2400" dirty="0" smtClean="0">
                <a:latin typeface="Times New Roman" pitchFamily="18" charset="0"/>
                <a:cs typeface="Times New Roman" pitchFamily="18" charset="0"/>
              </a:rPr>
              <a:t>d. Cương lĩnh của Đảng</a:t>
            </a:r>
            <a:endParaRPr lang="en-US" sz="2400" dirty="0">
              <a:latin typeface="Times New Roman" pitchFamily="18" charset="0"/>
              <a:cs typeface="Times New Roman" pitchFamily="18" charset="0"/>
            </a:endParaRPr>
          </a:p>
        </p:txBody>
      </p:sp>
      <p:sp>
        <p:nvSpPr>
          <p:cNvPr id="4" name="5-Point Star 3"/>
          <p:cNvSpPr/>
          <p:nvPr/>
        </p:nvSpPr>
        <p:spPr>
          <a:xfrm>
            <a:off x="415636" y="1600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15636" y="5029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7325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305800" cy="6477000"/>
          </a:xfrm>
        </p:spPr>
        <p:txBody>
          <a:bodyPr>
            <a:normAutofit fontScale="92500" lnSpcReduction="10000"/>
          </a:bodyPr>
          <a:lstStyle/>
          <a:p>
            <a:pPr marL="0" indent="0">
              <a:buNone/>
            </a:pPr>
            <a:r>
              <a:rPr lang="en-US" sz="2400" b="1" dirty="0" smtClean="0">
                <a:latin typeface="Times New Roman" pitchFamily="18" charset="0"/>
                <a:cs typeface="Times New Roman" pitchFamily="18" charset="0"/>
              </a:rPr>
              <a:t>16.</a:t>
            </a:r>
            <a:r>
              <a:rPr lang="vi-VN" sz="2400" b="1" dirty="0" smtClean="0">
                <a:latin typeface="Times New Roman" pitchFamily="18" charset="0"/>
                <a:cs typeface="Times New Roman" pitchFamily="18" charset="0"/>
              </a:rPr>
              <a:t> Chọn phương án đúng nhất : Sinh viên là người công dân tốt, người lao động tốt cần phải...</a:t>
            </a:r>
          </a:p>
          <a:p>
            <a:pPr marL="0" indent="0">
              <a:buNone/>
            </a:pPr>
            <a:r>
              <a:rPr lang="vi-VN" sz="2400" dirty="0" smtClean="0">
                <a:latin typeface="Times New Roman" pitchFamily="18" charset="0"/>
                <a:cs typeface="Times New Roman" pitchFamily="18" charset="0"/>
              </a:rPr>
              <a:t>a. Có động cơ học tập đúng đắn, có lối sống lành mạnh, nhận thức rõ đạo đức nghề nghiệp </a:t>
            </a:r>
          </a:p>
          <a:p>
            <a:pPr marL="0" indent="0">
              <a:buNone/>
            </a:pPr>
            <a:r>
              <a:rPr lang="vi-VN" sz="2400" dirty="0" smtClean="0">
                <a:latin typeface="Times New Roman" pitchFamily="18" charset="0"/>
                <a:cs typeface="Times New Roman" pitchFamily="18" charset="0"/>
              </a:rPr>
              <a:t>b. Có lối sống thực dụng</a:t>
            </a:r>
          </a:p>
          <a:p>
            <a:pPr marL="0" indent="0">
              <a:buNone/>
            </a:pPr>
            <a:r>
              <a:rPr lang="vi-VN" sz="2400" dirty="0" smtClean="0">
                <a:latin typeface="Times New Roman" pitchFamily="18" charset="0"/>
                <a:cs typeface="Times New Roman" pitchFamily="18" charset="0"/>
              </a:rPr>
              <a:t>c. Có đạo đức tốt</a:t>
            </a:r>
          </a:p>
          <a:p>
            <a:pPr marL="0" indent="0">
              <a:buNone/>
            </a:pPr>
            <a:r>
              <a:rPr lang="vi-VN" sz="2400" dirty="0" smtClean="0">
                <a:latin typeface="Times New Roman" pitchFamily="18" charset="0"/>
                <a:cs typeface="Times New Roman" pitchFamily="18" charset="0"/>
              </a:rPr>
              <a:t>d. Có trình độ</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17. </a:t>
            </a:r>
            <a:r>
              <a:rPr lang="vi-VN" sz="2400" b="1" dirty="0" smtClean="0">
                <a:latin typeface="Times New Roman" pitchFamily="18" charset="0"/>
                <a:cs typeface="Times New Roman" pitchFamily="18" charset="0"/>
              </a:rPr>
              <a:t>Chọn phương án trả lời đúng nhất "Người lao động tốt là…"</a:t>
            </a:r>
          </a:p>
          <a:p>
            <a:pPr marL="0" indent="0">
              <a:buNone/>
            </a:pPr>
            <a:r>
              <a:rPr lang="vi-VN" sz="2400" dirty="0" smtClean="0">
                <a:latin typeface="Times New Roman" pitchFamily="18" charset="0"/>
                <a:cs typeface="Times New Roman" pitchFamily="18" charset="0"/>
              </a:rPr>
              <a:t>a. Người công dân tốt đang ở độ tuổi lao động</a:t>
            </a:r>
          </a:p>
          <a:p>
            <a:pPr marL="0" indent="0">
              <a:buNone/>
            </a:pPr>
            <a:r>
              <a:rPr lang="vi-VN" sz="2400" dirty="0" smtClean="0">
                <a:latin typeface="Times New Roman" pitchFamily="18" charset="0"/>
                <a:cs typeface="Times New Roman" pitchFamily="18" charset="0"/>
              </a:rPr>
              <a:t>b. Người chấp hành kỷ luật lao động</a:t>
            </a:r>
          </a:p>
          <a:p>
            <a:pPr marL="0" indent="0">
              <a:buNone/>
            </a:pPr>
            <a:r>
              <a:rPr lang="vi-VN" sz="2400" dirty="0" smtClean="0">
                <a:latin typeface="Times New Roman" pitchFamily="18" charset="0"/>
                <a:cs typeface="Times New Roman" pitchFamily="18" charset="0"/>
              </a:rPr>
              <a:t>c. Người yêu nghề</a:t>
            </a:r>
          </a:p>
          <a:p>
            <a:pPr marL="0" indent="0">
              <a:buNone/>
            </a:pPr>
            <a:r>
              <a:rPr lang="vi-VN" sz="2400" dirty="0" smtClean="0">
                <a:latin typeface="Times New Roman" pitchFamily="18" charset="0"/>
                <a:cs typeface="Times New Roman" pitchFamily="18" charset="0"/>
              </a:rPr>
              <a:t>d. Người tự chủ trong công việc, đoàn kết với tập thể</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18.</a:t>
            </a:r>
            <a:r>
              <a:rPr lang="vi-VN" sz="2400" b="1" dirty="0" smtClean="0">
                <a:latin typeface="Times New Roman" pitchFamily="18" charset="0"/>
                <a:cs typeface="Times New Roman" pitchFamily="18" charset="0"/>
              </a:rPr>
              <a:t> Theo Hiến pháp năm 2013 quy định, học tập là...</a:t>
            </a:r>
          </a:p>
          <a:p>
            <a:pPr marL="0" indent="0">
              <a:buNone/>
            </a:pPr>
            <a:r>
              <a:rPr lang="vi-VN" sz="2400" dirty="0" smtClean="0">
                <a:latin typeface="Times New Roman" pitchFamily="18" charset="0"/>
                <a:cs typeface="Times New Roman" pitchFamily="18" charset="0"/>
              </a:rPr>
              <a:t>a. Nghĩa vụ của công dân                  </a:t>
            </a:r>
          </a:p>
          <a:p>
            <a:pPr marL="0" indent="0">
              <a:buNone/>
            </a:pPr>
            <a:r>
              <a:rPr lang="vi-VN" sz="2400" dirty="0" smtClean="0">
                <a:latin typeface="Times New Roman" pitchFamily="18" charset="0"/>
                <a:cs typeface="Times New Roman" pitchFamily="18" charset="0"/>
              </a:rPr>
              <a:t>b. Quyền của công dân</a:t>
            </a:r>
          </a:p>
          <a:p>
            <a:pPr marL="0" indent="0">
              <a:buNone/>
            </a:pPr>
            <a:r>
              <a:rPr lang="vi-VN" sz="2400" dirty="0" smtClean="0">
                <a:latin typeface="Times New Roman" pitchFamily="18" charset="0"/>
                <a:cs typeface="Times New Roman" pitchFamily="18" charset="0"/>
              </a:rPr>
              <a:t>c. Trách nhiệm của công dân             </a:t>
            </a:r>
          </a:p>
          <a:p>
            <a:pPr marL="0" indent="0">
              <a:buNone/>
            </a:pPr>
            <a:r>
              <a:rPr lang="vi-VN" sz="2400" dirty="0" smtClean="0">
                <a:latin typeface="Times New Roman" pitchFamily="18" charset="0"/>
                <a:cs typeface="Times New Roman" pitchFamily="18" charset="0"/>
              </a:rPr>
              <a:t>d. Quyền và nghĩa vụ của công dân</a:t>
            </a:r>
            <a:endParaRPr lang="en-US" sz="2400" dirty="0">
              <a:latin typeface="Times New Roman" pitchFamily="18" charset="0"/>
              <a:cs typeface="Times New Roman" pitchFamily="18" charset="0"/>
            </a:endParaRPr>
          </a:p>
        </p:txBody>
      </p:sp>
      <p:sp>
        <p:nvSpPr>
          <p:cNvPr id="4" name="5-Point Star 3"/>
          <p:cNvSpPr/>
          <p:nvPr/>
        </p:nvSpPr>
        <p:spPr>
          <a:xfrm>
            <a:off x="415636" y="838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2971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57200" y="5943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419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705600"/>
          </a:xfrm>
        </p:spPr>
        <p:txBody>
          <a:bodyPr>
            <a:normAutofit/>
          </a:bodyPr>
          <a:lstStyle/>
          <a:p>
            <a:pPr marL="0" indent="0">
              <a:buNone/>
            </a:pPr>
            <a:r>
              <a:rPr lang="en-US" sz="2400" b="1" dirty="0" smtClean="0">
                <a:latin typeface="Times New Roman" pitchFamily="18" charset="0"/>
                <a:cs typeface="Times New Roman" pitchFamily="18" charset="0"/>
              </a:rPr>
              <a:t>19. </a:t>
            </a:r>
            <a:r>
              <a:rPr lang="vi-VN" sz="2400" b="1" dirty="0" smtClean="0">
                <a:latin typeface="Times New Roman" pitchFamily="18" charset="0"/>
                <a:cs typeface="Times New Roman" pitchFamily="18" charset="0"/>
              </a:rPr>
              <a:t>Người lao động tốt là người có đầy đủ các yếu tố:</a:t>
            </a:r>
          </a:p>
          <a:p>
            <a:pPr marL="0" indent="0">
              <a:buNone/>
            </a:pPr>
            <a:r>
              <a:rPr lang="vi-VN" sz="2400" dirty="0" smtClean="0">
                <a:latin typeface="Times New Roman" pitchFamily="18" charset="0"/>
                <a:cs typeface="Times New Roman" pitchFamily="18" charset="0"/>
              </a:rPr>
              <a:t>a. Cả “đức” và “tài”. </a:t>
            </a:r>
          </a:p>
          <a:p>
            <a:pPr marL="0" indent="0">
              <a:buNone/>
            </a:pPr>
            <a:r>
              <a:rPr lang="vi-VN" sz="2400" dirty="0" smtClean="0">
                <a:latin typeface="Times New Roman" pitchFamily="18" charset="0"/>
                <a:cs typeface="Times New Roman" pitchFamily="18" charset="0"/>
              </a:rPr>
              <a:t>b."Trí" và "lực"</a:t>
            </a:r>
          </a:p>
          <a:p>
            <a:pPr marL="0" indent="0">
              <a:buNone/>
            </a:pPr>
            <a:r>
              <a:rPr lang="vi-VN" sz="2400" dirty="0" smtClean="0">
                <a:latin typeface="Times New Roman" pitchFamily="18" charset="0"/>
                <a:cs typeface="Times New Roman" pitchFamily="18" charset="0"/>
              </a:rPr>
              <a:t>c. "Đức" và "lực"</a:t>
            </a:r>
          </a:p>
          <a:p>
            <a:pPr marL="0" indent="0">
              <a:buNone/>
            </a:pPr>
            <a:r>
              <a:rPr lang="vi-VN" sz="2400" dirty="0" smtClean="0">
                <a:latin typeface="Times New Roman" pitchFamily="18" charset="0"/>
                <a:cs typeface="Times New Roman" pitchFamily="18" charset="0"/>
              </a:rPr>
              <a:t>d."Tài" và "lực“</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20. </a:t>
            </a:r>
            <a:r>
              <a:rPr lang="vi-VN" sz="2400" b="1" dirty="0" smtClean="0">
                <a:latin typeface="Times New Roman" pitchFamily="18" charset="0"/>
                <a:cs typeface="Times New Roman" pitchFamily="18" charset="0"/>
              </a:rPr>
              <a:t>Lao động là: </a:t>
            </a:r>
          </a:p>
          <a:p>
            <a:pPr marL="0" indent="0">
              <a:buNone/>
            </a:pPr>
            <a:r>
              <a:rPr lang="vi-VN" sz="2400" dirty="0" smtClean="0">
                <a:latin typeface="Times New Roman" pitchFamily="18" charset="0"/>
                <a:cs typeface="Times New Roman" pitchFamily="18" charset="0"/>
              </a:rPr>
              <a:t>a. Trách nhiệm của công dân</a:t>
            </a:r>
          </a:p>
          <a:p>
            <a:pPr marL="0" indent="0">
              <a:buNone/>
            </a:pPr>
            <a:r>
              <a:rPr lang="vi-VN" sz="2400" dirty="0" smtClean="0">
                <a:latin typeface="Times New Roman" pitchFamily="18" charset="0"/>
                <a:cs typeface="Times New Roman" pitchFamily="18" charset="0"/>
              </a:rPr>
              <a:t>b. Quyền và nghĩa vụ của công dân </a:t>
            </a:r>
          </a:p>
          <a:p>
            <a:pPr marL="0" indent="0">
              <a:buNone/>
            </a:pPr>
            <a:r>
              <a:rPr lang="vi-VN" sz="2400" dirty="0" smtClean="0">
                <a:latin typeface="Times New Roman" pitchFamily="18" charset="0"/>
                <a:cs typeface="Times New Roman" pitchFamily="18" charset="0"/>
              </a:rPr>
              <a:t>c. Xây dựng đất nước</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21. </a:t>
            </a:r>
            <a:r>
              <a:rPr lang="vi-VN" sz="2400" b="1" dirty="0" smtClean="0">
                <a:latin typeface="Times New Roman" pitchFamily="18" charset="0"/>
                <a:cs typeface="Times New Roman" pitchFamily="18" charset="0"/>
              </a:rPr>
              <a:t>Trẻ em được gia đình, xã hội và Nhà nước....</a:t>
            </a:r>
          </a:p>
          <a:p>
            <a:pPr marL="0" indent="0">
              <a:buNone/>
            </a:pPr>
            <a:r>
              <a:rPr lang="vi-VN" sz="2400" dirty="0" smtClean="0">
                <a:latin typeface="Times New Roman" pitchFamily="18" charset="0"/>
                <a:cs typeface="Times New Roman" pitchFamily="18" charset="0"/>
              </a:rPr>
              <a:t>a. Bảo vệ</a:t>
            </a:r>
          </a:p>
          <a:p>
            <a:pPr marL="0" indent="0">
              <a:buNone/>
            </a:pPr>
            <a:r>
              <a:rPr lang="vi-VN" sz="2400" dirty="0" smtClean="0">
                <a:latin typeface="Times New Roman" pitchFamily="18" charset="0"/>
                <a:cs typeface="Times New Roman" pitchFamily="18" charset="0"/>
              </a:rPr>
              <a:t>b. Chăm sóc</a:t>
            </a:r>
          </a:p>
          <a:p>
            <a:pPr marL="0" indent="0">
              <a:buNone/>
            </a:pPr>
            <a:r>
              <a:rPr lang="vi-VN" sz="2400" dirty="0" smtClean="0">
                <a:latin typeface="Times New Roman" pitchFamily="18" charset="0"/>
                <a:cs typeface="Times New Roman" pitchFamily="18" charset="0"/>
              </a:rPr>
              <a:t>c. Giáo dục</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a:latin typeface="Times New Roman" pitchFamily="18" charset="0"/>
              <a:cs typeface="Times New Roman" pitchFamily="18" charset="0"/>
            </a:endParaRPr>
          </a:p>
        </p:txBody>
      </p:sp>
      <p:sp>
        <p:nvSpPr>
          <p:cNvPr id="4" name="5-Point Star 3"/>
          <p:cNvSpPr/>
          <p:nvPr/>
        </p:nvSpPr>
        <p:spPr>
          <a:xfrm>
            <a:off x="419099" y="3276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19099" y="68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29490" y="6400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561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
            <a:ext cx="8915400" cy="6248400"/>
          </a:xfrm>
        </p:spPr>
        <p:txBody>
          <a:bodyPr>
            <a:noAutofit/>
          </a:bodyPr>
          <a:lstStyle/>
          <a:p>
            <a:pPr marL="0" indent="0">
              <a:buNone/>
            </a:pPr>
            <a:r>
              <a:rPr lang="en-US" sz="2200" b="1" dirty="0" smtClean="0">
                <a:latin typeface="Times New Roman" pitchFamily="18" charset="0"/>
                <a:cs typeface="Times New Roman" pitchFamily="18" charset="0"/>
              </a:rPr>
              <a:t>22. </a:t>
            </a:r>
            <a:r>
              <a:rPr lang="vi-VN" sz="2200" b="1" dirty="0" smtClean="0">
                <a:latin typeface="Times New Roman" pitchFamily="18" charset="0"/>
                <a:cs typeface="Times New Roman" pitchFamily="18" charset="0"/>
              </a:rPr>
              <a:t>Độ tuổi lao động của công dân Việt Nam hiện nay được quy định bởi:</a:t>
            </a:r>
          </a:p>
          <a:p>
            <a:pPr marL="0" indent="0">
              <a:buNone/>
            </a:pPr>
            <a:r>
              <a:rPr lang="vi-VN" sz="2200" dirty="0" smtClean="0">
                <a:latin typeface="Times New Roman" pitchFamily="18" charset="0"/>
                <a:cs typeface="Times New Roman" pitchFamily="18" charset="0"/>
              </a:rPr>
              <a:t> a. Người sử dụng lao động</a:t>
            </a:r>
          </a:p>
          <a:p>
            <a:pPr marL="0" indent="0">
              <a:buNone/>
            </a:pPr>
            <a:r>
              <a:rPr lang="vi-VN" sz="2200" dirty="0" smtClean="0">
                <a:latin typeface="Times New Roman" pitchFamily="18" charset="0"/>
                <a:cs typeface="Times New Roman" pitchFamily="18" charset="0"/>
              </a:rPr>
              <a:t> b. Người lao động </a:t>
            </a:r>
          </a:p>
          <a:p>
            <a:pPr marL="0" indent="0">
              <a:buNone/>
            </a:pPr>
            <a:r>
              <a:rPr lang="vi-VN" sz="2200" dirty="0" smtClean="0">
                <a:latin typeface="Times New Roman" pitchFamily="18" charset="0"/>
                <a:cs typeface="Times New Roman" pitchFamily="18" charset="0"/>
              </a:rPr>
              <a:t> c. Bộ lao động</a:t>
            </a:r>
          </a:p>
          <a:p>
            <a:pPr marL="0" indent="0">
              <a:buNone/>
            </a:pPr>
            <a:r>
              <a:rPr lang="vi-VN" sz="2200" dirty="0" smtClean="0">
                <a:latin typeface="Times New Roman" pitchFamily="18" charset="0"/>
                <a:cs typeface="Times New Roman" pitchFamily="18" charset="0"/>
              </a:rPr>
              <a:t>d. Bộ luật Lao động hiện hành</a:t>
            </a:r>
            <a:endParaRPr lang="en-US" sz="2200" dirty="0" smtClean="0">
              <a:latin typeface="Times New Roman" pitchFamily="18" charset="0"/>
              <a:cs typeface="Times New Roman" pitchFamily="18" charset="0"/>
            </a:endParaRPr>
          </a:p>
          <a:p>
            <a:pPr marL="0" indent="0">
              <a:buNone/>
            </a:pPr>
            <a:r>
              <a:rPr lang="en-US" sz="2200" b="1" dirty="0" smtClean="0">
                <a:latin typeface="Times New Roman" pitchFamily="18" charset="0"/>
                <a:cs typeface="Times New Roman" pitchFamily="18" charset="0"/>
              </a:rPr>
              <a:t>23.</a:t>
            </a:r>
            <a:r>
              <a:rPr lang="vi-VN" sz="2200" b="1" dirty="0" smtClean="0">
                <a:latin typeface="Times New Roman" pitchFamily="18" charset="0"/>
                <a:cs typeface="Times New Roman" pitchFamily="18" charset="0"/>
              </a:rPr>
              <a:t> Kết quả tốt nghiệp trình độ đào tạo trung cấp nghề:</a:t>
            </a:r>
          </a:p>
          <a:p>
            <a:pPr marL="0" indent="0">
              <a:buNone/>
            </a:pPr>
            <a:r>
              <a:rPr lang="vi-VN" sz="2200" dirty="0" smtClean="0">
                <a:latin typeface="Times New Roman" pitchFamily="18" charset="0"/>
                <a:cs typeface="Times New Roman" pitchFamily="18" charset="0"/>
              </a:rPr>
              <a:t>a. Được cấp theo Luật Giáo dục nghề nghiệp </a:t>
            </a:r>
          </a:p>
          <a:p>
            <a:pPr marL="0" indent="0">
              <a:buNone/>
            </a:pPr>
            <a:r>
              <a:rPr lang="vi-VN" sz="2200" dirty="0" smtClean="0">
                <a:latin typeface="Times New Roman" pitchFamily="18" charset="0"/>
                <a:cs typeface="Times New Roman" pitchFamily="18" charset="0"/>
              </a:rPr>
              <a:t>b. Là một trong những cơ sở xác định vị trí việc làm</a:t>
            </a:r>
          </a:p>
          <a:p>
            <a:pPr marL="0" indent="0">
              <a:buNone/>
            </a:pPr>
            <a:r>
              <a:rPr lang="vi-VN" sz="2200" dirty="0" smtClean="0">
                <a:latin typeface="Times New Roman" pitchFamily="18" charset="0"/>
                <a:cs typeface="Times New Roman" pitchFamily="18" charset="0"/>
              </a:rPr>
              <a:t>c. Là một trong những cơ sở xác định mức lương</a:t>
            </a:r>
          </a:p>
          <a:p>
            <a:pPr marL="0" indent="0">
              <a:buNone/>
            </a:pPr>
            <a:r>
              <a:rPr lang="vi-VN" sz="2200" dirty="0" smtClean="0">
                <a:latin typeface="Times New Roman" pitchFamily="18" charset="0"/>
                <a:cs typeface="Times New Roman" pitchFamily="18" charset="0"/>
              </a:rPr>
              <a:t>d. Tất cả các đáp án của câu này đều đúng</a:t>
            </a:r>
            <a:endParaRPr lang="en-US" sz="2200" dirty="0" smtClean="0">
              <a:latin typeface="Times New Roman" pitchFamily="18" charset="0"/>
              <a:cs typeface="Times New Roman" pitchFamily="18" charset="0"/>
            </a:endParaRPr>
          </a:p>
          <a:p>
            <a:pPr marL="0" indent="0">
              <a:buNone/>
            </a:pPr>
            <a:r>
              <a:rPr lang="en-US" sz="2200" b="1" dirty="0" smtClean="0">
                <a:latin typeface="Times New Roman" pitchFamily="18" charset="0"/>
                <a:cs typeface="Times New Roman" pitchFamily="18" charset="0"/>
              </a:rPr>
              <a:t>24. </a:t>
            </a:r>
            <a:r>
              <a:rPr lang="vi-VN" sz="2200" b="1" dirty="0" smtClean="0">
                <a:latin typeface="Times New Roman" pitchFamily="18" charset="0"/>
                <a:cs typeface="Times New Roman" pitchFamily="18" charset="0"/>
              </a:rPr>
              <a:t>Người lao động cần xác định vị trí, việc làm phù hợp với ngành nghề đã được đào tạo nhằm góp phần: </a:t>
            </a:r>
          </a:p>
          <a:p>
            <a:pPr marL="0" indent="0">
              <a:buNone/>
            </a:pPr>
            <a:r>
              <a:rPr lang="vi-VN" sz="2200" dirty="0" smtClean="0">
                <a:latin typeface="Times New Roman" pitchFamily="18" charset="0"/>
                <a:cs typeface="Times New Roman" pitchFamily="18" charset="0"/>
              </a:rPr>
              <a:t>a. Xây dựng kinh tế độc lập</a:t>
            </a:r>
          </a:p>
          <a:p>
            <a:pPr marL="0" indent="0">
              <a:buNone/>
            </a:pPr>
            <a:r>
              <a:rPr lang="vi-VN" sz="2200" dirty="0" smtClean="0">
                <a:latin typeface="Times New Roman" pitchFamily="18" charset="0"/>
                <a:cs typeface="Times New Roman" pitchFamily="18" charset="0"/>
              </a:rPr>
              <a:t>b. Xây dựng nghề nghiệp</a:t>
            </a:r>
          </a:p>
          <a:p>
            <a:pPr marL="0" indent="0">
              <a:buNone/>
            </a:pPr>
            <a:r>
              <a:rPr lang="vi-VN" sz="2200" dirty="0" smtClean="0">
                <a:latin typeface="Times New Roman" pitchFamily="18" charset="0"/>
                <a:cs typeface="Times New Roman" pitchFamily="18" charset="0"/>
              </a:rPr>
              <a:t>c. Xây dựng môi trường lao động tốt</a:t>
            </a:r>
          </a:p>
          <a:p>
            <a:pPr marL="0" indent="0">
              <a:buNone/>
            </a:pPr>
            <a:r>
              <a:rPr lang="vi-VN" sz="2200" dirty="0" smtClean="0">
                <a:latin typeface="Times New Roman" pitchFamily="18" charset="0"/>
                <a:cs typeface="Times New Roman" pitchFamily="18" charset="0"/>
              </a:rPr>
              <a:t>d. Xây dựng quê hương </a:t>
            </a:r>
            <a:endParaRPr lang="en-US" sz="2200" dirty="0">
              <a:latin typeface="Times New Roman" pitchFamily="18" charset="0"/>
              <a:cs typeface="Times New Roman" pitchFamily="18" charset="0"/>
            </a:endParaRPr>
          </a:p>
        </p:txBody>
      </p:sp>
      <p:sp>
        <p:nvSpPr>
          <p:cNvPr id="4" name="5-Point Star 3"/>
          <p:cNvSpPr/>
          <p:nvPr/>
        </p:nvSpPr>
        <p:spPr>
          <a:xfrm>
            <a:off x="228599" y="1828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228599" y="3886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228600" y="4953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2365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229600" cy="6477000"/>
          </a:xfrm>
        </p:spPr>
        <p:txBody>
          <a:bodyPr>
            <a:normAutofit fontScale="92500" lnSpcReduction="10000"/>
          </a:bodyPr>
          <a:lstStyle/>
          <a:p>
            <a:pPr marL="0" indent="0">
              <a:buNone/>
            </a:pPr>
            <a:r>
              <a:rPr lang="en-US" sz="2400" b="1" dirty="0" smtClean="0">
                <a:latin typeface="Times New Roman" pitchFamily="18" charset="0"/>
                <a:cs typeface="Times New Roman" pitchFamily="18" charset="0"/>
              </a:rPr>
              <a:t>25. </a:t>
            </a:r>
            <a:r>
              <a:rPr lang="vi-VN" sz="2400" b="1" dirty="0" smtClean="0">
                <a:latin typeface="Times New Roman" pitchFamily="18" charset="0"/>
                <a:cs typeface="Times New Roman" pitchFamily="18" charset="0"/>
              </a:rPr>
              <a:t>Nếu người lao động vô kỷ luật sẽ gây ảnh hưởng đến …...</a:t>
            </a:r>
          </a:p>
          <a:p>
            <a:pPr marL="0" indent="0">
              <a:buNone/>
            </a:pPr>
            <a:r>
              <a:rPr lang="vi-VN" sz="2400" dirty="0" smtClean="0">
                <a:latin typeface="Times New Roman" pitchFamily="18" charset="0"/>
                <a:cs typeface="Times New Roman" pitchFamily="18" charset="0"/>
              </a:rPr>
              <a:t>a. Người lao động khác</a:t>
            </a:r>
          </a:p>
          <a:p>
            <a:pPr marL="0" indent="0">
              <a:buNone/>
            </a:pPr>
            <a:r>
              <a:rPr lang="vi-VN" sz="2400" dirty="0" smtClean="0">
                <a:latin typeface="Times New Roman" pitchFamily="18" charset="0"/>
                <a:cs typeface="Times New Roman" pitchFamily="18" charset="0"/>
              </a:rPr>
              <a:t>b. Tập thể trong tổ chức và xã hội</a:t>
            </a:r>
          </a:p>
          <a:p>
            <a:pPr marL="0" indent="0">
              <a:buNone/>
            </a:pPr>
            <a:r>
              <a:rPr lang="vi-VN" sz="2400" dirty="0" smtClean="0">
                <a:latin typeface="Times New Roman" pitchFamily="18" charset="0"/>
                <a:cs typeface="Times New Roman" pitchFamily="18" charset="0"/>
              </a:rPr>
              <a:t>c. Hiệu quả hoạt động sản xuất, kinh doanh</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26.</a:t>
            </a:r>
            <a:r>
              <a:rPr lang="vi-VN" sz="2400" b="1" dirty="0" smtClean="0">
                <a:latin typeface="Times New Roman" pitchFamily="18" charset="0"/>
                <a:cs typeface="Times New Roman" pitchFamily="18" charset="0"/>
              </a:rPr>
              <a:t> Hiến pháp 2013 quy định: Công dân Việt Nam từ bao nhiêu tuổi có quyền biểu quyết khi Nhà nước tổ chức trưng cầu dân ý?</a:t>
            </a:r>
          </a:p>
          <a:p>
            <a:pPr marL="0" indent="0">
              <a:buNone/>
            </a:pPr>
            <a:r>
              <a:rPr lang="vi-VN" sz="2400" dirty="0" smtClean="0">
                <a:latin typeface="Times New Roman" pitchFamily="18" charset="0"/>
                <a:cs typeface="Times New Roman" pitchFamily="18" charset="0"/>
              </a:rPr>
              <a:t>a.  Từ Đủ 18 tuổi</a:t>
            </a:r>
          </a:p>
          <a:p>
            <a:pPr marL="0" indent="0">
              <a:buNone/>
            </a:pPr>
            <a:r>
              <a:rPr lang="vi-VN" sz="2400" dirty="0" smtClean="0">
                <a:latin typeface="Times New Roman" pitchFamily="18" charset="0"/>
                <a:cs typeface="Times New Roman" pitchFamily="18" charset="0"/>
              </a:rPr>
              <a:t>b.  Từ Đủ 19 tuổi</a:t>
            </a:r>
          </a:p>
          <a:p>
            <a:pPr marL="0" indent="0">
              <a:buNone/>
            </a:pPr>
            <a:r>
              <a:rPr lang="vi-VN" sz="2400" dirty="0" smtClean="0">
                <a:latin typeface="Times New Roman" pitchFamily="18" charset="0"/>
                <a:cs typeface="Times New Roman" pitchFamily="18" charset="0"/>
              </a:rPr>
              <a:t>c.Từ  Đủ 20 tuổi</a:t>
            </a:r>
          </a:p>
          <a:p>
            <a:pPr marL="457200" indent="-457200">
              <a:buAutoNum type="alphaLcPeriod" startAt="4"/>
            </a:pPr>
            <a:r>
              <a:rPr lang="vi-VN" sz="2400" dirty="0" smtClean="0">
                <a:latin typeface="Times New Roman" pitchFamily="18" charset="0"/>
                <a:cs typeface="Times New Roman" pitchFamily="18" charset="0"/>
              </a:rPr>
              <a:t>Từ Đủ 21 tuổi</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27.</a:t>
            </a:r>
            <a:r>
              <a:rPr lang="vi-VN" sz="2400" b="1" dirty="0" smtClean="0">
                <a:latin typeface="Times New Roman" pitchFamily="18" charset="0"/>
                <a:cs typeface="Times New Roman" pitchFamily="18" charset="0"/>
              </a:rPr>
              <a:t> Hiến pháp 2013 quy định: Nghĩa vụ…….của công dân là trung thành và bảo vệ tổ quốc Cộng hòa xã hội chủ nghĩa Việt Nam.</a:t>
            </a:r>
          </a:p>
          <a:p>
            <a:pPr marL="0" indent="0">
              <a:buNone/>
            </a:pPr>
            <a:r>
              <a:rPr lang="vi-VN" sz="2400" dirty="0" smtClean="0">
                <a:latin typeface="Times New Roman" pitchFamily="18" charset="0"/>
                <a:cs typeface="Times New Roman" pitchFamily="18" charset="0"/>
              </a:rPr>
              <a:t>a. Cao cả</a:t>
            </a:r>
          </a:p>
          <a:p>
            <a:pPr marL="0" indent="0">
              <a:buNone/>
            </a:pPr>
            <a:r>
              <a:rPr lang="vi-VN" sz="2400" dirty="0" smtClean="0">
                <a:latin typeface="Times New Roman" pitchFamily="18" charset="0"/>
                <a:cs typeface="Times New Roman" pitchFamily="18" charset="0"/>
              </a:rPr>
              <a:t>b. Quan trọng</a:t>
            </a:r>
          </a:p>
          <a:p>
            <a:pPr marL="0" indent="0">
              <a:buNone/>
            </a:pPr>
            <a:r>
              <a:rPr lang="vi-VN" sz="2400" dirty="0" smtClean="0">
                <a:latin typeface="Times New Roman" pitchFamily="18" charset="0"/>
                <a:cs typeface="Times New Roman" pitchFamily="18" charset="0"/>
              </a:rPr>
              <a:t>c. Thiêng liêng</a:t>
            </a:r>
          </a:p>
          <a:p>
            <a:pPr marL="0" indent="0">
              <a:buNone/>
            </a:pPr>
            <a:r>
              <a:rPr lang="vi-VN" sz="2400" dirty="0" smtClean="0">
                <a:latin typeface="Times New Roman" pitchFamily="18" charset="0"/>
                <a:cs typeface="Times New Roman" pitchFamily="18" charset="0"/>
              </a:rPr>
              <a:t>d. Quyết định</a:t>
            </a:r>
            <a:endParaRPr lang="en-US" sz="2400" dirty="0">
              <a:latin typeface="Times New Roman" pitchFamily="18" charset="0"/>
              <a:cs typeface="Times New Roman" pitchFamily="18" charset="0"/>
            </a:endParaRPr>
          </a:p>
        </p:txBody>
      </p:sp>
      <p:sp>
        <p:nvSpPr>
          <p:cNvPr id="4" name="5-Point Star 3"/>
          <p:cNvSpPr/>
          <p:nvPr/>
        </p:nvSpPr>
        <p:spPr>
          <a:xfrm>
            <a:off x="477980" y="1634836"/>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0271" y="2743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5-Point Star 6"/>
          <p:cNvSpPr/>
          <p:nvPr/>
        </p:nvSpPr>
        <p:spPr>
          <a:xfrm>
            <a:off x="450271" y="556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207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down)">
                                      <p:cBhvr>
                                        <p:cTn id="43" dur="580">
                                          <p:stCondLst>
                                            <p:cond delay="0"/>
                                          </p:stCondLst>
                                        </p:cTn>
                                        <p:tgtEl>
                                          <p:spTgt spid="7"/>
                                        </p:tgtEl>
                                      </p:cBhvr>
                                    </p:animEffect>
                                    <p:anim calcmode="lin" valueType="num">
                                      <p:cBhvr>
                                        <p:cTn id="4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49" dur="26">
                                          <p:stCondLst>
                                            <p:cond delay="650"/>
                                          </p:stCondLst>
                                        </p:cTn>
                                        <p:tgtEl>
                                          <p:spTgt spid="7"/>
                                        </p:tgtEl>
                                      </p:cBhvr>
                                      <p:to x="100000" y="60000"/>
                                    </p:animScale>
                                    <p:animScale>
                                      <p:cBhvr>
                                        <p:cTn id="50" dur="166" decel="50000">
                                          <p:stCondLst>
                                            <p:cond delay="676"/>
                                          </p:stCondLst>
                                        </p:cTn>
                                        <p:tgtEl>
                                          <p:spTgt spid="7"/>
                                        </p:tgtEl>
                                      </p:cBhvr>
                                      <p:to x="100000" y="100000"/>
                                    </p:animScale>
                                    <p:animScale>
                                      <p:cBhvr>
                                        <p:cTn id="51" dur="26">
                                          <p:stCondLst>
                                            <p:cond delay="1312"/>
                                          </p:stCondLst>
                                        </p:cTn>
                                        <p:tgtEl>
                                          <p:spTgt spid="7"/>
                                        </p:tgtEl>
                                      </p:cBhvr>
                                      <p:to x="100000" y="80000"/>
                                    </p:animScale>
                                    <p:animScale>
                                      <p:cBhvr>
                                        <p:cTn id="52" dur="166" decel="50000">
                                          <p:stCondLst>
                                            <p:cond delay="1338"/>
                                          </p:stCondLst>
                                        </p:cTn>
                                        <p:tgtEl>
                                          <p:spTgt spid="7"/>
                                        </p:tgtEl>
                                      </p:cBhvr>
                                      <p:to x="100000" y="100000"/>
                                    </p:animScale>
                                    <p:animScale>
                                      <p:cBhvr>
                                        <p:cTn id="53" dur="26">
                                          <p:stCondLst>
                                            <p:cond delay="1642"/>
                                          </p:stCondLst>
                                        </p:cTn>
                                        <p:tgtEl>
                                          <p:spTgt spid="7"/>
                                        </p:tgtEl>
                                      </p:cBhvr>
                                      <p:to x="100000" y="90000"/>
                                    </p:animScale>
                                    <p:animScale>
                                      <p:cBhvr>
                                        <p:cTn id="54" dur="166" decel="50000">
                                          <p:stCondLst>
                                            <p:cond delay="1668"/>
                                          </p:stCondLst>
                                        </p:cTn>
                                        <p:tgtEl>
                                          <p:spTgt spid="7"/>
                                        </p:tgtEl>
                                      </p:cBhvr>
                                      <p:to x="100000" y="100000"/>
                                    </p:animScale>
                                    <p:animScale>
                                      <p:cBhvr>
                                        <p:cTn id="55" dur="26">
                                          <p:stCondLst>
                                            <p:cond delay="1808"/>
                                          </p:stCondLst>
                                        </p:cTn>
                                        <p:tgtEl>
                                          <p:spTgt spid="7"/>
                                        </p:tgtEl>
                                      </p:cBhvr>
                                      <p:to x="100000" y="95000"/>
                                    </p:animScale>
                                    <p:animScale>
                                      <p:cBhvr>
                                        <p:cTn id="56"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77000"/>
          </a:xfrm>
        </p:spPr>
        <p:txBody>
          <a:bodyPr>
            <a:normAutofit fontScale="92500" lnSpcReduction="10000"/>
          </a:bodyPr>
          <a:lstStyle/>
          <a:p>
            <a:pPr marL="0" indent="0">
              <a:buNone/>
            </a:pPr>
            <a:r>
              <a:rPr lang="en-US" sz="2400" b="1" dirty="0" smtClean="0">
                <a:latin typeface="Times New Roman" pitchFamily="18" charset="0"/>
                <a:cs typeface="Times New Roman" pitchFamily="18" charset="0"/>
              </a:rPr>
              <a:t>28. </a:t>
            </a:r>
            <a:r>
              <a:rPr lang="vi-VN" sz="2400" b="1" dirty="0" smtClean="0">
                <a:latin typeface="Times New Roman" pitchFamily="18" charset="0"/>
                <a:cs typeface="Times New Roman" pitchFamily="18" charset="0"/>
              </a:rPr>
              <a:t>Chọn cụm từ điền vào chỗ trống cho đúng với Hiến pháp 2013: Bảo vệ tổ quốc Việt Nam xã hội chủ nghĩa là sự nghiệp của ......</a:t>
            </a:r>
          </a:p>
          <a:p>
            <a:pPr marL="0" indent="0">
              <a:buNone/>
            </a:pPr>
            <a:r>
              <a:rPr lang="vi-VN" sz="2400" dirty="0" smtClean="0">
                <a:latin typeface="Times New Roman" pitchFamily="18" charset="0"/>
                <a:cs typeface="Times New Roman" pitchFamily="18" charset="0"/>
              </a:rPr>
              <a:t>a. Thanh niên</a:t>
            </a:r>
          </a:p>
          <a:p>
            <a:pPr marL="0" indent="0">
              <a:buNone/>
            </a:pPr>
            <a:r>
              <a:rPr lang="vi-VN" sz="2400" dirty="0" smtClean="0">
                <a:latin typeface="Times New Roman" pitchFamily="18" charset="0"/>
                <a:cs typeface="Times New Roman" pitchFamily="18" charset="0"/>
              </a:rPr>
              <a:t>b. Thế hệ trẻ</a:t>
            </a:r>
          </a:p>
          <a:p>
            <a:pPr marL="0" indent="0">
              <a:buNone/>
            </a:pPr>
            <a:r>
              <a:rPr lang="vi-VN" sz="2400" dirty="0" smtClean="0">
                <a:latin typeface="Times New Roman" pitchFamily="18" charset="0"/>
                <a:cs typeface="Times New Roman" pitchFamily="18" charset="0"/>
              </a:rPr>
              <a:t>c. Người trong độ tuổi lao động</a:t>
            </a:r>
          </a:p>
          <a:p>
            <a:pPr marL="0" indent="0">
              <a:buNone/>
            </a:pPr>
            <a:r>
              <a:rPr lang="vi-VN" sz="2400" dirty="0" smtClean="0">
                <a:latin typeface="Times New Roman" pitchFamily="18" charset="0"/>
                <a:cs typeface="Times New Roman" pitchFamily="18" charset="0"/>
              </a:rPr>
              <a:t>d. Toàn dân</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29. </a:t>
            </a:r>
            <a:r>
              <a:rPr lang="vi-VN" sz="2400" b="1" dirty="0" smtClean="0">
                <a:latin typeface="Times New Roman" pitchFamily="18" charset="0"/>
                <a:cs typeface="Times New Roman" pitchFamily="18" charset="0"/>
              </a:rPr>
              <a:t>Hiến pháp 2013 quy đinh: Mọi người có quyền tự do kinh doanh trong những ngành nghề mà pháp luật…..</a:t>
            </a:r>
          </a:p>
          <a:p>
            <a:pPr marL="0" indent="0">
              <a:buNone/>
            </a:pPr>
            <a:r>
              <a:rPr lang="vi-VN" sz="2400" dirty="0" smtClean="0">
                <a:latin typeface="Times New Roman" pitchFamily="18" charset="0"/>
                <a:cs typeface="Times New Roman" pitchFamily="18" charset="0"/>
              </a:rPr>
              <a:t>a. Công nhận </a:t>
            </a:r>
          </a:p>
          <a:p>
            <a:pPr marL="0" indent="0">
              <a:buNone/>
            </a:pPr>
            <a:r>
              <a:rPr lang="vi-VN" sz="2400" dirty="0" smtClean="0">
                <a:latin typeface="Times New Roman" pitchFamily="18" charset="0"/>
                <a:cs typeface="Times New Roman" pitchFamily="18" charset="0"/>
              </a:rPr>
              <a:t>b. Quy định</a:t>
            </a:r>
          </a:p>
          <a:p>
            <a:pPr marL="0" indent="0">
              <a:buNone/>
            </a:pPr>
            <a:r>
              <a:rPr lang="vi-VN" sz="2400" dirty="0" smtClean="0">
                <a:latin typeface="Times New Roman" pitchFamily="18" charset="0"/>
                <a:cs typeface="Times New Roman" pitchFamily="18" charset="0"/>
              </a:rPr>
              <a:t>c. Cho phép</a:t>
            </a:r>
          </a:p>
          <a:p>
            <a:pPr marL="0" indent="0">
              <a:buNone/>
            </a:pPr>
            <a:r>
              <a:rPr lang="vi-VN" sz="2400" dirty="0" smtClean="0">
                <a:latin typeface="Times New Roman" pitchFamily="18" charset="0"/>
                <a:cs typeface="Times New Roman" pitchFamily="18" charset="0"/>
              </a:rPr>
              <a:t>d. Không cấm</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30.</a:t>
            </a:r>
            <a:r>
              <a:rPr lang="vi-VN" sz="2400" b="1" dirty="0" smtClean="0">
                <a:latin typeface="Times New Roman" pitchFamily="18" charset="0"/>
                <a:cs typeface="Times New Roman" pitchFamily="18" charset="0"/>
              </a:rPr>
              <a:t> Hiến pháp 2013 quy định, tội nặng nhất là:</a:t>
            </a:r>
          </a:p>
          <a:p>
            <a:pPr marL="0" indent="0">
              <a:buNone/>
            </a:pPr>
            <a:r>
              <a:rPr lang="vi-VN" sz="2400" dirty="0" smtClean="0">
                <a:latin typeface="Times New Roman" pitchFamily="18" charset="0"/>
                <a:cs typeface="Times New Roman" pitchFamily="18" charset="0"/>
              </a:rPr>
              <a:t>a. Trốn thuế</a:t>
            </a:r>
          </a:p>
          <a:p>
            <a:pPr marL="0" indent="0">
              <a:buNone/>
            </a:pPr>
            <a:r>
              <a:rPr lang="vi-VN" sz="2400" dirty="0" smtClean="0">
                <a:latin typeface="Times New Roman" pitchFamily="18" charset="0"/>
                <a:cs typeface="Times New Roman" pitchFamily="18" charset="0"/>
              </a:rPr>
              <a:t>b. Phản bội tổ quốc</a:t>
            </a:r>
          </a:p>
          <a:p>
            <a:pPr marL="0" indent="0">
              <a:buNone/>
            </a:pPr>
            <a:r>
              <a:rPr lang="vi-VN" sz="2400" dirty="0" smtClean="0">
                <a:latin typeface="Times New Roman" pitchFamily="18" charset="0"/>
                <a:cs typeface="Times New Roman" pitchFamily="18" charset="0"/>
              </a:rPr>
              <a:t>c. Kinh doanh trái pháp luật</a:t>
            </a:r>
          </a:p>
          <a:p>
            <a:pPr marL="0" indent="0">
              <a:buNone/>
            </a:pPr>
            <a:r>
              <a:rPr lang="vi-VN" sz="2400" dirty="0" smtClean="0">
                <a:latin typeface="Times New Roman" pitchFamily="18" charset="0"/>
                <a:cs typeface="Times New Roman" pitchFamily="18" charset="0"/>
              </a:rPr>
              <a:t>d. Xâm phạm về đời sống riêng tư</a:t>
            </a: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4" name="5-Point Star 3"/>
          <p:cNvSpPr/>
          <p:nvPr/>
        </p:nvSpPr>
        <p:spPr>
          <a:xfrm>
            <a:off x="477980" y="205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39880" y="4191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439880"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285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lnSpcReduction="10000"/>
          </a:bodyPr>
          <a:lstStyle/>
          <a:p>
            <a:pPr marL="0" indent="0">
              <a:buNone/>
            </a:pPr>
            <a:r>
              <a:rPr lang="en-US" sz="2400" b="1" dirty="0" smtClean="0">
                <a:latin typeface="Times New Roman" pitchFamily="18" charset="0"/>
                <a:cs typeface="Times New Roman" pitchFamily="18" charset="0"/>
              </a:rPr>
              <a:t>31.</a:t>
            </a:r>
            <a:r>
              <a:rPr lang="vi-VN" sz="2400" b="1" dirty="0" smtClean="0">
                <a:latin typeface="Times New Roman" pitchFamily="18" charset="0"/>
                <a:cs typeface="Times New Roman" pitchFamily="18" charset="0"/>
              </a:rPr>
              <a:t> " Các vua Hùng đã có công dựng nước Bác cháu ta phải cùng nhau giữ lấy nước". Câu nói trên được Chủ tịch Hồ Chí Minh nói vào thời gian nào?</a:t>
            </a:r>
          </a:p>
          <a:p>
            <a:pPr marL="0" indent="0">
              <a:buNone/>
            </a:pPr>
            <a:r>
              <a:rPr lang="vi-VN" sz="2400" dirty="0" smtClean="0">
                <a:latin typeface="Times New Roman" pitchFamily="18" charset="0"/>
                <a:cs typeface="Times New Roman" pitchFamily="18" charset="0"/>
              </a:rPr>
              <a:t>a. 1954</a:t>
            </a:r>
          </a:p>
          <a:p>
            <a:pPr marL="0" indent="0">
              <a:buNone/>
            </a:pPr>
            <a:r>
              <a:rPr lang="vi-VN" sz="2400" dirty="0" smtClean="0">
                <a:latin typeface="Times New Roman" pitchFamily="18" charset="0"/>
                <a:cs typeface="Times New Roman" pitchFamily="18" charset="0"/>
              </a:rPr>
              <a:t>b. 1945</a:t>
            </a:r>
          </a:p>
          <a:p>
            <a:pPr marL="0" indent="0">
              <a:buNone/>
            </a:pPr>
            <a:r>
              <a:rPr lang="vi-VN" sz="2400" dirty="0" smtClean="0">
                <a:latin typeface="Times New Roman" pitchFamily="18" charset="0"/>
                <a:cs typeface="Times New Roman" pitchFamily="18" charset="0"/>
              </a:rPr>
              <a:t>c. 1950</a:t>
            </a:r>
          </a:p>
          <a:p>
            <a:pPr marL="0" indent="0">
              <a:buNone/>
            </a:pPr>
            <a:r>
              <a:rPr lang="vi-VN" sz="2400" dirty="0" smtClean="0">
                <a:latin typeface="Times New Roman" pitchFamily="18" charset="0"/>
                <a:cs typeface="Times New Roman" pitchFamily="18" charset="0"/>
              </a:rPr>
              <a:t>d. 1969</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32.</a:t>
            </a:r>
            <a:r>
              <a:rPr lang="vi-VN" sz="2400" b="1" dirty="0" smtClean="0">
                <a:latin typeface="Times New Roman" pitchFamily="18" charset="0"/>
                <a:cs typeface="Times New Roman" pitchFamily="18" charset="0"/>
              </a:rPr>
              <a:t> Điền vào cụm từ còn thiếu trong câu nói sau: "Non sông Việt Nam có trở nên vẻ vang hay không, dân tộc Việt Nam có được sánh vai các cường quốc năm châu hay không, chính là nhờ một phần lớn ở công lao học tập của.......".</a:t>
            </a:r>
          </a:p>
          <a:p>
            <a:pPr marL="0" indent="0">
              <a:buNone/>
            </a:pPr>
            <a:r>
              <a:rPr lang="vi-VN" sz="2400" dirty="0" smtClean="0">
                <a:latin typeface="Times New Roman" pitchFamily="18" charset="0"/>
                <a:cs typeface="Times New Roman" pitchFamily="18" charset="0"/>
              </a:rPr>
              <a:t>a. Thế hệ mai sau</a:t>
            </a:r>
          </a:p>
          <a:p>
            <a:pPr marL="0" indent="0">
              <a:buNone/>
            </a:pPr>
            <a:r>
              <a:rPr lang="vi-VN" sz="2400" dirty="0" smtClean="0">
                <a:latin typeface="Times New Roman" pitchFamily="18" charset="0"/>
                <a:cs typeface="Times New Roman" pitchFamily="18" charset="0"/>
              </a:rPr>
              <a:t>b. Thế hệ trẻ</a:t>
            </a:r>
          </a:p>
          <a:p>
            <a:pPr marL="0" indent="0">
              <a:buNone/>
            </a:pPr>
            <a:r>
              <a:rPr lang="vi-VN" sz="2400" dirty="0" smtClean="0">
                <a:latin typeface="Times New Roman" pitchFamily="18" charset="0"/>
                <a:cs typeface="Times New Roman" pitchFamily="18" charset="0"/>
              </a:rPr>
              <a:t>c. Thanh niên</a:t>
            </a:r>
          </a:p>
          <a:p>
            <a:pPr marL="0" indent="0">
              <a:buNone/>
            </a:pPr>
            <a:r>
              <a:rPr lang="vi-VN" sz="2400" dirty="0" smtClean="0">
                <a:latin typeface="Times New Roman" pitchFamily="18" charset="0"/>
                <a:cs typeface="Times New Roman" pitchFamily="18" charset="0"/>
              </a:rPr>
              <a:t>d. Các cháu</a:t>
            </a:r>
            <a:endParaRPr lang="en-US" sz="2400" dirty="0">
              <a:latin typeface="Times New Roman" pitchFamily="18" charset="0"/>
              <a:cs typeface="Times New Roman" pitchFamily="18" charset="0"/>
            </a:endParaRPr>
          </a:p>
        </p:txBody>
      </p:sp>
      <p:sp>
        <p:nvSpPr>
          <p:cNvPr id="4" name="5-Point Star 3"/>
          <p:cNvSpPr/>
          <p:nvPr/>
        </p:nvSpPr>
        <p:spPr>
          <a:xfrm>
            <a:off x="439880" y="137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71051" y="5562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12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5897563"/>
          </a:xfrm>
        </p:spPr>
        <p:txBody>
          <a:bodyPr>
            <a:normAutofit/>
          </a:bodyPr>
          <a:lstStyle/>
          <a:p>
            <a:pPr marL="0" indent="0">
              <a:buNone/>
            </a:pPr>
            <a:r>
              <a:rPr lang="en-US" sz="2400" b="1" dirty="0" smtClean="0">
                <a:latin typeface="Times New Roman" pitchFamily="18" charset="0"/>
                <a:cs typeface="Times New Roman" pitchFamily="18" charset="0"/>
              </a:rPr>
              <a:t>25.</a:t>
            </a:r>
            <a:r>
              <a:rPr lang="vi-VN" sz="2400" b="1" dirty="0" smtClean="0">
                <a:latin typeface="Times New Roman" pitchFamily="18" charset="0"/>
                <a:cs typeface="Times New Roman" pitchFamily="18" charset="0"/>
              </a:rPr>
              <a:t> Chọn cụm từ đúng  điền vào chỗ trống: Việc chấp hành tốt kỷ luật lao động là yêu cầu cơ bản, bản chất của …... trong thời đại mới.</a:t>
            </a:r>
          </a:p>
          <a:p>
            <a:pPr marL="0" indent="0">
              <a:buNone/>
            </a:pPr>
            <a:r>
              <a:rPr lang="vi-VN" sz="2400" dirty="0" smtClean="0">
                <a:latin typeface="Times New Roman" pitchFamily="18" charset="0"/>
                <a:cs typeface="Times New Roman" pitchFamily="18" charset="0"/>
              </a:rPr>
              <a:t>A Mọi người</a:t>
            </a:r>
          </a:p>
          <a:p>
            <a:pPr marL="0" indent="0">
              <a:buNone/>
            </a:pPr>
            <a:r>
              <a:rPr lang="vi-VN" sz="2400" dirty="0" smtClean="0">
                <a:latin typeface="Times New Roman" pitchFamily="18" charset="0"/>
                <a:cs typeface="Times New Roman" pitchFamily="18" charset="0"/>
              </a:rPr>
              <a:t>b. Người lao động</a:t>
            </a:r>
          </a:p>
          <a:p>
            <a:pPr marL="0" indent="0">
              <a:buNone/>
            </a:pPr>
            <a:r>
              <a:rPr lang="vi-VN" sz="2400" dirty="0" smtClean="0">
                <a:latin typeface="Times New Roman" pitchFamily="18" charset="0"/>
                <a:cs typeface="Times New Roman" pitchFamily="18" charset="0"/>
              </a:rPr>
              <a:t>c. Thế hệ trẻ</a:t>
            </a:r>
          </a:p>
          <a:p>
            <a:pPr marL="0" indent="0">
              <a:buNone/>
            </a:pPr>
            <a:r>
              <a:rPr lang="vi-VN" sz="2400" dirty="0" smtClean="0">
                <a:latin typeface="Times New Roman" pitchFamily="18" charset="0"/>
                <a:cs typeface="Times New Roman" pitchFamily="18" charset="0"/>
              </a:rPr>
              <a:t>d. Tất cả các đáp án đều sai</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26.</a:t>
            </a:r>
            <a:r>
              <a:rPr lang="vi-VN" sz="2400" b="1" dirty="0" smtClean="0">
                <a:latin typeface="Times New Roman" pitchFamily="18" charset="0"/>
                <a:cs typeface="Times New Roman" pitchFamily="18" charset="0"/>
              </a:rPr>
              <a:t> Chọn cụm từ đúng điền vào chỗ trống: Ngày nay, thế hệ trẻ cần hiểu trung với nước là trung thành với sự nghiệp cách mạng mà …...đã chọn</a:t>
            </a:r>
          </a:p>
          <a:p>
            <a:pPr marL="0" indent="0">
              <a:buNone/>
            </a:pPr>
            <a:r>
              <a:rPr lang="vi-VN" sz="2400" dirty="0" smtClean="0">
                <a:latin typeface="Times New Roman" pitchFamily="18" charset="0"/>
                <a:cs typeface="Times New Roman" pitchFamily="18" charset="0"/>
              </a:rPr>
              <a:t>a. Nhân dân</a:t>
            </a:r>
          </a:p>
          <a:p>
            <a:pPr marL="0" indent="0">
              <a:buNone/>
            </a:pPr>
            <a:r>
              <a:rPr lang="vi-VN" sz="2400" dirty="0" smtClean="0">
                <a:latin typeface="Times New Roman" pitchFamily="18" charset="0"/>
                <a:cs typeface="Times New Roman" pitchFamily="18" charset="0"/>
              </a:rPr>
              <a:t>b. Dân tộc</a:t>
            </a:r>
          </a:p>
          <a:p>
            <a:pPr marL="0" indent="0">
              <a:buNone/>
            </a:pPr>
            <a:r>
              <a:rPr lang="vi-VN" sz="2400" dirty="0" smtClean="0">
                <a:latin typeface="Times New Roman" pitchFamily="18" charset="0"/>
                <a:cs typeface="Times New Roman" pitchFamily="18" charset="0"/>
              </a:rPr>
              <a:t>c. Đảng và Bác Hồ</a:t>
            </a:r>
          </a:p>
          <a:p>
            <a:pPr marL="0" indent="0">
              <a:buNone/>
            </a:pPr>
            <a:r>
              <a:rPr lang="vi-VN" sz="2400" dirty="0" smtClean="0">
                <a:latin typeface="Times New Roman" pitchFamily="18" charset="0"/>
                <a:cs typeface="Times New Roman" pitchFamily="18" charset="0"/>
              </a:rPr>
              <a:t>d. Tất cả các đáp án của câu này đều đúng</a:t>
            </a:r>
            <a:endParaRPr lang="en-US" sz="2400" dirty="0">
              <a:latin typeface="Times New Roman" pitchFamily="18" charset="0"/>
              <a:cs typeface="Times New Roman" pitchFamily="18" charset="0"/>
            </a:endParaRPr>
          </a:p>
        </p:txBody>
      </p:sp>
      <p:sp>
        <p:nvSpPr>
          <p:cNvPr id="4" name="5-Point Star 3"/>
          <p:cNvSpPr/>
          <p:nvPr/>
        </p:nvSpPr>
        <p:spPr>
          <a:xfrm>
            <a:off x="408705" y="1905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08705"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933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172200"/>
          </a:xfrm>
        </p:spPr>
        <p:txBody>
          <a:bodyPr>
            <a:normAutofit lnSpcReduction="10000"/>
          </a:bodyPr>
          <a:lstStyle/>
          <a:p>
            <a:pPr marL="0" indent="0">
              <a:buNone/>
            </a:pPr>
            <a:r>
              <a:rPr lang="en-US" sz="2400" b="1" dirty="0" smtClean="0">
                <a:latin typeface="Times New Roman" pitchFamily="18" charset="0"/>
                <a:cs typeface="Times New Roman" pitchFamily="18" charset="0"/>
              </a:rPr>
              <a:t>27. </a:t>
            </a:r>
            <a:r>
              <a:rPr lang="vi-VN" sz="2400" b="1" dirty="0" smtClean="0">
                <a:latin typeface="Times New Roman" pitchFamily="18" charset="0"/>
                <a:cs typeface="Times New Roman" pitchFamily="18" charset="0"/>
              </a:rPr>
              <a:t>Chọn cụm từ thích hợp điền vào chỗ trống: Trẻ em  được gia đình, xã hội và Nhà nước bảo vệ, chăm sóc và …..</a:t>
            </a:r>
          </a:p>
          <a:p>
            <a:pPr marL="0" indent="0">
              <a:buNone/>
            </a:pPr>
            <a:r>
              <a:rPr lang="vi-VN" sz="2400" dirty="0" smtClean="0">
                <a:latin typeface="Times New Roman" pitchFamily="18" charset="0"/>
                <a:cs typeface="Times New Roman" pitchFamily="18" charset="0"/>
              </a:rPr>
              <a:t>a. Giáo dục</a:t>
            </a:r>
          </a:p>
          <a:p>
            <a:pPr marL="0" indent="0">
              <a:buNone/>
            </a:pPr>
            <a:r>
              <a:rPr lang="vi-VN" sz="2400" dirty="0" smtClean="0">
                <a:latin typeface="Times New Roman" pitchFamily="18" charset="0"/>
                <a:cs typeface="Times New Roman" pitchFamily="18" charset="0"/>
              </a:rPr>
              <a:t>b. Nuôi dưỡng</a:t>
            </a:r>
          </a:p>
          <a:p>
            <a:pPr marL="0" indent="0">
              <a:buNone/>
            </a:pPr>
            <a:r>
              <a:rPr lang="vi-VN" sz="2400" dirty="0" smtClean="0">
                <a:latin typeface="Times New Roman" pitchFamily="18" charset="0"/>
                <a:cs typeface="Times New Roman" pitchFamily="18" charset="0"/>
              </a:rPr>
              <a:t>c. Huấn luyện</a:t>
            </a:r>
          </a:p>
          <a:p>
            <a:pPr marL="0" indent="0">
              <a:buNone/>
            </a:pPr>
            <a:r>
              <a:rPr lang="vi-VN" sz="2400" dirty="0" smtClean="0">
                <a:latin typeface="Times New Roman" pitchFamily="18" charset="0"/>
                <a:cs typeface="Times New Roman" pitchFamily="18" charset="0"/>
              </a:rPr>
              <a:t>d. Yêu thương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28. </a:t>
            </a:r>
            <a:r>
              <a:rPr lang="vi-VN" sz="2400" b="1" dirty="0" smtClean="0">
                <a:latin typeface="Times New Roman" pitchFamily="18" charset="0"/>
                <a:cs typeface="Times New Roman" pitchFamily="18" charset="0"/>
              </a:rPr>
              <a:t>Chọn cụm từ thích hợp điền vào chỗ trống: Thanh niên được tạo điều kiện học tập, lao động và giải trí, phát triển thể lực, trí tuệ, bồi dưỡng về đạo đức, truyền thống dân tộc, ý thức công dân và lý tưởng xã hội chủ nghĩa, đi đầu trong công cuộc lao động, sáng tạo và........</a:t>
            </a:r>
          </a:p>
          <a:p>
            <a:pPr marL="0" indent="0">
              <a:buNone/>
            </a:pPr>
            <a:r>
              <a:rPr lang="vi-VN" sz="2400" dirty="0" smtClean="0">
                <a:latin typeface="Times New Roman" pitchFamily="18" charset="0"/>
                <a:cs typeface="Times New Roman" pitchFamily="18" charset="0"/>
              </a:rPr>
              <a:t>a. Bảo vệ tổ quốc</a:t>
            </a:r>
          </a:p>
          <a:p>
            <a:pPr marL="0" indent="0">
              <a:buNone/>
            </a:pPr>
            <a:r>
              <a:rPr lang="vi-VN" sz="2400" dirty="0" smtClean="0">
                <a:latin typeface="Times New Roman" pitchFamily="18" charset="0"/>
                <a:cs typeface="Times New Roman" pitchFamily="18" charset="0"/>
              </a:rPr>
              <a:t>b. Phát triển</a:t>
            </a:r>
          </a:p>
          <a:p>
            <a:pPr marL="0" indent="0">
              <a:buNone/>
            </a:pPr>
            <a:r>
              <a:rPr lang="vi-VN" sz="2400" dirty="0" smtClean="0">
                <a:latin typeface="Times New Roman" pitchFamily="18" charset="0"/>
                <a:cs typeface="Times New Roman" pitchFamily="18" charset="0"/>
              </a:rPr>
              <a:t>c. Xây dựng</a:t>
            </a:r>
          </a:p>
          <a:p>
            <a:pPr marL="0" indent="0">
              <a:buNone/>
            </a:pPr>
            <a:r>
              <a:rPr lang="vi-VN" sz="2400" dirty="0" smtClean="0">
                <a:latin typeface="Times New Roman" pitchFamily="18" charset="0"/>
                <a:cs typeface="Times New Roman" pitchFamily="18" charset="0"/>
              </a:rPr>
              <a:t>d. Tất cả các đáp án của câu này đều  sai</a:t>
            </a:r>
            <a:endParaRPr lang="en-US" sz="2400" dirty="0" smtClean="0">
              <a:latin typeface="Times New Roman" pitchFamily="18" charset="0"/>
              <a:cs typeface="Times New Roman" pitchFamily="18" charset="0"/>
            </a:endParaRPr>
          </a:p>
        </p:txBody>
      </p:sp>
      <p:sp>
        <p:nvSpPr>
          <p:cNvPr id="4" name="5-Point Star 3"/>
          <p:cNvSpPr/>
          <p:nvPr/>
        </p:nvSpPr>
        <p:spPr>
          <a:xfrm>
            <a:off x="457200" y="1066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4419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7908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705600"/>
          </a:xfrm>
        </p:spPr>
        <p:txBody>
          <a:bodyPr>
            <a:noAutofit/>
          </a:bodyPr>
          <a:lstStyle/>
          <a:p>
            <a:pPr marL="0" indent="0">
              <a:buNone/>
            </a:pPr>
            <a:r>
              <a:rPr lang="en-US" sz="2400" b="1" dirty="0" smtClean="0">
                <a:latin typeface="Times New Roman" pitchFamily="18" charset="0"/>
                <a:cs typeface="Times New Roman" pitchFamily="18" charset="0"/>
              </a:rPr>
              <a:t>29. </a:t>
            </a:r>
            <a:r>
              <a:rPr lang="vi-VN" sz="2400" b="1" dirty="0">
                <a:latin typeface="Times New Roman" pitchFamily="18" charset="0"/>
                <a:cs typeface="Times New Roman" pitchFamily="18" charset="0"/>
              </a:rPr>
              <a:t>Người  lao động cần xác định vị trí, việc làm phù hợp với ngành nghề đã được đào tạo nhằm góp phần xây dựng kinh tế độc lập, tự chủ, phát huy nội lực, phát triển văn hóa, thực hiện tiến bộ, công bằng xã hội nhằm thực hiện công cuộc…….đất nước.</a:t>
            </a:r>
          </a:p>
          <a:p>
            <a:pPr marL="0" indent="0">
              <a:buNone/>
            </a:pPr>
            <a:r>
              <a:rPr lang="vi-VN" sz="2400" dirty="0">
                <a:latin typeface="Times New Roman" pitchFamily="18" charset="0"/>
                <a:cs typeface="Times New Roman" pitchFamily="18" charset="0"/>
              </a:rPr>
              <a:t>a. Khôi phục</a:t>
            </a:r>
          </a:p>
          <a:p>
            <a:pPr marL="0" indent="0">
              <a:buNone/>
            </a:pPr>
            <a:r>
              <a:rPr lang="vi-VN" sz="2400" dirty="0">
                <a:latin typeface="Times New Roman" pitchFamily="18" charset="0"/>
                <a:cs typeface="Times New Roman" pitchFamily="18" charset="0"/>
              </a:rPr>
              <a:t>b. Khôi phục lại</a:t>
            </a:r>
          </a:p>
          <a:p>
            <a:pPr marL="0" indent="0">
              <a:buNone/>
            </a:pPr>
            <a:r>
              <a:rPr lang="vi-VN" sz="2400" dirty="0">
                <a:latin typeface="Times New Roman" pitchFamily="18" charset="0"/>
                <a:cs typeface="Times New Roman" pitchFamily="18" charset="0"/>
              </a:rPr>
              <a:t>c. Công nghiệp hóa, hiện đại hóa</a:t>
            </a:r>
          </a:p>
          <a:p>
            <a:pPr marL="0" indent="0">
              <a:buNone/>
            </a:pPr>
            <a:r>
              <a:rPr lang="vi-VN" sz="2400" dirty="0">
                <a:latin typeface="Times New Roman" pitchFamily="18" charset="0"/>
                <a:cs typeface="Times New Roman" pitchFamily="18" charset="0"/>
              </a:rPr>
              <a:t>d. Xây </a:t>
            </a:r>
            <a:r>
              <a:rPr lang="vi-VN" sz="2400" dirty="0" smtClean="0">
                <a:latin typeface="Times New Roman" pitchFamily="18" charset="0"/>
                <a:cs typeface="Times New Roman" pitchFamily="18" charset="0"/>
              </a:rPr>
              <a:t>dựng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30. </a:t>
            </a:r>
            <a:r>
              <a:rPr lang="vi-VN" sz="2400" b="1" dirty="0">
                <a:latin typeface="Times New Roman" pitchFamily="18" charset="0"/>
                <a:cs typeface="Times New Roman" pitchFamily="18" charset="0"/>
              </a:rPr>
              <a:t>Theo qui định Hiến Pháp năm 2013; Công dân Việt Nam đủ mười tám tuổi trở lên có quyền:</a:t>
            </a:r>
          </a:p>
          <a:p>
            <a:pPr marL="0" indent="0">
              <a:buNone/>
            </a:pPr>
            <a:r>
              <a:rPr lang="vi-VN" sz="2400" dirty="0">
                <a:latin typeface="Times New Roman" pitchFamily="18" charset="0"/>
                <a:cs typeface="Times New Roman" pitchFamily="18" charset="0"/>
              </a:rPr>
              <a:t>a. Bầu cử</a:t>
            </a:r>
          </a:p>
          <a:p>
            <a:pPr marL="0" indent="0">
              <a:buNone/>
            </a:pPr>
            <a:r>
              <a:rPr lang="vi-VN" sz="2400" dirty="0">
                <a:latin typeface="Times New Roman" pitchFamily="18" charset="0"/>
                <a:cs typeface="Times New Roman" pitchFamily="18" charset="0"/>
              </a:rPr>
              <a:t>b. Ứng cử</a:t>
            </a:r>
          </a:p>
          <a:p>
            <a:pPr marL="0" indent="0">
              <a:buNone/>
            </a:pPr>
            <a:r>
              <a:rPr lang="vi-VN" sz="2400" dirty="0">
                <a:latin typeface="Times New Roman" pitchFamily="18" charset="0"/>
                <a:cs typeface="Times New Roman" pitchFamily="18" charset="0"/>
              </a:rPr>
              <a:t>c. Quyền bầu cử và ứng cử</a:t>
            </a:r>
          </a:p>
          <a:p>
            <a:pPr marL="0" indent="0">
              <a:buNone/>
            </a:pPr>
            <a:r>
              <a:rPr lang="vi-VN" sz="2400" dirty="0">
                <a:latin typeface="Times New Roman" pitchFamily="18" charset="0"/>
                <a:cs typeface="Times New Roman" pitchFamily="18" charset="0"/>
              </a:rPr>
              <a:t>d. Tất cả các đáp án của câu này đều sai</a:t>
            </a:r>
            <a:endParaRPr lang="en-US" sz="2400" dirty="0" smtClean="0">
              <a:latin typeface="Times New Roman" pitchFamily="18" charset="0"/>
              <a:cs typeface="Times New Roman" pitchFamily="18" charset="0"/>
            </a:endParaRPr>
          </a:p>
        </p:txBody>
      </p:sp>
      <p:sp>
        <p:nvSpPr>
          <p:cNvPr id="4" name="5-Point Star 3"/>
          <p:cNvSpPr/>
          <p:nvPr/>
        </p:nvSpPr>
        <p:spPr>
          <a:xfrm>
            <a:off x="228600" y="4724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228600" y="3048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547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76200"/>
            <a:ext cx="8229600" cy="4525963"/>
          </a:xfrm>
        </p:spPr>
        <p:txBody>
          <a:bodyPr>
            <a:noAutofit/>
          </a:bodyPr>
          <a:lstStyle/>
          <a:p>
            <a:pPr marL="0" indent="0">
              <a:buNone/>
            </a:pPr>
            <a:r>
              <a:rPr lang="en-US" sz="2400" b="1" dirty="0" smtClean="0">
                <a:latin typeface="Times New Roman" pitchFamily="18" charset="0"/>
                <a:cs typeface="Times New Roman" pitchFamily="18" charset="0"/>
              </a:rPr>
              <a:t>31. </a:t>
            </a:r>
            <a:r>
              <a:rPr lang="vi-VN" sz="2400" b="1" dirty="0">
                <a:latin typeface="Times New Roman" pitchFamily="18" charset="0"/>
                <a:cs typeface="Times New Roman" pitchFamily="18" charset="0"/>
              </a:rPr>
              <a:t>Theo qui định của Pháp luật lao động Việt Nam hiện hành; Người sử dụng lao động chỉ được phép sử dụng lao động dưới 15 tuổi trong những điều  kiện nào?</a:t>
            </a:r>
          </a:p>
          <a:p>
            <a:pPr marL="0" indent="0">
              <a:buNone/>
            </a:pPr>
            <a:r>
              <a:rPr lang="vi-VN" sz="2400" dirty="0">
                <a:latin typeface="Times New Roman" pitchFamily="18" charset="0"/>
                <a:cs typeface="Times New Roman" pitchFamily="18" charset="0"/>
              </a:rPr>
              <a:t>a. Chỉ được tuyển dụng vào làm các công việc nhẹ theo danh mục của Bộ lao động thương binh xã hội quy định và phải ký kết hợp đồng lao động bằng văn bản với người đại diện theo pháp luật và phải được sự đồng ý của người lao động.</a:t>
            </a:r>
          </a:p>
          <a:p>
            <a:pPr marL="0" indent="0">
              <a:buNone/>
            </a:pPr>
            <a:r>
              <a:rPr lang="vi-VN" sz="2400" dirty="0">
                <a:latin typeface="Times New Roman" pitchFamily="18" charset="0"/>
                <a:cs typeface="Times New Roman" pitchFamily="18" charset="0"/>
              </a:rPr>
              <a:t>b. Khi tuyển dụng phải có giấy khám sức khoẻ của cơ sở khám chữa bệnh có thẩm quyền xác nhận sức khoẻ phù hợp công việc; tổ chức kiểm tra sức khoẻ định kỳ ít nhất 6 tháng 1 lần và  phải thông báo bằng văn bản về Sở lao động thương binh xã hội nơi cơ sở đặt trụ sở chính trong vòng 30 ngày từ ngày bắt đầu tuyển dụng vào làm việc.</a:t>
            </a:r>
          </a:p>
          <a:p>
            <a:pPr marL="0" indent="0">
              <a:buNone/>
            </a:pPr>
            <a:r>
              <a:rPr lang="vi-VN" sz="2400" dirty="0">
                <a:latin typeface="Times New Roman" pitchFamily="18" charset="0"/>
                <a:cs typeface="Times New Roman" pitchFamily="18" charset="0"/>
              </a:rPr>
              <a:t>c.  Hằng năm, báo cáo việc sử dụng người dưới 15 tuổi làm việc cùng với báo cáo công tác an toàn lao động, vệ sinh lao động về Sở Lao động thương binh và xã hội</a:t>
            </a:r>
          </a:p>
          <a:p>
            <a:pPr marL="0" indent="0">
              <a:buNone/>
            </a:pPr>
            <a:r>
              <a:rPr lang="vi-VN" sz="2400" dirty="0">
                <a:latin typeface="Times New Roman" pitchFamily="18" charset="0"/>
                <a:cs typeface="Times New Roman" pitchFamily="18" charset="0"/>
              </a:rPr>
              <a:t>d. Tất cả các đáp án của câu này đều </a:t>
            </a:r>
            <a:r>
              <a:rPr lang="vi-VN" sz="2400" dirty="0" smtClean="0">
                <a:latin typeface="Times New Roman" pitchFamily="18" charset="0"/>
                <a:cs typeface="Times New Roman" pitchFamily="18" charset="0"/>
              </a:rPr>
              <a:t>đúng</a:t>
            </a:r>
            <a:endParaRPr lang="en-US" sz="2400"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0" indent="0">
              <a:buNone/>
            </a:pPr>
            <a:endParaRPr lang="en-US" sz="2400" dirty="0"/>
          </a:p>
        </p:txBody>
      </p:sp>
      <p:sp>
        <p:nvSpPr>
          <p:cNvPr id="4" name="5-Point Star 3"/>
          <p:cNvSpPr/>
          <p:nvPr/>
        </p:nvSpPr>
        <p:spPr>
          <a:xfrm>
            <a:off x="381000" y="6248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412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365918"/>
            <a:ext cx="8534400" cy="5364163"/>
          </a:xfrm>
        </p:spPr>
        <p:txBody>
          <a:bodyPr>
            <a:noAutofit/>
          </a:bodyPr>
          <a:lstStyle/>
          <a:p>
            <a:pPr marL="0" indent="0">
              <a:buNone/>
            </a:pPr>
            <a:r>
              <a:rPr lang="en-US" sz="2400" b="1" dirty="0" smtClean="0">
                <a:latin typeface="Times New Roman" pitchFamily="18" charset="0"/>
                <a:cs typeface="Times New Roman" pitchFamily="18" charset="0"/>
              </a:rPr>
              <a:t>32.</a:t>
            </a:r>
            <a:r>
              <a:rPr lang="vi-VN" sz="2400" b="1" dirty="0">
                <a:latin typeface="Times New Roman" pitchFamily="18" charset="0"/>
                <a:cs typeface="Times New Roman" pitchFamily="18" charset="0"/>
              </a:rPr>
              <a:t> Trong các quyền của công dân dưới đây, quyền nào thể hiện sự tham gia của công dân vào quản lí nhà nước, quản lí xã hội?</a:t>
            </a:r>
          </a:p>
          <a:p>
            <a:pPr marL="0" indent="0">
              <a:buNone/>
            </a:pPr>
            <a:r>
              <a:rPr lang="vi-VN" sz="2400" dirty="0">
                <a:latin typeface="Times New Roman" pitchFamily="18" charset="0"/>
                <a:cs typeface="Times New Roman" pitchFamily="18" charset="0"/>
              </a:rPr>
              <a:t>a. Quyền bầu cử đại biểu Quốc hội, đại biểu Hội đồng nhân dân </a:t>
            </a:r>
          </a:p>
          <a:p>
            <a:pPr marL="0" indent="0">
              <a:buNone/>
            </a:pPr>
            <a:r>
              <a:rPr lang="vi-VN" sz="2400" dirty="0">
                <a:latin typeface="Times New Roman" pitchFamily="18" charset="0"/>
                <a:cs typeface="Times New Roman" pitchFamily="18" charset="0"/>
              </a:rPr>
              <a:t>b. Quyền được hưởng chế độ bảo vệ sức khoẻ </a:t>
            </a:r>
          </a:p>
          <a:p>
            <a:pPr marL="0" indent="0">
              <a:buNone/>
            </a:pPr>
            <a:r>
              <a:rPr lang="vi-VN" sz="2400" dirty="0">
                <a:latin typeface="Times New Roman" pitchFamily="18" charset="0"/>
                <a:cs typeface="Times New Roman" pitchFamily="18" charset="0"/>
              </a:rPr>
              <a:t>c. Quyền được học tập </a:t>
            </a:r>
          </a:p>
          <a:p>
            <a:pPr marL="0" indent="0">
              <a:buNone/>
            </a:pPr>
            <a:r>
              <a:rPr lang="vi-VN" sz="2400" dirty="0">
                <a:latin typeface="Times New Roman" pitchFamily="18" charset="0"/>
                <a:cs typeface="Times New Roman" pitchFamily="18" charset="0"/>
              </a:rPr>
              <a:t>d. Quyền tự do kinh doanh</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33. </a:t>
            </a:r>
            <a:r>
              <a:rPr lang="vi-VN" sz="2400" b="1" dirty="0">
                <a:latin typeface="Times New Roman" pitchFamily="18" charset="0"/>
                <a:cs typeface="Times New Roman" pitchFamily="18" charset="0"/>
              </a:rPr>
              <a:t>Chuẩn mực đạo đức cách mạng quan trọng nhất quy định hành vi, ứng xử của cá nhân đối với cộng đồng theo quan điểm của Hồ Chí Minh là:</a:t>
            </a:r>
          </a:p>
          <a:p>
            <a:pPr marL="0" indent="0">
              <a:buNone/>
            </a:pPr>
            <a:r>
              <a:rPr lang="vi-VN" sz="2400" dirty="0">
                <a:latin typeface="Times New Roman" pitchFamily="18" charset="0"/>
                <a:cs typeface="Times New Roman" pitchFamily="18" charset="0"/>
              </a:rPr>
              <a:t>a. Cần, kiệm, liêm, chính </a:t>
            </a:r>
          </a:p>
          <a:p>
            <a:pPr marL="0" indent="0">
              <a:buNone/>
            </a:pPr>
            <a:r>
              <a:rPr lang="vi-VN" sz="2400" dirty="0">
                <a:latin typeface="Times New Roman" pitchFamily="18" charset="0"/>
                <a:cs typeface="Times New Roman" pitchFamily="18" charset="0"/>
              </a:rPr>
              <a:t>b. Trung với nước, hiếu với dân</a:t>
            </a:r>
          </a:p>
          <a:p>
            <a:pPr marL="0" indent="0">
              <a:buNone/>
            </a:pPr>
            <a:r>
              <a:rPr lang="vi-VN" sz="2400" dirty="0">
                <a:latin typeface="Times New Roman" pitchFamily="18" charset="0"/>
                <a:cs typeface="Times New Roman" pitchFamily="18" charset="0"/>
              </a:rPr>
              <a:t>c. Yêu thương con người</a:t>
            </a:r>
          </a:p>
          <a:p>
            <a:pPr marL="0" indent="0">
              <a:buNone/>
            </a:pPr>
            <a:r>
              <a:rPr lang="vi-VN" sz="2400" dirty="0">
                <a:latin typeface="Times New Roman" pitchFamily="18" charset="0"/>
                <a:cs typeface="Times New Roman" pitchFamily="18" charset="0"/>
              </a:rPr>
              <a:t>d. Có tinh thần quốc tế trong sáng</a:t>
            </a:r>
            <a:endParaRPr lang="en-US" sz="2400" dirty="0">
              <a:latin typeface="Times New Roman" pitchFamily="18" charset="0"/>
              <a:cs typeface="Times New Roman" pitchFamily="18" charset="0"/>
            </a:endParaRPr>
          </a:p>
        </p:txBody>
      </p:sp>
      <p:sp>
        <p:nvSpPr>
          <p:cNvPr id="4" name="5-Point Star 3"/>
          <p:cNvSpPr/>
          <p:nvPr/>
        </p:nvSpPr>
        <p:spPr>
          <a:xfrm>
            <a:off x="381000" y="1219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381000" y="4648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213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Autofit/>
          </a:bodyPr>
          <a:lstStyle/>
          <a:p>
            <a:pPr marL="0" indent="0">
              <a:buNone/>
            </a:pPr>
            <a:r>
              <a:rPr lang="en-US" sz="2400" b="1" dirty="0" smtClean="0">
                <a:latin typeface="Times New Roman" pitchFamily="18" charset="0"/>
                <a:cs typeface="Times New Roman" pitchFamily="18" charset="0"/>
              </a:rPr>
              <a:t>34.</a:t>
            </a:r>
            <a:r>
              <a:rPr lang="vi-VN" sz="2400" b="1" dirty="0">
                <a:latin typeface="Times New Roman" pitchFamily="18" charset="0"/>
                <a:cs typeface="Times New Roman" pitchFamily="18" charset="0"/>
              </a:rPr>
              <a:t> Chăm chỉ, sáng tạo trong học tập, lao động; có mục đích, động cơ học tập đúng đắn, vì đất nước là biểu hiện trách nhiệm của  sinh viên đối với việc:</a:t>
            </a:r>
          </a:p>
          <a:p>
            <a:pPr marL="0" indent="0">
              <a:buNone/>
            </a:pPr>
            <a:r>
              <a:rPr lang="vi-VN" sz="2400" dirty="0">
                <a:latin typeface="Times New Roman" pitchFamily="18" charset="0"/>
                <a:cs typeface="Times New Roman" pitchFamily="18" charset="0"/>
              </a:rPr>
              <a:t>a. Bảo vệ Tổ quốc</a:t>
            </a:r>
          </a:p>
          <a:p>
            <a:pPr marL="0" indent="0">
              <a:buNone/>
            </a:pPr>
            <a:r>
              <a:rPr lang="vi-VN" sz="2400" dirty="0">
                <a:latin typeface="Times New Roman" pitchFamily="18" charset="0"/>
                <a:cs typeface="Times New Roman" pitchFamily="18" charset="0"/>
              </a:rPr>
              <a:t>b. Thực hiện nghĩa vụ học tập</a:t>
            </a:r>
          </a:p>
          <a:p>
            <a:pPr marL="0" indent="0">
              <a:buNone/>
            </a:pPr>
            <a:r>
              <a:rPr lang="vi-VN" sz="2400" dirty="0">
                <a:latin typeface="Times New Roman" pitchFamily="18" charset="0"/>
                <a:cs typeface="Times New Roman" pitchFamily="18" charset="0"/>
              </a:rPr>
              <a:t>c. Xây dựng Tổ quốc</a:t>
            </a:r>
          </a:p>
          <a:p>
            <a:pPr marL="0" indent="0">
              <a:buNone/>
            </a:pPr>
            <a:r>
              <a:rPr lang="vi-VN" sz="2400" dirty="0">
                <a:latin typeface="Times New Roman" pitchFamily="18" charset="0"/>
                <a:cs typeface="Times New Roman" pitchFamily="18" charset="0"/>
              </a:rPr>
              <a:t>d. Thực hiện quyền học tập</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35.</a:t>
            </a:r>
            <a:r>
              <a:rPr lang="vi-VN" sz="2400" b="1" dirty="0">
                <a:latin typeface="Times New Roman" pitchFamily="18" charset="0"/>
                <a:cs typeface="Times New Roman" pitchFamily="18" charset="0"/>
              </a:rPr>
              <a:t> Điền cụm từ vào chỗ trống cho đúng với quy định của pháp luật Việt Nam hiện nay: con cháu có …... kính trọng và chăm sóc ông bà, cha mẹ. </a:t>
            </a:r>
          </a:p>
          <a:p>
            <a:pPr marL="0" indent="0">
              <a:buNone/>
            </a:pPr>
            <a:r>
              <a:rPr lang="vi-VN" sz="2400" dirty="0">
                <a:latin typeface="Times New Roman" pitchFamily="18" charset="0"/>
                <a:cs typeface="Times New Roman" pitchFamily="18" charset="0"/>
              </a:rPr>
              <a:t>a. Bổn phận</a:t>
            </a:r>
          </a:p>
          <a:p>
            <a:pPr marL="0" indent="0">
              <a:buNone/>
            </a:pPr>
            <a:r>
              <a:rPr lang="vi-VN" sz="2400" dirty="0">
                <a:latin typeface="Times New Roman" pitchFamily="18" charset="0"/>
                <a:cs typeface="Times New Roman" pitchFamily="18" charset="0"/>
              </a:rPr>
              <a:t>b. Trách nhiệm</a:t>
            </a:r>
          </a:p>
          <a:p>
            <a:pPr marL="0" indent="0">
              <a:buNone/>
            </a:pPr>
            <a:r>
              <a:rPr lang="vi-VN" sz="2400" dirty="0">
                <a:latin typeface="Times New Roman" pitchFamily="18" charset="0"/>
                <a:cs typeface="Times New Roman" pitchFamily="18" charset="0"/>
              </a:rPr>
              <a:t>c. Nghĩa vụ</a:t>
            </a:r>
          </a:p>
          <a:p>
            <a:pPr marL="0" indent="0">
              <a:buNone/>
            </a:pPr>
            <a:r>
              <a:rPr lang="vi-VN" sz="2400" dirty="0">
                <a:latin typeface="Times New Roman" pitchFamily="18" charset="0"/>
                <a:cs typeface="Times New Roman" pitchFamily="18" charset="0"/>
              </a:rPr>
              <a:t>d. Quyền</a:t>
            </a:r>
            <a:endParaRPr lang="en-US" sz="2400" dirty="0">
              <a:latin typeface="Times New Roman" pitchFamily="18" charset="0"/>
              <a:cs typeface="Times New Roman" pitchFamily="18" charset="0"/>
            </a:endParaRPr>
          </a:p>
        </p:txBody>
      </p:sp>
      <p:sp>
        <p:nvSpPr>
          <p:cNvPr id="5" name="5-Point Star 4"/>
          <p:cNvSpPr/>
          <p:nvPr/>
        </p:nvSpPr>
        <p:spPr>
          <a:xfrm>
            <a:off x="434915" y="2438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381000" y="4495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1392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5897563"/>
          </a:xfrm>
        </p:spPr>
        <p:txBody>
          <a:bodyPr>
            <a:noAutofit/>
          </a:bodyPr>
          <a:lstStyle/>
          <a:p>
            <a:pPr marL="0" indent="0">
              <a:buNone/>
            </a:pPr>
            <a:r>
              <a:rPr lang="en-US" sz="2400" b="1" dirty="0" smtClean="0">
                <a:latin typeface="Times New Roman" pitchFamily="18" charset="0"/>
                <a:cs typeface="Times New Roman" pitchFamily="18" charset="0"/>
              </a:rPr>
              <a:t>36.</a:t>
            </a:r>
            <a:r>
              <a:rPr lang="vi-VN" sz="2400" b="1" dirty="0">
                <a:latin typeface="Times New Roman" pitchFamily="18" charset="0"/>
                <a:cs typeface="Times New Roman" pitchFamily="18" charset="0"/>
              </a:rPr>
              <a:t> Điền cụm từ vào chỗ trống cho đúng với Hiến pháp 2013: "Mọi người đều …... trước pháp luật". </a:t>
            </a:r>
          </a:p>
          <a:p>
            <a:pPr marL="0" indent="0">
              <a:buNone/>
            </a:pPr>
            <a:r>
              <a:rPr lang="vi-VN" sz="2400" dirty="0">
                <a:latin typeface="Times New Roman" pitchFamily="18" charset="0"/>
                <a:cs typeface="Times New Roman" pitchFamily="18" charset="0"/>
              </a:rPr>
              <a:t>a. Bình đẳng</a:t>
            </a:r>
          </a:p>
          <a:p>
            <a:pPr marL="0" indent="0">
              <a:buNone/>
            </a:pPr>
            <a:r>
              <a:rPr lang="vi-VN" sz="2400" dirty="0">
                <a:latin typeface="Times New Roman" pitchFamily="18" charset="0"/>
                <a:cs typeface="Times New Roman" pitchFamily="18" charset="0"/>
              </a:rPr>
              <a:t>b. Có trách nhiệm</a:t>
            </a:r>
          </a:p>
          <a:p>
            <a:pPr marL="0" indent="0">
              <a:buNone/>
            </a:pPr>
            <a:r>
              <a:rPr lang="vi-VN" sz="2400" dirty="0">
                <a:latin typeface="Times New Roman" pitchFamily="18" charset="0"/>
                <a:cs typeface="Times New Roman" pitchFamily="18" charset="0"/>
              </a:rPr>
              <a:t>c. Có nghĩa vụ</a:t>
            </a:r>
          </a:p>
          <a:p>
            <a:pPr marL="0" indent="0">
              <a:buNone/>
            </a:pPr>
            <a:r>
              <a:rPr lang="vi-VN" sz="2400" dirty="0">
                <a:latin typeface="Times New Roman" pitchFamily="18" charset="0"/>
                <a:cs typeface="Times New Roman" pitchFamily="18" charset="0"/>
              </a:rPr>
              <a:t>d. Tất cả đều </a:t>
            </a:r>
            <a:r>
              <a:rPr lang="vi-VN" sz="2400" dirty="0" smtClean="0">
                <a:latin typeface="Times New Roman" pitchFamily="18" charset="0"/>
                <a:cs typeface="Times New Roman" pitchFamily="18" charset="0"/>
              </a:rPr>
              <a:t>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37.</a:t>
            </a:r>
            <a:r>
              <a:rPr lang="vi-VN" sz="2400" b="1" dirty="0">
                <a:latin typeface="Times New Roman" pitchFamily="18" charset="0"/>
                <a:cs typeface="Times New Roman" pitchFamily="18" charset="0"/>
              </a:rPr>
              <a:t> Theo quy định của pháp luật: Cha mẹ có ………. nuôi, dạy con thành người công dân tốt. Điền cụm từ vào chỗ trống.</a:t>
            </a:r>
          </a:p>
          <a:p>
            <a:pPr marL="0" indent="0">
              <a:buNone/>
            </a:pPr>
            <a:r>
              <a:rPr lang="vi-VN" sz="2400" dirty="0">
                <a:latin typeface="Times New Roman" pitchFamily="18" charset="0"/>
                <a:cs typeface="Times New Roman" pitchFamily="18" charset="0"/>
              </a:rPr>
              <a:t>a. Bổn phận</a:t>
            </a:r>
          </a:p>
          <a:p>
            <a:pPr marL="0" indent="0">
              <a:buNone/>
            </a:pPr>
            <a:r>
              <a:rPr lang="vi-VN" sz="2400" dirty="0">
                <a:latin typeface="Times New Roman" pitchFamily="18" charset="0"/>
                <a:cs typeface="Times New Roman" pitchFamily="18" charset="0"/>
              </a:rPr>
              <a:t>b. Trách nhiệm</a:t>
            </a:r>
          </a:p>
          <a:p>
            <a:pPr marL="0" indent="0">
              <a:buNone/>
            </a:pPr>
            <a:r>
              <a:rPr lang="vi-VN" sz="2400" dirty="0">
                <a:latin typeface="Times New Roman" pitchFamily="18" charset="0"/>
                <a:cs typeface="Times New Roman" pitchFamily="18" charset="0"/>
              </a:rPr>
              <a:t>c. Nghĩa vụ</a:t>
            </a:r>
          </a:p>
          <a:p>
            <a:pPr marL="0" indent="0">
              <a:buNone/>
            </a:pPr>
            <a:r>
              <a:rPr lang="vi-VN" sz="2400" dirty="0">
                <a:latin typeface="Times New Roman" pitchFamily="18" charset="0"/>
                <a:cs typeface="Times New Roman" pitchFamily="18" charset="0"/>
              </a:rPr>
              <a:t>d. Quyền </a:t>
            </a:r>
            <a:endParaRPr lang="en-US" sz="2400" dirty="0">
              <a:latin typeface="Times New Roman" pitchFamily="18" charset="0"/>
              <a:cs typeface="Times New Roman" pitchFamily="18" charset="0"/>
            </a:endParaRPr>
          </a:p>
        </p:txBody>
      </p:sp>
      <p:sp>
        <p:nvSpPr>
          <p:cNvPr id="4" name="5-Point Star 3"/>
          <p:cNvSpPr/>
          <p:nvPr/>
        </p:nvSpPr>
        <p:spPr>
          <a:xfrm>
            <a:off x="228600" y="1143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152400" y="4114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9924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858000"/>
          </a:xfrm>
        </p:spPr>
        <p:txBody>
          <a:bodyPr>
            <a:normAutofit/>
          </a:bodyPr>
          <a:lstStyle/>
          <a:p>
            <a:pPr marL="0" indent="0">
              <a:buNone/>
            </a:pPr>
            <a:r>
              <a:rPr lang="en-US" sz="2400" b="1" dirty="0" smtClean="0">
                <a:latin typeface="Times New Roman" pitchFamily="18" charset="0"/>
                <a:cs typeface="Times New Roman" pitchFamily="18" charset="0"/>
              </a:rPr>
              <a:t>38.</a:t>
            </a:r>
            <a:r>
              <a:rPr lang="vi-VN" sz="2400" b="1" dirty="0">
                <a:latin typeface="Times New Roman" pitchFamily="18" charset="0"/>
                <a:cs typeface="Times New Roman" pitchFamily="18" charset="0"/>
              </a:rPr>
              <a:t> Hiến pháp 2013 quy định: Nhà nước, xã hội và gia đình tạo điều kiện để …….. phát triển toàn diện, phát huy vai trò của mình trong xã hội. Điền cụm từ còn thiếu vào chỗ chấm.</a:t>
            </a:r>
          </a:p>
          <a:p>
            <a:pPr marL="0" indent="0">
              <a:buNone/>
            </a:pPr>
            <a:r>
              <a:rPr lang="vi-VN" sz="2400" dirty="0">
                <a:latin typeface="Times New Roman" pitchFamily="18" charset="0"/>
                <a:cs typeface="Times New Roman" pitchFamily="18" charset="0"/>
              </a:rPr>
              <a:t>a. Thanh niên</a:t>
            </a:r>
          </a:p>
          <a:p>
            <a:pPr marL="0" indent="0">
              <a:buNone/>
            </a:pPr>
            <a:r>
              <a:rPr lang="vi-VN" sz="2400" dirty="0">
                <a:latin typeface="Times New Roman" pitchFamily="18" charset="0"/>
                <a:cs typeface="Times New Roman" pitchFamily="18" charset="0"/>
              </a:rPr>
              <a:t>b. Phụ nữ</a:t>
            </a:r>
          </a:p>
          <a:p>
            <a:pPr marL="0" indent="0">
              <a:buNone/>
            </a:pPr>
            <a:r>
              <a:rPr lang="vi-VN" sz="2400" dirty="0">
                <a:latin typeface="Times New Roman" pitchFamily="18" charset="0"/>
                <a:cs typeface="Times New Roman" pitchFamily="18" charset="0"/>
              </a:rPr>
              <a:t>c. Trẻ em</a:t>
            </a:r>
          </a:p>
          <a:p>
            <a:pPr marL="0" indent="0">
              <a:buNone/>
            </a:pPr>
            <a:r>
              <a:rPr lang="vi-VN" sz="2400" dirty="0">
                <a:latin typeface="Times New Roman" pitchFamily="18" charset="0"/>
                <a:cs typeface="Times New Roman" pitchFamily="18" charset="0"/>
              </a:rPr>
              <a:t>d. Nam </a:t>
            </a:r>
            <a:r>
              <a:rPr lang="vi-VN" sz="2400" dirty="0" smtClean="0">
                <a:latin typeface="Times New Roman" pitchFamily="18" charset="0"/>
                <a:cs typeface="Times New Roman" pitchFamily="18" charset="0"/>
              </a:rPr>
              <a:t>giới</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39.</a:t>
            </a:r>
            <a:r>
              <a:rPr lang="vi-VN" sz="2400" b="1" dirty="0">
                <a:latin typeface="Times New Roman" pitchFamily="18" charset="0"/>
                <a:cs typeface="Times New Roman" pitchFamily="18" charset="0"/>
              </a:rPr>
              <a:t> Trường hợp nào một người không được ứng cử vào các cơ quan quyền lực của Nhà nước?</a:t>
            </a:r>
          </a:p>
          <a:p>
            <a:pPr marL="0" indent="0">
              <a:buNone/>
            </a:pPr>
            <a:r>
              <a:rPr lang="vi-VN" sz="2400" dirty="0">
                <a:latin typeface="Times New Roman" pitchFamily="18" charset="0"/>
                <a:cs typeface="Times New Roman" pitchFamily="18" charset="0"/>
              </a:rPr>
              <a:t>a. Cá nhân bị kết án phạt tù về tội xâm phạm an ninh quốc gia</a:t>
            </a:r>
          </a:p>
          <a:p>
            <a:pPr marL="0" indent="0">
              <a:buNone/>
            </a:pPr>
            <a:r>
              <a:rPr lang="vi-VN" sz="2400" dirty="0">
                <a:latin typeface="Times New Roman" pitchFamily="18" charset="0"/>
                <a:cs typeface="Times New Roman" pitchFamily="18" charset="0"/>
              </a:rPr>
              <a:t>b. Không đủ độ tuổi quy đinh</a:t>
            </a:r>
          </a:p>
          <a:p>
            <a:pPr marL="0" indent="0">
              <a:buNone/>
            </a:pPr>
            <a:r>
              <a:rPr lang="vi-VN" sz="2400" dirty="0">
                <a:latin typeface="Times New Roman" pitchFamily="18" charset="0"/>
                <a:cs typeface="Times New Roman" pitchFamily="18" charset="0"/>
              </a:rPr>
              <a:t>c. Kết án tù chung thân</a:t>
            </a:r>
          </a:p>
          <a:p>
            <a:pPr marL="0" indent="0">
              <a:buNone/>
            </a:pPr>
            <a:r>
              <a:rPr lang="vi-VN" sz="2400" dirty="0">
                <a:latin typeface="Times New Roman" pitchFamily="18" charset="0"/>
                <a:cs typeface="Times New Roman" pitchFamily="18" charset="0"/>
              </a:rPr>
              <a:t>d. Tất cả các đáp án của câu này đều đúng</a:t>
            </a:r>
            <a:endParaRPr lang="en-US" sz="2400" dirty="0">
              <a:latin typeface="Times New Roman" pitchFamily="18" charset="0"/>
              <a:cs typeface="Times New Roman" pitchFamily="18" charset="0"/>
            </a:endParaRPr>
          </a:p>
        </p:txBody>
      </p:sp>
      <p:sp>
        <p:nvSpPr>
          <p:cNvPr id="4" name="5-Point Star 3"/>
          <p:cNvSpPr/>
          <p:nvPr/>
        </p:nvSpPr>
        <p:spPr>
          <a:xfrm>
            <a:off x="457200" y="1905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5334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33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324600"/>
          </a:xfrm>
        </p:spPr>
        <p:txBody>
          <a:bodyPr>
            <a:normAutofit/>
          </a:bodyPr>
          <a:lstStyle/>
          <a:p>
            <a:pPr marL="0" indent="0">
              <a:buNone/>
            </a:pPr>
            <a:r>
              <a:rPr lang="en-US" sz="2400" b="1" dirty="0" smtClean="0">
                <a:latin typeface="Times New Roman" pitchFamily="18" charset="0"/>
                <a:cs typeface="Times New Roman" pitchFamily="18" charset="0"/>
              </a:rPr>
              <a:t>40.</a:t>
            </a:r>
            <a:r>
              <a:rPr lang="vi-VN" sz="2400" b="1" dirty="0">
                <a:latin typeface="Times New Roman" pitchFamily="18" charset="0"/>
                <a:cs typeface="Times New Roman" pitchFamily="18" charset="0"/>
              </a:rPr>
              <a:t> Để người lao động có thể thích ứng với sự biến đổi của nền kinh tế thị trường, thì bản thân người lao động cần phải đào tạo thêm những yêu cầu nào sau đây?</a:t>
            </a:r>
          </a:p>
          <a:p>
            <a:pPr marL="0" indent="0">
              <a:buNone/>
            </a:pPr>
            <a:r>
              <a:rPr lang="vi-VN" sz="2400" dirty="0">
                <a:latin typeface="Times New Roman" pitchFamily="18" charset="0"/>
                <a:cs typeface="Times New Roman" pitchFamily="18" charset="0"/>
              </a:rPr>
              <a:t>a. Ngoại ngữ</a:t>
            </a:r>
          </a:p>
          <a:p>
            <a:pPr marL="0" indent="0">
              <a:buNone/>
            </a:pPr>
            <a:r>
              <a:rPr lang="vi-VN" sz="2400" dirty="0">
                <a:latin typeface="Times New Roman" pitchFamily="18" charset="0"/>
                <a:cs typeface="Times New Roman" pitchFamily="18" charset="0"/>
              </a:rPr>
              <a:t>b. Ứng dụng công nghệ thông tin</a:t>
            </a:r>
          </a:p>
          <a:p>
            <a:pPr marL="0" indent="0">
              <a:buNone/>
            </a:pPr>
            <a:r>
              <a:rPr lang="vi-VN" sz="2400" dirty="0">
                <a:latin typeface="Times New Roman" pitchFamily="18" charset="0"/>
                <a:cs typeface="Times New Roman" pitchFamily="18" charset="0"/>
              </a:rPr>
              <a:t>c. Kỹ năng mềm</a:t>
            </a:r>
          </a:p>
          <a:p>
            <a:pPr marL="0" indent="0">
              <a:buNone/>
            </a:pPr>
            <a:r>
              <a:rPr lang="vi-VN" sz="2400" dirty="0">
                <a:latin typeface="Times New Roman" pitchFamily="18" charset="0"/>
                <a:cs typeface="Times New Roman" pitchFamily="18" charset="0"/>
              </a:rPr>
              <a:t>d. Tất cả các đáp án của câu này đều </a:t>
            </a:r>
            <a:r>
              <a:rPr lang="vi-VN" sz="2400" dirty="0" smtClean="0">
                <a:latin typeface="Times New Roman" pitchFamily="18" charset="0"/>
                <a:cs typeface="Times New Roman" pitchFamily="18" charset="0"/>
              </a:rPr>
              <a:t>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41.</a:t>
            </a:r>
            <a:r>
              <a:rPr lang="vi-VN" sz="2400" b="1" dirty="0">
                <a:latin typeface="Times New Roman" pitchFamily="18" charset="0"/>
                <a:cs typeface="Times New Roman" pitchFamily="18" charset="0"/>
              </a:rPr>
              <a:t> Những kỷ luật lao động nào mà người lao động đòi hỏi phải chấp hành trong quá trình làm việc?</a:t>
            </a:r>
          </a:p>
          <a:p>
            <a:pPr marL="0" indent="0">
              <a:buNone/>
            </a:pPr>
            <a:r>
              <a:rPr lang="vi-VN" sz="2400" dirty="0">
                <a:latin typeface="Times New Roman" pitchFamily="18" charset="0"/>
                <a:cs typeface="Times New Roman" pitchFamily="18" charset="0"/>
              </a:rPr>
              <a:t>a. Những quy định về việc tuân thủ thời gian</a:t>
            </a:r>
          </a:p>
          <a:p>
            <a:pPr marL="0" indent="0">
              <a:buNone/>
            </a:pPr>
            <a:r>
              <a:rPr lang="vi-VN" sz="2400" dirty="0">
                <a:latin typeface="Times New Roman" pitchFamily="18" charset="0"/>
                <a:cs typeface="Times New Roman" pitchFamily="18" charset="0"/>
              </a:rPr>
              <a:t>b. Quy trình công nghệ và phối hợp trong tổ chức</a:t>
            </a:r>
          </a:p>
          <a:p>
            <a:pPr marL="0" indent="0">
              <a:buNone/>
            </a:pPr>
            <a:r>
              <a:rPr lang="vi-VN" sz="2400" dirty="0">
                <a:latin typeface="Times New Roman" pitchFamily="18" charset="0"/>
                <a:cs typeface="Times New Roman" pitchFamily="18" charset="0"/>
              </a:rPr>
              <a:t>c. Bảo vệ tài sản và bí mật công nghệ</a:t>
            </a:r>
          </a:p>
          <a:p>
            <a:pPr marL="0" indent="0">
              <a:buNone/>
            </a:pPr>
            <a:r>
              <a:rPr lang="vi-VN" sz="2400" dirty="0">
                <a:latin typeface="Times New Roman" pitchFamily="18" charset="0"/>
                <a:cs typeface="Times New Roman" pitchFamily="18" charset="0"/>
              </a:rPr>
              <a:t>d. Tất cả các đáp án của câu này đều đúng</a:t>
            </a:r>
            <a:endParaRPr lang="en-US" sz="2400" dirty="0">
              <a:latin typeface="Times New Roman" pitchFamily="18" charset="0"/>
              <a:cs typeface="Times New Roman" pitchFamily="18" charset="0"/>
            </a:endParaRPr>
          </a:p>
        </p:txBody>
      </p:sp>
      <p:sp>
        <p:nvSpPr>
          <p:cNvPr id="4" name="5-Point Star 3"/>
          <p:cNvSpPr/>
          <p:nvPr/>
        </p:nvSpPr>
        <p:spPr>
          <a:xfrm>
            <a:off x="457200" y="2895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98175" y="5410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955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458200" cy="5973763"/>
          </a:xfrm>
        </p:spPr>
        <p:txBody>
          <a:bodyPr>
            <a:normAutofit fontScale="92500"/>
          </a:bodyPr>
          <a:lstStyle/>
          <a:p>
            <a:pPr marL="0" indent="0">
              <a:buNone/>
            </a:pPr>
            <a:r>
              <a:rPr lang="en-US" sz="2400" b="1" dirty="0" smtClean="0">
                <a:latin typeface="Times New Roman" pitchFamily="18" charset="0"/>
                <a:cs typeface="Times New Roman" pitchFamily="18" charset="0"/>
              </a:rPr>
              <a:t>42.</a:t>
            </a:r>
            <a:r>
              <a:rPr lang="vi-VN" sz="2400" b="1" dirty="0">
                <a:latin typeface="Times New Roman" pitchFamily="18" charset="0"/>
                <a:cs typeface="Times New Roman" pitchFamily="18" charset="0"/>
              </a:rPr>
              <a:t> Trong thời kỳ hiện nay, thế hệ trẻ cần phải hiểu trung với nước là như thế nào?</a:t>
            </a:r>
          </a:p>
          <a:p>
            <a:pPr marL="0" indent="0">
              <a:buNone/>
            </a:pPr>
            <a:r>
              <a:rPr lang="vi-VN" sz="2400" dirty="0">
                <a:latin typeface="Times New Roman" pitchFamily="18" charset="0"/>
                <a:cs typeface="Times New Roman" pitchFamily="18" charset="0"/>
              </a:rPr>
              <a:t>a. Bảo vệ tổ quốc, bảo vệ thành quả mà ông cha ta đã gây dựng nên</a:t>
            </a:r>
          </a:p>
          <a:p>
            <a:pPr marL="0" indent="0">
              <a:buNone/>
            </a:pPr>
            <a:r>
              <a:rPr lang="vi-VN" sz="2400" dirty="0">
                <a:latin typeface="Times New Roman" pitchFamily="18" charset="0"/>
                <a:cs typeface="Times New Roman" pitchFamily="18" charset="0"/>
              </a:rPr>
              <a:t>b. Trung thành với sự nghiệp cách mạng mà Đảng và Bác Hồ đã chọn</a:t>
            </a:r>
          </a:p>
          <a:p>
            <a:pPr marL="0" indent="0">
              <a:buNone/>
            </a:pPr>
            <a:r>
              <a:rPr lang="vi-VN" sz="2400" dirty="0">
                <a:latin typeface="Times New Roman" pitchFamily="18" charset="0"/>
                <a:cs typeface="Times New Roman" pitchFamily="18" charset="0"/>
              </a:rPr>
              <a:t>c. Không có những hành động chống phá, bôi nhọ hình ảnh của đất nước</a:t>
            </a:r>
          </a:p>
          <a:p>
            <a:pPr marL="0" indent="0">
              <a:buNone/>
            </a:pPr>
            <a:r>
              <a:rPr lang="vi-VN" sz="2400" dirty="0">
                <a:latin typeface="Times New Roman" pitchFamily="18" charset="0"/>
                <a:cs typeface="Times New Roman" pitchFamily="18" charset="0"/>
              </a:rPr>
              <a:t>d. Phải có tinh thần yêu nước, yêu thương đồng bào, dân </a:t>
            </a:r>
            <a:r>
              <a:rPr lang="vi-VN" sz="2400" dirty="0" smtClean="0">
                <a:latin typeface="Times New Roman" pitchFamily="18" charset="0"/>
                <a:cs typeface="Times New Roman" pitchFamily="18" charset="0"/>
              </a:rPr>
              <a:t>tộc</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43. </a:t>
            </a:r>
            <a:r>
              <a:rPr lang="vi-VN" sz="2400" b="1" dirty="0">
                <a:latin typeface="Times New Roman" pitchFamily="18" charset="0"/>
                <a:cs typeface="Times New Roman" pitchFamily="18" charset="0"/>
              </a:rPr>
              <a:t>Để trở thành người công dân tốt, người lao động tốt, sinh viên cần tu dưỡng và rèn luyện những việc gì?</a:t>
            </a:r>
          </a:p>
          <a:p>
            <a:pPr marL="0" indent="0">
              <a:buNone/>
            </a:pPr>
            <a:r>
              <a:rPr lang="vi-VN" sz="2400" dirty="0">
                <a:latin typeface="Times New Roman" pitchFamily="18" charset="0"/>
                <a:cs typeface="Times New Roman" pitchFamily="18" charset="0"/>
              </a:rPr>
              <a:t>a. Chấp hành nội quy, quy chế của của nhà trường</a:t>
            </a:r>
          </a:p>
          <a:p>
            <a:pPr marL="0" indent="0">
              <a:buNone/>
            </a:pPr>
            <a:r>
              <a:rPr lang="vi-VN" sz="2400" dirty="0">
                <a:latin typeface="Times New Roman" pitchFamily="18" charset="0"/>
                <a:cs typeface="Times New Roman" pitchFamily="18" charset="0"/>
              </a:rPr>
              <a:t>b. Có lối sống lành mạnh, không sa vào các tệ nạn xã hội, không gian lận trong học tập và tiêu cực trong cuộc sống.</a:t>
            </a:r>
          </a:p>
          <a:p>
            <a:pPr marL="0" indent="0">
              <a:buNone/>
            </a:pPr>
            <a:r>
              <a:rPr lang="vi-VN" sz="2400" dirty="0">
                <a:latin typeface="Times New Roman" pitchFamily="18" charset="0"/>
                <a:cs typeface="Times New Roman" pitchFamily="18" charset="0"/>
              </a:rPr>
              <a:t>c. Rèn luyện lương tâm nghề nghiệp, yêu lao động và tôn trọng lao động của người khác</a:t>
            </a:r>
          </a:p>
          <a:p>
            <a:pPr marL="0" indent="0">
              <a:buNone/>
            </a:pPr>
            <a:r>
              <a:rPr lang="vi-VN" sz="2400" dirty="0">
                <a:latin typeface="Times New Roman" pitchFamily="18" charset="0"/>
                <a:cs typeface="Times New Roman" pitchFamily="18" charset="0"/>
              </a:rPr>
              <a:t>d. Tất cả các đáp án của câu này đều đúng</a:t>
            </a:r>
            <a:endParaRPr lang="en-US" sz="2400" dirty="0">
              <a:latin typeface="Times New Roman" pitchFamily="18" charset="0"/>
              <a:cs typeface="Times New Roman" pitchFamily="18" charset="0"/>
            </a:endParaRPr>
          </a:p>
        </p:txBody>
      </p:sp>
      <p:sp>
        <p:nvSpPr>
          <p:cNvPr id="4" name="5-Point Star 3"/>
          <p:cNvSpPr/>
          <p:nvPr/>
        </p:nvSpPr>
        <p:spPr>
          <a:xfrm>
            <a:off x="381000" y="137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5181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468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534400" cy="6629400"/>
          </a:xfrm>
        </p:spPr>
        <p:txBody>
          <a:bodyPr>
            <a:normAutofit lnSpcReduction="10000"/>
          </a:bodyPr>
          <a:lstStyle/>
          <a:p>
            <a:pPr marL="0" indent="0">
              <a:buNone/>
            </a:pPr>
            <a:r>
              <a:rPr lang="en-US" sz="2400" b="1" dirty="0" smtClean="0">
                <a:latin typeface="Times New Roman" pitchFamily="18" charset="0"/>
                <a:cs typeface="Times New Roman" pitchFamily="18" charset="0"/>
              </a:rPr>
              <a:t>44.</a:t>
            </a:r>
            <a:r>
              <a:rPr lang="vi-VN" sz="2400" b="1" dirty="0">
                <a:latin typeface="Times New Roman" pitchFamily="18" charset="0"/>
                <a:cs typeface="Times New Roman" pitchFamily="18" charset="0"/>
              </a:rPr>
              <a:t> Trong thời kỳ hiện nay, người công dân cần phải tu dưỡng và rèn luyện về đạo đức, lối sông như thế nào để trở thành người công dân tốt?</a:t>
            </a:r>
          </a:p>
          <a:p>
            <a:pPr marL="0" indent="0">
              <a:buNone/>
            </a:pPr>
            <a:r>
              <a:rPr lang="vi-VN" sz="2400" dirty="0">
                <a:latin typeface="Times New Roman" pitchFamily="18" charset="0"/>
                <a:cs typeface="Times New Roman" pitchFamily="18" charset="0"/>
              </a:rPr>
              <a:t>a. Biết phê phán những hành vi không phù hợp với các chuẩn mực đạo đức</a:t>
            </a:r>
          </a:p>
          <a:p>
            <a:pPr marL="0" indent="0">
              <a:buNone/>
            </a:pPr>
            <a:r>
              <a:rPr lang="vi-VN" sz="2400" dirty="0">
                <a:latin typeface="Times New Roman" pitchFamily="18" charset="0"/>
                <a:cs typeface="Times New Roman" pitchFamily="18" charset="0"/>
              </a:rPr>
              <a:t>b. Không ngừng học tập và làm theo tấm gương đạo đức và tư tưởng của Hồ Chí Minh</a:t>
            </a:r>
          </a:p>
          <a:p>
            <a:pPr marL="0" indent="0">
              <a:buNone/>
            </a:pPr>
            <a:r>
              <a:rPr lang="vi-VN" sz="2400" dirty="0">
                <a:latin typeface="Times New Roman" pitchFamily="18" charset="0"/>
                <a:cs typeface="Times New Roman" pitchFamily="18" charset="0"/>
              </a:rPr>
              <a:t>c. Có lòng nhân ái, độ lượng, trân trọng các giá trị đạo đức công dân</a:t>
            </a:r>
          </a:p>
          <a:p>
            <a:pPr marL="0" indent="0">
              <a:buNone/>
            </a:pPr>
            <a:r>
              <a:rPr lang="vi-VN" sz="2400" dirty="0">
                <a:latin typeface="Times New Roman" pitchFamily="18" charset="0"/>
                <a:cs typeface="Times New Roman" pitchFamily="18" charset="0"/>
              </a:rPr>
              <a:t>d. Tất cả các đáp án trong câu này đều </a:t>
            </a:r>
            <a:r>
              <a:rPr lang="vi-VN" sz="2400" dirty="0" smtClean="0">
                <a:latin typeface="Times New Roman" pitchFamily="18" charset="0"/>
                <a:cs typeface="Times New Roman" pitchFamily="18" charset="0"/>
              </a:rPr>
              <a:t>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45. </a:t>
            </a:r>
            <a:r>
              <a:rPr lang="vi-VN" sz="2400" b="1" dirty="0">
                <a:latin typeface="Times New Roman" pitchFamily="18" charset="0"/>
                <a:cs typeface="Times New Roman" pitchFamily="18" charset="0"/>
              </a:rPr>
              <a:t>Để trở thành người công dân tốt, người lao động tốt, ngoài việc bồi dưỡng năng lực cá nhân</a:t>
            </a:r>
          </a:p>
          <a:p>
            <a:pPr marL="0" indent="0">
              <a:buNone/>
            </a:pPr>
            <a:r>
              <a:rPr lang="vi-VN" sz="2400" dirty="0">
                <a:latin typeface="Times New Roman" pitchFamily="18" charset="0"/>
                <a:cs typeface="Times New Roman" pitchFamily="18" charset="0"/>
              </a:rPr>
              <a:t>thì người lao động cần phải làm điều gì nữa?</a:t>
            </a:r>
          </a:p>
          <a:p>
            <a:pPr marL="0" indent="0">
              <a:buNone/>
            </a:pPr>
            <a:r>
              <a:rPr lang="vi-VN" sz="2400" dirty="0">
                <a:latin typeface="Times New Roman" pitchFamily="18" charset="0"/>
                <a:cs typeface="Times New Roman" pitchFamily="18" charset="0"/>
              </a:rPr>
              <a:t>a. Phải rèn luyện phẩm chất đạo đức của mình</a:t>
            </a:r>
          </a:p>
          <a:p>
            <a:pPr marL="0" indent="0">
              <a:buNone/>
            </a:pPr>
            <a:r>
              <a:rPr lang="vi-VN" sz="2400" dirty="0">
                <a:latin typeface="Times New Roman" pitchFamily="18" charset="0"/>
                <a:cs typeface="Times New Roman" pitchFamily="18" charset="0"/>
              </a:rPr>
              <a:t>b. Phải rèn luyện ý chí, nghị lực vươn lên mọi khó khăn trong cuộc sống</a:t>
            </a:r>
          </a:p>
          <a:p>
            <a:pPr marL="0" indent="0">
              <a:buNone/>
            </a:pPr>
            <a:r>
              <a:rPr lang="vi-VN" sz="2400" dirty="0">
                <a:latin typeface="Times New Roman" pitchFamily="18" charset="0"/>
                <a:cs typeface="Times New Roman" pitchFamily="18" charset="0"/>
              </a:rPr>
              <a:t>c. Phải xây dựng để trở thành người có ích trong xã hội</a:t>
            </a:r>
          </a:p>
          <a:p>
            <a:pPr marL="0" indent="0">
              <a:buNone/>
            </a:pPr>
            <a:r>
              <a:rPr lang="vi-VN" sz="2400" dirty="0">
                <a:latin typeface="Times New Roman" pitchFamily="18" charset="0"/>
                <a:cs typeface="Times New Roman" pitchFamily="18" charset="0"/>
              </a:rPr>
              <a:t>d. Tất cả các đáp án của câu này đều đúng</a:t>
            </a: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4" name="5-Point Star 3"/>
          <p:cNvSpPr/>
          <p:nvPr/>
        </p:nvSpPr>
        <p:spPr>
          <a:xfrm>
            <a:off x="457200" y="3200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6248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8700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
            <a:ext cx="8686800" cy="5973763"/>
          </a:xfrm>
        </p:spPr>
        <p:txBody>
          <a:bodyPr>
            <a:normAutofit/>
          </a:bodyPr>
          <a:lstStyle/>
          <a:p>
            <a:pPr marL="0" indent="0">
              <a:buNone/>
            </a:pPr>
            <a:r>
              <a:rPr lang="en-US" sz="2400" b="1" dirty="0" smtClean="0">
                <a:latin typeface="Times New Roman" pitchFamily="18" charset="0"/>
                <a:cs typeface="Times New Roman" pitchFamily="18" charset="0"/>
              </a:rPr>
              <a:t>46.</a:t>
            </a:r>
            <a:r>
              <a:rPr lang="vi-VN" sz="2400" b="1" dirty="0">
                <a:latin typeface="Times New Roman" pitchFamily="18" charset="0"/>
                <a:cs typeface="Times New Roman" pitchFamily="18" charset="0"/>
              </a:rPr>
              <a:t> Theo Hiến pháp 2013; Công dân Việt Nam có những quyền cơ bản nào sau đây? </a:t>
            </a:r>
          </a:p>
          <a:p>
            <a:pPr marL="0" indent="0">
              <a:buNone/>
            </a:pPr>
            <a:r>
              <a:rPr lang="vi-VN" sz="2400" dirty="0">
                <a:latin typeface="Times New Roman" pitchFamily="18" charset="0"/>
                <a:cs typeface="Times New Roman" pitchFamily="18" charset="0"/>
              </a:rPr>
              <a:t>a. Tham gia quản lý nhà nước và xã hội</a:t>
            </a:r>
          </a:p>
          <a:p>
            <a:pPr marL="0" indent="0">
              <a:buNone/>
            </a:pPr>
            <a:r>
              <a:rPr lang="vi-VN" sz="2400" dirty="0">
                <a:latin typeface="Times New Roman" pitchFamily="18" charset="0"/>
                <a:cs typeface="Times New Roman" pitchFamily="18" charset="0"/>
              </a:rPr>
              <a:t>b. Bình đẳng về mọi mặt </a:t>
            </a:r>
          </a:p>
          <a:p>
            <a:pPr marL="0" indent="0">
              <a:buNone/>
            </a:pPr>
            <a:r>
              <a:rPr lang="vi-VN" sz="2400" dirty="0">
                <a:latin typeface="Times New Roman" pitchFamily="18" charset="0"/>
                <a:cs typeface="Times New Roman" pitchFamily="18" charset="0"/>
              </a:rPr>
              <a:t>c. Khiếu nại, tố cáo với cơ quan Nhà nước có thẩm quyền.</a:t>
            </a:r>
          </a:p>
          <a:p>
            <a:pPr marL="0" indent="0">
              <a:buNone/>
            </a:pPr>
            <a:r>
              <a:rPr lang="vi-VN" sz="2400" dirty="0">
                <a:latin typeface="Times New Roman" pitchFamily="18" charset="0"/>
                <a:cs typeface="Times New Roman" pitchFamily="18" charset="0"/>
              </a:rPr>
              <a:t>d. Tất cả các đáp án trong câu này đều đúng</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47. </a:t>
            </a:r>
            <a:r>
              <a:rPr lang="vi-VN" sz="2400" b="1" dirty="0">
                <a:latin typeface="Times New Roman" pitchFamily="18" charset="0"/>
                <a:cs typeface="Times New Roman" pitchFamily="18" charset="0"/>
              </a:rPr>
              <a:t>Điều kiện quan trọng để phát triển lực lượng lao động là ? </a:t>
            </a:r>
          </a:p>
          <a:p>
            <a:pPr marL="0" indent="0">
              <a:buNone/>
            </a:pPr>
            <a:r>
              <a:rPr lang="vi-VN" sz="2400" dirty="0">
                <a:latin typeface="Times New Roman" pitchFamily="18" charset="0"/>
                <a:cs typeface="Times New Roman" pitchFamily="18" charset="0"/>
              </a:rPr>
              <a:t>a. Người lao động cần được bồi dưỡng, huấn luyện công nghệ, kỹ thuật mới</a:t>
            </a:r>
          </a:p>
          <a:p>
            <a:pPr marL="0" indent="0">
              <a:buNone/>
            </a:pPr>
            <a:r>
              <a:rPr lang="vi-VN" sz="2400" dirty="0">
                <a:latin typeface="Times New Roman" pitchFamily="18" charset="0"/>
                <a:cs typeface="Times New Roman" pitchFamily="18" charset="0"/>
              </a:rPr>
              <a:t>b. Người lao động cần được đào tạo về ngoại ngữ, khả năng ứng dụng công nghệ thông tin, kỹ năng ứng xử, rèn luyện phẩm chất đạo đức.</a:t>
            </a:r>
          </a:p>
          <a:p>
            <a:pPr marL="0" indent="0">
              <a:buNone/>
            </a:pPr>
            <a:r>
              <a:rPr lang="vi-VN" sz="2400" dirty="0">
                <a:latin typeface="Times New Roman" pitchFamily="18" charset="0"/>
                <a:cs typeface="Times New Roman" pitchFamily="18" charset="0"/>
              </a:rPr>
              <a:t>c. Người lao động tốt là người chấp hành kỷ luật lao động</a:t>
            </a:r>
          </a:p>
          <a:p>
            <a:pPr marL="0" indent="0">
              <a:buNone/>
            </a:pPr>
            <a:r>
              <a:rPr lang="vi-VN" sz="2400" dirty="0">
                <a:latin typeface="Times New Roman" pitchFamily="18" charset="0"/>
                <a:cs typeface="Times New Roman" pitchFamily="18" charset="0"/>
              </a:rPr>
              <a:t>d. Tất cả các đáp án trong câu này đều đúng.</a:t>
            </a:r>
            <a:endParaRPr lang="en-US" sz="2400" dirty="0">
              <a:latin typeface="Times New Roman" pitchFamily="18" charset="0"/>
              <a:cs typeface="Times New Roman" pitchFamily="18" charset="0"/>
            </a:endParaRPr>
          </a:p>
        </p:txBody>
      </p:sp>
      <p:sp>
        <p:nvSpPr>
          <p:cNvPr id="4" name="5-Point Star 3"/>
          <p:cNvSpPr/>
          <p:nvPr/>
        </p:nvSpPr>
        <p:spPr>
          <a:xfrm>
            <a:off x="457200" y="22860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457200" y="5638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631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0"/>
            <a:ext cx="8991600" cy="6705600"/>
          </a:xfrm>
        </p:spPr>
        <p:txBody>
          <a:bodyPr>
            <a:noAutofit/>
          </a:bodyPr>
          <a:lstStyle/>
          <a:p>
            <a:pPr marL="0" indent="0">
              <a:buNone/>
            </a:pPr>
            <a:r>
              <a:rPr lang="en-US" sz="2400" b="1" dirty="0" smtClean="0">
                <a:latin typeface="Times New Roman" pitchFamily="18" charset="0"/>
                <a:cs typeface="Times New Roman" pitchFamily="18" charset="0"/>
              </a:rPr>
              <a:t>48.</a:t>
            </a:r>
            <a:r>
              <a:rPr lang="vi-VN" sz="2400" b="1" dirty="0">
                <a:latin typeface="Times New Roman" pitchFamily="18" charset="0"/>
                <a:cs typeface="Times New Roman" pitchFamily="18" charset="0"/>
              </a:rPr>
              <a:t> Hãy điền vào chỗ trống để hoàn thiện câu sau: Nếu người lao động ........  sẽ gây ảnh hưởng đến người lao động khác, đến tập thể trong tổ chức và xã hội; ảnh hưởng tới hiệu quả hoạt động sản xuất kinh doanh, hoặc gây ra những thiệt hại về vật chất, tài sản.   </a:t>
            </a:r>
          </a:p>
          <a:p>
            <a:pPr marL="0" indent="0">
              <a:buNone/>
            </a:pPr>
            <a:r>
              <a:rPr lang="vi-VN" sz="2400" dirty="0">
                <a:latin typeface="Times New Roman" pitchFamily="18" charset="0"/>
                <a:cs typeface="Times New Roman" pitchFamily="18" charset="0"/>
              </a:rPr>
              <a:t>a.Vô kỷ luật         </a:t>
            </a:r>
          </a:p>
          <a:p>
            <a:pPr marL="0" indent="0">
              <a:buNone/>
            </a:pPr>
            <a:r>
              <a:rPr lang="vi-VN" sz="2400" dirty="0">
                <a:latin typeface="Times New Roman" pitchFamily="18" charset="0"/>
                <a:cs typeface="Times New Roman" pitchFamily="18" charset="0"/>
              </a:rPr>
              <a:t>b. Vô ý thức      </a:t>
            </a:r>
          </a:p>
          <a:p>
            <a:pPr marL="0" indent="0">
              <a:buNone/>
            </a:pPr>
            <a:r>
              <a:rPr lang="vi-VN" sz="2400" dirty="0">
                <a:latin typeface="Times New Roman" pitchFamily="18" charset="0"/>
                <a:cs typeface="Times New Roman" pitchFamily="18" charset="0"/>
              </a:rPr>
              <a:t>c. Không tuân thủ thời gian     </a:t>
            </a:r>
          </a:p>
          <a:p>
            <a:pPr marL="0" indent="0">
              <a:buNone/>
            </a:pPr>
            <a:r>
              <a:rPr lang="vi-VN" sz="2400" dirty="0">
                <a:latin typeface="Times New Roman" pitchFamily="18" charset="0"/>
                <a:cs typeface="Times New Roman" pitchFamily="18" charset="0"/>
              </a:rPr>
              <a:t>d. Không chấp hành nội </a:t>
            </a:r>
            <a:r>
              <a:rPr lang="vi-VN" sz="2400" dirty="0" smtClean="0">
                <a:latin typeface="Times New Roman" pitchFamily="18" charset="0"/>
                <a:cs typeface="Times New Roman" pitchFamily="18" charset="0"/>
              </a:rPr>
              <a:t>quy</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49.</a:t>
            </a:r>
            <a:r>
              <a:rPr lang="vi-VN" sz="2400" b="1" dirty="0">
                <a:latin typeface="Times New Roman" pitchFamily="18" charset="0"/>
                <a:cs typeface="Times New Roman" pitchFamily="18" charset="0"/>
              </a:rPr>
              <a:t> Cấu trúc nhân cách của một người lao động </a:t>
            </a:r>
            <a:r>
              <a:rPr lang="en-US" sz="2400" b="1" dirty="0" smtClean="0">
                <a:latin typeface="Times New Roman" pitchFamily="18" charset="0"/>
                <a:cs typeface="Times New Roman" pitchFamily="18" charset="0"/>
              </a:rPr>
              <a:t> </a:t>
            </a:r>
            <a:r>
              <a:rPr lang="vi-VN" sz="2400" b="1" dirty="0" smtClean="0">
                <a:latin typeface="Times New Roman" pitchFamily="18" charset="0"/>
                <a:cs typeface="Times New Roman" pitchFamily="18" charset="0"/>
              </a:rPr>
              <a:t>tốt </a:t>
            </a:r>
            <a:r>
              <a:rPr lang="vi-VN" sz="2400" b="1" dirty="0">
                <a:latin typeface="Times New Roman" pitchFamily="18" charset="0"/>
                <a:cs typeface="Times New Roman" pitchFamily="18" charset="0"/>
              </a:rPr>
              <a:t>là?</a:t>
            </a:r>
          </a:p>
          <a:p>
            <a:pPr marL="0" indent="0">
              <a:buNone/>
            </a:pPr>
            <a:r>
              <a:rPr lang="vi-VN" sz="2400" dirty="0">
                <a:latin typeface="Times New Roman" pitchFamily="18" charset="0"/>
                <a:cs typeface="Times New Roman" pitchFamily="18" charset="0"/>
              </a:rPr>
              <a:t>a.Yêu nghề, giữ gìn đạo đức nghề nghiệp, say mê sáng tạo trong quá trình làm việc. </a:t>
            </a:r>
          </a:p>
          <a:p>
            <a:pPr marL="0" indent="0">
              <a:buNone/>
            </a:pPr>
            <a:r>
              <a:rPr lang="vi-VN" sz="2400" dirty="0">
                <a:latin typeface="Times New Roman" pitchFamily="18" charset="0"/>
                <a:cs typeface="Times New Roman" pitchFamily="18" charset="0"/>
              </a:rPr>
              <a:t>b. Tự chủ trong công việc, đoàn kết với tập thể và kiên trì với công việc. </a:t>
            </a:r>
          </a:p>
          <a:p>
            <a:pPr marL="0" indent="0">
              <a:buNone/>
            </a:pPr>
            <a:r>
              <a:rPr lang="vi-VN" sz="2400" dirty="0">
                <a:latin typeface="Times New Roman" pitchFamily="18" charset="0"/>
                <a:cs typeface="Times New Roman" pitchFamily="18" charset="0"/>
              </a:rPr>
              <a:t>c. Yêu nghề, giữ gìn đạo đức nghề nghiệp, say mê sáng tạo trong quá trình làm việc; tự chủ trong công việc, đoàn kết với tập thể và kiên trì với công việc.</a:t>
            </a:r>
          </a:p>
          <a:p>
            <a:pPr marL="0" indent="0">
              <a:buNone/>
            </a:pPr>
            <a:r>
              <a:rPr lang="vi-VN" sz="2400" dirty="0">
                <a:latin typeface="Times New Roman" pitchFamily="18" charset="0"/>
                <a:cs typeface="Times New Roman" pitchFamily="18" charset="0"/>
              </a:rPr>
              <a:t>d. Có đạo đức nghề nghiệp</a:t>
            </a:r>
            <a:endParaRPr lang="en-US" sz="2400" dirty="0">
              <a:latin typeface="Times New Roman" pitchFamily="18" charset="0"/>
              <a:cs typeface="Times New Roman" pitchFamily="18" charset="0"/>
            </a:endParaRPr>
          </a:p>
        </p:txBody>
      </p:sp>
      <p:sp>
        <p:nvSpPr>
          <p:cNvPr id="5" name="5-Point Star 4"/>
          <p:cNvSpPr/>
          <p:nvPr/>
        </p:nvSpPr>
        <p:spPr>
          <a:xfrm>
            <a:off x="168934" y="1600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Point Star 5"/>
          <p:cNvSpPr/>
          <p:nvPr/>
        </p:nvSpPr>
        <p:spPr>
          <a:xfrm>
            <a:off x="140898" y="5410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3387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68934" y="350837"/>
            <a:ext cx="8975066" cy="5973763"/>
          </a:xfrm>
        </p:spPr>
        <p:txBody>
          <a:bodyPr>
            <a:normAutofit/>
          </a:bodyPr>
          <a:lstStyle/>
          <a:p>
            <a:pPr marL="0" indent="0">
              <a:buNone/>
            </a:pPr>
            <a:r>
              <a:rPr lang="en-US" sz="2400" b="1" dirty="0" smtClean="0">
                <a:latin typeface="Times New Roman" pitchFamily="18" charset="0"/>
                <a:cs typeface="Times New Roman" pitchFamily="18" charset="0"/>
              </a:rPr>
              <a:t>50.</a:t>
            </a:r>
            <a:r>
              <a:rPr lang="vi-VN" sz="2400" b="1" dirty="0">
                <a:latin typeface="Times New Roman" pitchFamily="18" charset="0"/>
                <a:cs typeface="Times New Roman" pitchFamily="18" charset="0"/>
              </a:rPr>
              <a:t> Điền  vào chỗ trống cụm từ đúng nhất: Người lao động cần được ….. công nghệ, kỹ thuật mới để nâng trình độ tay nghề, khả năng làm việc theo nhóm</a:t>
            </a:r>
          </a:p>
          <a:p>
            <a:pPr marL="0" indent="0">
              <a:buNone/>
            </a:pPr>
            <a:r>
              <a:rPr lang="vi-VN" sz="2400" dirty="0">
                <a:latin typeface="Times New Roman" pitchFamily="18" charset="0"/>
                <a:cs typeface="Times New Roman" pitchFamily="18" charset="0"/>
              </a:rPr>
              <a:t>a. Đào tạo</a:t>
            </a:r>
          </a:p>
          <a:p>
            <a:pPr marL="0" indent="0">
              <a:buNone/>
            </a:pPr>
            <a:r>
              <a:rPr lang="vi-VN" sz="2400" dirty="0">
                <a:latin typeface="Times New Roman" pitchFamily="18" charset="0"/>
                <a:cs typeface="Times New Roman" pitchFamily="18" charset="0"/>
              </a:rPr>
              <a:t>b. Bồi dưỡng, huấn luyện</a:t>
            </a:r>
          </a:p>
          <a:p>
            <a:pPr marL="0" indent="0">
              <a:buNone/>
            </a:pPr>
            <a:r>
              <a:rPr lang="vi-VN" sz="2400" dirty="0">
                <a:latin typeface="Times New Roman" pitchFamily="18" charset="0"/>
                <a:cs typeface="Times New Roman" pitchFamily="18" charset="0"/>
              </a:rPr>
              <a:t>c. Học tập</a:t>
            </a:r>
          </a:p>
          <a:p>
            <a:pPr marL="0" indent="0">
              <a:buNone/>
            </a:pPr>
            <a:r>
              <a:rPr lang="vi-VN" sz="2400" dirty="0">
                <a:latin typeface="Times New Roman" pitchFamily="18" charset="0"/>
                <a:cs typeface="Times New Roman" pitchFamily="18" charset="0"/>
              </a:rPr>
              <a:t>d. Giúp </a:t>
            </a:r>
            <a:r>
              <a:rPr lang="vi-VN" sz="2400" dirty="0" smtClean="0">
                <a:latin typeface="Times New Roman" pitchFamily="18" charset="0"/>
                <a:cs typeface="Times New Roman" pitchFamily="18" charset="0"/>
              </a:rPr>
              <a:t>đỡ</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51. </a:t>
            </a:r>
            <a:r>
              <a:rPr lang="vi-VN" sz="2400" b="1" dirty="0">
                <a:latin typeface="Times New Roman" pitchFamily="18" charset="0"/>
                <a:cs typeface="Times New Roman" pitchFamily="18" charset="0"/>
              </a:rPr>
              <a:t>Theo Hiến pháp 2013: Mọi người có  ........ sở hữu về thu nhập hợp pháp, thừa kế, của cải để dành, nhà ở, tư liệu sinh hoạt, tư liệu sản xuất; thực hiện nghĩa vụ nộp thuế theo quy định của pháp luật.</a:t>
            </a:r>
          </a:p>
          <a:p>
            <a:pPr marL="0" indent="0">
              <a:buNone/>
            </a:pPr>
            <a:r>
              <a:rPr lang="vi-VN" sz="2400" dirty="0">
                <a:latin typeface="Times New Roman" pitchFamily="18" charset="0"/>
                <a:cs typeface="Times New Roman" pitchFamily="18" charset="0"/>
              </a:rPr>
              <a:t>a. Bổn phận</a:t>
            </a:r>
          </a:p>
          <a:p>
            <a:pPr marL="0" indent="0">
              <a:buNone/>
            </a:pPr>
            <a:r>
              <a:rPr lang="vi-VN" sz="2400" dirty="0">
                <a:latin typeface="Times New Roman" pitchFamily="18" charset="0"/>
                <a:cs typeface="Times New Roman" pitchFamily="18" charset="0"/>
              </a:rPr>
              <a:t>b.Trách nhiệm</a:t>
            </a:r>
          </a:p>
          <a:p>
            <a:pPr marL="0" indent="0">
              <a:buNone/>
            </a:pPr>
            <a:r>
              <a:rPr lang="vi-VN" sz="2400" dirty="0">
                <a:latin typeface="Times New Roman" pitchFamily="18" charset="0"/>
                <a:cs typeface="Times New Roman" pitchFamily="18" charset="0"/>
              </a:rPr>
              <a:t>c.Nghĩa vụ</a:t>
            </a:r>
          </a:p>
          <a:p>
            <a:pPr marL="0" indent="0">
              <a:buNone/>
            </a:pPr>
            <a:r>
              <a:rPr lang="vi-VN" sz="2400" dirty="0">
                <a:latin typeface="Times New Roman" pitchFamily="18" charset="0"/>
                <a:cs typeface="Times New Roman" pitchFamily="18" charset="0"/>
              </a:rPr>
              <a:t>d. Quyền </a:t>
            </a: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4" name="5-Point Star 3"/>
          <p:cNvSpPr/>
          <p:nvPr/>
        </p:nvSpPr>
        <p:spPr>
          <a:xfrm>
            <a:off x="130834" y="205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130834" y="58674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7053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304800" y="0"/>
            <a:ext cx="8686800" cy="6477000"/>
          </a:xfrm>
        </p:spPr>
        <p:txBody>
          <a:bodyPr>
            <a:noAutofit/>
          </a:bodyPr>
          <a:lstStyle/>
          <a:p>
            <a:pPr marL="0" indent="0">
              <a:buNone/>
            </a:pPr>
            <a:r>
              <a:rPr lang="en-US" sz="2400" b="1" dirty="0" smtClean="0">
                <a:latin typeface="Times New Roman" pitchFamily="18" charset="0"/>
                <a:cs typeface="Times New Roman" pitchFamily="18" charset="0"/>
              </a:rPr>
              <a:t>52.</a:t>
            </a:r>
            <a:r>
              <a:rPr lang="vi-VN" sz="2400" b="1" dirty="0">
                <a:latin typeface="Times New Roman" pitchFamily="18" charset="0"/>
                <a:cs typeface="Times New Roman" pitchFamily="18" charset="0"/>
              </a:rPr>
              <a:t> Trong thời kỳ hiện nay, người công dân cần phải tu dưỡng và rèn luyện về đạo đức, lối sống như thế nào để trở thành người công dân tốt, người lao động tốt?</a:t>
            </a:r>
          </a:p>
          <a:p>
            <a:pPr marL="0" indent="0">
              <a:buNone/>
            </a:pPr>
            <a:r>
              <a:rPr lang="vi-VN" sz="2400" dirty="0">
                <a:latin typeface="Times New Roman" pitchFamily="18" charset="0"/>
                <a:cs typeface="Times New Roman" pitchFamily="18" charset="0"/>
              </a:rPr>
              <a:t>a. Nhận thức rõ đạo đức nghề nghiệp để thực hiện hành vi đúng, tôn trọng các giá trị đạo đức nhân văn</a:t>
            </a:r>
          </a:p>
          <a:p>
            <a:pPr marL="0" indent="0">
              <a:buNone/>
            </a:pPr>
            <a:r>
              <a:rPr lang="vi-VN" sz="2400" dirty="0">
                <a:latin typeface="Times New Roman" pitchFamily="18" charset="0"/>
                <a:cs typeface="Times New Roman" pitchFamily="18" charset="0"/>
              </a:rPr>
              <a:t>b. Hiếu kính đối với ông bà, cha mẹ; yêu thương, nhường nhịn anh em;  </a:t>
            </a:r>
          </a:p>
          <a:p>
            <a:pPr marL="0" indent="0">
              <a:buNone/>
            </a:pPr>
            <a:r>
              <a:rPr lang="vi-VN" sz="2400" dirty="0">
                <a:latin typeface="Times New Roman" pitchFamily="18" charset="0"/>
                <a:cs typeface="Times New Roman" pitchFamily="18" charset="0"/>
              </a:rPr>
              <a:t>c. Nghiêm khắc với bản thân, hòa đồng với bạn bè; bảo vệ môi trường; chấp hành luật pháp…. </a:t>
            </a:r>
          </a:p>
          <a:p>
            <a:pPr marL="0" indent="0">
              <a:buNone/>
            </a:pPr>
            <a:r>
              <a:rPr lang="vi-VN" sz="2400" dirty="0">
                <a:latin typeface="Times New Roman" pitchFamily="18" charset="0"/>
                <a:cs typeface="Times New Roman" pitchFamily="18" charset="0"/>
              </a:rPr>
              <a:t>d.Tất cả các đáp án của câu này đều </a:t>
            </a:r>
            <a:r>
              <a:rPr lang="vi-VN" sz="2400" dirty="0" smtClean="0">
                <a:latin typeface="Times New Roman" pitchFamily="18" charset="0"/>
                <a:cs typeface="Times New Roman" pitchFamily="18" charset="0"/>
              </a:rPr>
              <a:t>đúng</a:t>
            </a:r>
            <a:endParaRPr lang="en-US" sz="2400" dirty="0" smtClean="0">
              <a:latin typeface="Times New Roman" pitchFamily="18" charset="0"/>
              <a:cs typeface="Times New Roman" pitchFamily="18" charset="0"/>
            </a:endParaRPr>
          </a:p>
          <a:p>
            <a:pPr marL="0" indent="0">
              <a:buNone/>
            </a:pPr>
            <a:r>
              <a:rPr lang="en-US" sz="2400" b="1" dirty="0" smtClean="0">
                <a:latin typeface="Times New Roman" pitchFamily="18" charset="0"/>
                <a:cs typeface="Times New Roman" pitchFamily="18" charset="0"/>
              </a:rPr>
              <a:t>53.</a:t>
            </a:r>
            <a:r>
              <a:rPr lang="vi-VN" sz="2400" b="1" dirty="0">
                <a:latin typeface="Times New Roman" pitchFamily="18" charset="0"/>
                <a:cs typeface="Times New Roman" pitchFamily="18" charset="0"/>
              </a:rPr>
              <a:t> Chọn đáp án đúng nhất: Trong tiến trình lịch sử dựng nước và giữ nước, những yếu tố nào đã hun đúc tinh thần yêu nước, ý chí tự lực, tự cường của mỗi người dân Việt Nam? </a:t>
            </a:r>
          </a:p>
          <a:p>
            <a:pPr marL="0" indent="0">
              <a:buNone/>
            </a:pPr>
            <a:r>
              <a:rPr lang="vi-VN" sz="2400" dirty="0">
                <a:latin typeface="Times New Roman" pitchFamily="18" charset="0"/>
                <a:cs typeface="Times New Roman" pitchFamily="18" charset="0"/>
              </a:rPr>
              <a:t>a. Sự gắn bó nhà, làng, nước</a:t>
            </a:r>
          </a:p>
          <a:p>
            <a:pPr marL="0" indent="0">
              <a:buNone/>
            </a:pPr>
            <a:r>
              <a:rPr lang="vi-VN" sz="2400" dirty="0">
                <a:latin typeface="Times New Roman" pitchFamily="18" charset="0"/>
                <a:cs typeface="Times New Roman" pitchFamily="18" charset="0"/>
              </a:rPr>
              <a:t>b. Lòng yêu nước</a:t>
            </a:r>
          </a:p>
          <a:p>
            <a:pPr marL="0" indent="0">
              <a:buNone/>
            </a:pPr>
            <a:r>
              <a:rPr lang="vi-VN" sz="2400" dirty="0">
                <a:latin typeface="Times New Roman" pitchFamily="18" charset="0"/>
                <a:cs typeface="Times New Roman" pitchFamily="18" charset="0"/>
              </a:rPr>
              <a:t>c.Ý chí căm thù giặc</a:t>
            </a:r>
          </a:p>
          <a:p>
            <a:pPr marL="0" indent="0">
              <a:buNone/>
            </a:pPr>
            <a:r>
              <a:rPr lang="vi-VN" sz="2400" dirty="0">
                <a:latin typeface="Times New Roman" pitchFamily="18" charset="0"/>
                <a:cs typeface="Times New Roman" pitchFamily="18" charset="0"/>
              </a:rPr>
              <a:t>d. Yêu thương con người</a:t>
            </a:r>
            <a:endParaRPr lang="en-US" sz="2400" dirty="0">
              <a:latin typeface="Times New Roman" pitchFamily="18" charset="0"/>
              <a:cs typeface="Times New Roman" pitchFamily="18" charset="0"/>
            </a:endParaRPr>
          </a:p>
        </p:txBody>
      </p:sp>
      <p:sp>
        <p:nvSpPr>
          <p:cNvPr id="4" name="5-Point Star 3"/>
          <p:cNvSpPr/>
          <p:nvPr/>
        </p:nvSpPr>
        <p:spPr>
          <a:xfrm>
            <a:off x="304800" y="36576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5-Point Star 4"/>
          <p:cNvSpPr/>
          <p:nvPr/>
        </p:nvSpPr>
        <p:spPr>
          <a:xfrm>
            <a:off x="283234" y="52578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2649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800" b="1" dirty="0" smtClean="0">
                <a:latin typeface="Times New Roman" pitchFamily="18" charset="0"/>
                <a:cs typeface="Times New Roman" pitchFamily="18" charset="0"/>
              </a:rPr>
              <a:t>54.</a:t>
            </a:r>
            <a:r>
              <a:rPr lang="vi-VN" sz="2800" b="1" dirty="0">
                <a:latin typeface="Times New Roman" pitchFamily="18" charset="0"/>
                <a:cs typeface="Times New Roman" pitchFamily="18" charset="0"/>
              </a:rPr>
              <a:t> Khi Người lao động  được đào tạo nghề, thuần thục các thao tác và sử dụng thành thạo các phương tiện, máy móc theo đúng kỹ thuật sẽ đem đến những lợi ích gì trong lao động?</a:t>
            </a:r>
          </a:p>
          <a:p>
            <a:pPr marL="0" indent="0">
              <a:buNone/>
            </a:pPr>
            <a:r>
              <a:rPr lang="vi-VN" sz="2800" dirty="0">
                <a:latin typeface="Times New Roman" pitchFamily="18" charset="0"/>
                <a:cs typeface="Times New Roman" pitchFamily="18" charset="0"/>
              </a:rPr>
              <a:t>a. Tiết kiệm công sức, thời gian, kinh phí.</a:t>
            </a:r>
          </a:p>
          <a:p>
            <a:pPr marL="0" indent="0">
              <a:buNone/>
            </a:pPr>
            <a:r>
              <a:rPr lang="vi-VN" sz="2800" dirty="0">
                <a:latin typeface="Times New Roman" pitchFamily="18" charset="0"/>
                <a:cs typeface="Times New Roman" pitchFamily="18" charset="0"/>
              </a:rPr>
              <a:t>b. Tăng năng suất lao động. </a:t>
            </a:r>
          </a:p>
          <a:p>
            <a:pPr marL="0" indent="0">
              <a:buNone/>
            </a:pPr>
            <a:r>
              <a:rPr lang="vi-VN" sz="2800" dirty="0">
                <a:latin typeface="Times New Roman" pitchFamily="18" charset="0"/>
                <a:cs typeface="Times New Roman" pitchFamily="18" charset="0"/>
              </a:rPr>
              <a:t>c. Tạo ra sản phẩm, dịch vụ chất lượng có khả năng cạnh tranh trên thị trường,.. </a:t>
            </a:r>
          </a:p>
          <a:p>
            <a:pPr marL="0" indent="0">
              <a:buNone/>
            </a:pPr>
            <a:r>
              <a:rPr lang="vi-VN" sz="2800" dirty="0">
                <a:latin typeface="Times New Roman" pitchFamily="18" charset="0"/>
                <a:cs typeface="Times New Roman" pitchFamily="18" charset="0"/>
              </a:rPr>
              <a:t>d.Tất cả các đáp án của câu này đều đúng</a:t>
            </a:r>
            <a:r>
              <a:rPr lang="en-US"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p:txBody>
      </p:sp>
      <p:sp>
        <p:nvSpPr>
          <p:cNvPr id="5" name="5-Point Star 4"/>
          <p:cNvSpPr/>
          <p:nvPr/>
        </p:nvSpPr>
        <p:spPr>
          <a:xfrm>
            <a:off x="457200" y="4648200"/>
            <a:ext cx="381000" cy="304800"/>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261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110</TotalTime>
  <Words>4355</Words>
  <Application>Microsoft Office PowerPoint</Application>
  <PresentationFormat>On-screen Show (4:3)</PresentationFormat>
  <Paragraphs>312</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CKK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8</cp:revision>
  <dcterms:created xsi:type="dcterms:W3CDTF">2021-05-23T03:19:47Z</dcterms:created>
  <dcterms:modified xsi:type="dcterms:W3CDTF">2021-05-26T08:41:42Z</dcterms:modified>
</cp:coreProperties>
</file>