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7" r:id="rId3"/>
    <p:sldId id="259" r:id="rId4"/>
    <p:sldId id="283" r:id="rId5"/>
    <p:sldId id="284" r:id="rId6"/>
    <p:sldId id="285" r:id="rId7"/>
    <p:sldId id="286" r:id="rId8"/>
    <p:sldId id="287" r:id="rId9"/>
    <p:sldId id="288" r:id="rId10"/>
    <p:sldId id="289" r:id="rId11"/>
    <p:sldId id="290" r:id="rId12"/>
    <p:sldId id="291" r:id="rId13"/>
    <p:sldId id="292" r:id="rId14"/>
    <p:sldId id="293" r:id="rId15"/>
    <p:sldId id="294" r:id="rId16"/>
    <p:sldId id="295" r:id="rId17"/>
    <p:sldId id="296" r:id="rId18"/>
    <p:sldId id="297" r:id="rId19"/>
    <p:sldId id="298" r:id="rId20"/>
    <p:sldId id="299" r:id="rId21"/>
    <p:sldId id="300" r:id="rId22"/>
    <p:sldId id="282" r:id="rId23"/>
  </p:sldIdLst>
  <p:sldSz cx="9144000" cy="6858000" type="screen4x3"/>
  <p:notesSz cx="6858000" cy="9144000"/>
  <p:defaultTextStyle>
    <a:defPPr>
      <a:defRPr lang="en-US"/>
    </a:defPPr>
    <a:lvl1pPr algn="ctr" rtl="0" eaLnBrk="0" fontAlgn="base" hangingPunct="0">
      <a:spcBef>
        <a:spcPct val="0"/>
      </a:spcBef>
      <a:spcAft>
        <a:spcPct val="0"/>
      </a:spcAft>
      <a:defRPr sz="2000" b="1" kern="1200">
        <a:solidFill>
          <a:schemeClr val="bg1"/>
        </a:solidFill>
        <a:latin typeface="Arial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sz="2000" b="1" kern="1200">
        <a:solidFill>
          <a:schemeClr val="bg1"/>
        </a:solidFill>
        <a:latin typeface="Arial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sz="2000" b="1" kern="1200">
        <a:solidFill>
          <a:schemeClr val="bg1"/>
        </a:solidFill>
        <a:latin typeface="Arial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sz="2000" b="1" kern="1200">
        <a:solidFill>
          <a:schemeClr val="bg1"/>
        </a:solidFill>
        <a:latin typeface="Arial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sz="2000" b="1"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b="1"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b="1"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b="1"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b="1" kern="1200">
        <a:solidFill>
          <a:schemeClr val="bg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3399FF"/>
    <a:srgbClr val="CC00CC"/>
    <a:srgbClr val="66CCFF"/>
    <a:srgbClr val="990033"/>
    <a:srgbClr val="CC3300"/>
    <a:srgbClr val="000000"/>
    <a:srgbClr val="6D77BF"/>
    <a:srgbClr val="FFFF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4068" autoAdjust="0"/>
  </p:normalViewPr>
  <p:slideViewPr>
    <p:cSldViewPr>
      <p:cViewPr>
        <p:scale>
          <a:sx n="46" d="100"/>
          <a:sy n="46" d="100"/>
        </p:scale>
        <p:origin x="-2040" y="-7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89" name="Object 17"/>
          <p:cNvGraphicFramePr>
            <a:graphicFrameLocks noChangeAspect="1"/>
          </p:cNvGraphicFramePr>
          <p:nvPr/>
        </p:nvGraphicFramePr>
        <p:xfrm>
          <a:off x="84138" y="52388"/>
          <a:ext cx="8980487" cy="481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44" name="Image" r:id="rId3" imgW="8673016" imgH="4647619" progId="Photoshop.Image.6">
                  <p:embed/>
                </p:oleObj>
              </mc:Choice>
              <mc:Fallback>
                <p:oleObj name="Image" r:id="rId3" imgW="8673016" imgH="4647619" progId="Photoshop.Image.6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138" y="52388"/>
                        <a:ext cx="8980487" cy="4813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90" name="Rectangle 18"/>
          <p:cNvSpPr>
            <a:spLocks noChangeArrowheads="1"/>
          </p:cNvSpPr>
          <p:nvPr/>
        </p:nvSpPr>
        <p:spPr bwMode="gray">
          <a:xfrm>
            <a:off x="33338" y="4868863"/>
            <a:ext cx="9091612" cy="1939925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97" name="Rectangle 25"/>
          <p:cNvSpPr>
            <a:spLocks noGrp="1" noChangeArrowheads="1"/>
          </p:cNvSpPr>
          <p:nvPr>
            <p:ph type="ctrTitle" sz="quarter"/>
          </p:nvPr>
        </p:nvSpPr>
        <p:spPr bwMode="gray">
          <a:xfrm>
            <a:off x="2843213" y="549275"/>
            <a:ext cx="4319587" cy="2232025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>
            <a:lvl1pPr>
              <a:defRPr sz="4400">
                <a:solidFill>
                  <a:srgbClr val="FFFFE7"/>
                </a:solidFill>
              </a:defRPr>
            </a:lvl1pPr>
          </a:lstStyle>
          <a:p>
            <a:pPr lvl="0"/>
            <a:r>
              <a:rPr lang="en-US" altLang="ko-KR" noProof="0" smtClean="0"/>
              <a:t>Click to edit Master title style</a:t>
            </a:r>
          </a:p>
        </p:txBody>
      </p:sp>
      <p:sp>
        <p:nvSpPr>
          <p:cNvPr id="3098" name="Rectangle 26"/>
          <p:cNvSpPr>
            <a:spLocks noChangeArrowheads="1"/>
          </p:cNvSpPr>
          <p:nvPr/>
        </p:nvSpPr>
        <p:spPr bwMode="gray">
          <a:xfrm>
            <a:off x="2617788" y="4868863"/>
            <a:ext cx="6526212" cy="384175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2743200" y="4876800"/>
            <a:ext cx="6248400" cy="3810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1800">
                <a:solidFill>
                  <a:schemeClr val="bg1"/>
                </a:solidFill>
                <a:latin typeface="Arial" charset="0"/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grpSp>
        <p:nvGrpSpPr>
          <p:cNvPr id="3091" name="Group 19"/>
          <p:cNvGrpSpPr>
            <a:grpSpLocks/>
          </p:cNvGrpSpPr>
          <p:nvPr/>
        </p:nvGrpSpPr>
        <p:grpSpPr bwMode="auto">
          <a:xfrm>
            <a:off x="-6350" y="0"/>
            <a:ext cx="9155113" cy="6859588"/>
            <a:chOff x="0" y="0"/>
            <a:chExt cx="5764" cy="4321"/>
          </a:xfrm>
        </p:grpSpPr>
        <p:sp>
          <p:nvSpPr>
            <p:cNvPr id="3092" name="AutoShape 20"/>
            <p:cNvSpPr>
              <a:spLocks noChangeArrowheads="1"/>
            </p:cNvSpPr>
            <p:nvPr/>
          </p:nvSpPr>
          <p:spPr bwMode="gray">
            <a:xfrm>
              <a:off x="27" y="24"/>
              <a:ext cx="5712" cy="4274"/>
            </a:xfrm>
            <a:prstGeom prst="roundRect">
              <a:avLst>
                <a:gd name="adj" fmla="val 6227"/>
              </a:avLst>
            </a:prstGeom>
            <a:noFill/>
            <a:ln w="76200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93" name="Freeform 21"/>
            <p:cNvSpPr>
              <a:spLocks/>
            </p:cNvSpPr>
            <p:nvPr/>
          </p:nvSpPr>
          <p:spPr bwMode="gray">
            <a:xfrm>
              <a:off x="0" y="0"/>
              <a:ext cx="288" cy="282"/>
            </a:xfrm>
            <a:custGeom>
              <a:avLst/>
              <a:gdLst>
                <a:gd name="T0" fmla="*/ 2 w 288"/>
                <a:gd name="T1" fmla="*/ 282 h 282"/>
                <a:gd name="T2" fmla="*/ 82 w 288"/>
                <a:gd name="T3" fmla="*/ 144 h 282"/>
                <a:gd name="T4" fmla="*/ 165 w 288"/>
                <a:gd name="T5" fmla="*/ 36 h 282"/>
                <a:gd name="T6" fmla="*/ 288 w 288"/>
                <a:gd name="T7" fmla="*/ 0 h 282"/>
                <a:gd name="T8" fmla="*/ 0 w 288"/>
                <a:gd name="T9" fmla="*/ 0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8" h="282">
                  <a:moveTo>
                    <a:pt x="2" y="282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94" name="Freeform 22"/>
            <p:cNvSpPr>
              <a:spLocks/>
            </p:cNvSpPr>
            <p:nvPr/>
          </p:nvSpPr>
          <p:spPr bwMode="gray">
            <a:xfrm>
              <a:off x="5" y="3985"/>
              <a:ext cx="244" cy="336"/>
            </a:xfrm>
            <a:custGeom>
              <a:avLst/>
              <a:gdLst>
                <a:gd name="T0" fmla="*/ 243 w 243"/>
                <a:gd name="T1" fmla="*/ 335 h 336"/>
                <a:gd name="T2" fmla="*/ 122 w 243"/>
                <a:gd name="T3" fmla="*/ 239 h 336"/>
                <a:gd name="T4" fmla="*/ 30 w 243"/>
                <a:gd name="T5" fmla="*/ 144 h 336"/>
                <a:gd name="T6" fmla="*/ 0 w 243"/>
                <a:gd name="T7" fmla="*/ 0 h 336"/>
                <a:gd name="T8" fmla="*/ 1 w 243"/>
                <a:gd name="T9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3" h="336">
                  <a:moveTo>
                    <a:pt x="243" y="335"/>
                  </a:moveTo>
                  <a:lnTo>
                    <a:pt x="122" y="239"/>
                  </a:lnTo>
                  <a:lnTo>
                    <a:pt x="30" y="144"/>
                  </a:lnTo>
                  <a:lnTo>
                    <a:pt x="0" y="0"/>
                  </a:lnTo>
                  <a:lnTo>
                    <a:pt x="1" y="336"/>
                  </a:ln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95" name="Freeform 23"/>
            <p:cNvSpPr>
              <a:spLocks/>
            </p:cNvSpPr>
            <p:nvPr/>
          </p:nvSpPr>
          <p:spPr bwMode="gray">
            <a:xfrm>
              <a:off x="5511" y="4029"/>
              <a:ext cx="253" cy="290"/>
            </a:xfrm>
            <a:custGeom>
              <a:avLst/>
              <a:gdLst>
                <a:gd name="T0" fmla="*/ 229 w 232"/>
                <a:gd name="T1" fmla="*/ 0 h 290"/>
                <a:gd name="T2" fmla="*/ 164 w 232"/>
                <a:gd name="T3" fmla="*/ 144 h 290"/>
                <a:gd name="T4" fmla="*/ 98 w 232"/>
                <a:gd name="T5" fmla="*/ 253 h 290"/>
                <a:gd name="T6" fmla="*/ 0 w 232"/>
                <a:gd name="T7" fmla="*/ 290 h 290"/>
                <a:gd name="T8" fmla="*/ 232 w 232"/>
                <a:gd name="T9" fmla="*/ 287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90">
                  <a:moveTo>
                    <a:pt x="229" y="0"/>
                  </a:moveTo>
                  <a:lnTo>
                    <a:pt x="164" y="144"/>
                  </a:lnTo>
                  <a:lnTo>
                    <a:pt x="98" y="253"/>
                  </a:lnTo>
                  <a:lnTo>
                    <a:pt x="0" y="290"/>
                  </a:lnTo>
                  <a:lnTo>
                    <a:pt x="232" y="287"/>
                  </a:lnTo>
                </a:path>
              </a:pathLst>
            </a:cu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96" name="Freeform 24"/>
            <p:cNvSpPr>
              <a:spLocks/>
            </p:cNvSpPr>
            <p:nvPr/>
          </p:nvSpPr>
          <p:spPr bwMode="gray">
            <a:xfrm>
              <a:off x="5472" y="0"/>
              <a:ext cx="288" cy="288"/>
            </a:xfrm>
            <a:custGeom>
              <a:avLst/>
              <a:gdLst>
                <a:gd name="T0" fmla="*/ 0 w 288"/>
                <a:gd name="T1" fmla="*/ 0 h 288"/>
                <a:gd name="T2" fmla="*/ 144 w 288"/>
                <a:gd name="T3" fmla="*/ 82 h 288"/>
                <a:gd name="T4" fmla="*/ 252 w 288"/>
                <a:gd name="T5" fmla="*/ 165 h 288"/>
                <a:gd name="T6" fmla="*/ 288 w 288"/>
                <a:gd name="T7" fmla="*/ 288 h 288"/>
                <a:gd name="T8" fmla="*/ 288 w 288"/>
                <a:gd name="T9" fmla="*/ 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8" h="288">
                  <a:moveTo>
                    <a:pt x="0" y="0"/>
                  </a:moveTo>
                  <a:lnTo>
                    <a:pt x="144" y="82"/>
                  </a:lnTo>
                  <a:lnTo>
                    <a:pt x="252" y="165"/>
                  </a:lnTo>
                  <a:lnTo>
                    <a:pt x="288" y="288"/>
                  </a:lnTo>
                  <a:lnTo>
                    <a:pt x="288" y="0"/>
                  </a:ln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1339923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31883477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304925"/>
            <a:ext cx="4038600" cy="49434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04925"/>
            <a:ext cx="4038600" cy="49434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4154662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29990571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29832021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423666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366432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2110355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2419573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319088"/>
            <a:ext cx="2057400" cy="59293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19088"/>
            <a:ext cx="6019800" cy="59293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31358443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19088"/>
            <a:ext cx="8153400" cy="563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304925"/>
            <a:ext cx="8229600" cy="4943475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400800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400800"/>
            <a:ext cx="2895600" cy="3206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524625"/>
            <a:ext cx="2133600" cy="1524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33650600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oleObject" Target="../embeddings/oleObject1.bin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39" name="Object 15"/>
          <p:cNvGraphicFramePr>
            <a:graphicFrameLocks noChangeAspect="1"/>
          </p:cNvGraphicFramePr>
          <p:nvPr/>
        </p:nvGraphicFramePr>
        <p:xfrm>
          <a:off x="73025" y="61913"/>
          <a:ext cx="9017000" cy="1031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3" name="Image" r:id="rId15" imgW="8609524" imgH="1307937" progId="Photoshop.Image.6">
                  <p:embed/>
                </p:oleObj>
              </mc:Choice>
              <mc:Fallback>
                <p:oleObj name="Image" r:id="rId15" imgW="8609524" imgH="1307937" progId="Photoshop.Image.6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025" y="61913"/>
                        <a:ext cx="9017000" cy="1031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0" name="Rectangle 16"/>
          <p:cNvSpPr>
            <a:spLocks noChangeArrowheads="1"/>
          </p:cNvSpPr>
          <p:nvPr/>
        </p:nvSpPr>
        <p:spPr bwMode="invGray">
          <a:xfrm>
            <a:off x="63500" y="6453188"/>
            <a:ext cx="8990013" cy="373062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41" name="Rectangle 17"/>
          <p:cNvSpPr>
            <a:spLocks noChangeArrowheads="1"/>
          </p:cNvSpPr>
          <p:nvPr/>
        </p:nvSpPr>
        <p:spPr bwMode="ltGray">
          <a:xfrm>
            <a:off x="88900" y="1135063"/>
            <a:ext cx="8955088" cy="5265737"/>
          </a:xfrm>
          <a:prstGeom prst="rect">
            <a:avLst/>
          </a:prstGeom>
          <a:noFill/>
          <a:ln w="28575">
            <a:solidFill>
              <a:schemeClr val="bg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04925"/>
            <a:ext cx="8229600" cy="4943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00800"/>
            <a:ext cx="21336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00" b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00800"/>
            <a:ext cx="28956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b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524625"/>
            <a:ext cx="2133600" cy="15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latin typeface="+mn-lt"/>
              </a:defRPr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457200" y="319088"/>
            <a:ext cx="8153400" cy="563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Text Box 13"/>
          <p:cNvSpPr txBox="1">
            <a:spLocks noChangeArrowheads="1"/>
          </p:cNvSpPr>
          <p:nvPr/>
        </p:nvSpPr>
        <p:spPr bwMode="white">
          <a:xfrm>
            <a:off x="8153400" y="261938"/>
            <a:ext cx="990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1" hangingPunct="1"/>
            <a:r>
              <a:rPr lang="en-US">
                <a:solidFill>
                  <a:schemeClr val="tx1"/>
                </a:solidFill>
              </a:rPr>
              <a:t>LOGO</a:t>
            </a:r>
          </a:p>
        </p:txBody>
      </p:sp>
      <p:sp>
        <p:nvSpPr>
          <p:cNvPr id="1038" name="AutoShape 14"/>
          <p:cNvSpPr>
            <a:spLocks noChangeArrowheads="1"/>
          </p:cNvSpPr>
          <p:nvPr/>
        </p:nvSpPr>
        <p:spPr bwMode="auto">
          <a:xfrm rot="5400000">
            <a:off x="8458201" y="-196850"/>
            <a:ext cx="273050" cy="860425"/>
          </a:xfrm>
          <a:prstGeom prst="moon">
            <a:avLst>
              <a:gd name="adj" fmla="val 21208"/>
            </a:avLst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042" name="Group 18"/>
          <p:cNvGrpSpPr>
            <a:grpSpLocks/>
          </p:cNvGrpSpPr>
          <p:nvPr/>
        </p:nvGrpSpPr>
        <p:grpSpPr bwMode="auto">
          <a:xfrm>
            <a:off x="-6350" y="0"/>
            <a:ext cx="9155113" cy="6859588"/>
            <a:chOff x="0" y="0"/>
            <a:chExt cx="5764" cy="4321"/>
          </a:xfrm>
        </p:grpSpPr>
        <p:sp>
          <p:nvSpPr>
            <p:cNvPr id="1043" name="AutoShape 19"/>
            <p:cNvSpPr>
              <a:spLocks noChangeArrowheads="1"/>
            </p:cNvSpPr>
            <p:nvPr/>
          </p:nvSpPr>
          <p:spPr bwMode="white">
            <a:xfrm>
              <a:off x="27" y="24"/>
              <a:ext cx="5712" cy="4274"/>
            </a:xfrm>
            <a:prstGeom prst="roundRect">
              <a:avLst>
                <a:gd name="adj" fmla="val 6227"/>
              </a:avLst>
            </a:prstGeom>
            <a:noFill/>
            <a:ln w="76200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4" name="Freeform 20"/>
            <p:cNvSpPr>
              <a:spLocks/>
            </p:cNvSpPr>
            <p:nvPr/>
          </p:nvSpPr>
          <p:spPr bwMode="white">
            <a:xfrm>
              <a:off x="0" y="0"/>
              <a:ext cx="288" cy="282"/>
            </a:xfrm>
            <a:custGeom>
              <a:avLst/>
              <a:gdLst>
                <a:gd name="T0" fmla="*/ 2 w 288"/>
                <a:gd name="T1" fmla="*/ 282 h 282"/>
                <a:gd name="T2" fmla="*/ 82 w 288"/>
                <a:gd name="T3" fmla="*/ 144 h 282"/>
                <a:gd name="T4" fmla="*/ 165 w 288"/>
                <a:gd name="T5" fmla="*/ 36 h 282"/>
                <a:gd name="T6" fmla="*/ 288 w 288"/>
                <a:gd name="T7" fmla="*/ 0 h 282"/>
                <a:gd name="T8" fmla="*/ 0 w 288"/>
                <a:gd name="T9" fmla="*/ 0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8" h="282">
                  <a:moveTo>
                    <a:pt x="2" y="282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5" name="Freeform 21"/>
            <p:cNvSpPr>
              <a:spLocks/>
            </p:cNvSpPr>
            <p:nvPr/>
          </p:nvSpPr>
          <p:spPr bwMode="white">
            <a:xfrm>
              <a:off x="5" y="3985"/>
              <a:ext cx="244" cy="336"/>
            </a:xfrm>
            <a:custGeom>
              <a:avLst/>
              <a:gdLst>
                <a:gd name="T0" fmla="*/ 243 w 243"/>
                <a:gd name="T1" fmla="*/ 335 h 336"/>
                <a:gd name="T2" fmla="*/ 122 w 243"/>
                <a:gd name="T3" fmla="*/ 239 h 336"/>
                <a:gd name="T4" fmla="*/ 30 w 243"/>
                <a:gd name="T5" fmla="*/ 144 h 336"/>
                <a:gd name="T6" fmla="*/ 0 w 243"/>
                <a:gd name="T7" fmla="*/ 0 h 336"/>
                <a:gd name="T8" fmla="*/ 1 w 243"/>
                <a:gd name="T9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3" h="336">
                  <a:moveTo>
                    <a:pt x="243" y="335"/>
                  </a:moveTo>
                  <a:lnTo>
                    <a:pt x="122" y="239"/>
                  </a:lnTo>
                  <a:lnTo>
                    <a:pt x="30" y="144"/>
                  </a:lnTo>
                  <a:lnTo>
                    <a:pt x="0" y="0"/>
                  </a:lnTo>
                  <a:lnTo>
                    <a:pt x="1" y="336"/>
                  </a:ln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6" name="Freeform 22"/>
            <p:cNvSpPr>
              <a:spLocks/>
            </p:cNvSpPr>
            <p:nvPr/>
          </p:nvSpPr>
          <p:spPr bwMode="white">
            <a:xfrm>
              <a:off x="5511" y="4029"/>
              <a:ext cx="253" cy="290"/>
            </a:xfrm>
            <a:custGeom>
              <a:avLst/>
              <a:gdLst>
                <a:gd name="T0" fmla="*/ 229 w 232"/>
                <a:gd name="T1" fmla="*/ 0 h 290"/>
                <a:gd name="T2" fmla="*/ 164 w 232"/>
                <a:gd name="T3" fmla="*/ 144 h 290"/>
                <a:gd name="T4" fmla="*/ 98 w 232"/>
                <a:gd name="T5" fmla="*/ 253 h 290"/>
                <a:gd name="T6" fmla="*/ 0 w 232"/>
                <a:gd name="T7" fmla="*/ 290 h 290"/>
                <a:gd name="T8" fmla="*/ 232 w 232"/>
                <a:gd name="T9" fmla="*/ 287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90">
                  <a:moveTo>
                    <a:pt x="229" y="0"/>
                  </a:moveTo>
                  <a:lnTo>
                    <a:pt x="164" y="144"/>
                  </a:lnTo>
                  <a:lnTo>
                    <a:pt x="98" y="253"/>
                  </a:lnTo>
                  <a:lnTo>
                    <a:pt x="0" y="290"/>
                  </a:lnTo>
                  <a:lnTo>
                    <a:pt x="232" y="287"/>
                  </a:lnTo>
                </a:path>
              </a:pathLst>
            </a:cu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7" name="Freeform 23"/>
            <p:cNvSpPr>
              <a:spLocks/>
            </p:cNvSpPr>
            <p:nvPr/>
          </p:nvSpPr>
          <p:spPr bwMode="white">
            <a:xfrm>
              <a:off x="5472" y="0"/>
              <a:ext cx="288" cy="288"/>
            </a:xfrm>
            <a:custGeom>
              <a:avLst/>
              <a:gdLst>
                <a:gd name="T0" fmla="*/ 0 w 288"/>
                <a:gd name="T1" fmla="*/ 0 h 288"/>
                <a:gd name="T2" fmla="*/ 144 w 288"/>
                <a:gd name="T3" fmla="*/ 82 h 288"/>
                <a:gd name="T4" fmla="*/ 252 w 288"/>
                <a:gd name="T5" fmla="*/ 165 h 288"/>
                <a:gd name="T6" fmla="*/ 288 w 288"/>
                <a:gd name="T7" fmla="*/ 288 h 288"/>
                <a:gd name="T8" fmla="*/ 288 w 288"/>
                <a:gd name="T9" fmla="*/ 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8" h="288">
                  <a:moveTo>
                    <a:pt x="0" y="0"/>
                  </a:moveTo>
                  <a:lnTo>
                    <a:pt x="144" y="82"/>
                  </a:lnTo>
                  <a:lnTo>
                    <a:pt x="252" y="165"/>
                  </a:lnTo>
                  <a:lnTo>
                    <a:pt x="288" y="288"/>
                  </a:lnTo>
                  <a:lnTo>
                    <a:pt x="288" y="0"/>
                  </a:ln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+mj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j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j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18" Type="http://schemas.openxmlformats.org/officeDocument/2006/relationships/image" Target="../media/image32.png"/><Relationship Id="rId3" Type="http://schemas.openxmlformats.org/officeDocument/2006/relationships/image" Target="../media/image16.png"/><Relationship Id="rId21" Type="http://schemas.openxmlformats.org/officeDocument/2006/relationships/image" Target="../media/image35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17" Type="http://schemas.openxmlformats.org/officeDocument/2006/relationships/image" Target="../media/image31.png"/><Relationship Id="rId25" Type="http://schemas.openxmlformats.org/officeDocument/2006/relationships/image" Target="../media/image39.png"/><Relationship Id="rId2" Type="http://schemas.openxmlformats.org/officeDocument/2006/relationships/image" Target="../media/image3.jpeg"/><Relationship Id="rId16" Type="http://schemas.openxmlformats.org/officeDocument/2006/relationships/image" Target="../media/image30.png"/><Relationship Id="rId20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24" Type="http://schemas.openxmlformats.org/officeDocument/2006/relationships/image" Target="../media/image38.png"/><Relationship Id="rId5" Type="http://schemas.openxmlformats.org/officeDocument/2006/relationships/image" Target="../media/image19.png"/><Relationship Id="rId15" Type="http://schemas.openxmlformats.org/officeDocument/2006/relationships/image" Target="../media/image29.png"/><Relationship Id="rId23" Type="http://schemas.openxmlformats.org/officeDocument/2006/relationships/image" Target="../media/image37.png"/><Relationship Id="rId10" Type="http://schemas.openxmlformats.org/officeDocument/2006/relationships/image" Target="../media/image24.png"/><Relationship Id="rId19" Type="http://schemas.openxmlformats.org/officeDocument/2006/relationships/image" Target="../media/image33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Relationship Id="rId14" Type="http://schemas.openxmlformats.org/officeDocument/2006/relationships/image" Target="../media/image28.png"/><Relationship Id="rId22" Type="http://schemas.openxmlformats.org/officeDocument/2006/relationships/image" Target="../media/image3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18" Type="http://schemas.openxmlformats.org/officeDocument/2006/relationships/image" Target="../media/image32.png"/><Relationship Id="rId26" Type="http://schemas.openxmlformats.org/officeDocument/2006/relationships/image" Target="../media/image40.png"/><Relationship Id="rId3" Type="http://schemas.openxmlformats.org/officeDocument/2006/relationships/image" Target="../media/image16.png"/><Relationship Id="rId21" Type="http://schemas.openxmlformats.org/officeDocument/2006/relationships/image" Target="../media/image35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17" Type="http://schemas.openxmlformats.org/officeDocument/2006/relationships/image" Target="../media/image31.png"/><Relationship Id="rId25" Type="http://schemas.openxmlformats.org/officeDocument/2006/relationships/image" Target="../media/image39.png"/><Relationship Id="rId2" Type="http://schemas.openxmlformats.org/officeDocument/2006/relationships/image" Target="../media/image3.jpeg"/><Relationship Id="rId16" Type="http://schemas.openxmlformats.org/officeDocument/2006/relationships/image" Target="../media/image30.png"/><Relationship Id="rId20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24" Type="http://schemas.openxmlformats.org/officeDocument/2006/relationships/image" Target="../media/image38.png"/><Relationship Id="rId5" Type="http://schemas.openxmlformats.org/officeDocument/2006/relationships/image" Target="../media/image19.png"/><Relationship Id="rId15" Type="http://schemas.openxmlformats.org/officeDocument/2006/relationships/image" Target="../media/image29.png"/><Relationship Id="rId23" Type="http://schemas.openxmlformats.org/officeDocument/2006/relationships/image" Target="../media/image37.png"/><Relationship Id="rId10" Type="http://schemas.openxmlformats.org/officeDocument/2006/relationships/image" Target="../media/image24.png"/><Relationship Id="rId19" Type="http://schemas.openxmlformats.org/officeDocument/2006/relationships/image" Target="../media/image33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Relationship Id="rId14" Type="http://schemas.openxmlformats.org/officeDocument/2006/relationships/image" Target="../media/image28.png"/><Relationship Id="rId22" Type="http://schemas.openxmlformats.org/officeDocument/2006/relationships/image" Target="../media/image36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743200" y="990600"/>
            <a:ext cx="4762500" cy="2209800"/>
          </a:xfrm>
        </p:spPr>
        <p:txBody>
          <a:bodyPr/>
          <a:lstStyle/>
          <a:p>
            <a:r>
              <a:rPr lang="en-US" sz="4000" dirty="0" smtClean="0">
                <a:solidFill>
                  <a:schemeClr val="bg1"/>
                </a:solidFill>
              </a:rPr>
              <a:t>BÀI GIẢNG </a:t>
            </a:r>
            <a:r>
              <a:rPr lang="en-US" sz="4000" dirty="0" smtClean="0">
                <a:solidFill>
                  <a:schemeClr val="bg1"/>
                </a:solidFill>
              </a:rPr>
              <a:t>THIẾT KẾ CAD CƠ BẢN</a:t>
            </a:r>
            <a:endParaRPr lang="en-US" sz="6000" dirty="0">
              <a:solidFill>
                <a:schemeClr val="bg1"/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590800" y="4876800"/>
            <a:ext cx="6781800" cy="381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000" b="0" dirty="0" smtClean="0"/>
              <a:t>KHOA CƠ KHÍ – TRƯỜNG CĐ LÝ TỰ TRỌNG TP.HCM</a:t>
            </a:r>
            <a:endParaRPr lang="en-US" sz="2000" b="0" dirty="0"/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white">
          <a:xfrm>
            <a:off x="914400" y="5990898"/>
            <a:ext cx="77107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 eaLnBrk="1" hangingPunct="1"/>
            <a:r>
              <a:rPr lang="en-US" sz="2800" dirty="0" smtClean="0">
                <a:latin typeface="Verdana" pitchFamily="34" charset="0"/>
              </a:rPr>
              <a:t>BIÊN SOẠN: ĐỖ THỊ PHƯƠNG KHANH</a:t>
            </a:r>
            <a:endParaRPr lang="en-US" sz="2800" dirty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sz="2800" dirty="0" smtClean="0"/>
              <a:t>CHƯƠNG 1: </a:t>
            </a:r>
            <a:r>
              <a:rPr lang="en-US" sz="2800" dirty="0" err="1"/>
              <a:t>Giới</a:t>
            </a:r>
            <a:r>
              <a:rPr lang="en-US" sz="2800" dirty="0"/>
              <a:t> </a:t>
            </a:r>
            <a:r>
              <a:rPr lang="en-US" sz="2800" dirty="0" err="1"/>
              <a:t>thiệu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chức</a:t>
            </a:r>
            <a:r>
              <a:rPr lang="en-US" sz="2800" dirty="0"/>
              <a:t> </a:t>
            </a:r>
            <a:r>
              <a:rPr lang="en-US" sz="2800" dirty="0" err="1"/>
              <a:t>năng</a:t>
            </a:r>
            <a:r>
              <a:rPr lang="en-US" sz="2800" dirty="0"/>
              <a:t> </a:t>
            </a:r>
            <a:r>
              <a:rPr lang="en-US" sz="2800" dirty="0" err="1"/>
              <a:t>cơ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phần</a:t>
            </a:r>
            <a:r>
              <a:rPr lang="en-US" sz="2800" dirty="0"/>
              <a:t> </a:t>
            </a:r>
            <a:r>
              <a:rPr lang="en-US" sz="2800" dirty="0" err="1"/>
              <a:t>mềm</a:t>
            </a:r>
            <a:endParaRPr lang="en-US" sz="2800" dirty="0"/>
          </a:p>
        </p:txBody>
      </p:sp>
      <p:sp>
        <p:nvSpPr>
          <p:cNvPr id="86019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 eaLnBrk="1" hangingPunct="1"/>
            <a:endParaRPr lang="en-US" sz="1800" b="0">
              <a:solidFill>
                <a:schemeClr val="tx1"/>
              </a:solidFill>
            </a:endParaRPr>
          </a:p>
        </p:txBody>
      </p:sp>
      <p:grpSp>
        <p:nvGrpSpPr>
          <p:cNvPr id="86043" name="Group 27"/>
          <p:cNvGrpSpPr>
            <a:grpSpLocks/>
          </p:cNvGrpSpPr>
          <p:nvPr/>
        </p:nvGrpSpPr>
        <p:grpSpPr bwMode="auto">
          <a:xfrm>
            <a:off x="1371599" y="3178080"/>
            <a:ext cx="6842185" cy="708120"/>
            <a:chOff x="1296" y="1728"/>
            <a:chExt cx="2928" cy="432"/>
          </a:xfrm>
        </p:grpSpPr>
        <p:sp>
          <p:nvSpPr>
            <p:cNvPr id="86044" name="AutoShape 28"/>
            <p:cNvSpPr>
              <a:spLocks noChangeArrowheads="1"/>
            </p:cNvSpPr>
            <p:nvPr/>
          </p:nvSpPr>
          <p:spPr bwMode="gray">
            <a:xfrm>
              <a:off x="1510" y="1757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2">
                    <a:gamma/>
                    <a:tint val="0"/>
                    <a:invGamma/>
                  </a:schemeClr>
                </a:gs>
                <a:gs pos="100000">
                  <a:schemeClr val="accent2">
                    <a:alpha val="39999"/>
                  </a:schemeClr>
                </a:gs>
              </a:gsLst>
              <a:lin ang="0" scaled="1"/>
            </a:gradFill>
            <a:ln w="38100" algn="ctr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>
                <a:solidFill>
                  <a:schemeClr val="accent4"/>
                </a:solidFill>
              </a:endParaRPr>
            </a:p>
          </p:txBody>
        </p:sp>
        <p:sp>
          <p:nvSpPr>
            <p:cNvPr id="86045" name="Oval 29"/>
            <p:cNvSpPr>
              <a:spLocks noChangeArrowheads="1"/>
            </p:cNvSpPr>
            <p:nvPr/>
          </p:nvSpPr>
          <p:spPr bwMode="gray">
            <a:xfrm rot="1758052">
              <a:off x="1310" y="1743"/>
              <a:ext cx="514" cy="417"/>
            </a:xfrm>
            <a:prstGeom prst="ellipse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solidFill>
                  <a:schemeClr val="accent4"/>
                </a:solidFill>
              </a:endParaRPr>
            </a:p>
          </p:txBody>
        </p:sp>
        <p:sp>
          <p:nvSpPr>
            <p:cNvPr id="86046" name="Oval 30"/>
            <p:cNvSpPr>
              <a:spLocks noChangeArrowheads="1"/>
            </p:cNvSpPr>
            <p:nvPr/>
          </p:nvSpPr>
          <p:spPr bwMode="gray">
            <a:xfrm rot="1758052">
              <a:off x="1296" y="1728"/>
              <a:ext cx="514" cy="417"/>
            </a:xfrm>
            <a:prstGeom prst="ellipse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solidFill>
                  <a:schemeClr val="accent4"/>
                </a:solidFill>
              </a:endParaRPr>
            </a:p>
          </p:txBody>
        </p:sp>
        <p:sp>
          <p:nvSpPr>
            <p:cNvPr id="86047" name="Oval 31"/>
            <p:cNvSpPr>
              <a:spLocks noChangeArrowheads="1"/>
            </p:cNvSpPr>
            <p:nvPr/>
          </p:nvSpPr>
          <p:spPr bwMode="gray">
            <a:xfrm>
              <a:off x="1347" y="1754"/>
              <a:ext cx="231" cy="23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solidFill>
                  <a:schemeClr val="accent4"/>
                </a:solidFill>
              </a:endParaRPr>
            </a:p>
          </p:txBody>
        </p:sp>
        <p:sp>
          <p:nvSpPr>
            <p:cNvPr id="86048" name="Text Box 32"/>
            <p:cNvSpPr txBox="1">
              <a:spLocks noChangeArrowheads="1"/>
            </p:cNvSpPr>
            <p:nvPr/>
          </p:nvSpPr>
          <p:spPr bwMode="gray">
            <a:xfrm>
              <a:off x="1776" y="1776"/>
              <a:ext cx="2160" cy="28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en-US" sz="2400" dirty="0">
                <a:solidFill>
                  <a:schemeClr val="accent4"/>
                </a:solidFill>
              </a:endParaRPr>
            </a:p>
          </p:txBody>
        </p:sp>
        <p:sp>
          <p:nvSpPr>
            <p:cNvPr id="86049" name="Text Box 33"/>
            <p:cNvSpPr txBox="1">
              <a:spLocks noChangeArrowheads="1"/>
            </p:cNvSpPr>
            <p:nvPr/>
          </p:nvSpPr>
          <p:spPr bwMode="gray">
            <a:xfrm>
              <a:off x="1457" y="1746"/>
              <a:ext cx="176" cy="35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>
                  <a:solidFill>
                    <a:schemeClr val="accent4"/>
                  </a:solidFill>
                </a:rPr>
                <a:t>2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371599" y="1882680"/>
            <a:ext cx="6842185" cy="708120"/>
            <a:chOff x="1371599" y="1585700"/>
            <a:chExt cx="6842185" cy="708120"/>
          </a:xfrm>
        </p:grpSpPr>
        <p:grpSp>
          <p:nvGrpSpPr>
            <p:cNvPr id="86035" name="Group 19"/>
            <p:cNvGrpSpPr>
              <a:grpSpLocks/>
            </p:cNvGrpSpPr>
            <p:nvPr/>
          </p:nvGrpSpPr>
          <p:grpSpPr bwMode="auto">
            <a:xfrm>
              <a:off x="1371599" y="1585700"/>
              <a:ext cx="6842185" cy="708120"/>
              <a:chOff x="1248" y="1440"/>
              <a:chExt cx="2928" cy="432"/>
            </a:xfrm>
          </p:grpSpPr>
          <p:sp>
            <p:nvSpPr>
              <p:cNvPr id="86036" name="AutoShape 20"/>
              <p:cNvSpPr>
                <a:spLocks noChangeArrowheads="1"/>
              </p:cNvSpPr>
              <p:nvPr/>
            </p:nvSpPr>
            <p:spPr bwMode="gray">
              <a:xfrm>
                <a:off x="1462" y="1469"/>
                <a:ext cx="2714" cy="34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1">
                      <a:gamma/>
                      <a:tint val="0"/>
                      <a:invGamma/>
                    </a:schemeClr>
                  </a:gs>
                  <a:gs pos="100000">
                    <a:schemeClr val="accent1">
                      <a:alpha val="50000"/>
                    </a:schemeClr>
                  </a:gs>
                </a:gsLst>
                <a:lin ang="0" scaled="1"/>
              </a:gradFill>
              <a:ln w="38100" algn="ctr">
                <a:solidFill>
                  <a:schemeClr val="accent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>
                  <a:solidFill>
                    <a:schemeClr val="accent4"/>
                  </a:solidFill>
                </a:endParaRPr>
              </a:p>
            </p:txBody>
          </p:sp>
          <p:grpSp>
            <p:nvGrpSpPr>
              <p:cNvPr id="86037" name="Group 21"/>
              <p:cNvGrpSpPr>
                <a:grpSpLocks/>
              </p:cNvGrpSpPr>
              <p:nvPr/>
            </p:nvGrpSpPr>
            <p:grpSpPr bwMode="auto">
              <a:xfrm>
                <a:off x="1248" y="1440"/>
                <a:ext cx="528" cy="432"/>
                <a:chOff x="720" y="960"/>
                <a:chExt cx="987" cy="795"/>
              </a:xfrm>
            </p:grpSpPr>
            <p:sp>
              <p:nvSpPr>
                <p:cNvPr id="86038" name="Oval 22"/>
                <p:cNvSpPr>
                  <a:spLocks noChangeArrowheads="1"/>
                </p:cNvSpPr>
                <p:nvPr/>
              </p:nvSpPr>
              <p:spPr bwMode="gray">
                <a:xfrm rot="1758052">
                  <a:off x="747" y="987"/>
                  <a:ext cx="960" cy="768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4"/>
                    </a:solidFill>
                  </a:endParaRPr>
                </a:p>
              </p:txBody>
            </p:sp>
            <p:sp>
              <p:nvSpPr>
                <p:cNvPr id="86039" name="Oval 23"/>
                <p:cNvSpPr>
                  <a:spLocks noChangeArrowheads="1"/>
                </p:cNvSpPr>
                <p:nvPr/>
              </p:nvSpPr>
              <p:spPr bwMode="gray">
                <a:xfrm rot="1758052">
                  <a:off x="720" y="960"/>
                  <a:ext cx="960" cy="768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4"/>
                    </a:solidFill>
                  </a:endParaRPr>
                </a:p>
              </p:txBody>
            </p:sp>
            <p:sp>
              <p:nvSpPr>
                <p:cNvPr id="86040" name="Oval 24"/>
                <p:cNvSpPr>
                  <a:spLocks noChangeArrowheads="1"/>
                </p:cNvSpPr>
                <p:nvPr/>
              </p:nvSpPr>
              <p:spPr bwMode="gray">
                <a:xfrm>
                  <a:off x="816" y="1008"/>
                  <a:ext cx="432" cy="43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>
                        <a:alpha val="50000"/>
                      </a:srgbClr>
                    </a:gs>
                    <a:gs pos="100000">
                      <a:srgbClr val="FFFFFF">
                        <a:gamma/>
                        <a:shade val="46275"/>
                        <a:invGamma/>
                        <a:alpha val="0"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4"/>
                    </a:solidFill>
                  </a:endParaRPr>
                </a:p>
              </p:txBody>
            </p:sp>
          </p:grpSp>
          <p:sp>
            <p:nvSpPr>
              <p:cNvPr id="86041" name="Text Box 25"/>
              <p:cNvSpPr txBox="1">
                <a:spLocks noChangeArrowheads="1"/>
              </p:cNvSpPr>
              <p:nvPr/>
            </p:nvSpPr>
            <p:spPr bwMode="gray">
              <a:xfrm>
                <a:off x="1728" y="1488"/>
                <a:ext cx="2160" cy="28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 sz="2400" dirty="0">
                  <a:solidFill>
                    <a:schemeClr val="accent4"/>
                  </a:solidFill>
                </a:endParaRPr>
              </a:p>
            </p:txBody>
          </p:sp>
          <p:sp>
            <p:nvSpPr>
              <p:cNvPr id="86042" name="Text Box 26"/>
              <p:cNvSpPr txBox="1">
                <a:spLocks noChangeArrowheads="1"/>
              </p:cNvSpPr>
              <p:nvPr/>
            </p:nvSpPr>
            <p:spPr bwMode="gray">
              <a:xfrm>
                <a:off x="1409" y="1458"/>
                <a:ext cx="176" cy="35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sz="3200">
                    <a:solidFill>
                      <a:schemeClr val="accent4"/>
                    </a:solidFill>
                  </a:rPr>
                  <a:t>1</a:t>
                </a:r>
              </a:p>
            </p:txBody>
          </p:sp>
        </p:grpSp>
        <p:sp>
          <p:nvSpPr>
            <p:cNvPr id="3" name="Rectangle 2"/>
            <p:cNvSpPr/>
            <p:nvPr/>
          </p:nvSpPr>
          <p:spPr>
            <a:xfrm>
              <a:off x="2518586" y="1630765"/>
              <a:ext cx="569519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/>
              <a:r>
                <a:rPr lang="en-US" sz="2400" dirty="0">
                  <a:solidFill>
                    <a:schemeClr val="accent4"/>
                  </a:solidFill>
                </a:rPr>
                <a:t> 1.1 </a:t>
              </a:r>
              <a:r>
                <a:rPr lang="en-US" sz="2400" dirty="0" err="1">
                  <a:solidFill>
                    <a:schemeClr val="accent4"/>
                  </a:solidFill>
                </a:rPr>
                <a:t>Các</a:t>
              </a:r>
              <a:r>
                <a:rPr lang="en-US" sz="2400" dirty="0">
                  <a:solidFill>
                    <a:schemeClr val="accent4"/>
                  </a:solidFill>
                </a:rPr>
                <a:t> </a:t>
              </a:r>
              <a:r>
                <a:rPr lang="en-US" sz="2400" dirty="0" err="1">
                  <a:solidFill>
                    <a:schemeClr val="accent4"/>
                  </a:solidFill>
                </a:rPr>
                <a:t>tiện</a:t>
              </a:r>
              <a:r>
                <a:rPr lang="en-US" sz="2400" dirty="0">
                  <a:solidFill>
                    <a:schemeClr val="accent4"/>
                  </a:solidFill>
                </a:rPr>
                <a:t> </a:t>
              </a:r>
              <a:r>
                <a:rPr lang="en-US" sz="2400" dirty="0" err="1">
                  <a:solidFill>
                    <a:schemeClr val="accent4"/>
                  </a:solidFill>
                </a:rPr>
                <a:t>ích</a:t>
              </a:r>
              <a:r>
                <a:rPr lang="en-US" sz="2400" dirty="0">
                  <a:solidFill>
                    <a:schemeClr val="accent4"/>
                  </a:solidFill>
                </a:rPr>
                <a:t> </a:t>
              </a:r>
              <a:r>
                <a:rPr lang="en-US" sz="2400" dirty="0" err="1">
                  <a:solidFill>
                    <a:schemeClr val="accent4"/>
                  </a:solidFill>
                </a:rPr>
                <a:t>và</a:t>
              </a:r>
              <a:r>
                <a:rPr lang="en-US" sz="2400" dirty="0">
                  <a:solidFill>
                    <a:schemeClr val="accent4"/>
                  </a:solidFill>
                </a:rPr>
                <a:t> </a:t>
              </a:r>
              <a:r>
                <a:rPr lang="en-US" sz="2400" dirty="0" err="1">
                  <a:solidFill>
                    <a:schemeClr val="accent4"/>
                  </a:solidFill>
                </a:rPr>
                <a:t>giao</a:t>
              </a:r>
              <a:r>
                <a:rPr lang="en-US" sz="2400" dirty="0">
                  <a:solidFill>
                    <a:schemeClr val="accent4"/>
                  </a:solidFill>
                </a:rPr>
                <a:t> </a:t>
              </a:r>
              <a:r>
                <a:rPr lang="en-US" sz="2400" dirty="0" err="1">
                  <a:solidFill>
                    <a:schemeClr val="accent4"/>
                  </a:solidFill>
                </a:rPr>
                <a:t>diện</a:t>
              </a:r>
              <a:r>
                <a:rPr lang="en-US" sz="2400" dirty="0">
                  <a:solidFill>
                    <a:schemeClr val="accent4"/>
                  </a:solidFill>
                </a:rPr>
                <a:t> </a:t>
              </a:r>
              <a:r>
                <a:rPr lang="en-US" sz="2400" dirty="0" err="1" smtClean="0">
                  <a:solidFill>
                    <a:schemeClr val="accent4"/>
                  </a:solidFill>
                </a:rPr>
                <a:t>chính</a:t>
              </a:r>
              <a:endParaRPr lang="en-US" sz="2400" dirty="0">
                <a:solidFill>
                  <a:schemeClr val="accent4"/>
                </a:solidFill>
              </a:endParaRPr>
            </a:p>
          </p:txBody>
        </p:sp>
      </p:grpSp>
      <p:sp>
        <p:nvSpPr>
          <p:cNvPr id="4" name="Rectangle 3"/>
          <p:cNvSpPr/>
          <p:nvPr/>
        </p:nvSpPr>
        <p:spPr>
          <a:xfrm>
            <a:off x="2277123" y="3272135"/>
            <a:ext cx="593280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accent4"/>
                </a:solidFill>
              </a:rPr>
              <a:t> 1.2 </a:t>
            </a:r>
            <a:r>
              <a:rPr lang="en-US" sz="2400" dirty="0" err="1">
                <a:solidFill>
                  <a:schemeClr val="accent4"/>
                </a:solidFill>
              </a:rPr>
              <a:t>Các</a:t>
            </a:r>
            <a:r>
              <a:rPr lang="en-US" sz="2400" dirty="0">
                <a:solidFill>
                  <a:schemeClr val="accent4"/>
                </a:solidFill>
              </a:rPr>
              <a:t> </a:t>
            </a:r>
            <a:r>
              <a:rPr lang="en-US" sz="2400" dirty="0" err="1">
                <a:solidFill>
                  <a:schemeClr val="accent4"/>
                </a:solidFill>
              </a:rPr>
              <a:t>công</a:t>
            </a:r>
            <a:r>
              <a:rPr lang="en-US" sz="2400" dirty="0">
                <a:solidFill>
                  <a:schemeClr val="accent4"/>
                </a:solidFill>
              </a:rPr>
              <a:t> cụ </a:t>
            </a:r>
            <a:r>
              <a:rPr lang="en-US" sz="2400" dirty="0" err="1">
                <a:solidFill>
                  <a:schemeClr val="accent4"/>
                </a:solidFill>
              </a:rPr>
              <a:t>ve</a:t>
            </a:r>
            <a:r>
              <a:rPr lang="en-US" sz="2400" dirty="0">
                <a:solidFill>
                  <a:schemeClr val="accent4"/>
                </a:solidFill>
              </a:rPr>
              <a:t>̃ </a:t>
            </a:r>
            <a:r>
              <a:rPr lang="en-US" sz="2400" dirty="0" err="1">
                <a:solidFill>
                  <a:schemeClr val="accent4"/>
                </a:solidFill>
              </a:rPr>
              <a:t>phác</a:t>
            </a:r>
            <a:r>
              <a:rPr lang="en-US" sz="2400" dirty="0">
                <a:solidFill>
                  <a:schemeClr val="accent4"/>
                </a:solidFill>
              </a:rPr>
              <a:t> 2D </a:t>
            </a:r>
            <a:r>
              <a:rPr lang="en-US" sz="2400" dirty="0" err="1">
                <a:solidFill>
                  <a:schemeClr val="accent4"/>
                </a:solidFill>
              </a:rPr>
              <a:t>cơ</a:t>
            </a:r>
            <a:r>
              <a:rPr lang="en-US" sz="2400" dirty="0">
                <a:solidFill>
                  <a:schemeClr val="accent4"/>
                </a:solidFill>
              </a:rPr>
              <a:t> </a:t>
            </a:r>
            <a:r>
              <a:rPr lang="en-US" sz="2400" dirty="0" err="1">
                <a:solidFill>
                  <a:schemeClr val="accent4"/>
                </a:solidFill>
              </a:rPr>
              <a:t>bản</a:t>
            </a:r>
            <a:endParaRPr lang="en-US" sz="2400" dirty="0">
              <a:solidFill>
                <a:schemeClr val="accent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6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6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81000"/>
            <a:ext cx="8839200" cy="563562"/>
          </a:xfrm>
        </p:spPr>
        <p:txBody>
          <a:bodyPr/>
          <a:lstStyle/>
          <a:p>
            <a:r>
              <a:rPr lang="en-US" sz="3200" dirty="0"/>
              <a:t>1.1 CÁC TIỆN ÍCH VÀ GIAO DIỆN CHÍNH</a:t>
            </a:r>
            <a:endParaRPr lang="en-US" sz="3200" dirty="0"/>
          </a:p>
        </p:txBody>
      </p:sp>
      <p:sp>
        <p:nvSpPr>
          <p:cNvPr id="30" name="AutoShape 21"/>
          <p:cNvSpPr>
            <a:spLocks noChangeArrowheads="1"/>
          </p:cNvSpPr>
          <p:nvPr/>
        </p:nvSpPr>
        <p:spPr bwMode="auto">
          <a:xfrm>
            <a:off x="321235" y="1142998"/>
            <a:ext cx="7527365" cy="499353"/>
          </a:xfrm>
          <a:prstGeom prst="roundRect">
            <a:avLst>
              <a:gd name="adj" fmla="val 50000"/>
            </a:avLst>
          </a:prstGeom>
          <a:blipFill>
            <a:blip r:embed="rId2"/>
            <a:tile tx="0" ty="0" sx="100000" sy="100000" flip="none" algn="tl"/>
          </a:blipFill>
          <a:ln w="38100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lvl="2" algn="l"/>
            <a:r>
              <a:rPr lang="pt-BR" sz="3600" i="1" dirty="0" smtClean="0">
                <a:solidFill>
                  <a:schemeClr val="accent4"/>
                </a:solidFill>
              </a:rPr>
              <a:t>Giới thiệu Part files </a:t>
            </a:r>
            <a:endParaRPr lang="en-US" sz="3600" dirty="0">
              <a:solidFill>
                <a:schemeClr val="accent4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21235" y="2286000"/>
            <a:ext cx="841663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pt-BR" sz="3200" b="0" dirty="0">
                <a:solidFill>
                  <a:schemeClr val="accent4"/>
                </a:solidFill>
              </a:rPr>
              <a:t>Part files (*. Sprt) cho phép người dùng:</a:t>
            </a:r>
            <a:endParaRPr lang="en-US" sz="3200" b="0" dirty="0">
              <a:solidFill>
                <a:schemeClr val="accent4"/>
              </a:solidFill>
            </a:endParaRPr>
          </a:p>
          <a:p>
            <a:pPr algn="l"/>
            <a:r>
              <a:rPr lang="pt-BR" sz="3200" b="0" dirty="0">
                <a:solidFill>
                  <a:schemeClr val="accent4"/>
                </a:solidFill>
              </a:rPr>
              <a:t>- Vẽ các chi tiết 2D hoặc các mô hình dạng solid 3D</a:t>
            </a:r>
            <a:endParaRPr lang="en-US" sz="3200" b="0" dirty="0">
              <a:solidFill>
                <a:schemeClr val="accent4"/>
              </a:solidFill>
            </a:endParaRPr>
          </a:p>
          <a:p>
            <a:pPr algn="l"/>
            <a:r>
              <a:rPr lang="pt-BR" sz="3200" b="0" dirty="0">
                <a:solidFill>
                  <a:schemeClr val="accent4"/>
                </a:solidFill>
              </a:rPr>
              <a:t>- Vẽ các chi tiết dùng để lắp ghép trong môi trường assemply</a:t>
            </a:r>
            <a:endParaRPr lang="en-US" sz="3200" b="0" dirty="0">
              <a:solidFill>
                <a:schemeClr val="accent4"/>
              </a:solidFill>
            </a:endParaRPr>
          </a:p>
          <a:p>
            <a:pPr algn="l"/>
            <a:r>
              <a:rPr lang="pt-BR" sz="3200" b="0" dirty="0">
                <a:solidFill>
                  <a:schemeClr val="accent4"/>
                </a:solidFill>
              </a:rPr>
              <a:t>- Tạo ra các chi tiết dạng tấm surface, sau đó có thể chuyển đổi thành dạng solid</a:t>
            </a:r>
            <a:endParaRPr lang="en-US" sz="3200" b="0" dirty="0">
              <a:solidFill>
                <a:schemeClr val="accent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81000"/>
            <a:ext cx="8839200" cy="563562"/>
          </a:xfrm>
        </p:spPr>
        <p:txBody>
          <a:bodyPr/>
          <a:lstStyle/>
          <a:p>
            <a:r>
              <a:rPr lang="en-US" sz="3200" dirty="0"/>
              <a:t>1.1 CÁC TIỆN ÍCH VÀ GIAO DIỆN CHÍNH</a:t>
            </a:r>
            <a:endParaRPr lang="en-US" sz="3200" dirty="0"/>
          </a:p>
        </p:txBody>
      </p:sp>
      <p:sp>
        <p:nvSpPr>
          <p:cNvPr id="30" name="AutoShape 21"/>
          <p:cNvSpPr>
            <a:spLocks noChangeArrowheads="1"/>
          </p:cNvSpPr>
          <p:nvPr/>
        </p:nvSpPr>
        <p:spPr bwMode="auto">
          <a:xfrm>
            <a:off x="321235" y="1142997"/>
            <a:ext cx="7527365" cy="499353"/>
          </a:xfrm>
          <a:prstGeom prst="roundRect">
            <a:avLst>
              <a:gd name="adj" fmla="val 50000"/>
            </a:avLst>
          </a:prstGeom>
          <a:blipFill>
            <a:blip r:embed="rId2"/>
            <a:tile tx="0" ty="0" sx="100000" sy="100000" flip="none" algn="tl"/>
          </a:blipFill>
          <a:ln w="38100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lvl="2" algn="l"/>
            <a:r>
              <a:rPr lang="pt-BR" sz="3600" i="1" dirty="0">
                <a:solidFill>
                  <a:schemeClr val="accent4"/>
                </a:solidFill>
              </a:rPr>
              <a:t>Giới thiệu Assembly files </a:t>
            </a:r>
            <a:endParaRPr lang="en-US" sz="3600" dirty="0">
              <a:solidFill>
                <a:schemeClr val="accent4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21233" y="1905000"/>
            <a:ext cx="8822765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pt-BR" sz="2800" b="0" dirty="0">
                <a:solidFill>
                  <a:schemeClr val="accent4"/>
                </a:solidFill>
              </a:rPr>
              <a:t>Một file lắp ghép (assemply) có thể chứa một chi tiết hoặc nhiều chi tiết trong môi trường lắp ghép (assemply) </a:t>
            </a:r>
            <a:endParaRPr lang="en-US" sz="2800" b="0" dirty="0">
              <a:solidFill>
                <a:schemeClr val="accent4"/>
              </a:solidFill>
            </a:endParaRPr>
          </a:p>
          <a:p>
            <a:pPr algn="l"/>
            <a:r>
              <a:rPr lang="pt-BR" sz="2800" b="0" dirty="0">
                <a:solidFill>
                  <a:schemeClr val="accent4"/>
                </a:solidFill>
              </a:rPr>
              <a:t>- Tạo một kết cấu lắp và các cụm lắp ghép thành phần</a:t>
            </a:r>
            <a:endParaRPr lang="en-US" sz="2800" b="0" dirty="0">
              <a:solidFill>
                <a:schemeClr val="accent4"/>
              </a:solidFill>
            </a:endParaRPr>
          </a:p>
          <a:p>
            <a:pPr algn="l"/>
            <a:r>
              <a:rPr lang="pt-BR" sz="2800" b="0" dirty="0">
                <a:solidFill>
                  <a:schemeClr val="accent4"/>
                </a:solidFill>
              </a:rPr>
              <a:t>- Chèn một chi tiết vào kết cấu lắp ghép</a:t>
            </a:r>
            <a:endParaRPr lang="en-US" sz="2800" b="0" dirty="0">
              <a:solidFill>
                <a:schemeClr val="accent4"/>
              </a:solidFill>
            </a:endParaRPr>
          </a:p>
          <a:p>
            <a:pPr algn="l"/>
            <a:r>
              <a:rPr lang="pt-BR" sz="2800" b="0" dirty="0">
                <a:solidFill>
                  <a:schemeClr val="accent4"/>
                </a:solidFill>
              </a:rPr>
              <a:t>- Tạo một trình chiếu, mô phỏng quá trình lắp ghép và phân rã các chi tiết trong cụm lắp ghép</a:t>
            </a:r>
            <a:endParaRPr lang="en-US" sz="2800" b="0" dirty="0">
              <a:solidFill>
                <a:schemeClr val="accent4"/>
              </a:solidFill>
            </a:endParaRPr>
          </a:p>
          <a:p>
            <a:pPr algn="l"/>
            <a:r>
              <a:rPr lang="pt-BR" sz="2800" b="0" dirty="0">
                <a:solidFill>
                  <a:schemeClr val="accent4"/>
                </a:solidFill>
              </a:rPr>
              <a:t>- Thiết lặp khung nhìn động và chuyển dịch các chi tiết trong kết cấu lắp ghép</a:t>
            </a:r>
            <a:endParaRPr lang="en-US" sz="2800" b="0" dirty="0">
              <a:solidFill>
                <a:schemeClr val="accent4"/>
              </a:solidFill>
            </a:endParaRPr>
          </a:p>
          <a:p>
            <a:pPr algn="l"/>
            <a:endParaRPr lang="en-US" sz="2800" b="0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6874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81000"/>
            <a:ext cx="8839200" cy="563562"/>
          </a:xfrm>
        </p:spPr>
        <p:txBody>
          <a:bodyPr/>
          <a:lstStyle/>
          <a:p>
            <a:r>
              <a:rPr lang="en-US" sz="3200" dirty="0"/>
              <a:t>1.1 CÁC TIỆN ÍCH VÀ GIAO DIỆN CHÍNH</a:t>
            </a:r>
            <a:endParaRPr lang="en-US" sz="3200" dirty="0"/>
          </a:p>
        </p:txBody>
      </p:sp>
      <p:sp>
        <p:nvSpPr>
          <p:cNvPr id="30" name="AutoShape 21"/>
          <p:cNvSpPr>
            <a:spLocks noChangeArrowheads="1"/>
          </p:cNvSpPr>
          <p:nvPr/>
        </p:nvSpPr>
        <p:spPr bwMode="auto">
          <a:xfrm>
            <a:off x="321235" y="1142997"/>
            <a:ext cx="7527365" cy="499353"/>
          </a:xfrm>
          <a:prstGeom prst="roundRect">
            <a:avLst>
              <a:gd name="adj" fmla="val 50000"/>
            </a:avLst>
          </a:prstGeom>
          <a:blipFill>
            <a:blip r:embed="rId2"/>
            <a:tile tx="0" ty="0" sx="100000" sy="100000" flip="none" algn="tl"/>
          </a:blipFill>
          <a:ln w="38100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lvl="2" algn="l"/>
            <a:r>
              <a:rPr lang="pt-BR" sz="3600" i="1" dirty="0">
                <a:solidFill>
                  <a:schemeClr val="accent4"/>
                </a:solidFill>
              </a:rPr>
              <a:t>Giới thiệu Drawing files </a:t>
            </a:r>
            <a:endParaRPr lang="en-US" sz="3600" dirty="0">
              <a:solidFill>
                <a:schemeClr val="accent4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21232" y="2209800"/>
            <a:ext cx="882276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pt-BR" sz="2800" b="0" dirty="0">
                <a:solidFill>
                  <a:schemeClr val="accent4"/>
                </a:solidFill>
              </a:rPr>
              <a:t>- Tạo bản vẽ kỹ thuật 2D từ các chi tiết 3D với các kích thước và yêu cầu kỹ thuật đúng tiêu chuẩn</a:t>
            </a:r>
            <a:endParaRPr lang="en-US" sz="2800" b="0" dirty="0">
              <a:solidFill>
                <a:schemeClr val="accent4"/>
              </a:solidFill>
            </a:endParaRPr>
          </a:p>
          <a:p>
            <a:pPr algn="l"/>
            <a:r>
              <a:rPr lang="pt-BR" sz="2800" b="0" dirty="0">
                <a:solidFill>
                  <a:schemeClr val="accent4"/>
                </a:solidFill>
              </a:rPr>
              <a:t>- Tạo bản kết cấu lắp với ghi chú và bản liệt kê các chi tiết</a:t>
            </a:r>
            <a:endParaRPr lang="en-US" sz="2800" b="0" dirty="0">
              <a:solidFill>
                <a:schemeClr val="accent4"/>
              </a:solidFill>
            </a:endParaRPr>
          </a:p>
          <a:p>
            <a:pPr algn="l"/>
            <a:r>
              <a:rPr lang="pt-BR" sz="2800" b="0" dirty="0">
                <a:solidFill>
                  <a:schemeClr val="accent4"/>
                </a:solidFill>
              </a:rPr>
              <a:t>- Các bản vẽ 2D có liên hệ mật thiết với các chi tiết 3D. Nếu chỉnh sửa chi tiết 3D thì bản vẽ 2D được cập nhật theo.</a:t>
            </a:r>
            <a:endParaRPr lang="en-US" sz="2800" b="0" dirty="0">
              <a:solidFill>
                <a:schemeClr val="accent4"/>
              </a:solidFill>
            </a:endParaRPr>
          </a:p>
          <a:p>
            <a:pPr algn="l"/>
            <a:endParaRPr lang="en-US" sz="2800" b="0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5438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81000"/>
            <a:ext cx="8839200" cy="563562"/>
          </a:xfrm>
        </p:spPr>
        <p:txBody>
          <a:bodyPr/>
          <a:lstStyle/>
          <a:p>
            <a:r>
              <a:rPr lang="en-US" sz="3200" dirty="0"/>
              <a:t>1.1 CÁC TIỆN ÍCH VÀ GIAO DIỆN CHÍNH</a:t>
            </a:r>
            <a:endParaRPr lang="en-US" sz="3200" dirty="0"/>
          </a:p>
        </p:txBody>
      </p:sp>
      <p:sp>
        <p:nvSpPr>
          <p:cNvPr id="30" name="AutoShape 21"/>
          <p:cNvSpPr>
            <a:spLocks noChangeArrowheads="1"/>
          </p:cNvSpPr>
          <p:nvPr/>
        </p:nvSpPr>
        <p:spPr bwMode="auto">
          <a:xfrm>
            <a:off x="293527" y="1143000"/>
            <a:ext cx="5345274" cy="499353"/>
          </a:xfrm>
          <a:prstGeom prst="roundRect">
            <a:avLst>
              <a:gd name="adj" fmla="val 50000"/>
            </a:avLst>
          </a:prstGeom>
          <a:blipFill>
            <a:blip r:embed="rId2"/>
            <a:tile tx="0" ty="0" sx="100000" sy="100000" flip="none" algn="tl"/>
          </a:blipFill>
          <a:ln w="38100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l"/>
            <a:r>
              <a:rPr lang="pt-BR" sz="3600" i="1" dirty="0">
                <a:solidFill>
                  <a:schemeClr val="accent4"/>
                </a:solidFill>
              </a:rPr>
              <a:t>Giao diện phần mềm</a:t>
            </a:r>
            <a:endParaRPr lang="en-US" sz="3600" i="1" dirty="0">
              <a:solidFill>
                <a:schemeClr val="accent4"/>
              </a:solidFill>
            </a:endParaRPr>
          </a:p>
        </p:txBody>
      </p:sp>
      <p:pic>
        <p:nvPicPr>
          <p:cNvPr id="5" name="Picture 4"/>
          <p:cNvPicPr/>
          <p:nvPr/>
        </p:nvPicPr>
        <p:blipFill>
          <a:blip r:embed="rId3"/>
          <a:stretch>
            <a:fillRect/>
          </a:stretch>
        </p:blipFill>
        <p:spPr>
          <a:xfrm>
            <a:off x="685800" y="1828800"/>
            <a:ext cx="7239000" cy="403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723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81000"/>
            <a:ext cx="8839200" cy="563562"/>
          </a:xfrm>
        </p:spPr>
        <p:txBody>
          <a:bodyPr/>
          <a:lstStyle/>
          <a:p>
            <a:r>
              <a:rPr lang="en-US" sz="3200" dirty="0"/>
              <a:t>1.1 CÁC TIỆN ÍCH VÀ GIAO DIỆN CHÍNH</a:t>
            </a:r>
            <a:endParaRPr lang="en-US" sz="3200" dirty="0"/>
          </a:p>
        </p:txBody>
      </p:sp>
      <p:sp>
        <p:nvSpPr>
          <p:cNvPr id="30" name="AutoShape 21"/>
          <p:cNvSpPr>
            <a:spLocks noChangeArrowheads="1"/>
          </p:cNvSpPr>
          <p:nvPr/>
        </p:nvSpPr>
        <p:spPr bwMode="auto">
          <a:xfrm>
            <a:off x="293527" y="1143000"/>
            <a:ext cx="5345274" cy="499353"/>
          </a:xfrm>
          <a:prstGeom prst="roundRect">
            <a:avLst>
              <a:gd name="adj" fmla="val 50000"/>
            </a:avLst>
          </a:prstGeom>
          <a:blipFill>
            <a:blip r:embed="rId2"/>
            <a:tile tx="0" ty="0" sx="100000" sy="100000" flip="none" algn="tl"/>
          </a:blipFill>
          <a:ln w="38100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l"/>
            <a:r>
              <a:rPr lang="pt-BR" sz="3600" i="1" dirty="0">
                <a:solidFill>
                  <a:schemeClr val="accent4"/>
                </a:solidFill>
              </a:rPr>
              <a:t>Giao diện phần mềm</a:t>
            </a:r>
            <a:endParaRPr lang="en-US" sz="3600" i="1" dirty="0">
              <a:solidFill>
                <a:schemeClr val="accent4"/>
              </a:solidFill>
            </a:endParaRPr>
          </a:p>
        </p:txBody>
      </p:sp>
      <p:pic>
        <p:nvPicPr>
          <p:cNvPr id="6" name="Picture 5"/>
          <p:cNvPicPr/>
          <p:nvPr/>
        </p:nvPicPr>
        <p:blipFill>
          <a:blip r:embed="rId3"/>
          <a:stretch>
            <a:fillRect/>
          </a:stretch>
        </p:blipFill>
        <p:spPr>
          <a:xfrm>
            <a:off x="2133600" y="2667000"/>
            <a:ext cx="4571999" cy="32766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64128" y="2063684"/>
            <a:ext cx="45304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pt-BR" sz="2400" b="0" dirty="0">
                <a:solidFill>
                  <a:schemeClr val="accent4"/>
                </a:solidFill>
              </a:rPr>
              <a:t>Chọn nút New, chọn </a:t>
            </a:r>
            <a:r>
              <a:rPr lang="pt-BR" sz="2400" b="0" dirty="0" smtClean="0">
                <a:solidFill>
                  <a:schemeClr val="accent4"/>
                </a:solidFill>
              </a:rPr>
              <a:t>Part</a:t>
            </a:r>
            <a:endParaRPr lang="en-US" sz="2400" b="0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094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81000"/>
            <a:ext cx="8839200" cy="563562"/>
          </a:xfrm>
        </p:spPr>
        <p:txBody>
          <a:bodyPr/>
          <a:lstStyle/>
          <a:p>
            <a:r>
              <a:rPr lang="en-US" sz="3200" dirty="0"/>
              <a:t>1.1 CÁC TIỆN ÍCH VÀ GIAO DIỆN CHÍNH</a:t>
            </a:r>
            <a:endParaRPr lang="en-US" sz="3200" dirty="0"/>
          </a:p>
        </p:txBody>
      </p:sp>
      <p:sp>
        <p:nvSpPr>
          <p:cNvPr id="30" name="AutoShape 21"/>
          <p:cNvSpPr>
            <a:spLocks noChangeArrowheads="1"/>
          </p:cNvSpPr>
          <p:nvPr/>
        </p:nvSpPr>
        <p:spPr bwMode="auto">
          <a:xfrm>
            <a:off x="293527" y="1143000"/>
            <a:ext cx="5345274" cy="499353"/>
          </a:xfrm>
          <a:prstGeom prst="roundRect">
            <a:avLst>
              <a:gd name="adj" fmla="val 50000"/>
            </a:avLst>
          </a:prstGeom>
          <a:blipFill>
            <a:blip r:embed="rId2"/>
            <a:tile tx="0" ty="0" sx="100000" sy="100000" flip="none" algn="tl"/>
          </a:blipFill>
          <a:ln w="38100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l"/>
            <a:r>
              <a:rPr lang="pt-BR" sz="3600" i="1" dirty="0">
                <a:solidFill>
                  <a:schemeClr val="accent4"/>
                </a:solidFill>
              </a:rPr>
              <a:t>Giao diện phần mềm</a:t>
            </a:r>
            <a:endParaRPr lang="en-US" sz="3600" i="1" dirty="0">
              <a:solidFill>
                <a:schemeClr val="accent4"/>
              </a:solidFill>
            </a:endParaRPr>
          </a:p>
        </p:txBody>
      </p:sp>
      <p:pic>
        <p:nvPicPr>
          <p:cNvPr id="7" name="Picture 6"/>
          <p:cNvPicPr/>
          <p:nvPr/>
        </p:nvPicPr>
        <p:blipFill>
          <a:blip r:embed="rId3"/>
          <a:stretch>
            <a:fillRect/>
          </a:stretch>
        </p:blipFill>
        <p:spPr>
          <a:xfrm>
            <a:off x="1246909" y="1764982"/>
            <a:ext cx="6553200" cy="4483418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>
            <a:off x="3876675" y="3081337"/>
            <a:ext cx="1457325" cy="695325"/>
          </a:xfrm>
          <a:prstGeom prst="wedgeRoundRectCallout">
            <a:avLst>
              <a:gd name="adj1" fmla="val -133733"/>
              <a:gd name="adj2" fmla="val -150485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30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Panel bar (thanh công cụ và lệnh)</a:t>
            </a:r>
            <a:endParaRPr lang="en-US" sz="1300">
              <a:effectLst/>
              <a:latin typeface="Times New Roman"/>
              <a:ea typeface="Calibri"/>
              <a:cs typeface="Times New Roman"/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3062287" y="4495800"/>
            <a:ext cx="1628775" cy="1076325"/>
          </a:xfrm>
          <a:prstGeom prst="wedgeRoundRectCallout">
            <a:avLst>
              <a:gd name="adj1" fmla="val -105044"/>
              <a:gd name="adj2" fmla="val -85695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1300" dirty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Khung Feature Manager (cây thư mục thể hiện trình tự thực hiện)</a:t>
            </a:r>
            <a:endParaRPr lang="en-US" sz="1300" dirty="0">
              <a:effectLst/>
              <a:latin typeface="Times New Roman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112958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81000"/>
            <a:ext cx="8839200" cy="563562"/>
          </a:xfrm>
        </p:spPr>
        <p:txBody>
          <a:bodyPr/>
          <a:lstStyle/>
          <a:p>
            <a:r>
              <a:rPr lang="en-US" sz="3200" dirty="0"/>
              <a:t>1.1 CÁC TIỆN ÍCH VÀ GIAO DIỆN CHÍNH</a:t>
            </a:r>
            <a:endParaRPr lang="en-US" sz="3200" dirty="0"/>
          </a:p>
        </p:txBody>
      </p:sp>
      <p:sp>
        <p:nvSpPr>
          <p:cNvPr id="30" name="AutoShape 21"/>
          <p:cNvSpPr>
            <a:spLocks noChangeArrowheads="1"/>
          </p:cNvSpPr>
          <p:nvPr/>
        </p:nvSpPr>
        <p:spPr bwMode="auto">
          <a:xfrm>
            <a:off x="293526" y="1143000"/>
            <a:ext cx="6488274" cy="499353"/>
          </a:xfrm>
          <a:prstGeom prst="roundRect">
            <a:avLst>
              <a:gd name="adj" fmla="val 50000"/>
            </a:avLst>
          </a:prstGeom>
          <a:blipFill>
            <a:blip r:embed="rId2"/>
            <a:tile tx="0" ty="0" sx="100000" sy="100000" flip="none" algn="tl"/>
          </a:blipFill>
          <a:ln w="38100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lvl="2"/>
            <a:r>
              <a:rPr lang="pt-BR" sz="2400" i="1" dirty="0">
                <a:solidFill>
                  <a:schemeClr val="accent4"/>
                </a:solidFill>
              </a:rPr>
              <a:t>Khung các công cụ và lệnh (Panel Bar)</a:t>
            </a:r>
            <a:endParaRPr lang="en-US" sz="2400" dirty="0">
              <a:solidFill>
                <a:schemeClr val="accent4"/>
              </a:solidFill>
            </a:endParaRPr>
          </a:p>
        </p:txBody>
      </p:sp>
      <p:pic>
        <p:nvPicPr>
          <p:cNvPr id="10" name="Picture 9"/>
          <p:cNvPicPr/>
          <p:nvPr/>
        </p:nvPicPr>
        <p:blipFill>
          <a:blip r:embed="rId3"/>
          <a:stretch>
            <a:fillRect/>
          </a:stretch>
        </p:blipFill>
        <p:spPr>
          <a:xfrm>
            <a:off x="293526" y="1828800"/>
            <a:ext cx="8469473" cy="1828800"/>
          </a:xfrm>
          <a:prstGeom prst="rect">
            <a:avLst/>
          </a:prstGeom>
        </p:spPr>
      </p:pic>
      <p:pic>
        <p:nvPicPr>
          <p:cNvPr id="11" name="Picture 10"/>
          <p:cNvPicPr/>
          <p:nvPr/>
        </p:nvPicPr>
        <p:blipFill>
          <a:blip r:embed="rId4"/>
          <a:stretch>
            <a:fillRect/>
          </a:stretch>
        </p:blipFill>
        <p:spPr>
          <a:xfrm>
            <a:off x="328162" y="4114800"/>
            <a:ext cx="8434837" cy="1524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203172" y="5833700"/>
            <a:ext cx="7315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0" i="1" dirty="0">
                <a:solidFill>
                  <a:schemeClr val="accent4"/>
                </a:solidFill>
              </a:rPr>
              <a:t>Hình: Các thanh công cụ trong môi trường </a:t>
            </a:r>
            <a:r>
              <a:rPr lang="pt-BR" b="0" i="1" dirty="0" smtClean="0">
                <a:solidFill>
                  <a:schemeClr val="accent4"/>
                </a:solidFill>
              </a:rPr>
              <a:t>Part</a:t>
            </a:r>
            <a:endParaRPr lang="en-US" b="0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39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81000"/>
            <a:ext cx="8839200" cy="563562"/>
          </a:xfrm>
        </p:spPr>
        <p:txBody>
          <a:bodyPr/>
          <a:lstStyle/>
          <a:p>
            <a:r>
              <a:rPr lang="en-US" sz="3200" dirty="0"/>
              <a:t>1.1 CÁC TIỆN ÍCH VÀ GIAO DIỆN CHÍNH</a:t>
            </a:r>
            <a:endParaRPr lang="en-US" sz="3200" dirty="0"/>
          </a:p>
        </p:txBody>
      </p:sp>
      <p:sp>
        <p:nvSpPr>
          <p:cNvPr id="30" name="AutoShape 21"/>
          <p:cNvSpPr>
            <a:spLocks noChangeArrowheads="1"/>
          </p:cNvSpPr>
          <p:nvPr/>
        </p:nvSpPr>
        <p:spPr bwMode="auto">
          <a:xfrm>
            <a:off x="293526" y="1122808"/>
            <a:ext cx="6259674" cy="499353"/>
          </a:xfrm>
          <a:prstGeom prst="roundRect">
            <a:avLst>
              <a:gd name="adj" fmla="val 50000"/>
            </a:avLst>
          </a:prstGeom>
          <a:blipFill>
            <a:blip r:embed="rId2"/>
            <a:tile tx="0" ty="0" sx="100000" sy="100000" flip="none" algn="tl"/>
          </a:blipFill>
          <a:ln w="38100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r>
              <a:rPr lang="pt-BR" sz="2800" i="1" dirty="0">
                <a:solidFill>
                  <a:schemeClr val="accent4"/>
                </a:solidFill>
              </a:rPr>
              <a:t>Chế độ chọn lựa và chế độ vẽ phác</a:t>
            </a:r>
            <a:endParaRPr lang="en-US" sz="2800" dirty="0">
              <a:solidFill>
                <a:schemeClr val="accent4"/>
              </a:solidFill>
            </a:endParaRPr>
          </a:p>
        </p:txBody>
      </p:sp>
      <p:pic>
        <p:nvPicPr>
          <p:cNvPr id="7" name="Picture 6"/>
          <p:cNvPicPr/>
          <p:nvPr/>
        </p:nvPicPr>
        <p:blipFill>
          <a:blip r:embed="rId3"/>
          <a:stretch>
            <a:fillRect/>
          </a:stretch>
        </p:blipFill>
        <p:spPr>
          <a:xfrm>
            <a:off x="1066800" y="1786023"/>
            <a:ext cx="6781800" cy="4490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111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81000"/>
            <a:ext cx="8839200" cy="563562"/>
          </a:xfrm>
        </p:spPr>
        <p:txBody>
          <a:bodyPr/>
          <a:lstStyle/>
          <a:p>
            <a:r>
              <a:rPr lang="en-US" sz="3200" dirty="0"/>
              <a:t>1.1 CÁC TIỆN ÍCH VÀ GIAO DIỆN CHÍNH</a:t>
            </a:r>
            <a:endParaRPr lang="en-US" sz="3200" dirty="0"/>
          </a:p>
        </p:txBody>
      </p:sp>
      <p:sp>
        <p:nvSpPr>
          <p:cNvPr id="30" name="AutoShape 21"/>
          <p:cNvSpPr>
            <a:spLocks noChangeArrowheads="1"/>
          </p:cNvSpPr>
          <p:nvPr/>
        </p:nvSpPr>
        <p:spPr bwMode="auto">
          <a:xfrm>
            <a:off x="293526" y="1061642"/>
            <a:ext cx="6259674" cy="499353"/>
          </a:xfrm>
          <a:prstGeom prst="roundRect">
            <a:avLst>
              <a:gd name="adj" fmla="val 50000"/>
            </a:avLst>
          </a:prstGeom>
          <a:blipFill>
            <a:blip r:embed="rId2"/>
            <a:tile tx="0" ty="0" sx="100000" sy="100000" flip="none" algn="tl"/>
          </a:blipFill>
          <a:ln w="38100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lvl="2"/>
            <a:r>
              <a:rPr lang="pt-BR" sz="3200" i="1" dirty="0">
                <a:solidFill>
                  <a:schemeClr val="accent4"/>
                </a:solidFill>
              </a:rPr>
              <a:t>Biểu tượng con trỏ</a:t>
            </a:r>
            <a:endParaRPr lang="en-US" sz="3200" dirty="0">
              <a:solidFill>
                <a:schemeClr val="accent4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0" y="2057400"/>
            <a:ext cx="83058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0" dirty="0" err="1">
                <a:solidFill>
                  <a:schemeClr val="accent4"/>
                </a:solidFill>
              </a:rPr>
              <a:t>Khi</a:t>
            </a:r>
            <a:r>
              <a:rPr lang="en-US" sz="3200" b="0" dirty="0">
                <a:solidFill>
                  <a:schemeClr val="accent4"/>
                </a:solidFill>
              </a:rPr>
              <a:t> </a:t>
            </a:r>
            <a:r>
              <a:rPr lang="en-US" sz="3200" b="0" dirty="0" err="1">
                <a:solidFill>
                  <a:schemeClr val="accent4"/>
                </a:solidFill>
              </a:rPr>
              <a:t>sử</a:t>
            </a:r>
            <a:r>
              <a:rPr lang="en-US" sz="3200" b="0" dirty="0">
                <a:solidFill>
                  <a:schemeClr val="accent4"/>
                </a:solidFill>
              </a:rPr>
              <a:t> </a:t>
            </a:r>
            <a:r>
              <a:rPr lang="en-US" sz="3200" b="0" dirty="0" err="1">
                <a:solidFill>
                  <a:schemeClr val="accent4"/>
                </a:solidFill>
              </a:rPr>
              <a:t>dụng</a:t>
            </a:r>
            <a:r>
              <a:rPr lang="en-US" sz="3200" b="0" dirty="0">
                <a:solidFill>
                  <a:schemeClr val="accent4"/>
                </a:solidFill>
              </a:rPr>
              <a:t> </a:t>
            </a:r>
            <a:r>
              <a:rPr lang="en-US" sz="3200" b="0" dirty="0" err="1">
                <a:solidFill>
                  <a:schemeClr val="accent4"/>
                </a:solidFill>
              </a:rPr>
              <a:t>Solidworks</a:t>
            </a:r>
            <a:r>
              <a:rPr lang="en-US" sz="3200" b="0" dirty="0">
                <a:solidFill>
                  <a:schemeClr val="accent4"/>
                </a:solidFill>
              </a:rPr>
              <a:t>, </a:t>
            </a:r>
            <a:r>
              <a:rPr lang="en-US" sz="3200" b="0" dirty="0" err="1">
                <a:solidFill>
                  <a:schemeClr val="accent4"/>
                </a:solidFill>
              </a:rPr>
              <a:t>các</a:t>
            </a:r>
            <a:r>
              <a:rPr lang="en-US" sz="3200" b="0" dirty="0">
                <a:solidFill>
                  <a:schemeClr val="accent4"/>
                </a:solidFill>
              </a:rPr>
              <a:t> </a:t>
            </a:r>
            <a:r>
              <a:rPr lang="en-US" sz="3200" b="0" dirty="0" err="1">
                <a:solidFill>
                  <a:schemeClr val="accent4"/>
                </a:solidFill>
              </a:rPr>
              <a:t>biểu</a:t>
            </a:r>
            <a:r>
              <a:rPr lang="en-US" sz="3200" b="0" dirty="0">
                <a:solidFill>
                  <a:schemeClr val="accent4"/>
                </a:solidFill>
              </a:rPr>
              <a:t> </a:t>
            </a:r>
            <a:r>
              <a:rPr lang="en-US" sz="3200" b="0" dirty="0" err="1">
                <a:solidFill>
                  <a:schemeClr val="accent4"/>
                </a:solidFill>
              </a:rPr>
              <a:t>tượng</a:t>
            </a:r>
            <a:r>
              <a:rPr lang="en-US" sz="3200" b="0" dirty="0">
                <a:solidFill>
                  <a:schemeClr val="accent4"/>
                </a:solidFill>
              </a:rPr>
              <a:t> </a:t>
            </a:r>
            <a:r>
              <a:rPr lang="en-US" sz="3200" b="0" dirty="0" err="1">
                <a:solidFill>
                  <a:schemeClr val="accent4"/>
                </a:solidFill>
              </a:rPr>
              <a:t>nhỏ</a:t>
            </a:r>
            <a:r>
              <a:rPr lang="en-US" sz="3200" b="0" dirty="0">
                <a:solidFill>
                  <a:schemeClr val="accent4"/>
                </a:solidFill>
              </a:rPr>
              <a:t> </a:t>
            </a:r>
            <a:r>
              <a:rPr lang="en-US" sz="3200" b="0" dirty="0" err="1">
                <a:solidFill>
                  <a:schemeClr val="accent4"/>
                </a:solidFill>
              </a:rPr>
              <a:t>thường</a:t>
            </a:r>
            <a:r>
              <a:rPr lang="en-US" sz="3200" b="0" dirty="0">
                <a:solidFill>
                  <a:schemeClr val="accent4"/>
                </a:solidFill>
              </a:rPr>
              <a:t> </a:t>
            </a:r>
            <a:r>
              <a:rPr lang="en-US" sz="3200" b="0" dirty="0" err="1">
                <a:solidFill>
                  <a:schemeClr val="accent4"/>
                </a:solidFill>
              </a:rPr>
              <a:t>được</a:t>
            </a:r>
            <a:r>
              <a:rPr lang="en-US" sz="3200" b="0" dirty="0">
                <a:solidFill>
                  <a:schemeClr val="accent4"/>
                </a:solidFill>
              </a:rPr>
              <a:t> </a:t>
            </a:r>
            <a:r>
              <a:rPr lang="en-US" sz="3200" b="0" dirty="0" err="1">
                <a:solidFill>
                  <a:schemeClr val="accent4"/>
                </a:solidFill>
              </a:rPr>
              <a:t>hiển</a:t>
            </a:r>
            <a:r>
              <a:rPr lang="en-US" sz="3200" b="0" dirty="0">
                <a:solidFill>
                  <a:schemeClr val="accent4"/>
                </a:solidFill>
              </a:rPr>
              <a:t> </a:t>
            </a:r>
            <a:r>
              <a:rPr lang="en-US" sz="3200" b="0" dirty="0" err="1">
                <a:solidFill>
                  <a:schemeClr val="accent4"/>
                </a:solidFill>
              </a:rPr>
              <a:t>thị</a:t>
            </a:r>
            <a:r>
              <a:rPr lang="en-US" sz="3200" b="0" dirty="0">
                <a:solidFill>
                  <a:schemeClr val="accent4"/>
                </a:solidFill>
              </a:rPr>
              <a:t> </a:t>
            </a:r>
            <a:r>
              <a:rPr lang="en-US" sz="3200" b="0" dirty="0" err="1">
                <a:solidFill>
                  <a:schemeClr val="accent4"/>
                </a:solidFill>
              </a:rPr>
              <a:t>bên</a:t>
            </a:r>
            <a:r>
              <a:rPr lang="en-US" sz="3200" b="0" dirty="0">
                <a:solidFill>
                  <a:schemeClr val="accent4"/>
                </a:solidFill>
              </a:rPr>
              <a:t> </a:t>
            </a:r>
            <a:r>
              <a:rPr lang="en-US" sz="3200" b="0" dirty="0" err="1">
                <a:solidFill>
                  <a:schemeClr val="accent4"/>
                </a:solidFill>
              </a:rPr>
              <a:t>cạnh</a:t>
            </a:r>
            <a:r>
              <a:rPr lang="en-US" sz="3200" b="0" dirty="0">
                <a:solidFill>
                  <a:schemeClr val="accent4"/>
                </a:solidFill>
              </a:rPr>
              <a:t> con </a:t>
            </a:r>
            <a:r>
              <a:rPr lang="en-US" sz="3200" b="0" dirty="0" err="1">
                <a:solidFill>
                  <a:schemeClr val="accent4"/>
                </a:solidFill>
              </a:rPr>
              <a:t>trỏ</a:t>
            </a:r>
            <a:r>
              <a:rPr lang="en-US" sz="3200" b="0" dirty="0">
                <a:solidFill>
                  <a:schemeClr val="accent4"/>
                </a:solidFill>
              </a:rPr>
              <a:t>. </a:t>
            </a:r>
            <a:r>
              <a:rPr lang="en-US" sz="3200" b="0" dirty="0" err="1">
                <a:solidFill>
                  <a:schemeClr val="accent4"/>
                </a:solidFill>
              </a:rPr>
              <a:t>Những</a:t>
            </a:r>
            <a:r>
              <a:rPr lang="en-US" sz="3200" b="0" dirty="0">
                <a:solidFill>
                  <a:schemeClr val="accent4"/>
                </a:solidFill>
              </a:rPr>
              <a:t> </a:t>
            </a:r>
            <a:r>
              <a:rPr lang="en-US" sz="3200" b="0" dirty="0" err="1">
                <a:solidFill>
                  <a:schemeClr val="accent4"/>
                </a:solidFill>
              </a:rPr>
              <a:t>biểu</a:t>
            </a:r>
            <a:r>
              <a:rPr lang="en-US" sz="3200" b="0" dirty="0">
                <a:solidFill>
                  <a:schemeClr val="accent4"/>
                </a:solidFill>
              </a:rPr>
              <a:t> </a:t>
            </a:r>
            <a:r>
              <a:rPr lang="en-US" sz="3200" b="0" dirty="0" err="1">
                <a:solidFill>
                  <a:schemeClr val="accent4"/>
                </a:solidFill>
              </a:rPr>
              <a:t>tượng</a:t>
            </a:r>
            <a:r>
              <a:rPr lang="en-US" sz="3200" b="0" dirty="0">
                <a:solidFill>
                  <a:schemeClr val="accent4"/>
                </a:solidFill>
              </a:rPr>
              <a:t> </a:t>
            </a:r>
            <a:r>
              <a:rPr lang="en-US" sz="3200" b="0" dirty="0" err="1">
                <a:solidFill>
                  <a:schemeClr val="accent4"/>
                </a:solidFill>
              </a:rPr>
              <a:t>này</a:t>
            </a:r>
            <a:r>
              <a:rPr lang="en-US" sz="3200" b="0" dirty="0">
                <a:solidFill>
                  <a:schemeClr val="accent4"/>
                </a:solidFill>
              </a:rPr>
              <a:t> </a:t>
            </a:r>
            <a:r>
              <a:rPr lang="en-US" sz="3200" b="0" dirty="0" err="1">
                <a:solidFill>
                  <a:schemeClr val="accent4"/>
                </a:solidFill>
              </a:rPr>
              <a:t>nói</a:t>
            </a:r>
            <a:r>
              <a:rPr lang="en-US" sz="3200" b="0" dirty="0">
                <a:solidFill>
                  <a:schemeClr val="accent4"/>
                </a:solidFill>
              </a:rPr>
              <a:t> </a:t>
            </a:r>
            <a:r>
              <a:rPr lang="en-US" sz="3200" b="0" dirty="0" err="1">
                <a:solidFill>
                  <a:schemeClr val="accent4"/>
                </a:solidFill>
              </a:rPr>
              <a:t>lên</a:t>
            </a:r>
            <a:r>
              <a:rPr lang="en-US" sz="3200" b="0" dirty="0">
                <a:solidFill>
                  <a:schemeClr val="accent4"/>
                </a:solidFill>
              </a:rPr>
              <a:t> </a:t>
            </a:r>
            <a:r>
              <a:rPr lang="en-US" sz="3200" b="0" dirty="0" err="1">
                <a:solidFill>
                  <a:schemeClr val="accent4"/>
                </a:solidFill>
              </a:rPr>
              <a:t>những</a:t>
            </a:r>
            <a:r>
              <a:rPr lang="en-US" sz="3200" b="0" dirty="0">
                <a:solidFill>
                  <a:schemeClr val="accent4"/>
                </a:solidFill>
              </a:rPr>
              <a:t> </a:t>
            </a:r>
            <a:r>
              <a:rPr lang="en-US" sz="3200" b="0" dirty="0" err="1">
                <a:solidFill>
                  <a:schemeClr val="accent4"/>
                </a:solidFill>
              </a:rPr>
              <a:t>thao</a:t>
            </a:r>
            <a:r>
              <a:rPr lang="en-US" sz="3200" b="0" dirty="0">
                <a:solidFill>
                  <a:schemeClr val="accent4"/>
                </a:solidFill>
              </a:rPr>
              <a:t> </a:t>
            </a:r>
            <a:r>
              <a:rPr lang="en-US" sz="3200" b="0" dirty="0" err="1">
                <a:solidFill>
                  <a:schemeClr val="accent4"/>
                </a:solidFill>
              </a:rPr>
              <a:t>tác</a:t>
            </a:r>
            <a:r>
              <a:rPr lang="en-US" sz="3200" b="0" dirty="0">
                <a:solidFill>
                  <a:schemeClr val="accent4"/>
                </a:solidFill>
              </a:rPr>
              <a:t> </a:t>
            </a:r>
            <a:r>
              <a:rPr lang="en-US" sz="3200" b="0" dirty="0" err="1">
                <a:solidFill>
                  <a:schemeClr val="accent4"/>
                </a:solidFill>
              </a:rPr>
              <a:t>hoặc</a:t>
            </a:r>
            <a:r>
              <a:rPr lang="en-US" sz="3200" b="0" dirty="0">
                <a:solidFill>
                  <a:schemeClr val="accent4"/>
                </a:solidFill>
              </a:rPr>
              <a:t> </a:t>
            </a:r>
            <a:r>
              <a:rPr lang="en-US" sz="3200" b="0" dirty="0" err="1">
                <a:solidFill>
                  <a:schemeClr val="accent4"/>
                </a:solidFill>
              </a:rPr>
              <a:t>chức</a:t>
            </a:r>
            <a:r>
              <a:rPr lang="en-US" sz="3200" b="0" dirty="0">
                <a:solidFill>
                  <a:schemeClr val="accent4"/>
                </a:solidFill>
              </a:rPr>
              <a:t> </a:t>
            </a:r>
            <a:r>
              <a:rPr lang="en-US" sz="3200" b="0" dirty="0" err="1">
                <a:solidFill>
                  <a:schemeClr val="accent4"/>
                </a:solidFill>
              </a:rPr>
              <a:t>năng</a:t>
            </a:r>
            <a:r>
              <a:rPr lang="en-US" sz="3200" b="0" dirty="0">
                <a:solidFill>
                  <a:schemeClr val="accent4"/>
                </a:solidFill>
              </a:rPr>
              <a:t> </a:t>
            </a:r>
            <a:r>
              <a:rPr lang="en-US" sz="3200" b="0" dirty="0" err="1">
                <a:solidFill>
                  <a:schemeClr val="accent4"/>
                </a:solidFill>
              </a:rPr>
              <a:t>quan</a:t>
            </a:r>
            <a:r>
              <a:rPr lang="en-US" sz="3200" b="0" dirty="0">
                <a:solidFill>
                  <a:schemeClr val="accent4"/>
                </a:solidFill>
              </a:rPr>
              <a:t> </a:t>
            </a:r>
            <a:r>
              <a:rPr lang="en-US" sz="3200" b="0" dirty="0" err="1">
                <a:solidFill>
                  <a:schemeClr val="accent4"/>
                </a:solidFill>
              </a:rPr>
              <a:t>hệ</a:t>
            </a:r>
            <a:r>
              <a:rPr lang="en-US" sz="3200" b="0" dirty="0">
                <a:solidFill>
                  <a:schemeClr val="accent4"/>
                </a:solidFill>
              </a:rPr>
              <a:t> </a:t>
            </a:r>
            <a:r>
              <a:rPr lang="en-US" sz="3200" b="0" dirty="0" err="1">
                <a:solidFill>
                  <a:schemeClr val="accent4"/>
                </a:solidFill>
              </a:rPr>
              <a:t>hình</a:t>
            </a:r>
            <a:r>
              <a:rPr lang="en-US" sz="3200" b="0" dirty="0">
                <a:solidFill>
                  <a:schemeClr val="accent4"/>
                </a:solidFill>
              </a:rPr>
              <a:t> </a:t>
            </a:r>
            <a:r>
              <a:rPr lang="en-US" sz="3200" b="0" dirty="0" err="1">
                <a:solidFill>
                  <a:schemeClr val="accent4"/>
                </a:solidFill>
              </a:rPr>
              <a:t>học</a:t>
            </a:r>
            <a:r>
              <a:rPr lang="en-US" sz="3200" b="0" dirty="0">
                <a:solidFill>
                  <a:schemeClr val="accent4"/>
                </a:solidFill>
              </a:rPr>
              <a:t> </a:t>
            </a:r>
            <a:r>
              <a:rPr lang="en-US" sz="3200" b="0" dirty="0" err="1">
                <a:solidFill>
                  <a:schemeClr val="accent4"/>
                </a:solidFill>
              </a:rPr>
              <a:t>trong</a:t>
            </a:r>
            <a:r>
              <a:rPr lang="en-US" sz="3200" b="0" dirty="0">
                <a:solidFill>
                  <a:schemeClr val="accent4"/>
                </a:solidFill>
              </a:rPr>
              <a:t> </a:t>
            </a:r>
            <a:r>
              <a:rPr lang="en-US" sz="3200" b="0" dirty="0" err="1">
                <a:solidFill>
                  <a:schemeClr val="accent4"/>
                </a:solidFill>
              </a:rPr>
              <a:t>quá</a:t>
            </a:r>
            <a:r>
              <a:rPr lang="en-US" sz="3200" b="0" dirty="0">
                <a:solidFill>
                  <a:schemeClr val="accent4"/>
                </a:solidFill>
              </a:rPr>
              <a:t> </a:t>
            </a:r>
            <a:r>
              <a:rPr lang="en-US" sz="3200" b="0" dirty="0" err="1">
                <a:solidFill>
                  <a:schemeClr val="accent4"/>
                </a:solidFill>
              </a:rPr>
              <a:t>trình</a:t>
            </a:r>
            <a:r>
              <a:rPr lang="en-US" sz="3200" b="0" dirty="0">
                <a:solidFill>
                  <a:schemeClr val="accent4"/>
                </a:solidFill>
              </a:rPr>
              <a:t> </a:t>
            </a:r>
            <a:r>
              <a:rPr lang="en-US" sz="3200" b="0" dirty="0" err="1">
                <a:solidFill>
                  <a:schemeClr val="accent4"/>
                </a:solidFill>
              </a:rPr>
              <a:t>thực</a:t>
            </a:r>
            <a:r>
              <a:rPr lang="en-US" sz="3200" b="0" dirty="0">
                <a:solidFill>
                  <a:schemeClr val="accent4"/>
                </a:solidFill>
              </a:rPr>
              <a:t> </a:t>
            </a:r>
            <a:r>
              <a:rPr lang="en-US" sz="3200" b="0" dirty="0" err="1">
                <a:solidFill>
                  <a:schemeClr val="accent4"/>
                </a:solidFill>
              </a:rPr>
              <a:t>hiện</a:t>
            </a:r>
            <a:r>
              <a:rPr lang="en-US" sz="3200" b="0" dirty="0">
                <a:solidFill>
                  <a:schemeClr val="accent4"/>
                </a:solidFill>
              </a:rPr>
              <a:t> </a:t>
            </a:r>
            <a:r>
              <a:rPr lang="en-US" sz="3200" b="0" dirty="0" err="1">
                <a:solidFill>
                  <a:schemeClr val="accent4"/>
                </a:solidFill>
              </a:rPr>
              <a:t>vẽ</a:t>
            </a:r>
            <a:r>
              <a:rPr lang="en-US" sz="3200" b="0" dirty="0">
                <a:solidFill>
                  <a:schemeClr val="accent4"/>
                </a:solidFill>
              </a:rPr>
              <a:t> </a:t>
            </a:r>
            <a:r>
              <a:rPr lang="en-US" sz="3200" b="0" dirty="0" err="1">
                <a:solidFill>
                  <a:schemeClr val="accent4"/>
                </a:solidFill>
              </a:rPr>
              <a:t>phác</a:t>
            </a:r>
            <a:r>
              <a:rPr lang="en-US" sz="3200" b="0" dirty="0">
                <a:solidFill>
                  <a:schemeClr val="accent4"/>
                </a:solidFill>
              </a:rPr>
              <a:t> </a:t>
            </a:r>
            <a:r>
              <a:rPr lang="en-US" sz="3200" b="0" dirty="0" err="1">
                <a:solidFill>
                  <a:schemeClr val="accent4"/>
                </a:solidFill>
              </a:rPr>
              <a:t>thảo</a:t>
            </a:r>
            <a:r>
              <a:rPr lang="en-US" sz="3200" b="0" dirty="0">
                <a:solidFill>
                  <a:schemeClr val="accent4"/>
                </a:solidFill>
              </a:rPr>
              <a:t> </a:t>
            </a:r>
            <a:r>
              <a:rPr lang="en-US" sz="3200" b="0" dirty="0" err="1">
                <a:solidFill>
                  <a:schemeClr val="accent4"/>
                </a:solidFill>
              </a:rPr>
              <a:t>mô</a:t>
            </a:r>
            <a:r>
              <a:rPr lang="en-US" sz="3200" b="0" dirty="0">
                <a:solidFill>
                  <a:schemeClr val="accent4"/>
                </a:solidFill>
              </a:rPr>
              <a:t> </a:t>
            </a:r>
            <a:r>
              <a:rPr lang="en-US" sz="3200" b="0" dirty="0" err="1">
                <a:solidFill>
                  <a:schemeClr val="accent4"/>
                </a:solidFill>
              </a:rPr>
              <a:t>hình</a:t>
            </a:r>
            <a:r>
              <a:rPr lang="en-US" sz="3200" b="0" dirty="0">
                <a:solidFill>
                  <a:schemeClr val="accent4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01455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81000"/>
            <a:ext cx="8839200" cy="563562"/>
          </a:xfrm>
        </p:spPr>
        <p:txBody>
          <a:bodyPr/>
          <a:lstStyle/>
          <a:p>
            <a:r>
              <a:rPr lang="en-US" sz="3200" dirty="0"/>
              <a:t>1.1 CÁC TIỆN ÍCH VÀ GIAO DIỆN CHÍNH</a:t>
            </a:r>
            <a:endParaRPr lang="en-US" sz="3200" dirty="0"/>
          </a:p>
        </p:txBody>
      </p:sp>
      <p:sp>
        <p:nvSpPr>
          <p:cNvPr id="30" name="AutoShape 21"/>
          <p:cNvSpPr>
            <a:spLocks noChangeArrowheads="1"/>
          </p:cNvSpPr>
          <p:nvPr/>
        </p:nvSpPr>
        <p:spPr bwMode="auto">
          <a:xfrm>
            <a:off x="293526" y="1122808"/>
            <a:ext cx="6259674" cy="499353"/>
          </a:xfrm>
          <a:prstGeom prst="roundRect">
            <a:avLst>
              <a:gd name="adj" fmla="val 50000"/>
            </a:avLst>
          </a:prstGeom>
          <a:blipFill>
            <a:blip r:embed="rId2"/>
            <a:tile tx="0" ty="0" sx="100000" sy="100000" flip="none" algn="tl"/>
          </a:blipFill>
          <a:ln w="38100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lvl="2"/>
            <a:r>
              <a:rPr lang="pt-BR" sz="3200" i="1" dirty="0">
                <a:solidFill>
                  <a:schemeClr val="accent4"/>
                </a:solidFill>
              </a:rPr>
              <a:t>Biểu tượng con trỏ</a:t>
            </a:r>
            <a:endParaRPr lang="en-US" sz="3200" dirty="0">
              <a:solidFill>
                <a:schemeClr val="accent4"/>
              </a:solidFill>
            </a:endParaRPr>
          </a:p>
        </p:txBody>
      </p:sp>
      <p:pic>
        <p:nvPicPr>
          <p:cNvPr id="5" name="Picture 4"/>
          <p:cNvPicPr/>
          <p:nvPr/>
        </p:nvPicPr>
        <p:blipFill rotWithShape="1">
          <a:blip r:embed="rId3"/>
          <a:srcRect t="-1" r="35897" b="-57"/>
          <a:stretch/>
        </p:blipFill>
        <p:spPr bwMode="auto">
          <a:xfrm>
            <a:off x="1676400" y="1622162"/>
            <a:ext cx="5257800" cy="473609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22249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81000"/>
            <a:ext cx="8839200" cy="563562"/>
          </a:xfrm>
        </p:spPr>
        <p:txBody>
          <a:bodyPr/>
          <a:lstStyle/>
          <a:p>
            <a:r>
              <a:rPr lang="en-US" sz="3200" dirty="0"/>
              <a:t>1.1 CÁC TIỆN ÍCH VÀ GIAO DIỆN CHÍNH</a:t>
            </a:r>
            <a:endParaRPr lang="en-US" sz="3200" dirty="0"/>
          </a:p>
        </p:txBody>
      </p:sp>
      <p:sp>
        <p:nvSpPr>
          <p:cNvPr id="30" name="AutoShape 21"/>
          <p:cNvSpPr>
            <a:spLocks noChangeArrowheads="1"/>
          </p:cNvSpPr>
          <p:nvPr/>
        </p:nvSpPr>
        <p:spPr bwMode="auto">
          <a:xfrm>
            <a:off x="293526" y="1122808"/>
            <a:ext cx="6945474" cy="499353"/>
          </a:xfrm>
          <a:prstGeom prst="roundRect">
            <a:avLst>
              <a:gd name="adj" fmla="val 50000"/>
            </a:avLst>
          </a:prstGeom>
          <a:blipFill>
            <a:blip r:embed="rId2"/>
            <a:tile tx="0" ty="0" sx="100000" sy="100000" flip="none" algn="tl"/>
          </a:blipFill>
          <a:ln w="38100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lvl="2" algn="l"/>
            <a:r>
              <a:rPr lang="pt-BR" sz="2800" i="1" dirty="0">
                <a:solidFill>
                  <a:schemeClr val="accent4"/>
                </a:solidFill>
              </a:rPr>
              <a:t>Thanh danh mục trong Solidworks</a:t>
            </a:r>
            <a:endParaRPr lang="en-US" sz="2800" dirty="0">
              <a:solidFill>
                <a:schemeClr val="accent4"/>
              </a:solidFill>
            </a:endParaRPr>
          </a:p>
        </p:txBody>
      </p:sp>
      <p:pic>
        <p:nvPicPr>
          <p:cNvPr id="6" name="Picture 5"/>
          <p:cNvPicPr/>
          <p:nvPr/>
        </p:nvPicPr>
        <p:blipFill>
          <a:blip r:embed="rId3"/>
          <a:stretch>
            <a:fillRect/>
          </a:stretch>
        </p:blipFill>
        <p:spPr>
          <a:xfrm>
            <a:off x="293526" y="1656797"/>
            <a:ext cx="8012274" cy="4676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404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81000"/>
            <a:ext cx="8839200" cy="563562"/>
          </a:xfrm>
        </p:spPr>
        <p:txBody>
          <a:bodyPr/>
          <a:lstStyle/>
          <a:p>
            <a:r>
              <a:rPr lang="en-US" sz="3200" dirty="0"/>
              <a:t>1.1 CÁC TIỆN ÍCH VÀ GIAO DIỆN CHÍNH</a:t>
            </a:r>
            <a:endParaRPr lang="en-US" sz="3200" dirty="0"/>
          </a:p>
        </p:txBody>
      </p:sp>
      <p:sp>
        <p:nvSpPr>
          <p:cNvPr id="30" name="AutoShape 21"/>
          <p:cNvSpPr>
            <a:spLocks noChangeArrowheads="1"/>
          </p:cNvSpPr>
          <p:nvPr/>
        </p:nvSpPr>
        <p:spPr bwMode="auto">
          <a:xfrm>
            <a:off x="286599" y="1165551"/>
            <a:ext cx="5047401" cy="499353"/>
          </a:xfrm>
          <a:prstGeom prst="roundRect">
            <a:avLst>
              <a:gd name="adj" fmla="val 50000"/>
            </a:avLst>
          </a:prstGeom>
          <a:blipFill>
            <a:blip r:embed="rId2"/>
            <a:tile tx="0" ty="0" sx="100000" sy="100000" flip="none" algn="tl"/>
          </a:blipFill>
          <a:ln w="38100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lvl="2" algn="l"/>
            <a:r>
              <a:rPr lang="en-US" sz="2800" dirty="0" err="1">
                <a:solidFill>
                  <a:srgbClr val="C00000"/>
                </a:solidFill>
              </a:rPr>
              <a:t>Cách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 err="1">
                <a:solidFill>
                  <a:srgbClr val="C00000"/>
                </a:solidFill>
              </a:rPr>
              <a:t>sử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 err="1">
                <a:solidFill>
                  <a:srgbClr val="C00000"/>
                </a:solidFill>
              </a:rPr>
              <a:t>dụng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 err="1">
                <a:solidFill>
                  <a:srgbClr val="C00000"/>
                </a:solidFill>
              </a:rPr>
              <a:t>chuột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2" name="Rectangle 1"/>
          <p:cNvSpPr/>
          <p:nvPr/>
        </p:nvSpPr>
        <p:spPr>
          <a:xfrm>
            <a:off x="762000" y="2133600"/>
            <a:ext cx="75438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sz="2800" b="0" dirty="0" smtClean="0">
                <a:solidFill>
                  <a:schemeClr val="accent4"/>
                </a:solidFill>
              </a:rPr>
              <a:t>- </a:t>
            </a:r>
            <a:r>
              <a:rPr lang="en-US" sz="2800" b="0" dirty="0" err="1" smtClean="0">
                <a:solidFill>
                  <a:schemeClr val="accent4"/>
                </a:solidFill>
              </a:rPr>
              <a:t>Phím</a:t>
            </a:r>
            <a:r>
              <a:rPr lang="en-US" sz="2800" b="0" dirty="0" smtClean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trái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chuột</a:t>
            </a:r>
            <a:r>
              <a:rPr lang="en-US" sz="2800" b="0" dirty="0">
                <a:solidFill>
                  <a:schemeClr val="accent4"/>
                </a:solidFill>
              </a:rPr>
              <a:t>: </a:t>
            </a:r>
            <a:r>
              <a:rPr lang="en-US" sz="2800" b="0" dirty="0" err="1">
                <a:solidFill>
                  <a:schemeClr val="accent4"/>
                </a:solidFill>
              </a:rPr>
              <a:t>Chọn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đối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tượng</a:t>
            </a:r>
            <a:r>
              <a:rPr lang="en-US" sz="2800" b="0" dirty="0">
                <a:solidFill>
                  <a:schemeClr val="accent4"/>
                </a:solidFill>
              </a:rPr>
              <a:t>, </a:t>
            </a:r>
            <a:r>
              <a:rPr lang="en-US" sz="2800" b="0" dirty="0" err="1">
                <a:solidFill>
                  <a:schemeClr val="accent4"/>
                </a:solidFill>
              </a:rPr>
              <a:t>chọn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các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nút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lệnh</a:t>
            </a:r>
            <a:r>
              <a:rPr lang="en-US" sz="2800" b="0" dirty="0">
                <a:solidFill>
                  <a:schemeClr val="accent4"/>
                </a:solidFill>
              </a:rPr>
              <a:t>, </a:t>
            </a:r>
            <a:r>
              <a:rPr lang="en-US" sz="2800" b="0" dirty="0" err="1">
                <a:solidFill>
                  <a:schemeClr val="accent4"/>
                </a:solidFill>
              </a:rPr>
              <a:t>chọn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các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đối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tượng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trên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cây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thiết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kế</a:t>
            </a:r>
            <a:r>
              <a:rPr lang="en-US" sz="2800" b="0" dirty="0">
                <a:solidFill>
                  <a:schemeClr val="accent4"/>
                </a:solidFill>
              </a:rPr>
              <a:t> Feature Manager</a:t>
            </a:r>
          </a:p>
          <a:p>
            <a:pPr lvl="0" algn="just"/>
            <a:r>
              <a:rPr lang="en-US" sz="2800" b="0" dirty="0" smtClean="0">
                <a:solidFill>
                  <a:schemeClr val="accent4"/>
                </a:solidFill>
              </a:rPr>
              <a:t>- </a:t>
            </a:r>
            <a:r>
              <a:rPr lang="en-US" sz="2800" b="0" dirty="0" err="1" smtClean="0">
                <a:solidFill>
                  <a:schemeClr val="accent4"/>
                </a:solidFill>
              </a:rPr>
              <a:t>Phím</a:t>
            </a:r>
            <a:r>
              <a:rPr lang="en-US" sz="2800" b="0" dirty="0" smtClean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phải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chuột</a:t>
            </a:r>
            <a:r>
              <a:rPr lang="en-US" sz="2800" b="0" dirty="0">
                <a:solidFill>
                  <a:schemeClr val="accent4"/>
                </a:solidFill>
              </a:rPr>
              <a:t>: </a:t>
            </a:r>
            <a:r>
              <a:rPr lang="en-US" sz="2800" b="0" dirty="0" err="1">
                <a:solidFill>
                  <a:schemeClr val="accent4"/>
                </a:solidFill>
              </a:rPr>
              <a:t>Hiển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thị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một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số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lệnh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và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các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phím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tắt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để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gọi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nhanh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các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lệnh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thường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dùng</a:t>
            </a:r>
            <a:r>
              <a:rPr lang="en-US" sz="2800" b="0" dirty="0">
                <a:solidFill>
                  <a:schemeClr val="accent4"/>
                </a:solidFill>
              </a:rPr>
              <a:t>.</a:t>
            </a:r>
          </a:p>
          <a:p>
            <a:pPr lvl="0" algn="just"/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smtClean="0">
                <a:solidFill>
                  <a:schemeClr val="accent4"/>
                </a:solidFill>
              </a:rPr>
              <a:t>- </a:t>
            </a:r>
            <a:r>
              <a:rPr lang="en-US" sz="2800" b="0" dirty="0" err="1" smtClean="0">
                <a:solidFill>
                  <a:schemeClr val="accent4"/>
                </a:solidFill>
              </a:rPr>
              <a:t>Kích</a:t>
            </a:r>
            <a:r>
              <a:rPr lang="en-US" sz="2800" b="0" dirty="0">
                <a:solidFill>
                  <a:schemeClr val="accent4"/>
                </a:solidFill>
              </a:rPr>
              <a:t>, </a:t>
            </a:r>
            <a:r>
              <a:rPr lang="en-US" sz="2800" b="0" dirty="0" err="1">
                <a:solidFill>
                  <a:schemeClr val="accent4"/>
                </a:solidFill>
              </a:rPr>
              <a:t>giữ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và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rê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chuột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giữa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là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thực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hiện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lệnh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xoay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mô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hình</a:t>
            </a:r>
            <a:r>
              <a:rPr lang="en-US" sz="2800" b="0" dirty="0">
                <a:solidFill>
                  <a:schemeClr val="accent4"/>
                </a:solidFill>
              </a:rPr>
              <a:t>, </a:t>
            </a:r>
            <a:r>
              <a:rPr lang="en-US" sz="2800" b="0" dirty="0" err="1">
                <a:solidFill>
                  <a:schemeClr val="accent4"/>
                </a:solidFill>
              </a:rPr>
              <a:t>xoay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bản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vẽ</a:t>
            </a:r>
            <a:r>
              <a:rPr lang="en-US" sz="2800" b="0" dirty="0">
                <a:solidFill>
                  <a:schemeClr val="accent4"/>
                </a:solidFill>
              </a:rPr>
              <a:t>, </a:t>
            </a:r>
            <a:r>
              <a:rPr lang="en-US" sz="2800" b="0" dirty="0" err="1">
                <a:solidFill>
                  <a:schemeClr val="accent4"/>
                </a:solidFill>
              </a:rPr>
              <a:t>xoay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màn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hình</a:t>
            </a:r>
            <a:r>
              <a:rPr lang="en-US" sz="2800" b="0" dirty="0">
                <a:solidFill>
                  <a:schemeClr val="accent4"/>
                </a:solidFill>
              </a:rPr>
              <a:t>. </a:t>
            </a:r>
            <a:endParaRPr lang="en-US" sz="2800" b="0" dirty="0" smtClean="0">
              <a:solidFill>
                <a:schemeClr val="accent4"/>
              </a:solidFill>
            </a:endParaRPr>
          </a:p>
          <a:p>
            <a:pPr lvl="0" algn="just"/>
            <a:r>
              <a:rPr lang="en-US" sz="2800" b="0" dirty="0" smtClean="0">
                <a:solidFill>
                  <a:schemeClr val="accent4"/>
                </a:solidFill>
              </a:rPr>
              <a:t>- </a:t>
            </a:r>
            <a:r>
              <a:rPr lang="en-US" sz="2800" b="0" dirty="0" err="1" smtClean="0">
                <a:solidFill>
                  <a:schemeClr val="accent4"/>
                </a:solidFill>
              </a:rPr>
              <a:t>Nếu</a:t>
            </a:r>
            <a:r>
              <a:rPr lang="en-US" sz="2800" b="0" dirty="0" smtClean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cuộn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lên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và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xuống</a:t>
            </a:r>
            <a:r>
              <a:rPr lang="en-US" sz="2800" b="0" dirty="0">
                <a:solidFill>
                  <a:schemeClr val="accent4"/>
                </a:solidFill>
              </a:rPr>
              <a:t> con </a:t>
            </a:r>
            <a:r>
              <a:rPr lang="en-US" sz="2800" b="0" dirty="0" err="1">
                <a:solidFill>
                  <a:schemeClr val="accent4"/>
                </a:solidFill>
              </a:rPr>
              <a:t>lăn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chuột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giữa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là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phóng</a:t>
            </a:r>
            <a:r>
              <a:rPr lang="en-US" sz="2800" b="0" dirty="0">
                <a:solidFill>
                  <a:schemeClr val="accent4"/>
                </a:solidFill>
              </a:rPr>
              <a:t> to, </a:t>
            </a:r>
            <a:r>
              <a:rPr lang="en-US" sz="2800" b="0" dirty="0" err="1">
                <a:solidFill>
                  <a:schemeClr val="accent4"/>
                </a:solidFill>
              </a:rPr>
              <a:t>thu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nhỏ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màn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hành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làm</a:t>
            </a:r>
            <a:r>
              <a:rPr lang="en-US" sz="2800" b="0" dirty="0">
                <a:solidFill>
                  <a:schemeClr val="accent4"/>
                </a:solidFill>
              </a:rPr>
              <a:t> </a:t>
            </a:r>
            <a:r>
              <a:rPr lang="en-US" sz="2800" b="0" dirty="0" err="1">
                <a:solidFill>
                  <a:schemeClr val="accent4"/>
                </a:solidFill>
              </a:rPr>
              <a:t>việc</a:t>
            </a:r>
            <a:r>
              <a:rPr lang="en-US" sz="2800" b="0" dirty="0">
                <a:solidFill>
                  <a:schemeClr val="accent4"/>
                </a:solidFill>
              </a:rPr>
              <a:t> (</a:t>
            </a:r>
            <a:r>
              <a:rPr lang="en-US" sz="2800" b="0" dirty="0" err="1">
                <a:solidFill>
                  <a:schemeClr val="accent4"/>
                </a:solidFill>
              </a:rPr>
              <a:t>lệnh</a:t>
            </a:r>
            <a:r>
              <a:rPr lang="en-US" sz="2800" b="0" dirty="0">
                <a:solidFill>
                  <a:schemeClr val="accent4"/>
                </a:solidFill>
              </a:rPr>
              <a:t> Zoom)</a:t>
            </a:r>
          </a:p>
        </p:txBody>
      </p:sp>
    </p:spTree>
    <p:extLst>
      <p:ext uri="{BB962C8B-B14F-4D97-AF65-F5344CB8AC3E}">
        <p14:creationId xmlns:p14="http://schemas.microsoft.com/office/powerpoint/2010/main" val="251674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81000"/>
            <a:ext cx="8839200" cy="563562"/>
          </a:xfrm>
        </p:spPr>
        <p:txBody>
          <a:bodyPr/>
          <a:lstStyle/>
          <a:p>
            <a:r>
              <a:rPr lang="en-US" sz="3200" dirty="0"/>
              <a:t>1.1 CÁC TIỆN ÍCH VÀ GIAO DIỆN CHÍNH</a:t>
            </a:r>
            <a:endParaRPr lang="en-US" sz="3200" dirty="0"/>
          </a:p>
        </p:txBody>
      </p:sp>
      <p:sp>
        <p:nvSpPr>
          <p:cNvPr id="30" name="AutoShape 21"/>
          <p:cNvSpPr>
            <a:spLocks noChangeArrowheads="1"/>
          </p:cNvSpPr>
          <p:nvPr/>
        </p:nvSpPr>
        <p:spPr bwMode="auto">
          <a:xfrm>
            <a:off x="286599" y="1165551"/>
            <a:ext cx="6419001" cy="499353"/>
          </a:xfrm>
          <a:prstGeom prst="roundRect">
            <a:avLst>
              <a:gd name="adj" fmla="val 50000"/>
            </a:avLst>
          </a:prstGeom>
          <a:blipFill>
            <a:blip r:embed="rId2"/>
            <a:tile tx="0" ty="0" sx="100000" sy="100000" flip="none" algn="tl"/>
          </a:blipFill>
          <a:ln w="38100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lvl="2" algn="l"/>
            <a:r>
              <a:rPr lang="en-US" sz="2800" dirty="0" err="1">
                <a:solidFill>
                  <a:schemeClr val="accent4"/>
                </a:solidFill>
              </a:rPr>
              <a:t>Một</a:t>
            </a:r>
            <a:r>
              <a:rPr lang="en-US" sz="2800" dirty="0">
                <a:solidFill>
                  <a:schemeClr val="accent4"/>
                </a:solidFill>
              </a:rPr>
              <a:t> </a:t>
            </a:r>
            <a:r>
              <a:rPr lang="en-US" sz="2800" dirty="0" err="1">
                <a:solidFill>
                  <a:schemeClr val="accent4"/>
                </a:solidFill>
              </a:rPr>
              <a:t>số</a:t>
            </a:r>
            <a:r>
              <a:rPr lang="en-US" sz="2800" dirty="0">
                <a:solidFill>
                  <a:schemeClr val="accent4"/>
                </a:solidFill>
              </a:rPr>
              <a:t> </a:t>
            </a:r>
            <a:r>
              <a:rPr lang="en-US" sz="2800" dirty="0" err="1">
                <a:solidFill>
                  <a:schemeClr val="accent4"/>
                </a:solidFill>
              </a:rPr>
              <a:t>phím</a:t>
            </a:r>
            <a:r>
              <a:rPr lang="en-US" sz="2800" dirty="0">
                <a:solidFill>
                  <a:schemeClr val="accent4"/>
                </a:solidFill>
              </a:rPr>
              <a:t> </a:t>
            </a:r>
            <a:r>
              <a:rPr lang="en-US" sz="2800" dirty="0" err="1">
                <a:solidFill>
                  <a:schemeClr val="accent4"/>
                </a:solidFill>
              </a:rPr>
              <a:t>tắt</a:t>
            </a:r>
            <a:r>
              <a:rPr lang="en-US" sz="2800" dirty="0">
                <a:solidFill>
                  <a:schemeClr val="accent4"/>
                </a:solidFill>
              </a:rPr>
              <a:t> </a:t>
            </a:r>
            <a:r>
              <a:rPr lang="en-US" sz="2800" dirty="0" err="1">
                <a:solidFill>
                  <a:schemeClr val="accent4"/>
                </a:solidFill>
              </a:rPr>
              <a:t>thường</a:t>
            </a:r>
            <a:r>
              <a:rPr lang="en-US" sz="2800" dirty="0">
                <a:solidFill>
                  <a:schemeClr val="accent4"/>
                </a:solidFill>
              </a:rPr>
              <a:t> </a:t>
            </a:r>
            <a:r>
              <a:rPr lang="en-US" sz="2800" dirty="0" err="1">
                <a:solidFill>
                  <a:schemeClr val="accent4"/>
                </a:solidFill>
              </a:rPr>
              <a:t>dùng</a:t>
            </a:r>
            <a:r>
              <a:rPr lang="en-US" sz="2800" dirty="0">
                <a:solidFill>
                  <a:schemeClr val="accent4"/>
                </a:solidFill>
              </a:rPr>
              <a:t> </a:t>
            </a:r>
          </a:p>
        </p:txBody>
      </p:sp>
      <p:sp>
        <p:nvSpPr>
          <p:cNvPr id="3" name="Rectangle 2"/>
          <p:cNvSpPr/>
          <p:nvPr/>
        </p:nvSpPr>
        <p:spPr>
          <a:xfrm>
            <a:off x="949036" y="1664904"/>
            <a:ext cx="7239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Ctr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+ 1: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Hướng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nhìn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từ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trước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Front</a:t>
            </a:r>
          </a:p>
          <a:p>
            <a:pPr lvl="0" algn="just"/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Ctr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+ 2: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Hướng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nhìn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từ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phía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sau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(Front)</a:t>
            </a:r>
          </a:p>
          <a:p>
            <a:pPr lvl="0" algn="just"/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Ctr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+ 3: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Hướng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nhìn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từ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trái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(Left)</a:t>
            </a:r>
          </a:p>
          <a:p>
            <a:pPr lvl="0" algn="just"/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Ctr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+ 4: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Hướng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nhìn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từ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phải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(Right)</a:t>
            </a:r>
          </a:p>
          <a:p>
            <a:pPr lvl="0" algn="just"/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Ctr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+ 5: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Hướng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nhìn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từ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trên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Top</a:t>
            </a:r>
          </a:p>
          <a:p>
            <a:pPr lvl="0" algn="just"/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Ctr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+ 6: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Hướng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nhìn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từ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dưới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Bottom</a:t>
            </a:r>
          </a:p>
          <a:p>
            <a:pPr lvl="0" algn="just"/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Ctr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+ 8: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Nhìn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theo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1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bề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mặt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đã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click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chọn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(Normal to)</a:t>
            </a:r>
          </a:p>
          <a:p>
            <a:pPr lvl="0" algn="just"/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Ctr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+ O: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lệnh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open (File =&gt; Open)</a:t>
            </a:r>
          </a:p>
          <a:p>
            <a:pPr lvl="0" algn="just"/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Ctr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+ S: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lệnh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Save</a:t>
            </a:r>
          </a:p>
          <a:p>
            <a:pPr lvl="0" algn="just"/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Ctr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+ Z: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lệnh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Undo</a:t>
            </a:r>
          </a:p>
        </p:txBody>
      </p:sp>
    </p:spTree>
    <p:extLst>
      <p:ext uri="{BB962C8B-B14F-4D97-AF65-F5344CB8AC3E}">
        <p14:creationId xmlns:p14="http://schemas.microsoft.com/office/powerpoint/2010/main" val="987996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7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81000"/>
            <a:ext cx="8839200" cy="563562"/>
          </a:xfrm>
        </p:spPr>
        <p:txBody>
          <a:bodyPr/>
          <a:lstStyle/>
          <a:p>
            <a:pPr lvl="1"/>
            <a:r>
              <a:rPr lang="en-US" sz="2800" dirty="0" smtClean="0"/>
              <a:t>1.2 </a:t>
            </a:r>
            <a:r>
              <a:rPr lang="en-US" sz="3200" dirty="0"/>
              <a:t>CÁC CÔNG CỤ VẼ PHÁC 2D CƠ BẢN</a:t>
            </a:r>
          </a:p>
        </p:txBody>
      </p:sp>
      <p:sp>
        <p:nvSpPr>
          <p:cNvPr id="30" name="AutoShape 21"/>
          <p:cNvSpPr>
            <a:spLocks noChangeArrowheads="1"/>
          </p:cNvSpPr>
          <p:nvPr/>
        </p:nvSpPr>
        <p:spPr bwMode="auto">
          <a:xfrm>
            <a:off x="286599" y="1165551"/>
            <a:ext cx="3828201" cy="499353"/>
          </a:xfrm>
          <a:prstGeom prst="roundRect">
            <a:avLst>
              <a:gd name="adj" fmla="val 50000"/>
            </a:avLst>
          </a:prstGeom>
          <a:blipFill>
            <a:blip r:embed="rId2"/>
            <a:tile tx="0" ty="0" sx="100000" sy="100000" flip="none" algn="tl"/>
          </a:blipFill>
          <a:ln w="38100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lvl="2" algn="l"/>
            <a:r>
              <a:rPr lang="pt-BR" sz="2800" dirty="0">
                <a:solidFill>
                  <a:schemeClr val="accent1">
                    <a:lumMod val="50000"/>
                  </a:schemeClr>
                </a:solidFill>
              </a:rPr>
              <a:t>Bản vẽ phác</a:t>
            </a:r>
            <a:endParaRPr lang="en-US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51963" y="1905000"/>
            <a:ext cx="870500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Bản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vẽ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phác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là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bản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vẽ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bao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gồm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các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đối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tượng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hình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học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sẽ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tạo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thành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biên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dạng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của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vật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thể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.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Mô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hình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3D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được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tạo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thành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dựa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trên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nền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tảng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của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bản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vẽ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phác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bằng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cách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đùn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các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biên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dạng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hoặc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xoay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các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biên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dạng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quanh</a:t>
            </a:r>
            <a:r>
              <a:rPr lang="en-US" sz="2800" b="0" dirty="0">
                <a:solidFill>
                  <a:schemeClr val="accent1">
                    <a:lumMod val="50000"/>
                  </a:schemeClr>
                </a:solidFill>
              </a:rPr>
              <a:t> 1 </a:t>
            </a:r>
            <a:r>
              <a:rPr lang="en-US" sz="2800" b="0" dirty="0" err="1">
                <a:solidFill>
                  <a:schemeClr val="accent1">
                    <a:lumMod val="50000"/>
                  </a:schemeClr>
                </a:solidFill>
              </a:rPr>
              <a:t>trục</a:t>
            </a:r>
            <a:endParaRPr lang="en-US" sz="2800" b="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6" name="Picture 5"/>
          <p:cNvPicPr/>
          <p:nvPr/>
        </p:nvPicPr>
        <p:blipFill>
          <a:blip r:embed="rId3"/>
          <a:stretch>
            <a:fillRect/>
          </a:stretch>
        </p:blipFill>
        <p:spPr>
          <a:xfrm>
            <a:off x="533400" y="4151769"/>
            <a:ext cx="2204720" cy="2105025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4"/>
          <a:stretch>
            <a:fillRect/>
          </a:stretch>
        </p:blipFill>
        <p:spPr>
          <a:xfrm>
            <a:off x="4114800" y="4147439"/>
            <a:ext cx="2619375" cy="205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961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2" grpId="0"/>
      <p:bldP spid="30" grpId="0" animBg="1"/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81000"/>
            <a:ext cx="8839200" cy="563562"/>
          </a:xfrm>
        </p:spPr>
        <p:txBody>
          <a:bodyPr/>
          <a:lstStyle/>
          <a:p>
            <a:pPr lvl="1"/>
            <a:r>
              <a:rPr lang="en-US" sz="2800" dirty="0" smtClean="0"/>
              <a:t>1.2 </a:t>
            </a:r>
            <a:r>
              <a:rPr lang="en-US" sz="3200" dirty="0"/>
              <a:t>CÁC CÔNG CỤ VẼ PHÁC 2D CƠ BẢN</a:t>
            </a:r>
          </a:p>
        </p:txBody>
      </p:sp>
      <p:sp>
        <p:nvSpPr>
          <p:cNvPr id="30" name="AutoShape 21"/>
          <p:cNvSpPr>
            <a:spLocks noChangeArrowheads="1"/>
          </p:cNvSpPr>
          <p:nvPr/>
        </p:nvSpPr>
        <p:spPr bwMode="auto">
          <a:xfrm>
            <a:off x="286599" y="1165551"/>
            <a:ext cx="5428401" cy="499353"/>
          </a:xfrm>
          <a:prstGeom prst="roundRect">
            <a:avLst>
              <a:gd name="adj" fmla="val 50000"/>
            </a:avLst>
          </a:prstGeom>
          <a:blipFill>
            <a:blip r:embed="rId2"/>
            <a:tile tx="0" ty="0" sx="100000" sy="100000" flip="none" algn="tl"/>
          </a:blipFill>
          <a:ln w="38100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r>
              <a:rPr lang="pt-BR" sz="2800" dirty="0">
                <a:solidFill>
                  <a:schemeClr val="accent1">
                    <a:lumMod val="50000"/>
                  </a:schemeClr>
                </a:solidFill>
              </a:rPr>
              <a:t>Môi trường vẽ phác (Sketch)</a:t>
            </a:r>
            <a:endParaRPr lang="en-US" sz="2800" dirty="0">
              <a:solidFill>
                <a:schemeClr val="accent1">
                  <a:lumMod val="50000"/>
                </a:schemeClr>
              </a:solidFill>
              <a:effectLst/>
            </a:endParaRPr>
          </a:p>
        </p:txBody>
      </p:sp>
      <p:pic>
        <p:nvPicPr>
          <p:cNvPr id="8" name="Picture 7"/>
          <p:cNvPicPr/>
          <p:nvPr/>
        </p:nvPicPr>
        <p:blipFill>
          <a:blip r:embed="rId3"/>
          <a:stretch>
            <a:fillRect/>
          </a:stretch>
        </p:blipFill>
        <p:spPr>
          <a:xfrm>
            <a:off x="1066800" y="1664904"/>
            <a:ext cx="6934200" cy="4726610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2285999" y="4648200"/>
            <a:ext cx="1114425" cy="657225"/>
          </a:xfrm>
          <a:prstGeom prst="wedgeRoundRectCallout">
            <a:avLst>
              <a:gd name="adj1" fmla="val -96701"/>
              <a:gd name="adj2" fmla="val -106277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300">
                <a:effectLst/>
                <a:latin typeface="Times New Roman"/>
                <a:ea typeface="Calibri"/>
                <a:cs typeface="Times New Roman"/>
              </a:rPr>
              <a:t>Nút Edit Sketch 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7467600" y="2268624"/>
            <a:ext cx="1283335" cy="3519170"/>
            <a:chOff x="0" y="0"/>
            <a:chExt cx="1283474" cy="3519287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1154" t="18814" r="10577"/>
            <a:stretch/>
          </p:blipFill>
          <p:spPr bwMode="auto">
            <a:xfrm>
              <a:off x="0" y="806823"/>
              <a:ext cx="1083449" cy="2712464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12" name="Rounded Rectangular Callout 11"/>
            <p:cNvSpPr/>
            <p:nvPr/>
          </p:nvSpPr>
          <p:spPr>
            <a:xfrm>
              <a:off x="169049" y="0"/>
              <a:ext cx="1114425" cy="657225"/>
            </a:xfrm>
            <a:prstGeom prst="wedgeRoundRectCallout">
              <a:avLst>
                <a:gd name="adj1" fmla="val -43055"/>
                <a:gd name="adj2" fmla="val 78442"/>
                <a:gd name="adj3" fmla="val 16667"/>
              </a:avLst>
            </a:prstGeom>
            <a:solidFill>
              <a:sysClr val="window" lastClr="FFFFFF"/>
            </a:solidFill>
            <a:ln w="25400" cap="flat" cmpd="sng" algn="ctr">
              <a:solidFill>
                <a:srgbClr val="F79646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US" sz="1300" dirty="0" err="1">
                  <a:solidFill>
                    <a:schemeClr val="accent1">
                      <a:lumMod val="50000"/>
                    </a:schemeClr>
                  </a:solidFill>
                  <a:effectLst/>
                  <a:latin typeface="Times New Roman"/>
                  <a:ea typeface="Calibri"/>
                  <a:cs typeface="Times New Roman"/>
                </a:rPr>
                <a:t>Nút</a:t>
              </a:r>
              <a:r>
                <a:rPr lang="en-US" sz="1300" dirty="0">
                  <a:solidFill>
                    <a:schemeClr val="accent1">
                      <a:lumMod val="50000"/>
                    </a:schemeClr>
                  </a:solidFill>
                  <a:effectLst/>
                  <a:latin typeface="Times New Roman"/>
                  <a:ea typeface="Calibri"/>
                  <a:cs typeface="Times New Roman"/>
                </a:rPr>
                <a:t> Edit Sketch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72769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81000"/>
            <a:ext cx="8839200" cy="563562"/>
          </a:xfrm>
        </p:spPr>
        <p:txBody>
          <a:bodyPr/>
          <a:lstStyle/>
          <a:p>
            <a:pPr lvl="1"/>
            <a:r>
              <a:rPr lang="en-US" sz="2800" dirty="0" smtClean="0"/>
              <a:t>1.2 </a:t>
            </a:r>
            <a:r>
              <a:rPr lang="en-US" sz="3200" dirty="0"/>
              <a:t>CÁC CÔNG CỤ VẼ PHÁC 2D CƠ BẢN</a:t>
            </a:r>
          </a:p>
        </p:txBody>
      </p:sp>
      <p:sp>
        <p:nvSpPr>
          <p:cNvPr id="30" name="AutoShape 21"/>
          <p:cNvSpPr>
            <a:spLocks noChangeArrowheads="1"/>
          </p:cNvSpPr>
          <p:nvPr/>
        </p:nvSpPr>
        <p:spPr bwMode="auto">
          <a:xfrm>
            <a:off x="286599" y="1165551"/>
            <a:ext cx="5428401" cy="499353"/>
          </a:xfrm>
          <a:prstGeom prst="roundRect">
            <a:avLst>
              <a:gd name="adj" fmla="val 50000"/>
            </a:avLst>
          </a:prstGeom>
          <a:blipFill>
            <a:blip r:embed="rId2"/>
            <a:tile tx="0" ty="0" sx="100000" sy="100000" flip="none" algn="tl"/>
          </a:blipFill>
          <a:ln w="38100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r>
              <a:rPr lang="pt-BR" sz="2800" dirty="0">
                <a:solidFill>
                  <a:schemeClr val="accent1">
                    <a:lumMod val="50000"/>
                  </a:schemeClr>
                </a:solidFill>
              </a:rPr>
              <a:t>Các công cụ vẽ phác</a:t>
            </a:r>
            <a:endParaRPr lang="en-US" sz="2800" dirty="0">
              <a:solidFill>
                <a:schemeClr val="accent1">
                  <a:lumMod val="50000"/>
                </a:schemeClr>
              </a:solidFill>
              <a:effectLst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685800" y="2057400"/>
            <a:ext cx="79248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Để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bắt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đầu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một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bản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vẽ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phác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, ta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mở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1 file part: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Chọn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New,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chọn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Part,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chọn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OK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Chọn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mặt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phẳng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để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vẽ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phác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Ví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dụ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chọn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Front Plane.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Chọn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nút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lệnh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Sketch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4" name="Picture 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314325" cy="285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/>
          <p:cNvPicPr/>
          <p:nvPr/>
        </p:nvPicPr>
        <p:blipFill>
          <a:blip r:embed="rId4"/>
          <a:stretch>
            <a:fillRect/>
          </a:stretch>
        </p:blipFill>
        <p:spPr>
          <a:xfrm>
            <a:off x="685800" y="3925256"/>
            <a:ext cx="7772400" cy="13716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000799" y="5421547"/>
            <a:ext cx="300595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err="1">
                <a:solidFill>
                  <a:schemeClr val="accent1">
                    <a:lumMod val="50000"/>
                  </a:schemeClr>
                </a:solidFill>
              </a:rPr>
              <a:t>Hình</a:t>
            </a:r>
            <a:r>
              <a:rPr lang="en-US" i="1" dirty="0">
                <a:solidFill>
                  <a:schemeClr val="accent1">
                    <a:lumMod val="50000"/>
                  </a:schemeClr>
                </a:solidFill>
              </a:rPr>
              <a:t>: </a:t>
            </a:r>
            <a:r>
              <a:rPr lang="en-US" i="1" dirty="0" err="1">
                <a:solidFill>
                  <a:schemeClr val="accent1">
                    <a:lumMod val="50000"/>
                  </a:schemeClr>
                </a:solidFill>
              </a:rPr>
              <a:t>Các</a:t>
            </a:r>
            <a:r>
              <a:rPr lang="en-US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i="1" dirty="0" err="1">
                <a:solidFill>
                  <a:schemeClr val="accent1">
                    <a:lumMod val="50000"/>
                  </a:schemeClr>
                </a:solidFill>
              </a:rPr>
              <a:t>lệnh</a:t>
            </a:r>
            <a:r>
              <a:rPr lang="en-US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i="1" dirty="0" err="1">
                <a:solidFill>
                  <a:schemeClr val="accent1">
                    <a:lumMod val="50000"/>
                  </a:schemeClr>
                </a:solidFill>
              </a:rPr>
              <a:t>vẽ</a:t>
            </a:r>
            <a:r>
              <a:rPr lang="en-US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i="1" dirty="0" err="1">
                <a:solidFill>
                  <a:schemeClr val="accent1">
                    <a:lumMod val="50000"/>
                  </a:schemeClr>
                </a:solidFill>
              </a:rPr>
              <a:t>phác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254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4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81000"/>
            <a:ext cx="8839200" cy="563562"/>
          </a:xfrm>
        </p:spPr>
        <p:txBody>
          <a:bodyPr/>
          <a:lstStyle/>
          <a:p>
            <a:pPr lvl="1"/>
            <a:r>
              <a:rPr lang="en-US" sz="2800" dirty="0" smtClean="0"/>
              <a:t>1.2 </a:t>
            </a:r>
            <a:r>
              <a:rPr lang="en-US" sz="3200" dirty="0"/>
              <a:t>CÁC CÔNG CỤ VẼ PHÁC 2D CƠ BẢN</a:t>
            </a:r>
          </a:p>
        </p:txBody>
      </p:sp>
      <p:sp>
        <p:nvSpPr>
          <p:cNvPr id="30" name="AutoShape 21"/>
          <p:cNvSpPr>
            <a:spLocks noChangeArrowheads="1"/>
          </p:cNvSpPr>
          <p:nvPr/>
        </p:nvSpPr>
        <p:spPr bwMode="auto">
          <a:xfrm>
            <a:off x="286599" y="1066800"/>
            <a:ext cx="6419001" cy="499353"/>
          </a:xfrm>
          <a:prstGeom prst="roundRect">
            <a:avLst>
              <a:gd name="adj" fmla="val 50000"/>
            </a:avLst>
          </a:prstGeom>
          <a:blipFill>
            <a:blip r:embed="rId2"/>
            <a:tile tx="0" ty="0" sx="100000" sy="100000" flip="none" algn="tl"/>
          </a:blipFill>
          <a:ln w="38100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</a:rPr>
              <a:t>Một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</a:rPr>
              <a:t>số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</a:rPr>
              <a:t>lệnh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</a:rPr>
              <a:t>vẽ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</a:rPr>
              <a:t>phác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</a:rPr>
              <a:t>thường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</a:rPr>
              <a:t>dùng</a:t>
            </a:r>
            <a:endParaRPr lang="en-US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124" name="Picture 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314325" cy="285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076558"/>
              </p:ext>
            </p:extLst>
          </p:nvPr>
        </p:nvGraphicFramePr>
        <p:xfrm>
          <a:off x="2336223" y="1676400"/>
          <a:ext cx="4457700" cy="585586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77340"/>
                <a:gridCol w="1350010"/>
                <a:gridCol w="1530350"/>
              </a:tblGrid>
              <a:tr h="0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300" dirty="0" err="1">
                          <a:effectLst/>
                        </a:rPr>
                        <a:t>Nút</a:t>
                      </a:r>
                      <a:r>
                        <a:rPr lang="en-US" sz="1300" dirty="0">
                          <a:effectLst/>
                        </a:rPr>
                        <a:t> </a:t>
                      </a:r>
                      <a:r>
                        <a:rPr lang="en-US" sz="1300" dirty="0" err="1">
                          <a:effectLst/>
                        </a:rPr>
                        <a:t>lệnh</a:t>
                      </a:r>
                      <a:endParaRPr lang="en-US" sz="13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Chức năng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300">
                          <a:effectLst/>
                        </a:rPr>
                        <a:t>Hình ví dụ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11071">
                <a:tc>
                  <a:txBody>
                    <a:bodyPr/>
                    <a:lstStyle/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 lệnh Line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Vẽ đoạn thẳng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Lệnh Cicle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Vẽ đường tròn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Lệnh Spline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Vẽ đường cong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13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Lệnh Rectangle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300" dirty="0" err="1">
                          <a:effectLst/>
                        </a:rPr>
                        <a:t>Vẽ</a:t>
                      </a:r>
                      <a:r>
                        <a:rPr lang="en-US" sz="1300" dirty="0">
                          <a:effectLst/>
                        </a:rPr>
                        <a:t> </a:t>
                      </a:r>
                      <a:r>
                        <a:rPr lang="en-US" sz="1300" dirty="0" err="1">
                          <a:effectLst/>
                        </a:rPr>
                        <a:t>hình</a:t>
                      </a:r>
                      <a:r>
                        <a:rPr lang="en-US" sz="1300" dirty="0">
                          <a:effectLst/>
                        </a:rPr>
                        <a:t> </a:t>
                      </a:r>
                      <a:r>
                        <a:rPr lang="en-US" sz="1300" dirty="0" err="1">
                          <a:effectLst/>
                        </a:rPr>
                        <a:t>chữ</a:t>
                      </a:r>
                      <a:r>
                        <a:rPr lang="en-US" sz="1300" dirty="0">
                          <a:effectLst/>
                        </a:rPr>
                        <a:t> </a:t>
                      </a:r>
                      <a:r>
                        <a:rPr lang="en-US" sz="1300" dirty="0" err="1">
                          <a:effectLst/>
                        </a:rPr>
                        <a:t>nhật</a:t>
                      </a:r>
                      <a:endParaRPr lang="en-US" sz="13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300" dirty="0" err="1">
                          <a:effectLst/>
                        </a:rPr>
                        <a:t>Lệnh</a:t>
                      </a:r>
                      <a:r>
                        <a:rPr lang="en-US" sz="1300" dirty="0">
                          <a:effectLst/>
                        </a:rPr>
                        <a:t> </a:t>
                      </a:r>
                      <a:r>
                        <a:rPr lang="en-US" sz="1300" dirty="0" err="1">
                          <a:effectLst/>
                        </a:rPr>
                        <a:t>Centerpoint</a:t>
                      </a:r>
                      <a:r>
                        <a:rPr lang="en-US" sz="1300" dirty="0">
                          <a:effectLst/>
                        </a:rPr>
                        <a:t> Arc</a:t>
                      </a:r>
                      <a:endParaRPr lang="en-US" sz="13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Vẽ cung tròn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Lệnh Ellipse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Vẽ elip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Lệnh Straight Slot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Vẽ rãnh then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Lệnh Polygon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Vẽ đa giác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Lệnh Lillet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Bo cung các góc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 Lệnh point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Vẽ điểm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Lệnh Text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Viết chữ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…..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 </a:t>
                      </a:r>
                      <a:endParaRPr lang="en-US" sz="13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300" dirty="0">
                          <a:effectLst/>
                        </a:rPr>
                        <a:t> </a:t>
                      </a:r>
                      <a:endParaRPr lang="en-US" sz="13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20502" name="Picture 3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1444625"/>
            <a:ext cx="314325" cy="323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1" name="Picture 4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1444625"/>
            <a:ext cx="695325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0" name="Picture 3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1444625"/>
            <a:ext cx="314325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9" name="Picture 4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1444625"/>
            <a:ext cx="533400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8" name="Picture 3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1444625"/>
            <a:ext cx="333375" cy="314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7" name="Picture 45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1444625"/>
            <a:ext cx="533400" cy="390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6" name="Picture 34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1444625"/>
            <a:ext cx="333375" cy="29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5" name="Picture 46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1444625"/>
            <a:ext cx="714375" cy="49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4" name="Picture 35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1444625"/>
            <a:ext cx="3429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3" name="Picture 47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1444625"/>
            <a:ext cx="485775" cy="390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2" name="Picture 36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1444625"/>
            <a:ext cx="323850" cy="33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1" name="Picture 48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1444625"/>
            <a:ext cx="876300" cy="41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0" name="Picture 37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1444625"/>
            <a:ext cx="314325" cy="29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9" name="Picture 49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1444625"/>
            <a:ext cx="93345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8" name="Picture 38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1444625"/>
            <a:ext cx="3429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7" name="Picture 5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1444625"/>
            <a:ext cx="3619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6" name="Picture 39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1444625"/>
            <a:ext cx="304800" cy="314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5" name="Picture 51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1444625"/>
            <a:ext cx="561975" cy="390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0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1444625"/>
            <a:ext cx="295275" cy="24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52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1444625"/>
            <a:ext cx="485775" cy="323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2" name="Picture 42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1444625"/>
            <a:ext cx="314325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1" name="Picture 53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1444625"/>
            <a:ext cx="8763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529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81000"/>
            <a:ext cx="8839200" cy="563562"/>
          </a:xfrm>
        </p:spPr>
        <p:txBody>
          <a:bodyPr/>
          <a:lstStyle/>
          <a:p>
            <a:pPr lvl="1"/>
            <a:r>
              <a:rPr lang="en-US" sz="2800" dirty="0" smtClean="0"/>
              <a:t>1.2 </a:t>
            </a:r>
            <a:r>
              <a:rPr lang="en-US" sz="3200" dirty="0"/>
              <a:t>CÁC CÔNG CỤ VẼ PHÁC 2D CƠ BẢN</a:t>
            </a:r>
          </a:p>
        </p:txBody>
      </p:sp>
      <p:sp>
        <p:nvSpPr>
          <p:cNvPr id="30" name="AutoShape 21"/>
          <p:cNvSpPr>
            <a:spLocks noChangeArrowheads="1"/>
          </p:cNvSpPr>
          <p:nvPr/>
        </p:nvSpPr>
        <p:spPr bwMode="auto">
          <a:xfrm>
            <a:off x="286599" y="1066800"/>
            <a:ext cx="6419001" cy="499353"/>
          </a:xfrm>
          <a:prstGeom prst="roundRect">
            <a:avLst>
              <a:gd name="adj" fmla="val 50000"/>
            </a:avLst>
          </a:prstGeom>
          <a:blipFill>
            <a:blip r:embed="rId2"/>
            <a:tile tx="0" ty="0" sx="100000" sy="100000" flip="none" algn="tl"/>
          </a:blipFill>
          <a:ln w="38100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</a:rPr>
              <a:t>Các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</a:rPr>
              <a:t>ràng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</a:rPr>
              <a:t>buộc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</a:rPr>
              <a:t>về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</a:rPr>
              <a:t>mối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</a:rPr>
              <a:t>quan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</a:rPr>
              <a:t>hệ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</a:rPr>
              <a:t>hình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</a:rPr>
              <a:t>học</a:t>
            </a:r>
            <a:endParaRPr lang="en-US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124" name="Picture 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314325" cy="285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2" name="Picture 3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1444625"/>
            <a:ext cx="314325" cy="323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1" name="Picture 4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1444625"/>
            <a:ext cx="695325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0" name="Picture 3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1444625"/>
            <a:ext cx="314325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9" name="Picture 4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1444625"/>
            <a:ext cx="533400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8" name="Picture 3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1444625"/>
            <a:ext cx="333375" cy="314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7" name="Picture 45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1444625"/>
            <a:ext cx="533400" cy="390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6" name="Picture 34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1444625"/>
            <a:ext cx="333375" cy="29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5" name="Picture 46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1444625"/>
            <a:ext cx="714375" cy="49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4" name="Picture 35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1444625"/>
            <a:ext cx="3429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3" name="Picture 47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1444625"/>
            <a:ext cx="485775" cy="390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2" name="Picture 36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1444625"/>
            <a:ext cx="323850" cy="33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1" name="Picture 48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1444625"/>
            <a:ext cx="876300" cy="41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0" name="Picture 37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1444625"/>
            <a:ext cx="314325" cy="29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9" name="Picture 49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1444625"/>
            <a:ext cx="93345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8" name="Picture 38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1444625"/>
            <a:ext cx="3429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7" name="Picture 5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1444625"/>
            <a:ext cx="3619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6" name="Picture 39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1444625"/>
            <a:ext cx="304800" cy="314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5" name="Picture 51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1444625"/>
            <a:ext cx="561975" cy="390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0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1444625"/>
            <a:ext cx="295275" cy="24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52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1444625"/>
            <a:ext cx="485775" cy="323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2" name="Picture 42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1444625"/>
            <a:ext cx="314325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1" name="Picture 53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1444625"/>
            <a:ext cx="8763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1445058"/>
              </p:ext>
            </p:extLst>
          </p:nvPr>
        </p:nvGraphicFramePr>
        <p:xfrm>
          <a:off x="2038350" y="1524145"/>
          <a:ext cx="5066828" cy="47534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57462"/>
                <a:gridCol w="2809366"/>
              </a:tblGrid>
              <a:tr h="348239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Biểu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tượng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ràng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buộc</a:t>
                      </a:r>
                      <a:endParaRPr lang="en-US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859" marR="64859" marT="0" marB="0" anchor="ctr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effectLst/>
                        </a:rPr>
                        <a:t>Chức năng ràng buộc</a:t>
                      </a:r>
                      <a:endParaRPr lang="en-US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859" marR="64859" marT="0" marB="0" anchor="ctr"/>
                </a:tc>
              </a:tr>
              <a:tr h="4376016">
                <a:tc>
                  <a:txBody>
                    <a:bodyPr/>
                    <a:lstStyle/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859" marR="64859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</a:p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r>
                        <a:rPr lang="en-US" sz="1200" dirty="0" err="1" smtClean="0">
                          <a:effectLst/>
                        </a:rPr>
                        <a:t>Ràng</a:t>
                      </a:r>
                      <a:r>
                        <a:rPr lang="en-US" sz="1200" dirty="0" smtClean="0">
                          <a:effectLst/>
                        </a:rPr>
                        <a:t> </a:t>
                      </a:r>
                      <a:r>
                        <a:rPr lang="en-US" sz="1200" dirty="0" err="1" smtClean="0">
                          <a:effectLst/>
                        </a:rPr>
                        <a:t>buộc</a:t>
                      </a:r>
                      <a:r>
                        <a:rPr lang="en-US" sz="1200" dirty="0" smtClean="0">
                          <a:effectLst/>
                        </a:rPr>
                        <a:t> </a:t>
                      </a:r>
                      <a:r>
                        <a:rPr lang="en-US" sz="1200" dirty="0" err="1" smtClean="0">
                          <a:effectLst/>
                        </a:rPr>
                        <a:t>đoạn</a:t>
                      </a:r>
                      <a:r>
                        <a:rPr lang="en-US" sz="1200" dirty="0" smtClean="0">
                          <a:effectLst/>
                        </a:rPr>
                        <a:t> </a:t>
                      </a:r>
                      <a:r>
                        <a:rPr lang="en-US" sz="1200" dirty="0" err="1" smtClean="0">
                          <a:effectLst/>
                        </a:rPr>
                        <a:t>thẳng</a:t>
                      </a:r>
                      <a:r>
                        <a:rPr lang="en-US" sz="1200" dirty="0" smtClean="0">
                          <a:effectLst/>
                        </a:rPr>
                        <a:t> </a:t>
                      </a:r>
                      <a:r>
                        <a:rPr lang="en-US" sz="1200" dirty="0" err="1" smtClean="0">
                          <a:effectLst/>
                        </a:rPr>
                        <a:t>nằm</a:t>
                      </a:r>
                      <a:r>
                        <a:rPr lang="en-US" sz="1200" dirty="0" smtClean="0">
                          <a:effectLst/>
                        </a:rPr>
                        <a:t> </a:t>
                      </a:r>
                      <a:r>
                        <a:rPr lang="en-US" sz="1200" dirty="0" err="1" smtClean="0">
                          <a:effectLst/>
                        </a:rPr>
                        <a:t>ngang</a:t>
                      </a:r>
                      <a:endParaRPr lang="en-US" sz="1200" dirty="0" smtClean="0">
                        <a:effectLst/>
                      </a:endParaRPr>
                    </a:p>
                    <a:p>
                      <a:pPr marL="457200" algn="just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800"/>
                        </a:spcAft>
                      </a:pPr>
                      <a:r>
                        <a:rPr lang="en-US" sz="1200" dirty="0" err="1" smtClean="0">
                          <a:effectLst/>
                        </a:rPr>
                        <a:t>Ràng</a:t>
                      </a:r>
                      <a:r>
                        <a:rPr lang="en-US" sz="1200" dirty="0" smtClean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buộc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đoạn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thẳng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nằm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thẳng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đứng</a:t>
                      </a:r>
                      <a:endParaRPr lang="en-US" sz="1200" dirty="0">
                        <a:effectLst/>
                      </a:endParaRPr>
                    </a:p>
                    <a:p>
                      <a:pPr marL="457200" algn="just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800"/>
                        </a:spcAft>
                      </a:pPr>
                      <a:r>
                        <a:rPr lang="en-US" sz="1200" dirty="0" err="1">
                          <a:effectLst/>
                        </a:rPr>
                        <a:t>Ràng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buộc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trùng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phương</a:t>
                      </a:r>
                      <a:endParaRPr lang="en-US" sz="1200" dirty="0">
                        <a:effectLst/>
                      </a:endParaRPr>
                    </a:p>
                    <a:p>
                      <a:pPr marL="457200" algn="just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800"/>
                        </a:spcAft>
                      </a:pPr>
                      <a:r>
                        <a:rPr lang="en-US" sz="1200" dirty="0" err="1">
                          <a:effectLst/>
                        </a:rPr>
                        <a:t>Ràng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buộc</a:t>
                      </a:r>
                      <a:r>
                        <a:rPr lang="en-US" sz="1200" dirty="0">
                          <a:effectLst/>
                        </a:rPr>
                        <a:t> song </a:t>
                      </a:r>
                      <a:r>
                        <a:rPr lang="en-US" sz="1200" dirty="0" err="1">
                          <a:effectLst/>
                        </a:rPr>
                        <a:t>song</a:t>
                      </a:r>
                      <a:endParaRPr lang="en-US" sz="1200" dirty="0">
                        <a:effectLst/>
                      </a:endParaRPr>
                    </a:p>
                    <a:p>
                      <a:pPr marL="457200" algn="just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800"/>
                        </a:spcAft>
                      </a:pPr>
                      <a:r>
                        <a:rPr lang="en-US" sz="1200" dirty="0" err="1">
                          <a:effectLst/>
                        </a:rPr>
                        <a:t>Ràng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buộc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bằng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nhau</a:t>
                      </a:r>
                      <a:endParaRPr lang="en-US" sz="1200" dirty="0">
                        <a:effectLst/>
                      </a:endParaRPr>
                    </a:p>
                    <a:p>
                      <a:pPr marL="457200" algn="just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800"/>
                        </a:spcAft>
                      </a:pPr>
                      <a:r>
                        <a:rPr lang="en-US" sz="1200" dirty="0" err="1">
                          <a:effectLst/>
                        </a:rPr>
                        <a:t>Ràng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buộc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đối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xứng</a:t>
                      </a:r>
                      <a:endParaRPr lang="en-US" sz="1200" dirty="0">
                        <a:effectLst/>
                      </a:endParaRPr>
                    </a:p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 err="1">
                          <a:effectLst/>
                        </a:rPr>
                        <a:t>Ràng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buộc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cố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định</a:t>
                      </a:r>
                      <a:endParaRPr lang="en-US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859" marR="64859" marT="0" marB="0"/>
                </a:tc>
              </a:tr>
            </a:tbl>
          </a:graphicData>
        </a:graphic>
      </p:graphicFrame>
      <p:pic>
        <p:nvPicPr>
          <p:cNvPr id="21505" name="Picture 19"/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2266950"/>
            <a:ext cx="1638300" cy="314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1" name="Straight Arrow Connector 30"/>
          <p:cNvCxnSpPr/>
          <p:nvPr/>
        </p:nvCxnSpPr>
        <p:spPr>
          <a:xfrm>
            <a:off x="4897438" y="3132138"/>
            <a:ext cx="968375" cy="127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4897438" y="3506788"/>
            <a:ext cx="968375" cy="127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>
            <a:off x="4897438" y="3879850"/>
            <a:ext cx="968375" cy="127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4897438" y="4265613"/>
            <a:ext cx="968375" cy="127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4897438" y="4672013"/>
            <a:ext cx="968375" cy="127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>
            <a:off x="4841875" y="5013325"/>
            <a:ext cx="968375" cy="127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>
            <a:off x="4829175" y="5410200"/>
            <a:ext cx="969963" cy="127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1144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81000"/>
            <a:ext cx="8839200" cy="563562"/>
          </a:xfrm>
        </p:spPr>
        <p:txBody>
          <a:bodyPr/>
          <a:lstStyle/>
          <a:p>
            <a:pPr lvl="1"/>
            <a:r>
              <a:rPr lang="en-US" sz="2800" dirty="0" smtClean="0"/>
              <a:t>1.2 </a:t>
            </a:r>
            <a:r>
              <a:rPr lang="en-US" sz="3200" dirty="0"/>
              <a:t>CÁC CÔNG CỤ VẼ PHÁC 2D CƠ BẢN</a:t>
            </a:r>
          </a:p>
        </p:txBody>
      </p:sp>
      <p:sp>
        <p:nvSpPr>
          <p:cNvPr id="30" name="AutoShape 21"/>
          <p:cNvSpPr>
            <a:spLocks noChangeArrowheads="1"/>
          </p:cNvSpPr>
          <p:nvPr/>
        </p:nvSpPr>
        <p:spPr bwMode="auto">
          <a:xfrm>
            <a:off x="1524000" y="3048000"/>
            <a:ext cx="5410200" cy="990600"/>
          </a:xfrm>
          <a:prstGeom prst="roundRect">
            <a:avLst>
              <a:gd name="adj" fmla="val 50000"/>
            </a:avLst>
          </a:prstGeom>
          <a:blipFill>
            <a:blip r:embed="rId2"/>
            <a:tile tx="0" ty="0" sx="100000" sy="100000" flip="none" algn="tl"/>
          </a:blipFill>
          <a:ln w="38100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r>
              <a:rPr lang="en-US" sz="4400" dirty="0" smtClean="0">
                <a:solidFill>
                  <a:schemeClr val="accent1">
                    <a:lumMod val="50000"/>
                  </a:schemeClr>
                </a:solidFill>
              </a:rPr>
              <a:t>BÀI TẬP ÁP DỤNG</a:t>
            </a:r>
            <a:endParaRPr lang="en-US" sz="4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2181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2590800" y="4919663"/>
            <a:ext cx="5167313" cy="414337"/>
          </a:xfrm>
          <a:ln/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dist">
              <a:lnSpc>
                <a:spcPct val="80000"/>
              </a:lnSpc>
            </a:pPr>
            <a:r>
              <a:rPr lang="en-US" sz="1400">
                <a:solidFill>
                  <a:schemeClr val="tx2"/>
                </a:solidFill>
              </a:rPr>
              <a:t>Click to edit company slogan </a:t>
            </a:r>
          </a:p>
        </p:txBody>
      </p:sp>
      <p:sp>
        <p:nvSpPr>
          <p:cNvPr id="93188" name="Text Box 4"/>
          <p:cNvSpPr txBox="1">
            <a:spLocks noChangeArrowheads="1"/>
          </p:cNvSpPr>
          <p:nvPr/>
        </p:nvSpPr>
        <p:spPr bwMode="white">
          <a:xfrm>
            <a:off x="2713038" y="5927725"/>
            <a:ext cx="30019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www.themegallery.com</a:t>
            </a:r>
          </a:p>
        </p:txBody>
      </p:sp>
      <p:sp>
        <p:nvSpPr>
          <p:cNvPr id="93189" name="WordArt 5"/>
          <p:cNvSpPr>
            <a:spLocks noChangeArrowheads="1" noChangeShapeType="1" noTextEdit="1"/>
          </p:cNvSpPr>
          <p:nvPr/>
        </p:nvSpPr>
        <p:spPr bwMode="auto">
          <a:xfrm>
            <a:off x="2743200" y="3962400"/>
            <a:ext cx="495300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3600" kern="10">
                <a:ln w="28575">
                  <a:solidFill>
                    <a:schemeClr val="accent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2"/>
                    </a:gs>
                    <a:gs pos="100000">
                      <a:schemeClr val="tx2">
                        <a:gamma/>
                        <a:tint val="0"/>
                        <a:invGamma/>
                      </a:schemeClr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chemeClr val="tx1">
                      <a:alpha val="50000"/>
                    </a:schemeClr>
                  </a:outerShdw>
                </a:effectLst>
                <a:latin typeface="Arial Black"/>
              </a:rPr>
              <a:t>Thank You!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db2004112l">
  <a:themeElements>
    <a:clrScheme name="sample 3">
      <a:dk1>
        <a:srgbClr val="002A00"/>
      </a:dk1>
      <a:lt1>
        <a:srgbClr val="FFFFFF"/>
      </a:lt1>
      <a:dk2>
        <a:srgbClr val="FFFFE7"/>
      </a:dk2>
      <a:lt2>
        <a:srgbClr val="B2B2B2"/>
      </a:lt2>
      <a:accent1>
        <a:srgbClr val="6D77BF"/>
      </a:accent1>
      <a:accent2>
        <a:srgbClr val="669900"/>
      </a:accent2>
      <a:accent3>
        <a:srgbClr val="FFFFFF"/>
      </a:accent3>
      <a:accent4>
        <a:srgbClr val="002200"/>
      </a:accent4>
      <a:accent5>
        <a:srgbClr val="BABDDC"/>
      </a:accent5>
      <a:accent6>
        <a:srgbClr val="5C8A00"/>
      </a:accent6>
      <a:hlink>
        <a:srgbClr val="A76E23"/>
      </a:hlink>
      <a:folHlink>
        <a:srgbClr val="145232"/>
      </a:folHlink>
    </a:clrScheme>
    <a:fontScheme name="sample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ample 1">
        <a:dk1>
          <a:srgbClr val="000066"/>
        </a:dk1>
        <a:lt1>
          <a:srgbClr val="FFFFFF"/>
        </a:lt1>
        <a:dk2>
          <a:srgbClr val="E1E1E7"/>
        </a:dk2>
        <a:lt2>
          <a:srgbClr val="B2B2B2"/>
        </a:lt2>
        <a:accent1>
          <a:srgbClr val="009999"/>
        </a:accent1>
        <a:accent2>
          <a:srgbClr val="FF9933"/>
        </a:accent2>
        <a:accent3>
          <a:srgbClr val="FFFFFF"/>
        </a:accent3>
        <a:accent4>
          <a:srgbClr val="000056"/>
        </a:accent4>
        <a:accent5>
          <a:srgbClr val="AACACA"/>
        </a:accent5>
        <a:accent6>
          <a:srgbClr val="E78A2D"/>
        </a:accent6>
        <a:hlink>
          <a:srgbClr val="6A9EB0"/>
        </a:hlink>
        <a:folHlink>
          <a:srgbClr val="33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000000"/>
        </a:dk1>
        <a:lt1>
          <a:srgbClr val="FFFFFF"/>
        </a:lt1>
        <a:dk2>
          <a:srgbClr val="FFFFFF"/>
        </a:dk2>
        <a:lt2>
          <a:srgbClr val="B2B2B2"/>
        </a:lt2>
        <a:accent1>
          <a:srgbClr val="C0D070"/>
        </a:accent1>
        <a:accent2>
          <a:srgbClr val="0099CC"/>
        </a:accent2>
        <a:accent3>
          <a:srgbClr val="FFFFFF"/>
        </a:accent3>
        <a:accent4>
          <a:srgbClr val="000000"/>
        </a:accent4>
        <a:accent5>
          <a:srgbClr val="DCE4BB"/>
        </a:accent5>
        <a:accent6>
          <a:srgbClr val="008AB9"/>
        </a:accent6>
        <a:hlink>
          <a:srgbClr val="CA9938"/>
        </a:hlink>
        <a:folHlink>
          <a:srgbClr val="68324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002A00"/>
        </a:dk1>
        <a:lt1>
          <a:srgbClr val="FFFFFF"/>
        </a:lt1>
        <a:dk2>
          <a:srgbClr val="FFFFE7"/>
        </a:dk2>
        <a:lt2>
          <a:srgbClr val="B2B2B2"/>
        </a:lt2>
        <a:accent1>
          <a:srgbClr val="6D77BF"/>
        </a:accent1>
        <a:accent2>
          <a:srgbClr val="669900"/>
        </a:accent2>
        <a:accent3>
          <a:srgbClr val="FFFFFF"/>
        </a:accent3>
        <a:accent4>
          <a:srgbClr val="002200"/>
        </a:accent4>
        <a:accent5>
          <a:srgbClr val="BABDDC"/>
        </a:accent5>
        <a:accent6>
          <a:srgbClr val="5C8A00"/>
        </a:accent6>
        <a:hlink>
          <a:srgbClr val="A76E23"/>
        </a:hlink>
        <a:folHlink>
          <a:srgbClr val="14523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cdb2004112l</Template>
  <TotalTime>341</TotalTime>
  <Words>999</Words>
  <Application>Microsoft Office PowerPoint</Application>
  <PresentationFormat>On-screen Show (4:3)</PresentationFormat>
  <Paragraphs>125</Paragraphs>
  <Slides>22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4" baseType="lpstr">
      <vt:lpstr>cdb2004112l</vt:lpstr>
      <vt:lpstr>Image</vt:lpstr>
      <vt:lpstr>BÀI GIẢNG THIẾT KẾ CAD CƠ BẢN</vt:lpstr>
      <vt:lpstr>CHƯƠNG 1: Giới thiệu các chức năng cơ bản của phần mềm</vt:lpstr>
      <vt:lpstr>1.1 CÁC TIỆN ÍCH VÀ GIAO DIỆN CHÍNH</vt:lpstr>
      <vt:lpstr>1.1 CÁC TIỆN ÍCH VÀ GIAO DIỆN CHÍNH</vt:lpstr>
      <vt:lpstr>1.1 CÁC TIỆN ÍCH VÀ GIAO DIỆN CHÍNH</vt:lpstr>
      <vt:lpstr>1.1 CÁC TIỆN ÍCH VÀ GIAO DIỆN CHÍNH</vt:lpstr>
      <vt:lpstr>1.1 CÁC TIỆN ÍCH VÀ GIAO DIỆN CHÍNH</vt:lpstr>
      <vt:lpstr>1.1 CÁC TIỆN ÍCH VÀ GIAO DIỆN CHÍNH</vt:lpstr>
      <vt:lpstr>1.1 CÁC TIỆN ÍCH VÀ GIAO DIỆN CHÍNH</vt:lpstr>
      <vt:lpstr>1.1 CÁC TIỆN ÍCH VÀ GIAO DIỆN CHÍNH</vt:lpstr>
      <vt:lpstr>1.1 CÁC TIỆN ÍCH VÀ GIAO DIỆN CHÍNH</vt:lpstr>
      <vt:lpstr>1.1 CÁC TIỆN ÍCH VÀ GIAO DIỆN CHÍNH</vt:lpstr>
      <vt:lpstr>1.1 CÁC TIỆN ÍCH VÀ GIAO DIỆN CHÍNH</vt:lpstr>
      <vt:lpstr>1.1 CÁC TIỆN ÍCH VÀ GIAO DIỆN CHÍNH</vt:lpstr>
      <vt:lpstr>1.1 CÁC TIỆN ÍCH VÀ GIAO DIỆN CHÍNH</vt:lpstr>
      <vt:lpstr>1.2 CÁC CÔNG CỤ VẼ PHÁC 2D CƠ BẢN</vt:lpstr>
      <vt:lpstr>1.2 CÁC CÔNG CỤ VẼ PHÁC 2D CƠ BẢN</vt:lpstr>
      <vt:lpstr>1.2 CÁC CÔNG CỤ VẼ PHÁC 2D CƠ BẢN</vt:lpstr>
      <vt:lpstr>1.2 CÁC CÔNG CỤ VẼ PHÁC 2D CƠ BẢN</vt:lpstr>
      <vt:lpstr>1.2 CÁC CÔNG CỤ VẼ PHÁC 2D CƠ BẢN</vt:lpstr>
      <vt:lpstr>1.2 CÁC CÔNG CỤ VẼ PHÁC 2D CƠ BẢN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 Template</dc:title>
  <dc:creator>USER</dc:creator>
  <cp:lastModifiedBy>USER</cp:lastModifiedBy>
  <cp:revision>75</cp:revision>
  <dcterms:created xsi:type="dcterms:W3CDTF">2019-12-26T02:26:03Z</dcterms:created>
  <dcterms:modified xsi:type="dcterms:W3CDTF">2021-06-30T04:42:53Z</dcterms:modified>
</cp:coreProperties>
</file>